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9" r:id="rId4"/>
    <p:sldId id="261" r:id="rId5"/>
    <p:sldId id="262" r:id="rId6"/>
    <p:sldId id="263" r:id="rId7"/>
    <p:sldId id="273" r:id="rId8"/>
    <p:sldId id="269" r:id="rId9"/>
    <p:sldId id="270" r:id="rId10"/>
    <p:sldId id="267" r:id="rId11"/>
    <p:sldId id="268" r:id="rId12"/>
    <p:sldId id="271" r:id="rId13"/>
    <p:sldId id="27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839" autoAdjust="0"/>
  </p:normalViewPr>
  <p:slideViewPr>
    <p:cSldViewPr snapToGrid="0">
      <p:cViewPr varScale="1">
        <p:scale>
          <a:sx n="79" d="100"/>
          <a:sy n="79" d="100"/>
        </p:scale>
        <p:origin x="8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43D42-AE50-483D-B919-7846593A136D}" type="datetimeFigureOut">
              <a:rPr lang="pt-PT" smtClean="0"/>
              <a:t>09/04/2025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702DD-7C9B-40A2-9698-878C99024E5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0053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702DD-7C9B-40A2-9698-878C99024E55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8727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702DD-7C9B-40A2-9698-878C99024E55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84012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702DD-7C9B-40A2-9698-878C99024E55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5699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702DD-7C9B-40A2-9698-878C99024E55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4662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702DD-7C9B-40A2-9698-878C99024E55}" type="slidenum">
              <a:rPr lang="pt-PT" smtClean="0"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8453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D7FB18C-42DD-460C-A711-4420E3992880}" type="datetimeFigureOut">
              <a:rPr lang="pt-PT" smtClean="0"/>
              <a:t>09/04/2025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078DB90-08D8-49AB-BDF8-11AFA7789D4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29529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B18C-42DD-460C-A711-4420E3992880}" type="datetimeFigureOut">
              <a:rPr lang="pt-PT" smtClean="0"/>
              <a:t>09/04/2025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8DB90-08D8-49AB-BDF8-11AFA7789D4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2347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D7FB18C-42DD-460C-A711-4420E3992880}" type="datetimeFigureOut">
              <a:rPr lang="pt-PT" smtClean="0"/>
              <a:t>09/04/2025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078DB90-08D8-49AB-BDF8-11AFA7789D4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4703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B18C-42DD-460C-A711-4420E3992880}" type="datetimeFigureOut">
              <a:rPr lang="pt-PT" smtClean="0"/>
              <a:t>09/04/2025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7078DB90-08D8-49AB-BDF8-11AFA7789D4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61166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D7FB18C-42DD-460C-A711-4420E3992880}" type="datetimeFigureOut">
              <a:rPr lang="pt-PT" smtClean="0"/>
              <a:t>09/04/2025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078DB90-08D8-49AB-BDF8-11AFA7789D4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3780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B18C-42DD-460C-A711-4420E3992880}" type="datetimeFigureOut">
              <a:rPr lang="pt-PT" smtClean="0"/>
              <a:t>09/04/2025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8DB90-08D8-49AB-BDF8-11AFA7789D4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4983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B18C-42DD-460C-A711-4420E3992880}" type="datetimeFigureOut">
              <a:rPr lang="pt-PT" smtClean="0"/>
              <a:t>09/04/2025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8DB90-08D8-49AB-BDF8-11AFA7789D4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19213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B18C-42DD-460C-A711-4420E3992880}" type="datetimeFigureOut">
              <a:rPr lang="pt-PT" smtClean="0"/>
              <a:t>09/04/2025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8DB90-08D8-49AB-BDF8-11AFA7789D4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7833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B18C-42DD-460C-A711-4420E3992880}" type="datetimeFigureOut">
              <a:rPr lang="pt-PT" smtClean="0"/>
              <a:t>09/04/2025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8DB90-08D8-49AB-BDF8-11AFA7789D4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02261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D7FB18C-42DD-460C-A711-4420E3992880}" type="datetimeFigureOut">
              <a:rPr lang="pt-PT" smtClean="0"/>
              <a:t>09/04/2025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7078DB90-08D8-49AB-BDF8-11AFA7789D4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490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FB18C-42DD-460C-A711-4420E3992880}" type="datetimeFigureOut">
              <a:rPr lang="pt-PT" smtClean="0"/>
              <a:t>09/04/2025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8DB90-08D8-49AB-BDF8-11AFA7789D4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8969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ED7FB18C-42DD-460C-A711-4420E3992880}" type="datetimeFigureOut">
              <a:rPr lang="pt-PT" smtClean="0"/>
              <a:t>09/04/2025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7078DB90-08D8-49AB-BDF8-11AFA7789D44}" type="slidenum">
              <a:rPr lang="pt-PT" smtClean="0"/>
              <a:t>‹#›</a:t>
            </a:fld>
            <a:endParaRPr lang="pt-PT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50639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tc.cam.ac.uk/outreach/origins/cosmic_structures_three.php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22442-B645-6FE0-83FC-59AD54577A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06400"/>
            <a:ext cx="9144000" cy="2387600"/>
          </a:xfrm>
        </p:spPr>
        <p:txBody>
          <a:bodyPr>
            <a:normAutofit/>
          </a:bodyPr>
          <a:lstStyle/>
          <a:p>
            <a:r>
              <a:rPr lang="pt-PT" dirty="0" err="1"/>
              <a:t>Analytical</a:t>
            </a:r>
            <a:r>
              <a:rPr lang="pt-PT" dirty="0"/>
              <a:t> </a:t>
            </a:r>
            <a:r>
              <a:rPr lang="pt-PT" dirty="0" err="1"/>
              <a:t>Methods</a:t>
            </a:r>
            <a:r>
              <a:rPr lang="pt-PT" dirty="0"/>
              <a:t> for </a:t>
            </a:r>
            <a:r>
              <a:rPr lang="pt-PT" dirty="0" err="1"/>
              <a:t>Realistic</a:t>
            </a:r>
            <a:r>
              <a:rPr lang="pt-PT" dirty="0"/>
              <a:t> </a:t>
            </a:r>
            <a:r>
              <a:rPr lang="pt-PT" dirty="0" err="1"/>
              <a:t>Cosmic</a:t>
            </a:r>
            <a:r>
              <a:rPr lang="pt-PT" dirty="0"/>
              <a:t> </a:t>
            </a:r>
            <a:r>
              <a:rPr lang="pt-PT" dirty="0" err="1"/>
              <a:t>Strings</a:t>
            </a:r>
            <a:r>
              <a:rPr lang="pt-PT" dirty="0"/>
              <a:t> </a:t>
            </a:r>
            <a:r>
              <a:rPr lang="pt-PT" dirty="0" err="1"/>
              <a:t>and</a:t>
            </a:r>
            <a:r>
              <a:rPr lang="pt-PT" dirty="0"/>
              <a:t> </a:t>
            </a:r>
            <a:r>
              <a:rPr lang="pt-PT" dirty="0" err="1"/>
              <a:t>Superstrings</a:t>
            </a:r>
            <a:endParaRPr lang="pt-PT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9A0E4C-D2B2-2BB6-56C8-711E9EB313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76670" y="5050711"/>
            <a:ext cx="4059534" cy="1281995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pt-PT" sz="1600" dirty="0" err="1">
                <a:solidFill>
                  <a:schemeClr val="bg1"/>
                </a:solidFill>
              </a:rPr>
              <a:t>Done</a:t>
            </a:r>
            <a:r>
              <a:rPr lang="pt-PT" sz="1600" i="1" dirty="0">
                <a:solidFill>
                  <a:schemeClr val="bg1"/>
                </a:solidFill>
              </a:rPr>
              <a:t> </a:t>
            </a:r>
            <a:r>
              <a:rPr lang="pt-PT" sz="1600" dirty="0" err="1">
                <a:solidFill>
                  <a:schemeClr val="bg1"/>
                </a:solidFill>
              </a:rPr>
              <a:t>by</a:t>
            </a:r>
            <a:r>
              <a:rPr lang="pt-PT" sz="1600" dirty="0">
                <a:solidFill>
                  <a:schemeClr val="bg1"/>
                </a:solidFill>
              </a:rPr>
              <a:t>:</a:t>
            </a:r>
          </a:p>
          <a:p>
            <a:pPr algn="r"/>
            <a:r>
              <a:rPr lang="pt-PT" sz="1600" dirty="0">
                <a:solidFill>
                  <a:schemeClr val="bg1"/>
                </a:solidFill>
              </a:rPr>
              <a:t>Pedro Barbosa</a:t>
            </a:r>
          </a:p>
          <a:p>
            <a:pPr algn="r"/>
            <a:r>
              <a:rPr lang="pt-PT" sz="1600" dirty="0" err="1">
                <a:solidFill>
                  <a:schemeClr val="bg1"/>
                </a:solidFill>
              </a:rPr>
              <a:t>Supervised</a:t>
            </a:r>
            <a:r>
              <a:rPr lang="pt-PT" sz="1600" dirty="0">
                <a:solidFill>
                  <a:schemeClr val="bg1"/>
                </a:solidFill>
              </a:rPr>
              <a:t> </a:t>
            </a:r>
            <a:r>
              <a:rPr lang="pt-PT" sz="1600" dirty="0" err="1">
                <a:solidFill>
                  <a:schemeClr val="bg1"/>
                </a:solidFill>
              </a:rPr>
              <a:t>by</a:t>
            </a:r>
            <a:r>
              <a:rPr lang="pt-PT" sz="1600" dirty="0">
                <a:solidFill>
                  <a:schemeClr val="bg1"/>
                </a:solidFill>
              </a:rPr>
              <a:t>:</a:t>
            </a:r>
          </a:p>
          <a:p>
            <a:pPr algn="r"/>
            <a:r>
              <a:rPr lang="pt-PT" sz="1600" dirty="0">
                <a:solidFill>
                  <a:schemeClr val="bg1"/>
                </a:solidFill>
              </a:rPr>
              <a:t>Prof. Carlos Martins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5167FE-804E-4C2F-EF67-8D43585BCA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796" y="5394497"/>
            <a:ext cx="1885322" cy="8578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51D4577-9E1A-0999-7EC9-E1C77F700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796" y="4537927"/>
            <a:ext cx="1885322" cy="7494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CDEA35-70BB-3FF1-07A0-2B945F1C56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900" y="3244167"/>
            <a:ext cx="1597114" cy="1186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417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02575-C2CC-0C42-A798-846BF71DD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Energy</a:t>
            </a:r>
            <a:r>
              <a:rPr lang="pt-PT" dirty="0"/>
              <a:t> </a:t>
            </a:r>
            <a:r>
              <a:rPr lang="pt-PT" dirty="0" err="1"/>
              <a:t>Conservation</a:t>
            </a:r>
            <a:endParaRPr lang="pt-P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3BE37-CE04-CBCB-F160-BEDDE378D5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415" y="1115506"/>
            <a:ext cx="5351585" cy="4896188"/>
          </a:xfrm>
        </p:spPr>
        <p:txBody>
          <a:bodyPr>
            <a:normAutofit/>
          </a:bodyPr>
          <a:lstStyle/>
          <a:p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energy</a:t>
            </a:r>
            <a:r>
              <a:rPr lang="pt-PT" sz="2400" dirty="0"/>
              <a:t> </a:t>
            </a:r>
            <a:r>
              <a:rPr lang="pt-PT" sz="2400" dirty="0" err="1"/>
              <a:t>is</a:t>
            </a:r>
            <a:r>
              <a:rPr lang="pt-PT" sz="2400" dirty="0"/>
              <a:t> </a:t>
            </a:r>
            <a:r>
              <a:rPr lang="pt-PT" sz="2400" dirty="0" err="1"/>
              <a:t>proportional</a:t>
            </a:r>
            <a:r>
              <a:rPr lang="pt-PT" sz="2400" dirty="0"/>
              <a:t> to:</a:t>
            </a:r>
          </a:p>
          <a:p>
            <a:pPr algn="just"/>
            <a:r>
              <a:rPr lang="pt-PT" sz="2400" dirty="0" err="1"/>
              <a:t>There</a:t>
            </a:r>
            <a:r>
              <a:rPr lang="pt-PT" sz="2400" dirty="0"/>
              <a:t> </a:t>
            </a:r>
            <a:r>
              <a:rPr lang="pt-PT" sz="2400" dirty="0" err="1"/>
              <a:t>is</a:t>
            </a:r>
            <a:r>
              <a:rPr lang="pt-PT" sz="2400" dirty="0"/>
              <a:t> some </a:t>
            </a:r>
            <a:r>
              <a:rPr lang="pt-PT" sz="2400" dirty="0" err="1"/>
              <a:t>initial</a:t>
            </a:r>
            <a:r>
              <a:rPr lang="pt-PT" sz="2400" dirty="0"/>
              <a:t> </a:t>
            </a:r>
            <a:r>
              <a:rPr lang="pt-PT" sz="2400" dirty="0" err="1"/>
              <a:t>wiggliness</a:t>
            </a:r>
            <a:r>
              <a:rPr lang="pt-PT" sz="2400" dirty="0"/>
              <a:t> for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radiation</a:t>
            </a:r>
            <a:r>
              <a:rPr lang="pt-PT" sz="2400" dirty="0"/>
              <a:t> </a:t>
            </a:r>
            <a:r>
              <a:rPr lang="pt-PT" sz="2400" dirty="0" err="1"/>
              <a:t>and</a:t>
            </a:r>
            <a:r>
              <a:rPr lang="pt-PT" sz="2400" dirty="0"/>
              <a:t> </a:t>
            </a:r>
            <a:r>
              <a:rPr lang="pt-PT" sz="2400" dirty="0" err="1"/>
              <a:t>matter</a:t>
            </a:r>
            <a:r>
              <a:rPr lang="pt-PT" sz="2400" dirty="0"/>
              <a:t> eras;</a:t>
            </a:r>
          </a:p>
          <a:p>
            <a:pPr algn="just"/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energy</a:t>
            </a:r>
            <a:r>
              <a:rPr lang="pt-PT" sz="2400" dirty="0"/>
              <a:t> </a:t>
            </a:r>
            <a:r>
              <a:rPr lang="pt-PT" sz="2400" dirty="0" err="1"/>
              <a:t>is</a:t>
            </a:r>
            <a:r>
              <a:rPr lang="pt-PT" sz="2400" dirty="0"/>
              <a:t> </a:t>
            </a:r>
            <a:r>
              <a:rPr lang="pt-PT" sz="2400" dirty="0" err="1"/>
              <a:t>greater</a:t>
            </a:r>
            <a:r>
              <a:rPr lang="pt-PT" sz="2400" dirty="0"/>
              <a:t> in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electric</a:t>
            </a:r>
            <a:r>
              <a:rPr lang="pt-PT" sz="2400" dirty="0"/>
              <a:t> regime, for </a:t>
            </a:r>
            <a:r>
              <a:rPr lang="pt-PT" sz="2400" dirty="0" err="1"/>
              <a:t>both</a:t>
            </a:r>
            <a:r>
              <a:rPr lang="pt-PT" sz="2400" dirty="0"/>
              <a:t>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models</a:t>
            </a:r>
            <a:r>
              <a:rPr lang="pt-PT" sz="2400" dirty="0"/>
              <a:t> </a:t>
            </a:r>
            <a:r>
              <a:rPr lang="pt-PT" sz="2400" dirty="0" err="1"/>
              <a:t>and</a:t>
            </a:r>
            <a:r>
              <a:rPr lang="pt-PT" sz="2400" dirty="0"/>
              <a:t> for </a:t>
            </a:r>
            <a:r>
              <a:rPr lang="pt-PT" sz="2400" dirty="0" err="1"/>
              <a:t>all</a:t>
            </a:r>
            <a:r>
              <a:rPr lang="pt-PT" sz="2400" dirty="0"/>
              <a:t> </a:t>
            </a:r>
            <a:r>
              <a:rPr lang="pt-PT" sz="2400" dirty="0" err="1"/>
              <a:t>expansion</a:t>
            </a:r>
            <a:r>
              <a:rPr lang="pt-PT" sz="2400" dirty="0"/>
              <a:t> rates.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990052-819A-28A9-B8A8-7C9BCC084D4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2406" b="9080"/>
          <a:stretch/>
        </p:blipFill>
        <p:spPr>
          <a:xfrm>
            <a:off x="5164211" y="2093234"/>
            <a:ext cx="4366847" cy="74675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440DBD4-9419-5BB8-701D-8961890FCD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9223" y="3073451"/>
            <a:ext cx="5503335" cy="326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123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C14D9-EB7C-62C2-F8CE-AC295B1D7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Initial</a:t>
            </a:r>
            <a:r>
              <a:rPr lang="pt-PT" dirty="0"/>
              <a:t> Total Charge in </a:t>
            </a:r>
            <a:r>
              <a:rPr lang="pt-PT" dirty="0" err="1"/>
              <a:t>the</a:t>
            </a:r>
            <a:r>
              <a:rPr lang="pt-PT" dirty="0"/>
              <a:t> Linear Case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B5ABB-6593-943A-C5C5-3139F86CF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189" y="2384777"/>
            <a:ext cx="6517735" cy="3678303"/>
          </a:xfrm>
        </p:spPr>
        <p:txBody>
          <a:bodyPr>
            <a:normAutofit/>
          </a:bodyPr>
          <a:lstStyle/>
          <a:p>
            <a:pPr algn="just"/>
            <a:r>
              <a:rPr lang="pt-PT" sz="2400" dirty="0"/>
              <a:t>In </a:t>
            </a:r>
            <a:r>
              <a:rPr lang="pt-PT" sz="2400" dirty="0" err="1"/>
              <a:t>the</a:t>
            </a:r>
            <a:r>
              <a:rPr lang="pt-PT" sz="2400" dirty="0"/>
              <a:t> linear case, </a:t>
            </a:r>
            <a:r>
              <a:rPr lang="pt-PT" sz="2400" dirty="0" err="1"/>
              <a:t>the</a:t>
            </a:r>
            <a:r>
              <a:rPr lang="pt-PT" sz="2400" dirty="0"/>
              <a:t> total charge </a:t>
            </a:r>
            <a:r>
              <a:rPr lang="pt-PT" sz="2400" dirty="0" err="1"/>
              <a:t>needed</a:t>
            </a:r>
            <a:r>
              <a:rPr lang="pt-PT" sz="2400" dirty="0"/>
              <a:t> for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loop</a:t>
            </a:r>
            <a:r>
              <a:rPr lang="pt-PT" sz="2400" dirty="0"/>
              <a:t> to </a:t>
            </a:r>
            <a:r>
              <a:rPr lang="pt-PT" sz="2400" dirty="0" err="1"/>
              <a:t>survive</a:t>
            </a:r>
            <a:r>
              <a:rPr lang="pt-PT" sz="2400" dirty="0"/>
              <a:t> does </a:t>
            </a:r>
            <a:r>
              <a:rPr lang="pt-PT" sz="2400" dirty="0" err="1"/>
              <a:t>not</a:t>
            </a:r>
            <a:r>
              <a:rPr lang="pt-PT" sz="2400" dirty="0"/>
              <a:t> </a:t>
            </a:r>
            <a:r>
              <a:rPr lang="pt-PT" sz="2400" dirty="0" err="1"/>
              <a:t>depend</a:t>
            </a:r>
            <a:r>
              <a:rPr lang="pt-PT" sz="2400" dirty="0"/>
              <a:t> </a:t>
            </a:r>
            <a:r>
              <a:rPr lang="pt-PT" sz="2400" dirty="0" err="1"/>
              <a:t>on</a:t>
            </a:r>
            <a:r>
              <a:rPr lang="pt-PT" sz="2400" dirty="0"/>
              <a:t>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chirality</a:t>
            </a:r>
            <a:r>
              <a:rPr lang="pt-PT" sz="2400" dirty="0"/>
              <a:t>;</a:t>
            </a:r>
          </a:p>
          <a:p>
            <a:pPr algn="just"/>
            <a:r>
              <a:rPr lang="pt-PT" sz="2400" dirty="0" err="1"/>
              <a:t>Therefore</a:t>
            </a:r>
            <a:r>
              <a:rPr lang="pt-PT" sz="2400" dirty="0"/>
              <a:t>, for </a:t>
            </a:r>
            <a:r>
              <a:rPr lang="pt-PT" sz="2400" dirty="0" err="1"/>
              <a:t>absolute</a:t>
            </a:r>
            <a:r>
              <a:rPr lang="pt-PT" sz="2400" dirty="0"/>
              <a:t> </a:t>
            </a:r>
            <a:r>
              <a:rPr lang="pt-PT" sz="2400" dirty="0" err="1"/>
              <a:t>values</a:t>
            </a:r>
            <a:r>
              <a:rPr lang="pt-PT" sz="2400" dirty="0"/>
              <a:t> </a:t>
            </a:r>
            <a:r>
              <a:rPr lang="pt-PT" sz="2400" dirty="0" err="1"/>
              <a:t>of</a:t>
            </a:r>
            <a:r>
              <a:rPr lang="pt-PT" sz="2400" dirty="0"/>
              <a:t> k </a:t>
            </a:r>
            <a:r>
              <a:rPr lang="pt-PT" sz="2400" dirty="0" err="1"/>
              <a:t>greater</a:t>
            </a:r>
            <a:r>
              <a:rPr lang="pt-PT" sz="2400" dirty="0"/>
              <a:t> </a:t>
            </a:r>
            <a:r>
              <a:rPr lang="pt-PT" sz="2400" dirty="0" err="1"/>
              <a:t>than</a:t>
            </a:r>
            <a:r>
              <a:rPr lang="pt-PT" sz="2400" dirty="0"/>
              <a:t> </a:t>
            </a:r>
            <a:r>
              <a:rPr lang="pt-PT" sz="2400" dirty="0" err="1"/>
              <a:t>those</a:t>
            </a:r>
            <a:r>
              <a:rPr lang="pt-PT" sz="2400" dirty="0"/>
              <a:t> </a:t>
            </a:r>
            <a:r>
              <a:rPr lang="pt-PT" sz="2400" dirty="0" err="1"/>
              <a:t>on</a:t>
            </a:r>
            <a:r>
              <a:rPr lang="pt-PT" sz="2400" dirty="0"/>
              <a:t>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table</a:t>
            </a:r>
            <a:r>
              <a:rPr lang="pt-PT" sz="2400" dirty="0"/>
              <a:t>,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loop</a:t>
            </a:r>
            <a:r>
              <a:rPr lang="pt-PT" sz="2400" dirty="0"/>
              <a:t> does </a:t>
            </a:r>
            <a:r>
              <a:rPr lang="pt-PT" sz="2400" dirty="0" err="1"/>
              <a:t>not</a:t>
            </a:r>
            <a:r>
              <a:rPr lang="pt-PT" sz="2400" dirty="0"/>
              <a:t> </a:t>
            </a:r>
            <a:r>
              <a:rPr lang="pt-PT" sz="2400" dirty="0" err="1"/>
              <a:t>decay</a:t>
            </a:r>
            <a:r>
              <a:rPr lang="pt-PT" sz="2400" dirty="0"/>
              <a:t>;</a:t>
            </a:r>
          </a:p>
          <a:p>
            <a:pPr algn="just"/>
            <a:r>
              <a:rPr lang="pt-PT" sz="2400" dirty="0"/>
              <a:t>As </a:t>
            </a:r>
            <a:r>
              <a:rPr lang="pt-PT" sz="2400" dirty="0" err="1"/>
              <a:t>expected</a:t>
            </a:r>
            <a:r>
              <a:rPr lang="pt-PT" sz="2400" dirty="0"/>
              <a:t>,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initial</a:t>
            </a:r>
            <a:r>
              <a:rPr lang="pt-PT" sz="2400" dirty="0"/>
              <a:t> total charge </a:t>
            </a:r>
            <a:r>
              <a:rPr lang="pt-PT" sz="2400" dirty="0" err="1"/>
              <a:t>needed</a:t>
            </a:r>
            <a:r>
              <a:rPr lang="pt-PT" sz="2400" dirty="0"/>
              <a:t> for </a:t>
            </a:r>
            <a:r>
              <a:rPr lang="pt-PT" sz="2400" dirty="0" err="1"/>
              <a:t>higher</a:t>
            </a:r>
            <a:r>
              <a:rPr lang="pt-PT" sz="2400" dirty="0"/>
              <a:t> </a:t>
            </a:r>
            <a:r>
              <a:rPr lang="pt-PT" sz="2400" dirty="0" err="1"/>
              <a:t>expansion</a:t>
            </a:r>
            <a:r>
              <a:rPr lang="pt-PT" sz="2400" dirty="0"/>
              <a:t> rates </a:t>
            </a:r>
            <a:r>
              <a:rPr lang="pt-PT" sz="2400" dirty="0" err="1"/>
              <a:t>is</a:t>
            </a:r>
            <a:r>
              <a:rPr lang="pt-PT" sz="2400" dirty="0"/>
              <a:t> </a:t>
            </a:r>
            <a:r>
              <a:rPr lang="pt-PT" sz="2400" dirty="0" err="1"/>
              <a:t>bigger</a:t>
            </a:r>
            <a:r>
              <a:rPr lang="pt-PT" sz="2400" dirty="0"/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D68D22-5525-CE7C-05AA-3942B171F0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888" y="3142554"/>
            <a:ext cx="4264920" cy="2541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158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A21E7785-3D2D-4FF8-9C82-42CE9DBD7B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48641"/>
            <a:ext cx="12191999" cy="6309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11E146-5AE8-4892-B0B5-42052873B9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2377" y="3194092"/>
            <a:ext cx="3705323" cy="320670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t-P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816273-5D87-A01E-EBFA-1D2375610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253" y="3425294"/>
            <a:ext cx="3397924" cy="2800478"/>
          </a:xfrm>
        </p:spPr>
        <p:txBody>
          <a:bodyPr anchor="ctr">
            <a:normAutofit/>
          </a:bodyPr>
          <a:lstStyle/>
          <a:p>
            <a:r>
              <a:rPr lang="pt-PT">
                <a:solidFill>
                  <a:srgbClr val="FFFFFF"/>
                </a:solidFill>
              </a:rPr>
              <a:t>Initial Conditions for the Loop to Survive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78A552A-290C-474C-9CC8-401379CD13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t-PT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D8432A-7050-43CE-AC0E-48F00C7D52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t-PT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5B5BA19-E267-49E0-A8F7-3435C91189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t-PT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19504FF-266B-4F6E-BAA1-DF9730E900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2377" y="654222"/>
            <a:ext cx="3702878" cy="2437844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85AC5AB-36D6-583B-6209-589ACBB68E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382" y="798102"/>
            <a:ext cx="2842591" cy="216747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464F78D-891F-49EC-ADDE-5E581A66A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0312" y="654222"/>
            <a:ext cx="3702878" cy="2437844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34AC04-CD57-9CA3-D07B-8C5ACCB97A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538" y="798102"/>
            <a:ext cx="2861354" cy="21674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8D2A6A-D79F-29CE-E89A-5D2A29549A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7621" y="794545"/>
            <a:ext cx="2895736" cy="2150084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E125488F-35F4-46B0-BDF0-AFAA36100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36239" y="654222"/>
            <a:ext cx="3702878" cy="2437844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955AF-A50B-525A-B1F0-51AA618519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1870" y="3425295"/>
            <a:ext cx="6864154" cy="2800477"/>
          </a:xfrm>
        </p:spPr>
        <p:txBody>
          <a:bodyPr>
            <a:normAutofit/>
          </a:bodyPr>
          <a:lstStyle/>
          <a:p>
            <a:pPr algn="just"/>
            <a:r>
              <a:rPr lang="pt-PT" sz="2000" dirty="0" err="1"/>
              <a:t>The</a:t>
            </a:r>
            <a:r>
              <a:rPr lang="pt-PT" sz="2000" dirty="0"/>
              <a:t> total charge </a:t>
            </a:r>
            <a:r>
              <a:rPr lang="pt-PT" sz="2000" dirty="0" err="1"/>
              <a:t>has</a:t>
            </a:r>
            <a:r>
              <a:rPr lang="pt-PT" sz="2000" dirty="0"/>
              <a:t> to </a:t>
            </a:r>
            <a:r>
              <a:rPr lang="pt-PT" sz="2000" dirty="0" err="1"/>
              <a:t>be</a:t>
            </a:r>
            <a:r>
              <a:rPr lang="pt-PT" sz="2000" dirty="0"/>
              <a:t> </a:t>
            </a:r>
            <a:r>
              <a:rPr lang="pt-PT" sz="2000" dirty="0" err="1"/>
              <a:t>greater</a:t>
            </a:r>
            <a:r>
              <a:rPr lang="pt-PT" sz="2000" dirty="0"/>
              <a:t> </a:t>
            </a:r>
            <a:r>
              <a:rPr lang="pt-PT" sz="2000" dirty="0" err="1"/>
              <a:t>or</a:t>
            </a:r>
            <a:r>
              <a:rPr lang="pt-PT" sz="2000" dirty="0"/>
              <a:t> </a:t>
            </a:r>
            <a:r>
              <a:rPr lang="pt-PT" sz="2000" dirty="0" err="1"/>
              <a:t>equal</a:t>
            </a:r>
            <a:r>
              <a:rPr lang="pt-PT" sz="2000" dirty="0"/>
              <a:t> to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absolute</a:t>
            </a:r>
            <a:r>
              <a:rPr lang="pt-PT" sz="2000" dirty="0"/>
              <a:t> </a:t>
            </a:r>
            <a:r>
              <a:rPr lang="pt-PT" sz="2000" dirty="0" err="1"/>
              <a:t>value</a:t>
            </a:r>
            <a:r>
              <a:rPr lang="pt-PT" sz="2000" dirty="0"/>
              <a:t> </a:t>
            </a:r>
            <a:r>
              <a:rPr lang="pt-PT" sz="2000" dirty="0" err="1"/>
              <a:t>of</a:t>
            </a:r>
            <a:r>
              <a:rPr lang="pt-PT" sz="2000" dirty="0"/>
              <a:t>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chirality</a:t>
            </a:r>
            <a:r>
              <a:rPr lang="pt-PT" sz="2000" dirty="0"/>
              <a:t>. </a:t>
            </a:r>
            <a:r>
              <a:rPr lang="pt-PT" sz="2000" dirty="0" err="1"/>
              <a:t>So</a:t>
            </a:r>
            <a:r>
              <a:rPr lang="pt-PT" sz="2000" dirty="0"/>
              <a:t>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regions</a:t>
            </a:r>
            <a:r>
              <a:rPr lang="pt-PT" sz="2000" dirty="0"/>
              <a:t> in </a:t>
            </a:r>
            <a:r>
              <a:rPr lang="pt-PT" sz="2000" dirty="0" err="1"/>
              <a:t>grey</a:t>
            </a:r>
            <a:r>
              <a:rPr lang="pt-PT" sz="2000" dirty="0"/>
              <a:t> do </a:t>
            </a:r>
            <a:r>
              <a:rPr lang="pt-PT" sz="2000" dirty="0" err="1"/>
              <a:t>not</a:t>
            </a:r>
            <a:r>
              <a:rPr lang="pt-PT" sz="2000" dirty="0"/>
              <a:t> </a:t>
            </a:r>
            <a:r>
              <a:rPr lang="pt-PT" sz="2000" dirty="0" err="1"/>
              <a:t>belong</a:t>
            </a:r>
            <a:r>
              <a:rPr lang="pt-PT" sz="2000" dirty="0"/>
              <a:t> to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parameter</a:t>
            </a:r>
            <a:r>
              <a:rPr lang="pt-PT" sz="2000" dirty="0"/>
              <a:t> </a:t>
            </a:r>
            <a:r>
              <a:rPr lang="pt-PT" sz="2000" dirty="0" err="1"/>
              <a:t>space</a:t>
            </a:r>
            <a:r>
              <a:rPr lang="pt-PT" sz="2000" dirty="0"/>
              <a:t>;</a:t>
            </a:r>
          </a:p>
          <a:p>
            <a:pPr algn="just"/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two</a:t>
            </a:r>
            <a:r>
              <a:rPr lang="pt-PT" sz="2000" dirty="0"/>
              <a:t> </a:t>
            </a:r>
            <a:r>
              <a:rPr lang="pt-PT" sz="2000" dirty="0" err="1"/>
              <a:t>models</a:t>
            </a:r>
            <a:r>
              <a:rPr lang="pt-PT" sz="2000" dirty="0"/>
              <a:t> </a:t>
            </a:r>
            <a:r>
              <a:rPr lang="pt-PT" sz="2000" dirty="0" err="1"/>
              <a:t>seem</a:t>
            </a:r>
            <a:r>
              <a:rPr lang="pt-PT" sz="2000" dirty="0"/>
              <a:t> to coincide in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electric</a:t>
            </a:r>
            <a:r>
              <a:rPr lang="pt-PT" sz="2000" dirty="0"/>
              <a:t> regime, </a:t>
            </a:r>
            <a:r>
              <a:rPr lang="pt-PT" sz="2000" dirty="0" err="1"/>
              <a:t>while</a:t>
            </a:r>
            <a:r>
              <a:rPr lang="pt-PT" sz="2000" dirty="0"/>
              <a:t> </a:t>
            </a:r>
            <a:r>
              <a:rPr lang="pt-PT" sz="2000" dirty="0" err="1"/>
              <a:t>there</a:t>
            </a:r>
            <a:r>
              <a:rPr lang="pt-PT" sz="2000" dirty="0"/>
              <a:t> </a:t>
            </a:r>
            <a:r>
              <a:rPr lang="pt-PT" sz="2000" dirty="0" err="1"/>
              <a:t>is</a:t>
            </a:r>
            <a:r>
              <a:rPr lang="pt-PT" sz="2000" dirty="0"/>
              <a:t> a clear </a:t>
            </a:r>
            <a:r>
              <a:rPr lang="pt-PT" sz="2000" dirty="0" err="1"/>
              <a:t>difference</a:t>
            </a:r>
            <a:r>
              <a:rPr lang="pt-PT" sz="2000" dirty="0"/>
              <a:t> in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magnetic</a:t>
            </a:r>
            <a:r>
              <a:rPr lang="pt-PT" sz="2000" dirty="0"/>
              <a:t> </a:t>
            </a:r>
            <a:r>
              <a:rPr lang="pt-PT" sz="2000" dirty="0" err="1"/>
              <a:t>one</a:t>
            </a:r>
            <a:r>
              <a:rPr lang="pt-PT" sz="2000" dirty="0"/>
              <a:t>;</a:t>
            </a:r>
          </a:p>
          <a:p>
            <a:pPr algn="just"/>
            <a:r>
              <a:rPr lang="pt-PT" sz="2000" dirty="0" err="1"/>
              <a:t>It</a:t>
            </a:r>
            <a:r>
              <a:rPr lang="pt-PT" sz="2000" dirty="0"/>
              <a:t> </a:t>
            </a:r>
            <a:r>
              <a:rPr lang="pt-PT" sz="2000" dirty="0" err="1"/>
              <a:t>is</a:t>
            </a:r>
            <a:r>
              <a:rPr lang="pt-PT" sz="2000" dirty="0"/>
              <a:t> </a:t>
            </a:r>
            <a:r>
              <a:rPr lang="pt-PT" sz="2000" dirty="0" err="1"/>
              <a:t>easier</a:t>
            </a:r>
            <a:r>
              <a:rPr lang="pt-PT" sz="2000" dirty="0"/>
              <a:t> for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loop</a:t>
            </a:r>
            <a:r>
              <a:rPr lang="pt-PT" sz="2000" dirty="0"/>
              <a:t> to </a:t>
            </a:r>
            <a:r>
              <a:rPr lang="pt-PT" sz="2000" dirty="0" err="1"/>
              <a:t>oscillate</a:t>
            </a:r>
            <a:r>
              <a:rPr lang="pt-PT" sz="2000" dirty="0"/>
              <a:t> in </a:t>
            </a:r>
            <a:r>
              <a:rPr lang="pt-PT" sz="2000" dirty="0" err="1"/>
              <a:t>the</a:t>
            </a:r>
            <a:r>
              <a:rPr lang="pt-PT" sz="2000" dirty="0"/>
              <a:t> linear </a:t>
            </a:r>
            <a:r>
              <a:rPr lang="pt-PT" sz="2000" dirty="0" err="1"/>
              <a:t>model</a:t>
            </a:r>
            <a:r>
              <a:rPr lang="pt-PT" sz="2000" dirty="0"/>
              <a:t> </a:t>
            </a:r>
            <a:r>
              <a:rPr lang="pt-PT" sz="2000" dirty="0" err="1"/>
              <a:t>compared</a:t>
            </a:r>
            <a:r>
              <a:rPr lang="pt-PT" sz="2000" dirty="0"/>
              <a:t> to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other</a:t>
            </a:r>
            <a:r>
              <a:rPr lang="pt-PT" sz="2000" dirty="0"/>
              <a:t> </a:t>
            </a:r>
            <a:r>
              <a:rPr lang="pt-PT" sz="2000" dirty="0" err="1"/>
              <a:t>two</a:t>
            </a:r>
            <a:r>
              <a:rPr lang="pt-PT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27512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E61DB-75A6-D683-BF39-74AF76583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Conclusion</a:t>
            </a:r>
            <a:endParaRPr lang="pt-P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1890DD-8AEE-DB91-39EA-40828EA7B7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new</a:t>
            </a:r>
            <a:r>
              <a:rPr lang="pt-PT" sz="2400" dirty="0"/>
              <a:t> </a:t>
            </a:r>
            <a:r>
              <a:rPr lang="pt-PT" sz="2400" dirty="0" err="1"/>
              <a:t>degree</a:t>
            </a:r>
            <a:r>
              <a:rPr lang="pt-PT" sz="2400" dirty="0"/>
              <a:t> </a:t>
            </a:r>
            <a:r>
              <a:rPr lang="pt-PT" sz="2400" dirty="0" err="1"/>
              <a:t>of</a:t>
            </a:r>
            <a:r>
              <a:rPr lang="pt-PT" sz="2400" dirty="0"/>
              <a:t> </a:t>
            </a:r>
            <a:r>
              <a:rPr lang="pt-PT" sz="2400" dirty="0" err="1"/>
              <a:t>freedom</a:t>
            </a:r>
            <a:r>
              <a:rPr lang="pt-PT" sz="2400" dirty="0"/>
              <a:t>, in a </a:t>
            </a:r>
            <a:r>
              <a:rPr lang="pt-PT" sz="2400" dirty="0" err="1"/>
              <a:t>current-carrying</a:t>
            </a:r>
            <a:r>
              <a:rPr lang="pt-PT" sz="2400" dirty="0"/>
              <a:t> </a:t>
            </a:r>
            <a:r>
              <a:rPr lang="pt-PT" sz="2400" dirty="0" err="1"/>
              <a:t>string</a:t>
            </a:r>
            <a:r>
              <a:rPr lang="pt-PT" sz="2400" dirty="0"/>
              <a:t>, can </a:t>
            </a:r>
            <a:r>
              <a:rPr lang="pt-PT" sz="2400" dirty="0" err="1"/>
              <a:t>prevent</a:t>
            </a:r>
            <a:r>
              <a:rPr lang="pt-PT" sz="2400" dirty="0"/>
              <a:t>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loop</a:t>
            </a:r>
            <a:r>
              <a:rPr lang="pt-PT" sz="2400" dirty="0"/>
              <a:t> </a:t>
            </a:r>
            <a:r>
              <a:rPr lang="pt-PT" sz="2400" dirty="0" err="1"/>
              <a:t>from</a:t>
            </a:r>
            <a:r>
              <a:rPr lang="pt-PT" sz="2400" dirty="0"/>
              <a:t> </a:t>
            </a:r>
            <a:r>
              <a:rPr lang="pt-PT" sz="2400" dirty="0" err="1"/>
              <a:t>decaying</a:t>
            </a:r>
            <a:r>
              <a:rPr lang="pt-PT" sz="2400" dirty="0"/>
              <a:t>;</a:t>
            </a:r>
          </a:p>
          <a:p>
            <a:pPr algn="just"/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higher</a:t>
            </a:r>
            <a:r>
              <a:rPr lang="pt-PT" sz="2400" dirty="0"/>
              <a:t>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expansion</a:t>
            </a:r>
            <a:r>
              <a:rPr lang="pt-PT" sz="2400" dirty="0"/>
              <a:t> rate,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easier</a:t>
            </a:r>
            <a:r>
              <a:rPr lang="pt-PT" sz="2400" dirty="0"/>
              <a:t> for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loop</a:t>
            </a:r>
            <a:r>
              <a:rPr lang="pt-PT" sz="2400" dirty="0"/>
              <a:t> to </a:t>
            </a:r>
            <a:r>
              <a:rPr lang="pt-PT" sz="2400" dirty="0" err="1"/>
              <a:t>disappear</a:t>
            </a:r>
            <a:r>
              <a:rPr lang="pt-PT" sz="2400" dirty="0"/>
              <a:t>;</a:t>
            </a:r>
          </a:p>
          <a:p>
            <a:pPr algn="just"/>
            <a:r>
              <a:rPr lang="pt-PT" sz="2400" dirty="0" err="1"/>
              <a:t>It</a:t>
            </a:r>
            <a:r>
              <a:rPr lang="pt-PT" sz="2400" dirty="0"/>
              <a:t> </a:t>
            </a:r>
            <a:r>
              <a:rPr lang="pt-PT" sz="2400" dirty="0" err="1"/>
              <a:t>seems</a:t>
            </a:r>
            <a:r>
              <a:rPr lang="pt-PT" sz="2400" dirty="0"/>
              <a:t> </a:t>
            </a:r>
            <a:r>
              <a:rPr lang="pt-PT" sz="2400" dirty="0" err="1"/>
              <a:t>that</a:t>
            </a:r>
            <a:r>
              <a:rPr lang="pt-PT" sz="2400" dirty="0"/>
              <a:t>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magnetic</a:t>
            </a:r>
            <a:r>
              <a:rPr lang="pt-PT" sz="2400" dirty="0"/>
              <a:t> regime </a:t>
            </a:r>
            <a:r>
              <a:rPr lang="pt-PT" sz="2400" dirty="0" err="1"/>
              <a:t>is</a:t>
            </a:r>
            <a:r>
              <a:rPr lang="pt-PT" sz="2400" dirty="0"/>
              <a:t> more </a:t>
            </a:r>
            <a:r>
              <a:rPr lang="pt-PT" sz="2400" dirty="0" err="1"/>
              <a:t>hostile</a:t>
            </a:r>
            <a:r>
              <a:rPr lang="pt-PT" sz="2400" dirty="0"/>
              <a:t>, in </a:t>
            </a:r>
            <a:r>
              <a:rPr lang="pt-PT" sz="2400" dirty="0" err="1"/>
              <a:t>comparison</a:t>
            </a:r>
            <a:r>
              <a:rPr lang="pt-PT" sz="2400" dirty="0"/>
              <a:t> </a:t>
            </a:r>
            <a:r>
              <a:rPr lang="pt-PT" sz="2400" dirty="0" err="1"/>
              <a:t>with</a:t>
            </a:r>
            <a:r>
              <a:rPr lang="pt-PT" sz="2400" dirty="0"/>
              <a:t>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electric</a:t>
            </a:r>
            <a:r>
              <a:rPr lang="pt-PT" sz="2400" dirty="0"/>
              <a:t> regime.</a:t>
            </a:r>
          </a:p>
          <a:p>
            <a:pPr algn="just"/>
            <a:r>
              <a:rPr lang="pt-PT" sz="2400" dirty="0" err="1"/>
              <a:t>According</a:t>
            </a:r>
            <a:r>
              <a:rPr lang="pt-PT" sz="2400" dirty="0"/>
              <a:t> to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regions</a:t>
            </a:r>
            <a:r>
              <a:rPr lang="pt-PT" sz="2400" dirty="0"/>
              <a:t> in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parameter</a:t>
            </a:r>
            <a:r>
              <a:rPr lang="pt-PT" sz="2400" dirty="0"/>
              <a:t> </a:t>
            </a:r>
            <a:r>
              <a:rPr lang="pt-PT" sz="2400" dirty="0" err="1"/>
              <a:t>space</a:t>
            </a:r>
            <a:r>
              <a:rPr lang="pt-PT" sz="2400" dirty="0"/>
              <a:t> </a:t>
            </a:r>
            <a:r>
              <a:rPr lang="pt-PT" sz="2400" dirty="0" err="1"/>
              <a:t>where</a:t>
            </a:r>
            <a:r>
              <a:rPr lang="pt-PT" sz="2400" dirty="0"/>
              <a:t>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loop</a:t>
            </a:r>
            <a:r>
              <a:rPr lang="pt-PT" sz="2400" dirty="0"/>
              <a:t> </a:t>
            </a:r>
            <a:r>
              <a:rPr lang="pt-PT" sz="2400" dirty="0" err="1"/>
              <a:t>survives</a:t>
            </a:r>
            <a:r>
              <a:rPr lang="pt-PT" sz="2400" dirty="0"/>
              <a:t>, </a:t>
            </a:r>
            <a:r>
              <a:rPr lang="pt-PT" sz="2400" dirty="0" err="1"/>
              <a:t>it</a:t>
            </a:r>
            <a:r>
              <a:rPr lang="pt-PT" sz="2400" dirty="0"/>
              <a:t> </a:t>
            </a:r>
            <a:r>
              <a:rPr lang="pt-PT" sz="2400" dirty="0" err="1"/>
              <a:t>seems</a:t>
            </a:r>
            <a:r>
              <a:rPr lang="pt-PT" sz="2400" dirty="0"/>
              <a:t> more </a:t>
            </a:r>
            <a:r>
              <a:rPr lang="pt-PT" sz="2400" dirty="0" err="1"/>
              <a:t>probable</a:t>
            </a:r>
            <a:r>
              <a:rPr lang="pt-PT" sz="2400" dirty="0"/>
              <a:t> to </a:t>
            </a:r>
            <a:r>
              <a:rPr lang="pt-PT" sz="2400" dirty="0" err="1"/>
              <a:t>have</a:t>
            </a:r>
            <a:r>
              <a:rPr lang="pt-PT" sz="2400" dirty="0"/>
              <a:t> </a:t>
            </a:r>
            <a:r>
              <a:rPr lang="pt-PT" sz="2400" dirty="0" err="1"/>
              <a:t>loops</a:t>
            </a:r>
            <a:r>
              <a:rPr lang="pt-PT" sz="2400" dirty="0"/>
              <a:t> </a:t>
            </a:r>
            <a:r>
              <a:rPr lang="pt-PT" sz="2400" dirty="0" err="1"/>
              <a:t>oscillating</a:t>
            </a:r>
            <a:r>
              <a:rPr lang="pt-PT" sz="2400" dirty="0"/>
              <a:t> </a:t>
            </a:r>
            <a:r>
              <a:rPr lang="pt-PT" sz="2400" dirty="0" err="1"/>
              <a:t>than</a:t>
            </a:r>
            <a:r>
              <a:rPr lang="pt-PT" sz="2400" dirty="0"/>
              <a:t> </a:t>
            </a:r>
            <a:r>
              <a:rPr lang="pt-PT" sz="2400" dirty="0" err="1"/>
              <a:t>decaying</a:t>
            </a:r>
            <a:r>
              <a:rPr lang="pt-PT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5368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A476D-C9F1-02C8-107F-C71E5EDB9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Cosmic</a:t>
            </a:r>
            <a:r>
              <a:rPr lang="pt-PT" dirty="0"/>
              <a:t> </a:t>
            </a:r>
            <a:r>
              <a:rPr lang="pt-PT" dirty="0" err="1"/>
              <a:t>Strings</a:t>
            </a:r>
            <a:r>
              <a:rPr lang="pt-PT" dirty="0"/>
              <a:t> - </a:t>
            </a:r>
            <a:r>
              <a:rPr lang="pt-PT" dirty="0" err="1"/>
              <a:t>Introduction</a:t>
            </a:r>
            <a:endParaRPr lang="pt-P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566F43-1306-6B95-9D59-3BBE61A4D4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504" y="2217751"/>
            <a:ext cx="6010072" cy="4223740"/>
          </a:xfrm>
        </p:spPr>
        <p:txBody>
          <a:bodyPr>
            <a:normAutofit lnSpcReduction="10000"/>
          </a:bodyPr>
          <a:lstStyle/>
          <a:p>
            <a:pPr algn="just"/>
            <a:r>
              <a:rPr lang="pt-PT" sz="2400" dirty="0" err="1"/>
              <a:t>Cosmic</a:t>
            </a:r>
            <a:r>
              <a:rPr lang="pt-PT" sz="2400" dirty="0"/>
              <a:t> </a:t>
            </a:r>
            <a:r>
              <a:rPr lang="pt-PT" sz="2400" dirty="0" err="1"/>
              <a:t>strings</a:t>
            </a:r>
            <a:r>
              <a:rPr lang="pt-PT" sz="2400" dirty="0"/>
              <a:t> are </a:t>
            </a:r>
            <a:r>
              <a:rPr lang="pt-PT" sz="2400" dirty="0" err="1"/>
              <a:t>topological</a:t>
            </a:r>
            <a:r>
              <a:rPr lang="pt-PT" sz="2400" dirty="0"/>
              <a:t> </a:t>
            </a:r>
            <a:r>
              <a:rPr lang="pt-PT" sz="2400" dirty="0" err="1"/>
              <a:t>defects</a:t>
            </a:r>
            <a:r>
              <a:rPr lang="pt-PT" sz="2400" dirty="0"/>
              <a:t> </a:t>
            </a:r>
            <a:r>
              <a:rPr lang="pt-PT" sz="2400" dirty="0" err="1"/>
              <a:t>originated</a:t>
            </a:r>
            <a:r>
              <a:rPr lang="pt-PT" sz="2400" dirty="0"/>
              <a:t> in </a:t>
            </a:r>
            <a:r>
              <a:rPr lang="pt-PT" sz="2400" dirty="0" err="1"/>
              <a:t>symmetry-breaking</a:t>
            </a:r>
            <a:r>
              <a:rPr lang="pt-PT" sz="2400" dirty="0"/>
              <a:t> </a:t>
            </a:r>
            <a:r>
              <a:rPr lang="pt-PT" sz="2400" dirty="0" err="1"/>
              <a:t>phase</a:t>
            </a:r>
            <a:r>
              <a:rPr lang="pt-PT" sz="2400" dirty="0"/>
              <a:t> </a:t>
            </a:r>
            <a:r>
              <a:rPr lang="pt-PT" sz="2400" dirty="0" err="1"/>
              <a:t>transitions</a:t>
            </a:r>
            <a:r>
              <a:rPr lang="pt-PT" sz="2400" dirty="0"/>
              <a:t>;</a:t>
            </a:r>
          </a:p>
          <a:p>
            <a:pPr algn="just"/>
            <a:r>
              <a:rPr lang="pt-PT" sz="2400" dirty="0" err="1"/>
              <a:t>Initially</a:t>
            </a:r>
            <a:r>
              <a:rPr lang="pt-PT" sz="2400" dirty="0"/>
              <a:t>, </a:t>
            </a:r>
            <a:r>
              <a:rPr lang="pt-PT" sz="2400" dirty="0" err="1"/>
              <a:t>we</a:t>
            </a:r>
            <a:r>
              <a:rPr lang="pt-PT" sz="2400" dirty="0"/>
              <a:t> </a:t>
            </a:r>
            <a:r>
              <a:rPr lang="pt-PT" sz="2400" dirty="0" err="1"/>
              <a:t>have</a:t>
            </a:r>
            <a:r>
              <a:rPr lang="pt-PT" sz="2400" dirty="0"/>
              <a:t> a </a:t>
            </a:r>
            <a:r>
              <a:rPr lang="pt-PT" sz="2400" dirty="0" err="1"/>
              <a:t>complex</a:t>
            </a:r>
            <a:r>
              <a:rPr lang="pt-PT" sz="2400" dirty="0"/>
              <a:t> </a:t>
            </a:r>
            <a:r>
              <a:rPr lang="pt-PT" sz="2400" dirty="0" err="1"/>
              <a:t>scalar</a:t>
            </a:r>
            <a:r>
              <a:rPr lang="pt-PT" sz="2400" dirty="0"/>
              <a:t> </a:t>
            </a:r>
            <a:r>
              <a:rPr lang="pt-PT" sz="2400" dirty="0" err="1"/>
              <a:t>field</a:t>
            </a:r>
            <a:r>
              <a:rPr lang="pt-PT" sz="2400" dirty="0"/>
              <a:t> </a:t>
            </a:r>
            <a:r>
              <a:rPr lang="pt-PT" sz="2400" dirty="0" err="1"/>
              <a:t>whose</a:t>
            </a:r>
            <a:r>
              <a:rPr lang="pt-PT" sz="2400" dirty="0"/>
              <a:t> </a:t>
            </a:r>
            <a:r>
              <a:rPr lang="pt-PT" sz="2400" dirty="0" err="1"/>
              <a:t>vacuum</a:t>
            </a:r>
            <a:r>
              <a:rPr lang="pt-PT" sz="2400" dirty="0"/>
              <a:t> </a:t>
            </a:r>
            <a:r>
              <a:rPr lang="pt-PT" sz="2400" dirty="0" err="1"/>
              <a:t>expectation</a:t>
            </a:r>
            <a:r>
              <a:rPr lang="pt-PT" sz="2400" dirty="0"/>
              <a:t> </a:t>
            </a:r>
            <a:r>
              <a:rPr lang="pt-PT" sz="2400" dirty="0" err="1"/>
              <a:t>value</a:t>
            </a:r>
            <a:r>
              <a:rPr lang="pt-PT" sz="2400" dirty="0"/>
              <a:t> </a:t>
            </a:r>
            <a:r>
              <a:rPr lang="pt-PT" sz="2400" dirty="0" err="1"/>
              <a:t>is</a:t>
            </a:r>
            <a:r>
              <a:rPr lang="pt-PT" sz="2400" dirty="0"/>
              <a:t> 0;</a:t>
            </a:r>
          </a:p>
          <a:p>
            <a:pPr algn="just"/>
            <a:r>
              <a:rPr lang="pt-PT" sz="2400" dirty="0"/>
              <a:t>As </a:t>
            </a:r>
            <a:r>
              <a:rPr lang="pt-PT" sz="2400" dirty="0" err="1"/>
              <a:t>temperature</a:t>
            </a:r>
            <a:r>
              <a:rPr lang="pt-PT" sz="2400" dirty="0"/>
              <a:t> </a:t>
            </a:r>
            <a:r>
              <a:rPr lang="pt-PT" sz="2400" dirty="0" err="1"/>
              <a:t>drops</a:t>
            </a:r>
            <a:r>
              <a:rPr lang="pt-PT" sz="2400" dirty="0"/>
              <a:t>,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potential</a:t>
            </a:r>
            <a:r>
              <a:rPr lang="pt-PT" sz="2400" dirty="0"/>
              <a:t> </a:t>
            </a:r>
            <a:r>
              <a:rPr lang="pt-PT" sz="2400" dirty="0" err="1"/>
              <a:t>well</a:t>
            </a:r>
            <a:r>
              <a:rPr lang="pt-PT" sz="2400" dirty="0"/>
              <a:t> </a:t>
            </a:r>
            <a:r>
              <a:rPr lang="pt-PT" sz="2400" dirty="0" err="1"/>
              <a:t>changes</a:t>
            </a:r>
            <a:r>
              <a:rPr lang="pt-PT" sz="2400" dirty="0"/>
              <a:t>, </a:t>
            </a:r>
            <a:r>
              <a:rPr lang="pt-PT" sz="2400" dirty="0" err="1"/>
              <a:t>leading</a:t>
            </a:r>
            <a:r>
              <a:rPr lang="pt-PT" sz="2400" dirty="0"/>
              <a:t> to a </a:t>
            </a:r>
            <a:r>
              <a:rPr lang="pt-PT" sz="2400" dirty="0" err="1"/>
              <a:t>new</a:t>
            </a:r>
            <a:r>
              <a:rPr lang="pt-PT" sz="2400" dirty="0"/>
              <a:t> </a:t>
            </a:r>
            <a:r>
              <a:rPr lang="pt-PT" sz="2400" dirty="0" err="1"/>
              <a:t>vacuum</a:t>
            </a:r>
            <a:r>
              <a:rPr lang="pt-PT" sz="2400" dirty="0"/>
              <a:t> </a:t>
            </a:r>
            <a:r>
              <a:rPr lang="pt-PT" sz="2400" dirty="0" err="1"/>
              <a:t>state</a:t>
            </a:r>
            <a:r>
              <a:rPr lang="pt-PT" sz="2400" dirty="0"/>
              <a:t>, </a:t>
            </a:r>
            <a:r>
              <a:rPr lang="pt-PT" sz="2400" dirty="0" err="1"/>
              <a:t>which</a:t>
            </a:r>
            <a:r>
              <a:rPr lang="pt-PT" sz="2400" dirty="0"/>
              <a:t> does </a:t>
            </a:r>
            <a:r>
              <a:rPr lang="pt-PT" sz="2400" dirty="0" err="1"/>
              <a:t>not</a:t>
            </a:r>
            <a:r>
              <a:rPr lang="pt-PT" sz="2400" dirty="0"/>
              <a:t> </a:t>
            </a:r>
            <a:r>
              <a:rPr lang="pt-PT" sz="2400" dirty="0" err="1"/>
              <a:t>hold</a:t>
            </a:r>
            <a:r>
              <a:rPr lang="pt-PT" sz="2400" dirty="0"/>
              <a:t>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symmetry</a:t>
            </a:r>
            <a:r>
              <a:rPr lang="pt-PT" sz="2400" dirty="0"/>
              <a:t>. </a:t>
            </a:r>
          </a:p>
          <a:p>
            <a:pPr algn="just"/>
            <a:r>
              <a:rPr lang="pt-PT" sz="2400" dirty="0" err="1"/>
              <a:t>Cosmic</a:t>
            </a:r>
            <a:r>
              <a:rPr lang="pt-PT" sz="2400" dirty="0"/>
              <a:t> </a:t>
            </a:r>
            <a:r>
              <a:rPr lang="pt-PT" sz="2400" dirty="0" err="1"/>
              <a:t>strings</a:t>
            </a:r>
            <a:r>
              <a:rPr lang="pt-PT" sz="2400" dirty="0"/>
              <a:t> are </a:t>
            </a:r>
            <a:r>
              <a:rPr lang="pt-PT" sz="2400" dirty="0" err="1"/>
              <a:t>formed</a:t>
            </a:r>
            <a:r>
              <a:rPr lang="pt-PT" sz="2400" dirty="0"/>
              <a:t> </a:t>
            </a:r>
            <a:r>
              <a:rPr lang="pt-PT" sz="2400" dirty="0" err="1"/>
              <a:t>if</a:t>
            </a:r>
            <a:r>
              <a:rPr lang="pt-PT" sz="2400" dirty="0"/>
              <a:t>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new</a:t>
            </a:r>
            <a:r>
              <a:rPr lang="pt-PT" sz="2400" dirty="0"/>
              <a:t> </a:t>
            </a:r>
            <a:r>
              <a:rPr lang="pt-PT" sz="2400" dirty="0" err="1"/>
              <a:t>vacuum</a:t>
            </a:r>
            <a:r>
              <a:rPr lang="pt-PT" sz="2400" dirty="0"/>
              <a:t> </a:t>
            </a:r>
            <a:r>
              <a:rPr lang="pt-PT" sz="2400" dirty="0" err="1"/>
              <a:t>manifold</a:t>
            </a:r>
            <a:r>
              <a:rPr lang="pt-PT" sz="2400" dirty="0"/>
              <a:t> </a:t>
            </a:r>
            <a:r>
              <a:rPr lang="pt-PT" sz="2400" dirty="0" err="1"/>
              <a:t>has</a:t>
            </a:r>
            <a:r>
              <a:rPr lang="pt-PT" sz="2400" dirty="0"/>
              <a:t> a non trivial </a:t>
            </a:r>
            <a:r>
              <a:rPr lang="pt-PT" sz="2400" dirty="0" err="1"/>
              <a:t>first</a:t>
            </a:r>
            <a:r>
              <a:rPr lang="pt-PT" sz="2400" dirty="0"/>
              <a:t> </a:t>
            </a:r>
            <a:r>
              <a:rPr lang="pt-PT" sz="2400" dirty="0" err="1"/>
              <a:t>homotopy</a:t>
            </a:r>
            <a:r>
              <a:rPr lang="pt-PT" sz="2400" dirty="0"/>
              <a:t> </a:t>
            </a:r>
            <a:r>
              <a:rPr lang="pt-PT" sz="2400" dirty="0" err="1"/>
              <a:t>group</a:t>
            </a:r>
            <a:r>
              <a:rPr lang="pt-PT" sz="2400" dirty="0"/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4C0ED5-3AD6-C035-B1EF-F2015027D1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671" t="4671" r="22807" b="79437"/>
          <a:stretch/>
        </p:blipFill>
        <p:spPr>
          <a:xfrm>
            <a:off x="10435212" y="3061713"/>
            <a:ext cx="984739" cy="37178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0C31EC-CD0E-98AB-5B23-E9E7CDA1A6C3}"/>
              </a:ext>
            </a:extLst>
          </p:cNvPr>
          <p:cNvSpPr txBox="1"/>
          <p:nvPr/>
        </p:nvSpPr>
        <p:spPr>
          <a:xfrm>
            <a:off x="10061292" y="2650711"/>
            <a:ext cx="2315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/>
              <a:t>Old</a:t>
            </a:r>
            <a:r>
              <a:rPr lang="pt-PT" dirty="0"/>
              <a:t> vacum </a:t>
            </a:r>
            <a:r>
              <a:rPr lang="pt-PT" dirty="0" err="1"/>
              <a:t>state</a:t>
            </a:r>
            <a:endParaRPr lang="pt-PT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3E6209-6157-E792-4FE2-BEC75E91CEA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7443" t="78222" r="14853" b="5038"/>
          <a:stretch/>
        </p:blipFill>
        <p:spPr>
          <a:xfrm>
            <a:off x="10364873" y="5719864"/>
            <a:ext cx="1225899" cy="3918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718F6AF-B40A-A8E9-3530-6E4CD62A2D6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644" t="41437" r="17866" b="42682"/>
          <a:stretch/>
        </p:blipFill>
        <p:spPr>
          <a:xfrm>
            <a:off x="10258530" y="5261976"/>
            <a:ext cx="1095270" cy="3717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EBDD237-C49C-E601-0459-503A5B22452F}"/>
              </a:ext>
            </a:extLst>
          </p:cNvPr>
          <p:cNvSpPr txBox="1"/>
          <p:nvPr/>
        </p:nvSpPr>
        <p:spPr>
          <a:xfrm>
            <a:off x="10061292" y="4572595"/>
            <a:ext cx="1848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New </a:t>
            </a:r>
            <a:r>
              <a:rPr lang="pt-PT" dirty="0" err="1"/>
              <a:t>degenerate</a:t>
            </a:r>
            <a:r>
              <a:rPr lang="pt-PT" dirty="0"/>
              <a:t> vacum </a:t>
            </a:r>
            <a:r>
              <a:rPr lang="pt-PT" dirty="0" err="1"/>
              <a:t>state</a:t>
            </a:r>
            <a:endParaRPr lang="pt-P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9D78FEF-2419-7984-69A1-52610AE4751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7618" r="7892" b="32051"/>
          <a:stretch/>
        </p:blipFill>
        <p:spPr>
          <a:xfrm>
            <a:off x="6989061" y="1835574"/>
            <a:ext cx="2792362" cy="19998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A67465-B59C-740C-BC1F-4D87B4836E4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370" r="56190" b="18745"/>
          <a:stretch/>
        </p:blipFill>
        <p:spPr>
          <a:xfrm>
            <a:off x="6997177" y="4532249"/>
            <a:ext cx="2792361" cy="2203033"/>
          </a:xfrm>
          <a:prstGeom prst="flowChartOffpageConnector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114E1E3-6038-522C-0768-C64AB2773153}"/>
              </a:ext>
            </a:extLst>
          </p:cNvPr>
          <p:cNvSpPr/>
          <p:nvPr/>
        </p:nvSpPr>
        <p:spPr>
          <a:xfrm>
            <a:off x="9469847" y="3429000"/>
            <a:ext cx="551253" cy="4669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A46EE1E-B32B-ACFC-E304-5580F047CCE1}"/>
              </a:ext>
            </a:extLst>
          </p:cNvPr>
          <p:cNvSpPr/>
          <p:nvPr/>
        </p:nvSpPr>
        <p:spPr>
          <a:xfrm>
            <a:off x="6735576" y="3419824"/>
            <a:ext cx="691019" cy="4888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259A1BD-58D4-5BCA-5838-BB2FA35B1A03}"/>
              </a:ext>
            </a:extLst>
          </p:cNvPr>
          <p:cNvSpPr/>
          <p:nvPr/>
        </p:nvSpPr>
        <p:spPr>
          <a:xfrm rot="2538888">
            <a:off x="6898227" y="6175473"/>
            <a:ext cx="493121" cy="3696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588BA57-1496-40B7-F7B1-81FF0DC7C768}"/>
              </a:ext>
            </a:extLst>
          </p:cNvPr>
          <p:cNvSpPr/>
          <p:nvPr/>
        </p:nvSpPr>
        <p:spPr>
          <a:xfrm rot="20043806">
            <a:off x="9267330" y="6147797"/>
            <a:ext cx="648529" cy="3918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F541753-00A6-C2B2-0967-AA30DE23EF5A}"/>
              </a:ext>
            </a:extLst>
          </p:cNvPr>
          <p:cNvCxnSpPr>
            <a:cxnSpLocks/>
          </p:cNvCxnSpPr>
          <p:nvPr/>
        </p:nvCxnSpPr>
        <p:spPr>
          <a:xfrm>
            <a:off x="8385242" y="3950736"/>
            <a:ext cx="8116" cy="695176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A592233-780A-766A-619D-4419EDA17BA1}"/>
              </a:ext>
            </a:extLst>
          </p:cNvPr>
          <p:cNvSpPr txBox="1"/>
          <p:nvPr/>
        </p:nvSpPr>
        <p:spPr>
          <a:xfrm>
            <a:off x="7090279" y="4023961"/>
            <a:ext cx="13756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err="1"/>
              <a:t>Temperature</a:t>
            </a:r>
            <a:r>
              <a:rPr lang="pt-PT" sz="1600" dirty="0"/>
              <a:t> </a:t>
            </a:r>
            <a:r>
              <a:rPr lang="pt-PT" sz="1600" dirty="0" err="1"/>
              <a:t>decreases</a:t>
            </a:r>
            <a:endParaRPr lang="pt-PT" sz="16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17EF264-F866-2C42-53B0-10E02AEFD9F1}"/>
              </a:ext>
            </a:extLst>
          </p:cNvPr>
          <p:cNvSpPr txBox="1"/>
          <p:nvPr/>
        </p:nvSpPr>
        <p:spPr>
          <a:xfrm>
            <a:off x="5423972" y="6559437"/>
            <a:ext cx="70679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err="1"/>
              <a:t>Ednilson</a:t>
            </a:r>
            <a:r>
              <a:rPr lang="pt-PT" sz="1200" dirty="0"/>
              <a:t>, Francisco &amp; Dos Santos, F E A. </a:t>
            </a:r>
            <a:r>
              <a:rPr lang="pt-PT" sz="1200" dirty="0" err="1"/>
              <a:t>Ginzburg</a:t>
            </a:r>
            <a:r>
              <a:rPr lang="pt-PT" sz="1200" dirty="0"/>
              <a:t>-Landau </a:t>
            </a:r>
            <a:r>
              <a:rPr lang="pt-PT" sz="1200" dirty="0" err="1"/>
              <a:t>Theory</a:t>
            </a:r>
            <a:r>
              <a:rPr lang="pt-PT" sz="1200" dirty="0"/>
              <a:t> for </a:t>
            </a:r>
            <a:r>
              <a:rPr lang="pt-PT" sz="1200" dirty="0" err="1"/>
              <a:t>Bosonic</a:t>
            </a:r>
            <a:r>
              <a:rPr lang="pt-PT" sz="1200" dirty="0"/>
              <a:t> Gases in </a:t>
            </a:r>
            <a:r>
              <a:rPr lang="pt-PT" sz="1200" dirty="0" err="1"/>
              <a:t>Optical</a:t>
            </a:r>
            <a:r>
              <a:rPr lang="pt-PT" sz="1200" dirty="0"/>
              <a:t> </a:t>
            </a:r>
            <a:r>
              <a:rPr lang="pt-PT" sz="1200" dirty="0" err="1"/>
              <a:t>Lattices</a:t>
            </a:r>
            <a:r>
              <a:rPr lang="pt-PT" sz="1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30537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3B85D-6076-F120-FE96-394D53712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Loop </a:t>
            </a:r>
            <a:r>
              <a:rPr lang="pt-PT" dirty="0" err="1"/>
              <a:t>production</a:t>
            </a:r>
            <a:r>
              <a:rPr lang="pt-PT" dirty="0"/>
              <a:t> </a:t>
            </a:r>
            <a:r>
              <a:rPr lang="pt-PT" dirty="0" err="1"/>
              <a:t>and</a:t>
            </a:r>
            <a:r>
              <a:rPr lang="pt-PT" dirty="0"/>
              <a:t> </a:t>
            </a:r>
            <a:r>
              <a:rPr lang="pt-PT" dirty="0" err="1"/>
              <a:t>Superconducting</a:t>
            </a:r>
            <a:r>
              <a:rPr lang="pt-PT" dirty="0"/>
              <a:t> </a:t>
            </a:r>
            <a:r>
              <a:rPr lang="pt-PT" dirty="0" err="1"/>
              <a:t>Strings</a:t>
            </a:r>
            <a:endParaRPr lang="pt-P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9202EC-70A6-B2FB-BE04-C240166541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825247" cy="4351338"/>
          </a:xfrm>
        </p:spPr>
        <p:txBody>
          <a:bodyPr>
            <a:normAutofit/>
          </a:bodyPr>
          <a:lstStyle/>
          <a:p>
            <a:pPr algn="just"/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intersection</a:t>
            </a:r>
            <a:r>
              <a:rPr lang="pt-PT" sz="2400" dirty="0"/>
              <a:t> </a:t>
            </a:r>
            <a:r>
              <a:rPr lang="pt-PT" sz="2400" dirty="0" err="1"/>
              <a:t>of</a:t>
            </a:r>
            <a:r>
              <a:rPr lang="pt-PT" sz="2400" dirty="0"/>
              <a:t> </a:t>
            </a:r>
            <a:r>
              <a:rPr lang="pt-PT" sz="2400" dirty="0" err="1"/>
              <a:t>strings</a:t>
            </a:r>
            <a:r>
              <a:rPr lang="pt-PT" sz="2400" dirty="0"/>
              <a:t> </a:t>
            </a:r>
            <a:r>
              <a:rPr lang="pt-PT" sz="2400" dirty="0" err="1"/>
              <a:t>segments</a:t>
            </a:r>
            <a:r>
              <a:rPr lang="pt-PT" sz="2400" dirty="0"/>
              <a:t> leads to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formation</a:t>
            </a:r>
            <a:r>
              <a:rPr lang="pt-PT" sz="2400" dirty="0"/>
              <a:t> </a:t>
            </a:r>
            <a:r>
              <a:rPr lang="pt-PT" sz="2400" dirty="0" err="1"/>
              <a:t>of</a:t>
            </a:r>
            <a:r>
              <a:rPr lang="pt-PT" sz="2400" dirty="0"/>
              <a:t> </a:t>
            </a:r>
            <a:r>
              <a:rPr lang="pt-PT" sz="2400" dirty="0" err="1"/>
              <a:t>loops</a:t>
            </a:r>
            <a:r>
              <a:rPr lang="pt-PT" sz="2400" dirty="0"/>
              <a:t>, </a:t>
            </a:r>
            <a:r>
              <a:rPr lang="pt-PT" sz="2400" dirty="0" err="1"/>
              <a:t>which</a:t>
            </a:r>
            <a:r>
              <a:rPr lang="pt-PT" sz="2400" dirty="0"/>
              <a:t> </a:t>
            </a:r>
            <a:r>
              <a:rPr lang="pt-PT" sz="2400" dirty="0" err="1"/>
              <a:t>decay</a:t>
            </a:r>
            <a:r>
              <a:rPr lang="pt-PT" sz="2400" dirty="0"/>
              <a:t> </a:t>
            </a:r>
            <a:r>
              <a:rPr lang="pt-PT" sz="2400" dirty="0" err="1"/>
              <a:t>through</a:t>
            </a:r>
            <a:r>
              <a:rPr lang="pt-PT" sz="2400" dirty="0"/>
              <a:t> </a:t>
            </a:r>
            <a:r>
              <a:rPr lang="pt-PT" sz="2400" dirty="0" err="1"/>
              <a:t>gravitational</a:t>
            </a:r>
            <a:r>
              <a:rPr lang="pt-PT" sz="2400" dirty="0"/>
              <a:t> </a:t>
            </a:r>
            <a:r>
              <a:rPr lang="pt-PT" sz="2400" dirty="0" err="1"/>
              <a:t>radiation</a:t>
            </a:r>
            <a:r>
              <a:rPr lang="pt-PT" sz="2400" dirty="0"/>
              <a:t>; </a:t>
            </a:r>
          </a:p>
          <a:p>
            <a:pPr algn="just"/>
            <a:r>
              <a:rPr lang="pt-PT" sz="2400" dirty="0" err="1"/>
              <a:t>It</a:t>
            </a:r>
            <a:r>
              <a:rPr lang="pt-PT" sz="2400" dirty="0"/>
              <a:t> </a:t>
            </a:r>
            <a:r>
              <a:rPr lang="pt-PT" sz="2400" dirty="0" err="1"/>
              <a:t>is</a:t>
            </a:r>
            <a:r>
              <a:rPr lang="pt-PT" sz="2400" dirty="0"/>
              <a:t> </a:t>
            </a:r>
            <a:r>
              <a:rPr lang="pt-PT" sz="2400" dirty="0" err="1"/>
              <a:t>an</a:t>
            </a:r>
            <a:r>
              <a:rPr lang="pt-PT" sz="2400" dirty="0"/>
              <a:t> </a:t>
            </a:r>
            <a:r>
              <a:rPr lang="pt-PT" sz="2400" dirty="0" err="1"/>
              <a:t>energy</a:t>
            </a:r>
            <a:r>
              <a:rPr lang="pt-PT" sz="2400" dirty="0"/>
              <a:t> </a:t>
            </a:r>
            <a:r>
              <a:rPr lang="pt-PT" sz="2400" dirty="0" err="1"/>
              <a:t>loss</a:t>
            </a:r>
            <a:r>
              <a:rPr lang="pt-PT" sz="2400" dirty="0"/>
              <a:t> </a:t>
            </a:r>
            <a:r>
              <a:rPr lang="pt-PT" sz="2400" dirty="0" err="1"/>
              <a:t>mechanism</a:t>
            </a:r>
            <a:r>
              <a:rPr lang="pt-PT" sz="2400" dirty="0"/>
              <a:t>;</a:t>
            </a:r>
          </a:p>
          <a:p>
            <a:pPr algn="just"/>
            <a:r>
              <a:rPr lang="pt-PT" sz="2400" dirty="0" err="1"/>
              <a:t>However</a:t>
            </a:r>
            <a:r>
              <a:rPr lang="pt-PT" sz="2400" dirty="0"/>
              <a:t>, </a:t>
            </a:r>
            <a:r>
              <a:rPr lang="pt-PT" sz="2400" dirty="0" err="1"/>
              <a:t>if</a:t>
            </a:r>
            <a:r>
              <a:rPr lang="pt-PT" sz="2400" dirty="0"/>
              <a:t> </a:t>
            </a:r>
            <a:r>
              <a:rPr lang="pt-PT" sz="2400" dirty="0" err="1"/>
              <a:t>we</a:t>
            </a:r>
            <a:r>
              <a:rPr lang="pt-PT" sz="2400" dirty="0"/>
              <a:t> </a:t>
            </a:r>
            <a:r>
              <a:rPr lang="pt-PT" sz="2400" dirty="0" err="1"/>
              <a:t>consider</a:t>
            </a:r>
            <a:r>
              <a:rPr lang="pt-PT" sz="2400" dirty="0"/>
              <a:t> </a:t>
            </a:r>
            <a:r>
              <a:rPr lang="pt-PT" sz="2400" dirty="0" err="1"/>
              <a:t>current-carrying</a:t>
            </a:r>
            <a:r>
              <a:rPr lang="pt-PT" sz="2400" dirty="0"/>
              <a:t> </a:t>
            </a:r>
            <a:r>
              <a:rPr lang="pt-PT" sz="2400" dirty="0" err="1"/>
              <a:t>strings</a:t>
            </a:r>
            <a:r>
              <a:rPr lang="pt-PT" sz="2400" dirty="0"/>
              <a:t>,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evolution</a:t>
            </a:r>
            <a:r>
              <a:rPr lang="pt-PT" sz="2400" dirty="0"/>
              <a:t> </a:t>
            </a:r>
            <a:r>
              <a:rPr lang="pt-PT" sz="2400" dirty="0" err="1"/>
              <a:t>of</a:t>
            </a:r>
            <a:r>
              <a:rPr lang="pt-PT" sz="2400" dirty="0"/>
              <a:t>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loops</a:t>
            </a:r>
            <a:r>
              <a:rPr lang="pt-PT" sz="2400" dirty="0"/>
              <a:t> </a:t>
            </a:r>
            <a:r>
              <a:rPr lang="pt-PT" sz="2400" dirty="0" err="1"/>
              <a:t>is</a:t>
            </a:r>
            <a:r>
              <a:rPr lang="pt-PT" sz="2400" dirty="0"/>
              <a:t> </a:t>
            </a:r>
            <a:r>
              <a:rPr lang="pt-PT" sz="2400" dirty="0" err="1"/>
              <a:t>not</a:t>
            </a:r>
            <a:r>
              <a:rPr lang="pt-PT" sz="2400" dirty="0"/>
              <a:t> </a:t>
            </a:r>
            <a:r>
              <a:rPr lang="pt-PT" sz="2400" dirty="0" err="1"/>
              <a:t>that</a:t>
            </a:r>
            <a:r>
              <a:rPr lang="pt-PT" sz="2400" dirty="0"/>
              <a:t> </a:t>
            </a:r>
            <a:r>
              <a:rPr lang="pt-PT" sz="2400" dirty="0" err="1"/>
              <a:t>straightforward</a:t>
            </a:r>
            <a:r>
              <a:rPr lang="pt-PT" sz="2400" dirty="0"/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C0981D-CE5E-4978-D4A0-092E026CF85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9943" b="3495"/>
          <a:stretch/>
        </p:blipFill>
        <p:spPr>
          <a:xfrm>
            <a:off x="7677403" y="4291371"/>
            <a:ext cx="3791159" cy="19952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94331E-DC10-7426-4F35-6AE60841F03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0032" b="5578"/>
          <a:stretch/>
        </p:blipFill>
        <p:spPr>
          <a:xfrm>
            <a:off x="7677404" y="2006033"/>
            <a:ext cx="3791159" cy="19952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F36AA6-4133-29F4-1368-EC0112D1007C}"/>
              </a:ext>
            </a:extLst>
          </p:cNvPr>
          <p:cNvSpPr txBox="1"/>
          <p:nvPr/>
        </p:nvSpPr>
        <p:spPr>
          <a:xfrm>
            <a:off x="6663446" y="6467040"/>
            <a:ext cx="7199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0" i="0" dirty="0">
                <a:effectLst/>
                <a:latin typeface="inherit"/>
                <a:hlinkClick r:id="rId4" tooltip="https://www.ctc.cam.ac.uk/outreach/origins/cosmic_structures_three.ph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https://www.ctc.cam.ac.uk/outreach/origins/cosmic_structures_three.php</a:t>
            </a:r>
            <a:endParaRPr lang="pt-PT" sz="1400" dirty="0"/>
          </a:p>
        </p:txBody>
      </p:sp>
    </p:spTree>
    <p:extLst>
      <p:ext uri="{BB962C8B-B14F-4D97-AF65-F5344CB8AC3E}">
        <p14:creationId xmlns:p14="http://schemas.microsoft.com/office/powerpoint/2010/main" val="2275439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06E80FF-5363-4EBB-97FF-C84D9EA357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48641"/>
            <a:ext cx="12191999" cy="6309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619E46E-5263-4C6C-A732-9633475D90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2377" y="638174"/>
            <a:ext cx="3705323" cy="57626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t-P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094F8D-F313-1476-774C-C0D22D556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189" y="1209184"/>
            <a:ext cx="3089189" cy="4734416"/>
          </a:xfrm>
        </p:spPr>
        <p:txBody>
          <a:bodyPr anchor="ctr">
            <a:normAutofit/>
          </a:bodyPr>
          <a:lstStyle/>
          <a:p>
            <a:r>
              <a:rPr lang="pt-PT" dirty="0">
                <a:solidFill>
                  <a:srgbClr val="FFFFFF"/>
                </a:solidFill>
              </a:rPr>
              <a:t>CVOS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3E0626-6A9F-400F-9C6C-BDED169129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t-PT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47DC32-8EA1-434F-BB8A-E6CDA90BC1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t-PT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012DDC2-F706-47ED-B95F-79213E2D0A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t-PT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FAE0A1E-0F18-4974-802F-0E6AE1F55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1923" y="654222"/>
            <a:ext cx="3702878" cy="2437844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E1E8B3-C852-43A8-2004-4071E06360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2798" y="1473687"/>
            <a:ext cx="3397924" cy="78152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F16BD67-4AF5-4194-C329-FF355897BE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8827" y="1558603"/>
            <a:ext cx="3400442" cy="62908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3372E1CD-CBE8-4674-A9FE-54B4AC851D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36239" y="654222"/>
            <a:ext cx="3702878" cy="2437844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A28E0-3958-ABDC-E6AD-3866BBD6B6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8512" y="3289868"/>
            <a:ext cx="7104266" cy="3309303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pt-PT" sz="2000" dirty="0"/>
              <a:t>CVOS </a:t>
            </a:r>
            <a:r>
              <a:rPr lang="pt-PT" sz="2000" dirty="0" err="1"/>
              <a:t>considers</a:t>
            </a:r>
            <a:r>
              <a:rPr lang="pt-PT" sz="2000" dirty="0"/>
              <a:t> </a:t>
            </a:r>
            <a:r>
              <a:rPr lang="pt-PT" sz="2000" dirty="0" err="1"/>
              <a:t>an</a:t>
            </a:r>
            <a:r>
              <a:rPr lang="pt-PT" sz="2000" dirty="0"/>
              <a:t> </a:t>
            </a:r>
            <a:r>
              <a:rPr lang="pt-PT" sz="2000" dirty="0" err="1"/>
              <a:t>invariant</a:t>
            </a:r>
            <a:r>
              <a:rPr lang="pt-PT" sz="2000" dirty="0"/>
              <a:t> </a:t>
            </a:r>
            <a:r>
              <a:rPr lang="pt-PT" sz="2000" dirty="0" err="1"/>
              <a:t>action</a:t>
            </a:r>
            <a:r>
              <a:rPr lang="pt-PT" sz="2000" dirty="0"/>
              <a:t> </a:t>
            </a:r>
            <a:r>
              <a:rPr lang="pt-PT" sz="2000" dirty="0" err="1"/>
              <a:t>which</a:t>
            </a:r>
            <a:r>
              <a:rPr lang="pt-PT" sz="2000" dirty="0"/>
              <a:t> </a:t>
            </a:r>
            <a:r>
              <a:rPr lang="pt-PT" sz="2000" dirty="0" err="1"/>
              <a:t>depends</a:t>
            </a:r>
            <a:r>
              <a:rPr lang="pt-PT" sz="2000" dirty="0"/>
              <a:t> </a:t>
            </a:r>
            <a:r>
              <a:rPr lang="pt-PT" sz="2000" dirty="0" err="1"/>
              <a:t>only</a:t>
            </a:r>
            <a:r>
              <a:rPr lang="pt-PT" sz="2000" dirty="0"/>
              <a:t> </a:t>
            </a:r>
            <a:r>
              <a:rPr lang="pt-PT" sz="2000" dirty="0" err="1"/>
              <a:t>on</a:t>
            </a:r>
            <a:r>
              <a:rPr lang="pt-PT" sz="2000" dirty="0"/>
              <a:t>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chirality</a:t>
            </a:r>
            <a:r>
              <a:rPr lang="pt-PT" sz="2000" dirty="0"/>
              <a:t>, k:</a:t>
            </a:r>
          </a:p>
          <a:p>
            <a:pPr marL="0" indent="0" algn="just">
              <a:lnSpc>
                <a:spcPct val="90000"/>
              </a:lnSpc>
              <a:buNone/>
            </a:pPr>
            <a:endParaRPr lang="pt-PT" sz="2000" dirty="0"/>
          </a:p>
          <a:p>
            <a:pPr algn="just">
              <a:lnSpc>
                <a:spcPct val="90000"/>
              </a:lnSpc>
            </a:pPr>
            <a:r>
              <a:rPr lang="pt-PT" sz="2000" dirty="0" err="1"/>
              <a:t>Chirality</a:t>
            </a:r>
            <a:r>
              <a:rPr lang="pt-PT" sz="2000" dirty="0"/>
              <a:t> </a:t>
            </a:r>
            <a:r>
              <a:rPr lang="pt-PT" sz="2000" dirty="0" err="1"/>
              <a:t>measures</a:t>
            </a:r>
            <a:r>
              <a:rPr lang="pt-PT" sz="2000" dirty="0"/>
              <a:t> </a:t>
            </a:r>
            <a:r>
              <a:rPr lang="pt-PT" sz="2000" dirty="0" err="1"/>
              <a:t>whether</a:t>
            </a:r>
            <a:r>
              <a:rPr lang="pt-PT" sz="2000" dirty="0"/>
              <a:t>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current</a:t>
            </a:r>
            <a:r>
              <a:rPr lang="pt-PT" sz="2000" dirty="0"/>
              <a:t> </a:t>
            </a:r>
            <a:r>
              <a:rPr lang="pt-PT" sz="2000" dirty="0" err="1"/>
              <a:t>is</a:t>
            </a:r>
            <a:r>
              <a:rPr lang="pt-PT" sz="2000" dirty="0"/>
              <a:t>:</a:t>
            </a:r>
          </a:p>
          <a:p>
            <a:pPr lvl="1" algn="just">
              <a:lnSpc>
                <a:spcPct val="90000"/>
              </a:lnSpc>
              <a:buFont typeface="Aptos" panose="020B0004020202020204" pitchFamily="34" charset="0"/>
              <a:buChar char="-"/>
            </a:pPr>
            <a:r>
              <a:rPr lang="pt-PT" sz="2000" dirty="0" err="1"/>
              <a:t>space-like</a:t>
            </a:r>
            <a:r>
              <a:rPr lang="pt-PT" sz="2000" dirty="0"/>
              <a:t> (k&lt;0), </a:t>
            </a:r>
            <a:r>
              <a:rPr lang="pt-PT" sz="2000" dirty="0" err="1"/>
              <a:t>which</a:t>
            </a:r>
            <a:r>
              <a:rPr lang="pt-PT" sz="2000" dirty="0"/>
              <a:t> </a:t>
            </a:r>
            <a:r>
              <a:rPr lang="pt-PT" sz="2000" dirty="0" err="1"/>
              <a:t>corresponds</a:t>
            </a:r>
            <a:r>
              <a:rPr lang="pt-PT" sz="2000" dirty="0"/>
              <a:t> to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magnetic</a:t>
            </a:r>
            <a:r>
              <a:rPr lang="pt-PT" sz="2000" dirty="0"/>
              <a:t> regime;</a:t>
            </a:r>
          </a:p>
          <a:p>
            <a:pPr lvl="1" algn="just">
              <a:lnSpc>
                <a:spcPct val="90000"/>
              </a:lnSpc>
              <a:buFont typeface="Aptos" panose="020B0004020202020204" pitchFamily="34" charset="0"/>
              <a:buChar char="-"/>
            </a:pPr>
            <a:r>
              <a:rPr lang="pt-PT" sz="2000" dirty="0"/>
              <a:t>time-</a:t>
            </a:r>
            <a:r>
              <a:rPr lang="pt-PT" sz="2000" dirty="0" err="1"/>
              <a:t>like</a:t>
            </a:r>
            <a:r>
              <a:rPr lang="pt-PT" sz="2000" dirty="0"/>
              <a:t> (k&gt;0), </a:t>
            </a:r>
            <a:r>
              <a:rPr lang="pt-PT" sz="2000" dirty="0" err="1"/>
              <a:t>electric</a:t>
            </a:r>
            <a:r>
              <a:rPr lang="pt-PT" sz="2000" dirty="0"/>
              <a:t> regime;</a:t>
            </a:r>
          </a:p>
          <a:p>
            <a:pPr lvl="1" algn="just">
              <a:lnSpc>
                <a:spcPct val="90000"/>
              </a:lnSpc>
              <a:buFont typeface="Aptos" panose="020B0004020202020204" pitchFamily="34" charset="0"/>
              <a:buChar char="-"/>
            </a:pPr>
            <a:r>
              <a:rPr lang="pt-PT" sz="2000" dirty="0"/>
              <a:t>light-</a:t>
            </a:r>
            <a:r>
              <a:rPr lang="pt-PT" sz="2000" dirty="0" err="1"/>
              <a:t>like</a:t>
            </a:r>
            <a:r>
              <a:rPr lang="pt-PT" sz="2000" dirty="0"/>
              <a:t> (k=0), </a:t>
            </a:r>
            <a:r>
              <a:rPr lang="pt-PT" sz="2000" dirty="0" err="1"/>
              <a:t>chiral</a:t>
            </a:r>
            <a:r>
              <a:rPr lang="pt-PT" sz="2000" dirty="0"/>
              <a:t> regime.</a:t>
            </a:r>
          </a:p>
          <a:p>
            <a:pPr lvl="1">
              <a:lnSpc>
                <a:spcPct val="90000"/>
              </a:lnSpc>
              <a:buFont typeface="Aptos" panose="020B0004020202020204" pitchFamily="34" charset="0"/>
              <a:buChar char="-"/>
            </a:pPr>
            <a:endParaRPr lang="pt-PT" sz="1700" dirty="0"/>
          </a:p>
        </p:txBody>
      </p:sp>
    </p:spTree>
    <p:extLst>
      <p:ext uri="{BB962C8B-B14F-4D97-AF65-F5344CB8AC3E}">
        <p14:creationId xmlns:p14="http://schemas.microsoft.com/office/powerpoint/2010/main" val="2884810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CCCBB-6C6C-F500-FF95-2947555CD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CVOS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597FD-AA21-0E10-1EE9-DA3B3ED94E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0758" y="1913370"/>
            <a:ext cx="5145242" cy="4351338"/>
          </a:xfrm>
        </p:spPr>
        <p:txBody>
          <a:bodyPr>
            <a:normAutofit/>
          </a:bodyPr>
          <a:lstStyle/>
          <a:p>
            <a:pPr algn="just"/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equations</a:t>
            </a:r>
            <a:r>
              <a:rPr lang="pt-PT" sz="2400" dirty="0"/>
              <a:t> </a:t>
            </a:r>
            <a:r>
              <a:rPr lang="pt-PT" sz="2400" dirty="0" err="1"/>
              <a:t>of</a:t>
            </a:r>
            <a:r>
              <a:rPr lang="pt-PT" sz="2400" dirty="0"/>
              <a:t> </a:t>
            </a:r>
            <a:r>
              <a:rPr lang="pt-PT" sz="2400" dirty="0" err="1"/>
              <a:t>motion</a:t>
            </a:r>
            <a:r>
              <a:rPr lang="pt-PT" sz="2400" dirty="0"/>
              <a:t> are </a:t>
            </a:r>
            <a:r>
              <a:rPr lang="pt-PT" sz="2400" dirty="0" err="1"/>
              <a:t>obtained</a:t>
            </a:r>
            <a:r>
              <a:rPr lang="pt-PT" sz="2400" dirty="0"/>
              <a:t> </a:t>
            </a:r>
            <a:r>
              <a:rPr lang="pt-PT" sz="2400" dirty="0" err="1"/>
              <a:t>by</a:t>
            </a:r>
            <a:r>
              <a:rPr lang="pt-PT" sz="2400" dirty="0"/>
              <a:t> </a:t>
            </a:r>
            <a:r>
              <a:rPr lang="pt-PT" sz="2400" dirty="0" err="1"/>
              <a:t>varying</a:t>
            </a:r>
            <a:r>
              <a:rPr lang="pt-PT" sz="2400" dirty="0"/>
              <a:t>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previous</a:t>
            </a:r>
            <a:r>
              <a:rPr lang="pt-PT" sz="2400" dirty="0"/>
              <a:t> </a:t>
            </a:r>
            <a:r>
              <a:rPr lang="pt-PT" sz="2400" dirty="0" err="1"/>
              <a:t>action</a:t>
            </a:r>
            <a:r>
              <a:rPr lang="pt-PT" sz="2400" dirty="0"/>
              <a:t> in </a:t>
            </a:r>
            <a:r>
              <a:rPr lang="pt-PT" sz="2400" dirty="0" err="1"/>
              <a:t>relation</a:t>
            </a:r>
            <a:r>
              <a:rPr lang="pt-PT" sz="2400" dirty="0"/>
              <a:t> to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position</a:t>
            </a:r>
            <a:r>
              <a:rPr lang="pt-PT" sz="2400" dirty="0"/>
              <a:t> </a:t>
            </a:r>
            <a:r>
              <a:rPr lang="pt-PT" sz="2400" dirty="0" err="1"/>
              <a:t>and</a:t>
            </a:r>
            <a:r>
              <a:rPr lang="pt-PT" sz="2400" dirty="0"/>
              <a:t>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scalar</a:t>
            </a:r>
            <a:r>
              <a:rPr lang="pt-PT" sz="2400" dirty="0"/>
              <a:t> </a:t>
            </a:r>
            <a:r>
              <a:rPr lang="pt-PT" sz="2400" dirty="0" err="1"/>
              <a:t>field</a:t>
            </a:r>
            <a:r>
              <a:rPr lang="pt-PT" sz="2400" dirty="0"/>
              <a:t>;</a:t>
            </a:r>
          </a:p>
          <a:p>
            <a:pPr algn="just"/>
            <a:r>
              <a:rPr lang="pt-PT" sz="2400" dirty="0" err="1"/>
              <a:t>They</a:t>
            </a:r>
            <a:r>
              <a:rPr lang="pt-PT" sz="2400" dirty="0"/>
              <a:t> </a:t>
            </a:r>
            <a:r>
              <a:rPr lang="pt-PT" sz="2400" dirty="0" err="1"/>
              <a:t>describe</a:t>
            </a:r>
            <a:r>
              <a:rPr lang="pt-PT" sz="2400" dirty="0"/>
              <a:t>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evolution</a:t>
            </a:r>
            <a:r>
              <a:rPr lang="pt-PT" sz="2400" dirty="0"/>
              <a:t> </a:t>
            </a:r>
            <a:r>
              <a:rPr lang="pt-PT" sz="2400" dirty="0" err="1"/>
              <a:t>of</a:t>
            </a:r>
            <a:r>
              <a:rPr lang="pt-PT" sz="2400" dirty="0"/>
              <a:t>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radius</a:t>
            </a:r>
            <a:r>
              <a:rPr lang="pt-PT" sz="2400" dirty="0"/>
              <a:t> </a:t>
            </a:r>
            <a:r>
              <a:rPr lang="pt-PT" sz="2400" dirty="0" err="1"/>
              <a:t>of</a:t>
            </a:r>
            <a:r>
              <a:rPr lang="pt-PT" sz="2400" dirty="0"/>
              <a:t>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loop</a:t>
            </a:r>
            <a:r>
              <a:rPr lang="pt-PT" sz="2400" dirty="0"/>
              <a:t>, r,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chirality</a:t>
            </a:r>
            <a:r>
              <a:rPr lang="pt-PT" sz="2400" dirty="0"/>
              <a:t>, k, </a:t>
            </a:r>
            <a:r>
              <a:rPr lang="pt-PT" sz="2400" dirty="0" err="1"/>
              <a:t>and</a:t>
            </a:r>
            <a:r>
              <a:rPr lang="pt-PT" sz="2400" dirty="0"/>
              <a:t> </a:t>
            </a:r>
            <a:r>
              <a:rPr lang="pt-PT" sz="2400" dirty="0" err="1"/>
              <a:t>what</a:t>
            </a:r>
            <a:r>
              <a:rPr lang="pt-PT" sz="2400" dirty="0"/>
              <a:t> </a:t>
            </a:r>
            <a:r>
              <a:rPr lang="pt-PT" sz="2400" dirty="0" err="1"/>
              <a:t>we</a:t>
            </a:r>
            <a:r>
              <a:rPr lang="pt-PT" sz="2400" dirty="0"/>
              <a:t> </a:t>
            </a:r>
            <a:r>
              <a:rPr lang="pt-PT" sz="2400" dirty="0" err="1"/>
              <a:t>shall</a:t>
            </a:r>
            <a:r>
              <a:rPr lang="pt-PT" sz="2400" dirty="0"/>
              <a:t> </a:t>
            </a:r>
            <a:r>
              <a:rPr lang="pt-PT" sz="2400" dirty="0" err="1"/>
              <a:t>call</a:t>
            </a:r>
            <a:r>
              <a:rPr lang="pt-PT" sz="2400" dirty="0"/>
              <a:t> </a:t>
            </a:r>
            <a:r>
              <a:rPr lang="pt-PT" sz="2400" dirty="0" err="1"/>
              <a:t>the</a:t>
            </a:r>
            <a:r>
              <a:rPr lang="pt-PT" sz="2400" dirty="0"/>
              <a:t> total charge, y.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3F42C5-313E-7BAC-BB43-6E8483AD6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4973" y="3305651"/>
            <a:ext cx="4237087" cy="7559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4940231-DA83-94E9-A823-BE9914463C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7234" y="4215688"/>
            <a:ext cx="4237087" cy="7132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881012A-BA2E-C02B-A6EA-13FEEE3D83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7234" y="2389518"/>
            <a:ext cx="3859102" cy="7620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1F857C-73E9-65BB-8E74-84229A16A0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69443" y="5504328"/>
            <a:ext cx="1322947" cy="5425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3130EB-688F-35B1-D508-42CD4BA370B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8128" y="5559197"/>
            <a:ext cx="2353260" cy="9754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A62D9E6-C720-5AAB-D4CE-EC1F42FEB9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13517" y="5559197"/>
            <a:ext cx="2377646" cy="95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392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A0E6B-9F41-F882-C276-1491691BA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Models</a:t>
            </a:r>
            <a:r>
              <a:rPr lang="pt-PT" dirty="0"/>
              <a:t> to </a:t>
            </a:r>
            <a:r>
              <a:rPr lang="pt-PT" dirty="0" err="1"/>
              <a:t>analyze</a:t>
            </a:r>
            <a:endParaRPr lang="pt-P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6E7EC7-ED5C-CEF6-6AA2-A5755AFFE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349" y="2056116"/>
            <a:ext cx="5140775" cy="2940651"/>
          </a:xfrm>
        </p:spPr>
        <p:txBody>
          <a:bodyPr>
            <a:normAutofit/>
          </a:bodyPr>
          <a:lstStyle/>
          <a:p>
            <a:pPr algn="just"/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Witten</a:t>
            </a:r>
            <a:r>
              <a:rPr lang="pt-PT" sz="2400" dirty="0"/>
              <a:t> </a:t>
            </a:r>
            <a:r>
              <a:rPr lang="pt-PT" sz="2400" dirty="0" err="1"/>
              <a:t>model</a:t>
            </a:r>
            <a:r>
              <a:rPr lang="pt-PT" sz="2400" dirty="0"/>
              <a:t> </a:t>
            </a:r>
            <a:r>
              <a:rPr lang="pt-PT" sz="2400" dirty="0" err="1"/>
              <a:t>introduces</a:t>
            </a:r>
            <a:r>
              <a:rPr lang="pt-PT" sz="2400" dirty="0"/>
              <a:t> a </a:t>
            </a:r>
            <a:r>
              <a:rPr lang="pt-PT" sz="2400" dirty="0" err="1"/>
              <a:t>dimensionless</a:t>
            </a:r>
            <a:r>
              <a:rPr lang="pt-PT" sz="2400" dirty="0"/>
              <a:t> </a:t>
            </a:r>
            <a:r>
              <a:rPr lang="pt-PT" sz="2400" dirty="0" err="1"/>
              <a:t>parameter</a:t>
            </a:r>
            <a:r>
              <a:rPr lang="pt-PT" sz="2400" dirty="0"/>
              <a:t> </a:t>
            </a:r>
            <a:r>
              <a:rPr lang="pt-PT" sz="2400" dirty="0" err="1"/>
              <a:t>that</a:t>
            </a:r>
            <a:r>
              <a:rPr lang="pt-PT" sz="2400" dirty="0"/>
              <a:t> must </a:t>
            </a:r>
            <a:r>
              <a:rPr lang="pt-PT" sz="2400" dirty="0" err="1"/>
              <a:t>be</a:t>
            </a:r>
            <a:r>
              <a:rPr lang="pt-PT" sz="2400" dirty="0"/>
              <a:t> </a:t>
            </a:r>
            <a:r>
              <a:rPr lang="pt-PT" sz="2400" dirty="0" err="1"/>
              <a:t>less</a:t>
            </a:r>
            <a:r>
              <a:rPr lang="pt-PT" sz="2400" dirty="0"/>
              <a:t> </a:t>
            </a:r>
            <a:r>
              <a:rPr lang="pt-PT" sz="2400" dirty="0" err="1"/>
              <a:t>than</a:t>
            </a:r>
            <a:r>
              <a:rPr lang="pt-PT" sz="2400" dirty="0"/>
              <a:t> </a:t>
            </a:r>
            <a:r>
              <a:rPr lang="pt-PT" sz="2400" dirty="0" err="1"/>
              <a:t>unity</a:t>
            </a:r>
            <a:r>
              <a:rPr lang="pt-PT" sz="2400" dirty="0"/>
              <a:t>;</a:t>
            </a:r>
          </a:p>
          <a:p>
            <a:pPr algn="just"/>
            <a:r>
              <a:rPr lang="pt-PT" sz="2400" dirty="0" err="1"/>
              <a:t>All</a:t>
            </a:r>
            <a:r>
              <a:rPr lang="pt-PT" sz="2400" dirty="0"/>
              <a:t> </a:t>
            </a:r>
            <a:r>
              <a:rPr lang="pt-PT" sz="2400" dirty="0" err="1"/>
              <a:t>models</a:t>
            </a:r>
            <a:r>
              <a:rPr lang="pt-PT" sz="2400" dirty="0"/>
              <a:t> coincide in </a:t>
            </a:r>
            <a:r>
              <a:rPr lang="pt-PT" sz="2400" dirty="0" err="1"/>
              <a:t>the</a:t>
            </a:r>
            <a:r>
              <a:rPr lang="pt-PT" sz="2400" dirty="0"/>
              <a:t> </a:t>
            </a:r>
            <a:r>
              <a:rPr lang="pt-PT" sz="2400" dirty="0" err="1"/>
              <a:t>chiral</a:t>
            </a:r>
            <a:r>
              <a:rPr lang="pt-PT" sz="2400" dirty="0"/>
              <a:t> case </a:t>
            </a:r>
            <a:r>
              <a:rPr lang="pt-PT" sz="2400" dirty="0" err="1"/>
              <a:t>and</a:t>
            </a:r>
            <a:r>
              <a:rPr lang="pt-PT" sz="2400" dirty="0"/>
              <a:t> </a:t>
            </a:r>
            <a:r>
              <a:rPr lang="pt-PT" sz="2400" dirty="0" err="1"/>
              <a:t>up</a:t>
            </a:r>
            <a:r>
              <a:rPr lang="pt-PT" sz="2400" dirty="0"/>
              <a:t> to </a:t>
            </a:r>
            <a:r>
              <a:rPr lang="pt-PT" sz="2400" dirty="0" err="1"/>
              <a:t>first</a:t>
            </a:r>
            <a:r>
              <a:rPr lang="pt-PT" sz="2400" dirty="0"/>
              <a:t> </a:t>
            </a:r>
            <a:r>
              <a:rPr lang="pt-PT" sz="2400" dirty="0" err="1"/>
              <a:t>order</a:t>
            </a:r>
            <a:r>
              <a:rPr lang="pt-PT" sz="2400" dirty="0"/>
              <a:t>.</a:t>
            </a:r>
          </a:p>
          <a:p>
            <a:pPr algn="just"/>
            <a:endParaRPr lang="pt-PT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8E2ED6-C9D6-46E2-4220-D26D453B75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" t="61543" r="-1454"/>
          <a:stretch/>
        </p:blipFill>
        <p:spPr>
          <a:xfrm>
            <a:off x="6915327" y="5076313"/>
            <a:ext cx="4876578" cy="12822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AB40C7E-549B-04AB-2244-A479B1BFEEC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820" t="33694" r="23648" b="43429"/>
          <a:stretch/>
        </p:blipFill>
        <p:spPr>
          <a:xfrm>
            <a:off x="6776098" y="3745259"/>
            <a:ext cx="2577518" cy="7500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D59BBBF-FA68-22AE-5716-F5341CD3D9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398" r="23360" b="70901"/>
          <a:stretch/>
        </p:blipFill>
        <p:spPr>
          <a:xfrm>
            <a:off x="6776098" y="2397308"/>
            <a:ext cx="2441069" cy="9083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B78E824-A6C5-1DF5-4FAC-6A17C63A8521}"/>
              </a:ext>
            </a:extLst>
          </p:cNvPr>
          <p:cNvSpPr txBox="1"/>
          <p:nvPr/>
        </p:nvSpPr>
        <p:spPr>
          <a:xfrm>
            <a:off x="6294456" y="1933331"/>
            <a:ext cx="3231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/>
              <a:t>Linear Case: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79ADF7-19FA-B605-9CBF-F5A570C6399A}"/>
              </a:ext>
            </a:extLst>
          </p:cNvPr>
          <p:cNvSpPr txBox="1"/>
          <p:nvPr/>
        </p:nvSpPr>
        <p:spPr>
          <a:xfrm>
            <a:off x="6294456" y="3236435"/>
            <a:ext cx="2849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err="1"/>
              <a:t>Kaluza</a:t>
            </a:r>
            <a:r>
              <a:rPr lang="pt-PT" sz="2400" dirty="0"/>
              <a:t>-Klein </a:t>
            </a:r>
            <a:r>
              <a:rPr lang="pt-PT" sz="2400" dirty="0" err="1"/>
              <a:t>Model</a:t>
            </a:r>
            <a:r>
              <a:rPr lang="pt-PT" sz="2400" dirty="0"/>
              <a:t>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6A5563-01A2-89E7-A51C-62A24D3EE9CF}"/>
              </a:ext>
            </a:extLst>
          </p:cNvPr>
          <p:cNvSpPr txBox="1"/>
          <p:nvPr/>
        </p:nvSpPr>
        <p:spPr>
          <a:xfrm>
            <a:off x="6294456" y="4535103"/>
            <a:ext cx="2632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 err="1"/>
              <a:t>Witten</a:t>
            </a:r>
            <a:r>
              <a:rPr lang="pt-PT" sz="2400" dirty="0"/>
              <a:t> </a:t>
            </a:r>
            <a:r>
              <a:rPr lang="pt-PT" sz="2400" dirty="0" err="1"/>
              <a:t>Model</a:t>
            </a:r>
            <a:r>
              <a:rPr lang="pt-PT" sz="24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846569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A21E7785-3D2D-4FF8-9C82-42CE9DBD7B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48641"/>
            <a:ext cx="12191999" cy="6309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911E146-5AE8-4892-B0B5-42052873B9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2377" y="3194092"/>
            <a:ext cx="3705323" cy="320670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t-P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88F2C2-AE30-42CF-9539-6D18356C9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253" y="3425294"/>
            <a:ext cx="3397924" cy="2800478"/>
          </a:xfrm>
        </p:spPr>
        <p:txBody>
          <a:bodyPr anchor="ctr">
            <a:normAutofit/>
          </a:bodyPr>
          <a:lstStyle/>
          <a:p>
            <a:r>
              <a:rPr lang="pt-PT">
                <a:solidFill>
                  <a:srgbClr val="FFFFFF"/>
                </a:solidFill>
              </a:rPr>
              <a:t>Linear Case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78A552A-290C-474C-9CC8-401379CD13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t-PT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7D8432A-7050-43CE-AC0E-48F00C7D52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t-PT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5B5BA19-E267-49E0-A8F7-3435C91189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pt-PT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19504FF-266B-4F6E-BAA1-DF9730E900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2377" y="654222"/>
            <a:ext cx="3702878" cy="2437844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188ACD-EE74-2463-E870-72DFC15613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8716" y="844532"/>
            <a:ext cx="3397924" cy="2072733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6464F78D-891F-49EC-ADDE-5E581A66AC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0312" y="654222"/>
            <a:ext cx="3702878" cy="2437844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7E138B-95F3-3DE4-38E6-F081146E05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899" y="874264"/>
            <a:ext cx="3397924" cy="20132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890AEE4-0DEB-5BC3-B9E7-15987D3AE1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1530" y="874264"/>
            <a:ext cx="3400442" cy="1997759"/>
          </a:xfrm>
          <a:prstGeom prst="rect">
            <a:avLst/>
          </a:prstGeom>
        </p:spPr>
      </p:pic>
      <p:sp>
        <p:nvSpPr>
          <p:cNvPr id="47" name="Rectangle 46">
            <a:extLst>
              <a:ext uri="{FF2B5EF4-FFF2-40B4-BE49-F238E27FC236}">
                <a16:creationId xmlns:a16="http://schemas.microsoft.com/office/drawing/2014/main" id="{E125488F-35F4-46B0-BDF0-AFAA361007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36239" y="654222"/>
            <a:ext cx="3702878" cy="2437844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C8D8A6-2146-FF9A-0FF0-28C1E9E76B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1870" y="3425295"/>
            <a:ext cx="6864154" cy="2800477"/>
          </a:xfrm>
        </p:spPr>
        <p:txBody>
          <a:bodyPr>
            <a:normAutofit/>
          </a:bodyPr>
          <a:lstStyle/>
          <a:p>
            <a:pPr algn="just"/>
            <a:r>
              <a:rPr lang="pt-PT" sz="2000" dirty="0"/>
              <a:t>In </a:t>
            </a:r>
            <a:r>
              <a:rPr lang="pt-PT" sz="2000" dirty="0" err="1"/>
              <a:t>this</a:t>
            </a:r>
            <a:r>
              <a:rPr lang="pt-PT" sz="2000" dirty="0"/>
              <a:t> case,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system</a:t>
            </a:r>
            <a:r>
              <a:rPr lang="pt-PT" sz="2000" dirty="0"/>
              <a:t> </a:t>
            </a:r>
            <a:r>
              <a:rPr lang="pt-PT" sz="2000" dirty="0" err="1"/>
              <a:t>is</a:t>
            </a:r>
            <a:r>
              <a:rPr lang="pt-PT" sz="2000" dirty="0"/>
              <a:t> </a:t>
            </a:r>
            <a:r>
              <a:rPr lang="pt-PT" sz="2000" dirty="0" err="1"/>
              <a:t>fully</a:t>
            </a:r>
            <a:r>
              <a:rPr lang="pt-PT" sz="2000" dirty="0"/>
              <a:t> </a:t>
            </a:r>
            <a:r>
              <a:rPr lang="pt-PT" sz="2000" dirty="0" err="1"/>
              <a:t>described</a:t>
            </a:r>
            <a:r>
              <a:rPr lang="pt-PT" sz="2000" dirty="0"/>
              <a:t> </a:t>
            </a:r>
            <a:r>
              <a:rPr lang="pt-PT" sz="2000" dirty="0" err="1"/>
              <a:t>by</a:t>
            </a:r>
            <a:r>
              <a:rPr lang="pt-PT" sz="2000" dirty="0"/>
              <a:t> </a:t>
            </a:r>
            <a:r>
              <a:rPr lang="pt-PT" sz="2000" dirty="0" err="1"/>
              <a:t>the</a:t>
            </a:r>
            <a:r>
              <a:rPr lang="pt-PT" sz="2000" dirty="0"/>
              <a:t> total charge;</a:t>
            </a:r>
          </a:p>
          <a:p>
            <a:pPr algn="just"/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peaks</a:t>
            </a:r>
            <a:r>
              <a:rPr lang="pt-PT" sz="2000" dirty="0"/>
              <a:t> in </a:t>
            </a:r>
            <a:r>
              <a:rPr lang="pt-PT" sz="2000" dirty="0" err="1"/>
              <a:t>the</a:t>
            </a:r>
            <a:r>
              <a:rPr lang="pt-PT" sz="2000" dirty="0"/>
              <a:t> total charge </a:t>
            </a:r>
            <a:r>
              <a:rPr lang="pt-PT" sz="2000" dirty="0" err="1"/>
              <a:t>happen</a:t>
            </a:r>
            <a:r>
              <a:rPr lang="pt-PT" sz="2000" dirty="0"/>
              <a:t> </a:t>
            </a:r>
            <a:r>
              <a:rPr lang="pt-PT" sz="2000" dirty="0" err="1"/>
              <a:t>when</a:t>
            </a:r>
            <a:r>
              <a:rPr lang="pt-PT" sz="2000" dirty="0"/>
              <a:t>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radius</a:t>
            </a:r>
            <a:r>
              <a:rPr lang="pt-PT" sz="2000" dirty="0"/>
              <a:t> </a:t>
            </a:r>
            <a:r>
              <a:rPr lang="pt-PT" sz="2000" dirty="0" err="1"/>
              <a:t>reachs</a:t>
            </a:r>
            <a:r>
              <a:rPr lang="pt-PT" sz="2000" dirty="0"/>
              <a:t> </a:t>
            </a:r>
            <a:r>
              <a:rPr lang="pt-PT" sz="2000" dirty="0" err="1"/>
              <a:t>its</a:t>
            </a:r>
            <a:r>
              <a:rPr lang="pt-PT" sz="2000" dirty="0"/>
              <a:t> </a:t>
            </a:r>
            <a:r>
              <a:rPr lang="pt-PT" sz="2000" dirty="0" err="1"/>
              <a:t>minimum</a:t>
            </a:r>
            <a:r>
              <a:rPr lang="pt-PT" sz="2000" dirty="0"/>
              <a:t>;</a:t>
            </a:r>
          </a:p>
          <a:p>
            <a:pPr algn="just"/>
            <a:r>
              <a:rPr lang="pt-PT" sz="2000" dirty="0" err="1"/>
              <a:t>There</a:t>
            </a:r>
            <a:r>
              <a:rPr lang="pt-PT" sz="2000" dirty="0"/>
              <a:t> </a:t>
            </a:r>
            <a:r>
              <a:rPr lang="pt-PT" sz="2000" dirty="0" err="1"/>
              <a:t>is</a:t>
            </a:r>
            <a:r>
              <a:rPr lang="pt-PT" sz="2000" dirty="0"/>
              <a:t> a clear, </a:t>
            </a:r>
            <a:r>
              <a:rPr lang="pt-PT" sz="2000" dirty="0" err="1"/>
              <a:t>expected</a:t>
            </a:r>
            <a:r>
              <a:rPr lang="pt-PT" sz="2000" dirty="0"/>
              <a:t> </a:t>
            </a:r>
            <a:r>
              <a:rPr lang="pt-PT" sz="2000" dirty="0" err="1"/>
              <a:t>distinction</a:t>
            </a:r>
            <a:r>
              <a:rPr lang="pt-PT" sz="2000" dirty="0"/>
              <a:t> </a:t>
            </a:r>
            <a:r>
              <a:rPr lang="pt-PT" sz="2000" dirty="0" err="1"/>
              <a:t>between</a:t>
            </a:r>
            <a:r>
              <a:rPr lang="pt-PT" sz="2000" dirty="0"/>
              <a:t>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different</a:t>
            </a:r>
            <a:r>
              <a:rPr lang="pt-PT" sz="2000" dirty="0"/>
              <a:t> eras;</a:t>
            </a:r>
          </a:p>
        </p:txBody>
      </p:sp>
    </p:spTree>
    <p:extLst>
      <p:ext uri="{BB962C8B-B14F-4D97-AF65-F5344CB8AC3E}">
        <p14:creationId xmlns:p14="http://schemas.microsoft.com/office/powerpoint/2010/main" val="1522737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3EF8E-2AE5-E2BD-5D51-29745CB74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Kaluza-Klein and Witten models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813EB59E-14B0-460B-5971-4C507A800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361" y="2424136"/>
            <a:ext cx="3353378" cy="3434663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indent="-342900" algn="just"/>
            <a:r>
              <a:rPr lang="en-US" sz="2000" dirty="0"/>
              <a:t>The two models give similar results; </a:t>
            </a:r>
          </a:p>
          <a:p>
            <a:pPr marL="342900" indent="-342900" algn="just"/>
            <a:r>
              <a:rPr lang="en-US" sz="2000" dirty="0"/>
              <a:t>There is a noticeable difference between both regimes;</a:t>
            </a:r>
          </a:p>
          <a:p>
            <a:pPr marL="342900" indent="-342900" algn="just"/>
            <a:r>
              <a:rPr lang="en-US" sz="2000" dirty="0"/>
              <a:t>The magnetic regime seems a more hostile environment.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C019E968-1E55-45B0-AC00-6A85BB779B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5433" y="1892371"/>
            <a:ext cx="3680469" cy="2203960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D140164-8E19-4FEF-8643-59D66E583F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493" y="1892370"/>
            <a:ext cx="3699935" cy="2203961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9EC9359B-6348-7AFD-BE5D-B2B12AFDD8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5172" y="2050004"/>
            <a:ext cx="3160988" cy="1888691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00AB7A83-92F3-41CD-B4C9-CA06F9F453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51598" y="4186861"/>
            <a:ext cx="3680469" cy="2210209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6E67459-365D-4E64-485B-0269FA92A5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4388" y="4358525"/>
            <a:ext cx="3142556" cy="1877678"/>
          </a:xfrm>
          <a:prstGeom prst="rect">
            <a:avLst/>
          </a:prstGeom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E5D7150B-6F2A-4E47-81C4-35F35368EC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439" y="4186861"/>
            <a:ext cx="3699989" cy="2210209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D047976-CA45-3AE2-F8CB-EB060E2410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10331" y="4369321"/>
            <a:ext cx="3164204" cy="186688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58D8193-84F2-472A-C116-FC47BCEA43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7924" y="2050004"/>
            <a:ext cx="3108957" cy="188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140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3E9B9-9060-FA73-A4DA-E118E26E6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pt-PT">
                <a:solidFill>
                  <a:srgbClr val="FFFFFF"/>
                </a:solidFill>
              </a:rPr>
              <a:t>Kaluza-Klein and Witten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9D717-10C4-94D2-0A21-BD6AB6AA13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361" y="1715956"/>
            <a:ext cx="3353378" cy="4976674"/>
          </a:xfrm>
        </p:spPr>
        <p:txBody>
          <a:bodyPr>
            <a:normAutofit/>
          </a:bodyPr>
          <a:lstStyle/>
          <a:p>
            <a:pPr algn="just"/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chirality</a:t>
            </a:r>
            <a:r>
              <a:rPr lang="pt-PT" sz="2000" dirty="0"/>
              <a:t> </a:t>
            </a:r>
            <a:r>
              <a:rPr lang="pt-PT" sz="2000" dirty="0" err="1"/>
              <a:t>is</a:t>
            </a:r>
            <a:r>
              <a:rPr lang="pt-PT" sz="2000" dirty="0"/>
              <a:t> </a:t>
            </a:r>
            <a:r>
              <a:rPr lang="pt-PT" sz="2000" dirty="0" err="1"/>
              <a:t>preserved</a:t>
            </a:r>
            <a:r>
              <a:rPr lang="pt-PT" sz="2000" dirty="0"/>
              <a:t> in </a:t>
            </a:r>
            <a:r>
              <a:rPr lang="pt-PT" sz="2000" dirty="0" err="1"/>
              <a:t>all</a:t>
            </a:r>
            <a:r>
              <a:rPr lang="pt-PT" sz="2000" dirty="0"/>
              <a:t> cases;</a:t>
            </a:r>
          </a:p>
          <a:p>
            <a:pPr algn="just"/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difference</a:t>
            </a:r>
            <a:r>
              <a:rPr lang="pt-PT" sz="2000" dirty="0"/>
              <a:t> in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maximum</a:t>
            </a:r>
            <a:r>
              <a:rPr lang="pt-PT" sz="2000" dirty="0"/>
              <a:t> </a:t>
            </a:r>
            <a:r>
              <a:rPr lang="pt-PT" sz="2000" dirty="0" err="1"/>
              <a:t>of</a:t>
            </a:r>
            <a:r>
              <a:rPr lang="pt-PT" sz="2000" dirty="0"/>
              <a:t>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absolute</a:t>
            </a:r>
            <a:r>
              <a:rPr lang="pt-PT" sz="2000" dirty="0"/>
              <a:t> </a:t>
            </a:r>
            <a:r>
              <a:rPr lang="pt-PT" sz="2000" dirty="0" err="1"/>
              <a:t>values</a:t>
            </a:r>
            <a:r>
              <a:rPr lang="pt-PT" sz="2000" dirty="0"/>
              <a:t> </a:t>
            </a:r>
            <a:r>
              <a:rPr lang="pt-PT" sz="2000" dirty="0" err="1"/>
              <a:t>of</a:t>
            </a:r>
            <a:r>
              <a:rPr lang="pt-PT" sz="2000" dirty="0"/>
              <a:t> </a:t>
            </a:r>
            <a:r>
              <a:rPr lang="pt-PT" sz="2000" dirty="0" err="1"/>
              <a:t>chirality</a:t>
            </a:r>
            <a:r>
              <a:rPr lang="pt-PT" sz="2000" dirty="0"/>
              <a:t> varies in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two</a:t>
            </a:r>
            <a:r>
              <a:rPr lang="pt-PT" sz="2000" dirty="0"/>
              <a:t> </a:t>
            </a:r>
            <a:r>
              <a:rPr lang="pt-PT" sz="2000" dirty="0" err="1"/>
              <a:t>models</a:t>
            </a:r>
            <a:r>
              <a:rPr lang="pt-PT" sz="2000" dirty="0"/>
              <a:t>;</a:t>
            </a:r>
          </a:p>
          <a:p>
            <a:pPr algn="just"/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minimum</a:t>
            </a:r>
            <a:r>
              <a:rPr lang="pt-PT" sz="2000" dirty="0"/>
              <a:t> total charge </a:t>
            </a:r>
            <a:r>
              <a:rPr lang="pt-PT" sz="2000" dirty="0" err="1"/>
              <a:t>is</a:t>
            </a:r>
            <a:r>
              <a:rPr lang="pt-PT" sz="2000" dirty="0"/>
              <a:t> </a:t>
            </a:r>
            <a:r>
              <a:rPr lang="pt-PT" sz="2000" dirty="0" err="1"/>
              <a:t>greater</a:t>
            </a:r>
            <a:r>
              <a:rPr lang="pt-PT" sz="2000" dirty="0"/>
              <a:t> in </a:t>
            </a:r>
            <a:r>
              <a:rPr lang="pt-PT" sz="2000" dirty="0" err="1"/>
              <a:t>the</a:t>
            </a:r>
            <a:r>
              <a:rPr lang="pt-PT" sz="2000" dirty="0"/>
              <a:t> </a:t>
            </a:r>
            <a:r>
              <a:rPr lang="pt-PT" sz="2000" dirty="0" err="1"/>
              <a:t>magnetic</a:t>
            </a:r>
            <a:r>
              <a:rPr lang="pt-PT" sz="2000" dirty="0"/>
              <a:t> regime.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019E968-1E55-45B0-AC00-6A85BB779B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5433" y="1892371"/>
            <a:ext cx="3680469" cy="2203960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D140164-8E19-4FEF-8643-59D66E583F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493" y="1892370"/>
            <a:ext cx="3699935" cy="2203961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BF27F6-4822-BB3F-B2B8-A374846B2A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9078" y="2050004"/>
            <a:ext cx="3134756" cy="1888691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00AB7A83-92F3-41CD-B4C9-CA06F9F453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51598" y="4186861"/>
            <a:ext cx="3680469" cy="2210209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F4C01C8-DA07-C7D1-EA8E-9FE5D47C217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892"/>
          <a:stretch/>
        </p:blipFill>
        <p:spPr>
          <a:xfrm>
            <a:off x="8350028" y="2016654"/>
            <a:ext cx="3083099" cy="1877678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E5D7150B-6F2A-4E47-81C4-35F35368EC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439" y="4186861"/>
            <a:ext cx="3699989" cy="2210209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79BD0B-02E7-D8AA-45B6-245AA1EFF8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2940" y="4358524"/>
            <a:ext cx="3124486" cy="186688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2E8F719-2C23-EB11-1187-8F9168B606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8659" y="4358524"/>
            <a:ext cx="3121802" cy="1888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531982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TM03457464[[fn=Dividend]]</Template>
  <TotalTime>7890</TotalTime>
  <Words>702</Words>
  <Application>Microsoft Office PowerPoint</Application>
  <PresentationFormat>Widescreen</PresentationFormat>
  <Paragraphs>69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Aptos</vt:lpstr>
      <vt:lpstr>Gill Sans MT</vt:lpstr>
      <vt:lpstr>inherit</vt:lpstr>
      <vt:lpstr>Wingdings 2</vt:lpstr>
      <vt:lpstr>Dividend</vt:lpstr>
      <vt:lpstr>Analytical Methods for Realistic Cosmic Strings and Superstrings</vt:lpstr>
      <vt:lpstr>Cosmic Strings - Introduction</vt:lpstr>
      <vt:lpstr>Loop production and Superconducting Strings</vt:lpstr>
      <vt:lpstr>CVOS</vt:lpstr>
      <vt:lpstr>CVOS</vt:lpstr>
      <vt:lpstr>Models to analyze</vt:lpstr>
      <vt:lpstr>Linear Case</vt:lpstr>
      <vt:lpstr>Kaluza-Klein and Witten models</vt:lpstr>
      <vt:lpstr>Kaluza-Klein and Witten models</vt:lpstr>
      <vt:lpstr>Energy Conservation</vt:lpstr>
      <vt:lpstr>Initial Total Charge in the Linear Case</vt:lpstr>
      <vt:lpstr>Initial Conditions for the Loop to Survive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Pedro Belo Barbosa</dc:creator>
  <cp:lastModifiedBy>Pedro Belo Barbosa</cp:lastModifiedBy>
  <cp:revision>5</cp:revision>
  <dcterms:created xsi:type="dcterms:W3CDTF">2025-04-07T08:24:56Z</dcterms:created>
  <dcterms:modified xsi:type="dcterms:W3CDTF">2025-04-12T22:32:02Z</dcterms:modified>
</cp:coreProperties>
</file>