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vml" ContentType="application/vnd.openxmlformats-officedocument.vmlDrawing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4" r:id="rId1"/>
  </p:sldMasterIdLst>
  <p:notesMasterIdLst>
    <p:notesMasterId r:id="rId23"/>
  </p:notesMasterIdLst>
  <p:sldIdLst>
    <p:sldId id="547" r:id="rId2"/>
    <p:sldId id="623" r:id="rId3"/>
    <p:sldId id="536" r:id="rId4"/>
    <p:sldId id="637" r:id="rId5"/>
    <p:sldId id="633" r:id="rId6"/>
    <p:sldId id="638" r:id="rId7"/>
    <p:sldId id="643" r:id="rId8"/>
    <p:sldId id="640" r:id="rId9"/>
    <p:sldId id="630" r:id="rId10"/>
    <p:sldId id="621" r:id="rId11"/>
    <p:sldId id="639" r:id="rId12"/>
    <p:sldId id="587" r:id="rId13"/>
    <p:sldId id="626" r:id="rId14"/>
    <p:sldId id="641" r:id="rId15"/>
    <p:sldId id="642" r:id="rId16"/>
    <p:sldId id="628" r:id="rId17"/>
    <p:sldId id="635" r:id="rId18"/>
    <p:sldId id="629" r:id="rId19"/>
    <p:sldId id="573" r:id="rId20"/>
    <p:sldId id="558" r:id="rId21"/>
    <p:sldId id="577" r:id="rId22"/>
  </p:sldIdLst>
  <p:sldSz cx="12192000" cy="6858000"/>
  <p:notesSz cx="7099300" cy="10234613"/>
  <p:defaultTextStyle>
    <a:defPPr>
      <a:defRPr lang="en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777FF"/>
    <a:srgbClr val="FF9393"/>
    <a:srgbClr val="CEE5FE"/>
    <a:srgbClr val="AFCED1"/>
    <a:srgbClr val="0000FF"/>
    <a:srgbClr val="FFFBE1"/>
    <a:srgbClr val="F7F9FB"/>
    <a:srgbClr val="FCFDFE"/>
    <a:srgbClr val="9900CC"/>
    <a:srgbClr val="B3CBD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202B0CA-FC54-4496-8BCA-5EF66A818D29}" styleName="Estilo oscuro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5C22544A-7EE6-4342-B048-85BDC9FD1C3A}" styleName="Estil mitjà 2 - èmfasi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00" autoAdjust="0"/>
    <p:restoredTop sz="82585" autoAdjust="0"/>
  </p:normalViewPr>
  <p:slideViewPr>
    <p:cSldViewPr>
      <p:cViewPr varScale="1">
        <p:scale>
          <a:sx n="58" d="100"/>
          <a:sy n="58" d="100"/>
        </p:scale>
        <p:origin x="594" y="4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8.wmf"/><Relationship Id="rId1" Type="http://schemas.openxmlformats.org/officeDocument/2006/relationships/image" Target="../media/image7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7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 bwMode="auto">
          <a:xfrm>
            <a:off x="0" y="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>
            <a:lvl1pPr defTabSz="990600" eaLnBrk="1" hangingPunct="1">
              <a:defRPr sz="13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ca-E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 bwMode="auto">
          <a:xfrm>
            <a:off x="4021138" y="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>
            <a:lvl1pPr algn="r" defTabSz="990600" eaLnBrk="1" hangingPunct="1">
              <a:defRPr sz="13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2CD5049E-4253-4ECA-9CEA-22A29B8C29A6}" type="datetimeFigureOut">
              <a:rPr lang="ca-ES"/>
              <a:pPr>
                <a:defRPr/>
              </a:pPr>
              <a:t>12/4/2025</a:t>
            </a:fld>
            <a:endParaRPr lang="ca-E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39700" y="768350"/>
            <a:ext cx="6819900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ca-ES" noProof="0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 bwMode="auto">
          <a:xfrm>
            <a:off x="709613" y="4860925"/>
            <a:ext cx="5680075" cy="4605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noProof="0"/>
              <a:t>Haga clic para modificar el estilo de texto del patrón</a:t>
            </a:r>
          </a:p>
          <a:p>
            <a:pPr lvl="1"/>
            <a:r>
              <a:rPr lang="es-ES" noProof="0"/>
              <a:t>Segundo nivel</a:t>
            </a:r>
          </a:p>
          <a:p>
            <a:pPr lvl="2"/>
            <a:r>
              <a:rPr lang="es-ES" noProof="0"/>
              <a:t>Tercer nivel</a:t>
            </a:r>
          </a:p>
          <a:p>
            <a:pPr lvl="3"/>
            <a:r>
              <a:rPr lang="es-ES" noProof="0"/>
              <a:t>Cuarto nivel</a:t>
            </a:r>
          </a:p>
          <a:p>
            <a:pPr lvl="4"/>
            <a:r>
              <a:rPr lang="es-ES" noProof="0"/>
              <a:t>Quinto nivel</a:t>
            </a:r>
            <a:endParaRPr lang="ca-ES" noProof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 bwMode="auto">
          <a:xfrm>
            <a:off x="0" y="972185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9048" tIns="49524" rIns="99048" bIns="49524" numCol="1" anchor="b" anchorCtr="0" compatLnSpc="1">
            <a:prstTxWarp prst="textNoShape">
              <a:avLst/>
            </a:prstTxWarp>
          </a:bodyPr>
          <a:lstStyle>
            <a:lvl1pPr defTabSz="990600" eaLnBrk="1" hangingPunct="1">
              <a:defRPr sz="13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ca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 bwMode="auto">
          <a:xfrm>
            <a:off x="4021138" y="972185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9048" tIns="49524" rIns="99048" bIns="49524" numCol="1" anchor="b" anchorCtr="0" compatLnSpc="1">
            <a:prstTxWarp prst="textNoShape">
              <a:avLst/>
            </a:prstTxWarp>
          </a:bodyPr>
          <a:lstStyle>
            <a:lvl1pPr algn="r" defTabSz="990600" eaLnBrk="1" hangingPunct="1">
              <a:defRPr sz="1300" smtClean="0"/>
            </a:lvl1pPr>
          </a:lstStyle>
          <a:p>
            <a:pPr>
              <a:defRPr/>
            </a:pPr>
            <a:fld id="{C53BFDF3-CA0E-4198-B1A4-7796C2E3CA00}" type="slidenum">
              <a:rPr lang="ca-ES"/>
              <a:pPr>
                <a:defRPr/>
              </a:pPr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8158968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pitchFamily="34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pitchFamily="34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pitchFamily="34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pitchFamily="34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pitchFamily="34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41288" y="768350"/>
            <a:ext cx="6818312" cy="3836988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267" name="2 Marcador de notas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9031" tIns="49516" rIns="99031" bIns="49516"/>
          <a:lstStyle/>
          <a:p>
            <a:pPr eaLnBrk="1" hangingPunct="1"/>
            <a:r>
              <a:rPr lang="en" baseline="0" dirty="0"/>
              <a:t>Hello good afternoon. In this talk, we will talk on the main aspects of the </a:t>
            </a:r>
            <a:r>
              <a:rPr lang="en" b="1" baseline="0" dirty="0"/>
              <a:t>hyperconical modified gravity</a:t>
            </a:r>
            <a:r>
              <a:rPr lang="en" baseline="0" dirty="0"/>
              <a:t> and its observational constraint with galaxy rotation curves and galaxy cluster radial acceleration.</a:t>
            </a:r>
            <a:endParaRPr lang="es-ES_tradnl" dirty="0"/>
          </a:p>
        </p:txBody>
      </p:sp>
      <p:sp>
        <p:nvSpPr>
          <p:cNvPr id="11268" name="3 Marcador de número de diapositiva"/>
          <p:cNvSpPr txBox="1">
            <a:spLocks noGrp="1"/>
          </p:cNvSpPr>
          <p:nvPr/>
        </p:nvSpPr>
        <p:spPr bwMode="auto">
          <a:xfrm>
            <a:off x="4021138" y="9721850"/>
            <a:ext cx="3076575" cy="51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9031" tIns="49516" rIns="99031" bIns="49516" anchor="b"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r">
              <a:spcBef>
                <a:spcPct val="0"/>
              </a:spcBef>
            </a:pPr>
            <a:fld id="{0D3FF8BF-2FE7-493A-8D0A-F49D2846C592}" type="slidenum">
              <a:rPr lang="es-ES" sz="1300">
                <a:latin typeface="Arial" panose="020B0604020202020204" pitchFamily="34" charset="0"/>
              </a:rPr>
              <a:pPr algn="r">
                <a:spcBef>
                  <a:spcPct val="0"/>
                </a:spcBef>
              </a:pPr>
              <a:t>1</a:t>
            </a:fld>
            <a:endParaRPr lang="es-ES" sz="130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7810027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41288" y="768350"/>
            <a:ext cx="6818312" cy="3836988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9395" name="2 Marcador de notas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9031" tIns="49516" rIns="99031" bIns="49516"/>
          <a:lstStyle/>
          <a:p>
            <a:endParaRPr lang="en" dirty="0">
              <a:cs typeface="Calibri"/>
            </a:endParaRPr>
          </a:p>
        </p:txBody>
      </p:sp>
      <p:sp>
        <p:nvSpPr>
          <p:cNvPr id="59396" name="3 Marcador de número de diapositiva"/>
          <p:cNvSpPr txBox="1">
            <a:spLocks noGrp="1"/>
          </p:cNvSpPr>
          <p:nvPr/>
        </p:nvSpPr>
        <p:spPr bwMode="auto">
          <a:xfrm>
            <a:off x="4021138" y="9721850"/>
            <a:ext cx="3076575" cy="51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9031" tIns="49516" rIns="99031" bIns="49516" anchor="b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r"/>
            <a:fld id="{11B710AE-1CB4-419C-AD23-1CDDECF06ADA}" type="slidenum">
              <a:rPr lang="es-ES" sz="1300"/>
              <a:pPr algn="r"/>
              <a:t>10</a:t>
            </a:fld>
            <a:endParaRPr lang="es-ES" sz="1300"/>
          </a:p>
        </p:txBody>
      </p:sp>
    </p:spTree>
    <p:extLst>
      <p:ext uri="{BB962C8B-B14F-4D97-AF65-F5344CB8AC3E}">
        <p14:creationId xmlns:p14="http://schemas.microsoft.com/office/powerpoint/2010/main" val="413722619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41288" y="768350"/>
            <a:ext cx="6818312" cy="3836988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5843" name="2 Marcador de notas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9031" tIns="49516" rIns="99031" bIns="49516"/>
          <a:lstStyle/>
          <a:p>
            <a:r>
              <a:rPr lang="en-US" b="1" dirty="0">
                <a:solidFill>
                  <a:srgbClr val="000000"/>
                </a:solidFill>
                <a:latin typeface="CMR10"/>
              </a:rPr>
              <a:t>1,550 distinct Type </a:t>
            </a:r>
            <a:r>
              <a:rPr lang="en-US" b="1" dirty="0" err="1">
                <a:solidFill>
                  <a:srgbClr val="000000"/>
                </a:solidFill>
                <a:latin typeface="CMR10"/>
              </a:rPr>
              <a:t>Ia</a:t>
            </a:r>
            <a:r>
              <a:rPr lang="en-US" b="1" dirty="0">
                <a:solidFill>
                  <a:srgbClr val="000000"/>
                </a:solidFill>
                <a:latin typeface="CMR10"/>
              </a:rPr>
              <a:t> supernovae (</a:t>
            </a:r>
            <a:r>
              <a:rPr lang="en-US" b="1" dirty="0" err="1">
                <a:solidFill>
                  <a:srgbClr val="000000"/>
                </a:solidFill>
                <a:latin typeface="CMR10"/>
              </a:rPr>
              <a:t>SNe</a:t>
            </a:r>
            <a:r>
              <a:rPr lang="en-US" b="1" dirty="0">
                <a:solidFill>
                  <a:srgbClr val="000000"/>
                </a:solidFill>
                <a:latin typeface="CMR10"/>
              </a:rPr>
              <a:t> </a:t>
            </a:r>
            <a:r>
              <a:rPr lang="en-US" b="1" dirty="0" err="1">
                <a:solidFill>
                  <a:srgbClr val="000000"/>
                </a:solidFill>
                <a:latin typeface="CMR10"/>
              </a:rPr>
              <a:t>Ia</a:t>
            </a:r>
            <a:r>
              <a:rPr lang="en-US" b="1" dirty="0">
                <a:solidFill>
                  <a:srgbClr val="000000"/>
                </a:solidFill>
                <a:latin typeface="CMR10"/>
              </a:rPr>
              <a:t>) </a:t>
            </a:r>
            <a:r>
              <a:rPr lang="en-US" dirty="0">
                <a:solidFill>
                  <a:srgbClr val="000000"/>
                </a:solidFill>
                <a:latin typeface="CMR10"/>
              </a:rPr>
              <a:t>pairs of redshift and luminosity distance (modulus)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0000"/>
                </a:solidFill>
                <a:latin typeface="CMR10"/>
              </a:rPr>
              <a:t>Source: </a:t>
            </a:r>
            <a:r>
              <a:rPr lang="en-US" b="1" dirty="0">
                <a:solidFill>
                  <a:srgbClr val="000000"/>
                </a:solidFill>
                <a:latin typeface="CMR10"/>
              </a:rPr>
              <a:t>Pantheon+ data </a:t>
            </a:r>
            <a:r>
              <a:rPr lang="en-US" dirty="0">
                <a:solidFill>
                  <a:srgbClr val="000000"/>
                </a:solidFill>
                <a:latin typeface="CMR10"/>
              </a:rPr>
              <a:t>of 1,701 light curves corresponding to 1,550 distinct </a:t>
            </a:r>
            <a:r>
              <a:rPr lang="en-US" dirty="0" err="1">
                <a:solidFill>
                  <a:srgbClr val="000000"/>
                </a:solidFill>
                <a:latin typeface="CMR10"/>
              </a:rPr>
              <a:t>SNe</a:t>
            </a:r>
            <a:r>
              <a:rPr lang="en-US" dirty="0">
                <a:solidFill>
                  <a:srgbClr val="000000"/>
                </a:solidFill>
                <a:latin typeface="CMR10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CMR10"/>
              </a:rPr>
              <a:t>Ia</a:t>
            </a:r>
            <a:r>
              <a:rPr lang="en-US" dirty="0">
                <a:solidFill>
                  <a:srgbClr val="000000"/>
                </a:solidFill>
                <a:latin typeface="CMR10"/>
              </a:rPr>
              <a:t> (</a:t>
            </a:r>
            <a:r>
              <a:rPr lang="en-US" dirty="0" err="1">
                <a:solidFill>
                  <a:srgbClr val="0000FF"/>
                </a:solidFill>
                <a:latin typeface="CMR10"/>
              </a:rPr>
              <a:t>Scolnic</a:t>
            </a:r>
            <a:r>
              <a:rPr lang="en-US" dirty="0">
                <a:solidFill>
                  <a:srgbClr val="0000FF"/>
                </a:solidFill>
                <a:latin typeface="CMR10"/>
              </a:rPr>
              <a:t> et al.2022</a:t>
            </a:r>
            <a:r>
              <a:rPr lang="en-US" dirty="0">
                <a:solidFill>
                  <a:srgbClr val="000000"/>
                </a:solidFill>
                <a:latin typeface="CMR10"/>
              </a:rPr>
              <a:t>; </a:t>
            </a:r>
            <a:r>
              <a:rPr lang="en-US" dirty="0" err="1">
                <a:solidFill>
                  <a:srgbClr val="0000FF"/>
                </a:solidFill>
                <a:latin typeface="CMR10"/>
              </a:rPr>
              <a:t>Brout</a:t>
            </a:r>
            <a:r>
              <a:rPr lang="en-US" dirty="0">
                <a:solidFill>
                  <a:srgbClr val="0000FF"/>
                </a:solidFill>
                <a:latin typeface="CMR10"/>
              </a:rPr>
              <a:t> et al. 2022</a:t>
            </a:r>
            <a:r>
              <a:rPr lang="en-US" dirty="0">
                <a:solidFill>
                  <a:srgbClr val="000000"/>
                </a:solidFill>
                <a:latin typeface="CMR10"/>
              </a:rPr>
              <a:t>).</a:t>
            </a:r>
            <a:endParaRPr lang="ca-ES" dirty="0"/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ca-ES" b="1" dirty="0"/>
              <a:t>51 </a:t>
            </a:r>
            <a:r>
              <a:rPr lang="ca-ES" b="1" dirty="0" err="1"/>
              <a:t>measurements</a:t>
            </a:r>
            <a:r>
              <a:rPr lang="ca-ES" b="1" dirty="0"/>
              <a:t> of </a:t>
            </a:r>
            <a:r>
              <a:rPr lang="ca-ES" b="1" dirty="0" err="1"/>
              <a:t>expansion</a:t>
            </a:r>
            <a:r>
              <a:rPr lang="ca-ES" b="1" dirty="0"/>
              <a:t> </a:t>
            </a:r>
            <a:r>
              <a:rPr lang="ca-ES" b="1" dirty="0" err="1"/>
              <a:t>rate</a:t>
            </a:r>
            <a:endParaRPr lang="ca-ES" dirty="0"/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dirty="0">
                <a:latin typeface="CMR9"/>
              </a:rPr>
              <a:t>Cosmic chronometers (CC: 34)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dirty="0">
                <a:latin typeface="CMR9"/>
              </a:rPr>
              <a:t>Type-</a:t>
            </a:r>
            <a:r>
              <a:rPr lang="en-US" dirty="0" err="1">
                <a:latin typeface="CMR9"/>
              </a:rPr>
              <a:t>Ia</a:t>
            </a:r>
            <a:r>
              <a:rPr lang="en-US" dirty="0">
                <a:latin typeface="CMR9"/>
              </a:rPr>
              <a:t> </a:t>
            </a:r>
            <a:r>
              <a:rPr lang="en-US" dirty="0" err="1">
                <a:latin typeface="CMR9"/>
              </a:rPr>
              <a:t>SNe</a:t>
            </a:r>
            <a:r>
              <a:rPr lang="en-US" dirty="0">
                <a:latin typeface="CMR9"/>
              </a:rPr>
              <a:t> distance ladder (Ladder: 3)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dirty="0">
                <a:latin typeface="CMR9"/>
              </a:rPr>
              <a:t>Radial BAO size from several approaches: 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US" dirty="0">
                <a:latin typeface="CMR9"/>
              </a:rPr>
              <a:t>Galaxy distribution (BAO-Gal:</a:t>
            </a:r>
            <a:r>
              <a:rPr lang="ca-ES" dirty="0">
                <a:latin typeface="CMR9"/>
              </a:rPr>
              <a:t>7), 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ca-ES" dirty="0" err="1">
                <a:latin typeface="CMR9"/>
              </a:rPr>
              <a:t>redshift</a:t>
            </a:r>
            <a:r>
              <a:rPr lang="ca-ES" dirty="0">
                <a:latin typeface="CMR9"/>
              </a:rPr>
              <a:t> </a:t>
            </a:r>
            <a:r>
              <a:rPr lang="ca-ES" dirty="0" err="1">
                <a:latin typeface="CMR9"/>
              </a:rPr>
              <a:t>space</a:t>
            </a:r>
            <a:r>
              <a:rPr lang="ca-ES" dirty="0">
                <a:latin typeface="CMR9"/>
              </a:rPr>
              <a:t> </a:t>
            </a:r>
            <a:r>
              <a:rPr lang="ca-ES" dirty="0" err="1">
                <a:latin typeface="CMR9"/>
              </a:rPr>
              <a:t>distortions</a:t>
            </a:r>
            <a:r>
              <a:rPr lang="ca-ES" dirty="0">
                <a:latin typeface="CMR9"/>
              </a:rPr>
              <a:t> </a:t>
            </a:r>
            <a:r>
              <a:rPr lang="ca-ES" dirty="0" err="1">
                <a:latin typeface="CMR9"/>
              </a:rPr>
              <a:t>from</a:t>
            </a:r>
            <a:r>
              <a:rPr lang="ca-ES" dirty="0">
                <a:latin typeface="CMR9"/>
              </a:rPr>
              <a:t> </a:t>
            </a:r>
            <a:r>
              <a:rPr lang="ca-ES" dirty="0" err="1">
                <a:latin typeface="CMR9"/>
              </a:rPr>
              <a:t>eBOSS</a:t>
            </a:r>
            <a:r>
              <a:rPr lang="ca-ES" dirty="0">
                <a:latin typeface="CMR9"/>
              </a:rPr>
              <a:t> </a:t>
            </a:r>
            <a:r>
              <a:rPr lang="ca-ES" dirty="0" err="1">
                <a:latin typeface="CMR9"/>
              </a:rPr>
              <a:t>quasars</a:t>
            </a:r>
            <a:r>
              <a:rPr lang="ca-ES" dirty="0">
                <a:latin typeface="CMR9"/>
              </a:rPr>
              <a:t> (BAO-QSO: 4) 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ca-ES" dirty="0" err="1">
                <a:latin typeface="CMR9"/>
              </a:rPr>
              <a:t>Lymann</a:t>
            </a:r>
            <a:r>
              <a:rPr lang="ca-ES" dirty="0">
                <a:latin typeface="CMR9"/>
              </a:rPr>
              <a:t>-</a:t>
            </a:r>
            <a:r>
              <a:rPr lang="el-GR" dirty="0">
                <a:latin typeface="CMMI9"/>
              </a:rPr>
              <a:t>α </a:t>
            </a:r>
            <a:r>
              <a:rPr lang="ca-ES" dirty="0">
                <a:latin typeface="CMR9"/>
              </a:rPr>
              <a:t>forest (BAO-</a:t>
            </a:r>
            <a:r>
              <a:rPr lang="ca-ES" dirty="0" err="1">
                <a:latin typeface="CMR9"/>
              </a:rPr>
              <a:t>Ly</a:t>
            </a:r>
            <a:r>
              <a:rPr lang="ca-ES" dirty="0" err="1">
                <a:latin typeface="CMMI9"/>
              </a:rPr>
              <a:t>a</a:t>
            </a:r>
            <a:r>
              <a:rPr lang="ca-ES" dirty="0">
                <a:latin typeface="CMR9"/>
              </a:rPr>
              <a:t>: 3).</a:t>
            </a:r>
            <a:endParaRPr lang="ca-ES" dirty="0"/>
          </a:p>
          <a:p>
            <a:endParaRPr lang="ca-ES" dirty="0"/>
          </a:p>
        </p:txBody>
      </p:sp>
      <p:sp>
        <p:nvSpPr>
          <p:cNvPr id="35844" name="3 Marcador de número de diapositiva"/>
          <p:cNvSpPr txBox="1">
            <a:spLocks noGrp="1"/>
          </p:cNvSpPr>
          <p:nvPr/>
        </p:nvSpPr>
        <p:spPr bwMode="auto">
          <a:xfrm>
            <a:off x="4021138" y="9721850"/>
            <a:ext cx="3076575" cy="51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9031" tIns="49516" rIns="99031" bIns="49516" anchor="b"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r">
              <a:spcBef>
                <a:spcPct val="0"/>
              </a:spcBef>
            </a:pPr>
            <a:fld id="{FBDCF8F2-5BC5-4400-A791-9D85FA8D5CB9}" type="slidenum">
              <a:rPr lang="es-ES" sz="1300">
                <a:latin typeface="Arial" panose="020B0604020202020204" pitchFamily="34" charset="0"/>
              </a:rPr>
              <a:pPr algn="r">
                <a:spcBef>
                  <a:spcPct val="0"/>
                </a:spcBef>
              </a:pPr>
              <a:t>11</a:t>
            </a:fld>
            <a:endParaRPr lang="es-ES" sz="130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611018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41288" y="768350"/>
            <a:ext cx="6818312" cy="3836988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9395" name="2 Marcador de notas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9031" tIns="49516" rIns="99031" bIns="49516"/>
          <a:lstStyle/>
          <a:p>
            <a:pPr eaLnBrk="1" hangingPunct="1"/>
            <a:r>
              <a:rPr lang="en" b="1" dirty="0" err="1"/>
              <a:t>Kinetic</a:t>
            </a:r>
            <a:r>
              <a:rPr lang="en" b="1" dirty="0"/>
              <a:t> </a:t>
            </a:r>
            <a:r>
              <a:rPr lang="en" b="1" dirty="0" err="1"/>
              <a:t>Sunyaev-Zel'dovich</a:t>
            </a:r>
            <a:r>
              <a:rPr lang="en" b="1" dirty="0"/>
              <a:t> </a:t>
            </a:r>
            <a:r>
              <a:rPr lang="en" b="1" dirty="0" err="1"/>
              <a:t>effect </a:t>
            </a:r>
            <a:r>
              <a:rPr lang="en" dirty="0"/>
              <a:t>: distortion of the microwave background radiation (CMB) due to the inverse </a:t>
            </a:r>
            <a:r>
              <a:rPr lang="en" dirty="0" err="1"/>
              <a:t>Compton effect (interaction between photons and electrons). </a:t>
            </a:r>
            <a:r>
              <a:rPr lang="en" dirty="0"/>
              <a:t>It is used to analyze perturbations in the density of the universe</a:t>
            </a:r>
          </a:p>
          <a:p>
            <a:pPr eaLnBrk="1" hangingPunct="1"/>
            <a:endParaRPr lang="es-ES_tradnl" dirty="0"/>
          </a:p>
          <a:p>
            <a:pPr eaLnBrk="1" hangingPunct="1"/>
            <a:r>
              <a:rPr lang="en" b="1" dirty="0"/>
              <a:t>LTB </a:t>
            </a:r>
            <a:r>
              <a:rPr lang="en" dirty="0"/>
              <a:t>: </a:t>
            </a:r>
            <a:r>
              <a:rPr lang="en" dirty="0" err="1"/>
              <a:t>Lema^tre-Tolman-Bondi</a:t>
            </a:r>
            <a:endParaRPr lang="en-US" dirty="0"/>
          </a:p>
          <a:p>
            <a:pPr eaLnBrk="1" hangingPunct="1"/>
            <a:endParaRPr lang="en-US" dirty="0"/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" dirty="0">
                <a:latin typeface="Arial" charset="0"/>
                <a:cs typeface="Arial" charset="0"/>
              </a:rPr>
              <a:t>10 Killing vectors: </a:t>
            </a:r>
            <a:r>
              <a:rPr lang="en" b="1" dirty="0">
                <a:solidFill>
                  <a:srgbClr val="0000FF"/>
                </a:solidFill>
                <a:latin typeface="Arial" charset="0"/>
                <a:cs typeface="Arial" charset="0"/>
              </a:rPr>
              <a:t>3 angular rotations </a:t>
            </a:r>
            <a:r>
              <a:rPr lang="en" dirty="0">
                <a:latin typeface="Arial" charset="0"/>
                <a:cs typeface="Arial" charset="0"/>
              </a:rPr>
              <a:t>(global symmetries) + </a:t>
            </a:r>
            <a:r>
              <a:rPr lang="en" b="1" dirty="0">
                <a:solidFill>
                  <a:srgbClr val="0000FF"/>
                </a:solidFill>
                <a:latin typeface="Arial" charset="0"/>
                <a:cs typeface="Arial" charset="0"/>
              </a:rPr>
              <a:t>1 temporal translation </a:t>
            </a:r>
            <a:r>
              <a:rPr lang="en" dirty="0">
                <a:latin typeface="Arial" charset="0"/>
                <a:cs typeface="Arial" charset="0"/>
              </a:rPr>
              <a:t>(global conformal static) + </a:t>
            </a:r>
            <a:r>
              <a:rPr lang="en" b="1" dirty="0">
                <a:solidFill>
                  <a:srgbClr val="0000FF"/>
                </a:solidFill>
                <a:latin typeface="Arial" charset="0"/>
                <a:cs typeface="Arial" charset="0"/>
              </a:rPr>
              <a:t>3 spatial translations </a:t>
            </a:r>
            <a:r>
              <a:rPr lang="en" dirty="0">
                <a:latin typeface="Arial" charset="0"/>
                <a:cs typeface="Arial" charset="0"/>
              </a:rPr>
              <a:t>(local </a:t>
            </a:r>
            <a:r>
              <a:rPr lang="en" dirty="0" err="1">
                <a:latin typeface="Arial" charset="0"/>
                <a:cs typeface="Arial" charset="0"/>
              </a:rPr>
              <a:t>comoving </a:t>
            </a:r>
            <a:r>
              <a:rPr lang="en" dirty="0">
                <a:latin typeface="Arial" charset="0"/>
                <a:cs typeface="Arial" charset="0"/>
              </a:rPr>
              <a:t>) + </a:t>
            </a:r>
            <a:r>
              <a:rPr lang="en" b="1" dirty="0">
                <a:solidFill>
                  <a:srgbClr val="0000FF"/>
                </a:solidFill>
                <a:latin typeface="Arial" charset="0"/>
                <a:cs typeface="Arial" charset="0"/>
              </a:rPr>
              <a:t>3 three Lorentz boosts </a:t>
            </a:r>
            <a:r>
              <a:rPr lang="en" dirty="0">
                <a:latin typeface="Arial" charset="0"/>
                <a:cs typeface="Arial" charset="0"/>
              </a:rPr>
              <a:t>(local ordinary).</a:t>
            </a:r>
          </a:p>
          <a:p>
            <a:pPr eaLnBrk="1" hangingPunct="1"/>
            <a:endParaRPr lang="es-ES_tradnl" dirty="0"/>
          </a:p>
        </p:txBody>
      </p:sp>
      <p:sp>
        <p:nvSpPr>
          <p:cNvPr id="59396" name="3 Marcador de número de diapositiva"/>
          <p:cNvSpPr txBox="1">
            <a:spLocks noGrp="1"/>
          </p:cNvSpPr>
          <p:nvPr/>
        </p:nvSpPr>
        <p:spPr bwMode="auto">
          <a:xfrm>
            <a:off x="4021138" y="9721850"/>
            <a:ext cx="3076575" cy="51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9031" tIns="49516" rIns="99031" bIns="49516" anchor="b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r"/>
            <a:fld id="{11B710AE-1CB4-419C-AD23-1CDDECF06ADA}" type="slidenum">
              <a:rPr lang="es-ES" sz="1300"/>
              <a:pPr algn="r"/>
              <a:t>12</a:t>
            </a:fld>
            <a:endParaRPr lang="es-ES" sz="1300"/>
          </a:p>
        </p:txBody>
      </p:sp>
    </p:spTree>
    <p:extLst>
      <p:ext uri="{BB962C8B-B14F-4D97-AF65-F5344CB8AC3E}">
        <p14:creationId xmlns:p14="http://schemas.microsoft.com/office/powerpoint/2010/main" val="123016105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41288" y="768350"/>
            <a:ext cx="6818312" cy="3836988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9395" name="2 Marcador de notas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9031" tIns="49516" rIns="99031" bIns="49516"/>
          <a:lstStyle/>
          <a:p>
            <a:pPr eaLnBrk="1" hangingPunct="1"/>
            <a:endParaRPr lang="es-ES_tradnl" dirty="0"/>
          </a:p>
        </p:txBody>
      </p:sp>
      <p:sp>
        <p:nvSpPr>
          <p:cNvPr id="59396" name="3 Marcador de número de diapositiva"/>
          <p:cNvSpPr txBox="1">
            <a:spLocks noGrp="1"/>
          </p:cNvSpPr>
          <p:nvPr/>
        </p:nvSpPr>
        <p:spPr bwMode="auto">
          <a:xfrm>
            <a:off x="4021138" y="9721850"/>
            <a:ext cx="3076575" cy="51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9031" tIns="49516" rIns="99031" bIns="49516" anchor="b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r"/>
            <a:fld id="{11B710AE-1CB4-419C-AD23-1CDDECF06ADA}" type="slidenum">
              <a:rPr lang="es-ES" sz="1300"/>
              <a:pPr algn="r"/>
              <a:t>13</a:t>
            </a:fld>
            <a:endParaRPr lang="es-ES" sz="1300"/>
          </a:p>
        </p:txBody>
      </p:sp>
    </p:spTree>
    <p:extLst>
      <p:ext uri="{BB962C8B-B14F-4D97-AF65-F5344CB8AC3E}">
        <p14:creationId xmlns:p14="http://schemas.microsoft.com/office/powerpoint/2010/main" val="205420875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41288" y="768350"/>
            <a:ext cx="6818312" cy="3836988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9395" name="2 Marcador de notas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9031" tIns="49516" rIns="99031" bIns="49516"/>
          <a:lstStyle/>
          <a:p>
            <a:pPr eaLnBrk="1" hangingPunct="1"/>
            <a:endParaRPr lang="es-ES_tradnl" dirty="0"/>
          </a:p>
        </p:txBody>
      </p:sp>
      <p:sp>
        <p:nvSpPr>
          <p:cNvPr id="59396" name="3 Marcador de número de diapositiva"/>
          <p:cNvSpPr txBox="1">
            <a:spLocks noGrp="1"/>
          </p:cNvSpPr>
          <p:nvPr/>
        </p:nvSpPr>
        <p:spPr bwMode="auto">
          <a:xfrm>
            <a:off x="4021138" y="9721850"/>
            <a:ext cx="3076575" cy="51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9031" tIns="49516" rIns="99031" bIns="49516" anchor="b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r"/>
            <a:fld id="{11B710AE-1CB4-419C-AD23-1CDDECF06ADA}" type="slidenum">
              <a:rPr lang="es-ES" sz="1300"/>
              <a:pPr algn="r"/>
              <a:t>14</a:t>
            </a:fld>
            <a:endParaRPr lang="es-ES" sz="1300"/>
          </a:p>
        </p:txBody>
      </p:sp>
    </p:spTree>
    <p:extLst>
      <p:ext uri="{BB962C8B-B14F-4D97-AF65-F5344CB8AC3E}">
        <p14:creationId xmlns:p14="http://schemas.microsoft.com/office/powerpoint/2010/main" val="156496651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41288" y="768350"/>
            <a:ext cx="6818312" cy="3836988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9395" name="2 Marcador de notas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9031" tIns="49516" rIns="99031" bIns="49516"/>
          <a:lstStyle/>
          <a:p>
            <a:pPr eaLnBrk="1" hangingPunct="1"/>
            <a:endParaRPr lang="es-ES_tradnl" dirty="0"/>
          </a:p>
        </p:txBody>
      </p:sp>
      <p:sp>
        <p:nvSpPr>
          <p:cNvPr id="59396" name="3 Marcador de número de diapositiva"/>
          <p:cNvSpPr txBox="1">
            <a:spLocks noGrp="1"/>
          </p:cNvSpPr>
          <p:nvPr/>
        </p:nvSpPr>
        <p:spPr bwMode="auto">
          <a:xfrm>
            <a:off x="4021138" y="9721850"/>
            <a:ext cx="3076575" cy="51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9031" tIns="49516" rIns="99031" bIns="49516" anchor="b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r"/>
            <a:fld id="{11B710AE-1CB4-419C-AD23-1CDDECF06ADA}" type="slidenum">
              <a:rPr lang="es-ES" sz="1300"/>
              <a:pPr algn="r"/>
              <a:t>15</a:t>
            </a:fld>
            <a:endParaRPr lang="es-ES" sz="1300"/>
          </a:p>
        </p:txBody>
      </p:sp>
    </p:spTree>
    <p:extLst>
      <p:ext uri="{BB962C8B-B14F-4D97-AF65-F5344CB8AC3E}">
        <p14:creationId xmlns:p14="http://schemas.microsoft.com/office/powerpoint/2010/main" val="428228598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41288" y="768350"/>
            <a:ext cx="6818312" cy="3836988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9395" name="2 Marcador de notas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9031" tIns="49516" rIns="99031" bIns="49516"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s-ES_tradnl" dirty="0" err="1" smtClean="0"/>
              <a:t>Equilibrium</a:t>
            </a:r>
            <a:r>
              <a:rPr lang="es-ES_tradnl" baseline="0" dirty="0" smtClean="0"/>
              <a:t> (</a:t>
            </a:r>
            <a:r>
              <a:rPr lang="el-GR" dirty="0" smtClean="0"/>
              <a:t>γ</a:t>
            </a:r>
            <a:r>
              <a:rPr lang="ca-ES" baseline="-25000" dirty="0" smtClean="0"/>
              <a:t>0</a:t>
            </a:r>
            <a:r>
              <a:rPr lang="ca-ES" dirty="0" smtClean="0"/>
              <a:t> = 2</a:t>
            </a:r>
            <a:r>
              <a:rPr lang="es-ES_tradnl" baseline="0" dirty="0" smtClean="0"/>
              <a:t>)</a:t>
            </a:r>
            <a:endParaRPr lang="es-ES_tradnl" dirty="0" smtClean="0"/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s-ES_tradnl" dirty="0"/>
          </a:p>
        </p:txBody>
      </p:sp>
      <p:sp>
        <p:nvSpPr>
          <p:cNvPr id="59396" name="3 Marcador de número de diapositiva"/>
          <p:cNvSpPr txBox="1">
            <a:spLocks noGrp="1"/>
          </p:cNvSpPr>
          <p:nvPr/>
        </p:nvSpPr>
        <p:spPr bwMode="auto">
          <a:xfrm>
            <a:off x="4021138" y="9721850"/>
            <a:ext cx="3076575" cy="51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9031" tIns="49516" rIns="99031" bIns="49516" anchor="b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r"/>
            <a:fld id="{11B710AE-1CB4-419C-AD23-1CDDECF06ADA}" type="slidenum">
              <a:rPr lang="es-ES" sz="1300"/>
              <a:pPr algn="r"/>
              <a:t>16</a:t>
            </a:fld>
            <a:endParaRPr lang="es-ES" sz="1300"/>
          </a:p>
        </p:txBody>
      </p:sp>
    </p:spTree>
    <p:extLst>
      <p:ext uri="{BB962C8B-B14F-4D97-AF65-F5344CB8AC3E}">
        <p14:creationId xmlns:p14="http://schemas.microsoft.com/office/powerpoint/2010/main" val="336516517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41288" y="768350"/>
            <a:ext cx="6818312" cy="3836988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9395" name="2 Marcador de notas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9031" tIns="49516" rIns="99031" bIns="49516"/>
          <a:lstStyle/>
          <a:p>
            <a:pPr eaLnBrk="1" hangingPunct="1"/>
            <a:r>
              <a:rPr lang="es-ES_tradnl" dirty="0"/>
              <a:t>xx</a:t>
            </a:r>
          </a:p>
        </p:txBody>
      </p:sp>
      <p:sp>
        <p:nvSpPr>
          <p:cNvPr id="59396" name="3 Marcador de número de diapositiva"/>
          <p:cNvSpPr txBox="1">
            <a:spLocks noGrp="1"/>
          </p:cNvSpPr>
          <p:nvPr/>
        </p:nvSpPr>
        <p:spPr bwMode="auto">
          <a:xfrm>
            <a:off x="4021138" y="9721850"/>
            <a:ext cx="3076575" cy="51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9031" tIns="49516" rIns="99031" bIns="49516" anchor="b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r"/>
            <a:fld id="{11B710AE-1CB4-419C-AD23-1CDDECF06ADA}" type="slidenum">
              <a:rPr lang="es-ES" sz="1300"/>
              <a:pPr algn="r"/>
              <a:t>17</a:t>
            </a:fld>
            <a:endParaRPr lang="es-ES" sz="1300"/>
          </a:p>
        </p:txBody>
      </p:sp>
    </p:spTree>
    <p:extLst>
      <p:ext uri="{BB962C8B-B14F-4D97-AF65-F5344CB8AC3E}">
        <p14:creationId xmlns:p14="http://schemas.microsoft.com/office/powerpoint/2010/main" val="63077627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41288" y="768350"/>
            <a:ext cx="6818312" cy="3836988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9395" name="2 Marcador de notas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9031" tIns="49516" rIns="99031" bIns="49516"/>
          <a:lstStyle/>
          <a:p>
            <a:endParaRPr lang="en" dirty="0">
              <a:cs typeface="Calibri"/>
            </a:endParaRPr>
          </a:p>
        </p:txBody>
      </p:sp>
      <p:sp>
        <p:nvSpPr>
          <p:cNvPr id="59396" name="3 Marcador de número de diapositiva"/>
          <p:cNvSpPr txBox="1">
            <a:spLocks noGrp="1"/>
          </p:cNvSpPr>
          <p:nvPr/>
        </p:nvSpPr>
        <p:spPr bwMode="auto">
          <a:xfrm>
            <a:off x="4021138" y="9721850"/>
            <a:ext cx="3076575" cy="51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9031" tIns="49516" rIns="99031" bIns="49516" anchor="b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r"/>
            <a:fld id="{11B710AE-1CB4-419C-AD23-1CDDECF06ADA}" type="slidenum">
              <a:rPr lang="es-ES" sz="1300"/>
              <a:pPr algn="r"/>
              <a:t>18</a:t>
            </a:fld>
            <a:endParaRPr lang="es-ES" sz="1300"/>
          </a:p>
        </p:txBody>
      </p:sp>
    </p:spTree>
    <p:extLst>
      <p:ext uri="{BB962C8B-B14F-4D97-AF65-F5344CB8AC3E}">
        <p14:creationId xmlns:p14="http://schemas.microsoft.com/office/powerpoint/2010/main" val="422335842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xmlns="" id="{B8C6653F-C3BE-96DC-889A-3984FC0F600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1 Marcador de imagen de diapositiva">
            <a:extLst>
              <a:ext uri="{FF2B5EF4-FFF2-40B4-BE49-F238E27FC236}">
                <a16:creationId xmlns:a16="http://schemas.microsoft.com/office/drawing/2014/main" xmlns="" id="{D630E17C-B8C9-B7A3-E7E2-C2972AB4D588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41288" y="768350"/>
            <a:ext cx="6818312" cy="3836988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9395" name="2 Marcador de notas">
            <a:extLst>
              <a:ext uri="{FF2B5EF4-FFF2-40B4-BE49-F238E27FC236}">
                <a16:creationId xmlns:a16="http://schemas.microsoft.com/office/drawing/2014/main" xmlns="" id="{B18D4B40-F73E-4B72-5CD1-D64E5F3629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9031" tIns="49516" rIns="99031" bIns="49516"/>
          <a:lstStyle/>
          <a:p>
            <a:r>
              <a:rPr lang="en-US" dirty="0" smtClean="0"/>
              <a:t>Success</a:t>
            </a:r>
            <a:r>
              <a:rPr lang="en-US" baseline="0" dirty="0" smtClean="0"/>
              <a:t> in flat speed and</a:t>
            </a:r>
            <a:r>
              <a:rPr lang="en-US" dirty="0" smtClean="0"/>
              <a:t> hot-gas regions beyond 500–1000 </a:t>
            </a:r>
            <a:r>
              <a:rPr lang="en-US" dirty="0" err="1" smtClean="0"/>
              <a:t>kpc</a:t>
            </a:r>
            <a:r>
              <a:rPr lang="en-US" dirty="0" smtClean="0"/>
              <a:t> without dark</a:t>
            </a:r>
            <a:r>
              <a:rPr lang="en-US" baseline="0" dirty="0" smtClean="0"/>
              <a:t> matter</a:t>
            </a:r>
            <a:endParaRPr lang="es-ES_tradnl" dirty="0"/>
          </a:p>
        </p:txBody>
      </p:sp>
      <p:sp>
        <p:nvSpPr>
          <p:cNvPr id="59396" name="3 Marcador de número de diapositiva">
            <a:extLst>
              <a:ext uri="{FF2B5EF4-FFF2-40B4-BE49-F238E27FC236}">
                <a16:creationId xmlns:a16="http://schemas.microsoft.com/office/drawing/2014/main" xmlns="" id="{8D438CC1-5D49-7DB1-F90D-B5D45293E4E7}"/>
              </a:ext>
            </a:extLst>
          </p:cNvPr>
          <p:cNvSpPr txBox="1">
            <a:spLocks noGrp="1"/>
          </p:cNvSpPr>
          <p:nvPr/>
        </p:nvSpPr>
        <p:spPr bwMode="auto">
          <a:xfrm>
            <a:off x="4021138" y="9721850"/>
            <a:ext cx="3076575" cy="51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9031" tIns="49516" rIns="99031" bIns="49516" anchor="b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r"/>
            <a:fld id="{11B710AE-1CB4-419C-AD23-1CDDECF06ADA}" type="slidenum">
              <a:rPr lang="es-ES" sz="1300"/>
              <a:pPr algn="r"/>
              <a:t>19</a:t>
            </a:fld>
            <a:endParaRPr lang="es-ES" sz="1300"/>
          </a:p>
        </p:txBody>
      </p:sp>
    </p:spTree>
    <p:extLst>
      <p:ext uri="{BB962C8B-B14F-4D97-AF65-F5344CB8AC3E}">
        <p14:creationId xmlns:p14="http://schemas.microsoft.com/office/powerpoint/2010/main" val="229544313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41288" y="768350"/>
            <a:ext cx="6818312" cy="3836988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9395" name="2 Marcador de notas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9031" tIns="49516" rIns="99031" bIns="49516"/>
          <a:lstStyle/>
          <a:p>
            <a:r>
              <a:rPr lang="en" dirty="0">
                <a:cs typeface="Calibri"/>
              </a:rPr>
              <a:t>The talk is structured with a brief reminder of key background</a:t>
            </a:r>
            <a:r>
              <a:rPr lang="en" baseline="0" dirty="0">
                <a:cs typeface="Calibri"/>
              </a:rPr>
              <a:t> points, a description of the approach considered and the observed data used, to finally introduce the results on spacetime, galaxies and clusters, ending with final remarks.</a:t>
            </a:r>
            <a:br>
              <a:rPr lang="en" baseline="0" dirty="0">
                <a:cs typeface="Calibri"/>
              </a:rPr>
            </a:br>
            <a:r>
              <a:rPr lang="en" baseline="0" dirty="0">
                <a:cs typeface="Calibri"/>
              </a:rPr>
              <a:t>As you know…</a:t>
            </a:r>
            <a:endParaRPr lang="en" dirty="0">
              <a:cs typeface="Calibri"/>
            </a:endParaRPr>
          </a:p>
        </p:txBody>
      </p:sp>
      <p:sp>
        <p:nvSpPr>
          <p:cNvPr id="59396" name="3 Marcador de número de diapositiva"/>
          <p:cNvSpPr txBox="1">
            <a:spLocks noGrp="1"/>
          </p:cNvSpPr>
          <p:nvPr/>
        </p:nvSpPr>
        <p:spPr bwMode="auto">
          <a:xfrm>
            <a:off x="4021138" y="9721850"/>
            <a:ext cx="3076575" cy="51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9031" tIns="49516" rIns="99031" bIns="49516" anchor="b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r"/>
            <a:fld id="{11B710AE-1CB4-419C-AD23-1CDDECF06ADA}" type="slidenum">
              <a:rPr lang="es-ES" sz="1300"/>
              <a:pPr algn="r"/>
              <a:t>2</a:t>
            </a:fld>
            <a:endParaRPr lang="es-ES" sz="1300"/>
          </a:p>
        </p:txBody>
      </p:sp>
    </p:spTree>
    <p:extLst>
      <p:ext uri="{BB962C8B-B14F-4D97-AF65-F5344CB8AC3E}">
        <p14:creationId xmlns:p14="http://schemas.microsoft.com/office/powerpoint/2010/main" val="340480529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41288" y="768350"/>
            <a:ext cx="6818312" cy="3836988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267" name="2 Marcador de notas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9031" tIns="49516" rIns="99031" bIns="49516"/>
          <a:lstStyle/>
          <a:p>
            <a:pPr eaLnBrk="1" hangingPunct="1"/>
            <a:endParaRPr lang="es-ES_tradnl" dirty="0"/>
          </a:p>
        </p:txBody>
      </p:sp>
      <p:sp>
        <p:nvSpPr>
          <p:cNvPr id="11268" name="3 Marcador de número de diapositiva"/>
          <p:cNvSpPr txBox="1">
            <a:spLocks noGrp="1"/>
          </p:cNvSpPr>
          <p:nvPr/>
        </p:nvSpPr>
        <p:spPr bwMode="auto">
          <a:xfrm>
            <a:off x="4021138" y="9721850"/>
            <a:ext cx="3076575" cy="51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9031" tIns="49516" rIns="99031" bIns="49516" anchor="b"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r">
              <a:spcBef>
                <a:spcPct val="0"/>
              </a:spcBef>
            </a:pPr>
            <a:fld id="{0D3FF8BF-2FE7-493A-8D0A-F49D2846C592}" type="slidenum">
              <a:rPr lang="es-ES" sz="1300">
                <a:latin typeface="Arial" panose="020B0604020202020204" pitchFamily="34" charset="0"/>
              </a:rPr>
              <a:pPr algn="r">
                <a:spcBef>
                  <a:spcPct val="0"/>
                </a:spcBef>
              </a:pPr>
              <a:t>20</a:t>
            </a:fld>
            <a:endParaRPr lang="es-ES" sz="130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7810027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41288" y="768350"/>
            <a:ext cx="6818312" cy="3836988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5843" name="2 Marcador de notas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9031" tIns="49516" rIns="99031" bIns="49516"/>
          <a:lstStyle/>
          <a:p>
            <a:r>
              <a:rPr lang="en-US" b="1" dirty="0">
                <a:solidFill>
                  <a:srgbClr val="000000"/>
                </a:solidFill>
                <a:latin typeface="CMR10"/>
              </a:rPr>
              <a:t>1,550 distinct Type </a:t>
            </a:r>
            <a:r>
              <a:rPr lang="en-US" b="1" dirty="0" err="1">
                <a:solidFill>
                  <a:srgbClr val="000000"/>
                </a:solidFill>
                <a:latin typeface="CMR10"/>
              </a:rPr>
              <a:t>Ia</a:t>
            </a:r>
            <a:r>
              <a:rPr lang="en-US" b="1" dirty="0">
                <a:solidFill>
                  <a:srgbClr val="000000"/>
                </a:solidFill>
                <a:latin typeface="CMR10"/>
              </a:rPr>
              <a:t> supernovae (</a:t>
            </a:r>
            <a:r>
              <a:rPr lang="en-US" b="1" dirty="0" err="1">
                <a:solidFill>
                  <a:srgbClr val="000000"/>
                </a:solidFill>
                <a:latin typeface="CMR10"/>
              </a:rPr>
              <a:t>SNe</a:t>
            </a:r>
            <a:r>
              <a:rPr lang="en-US" b="1" dirty="0">
                <a:solidFill>
                  <a:srgbClr val="000000"/>
                </a:solidFill>
                <a:latin typeface="CMR10"/>
              </a:rPr>
              <a:t> </a:t>
            </a:r>
            <a:r>
              <a:rPr lang="en-US" b="1" dirty="0" err="1">
                <a:solidFill>
                  <a:srgbClr val="000000"/>
                </a:solidFill>
                <a:latin typeface="CMR10"/>
              </a:rPr>
              <a:t>Ia</a:t>
            </a:r>
            <a:r>
              <a:rPr lang="en-US" b="1" dirty="0">
                <a:solidFill>
                  <a:srgbClr val="000000"/>
                </a:solidFill>
                <a:latin typeface="CMR10"/>
              </a:rPr>
              <a:t>) </a:t>
            </a:r>
            <a:r>
              <a:rPr lang="en-US" dirty="0">
                <a:solidFill>
                  <a:srgbClr val="000000"/>
                </a:solidFill>
                <a:latin typeface="CMR10"/>
              </a:rPr>
              <a:t>pairs of redshift and luminosity distance (modulus)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0000"/>
                </a:solidFill>
                <a:latin typeface="CMR10"/>
              </a:rPr>
              <a:t>Source: </a:t>
            </a:r>
            <a:r>
              <a:rPr lang="en-US" b="1" dirty="0">
                <a:solidFill>
                  <a:srgbClr val="000000"/>
                </a:solidFill>
                <a:latin typeface="CMR10"/>
              </a:rPr>
              <a:t>Pantheon+ data </a:t>
            </a:r>
            <a:r>
              <a:rPr lang="en-US" dirty="0">
                <a:solidFill>
                  <a:srgbClr val="000000"/>
                </a:solidFill>
                <a:latin typeface="CMR10"/>
              </a:rPr>
              <a:t>of 1,701 light curves corresponding to 1,550 distinct </a:t>
            </a:r>
            <a:r>
              <a:rPr lang="en-US" dirty="0" err="1">
                <a:solidFill>
                  <a:srgbClr val="000000"/>
                </a:solidFill>
                <a:latin typeface="CMR10"/>
              </a:rPr>
              <a:t>SNe</a:t>
            </a:r>
            <a:r>
              <a:rPr lang="en-US" dirty="0">
                <a:solidFill>
                  <a:srgbClr val="000000"/>
                </a:solidFill>
                <a:latin typeface="CMR10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CMR10"/>
              </a:rPr>
              <a:t>Ia</a:t>
            </a:r>
            <a:r>
              <a:rPr lang="en-US" dirty="0">
                <a:solidFill>
                  <a:srgbClr val="000000"/>
                </a:solidFill>
                <a:latin typeface="CMR10"/>
              </a:rPr>
              <a:t> (</a:t>
            </a:r>
            <a:r>
              <a:rPr lang="en-US" dirty="0" err="1">
                <a:solidFill>
                  <a:srgbClr val="0000FF"/>
                </a:solidFill>
                <a:latin typeface="CMR10"/>
              </a:rPr>
              <a:t>Scolnic</a:t>
            </a:r>
            <a:r>
              <a:rPr lang="en-US" dirty="0">
                <a:solidFill>
                  <a:srgbClr val="0000FF"/>
                </a:solidFill>
                <a:latin typeface="CMR10"/>
              </a:rPr>
              <a:t> et al.2022</a:t>
            </a:r>
            <a:r>
              <a:rPr lang="en-US" dirty="0">
                <a:solidFill>
                  <a:srgbClr val="000000"/>
                </a:solidFill>
                <a:latin typeface="CMR10"/>
              </a:rPr>
              <a:t>; </a:t>
            </a:r>
            <a:r>
              <a:rPr lang="en-US" dirty="0" err="1">
                <a:solidFill>
                  <a:srgbClr val="0000FF"/>
                </a:solidFill>
                <a:latin typeface="CMR10"/>
              </a:rPr>
              <a:t>Brout</a:t>
            </a:r>
            <a:r>
              <a:rPr lang="en-US" dirty="0">
                <a:solidFill>
                  <a:srgbClr val="0000FF"/>
                </a:solidFill>
                <a:latin typeface="CMR10"/>
              </a:rPr>
              <a:t> et al. 2022</a:t>
            </a:r>
            <a:r>
              <a:rPr lang="en-US" dirty="0">
                <a:solidFill>
                  <a:srgbClr val="000000"/>
                </a:solidFill>
                <a:latin typeface="CMR10"/>
              </a:rPr>
              <a:t>).</a:t>
            </a:r>
            <a:endParaRPr lang="ca-ES" dirty="0"/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ca-ES" b="1" dirty="0"/>
              <a:t>51 </a:t>
            </a:r>
            <a:r>
              <a:rPr lang="ca-ES" b="1" dirty="0" err="1"/>
              <a:t>measurements</a:t>
            </a:r>
            <a:r>
              <a:rPr lang="ca-ES" b="1" dirty="0"/>
              <a:t> of </a:t>
            </a:r>
            <a:r>
              <a:rPr lang="ca-ES" b="1" dirty="0" err="1"/>
              <a:t>expansion</a:t>
            </a:r>
            <a:r>
              <a:rPr lang="ca-ES" b="1" dirty="0"/>
              <a:t> </a:t>
            </a:r>
            <a:r>
              <a:rPr lang="ca-ES" b="1" dirty="0" err="1"/>
              <a:t>rate</a:t>
            </a:r>
            <a:endParaRPr lang="ca-ES" dirty="0"/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dirty="0">
                <a:latin typeface="CMR9"/>
              </a:rPr>
              <a:t>Cosmic chronometers (CC: 34)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dirty="0">
                <a:latin typeface="CMR9"/>
              </a:rPr>
              <a:t>Type-</a:t>
            </a:r>
            <a:r>
              <a:rPr lang="en-US" dirty="0" err="1">
                <a:latin typeface="CMR9"/>
              </a:rPr>
              <a:t>Ia</a:t>
            </a:r>
            <a:r>
              <a:rPr lang="en-US" dirty="0">
                <a:latin typeface="CMR9"/>
              </a:rPr>
              <a:t> </a:t>
            </a:r>
            <a:r>
              <a:rPr lang="en-US" dirty="0" err="1">
                <a:latin typeface="CMR9"/>
              </a:rPr>
              <a:t>SNe</a:t>
            </a:r>
            <a:r>
              <a:rPr lang="en-US" dirty="0">
                <a:latin typeface="CMR9"/>
              </a:rPr>
              <a:t> distance ladder (Ladder: 3)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dirty="0">
                <a:latin typeface="CMR9"/>
              </a:rPr>
              <a:t>Radial BAO size from several approaches: 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US" dirty="0">
                <a:latin typeface="CMR9"/>
              </a:rPr>
              <a:t>Galaxy distribution (BAO-Gal:</a:t>
            </a:r>
            <a:r>
              <a:rPr lang="ca-ES" dirty="0">
                <a:latin typeface="CMR9"/>
              </a:rPr>
              <a:t>7), 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ca-ES" dirty="0" err="1">
                <a:latin typeface="CMR9"/>
              </a:rPr>
              <a:t>redshift</a:t>
            </a:r>
            <a:r>
              <a:rPr lang="ca-ES" dirty="0">
                <a:latin typeface="CMR9"/>
              </a:rPr>
              <a:t> </a:t>
            </a:r>
            <a:r>
              <a:rPr lang="ca-ES" dirty="0" err="1">
                <a:latin typeface="CMR9"/>
              </a:rPr>
              <a:t>space</a:t>
            </a:r>
            <a:r>
              <a:rPr lang="ca-ES" dirty="0">
                <a:latin typeface="CMR9"/>
              </a:rPr>
              <a:t> </a:t>
            </a:r>
            <a:r>
              <a:rPr lang="ca-ES" dirty="0" err="1">
                <a:latin typeface="CMR9"/>
              </a:rPr>
              <a:t>distortions</a:t>
            </a:r>
            <a:r>
              <a:rPr lang="ca-ES" dirty="0">
                <a:latin typeface="CMR9"/>
              </a:rPr>
              <a:t> </a:t>
            </a:r>
            <a:r>
              <a:rPr lang="ca-ES" dirty="0" err="1">
                <a:latin typeface="CMR9"/>
              </a:rPr>
              <a:t>from</a:t>
            </a:r>
            <a:r>
              <a:rPr lang="ca-ES" dirty="0">
                <a:latin typeface="CMR9"/>
              </a:rPr>
              <a:t> </a:t>
            </a:r>
            <a:r>
              <a:rPr lang="ca-ES" dirty="0" err="1">
                <a:latin typeface="CMR9"/>
              </a:rPr>
              <a:t>eBOSS</a:t>
            </a:r>
            <a:r>
              <a:rPr lang="ca-ES" dirty="0">
                <a:latin typeface="CMR9"/>
              </a:rPr>
              <a:t> </a:t>
            </a:r>
            <a:r>
              <a:rPr lang="ca-ES" dirty="0" err="1">
                <a:latin typeface="CMR9"/>
              </a:rPr>
              <a:t>quasars</a:t>
            </a:r>
            <a:r>
              <a:rPr lang="ca-ES" dirty="0">
                <a:latin typeface="CMR9"/>
              </a:rPr>
              <a:t> (BAO-QSO: 4) 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ca-ES" dirty="0" err="1">
                <a:latin typeface="CMR9"/>
              </a:rPr>
              <a:t>Lymann</a:t>
            </a:r>
            <a:r>
              <a:rPr lang="ca-ES" dirty="0">
                <a:latin typeface="CMR9"/>
              </a:rPr>
              <a:t>-</a:t>
            </a:r>
            <a:r>
              <a:rPr lang="el-GR" dirty="0">
                <a:latin typeface="CMMI9"/>
              </a:rPr>
              <a:t>α </a:t>
            </a:r>
            <a:r>
              <a:rPr lang="ca-ES" dirty="0">
                <a:latin typeface="CMR9"/>
              </a:rPr>
              <a:t>forest (BAO-</a:t>
            </a:r>
            <a:r>
              <a:rPr lang="ca-ES" dirty="0" err="1">
                <a:latin typeface="CMR9"/>
              </a:rPr>
              <a:t>Ly</a:t>
            </a:r>
            <a:r>
              <a:rPr lang="ca-ES" dirty="0" err="1">
                <a:latin typeface="CMMI9"/>
              </a:rPr>
              <a:t>a</a:t>
            </a:r>
            <a:r>
              <a:rPr lang="ca-ES" dirty="0">
                <a:latin typeface="CMR9"/>
              </a:rPr>
              <a:t>: 3).</a:t>
            </a:r>
            <a:endParaRPr lang="ca-ES" dirty="0"/>
          </a:p>
          <a:p>
            <a:endParaRPr lang="ca-ES" dirty="0"/>
          </a:p>
        </p:txBody>
      </p:sp>
      <p:sp>
        <p:nvSpPr>
          <p:cNvPr id="35844" name="3 Marcador de número de diapositiva"/>
          <p:cNvSpPr txBox="1">
            <a:spLocks noGrp="1"/>
          </p:cNvSpPr>
          <p:nvPr/>
        </p:nvSpPr>
        <p:spPr bwMode="auto">
          <a:xfrm>
            <a:off x="4021138" y="9721850"/>
            <a:ext cx="3076575" cy="51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9031" tIns="49516" rIns="99031" bIns="49516" anchor="b"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r">
              <a:spcBef>
                <a:spcPct val="0"/>
              </a:spcBef>
            </a:pPr>
            <a:fld id="{FBDCF8F2-5BC5-4400-A791-9D85FA8D5CB9}" type="slidenum">
              <a:rPr lang="es-ES" sz="1300">
                <a:latin typeface="Arial" panose="020B0604020202020204" pitchFamily="34" charset="0"/>
              </a:rPr>
              <a:pPr algn="r">
                <a:spcBef>
                  <a:spcPct val="0"/>
                </a:spcBef>
              </a:pPr>
              <a:t>21</a:t>
            </a:fld>
            <a:endParaRPr lang="es-ES" sz="130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5064618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a-ES" dirty="0"/>
              <a:t>As </a:t>
            </a:r>
            <a:r>
              <a:rPr lang="ca-ES" dirty="0" err="1"/>
              <a:t>you</a:t>
            </a:r>
            <a:r>
              <a:rPr lang="ca-ES" dirty="0"/>
              <a:t> </a:t>
            </a:r>
            <a:r>
              <a:rPr lang="ca-ES" dirty="0" err="1"/>
              <a:t>know</a:t>
            </a:r>
            <a:r>
              <a:rPr lang="ca-ES" dirty="0"/>
              <a:t>, </a:t>
            </a:r>
            <a:r>
              <a:rPr lang="ca-ES" dirty="0" err="1"/>
              <a:t>there</a:t>
            </a:r>
            <a:r>
              <a:rPr lang="ca-ES" dirty="0"/>
              <a:t> </a:t>
            </a:r>
            <a:r>
              <a:rPr lang="ca-ES" dirty="0" err="1"/>
              <a:t>are</a:t>
            </a:r>
            <a:r>
              <a:rPr lang="ca-ES" dirty="0"/>
              <a:t> </a:t>
            </a:r>
            <a:r>
              <a:rPr lang="ca-ES" dirty="0" err="1"/>
              <a:t>two</a:t>
            </a:r>
            <a:r>
              <a:rPr lang="ca-ES" dirty="0"/>
              <a:t> </a:t>
            </a:r>
            <a:r>
              <a:rPr lang="ca-ES" dirty="0" err="1"/>
              <a:t>geometrical</a:t>
            </a:r>
            <a:r>
              <a:rPr lang="ca-ES" dirty="0"/>
              <a:t> perspectives: </a:t>
            </a:r>
            <a:r>
              <a:rPr lang="ca-ES" dirty="0" err="1"/>
              <a:t>the</a:t>
            </a:r>
            <a:r>
              <a:rPr lang="ca-ES" dirty="0"/>
              <a:t> </a:t>
            </a:r>
            <a:r>
              <a:rPr lang="ca-ES" dirty="0" err="1"/>
              <a:t>intrinsic</a:t>
            </a:r>
            <a:r>
              <a:rPr lang="ca-ES" dirty="0"/>
              <a:t> (</a:t>
            </a:r>
            <a:r>
              <a:rPr lang="ca-ES" dirty="0" err="1"/>
              <a:t>typically</a:t>
            </a:r>
            <a:r>
              <a:rPr lang="ca-ES" dirty="0"/>
              <a:t> </a:t>
            </a:r>
            <a:r>
              <a:rPr lang="ca-ES" dirty="0" err="1"/>
              <a:t>studied</a:t>
            </a:r>
            <a:r>
              <a:rPr lang="ca-ES" dirty="0"/>
              <a:t> in </a:t>
            </a:r>
            <a:r>
              <a:rPr lang="ca-ES" dirty="0" err="1"/>
              <a:t>Riemannian</a:t>
            </a:r>
            <a:r>
              <a:rPr lang="ca-ES" dirty="0"/>
              <a:t> </a:t>
            </a:r>
            <a:r>
              <a:rPr lang="ca-ES" dirty="0" err="1"/>
              <a:t>and</a:t>
            </a:r>
            <a:r>
              <a:rPr lang="ca-ES" dirty="0"/>
              <a:t> pseudo-</a:t>
            </a:r>
            <a:r>
              <a:rPr lang="ca-ES" dirty="0" err="1"/>
              <a:t>Riemannian</a:t>
            </a:r>
            <a:r>
              <a:rPr lang="ca-ES" dirty="0"/>
              <a:t> </a:t>
            </a:r>
            <a:r>
              <a:rPr lang="ca-ES" dirty="0" err="1"/>
              <a:t>geometry</a:t>
            </a:r>
            <a:r>
              <a:rPr lang="ca-ES" dirty="0"/>
              <a:t>)</a:t>
            </a:r>
            <a:r>
              <a:rPr lang="ca-ES" baseline="0" dirty="0"/>
              <a:t> </a:t>
            </a:r>
            <a:r>
              <a:rPr lang="ca-ES" baseline="0" dirty="0" err="1"/>
              <a:t>and</a:t>
            </a:r>
            <a:r>
              <a:rPr lang="ca-ES" baseline="0" dirty="0"/>
              <a:t> </a:t>
            </a:r>
            <a:r>
              <a:rPr lang="ca-ES" baseline="0" dirty="0" err="1"/>
              <a:t>the</a:t>
            </a:r>
            <a:r>
              <a:rPr lang="ca-ES" baseline="0" dirty="0"/>
              <a:t> </a:t>
            </a:r>
            <a:r>
              <a:rPr lang="ca-ES" baseline="0" dirty="0" err="1"/>
              <a:t>extrinsic</a:t>
            </a:r>
            <a:r>
              <a:rPr lang="ca-ES" baseline="0" dirty="0"/>
              <a:t> of </a:t>
            </a:r>
            <a:r>
              <a:rPr lang="ca-ES" baseline="0" dirty="0" err="1"/>
              <a:t>classical</a:t>
            </a:r>
            <a:r>
              <a:rPr lang="ca-ES" baseline="0" dirty="0"/>
              <a:t> </a:t>
            </a:r>
            <a:r>
              <a:rPr lang="ca-ES" baseline="0" dirty="0" err="1"/>
              <a:t>geometry</a:t>
            </a:r>
            <a:r>
              <a:rPr lang="ca-ES" baseline="0" dirty="0"/>
              <a:t>. </a:t>
            </a:r>
            <a:r>
              <a:rPr lang="ca-ES" baseline="0" dirty="0" err="1"/>
              <a:t>Both</a:t>
            </a:r>
            <a:r>
              <a:rPr lang="ca-ES" baseline="0" dirty="0"/>
              <a:t> perspectives </a:t>
            </a:r>
            <a:r>
              <a:rPr lang="ca-ES" baseline="0" dirty="0" err="1"/>
              <a:t>describe</a:t>
            </a:r>
            <a:r>
              <a:rPr lang="ca-ES" baseline="0" dirty="0"/>
              <a:t> </a:t>
            </a:r>
            <a:r>
              <a:rPr lang="ca-ES" baseline="0" dirty="0" err="1"/>
              <a:t>the</a:t>
            </a:r>
            <a:r>
              <a:rPr lang="ca-ES" baseline="0" dirty="0"/>
              <a:t> </a:t>
            </a:r>
            <a:r>
              <a:rPr lang="ca-ES" baseline="0" dirty="0" err="1"/>
              <a:t>same</a:t>
            </a:r>
            <a:r>
              <a:rPr lang="ca-ES" baseline="0" dirty="0"/>
              <a:t> </a:t>
            </a:r>
            <a:r>
              <a:rPr lang="ca-ES" baseline="0" dirty="0" err="1"/>
              <a:t>geomertrical</a:t>
            </a:r>
            <a:r>
              <a:rPr lang="ca-ES" baseline="0" dirty="0"/>
              <a:t> </a:t>
            </a:r>
            <a:r>
              <a:rPr lang="ca-ES" baseline="0" dirty="0" err="1"/>
              <a:t>objects</a:t>
            </a:r>
            <a:r>
              <a:rPr lang="ca-ES" baseline="0" dirty="0"/>
              <a:t>: </a:t>
            </a:r>
            <a:r>
              <a:rPr lang="ca-ES" baseline="0" dirty="0" err="1"/>
              <a:t>the</a:t>
            </a:r>
            <a:r>
              <a:rPr lang="ca-ES" baseline="0" dirty="0"/>
              <a:t> </a:t>
            </a:r>
            <a:r>
              <a:rPr lang="ca-ES" baseline="0" dirty="0" err="1"/>
              <a:t>manifols</a:t>
            </a:r>
            <a:r>
              <a:rPr lang="ca-ES" baseline="0" dirty="0"/>
              <a:t>.</a:t>
            </a:r>
            <a:br>
              <a:rPr lang="ca-ES" baseline="0" dirty="0"/>
            </a:br>
            <a:r>
              <a:rPr lang="ca-ES" baseline="0" dirty="0" err="1"/>
              <a:t>We</a:t>
            </a:r>
            <a:r>
              <a:rPr lang="ca-ES" baseline="0" dirty="0"/>
              <a:t> </a:t>
            </a:r>
            <a:r>
              <a:rPr lang="ca-ES" baseline="0" dirty="0" err="1"/>
              <a:t>analyse</a:t>
            </a:r>
            <a:r>
              <a:rPr lang="ca-ES" baseline="0" dirty="0"/>
              <a:t> </a:t>
            </a:r>
            <a:r>
              <a:rPr lang="ca-ES" baseline="0" dirty="0" err="1"/>
              <a:t>the</a:t>
            </a:r>
            <a:r>
              <a:rPr lang="ca-ES" baseline="0" dirty="0"/>
              <a:t> </a:t>
            </a:r>
            <a:r>
              <a:rPr lang="ca-ES" baseline="0" dirty="0" err="1"/>
              <a:t>dynamical</a:t>
            </a:r>
            <a:r>
              <a:rPr lang="ca-ES" baseline="0" dirty="0"/>
              <a:t> </a:t>
            </a:r>
            <a:r>
              <a:rPr lang="ca-ES" baseline="0" dirty="0" err="1"/>
              <a:t>embedding</a:t>
            </a:r>
            <a:r>
              <a:rPr lang="ca-ES" baseline="0" dirty="0"/>
              <a:t> of </a:t>
            </a:r>
            <a:r>
              <a:rPr lang="ca-ES" baseline="0" dirty="0" err="1"/>
              <a:t>the</a:t>
            </a:r>
            <a:r>
              <a:rPr lang="ca-ES" baseline="0" dirty="0"/>
              <a:t> </a:t>
            </a:r>
            <a:r>
              <a:rPr lang="ca-ES" baseline="0" dirty="0" err="1"/>
              <a:t>Lorentizan</a:t>
            </a:r>
            <a:r>
              <a:rPr lang="ca-ES" baseline="0" dirty="0"/>
              <a:t> </a:t>
            </a:r>
            <a:r>
              <a:rPr lang="ca-ES" baseline="0" dirty="0" err="1"/>
              <a:t>manifolds</a:t>
            </a:r>
            <a:r>
              <a:rPr lang="ca-ES" baseline="0" dirty="0"/>
              <a:t>, </a:t>
            </a:r>
            <a:r>
              <a:rPr lang="ca-ES" baseline="0" dirty="0" err="1"/>
              <a:t>that</a:t>
            </a:r>
            <a:r>
              <a:rPr lang="ca-ES" baseline="0" dirty="0"/>
              <a:t> is </a:t>
            </a:r>
            <a:r>
              <a:rPr lang="ca-ES" baseline="0" dirty="0" err="1"/>
              <a:t>taking</a:t>
            </a:r>
            <a:r>
              <a:rPr lang="ca-ES" baseline="0" dirty="0"/>
              <a:t> </a:t>
            </a:r>
            <a:r>
              <a:rPr lang="ca-ES" baseline="0" dirty="0" err="1"/>
              <a:t>into</a:t>
            </a:r>
            <a:r>
              <a:rPr lang="ca-ES" baseline="0" dirty="0"/>
              <a:t> </a:t>
            </a:r>
            <a:r>
              <a:rPr lang="ca-ES" baseline="0" dirty="0" err="1"/>
              <a:t>account</a:t>
            </a:r>
            <a:r>
              <a:rPr lang="ca-ES" baseline="0" dirty="0"/>
              <a:t> </a:t>
            </a:r>
            <a:r>
              <a:rPr lang="ca-ES" baseline="0" dirty="0" err="1"/>
              <a:t>the</a:t>
            </a:r>
            <a:r>
              <a:rPr lang="ca-ES" baseline="0" dirty="0"/>
              <a:t> </a:t>
            </a:r>
            <a:r>
              <a:rPr lang="ca-ES" baseline="0" dirty="0" err="1"/>
              <a:t>spacetime</a:t>
            </a:r>
            <a:r>
              <a:rPr lang="ca-ES" baseline="0" dirty="0"/>
              <a:t> as a </a:t>
            </a:r>
            <a:r>
              <a:rPr lang="ca-ES" baseline="0" dirty="0" err="1"/>
              <a:t>dynamical</a:t>
            </a:r>
            <a:r>
              <a:rPr lang="ca-ES" baseline="0" dirty="0"/>
              <a:t> </a:t>
            </a:r>
            <a:r>
              <a:rPr lang="ca-ES" baseline="0" dirty="0" err="1"/>
              <a:t>system</a:t>
            </a:r>
            <a:r>
              <a:rPr lang="ca-ES" baseline="0" dirty="0"/>
              <a:t> </a:t>
            </a:r>
            <a:endParaRPr lang="ca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53BFDF3-CA0E-4198-B1A4-7796C2E3CA00}" type="slidenum">
              <a:rPr lang="ca-ES" smtClean="0"/>
              <a:pPr>
                <a:defRPr/>
              </a:pPr>
              <a:t>3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311993521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41288" y="768350"/>
            <a:ext cx="6818312" cy="3836988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9395" name="2 Marcador de notas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9031" tIns="49516" rIns="99031" bIns="49516"/>
          <a:lstStyle/>
          <a:p>
            <a:endParaRPr lang="en" dirty="0">
              <a:cs typeface="Calibri"/>
            </a:endParaRPr>
          </a:p>
        </p:txBody>
      </p:sp>
      <p:sp>
        <p:nvSpPr>
          <p:cNvPr id="59396" name="3 Marcador de número de diapositiva"/>
          <p:cNvSpPr txBox="1">
            <a:spLocks noGrp="1"/>
          </p:cNvSpPr>
          <p:nvPr/>
        </p:nvSpPr>
        <p:spPr bwMode="auto">
          <a:xfrm>
            <a:off x="4021138" y="9721850"/>
            <a:ext cx="3076575" cy="51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9031" tIns="49516" rIns="99031" bIns="49516" anchor="b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r"/>
            <a:fld id="{11B710AE-1CB4-419C-AD23-1CDDECF06ADA}" type="slidenum">
              <a:rPr lang="es-ES" sz="1300"/>
              <a:pPr algn="r"/>
              <a:t>4</a:t>
            </a:fld>
            <a:endParaRPr lang="es-ES" sz="1300"/>
          </a:p>
        </p:txBody>
      </p:sp>
    </p:spTree>
    <p:extLst>
      <p:ext uri="{BB962C8B-B14F-4D97-AF65-F5344CB8AC3E}">
        <p14:creationId xmlns:p14="http://schemas.microsoft.com/office/powerpoint/2010/main" val="91116223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41288" y="768350"/>
            <a:ext cx="6818312" cy="3836988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9395" name="2 Marcador de notas"/>
              <p:cNvSpPr>
                <a:spLocks noGrp="1"/>
              </p:cNvSpPr>
              <p:nvPr>
                <p:ph type="body" idx="1"/>
              </p:nvPr>
            </p:nvSpPr>
            <p:spPr>
              <a:noFill/>
              <a:ln/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99031" tIns="49516" rIns="99031" bIns="49516"/>
              <a:lstStyle/>
              <a:p>
                <a:pPr eaLnBrk="1" hangingPunct="1"/>
                <a:endParaRPr lang="es-ES_tradnl" dirty="0"/>
              </a:p>
            </p:txBody>
          </p:sp>
        </mc:Choice>
        <mc:Fallback xmlns="">
          <p:sp>
            <p:nvSpPr>
              <p:cNvPr id="59395" name="2 Marcador de notas"/>
              <p:cNvSpPr>
                <a:spLocks noGrp="1"/>
              </p:cNvSpPr>
              <p:nvPr>
                <p:ph type="body" idx="1"/>
              </p:nvPr>
            </p:nvSpPr>
            <p:spPr>
              <a:noFill/>
              <a:ln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99031" tIns="49516" rIns="99031" bIns="49516"/>
              <a:lstStyle/>
              <a:p>
                <a:pPr eaLnBrk="1" hangingPunct="1"/>
                <a:r>
                  <a:rPr lang="el-GR" baseline="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γ</a:t>
                </a:r>
                <a:r>
                  <a:rPr lang="ca-ES" baseline="-250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U</a:t>
                </a:r>
                <a:r>
                  <a:rPr lang="ca-ES" baseline="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es-ES_tradnl" baseline="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≈ </a:t>
                </a:r>
                <a:r>
                  <a:rPr lang="es-ES_tradnl" i="0" dirty="0" smtClean="0">
                    <a:latin typeface="Cambria Math" panose="02040503050406030204" pitchFamily="18" charset="0"/>
                  </a:rPr>
                  <a:t>𝜋</a:t>
                </a:r>
                <a:r>
                  <a:rPr lang="es-ES_tradnl" dirty="0" smtClean="0"/>
                  <a:t>/3</a:t>
                </a:r>
                <a:r>
                  <a:rPr lang="es-ES_tradnl" baseline="0" dirty="0" smtClean="0"/>
                  <a:t>  </a:t>
                </a:r>
                <a:r>
                  <a:rPr lang="ca-ES" baseline="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↦  </a:t>
                </a:r>
                <a:r>
                  <a:rPr lang="el-GR" baseline="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γ</a:t>
                </a:r>
                <a:r>
                  <a:rPr lang="es-ES_tradnl" baseline="-250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0</a:t>
                </a:r>
                <a:r>
                  <a:rPr lang="es-ES_tradnl" baseline="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≈ </a:t>
                </a:r>
                <a:r>
                  <a:rPr lang="es-ES_tradnl" dirty="0" smtClean="0"/>
                  <a:t>2</a:t>
                </a:r>
                <a:r>
                  <a:rPr lang="es-ES_tradnl" i="0" dirty="0" smtClean="0">
                    <a:latin typeface="Cambria Math" panose="02040503050406030204" pitchFamily="18" charset="0"/>
                  </a:rPr>
                  <a:t>𝜋</a:t>
                </a:r>
                <a:r>
                  <a:rPr lang="es-ES_tradnl" dirty="0" smtClean="0"/>
                  <a:t>/3</a:t>
                </a:r>
                <a:r>
                  <a:rPr lang="es-ES_tradnl" baseline="0" dirty="0" smtClean="0"/>
                  <a:t> </a:t>
                </a:r>
                <a:r>
                  <a:rPr lang="es-ES_tradnl" baseline="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≈ 2</a:t>
                </a:r>
                <a:endParaRPr lang="es-ES_tradnl" dirty="0"/>
              </a:p>
            </p:txBody>
          </p:sp>
        </mc:Fallback>
      </mc:AlternateContent>
      <p:sp>
        <p:nvSpPr>
          <p:cNvPr id="59396" name="3 Marcador de número de diapositiva"/>
          <p:cNvSpPr txBox="1">
            <a:spLocks noGrp="1"/>
          </p:cNvSpPr>
          <p:nvPr/>
        </p:nvSpPr>
        <p:spPr bwMode="auto">
          <a:xfrm>
            <a:off x="4021138" y="9721850"/>
            <a:ext cx="3076575" cy="51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9031" tIns="49516" rIns="99031" bIns="49516" anchor="b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r"/>
            <a:fld id="{11B710AE-1CB4-419C-AD23-1CDDECF06ADA}" type="slidenum">
              <a:rPr lang="es-ES" sz="1300"/>
              <a:pPr algn="r"/>
              <a:t>5</a:t>
            </a:fld>
            <a:endParaRPr lang="es-ES" sz="1300"/>
          </a:p>
        </p:txBody>
      </p:sp>
    </p:spTree>
    <p:extLst>
      <p:ext uri="{BB962C8B-B14F-4D97-AF65-F5344CB8AC3E}">
        <p14:creationId xmlns:p14="http://schemas.microsoft.com/office/powerpoint/2010/main" val="196443463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41288" y="768350"/>
            <a:ext cx="6818312" cy="3836988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9395" name="2 Marcador de notas"/>
              <p:cNvSpPr>
                <a:spLocks noGrp="1"/>
              </p:cNvSpPr>
              <p:nvPr>
                <p:ph type="body" idx="1"/>
              </p:nvPr>
            </p:nvSpPr>
            <p:spPr>
              <a:noFill/>
              <a:ln/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99031" tIns="49516" rIns="99031" bIns="49516"/>
              <a:lstStyle/>
              <a:p>
                <a:pPr eaLnBrk="1" hangingPunct="1"/>
                <a:r>
                  <a:rPr lang="el-GR" baseline="0" dirty="0">
                    <a:latin typeface="Arial" panose="020B0604020202020204" pitchFamily="34" charset="0"/>
                    <a:cs typeface="Arial" panose="020B0604020202020204" pitchFamily="34" charset="0"/>
                  </a:rPr>
                  <a:t>γ</a:t>
                </a:r>
                <a:r>
                  <a:rPr lang="ca-ES" baseline="-25000" dirty="0">
                    <a:latin typeface="Arial" panose="020B0604020202020204" pitchFamily="34" charset="0"/>
                    <a:cs typeface="Arial" panose="020B0604020202020204" pitchFamily="34" charset="0"/>
                  </a:rPr>
                  <a:t>U</a:t>
                </a:r>
                <a:r>
                  <a:rPr lang="ca-ES" baseline="0" dirty="0"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es-ES_tradnl" baseline="0" dirty="0">
                    <a:latin typeface="Arial" panose="020B0604020202020204" pitchFamily="34" charset="0"/>
                    <a:cs typeface="Arial" panose="020B0604020202020204" pitchFamily="34" charset="0"/>
                  </a:rPr>
                  <a:t>≈ </a:t>
                </a:r>
                <a14:m>
                  <m:oMath xmlns:m="http://schemas.openxmlformats.org/officeDocument/2006/math">
                    <m:r>
                      <a:rPr lang="es-ES_tradnl" i="1" dirty="0" smtClean="0">
                        <a:latin typeface="Cambria Math" panose="02040503050406030204" pitchFamily="18" charset="0"/>
                      </a:rPr>
                      <m:t>𝜋</m:t>
                    </m:r>
                  </m:oMath>
                </a14:m>
                <a:r>
                  <a:rPr lang="es-ES_tradnl" dirty="0"/>
                  <a:t>/3</a:t>
                </a:r>
                <a:r>
                  <a:rPr lang="es-ES_tradnl" baseline="0" dirty="0"/>
                  <a:t>  </a:t>
                </a:r>
                <a:r>
                  <a:rPr lang="ca-ES" baseline="0" dirty="0">
                    <a:latin typeface="Arial" panose="020B0604020202020204" pitchFamily="34" charset="0"/>
                    <a:cs typeface="Arial" panose="020B0604020202020204" pitchFamily="34" charset="0"/>
                  </a:rPr>
                  <a:t>↦  </a:t>
                </a:r>
                <a:r>
                  <a:rPr lang="el-GR" baseline="0" dirty="0">
                    <a:latin typeface="Arial" panose="020B0604020202020204" pitchFamily="34" charset="0"/>
                    <a:cs typeface="Arial" panose="020B0604020202020204" pitchFamily="34" charset="0"/>
                  </a:rPr>
                  <a:t>γ</a:t>
                </a:r>
                <a:r>
                  <a:rPr lang="es-ES_tradnl" baseline="-25000" dirty="0">
                    <a:latin typeface="Arial" panose="020B0604020202020204" pitchFamily="34" charset="0"/>
                    <a:cs typeface="Arial" panose="020B0604020202020204" pitchFamily="34" charset="0"/>
                  </a:rPr>
                  <a:t>0</a:t>
                </a:r>
                <a:r>
                  <a:rPr lang="es-ES_tradnl" baseline="0" dirty="0">
                    <a:latin typeface="Arial" panose="020B0604020202020204" pitchFamily="34" charset="0"/>
                    <a:cs typeface="Arial" panose="020B0604020202020204" pitchFamily="34" charset="0"/>
                  </a:rPr>
                  <a:t> ≈ </a:t>
                </a:r>
                <a:r>
                  <a:rPr lang="es-ES_tradnl" dirty="0"/>
                  <a:t>2</a:t>
                </a:r>
                <a14:m>
                  <m:oMath xmlns:m="http://schemas.openxmlformats.org/officeDocument/2006/math">
                    <m:r>
                      <a:rPr lang="es-ES_tradnl" i="1" dirty="0" smtClean="0">
                        <a:latin typeface="Cambria Math" panose="02040503050406030204" pitchFamily="18" charset="0"/>
                      </a:rPr>
                      <m:t>𝜋</m:t>
                    </m:r>
                  </m:oMath>
                </a14:m>
                <a:r>
                  <a:rPr lang="es-ES_tradnl" dirty="0"/>
                  <a:t>/3</a:t>
                </a:r>
                <a:r>
                  <a:rPr lang="es-ES_tradnl" baseline="0" dirty="0"/>
                  <a:t> </a:t>
                </a:r>
                <a:r>
                  <a:rPr lang="es-ES_tradnl" baseline="0" dirty="0">
                    <a:latin typeface="Arial" panose="020B0604020202020204" pitchFamily="34" charset="0"/>
                    <a:cs typeface="Arial" panose="020B0604020202020204" pitchFamily="34" charset="0"/>
                  </a:rPr>
                  <a:t>≈ 2</a:t>
                </a:r>
                <a:br>
                  <a:rPr lang="es-ES_tradnl" baseline="0" dirty="0">
                    <a:latin typeface="Arial" panose="020B0604020202020204" pitchFamily="34" charset="0"/>
                    <a:cs typeface="Arial" panose="020B0604020202020204" pitchFamily="34" charset="0"/>
                  </a:rPr>
                </a:br>
                <a:r>
                  <a:rPr lang="es-ES_tradnl" baseline="0" dirty="0">
                    <a:latin typeface="Arial" panose="020B0604020202020204" pitchFamily="34" charset="0"/>
                    <a:cs typeface="Arial" panose="020B0604020202020204" pitchFamily="34" charset="0"/>
                  </a:rPr>
                  <a:t>1-parameter (</a:t>
                </a:r>
                <a:r>
                  <a:rPr lang="el-GR" baseline="0" dirty="0">
                    <a:latin typeface="Arial" panose="020B0604020202020204" pitchFamily="34" charset="0"/>
                    <a:cs typeface="Arial" panose="020B0604020202020204" pitchFamily="34" charset="0"/>
                  </a:rPr>
                  <a:t>γ</a:t>
                </a:r>
                <a:r>
                  <a:rPr lang="es-ES_tradnl" baseline="-25000" dirty="0">
                    <a:latin typeface="Arial" panose="020B0604020202020204" pitchFamily="34" charset="0"/>
                    <a:cs typeface="Arial" panose="020B0604020202020204" pitchFamily="34" charset="0"/>
                  </a:rPr>
                  <a:t>0</a:t>
                </a:r>
                <a:r>
                  <a:rPr lang="es-ES_tradnl" baseline="0" dirty="0">
                    <a:latin typeface="Arial" panose="020B0604020202020204" pitchFamily="34" charset="0"/>
                    <a:cs typeface="Arial" panose="020B0604020202020204" pitchFamily="34" charset="0"/>
                  </a:rPr>
                  <a:t>)</a:t>
                </a:r>
              </a:p>
              <a:p>
                <a:pPr eaLnBrk="1" hangingPunct="1"/>
                <a:r>
                  <a:rPr lang="es-ES_tradnl" baseline="0" dirty="0">
                    <a:latin typeface="Arial" panose="020B0604020202020204" pitchFamily="34" charset="0"/>
                    <a:cs typeface="Arial" panose="020B0604020202020204" pitchFamily="34" charset="0"/>
                  </a:rPr>
                  <a:t>2-parameter (</a:t>
                </a:r>
                <a:r>
                  <a:rPr lang="el-GR" baseline="0" dirty="0">
                    <a:latin typeface="Arial" panose="020B0604020202020204" pitchFamily="34" charset="0"/>
                    <a:cs typeface="Arial" panose="020B0604020202020204" pitchFamily="34" charset="0"/>
                  </a:rPr>
                  <a:t>γ</a:t>
                </a:r>
                <a:r>
                  <a:rPr lang="es-ES_tradnl" baseline="-250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max</a:t>
                </a:r>
                <a:r>
                  <a:rPr lang="ca-ES" baseline="0" dirty="0">
                    <a:latin typeface="Arial" panose="020B0604020202020204" pitchFamily="34" charset="0"/>
                    <a:cs typeface="Arial" panose="020B0604020202020204" pitchFamily="34" charset="0"/>
                  </a:rPr>
                  <a:t>, </a:t>
                </a:r>
                <a:r>
                  <a:rPr lang="ca-ES" baseline="0" dirty="0">
                    <a:latin typeface="Symbol" panose="05050102010706020507" pitchFamily="18" charset="2"/>
                    <a:cs typeface="Arial" panose="020B0604020202020204" pitchFamily="34" charset="0"/>
                  </a:rPr>
                  <a:t>ε</a:t>
                </a:r>
                <a:r>
                  <a:rPr lang="es-ES_tradnl" baseline="-25000" dirty="0">
                    <a:latin typeface="Symbol" panose="05050102010706020507" pitchFamily="18" charset="2"/>
                    <a:cs typeface="Arial" panose="020B0604020202020204" pitchFamily="34" charset="0"/>
                  </a:rPr>
                  <a:t>H</a:t>
                </a:r>
                <a:r>
                  <a:rPr lang="es-ES_tradnl" baseline="0" dirty="0">
                    <a:latin typeface="Arial" panose="020B0604020202020204" pitchFamily="34" charset="0"/>
                    <a:cs typeface="Arial" panose="020B0604020202020204" pitchFamily="34" charset="0"/>
                  </a:rPr>
                  <a:t>)</a:t>
                </a:r>
                <a:endParaRPr lang="es-ES_tradnl" dirty="0"/>
              </a:p>
            </p:txBody>
          </p:sp>
        </mc:Choice>
        <mc:Fallback xmlns="">
          <p:sp>
            <p:nvSpPr>
              <p:cNvPr id="59395" name="2 Marcador de notas"/>
              <p:cNvSpPr>
                <a:spLocks noGrp="1"/>
              </p:cNvSpPr>
              <p:nvPr>
                <p:ph type="body" idx="1"/>
              </p:nvPr>
            </p:nvSpPr>
            <p:spPr>
              <a:noFill/>
              <a:ln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99031" tIns="49516" rIns="99031" bIns="49516"/>
              <a:lstStyle/>
              <a:p>
                <a:pPr eaLnBrk="1" hangingPunct="1"/>
                <a:r>
                  <a:rPr lang="el-GR" baseline="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γ</a:t>
                </a:r>
                <a:r>
                  <a:rPr lang="ca-ES" baseline="-250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U</a:t>
                </a:r>
                <a:r>
                  <a:rPr lang="ca-ES" baseline="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es-ES_tradnl" baseline="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≈ </a:t>
                </a:r>
                <a:r>
                  <a:rPr lang="es-ES_tradnl" i="0" dirty="0" smtClean="0">
                    <a:latin typeface="Cambria Math" panose="02040503050406030204" pitchFamily="18" charset="0"/>
                  </a:rPr>
                  <a:t>𝜋</a:t>
                </a:r>
                <a:r>
                  <a:rPr lang="es-ES_tradnl" dirty="0" smtClean="0"/>
                  <a:t>/3</a:t>
                </a:r>
                <a:r>
                  <a:rPr lang="es-ES_tradnl" baseline="0" dirty="0" smtClean="0"/>
                  <a:t>  </a:t>
                </a:r>
                <a:r>
                  <a:rPr lang="ca-ES" baseline="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↦  </a:t>
                </a:r>
                <a:r>
                  <a:rPr lang="el-GR" baseline="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γ</a:t>
                </a:r>
                <a:r>
                  <a:rPr lang="es-ES_tradnl" baseline="-250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0</a:t>
                </a:r>
                <a:r>
                  <a:rPr lang="es-ES_tradnl" baseline="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≈ </a:t>
                </a:r>
                <a:r>
                  <a:rPr lang="es-ES_tradnl" dirty="0" smtClean="0"/>
                  <a:t>2</a:t>
                </a:r>
                <a:r>
                  <a:rPr lang="es-ES_tradnl" i="0" dirty="0" smtClean="0">
                    <a:latin typeface="Cambria Math" panose="02040503050406030204" pitchFamily="18" charset="0"/>
                  </a:rPr>
                  <a:t>𝜋</a:t>
                </a:r>
                <a:r>
                  <a:rPr lang="es-ES_tradnl" dirty="0" smtClean="0"/>
                  <a:t>/3</a:t>
                </a:r>
                <a:r>
                  <a:rPr lang="es-ES_tradnl" baseline="0" dirty="0" smtClean="0"/>
                  <a:t> </a:t>
                </a:r>
                <a:r>
                  <a:rPr lang="es-ES_tradnl" baseline="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≈ 2</a:t>
                </a:r>
                <a:endParaRPr lang="es-ES_tradnl" dirty="0"/>
              </a:p>
            </p:txBody>
          </p:sp>
        </mc:Fallback>
      </mc:AlternateContent>
      <p:sp>
        <p:nvSpPr>
          <p:cNvPr id="59396" name="3 Marcador de número de diapositiva"/>
          <p:cNvSpPr txBox="1">
            <a:spLocks noGrp="1"/>
          </p:cNvSpPr>
          <p:nvPr/>
        </p:nvSpPr>
        <p:spPr bwMode="auto">
          <a:xfrm>
            <a:off x="4021138" y="9721850"/>
            <a:ext cx="3076575" cy="51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9031" tIns="49516" rIns="99031" bIns="49516" anchor="b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r"/>
            <a:fld id="{11B710AE-1CB4-419C-AD23-1CDDECF06ADA}" type="slidenum">
              <a:rPr lang="es-ES" sz="1300"/>
              <a:pPr algn="r"/>
              <a:t>6</a:t>
            </a:fld>
            <a:endParaRPr lang="es-ES" sz="1300"/>
          </a:p>
        </p:txBody>
      </p:sp>
    </p:spTree>
    <p:extLst>
      <p:ext uri="{BB962C8B-B14F-4D97-AF65-F5344CB8AC3E}">
        <p14:creationId xmlns:p14="http://schemas.microsoft.com/office/powerpoint/2010/main" val="265171248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41288" y="768350"/>
            <a:ext cx="6818312" cy="3836988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9395" name="2 Marcador de notas"/>
              <p:cNvSpPr>
                <a:spLocks noGrp="1"/>
              </p:cNvSpPr>
              <p:nvPr>
                <p:ph type="body" idx="1"/>
              </p:nvPr>
            </p:nvSpPr>
            <p:spPr>
              <a:noFill/>
              <a:ln/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99031" tIns="49516" rIns="99031" bIns="49516"/>
              <a:lstStyle/>
              <a:p>
                <a:pPr eaLnBrk="1" hangingPunct="1"/>
                <a:r>
                  <a:rPr lang="el-GR" baseline="0" dirty="0">
                    <a:latin typeface="Arial" panose="020B0604020202020204" pitchFamily="34" charset="0"/>
                    <a:cs typeface="Arial" panose="020B0604020202020204" pitchFamily="34" charset="0"/>
                  </a:rPr>
                  <a:t>γ</a:t>
                </a:r>
                <a:r>
                  <a:rPr lang="ca-ES" baseline="-25000" dirty="0">
                    <a:latin typeface="Arial" panose="020B0604020202020204" pitchFamily="34" charset="0"/>
                    <a:cs typeface="Arial" panose="020B0604020202020204" pitchFamily="34" charset="0"/>
                  </a:rPr>
                  <a:t>U</a:t>
                </a:r>
                <a:r>
                  <a:rPr lang="ca-ES" baseline="0" dirty="0"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es-ES_tradnl" baseline="0" dirty="0">
                    <a:latin typeface="Arial" panose="020B0604020202020204" pitchFamily="34" charset="0"/>
                    <a:cs typeface="Arial" panose="020B0604020202020204" pitchFamily="34" charset="0"/>
                  </a:rPr>
                  <a:t>≈ </a:t>
                </a:r>
                <a14:m>
                  <m:oMath xmlns:m="http://schemas.openxmlformats.org/officeDocument/2006/math">
                    <m:r>
                      <a:rPr lang="es-ES_tradnl" i="1" dirty="0" smtClean="0">
                        <a:latin typeface="Cambria Math" panose="02040503050406030204" pitchFamily="18" charset="0"/>
                      </a:rPr>
                      <m:t>𝜋</m:t>
                    </m:r>
                  </m:oMath>
                </a14:m>
                <a:r>
                  <a:rPr lang="es-ES_tradnl" dirty="0"/>
                  <a:t>/3</a:t>
                </a:r>
                <a:r>
                  <a:rPr lang="es-ES_tradnl" baseline="0" dirty="0"/>
                  <a:t>  </a:t>
                </a:r>
                <a:r>
                  <a:rPr lang="ca-ES" baseline="0" dirty="0">
                    <a:latin typeface="Arial" panose="020B0604020202020204" pitchFamily="34" charset="0"/>
                    <a:cs typeface="Arial" panose="020B0604020202020204" pitchFamily="34" charset="0"/>
                  </a:rPr>
                  <a:t>↦  </a:t>
                </a:r>
                <a:r>
                  <a:rPr lang="el-GR" baseline="0" dirty="0">
                    <a:latin typeface="Arial" panose="020B0604020202020204" pitchFamily="34" charset="0"/>
                    <a:cs typeface="Arial" panose="020B0604020202020204" pitchFamily="34" charset="0"/>
                  </a:rPr>
                  <a:t>γ</a:t>
                </a:r>
                <a:r>
                  <a:rPr lang="es-ES_tradnl" baseline="-25000" dirty="0">
                    <a:latin typeface="Arial" panose="020B0604020202020204" pitchFamily="34" charset="0"/>
                    <a:cs typeface="Arial" panose="020B0604020202020204" pitchFamily="34" charset="0"/>
                  </a:rPr>
                  <a:t>0</a:t>
                </a:r>
                <a:r>
                  <a:rPr lang="es-ES_tradnl" baseline="0" dirty="0">
                    <a:latin typeface="Arial" panose="020B0604020202020204" pitchFamily="34" charset="0"/>
                    <a:cs typeface="Arial" panose="020B0604020202020204" pitchFamily="34" charset="0"/>
                  </a:rPr>
                  <a:t> ≈ </a:t>
                </a:r>
                <a:r>
                  <a:rPr lang="es-ES_tradnl" dirty="0"/>
                  <a:t>2</a:t>
                </a:r>
                <a14:m>
                  <m:oMath xmlns:m="http://schemas.openxmlformats.org/officeDocument/2006/math">
                    <m:r>
                      <a:rPr lang="es-ES_tradnl" i="1" dirty="0" smtClean="0">
                        <a:latin typeface="Cambria Math" panose="02040503050406030204" pitchFamily="18" charset="0"/>
                      </a:rPr>
                      <m:t>𝜋</m:t>
                    </m:r>
                  </m:oMath>
                </a14:m>
                <a:r>
                  <a:rPr lang="es-ES_tradnl" dirty="0"/>
                  <a:t>/3</a:t>
                </a:r>
                <a:r>
                  <a:rPr lang="es-ES_tradnl" baseline="0" dirty="0"/>
                  <a:t> </a:t>
                </a:r>
                <a:r>
                  <a:rPr lang="es-ES_tradnl" baseline="0" dirty="0">
                    <a:latin typeface="Arial" panose="020B0604020202020204" pitchFamily="34" charset="0"/>
                    <a:cs typeface="Arial" panose="020B0604020202020204" pitchFamily="34" charset="0"/>
                  </a:rPr>
                  <a:t>≈ 2</a:t>
                </a:r>
                <a:br>
                  <a:rPr lang="es-ES_tradnl" baseline="0" dirty="0">
                    <a:latin typeface="Arial" panose="020B0604020202020204" pitchFamily="34" charset="0"/>
                    <a:cs typeface="Arial" panose="020B0604020202020204" pitchFamily="34" charset="0"/>
                  </a:rPr>
                </a:br>
                <a:r>
                  <a:rPr lang="es-ES_tradnl" baseline="0" dirty="0">
                    <a:latin typeface="Arial" panose="020B0604020202020204" pitchFamily="34" charset="0"/>
                    <a:cs typeface="Arial" panose="020B0604020202020204" pitchFamily="34" charset="0"/>
                  </a:rPr>
                  <a:t>1-parameter (</a:t>
                </a:r>
                <a:r>
                  <a:rPr lang="el-GR" baseline="0" dirty="0">
                    <a:latin typeface="Arial" panose="020B0604020202020204" pitchFamily="34" charset="0"/>
                    <a:cs typeface="Arial" panose="020B0604020202020204" pitchFamily="34" charset="0"/>
                  </a:rPr>
                  <a:t>γ</a:t>
                </a:r>
                <a:r>
                  <a:rPr lang="es-ES_tradnl" baseline="-25000" dirty="0">
                    <a:latin typeface="Arial" panose="020B0604020202020204" pitchFamily="34" charset="0"/>
                    <a:cs typeface="Arial" panose="020B0604020202020204" pitchFamily="34" charset="0"/>
                  </a:rPr>
                  <a:t>0</a:t>
                </a:r>
                <a:r>
                  <a:rPr lang="es-ES_tradnl" baseline="0" dirty="0">
                    <a:latin typeface="Arial" panose="020B0604020202020204" pitchFamily="34" charset="0"/>
                    <a:cs typeface="Arial" panose="020B0604020202020204" pitchFamily="34" charset="0"/>
                  </a:rPr>
                  <a:t>)</a:t>
                </a:r>
              </a:p>
              <a:p>
                <a:pPr eaLnBrk="1" hangingPunct="1"/>
                <a:r>
                  <a:rPr lang="es-ES_tradnl" baseline="0" dirty="0">
                    <a:latin typeface="Arial" panose="020B0604020202020204" pitchFamily="34" charset="0"/>
                    <a:cs typeface="Arial" panose="020B0604020202020204" pitchFamily="34" charset="0"/>
                  </a:rPr>
                  <a:t>2-parameter (</a:t>
                </a:r>
                <a:r>
                  <a:rPr lang="el-GR" baseline="0" dirty="0">
                    <a:latin typeface="Arial" panose="020B0604020202020204" pitchFamily="34" charset="0"/>
                    <a:cs typeface="Arial" panose="020B0604020202020204" pitchFamily="34" charset="0"/>
                  </a:rPr>
                  <a:t>γ</a:t>
                </a:r>
                <a:r>
                  <a:rPr lang="es-ES_tradnl" baseline="-250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max</a:t>
                </a:r>
                <a:r>
                  <a:rPr lang="ca-ES" baseline="0" dirty="0">
                    <a:latin typeface="Arial" panose="020B0604020202020204" pitchFamily="34" charset="0"/>
                    <a:cs typeface="Arial" panose="020B0604020202020204" pitchFamily="34" charset="0"/>
                  </a:rPr>
                  <a:t>, </a:t>
                </a:r>
                <a:r>
                  <a:rPr lang="ca-ES" baseline="0" dirty="0">
                    <a:latin typeface="Symbol" panose="05050102010706020507" pitchFamily="18" charset="2"/>
                    <a:cs typeface="Arial" panose="020B0604020202020204" pitchFamily="34" charset="0"/>
                  </a:rPr>
                  <a:t>ε</a:t>
                </a:r>
                <a:r>
                  <a:rPr lang="es-ES_tradnl" baseline="-25000" dirty="0">
                    <a:latin typeface="Symbol" panose="05050102010706020507" pitchFamily="18" charset="2"/>
                    <a:cs typeface="Arial" panose="020B0604020202020204" pitchFamily="34" charset="0"/>
                  </a:rPr>
                  <a:t>H</a:t>
                </a:r>
                <a:r>
                  <a:rPr lang="es-ES_tradnl" baseline="0" dirty="0">
                    <a:latin typeface="Arial" panose="020B0604020202020204" pitchFamily="34" charset="0"/>
                    <a:cs typeface="Arial" panose="020B0604020202020204" pitchFamily="34" charset="0"/>
                  </a:rPr>
                  <a:t>)</a:t>
                </a:r>
                <a:endParaRPr lang="es-ES_tradnl" dirty="0"/>
              </a:p>
            </p:txBody>
          </p:sp>
        </mc:Choice>
        <mc:Fallback xmlns="">
          <p:sp>
            <p:nvSpPr>
              <p:cNvPr id="59395" name="2 Marcador de notas"/>
              <p:cNvSpPr>
                <a:spLocks noGrp="1"/>
              </p:cNvSpPr>
              <p:nvPr>
                <p:ph type="body" idx="1"/>
              </p:nvPr>
            </p:nvSpPr>
            <p:spPr>
              <a:noFill/>
              <a:ln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99031" tIns="49516" rIns="99031" bIns="49516"/>
              <a:lstStyle/>
              <a:p>
                <a:pPr eaLnBrk="1" hangingPunct="1"/>
                <a:r>
                  <a:rPr lang="el-GR" baseline="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γ</a:t>
                </a:r>
                <a:r>
                  <a:rPr lang="ca-ES" baseline="-250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U</a:t>
                </a:r>
                <a:r>
                  <a:rPr lang="ca-ES" baseline="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es-ES_tradnl" baseline="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≈ </a:t>
                </a:r>
                <a:r>
                  <a:rPr lang="es-ES_tradnl" i="0" dirty="0" smtClean="0">
                    <a:latin typeface="Cambria Math" panose="02040503050406030204" pitchFamily="18" charset="0"/>
                  </a:rPr>
                  <a:t>𝜋</a:t>
                </a:r>
                <a:r>
                  <a:rPr lang="es-ES_tradnl" dirty="0" smtClean="0"/>
                  <a:t>/3</a:t>
                </a:r>
                <a:r>
                  <a:rPr lang="es-ES_tradnl" baseline="0" dirty="0" smtClean="0"/>
                  <a:t>  </a:t>
                </a:r>
                <a:r>
                  <a:rPr lang="ca-ES" baseline="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↦  </a:t>
                </a:r>
                <a:r>
                  <a:rPr lang="el-GR" baseline="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γ</a:t>
                </a:r>
                <a:r>
                  <a:rPr lang="es-ES_tradnl" baseline="-250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0</a:t>
                </a:r>
                <a:r>
                  <a:rPr lang="es-ES_tradnl" baseline="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≈ </a:t>
                </a:r>
                <a:r>
                  <a:rPr lang="es-ES_tradnl" dirty="0" smtClean="0"/>
                  <a:t>2</a:t>
                </a:r>
                <a:r>
                  <a:rPr lang="es-ES_tradnl" i="0" dirty="0" smtClean="0">
                    <a:latin typeface="Cambria Math" panose="02040503050406030204" pitchFamily="18" charset="0"/>
                  </a:rPr>
                  <a:t>𝜋</a:t>
                </a:r>
                <a:r>
                  <a:rPr lang="es-ES_tradnl" dirty="0" smtClean="0"/>
                  <a:t>/3</a:t>
                </a:r>
                <a:r>
                  <a:rPr lang="es-ES_tradnl" baseline="0" dirty="0" smtClean="0"/>
                  <a:t> </a:t>
                </a:r>
                <a:r>
                  <a:rPr lang="es-ES_tradnl" baseline="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≈ 2</a:t>
                </a:r>
                <a:endParaRPr lang="es-ES_tradnl" dirty="0"/>
              </a:p>
            </p:txBody>
          </p:sp>
        </mc:Fallback>
      </mc:AlternateContent>
      <p:sp>
        <p:nvSpPr>
          <p:cNvPr id="59396" name="3 Marcador de número de diapositiva"/>
          <p:cNvSpPr txBox="1">
            <a:spLocks noGrp="1"/>
          </p:cNvSpPr>
          <p:nvPr/>
        </p:nvSpPr>
        <p:spPr bwMode="auto">
          <a:xfrm>
            <a:off x="4021138" y="9721850"/>
            <a:ext cx="3076575" cy="51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9031" tIns="49516" rIns="99031" bIns="49516" anchor="b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r"/>
            <a:fld id="{11B710AE-1CB4-419C-AD23-1CDDECF06ADA}" type="slidenum">
              <a:rPr lang="es-ES" sz="1300"/>
              <a:pPr algn="r"/>
              <a:t>7</a:t>
            </a:fld>
            <a:endParaRPr lang="es-ES" sz="1300"/>
          </a:p>
        </p:txBody>
      </p:sp>
    </p:spTree>
    <p:extLst>
      <p:ext uri="{BB962C8B-B14F-4D97-AF65-F5344CB8AC3E}">
        <p14:creationId xmlns:p14="http://schemas.microsoft.com/office/powerpoint/2010/main" val="371774673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41288" y="768350"/>
            <a:ext cx="6818312" cy="3836988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9395" name="2 Marcador de notas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9031" tIns="49516" rIns="99031" bIns="49516"/>
          <a:lstStyle/>
          <a:p>
            <a:endParaRPr lang="en" dirty="0">
              <a:cs typeface="Calibri"/>
            </a:endParaRPr>
          </a:p>
        </p:txBody>
      </p:sp>
      <p:sp>
        <p:nvSpPr>
          <p:cNvPr id="59396" name="3 Marcador de número de diapositiva"/>
          <p:cNvSpPr txBox="1">
            <a:spLocks noGrp="1"/>
          </p:cNvSpPr>
          <p:nvPr/>
        </p:nvSpPr>
        <p:spPr bwMode="auto">
          <a:xfrm>
            <a:off x="4021138" y="9721850"/>
            <a:ext cx="3076575" cy="51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9031" tIns="49516" rIns="99031" bIns="49516" anchor="b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r"/>
            <a:fld id="{11B710AE-1CB4-419C-AD23-1CDDECF06ADA}" type="slidenum">
              <a:rPr lang="es-ES" sz="1300"/>
              <a:pPr algn="r"/>
              <a:t>8</a:t>
            </a:fld>
            <a:endParaRPr lang="es-ES" sz="1300"/>
          </a:p>
        </p:txBody>
      </p:sp>
    </p:spTree>
    <p:extLst>
      <p:ext uri="{BB962C8B-B14F-4D97-AF65-F5344CB8AC3E}">
        <p14:creationId xmlns:p14="http://schemas.microsoft.com/office/powerpoint/2010/main" val="279519015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41288" y="768350"/>
            <a:ext cx="6818312" cy="3836988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9459" name="2 Marcador de notas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9031" tIns="49516" rIns="99031" bIns="49516"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s-ES_tradnl" dirty="0"/>
          </a:p>
        </p:txBody>
      </p:sp>
      <p:sp>
        <p:nvSpPr>
          <p:cNvPr id="19460" name="3 Marcador de número de diapositiva"/>
          <p:cNvSpPr txBox="1">
            <a:spLocks noGrp="1"/>
          </p:cNvSpPr>
          <p:nvPr/>
        </p:nvSpPr>
        <p:spPr bwMode="auto">
          <a:xfrm>
            <a:off x="4021138" y="9721850"/>
            <a:ext cx="3076575" cy="51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9031" tIns="49516" rIns="99031" bIns="49516" anchor="b"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r">
              <a:spcBef>
                <a:spcPct val="0"/>
              </a:spcBef>
            </a:pPr>
            <a:fld id="{65C58F84-AE51-48BE-AD54-0ABCD355765B}" type="slidenum">
              <a:rPr lang="es-ES" sz="1300">
                <a:latin typeface="Arial" panose="020B0604020202020204" pitchFamily="34" charset="0"/>
              </a:rPr>
              <a:pPr algn="r">
                <a:spcBef>
                  <a:spcPct val="0"/>
                </a:spcBef>
              </a:pPr>
              <a:t>9</a:t>
            </a:fld>
            <a:endParaRPr lang="es-ES" sz="130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560175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9 Rectángulo"/>
          <p:cNvSpPr/>
          <p:nvPr/>
        </p:nvSpPr>
        <p:spPr bwMode="white">
          <a:xfrm>
            <a:off x="0" y="5970588"/>
            <a:ext cx="12192000" cy="887412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5" name="10 Rectángulo"/>
          <p:cNvSpPr/>
          <p:nvPr/>
        </p:nvSpPr>
        <p:spPr>
          <a:xfrm>
            <a:off x="-12700" y="6053139"/>
            <a:ext cx="2999317" cy="7127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6" name="11 Rectángulo"/>
          <p:cNvSpPr/>
          <p:nvPr/>
        </p:nvSpPr>
        <p:spPr>
          <a:xfrm>
            <a:off x="3145368" y="6043614"/>
            <a:ext cx="9046633" cy="7143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8" name="7 Título"/>
          <p:cNvSpPr>
            <a:spLocks noGrp="1"/>
          </p:cNvSpPr>
          <p:nvPr>
            <p:ph type="ctrTitle"/>
          </p:nvPr>
        </p:nvSpPr>
        <p:spPr>
          <a:xfrm>
            <a:off x="3149600" y="4038600"/>
            <a:ext cx="8636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9" name="8 Subtítulo"/>
          <p:cNvSpPr>
            <a:spLocks noGrp="1"/>
          </p:cNvSpPr>
          <p:nvPr>
            <p:ph type="subTitle" idx="1"/>
          </p:nvPr>
        </p:nvSpPr>
        <p:spPr>
          <a:xfrm>
            <a:off x="3149600" y="6050037"/>
            <a:ext cx="89408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s-ES"/>
              <a:t>Haga clic para modificar el estilo de subtítulo del patrón</a:t>
            </a:r>
            <a:endParaRPr lang="en-US"/>
          </a:p>
        </p:txBody>
      </p:sp>
      <p:sp>
        <p:nvSpPr>
          <p:cNvPr id="7" name="27 Marcador de fecha"/>
          <p:cNvSpPr>
            <a:spLocks noGrp="1"/>
          </p:cNvSpPr>
          <p:nvPr>
            <p:ph type="dt" sz="half" idx="10"/>
          </p:nvPr>
        </p:nvSpPr>
        <p:spPr>
          <a:xfrm>
            <a:off x="101600" y="6069013"/>
            <a:ext cx="27432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0" name="16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2781300" y="236539"/>
            <a:ext cx="78232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1" name="28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10668000" y="228600"/>
            <a:ext cx="1117600" cy="381000"/>
          </a:xfrm>
        </p:spPr>
        <p:txBody>
          <a:bodyPr/>
          <a:lstStyle>
            <a:lvl1pPr>
              <a:defRPr smtClean="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F89DAA17-2B63-43CC-BD0C-0DF1C9AC0964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7836849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1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2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3FFDDC-4D19-43DE-9316-C40381EE4E31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786930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9 Rectángulo"/>
          <p:cNvSpPr/>
          <p:nvPr/>
        </p:nvSpPr>
        <p:spPr bwMode="white">
          <a:xfrm>
            <a:off x="8128001" y="0"/>
            <a:ext cx="427567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5" name="10 Rectángulo"/>
          <p:cNvSpPr/>
          <p:nvPr/>
        </p:nvSpPr>
        <p:spPr>
          <a:xfrm>
            <a:off x="8189384" y="609600"/>
            <a:ext cx="3048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6" name="11 Rectángulo"/>
          <p:cNvSpPr/>
          <p:nvPr/>
        </p:nvSpPr>
        <p:spPr>
          <a:xfrm>
            <a:off x="8189384" y="0"/>
            <a:ext cx="3048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8737600" y="609601"/>
            <a:ext cx="2743200" cy="5516563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609600" y="609600"/>
            <a:ext cx="7416800" cy="5516564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7" name="3 Marcador de fecha"/>
          <p:cNvSpPr>
            <a:spLocks noGrp="1"/>
          </p:cNvSpPr>
          <p:nvPr>
            <p:ph type="dt" sz="half" idx="10"/>
          </p:nvPr>
        </p:nvSpPr>
        <p:spPr>
          <a:xfrm>
            <a:off x="8737600" y="6248401"/>
            <a:ext cx="29464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609601" y="6248401"/>
            <a:ext cx="7431617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9" name="5 Marcador de número de diapositiva"/>
          <p:cNvSpPr>
            <a:spLocks noGrp="1"/>
          </p:cNvSpPr>
          <p:nvPr>
            <p:ph type="sldNum" sz="quarter" idx="12"/>
          </p:nvPr>
        </p:nvSpPr>
        <p:spPr>
          <a:xfrm rot="5400000">
            <a:off x="8075084" y="103717"/>
            <a:ext cx="533400" cy="325967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AA9CAD31-8F21-4F95-8B85-3A13FA2B4057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5978435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816864" y="228600"/>
            <a:ext cx="10871200" cy="99060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8" name="7 Marcador de contenido"/>
          <p:cNvSpPr>
            <a:spLocks noGrp="1"/>
          </p:cNvSpPr>
          <p:nvPr>
            <p:ph sz="quarter" idx="1"/>
          </p:nvPr>
        </p:nvSpPr>
        <p:spPr>
          <a:xfrm>
            <a:off x="816864" y="1600200"/>
            <a:ext cx="10871200" cy="4495800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1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2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DA8371-F600-47BF-AE5F-C34307DDA0CA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487298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9 Rectángulo"/>
          <p:cNvSpPr/>
          <p:nvPr/>
        </p:nvSpPr>
        <p:spPr bwMode="white">
          <a:xfrm>
            <a:off x="0" y="1524000"/>
            <a:ext cx="12192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5" name="10 Rectángulo"/>
          <p:cNvSpPr/>
          <p:nvPr/>
        </p:nvSpPr>
        <p:spPr>
          <a:xfrm>
            <a:off x="0" y="1600200"/>
            <a:ext cx="17272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6" name="11 Rectángulo"/>
          <p:cNvSpPr/>
          <p:nvPr/>
        </p:nvSpPr>
        <p:spPr>
          <a:xfrm>
            <a:off x="1828800" y="1600200"/>
            <a:ext cx="103632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1828801" y="2743200"/>
            <a:ext cx="9497484" cy="1673225"/>
          </a:xfrm>
        </p:spPr>
        <p:txBody>
          <a:bodyPr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828800" y="1600200"/>
            <a:ext cx="1016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7" name="1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" name="12 Marcador de número de diapositiva"/>
          <p:cNvSpPr>
            <a:spLocks noGrp="1"/>
          </p:cNvSpPr>
          <p:nvPr>
            <p:ph type="sldNum" sz="quarter" idx="11"/>
          </p:nvPr>
        </p:nvSpPr>
        <p:spPr>
          <a:xfrm>
            <a:off x="0" y="1752601"/>
            <a:ext cx="1727200" cy="701675"/>
          </a:xfrm>
        </p:spPr>
        <p:txBody>
          <a:bodyPr>
            <a:noAutofit/>
          </a:bodyPr>
          <a:lstStyle>
            <a:lvl1pPr>
              <a:defRPr sz="2400" smtClean="0"/>
            </a:lvl1pPr>
          </a:lstStyle>
          <a:p>
            <a:pPr>
              <a:defRPr/>
            </a:pPr>
            <a:fld id="{ED75D37E-1EBE-4AC3-8C31-2465E7A25C0F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  <p:sp>
        <p:nvSpPr>
          <p:cNvPr id="9" name="13 Marcador de pie de página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6151266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9" name="8 Marcador de contenido"/>
          <p:cNvSpPr>
            <a:spLocks noGrp="1"/>
          </p:cNvSpPr>
          <p:nvPr>
            <p:ph sz="quarter" idx="1"/>
          </p:nvPr>
        </p:nvSpPr>
        <p:spPr>
          <a:xfrm>
            <a:off x="812800" y="1589567"/>
            <a:ext cx="5181600" cy="4572000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11" name="10 Marcador de contenido"/>
          <p:cNvSpPr>
            <a:spLocks noGrp="1"/>
          </p:cNvSpPr>
          <p:nvPr>
            <p:ph sz="quarter" idx="2"/>
          </p:nvPr>
        </p:nvSpPr>
        <p:spPr>
          <a:xfrm>
            <a:off x="6459868" y="1589567"/>
            <a:ext cx="5181600" cy="4572000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5" name="7 Marcador de fecha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9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4FCAF69C-BA05-492F-8209-D3C89C3F71AF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  <p:sp>
        <p:nvSpPr>
          <p:cNvPr id="7" name="11 Marcador de pie de página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995671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11200" y="273050"/>
            <a:ext cx="10871200" cy="869950"/>
          </a:xfrm>
        </p:spPr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11" name="10 Marcador de contenido"/>
          <p:cNvSpPr>
            <a:spLocks noGrp="1"/>
          </p:cNvSpPr>
          <p:nvPr>
            <p:ph sz="quarter" idx="2"/>
          </p:nvPr>
        </p:nvSpPr>
        <p:spPr>
          <a:xfrm>
            <a:off x="812800" y="2438400"/>
            <a:ext cx="5181600" cy="3581400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13" name="12 Marcador de contenido"/>
          <p:cNvSpPr>
            <a:spLocks noGrp="1"/>
          </p:cNvSpPr>
          <p:nvPr>
            <p:ph sz="quarter" idx="4"/>
          </p:nvPr>
        </p:nvSpPr>
        <p:spPr>
          <a:xfrm>
            <a:off x="6400800" y="2438400"/>
            <a:ext cx="5181600" cy="3581400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16" name="15 Marcador de texto"/>
          <p:cNvSpPr>
            <a:spLocks noGrp="1"/>
          </p:cNvSpPr>
          <p:nvPr>
            <p:ph type="body" sz="quarter" idx="1"/>
          </p:nvPr>
        </p:nvSpPr>
        <p:spPr>
          <a:xfrm>
            <a:off x="812800" y="1752600"/>
            <a:ext cx="51816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15" name="14 Marcador de texto"/>
          <p:cNvSpPr>
            <a:spLocks noGrp="1"/>
          </p:cNvSpPr>
          <p:nvPr>
            <p:ph type="body" sz="quarter" idx="3"/>
          </p:nvPr>
        </p:nvSpPr>
        <p:spPr>
          <a:xfrm>
            <a:off x="6400800" y="1752600"/>
            <a:ext cx="51816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7" name="9 Marcador de fecha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" name="11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03D90399-636A-46BE-8146-69E649148BD0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  <p:sp>
        <p:nvSpPr>
          <p:cNvPr id="9" name="13 Marcador de pie de página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010002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1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2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EFF6F3-A0C4-479B-86D9-D51017D90805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235568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711200" cy="381000"/>
          </a:xfrm>
        </p:spPr>
        <p:txBody>
          <a:bodyPr/>
          <a:lstStyle>
            <a:lvl1pPr>
              <a:defRPr smtClean="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8664ED82-FE8E-4196-9CFA-EFB33768D1FD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144781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812800" y="273050"/>
            <a:ext cx="10769600" cy="869950"/>
          </a:xfrm>
        </p:spPr>
        <p:txBody>
          <a:bodyPr/>
          <a:lstStyle>
            <a:lvl1pPr algn="l">
              <a:buNone/>
              <a:defRPr sz="4400" b="0"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812800" y="1752600"/>
            <a:ext cx="21336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9" name="8 Marcador de contenido"/>
          <p:cNvSpPr>
            <a:spLocks noGrp="1"/>
          </p:cNvSpPr>
          <p:nvPr>
            <p:ph sz="quarter" idx="1"/>
          </p:nvPr>
        </p:nvSpPr>
        <p:spPr>
          <a:xfrm>
            <a:off x="3149600" y="1752600"/>
            <a:ext cx="8534400" cy="4419600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5" name="1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2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701583-448B-47B7-954D-236387DBEEEC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645370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9 Rectángulo"/>
          <p:cNvSpPr/>
          <p:nvPr/>
        </p:nvSpPr>
        <p:spPr bwMode="white">
          <a:xfrm>
            <a:off x="-12700" y="4572001"/>
            <a:ext cx="12192000" cy="887413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6" name="10 Rectángulo"/>
          <p:cNvSpPr/>
          <p:nvPr/>
        </p:nvSpPr>
        <p:spPr>
          <a:xfrm>
            <a:off x="-12699" y="4664075"/>
            <a:ext cx="1951567" cy="71278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7" name="11 Rectángulo"/>
          <p:cNvSpPr/>
          <p:nvPr/>
        </p:nvSpPr>
        <p:spPr>
          <a:xfrm>
            <a:off x="2059517" y="4654550"/>
            <a:ext cx="10132483" cy="712788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8" name="12 Rectángulo"/>
          <p:cNvSpPr/>
          <p:nvPr/>
        </p:nvSpPr>
        <p:spPr bwMode="white">
          <a:xfrm>
            <a:off x="1930401" y="1"/>
            <a:ext cx="133351" cy="6867525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2133600" y="5486400"/>
            <a:ext cx="97536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133600" y="4648200"/>
            <a:ext cx="9753600" cy="685800"/>
          </a:xfrm>
        </p:spPr>
        <p:txBody>
          <a:bodyPr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2080768" y="0"/>
            <a:ext cx="10111232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s-ES" noProof="0"/>
              <a:t>Haga clic en el icono para agregar una imagen</a:t>
            </a:r>
            <a:endParaRPr lang="en-US" noProof="0" dirty="0"/>
          </a:p>
        </p:txBody>
      </p:sp>
      <p:sp>
        <p:nvSpPr>
          <p:cNvPr id="9" name="11 Marcador de fecha"/>
          <p:cNvSpPr>
            <a:spLocks noGrp="1"/>
          </p:cNvSpPr>
          <p:nvPr>
            <p:ph type="dt" sz="half" idx="10"/>
          </p:nvPr>
        </p:nvSpPr>
        <p:spPr>
          <a:xfrm>
            <a:off x="8331200" y="6248401"/>
            <a:ext cx="3556000" cy="365125"/>
          </a:xfrm>
        </p:spPr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0" name="12 Marcador de número de diapositiva"/>
          <p:cNvSpPr>
            <a:spLocks noGrp="1"/>
          </p:cNvSpPr>
          <p:nvPr>
            <p:ph type="sldNum" sz="quarter" idx="11"/>
          </p:nvPr>
        </p:nvSpPr>
        <p:spPr>
          <a:xfrm>
            <a:off x="0" y="4667251"/>
            <a:ext cx="1930400" cy="663575"/>
          </a:xfrm>
        </p:spPr>
        <p:txBody>
          <a:bodyPr/>
          <a:lstStyle>
            <a:lvl1pPr>
              <a:defRPr sz="2800" smtClean="0"/>
            </a:lvl1pPr>
          </a:lstStyle>
          <a:p>
            <a:pPr>
              <a:defRPr/>
            </a:pPr>
            <a:fld id="{1E7C777D-732E-49A9-A584-D8994B53E831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  <p:sp>
        <p:nvSpPr>
          <p:cNvPr id="11" name="13 Marcador de pie de página"/>
          <p:cNvSpPr>
            <a:spLocks noGrp="1"/>
          </p:cNvSpPr>
          <p:nvPr>
            <p:ph type="ftr" sz="quarter" idx="12"/>
          </p:nvPr>
        </p:nvSpPr>
        <p:spPr>
          <a:xfrm>
            <a:off x="2133600" y="6248401"/>
            <a:ext cx="6096000" cy="365125"/>
          </a:xfrm>
        </p:spPr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4243049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45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21 Marcador de título"/>
          <p:cNvSpPr>
            <a:spLocks noGrp="1"/>
          </p:cNvSpPr>
          <p:nvPr>
            <p:ph type="title"/>
          </p:nvPr>
        </p:nvSpPr>
        <p:spPr bwMode="auto">
          <a:xfrm>
            <a:off x="812800" y="228600"/>
            <a:ext cx="10871200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1027" name="12 Marcador de texto"/>
          <p:cNvSpPr>
            <a:spLocks noGrp="1"/>
          </p:cNvSpPr>
          <p:nvPr>
            <p:ph type="body" idx="1"/>
          </p:nvPr>
        </p:nvSpPr>
        <p:spPr bwMode="auto">
          <a:xfrm>
            <a:off x="817033" y="1600201"/>
            <a:ext cx="108712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14" name="13 Marcador de fecha"/>
          <p:cNvSpPr>
            <a:spLocks noGrp="1"/>
          </p:cNvSpPr>
          <p:nvPr>
            <p:ph type="dt" sz="half" idx="2"/>
          </p:nvPr>
        </p:nvSpPr>
        <p:spPr>
          <a:xfrm>
            <a:off x="8128000" y="6248401"/>
            <a:ext cx="3556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812801" y="6248401"/>
            <a:ext cx="7228417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6 Rectángulo"/>
          <p:cNvSpPr/>
          <p:nvPr/>
        </p:nvSpPr>
        <p:spPr bwMode="white">
          <a:xfrm>
            <a:off x="0" y="1235075"/>
            <a:ext cx="12192000" cy="31908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8" name="7 Rectángulo"/>
          <p:cNvSpPr/>
          <p:nvPr/>
        </p:nvSpPr>
        <p:spPr>
          <a:xfrm>
            <a:off x="0" y="1279525"/>
            <a:ext cx="7112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9" name="8 Rectángulo"/>
          <p:cNvSpPr/>
          <p:nvPr/>
        </p:nvSpPr>
        <p:spPr>
          <a:xfrm>
            <a:off x="787400" y="1279525"/>
            <a:ext cx="1140460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23" name="22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0" y="1271589"/>
            <a:ext cx="711200" cy="2444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>
            <a:lvl1pPr algn="ctr" eaLnBrk="1" hangingPunct="1">
              <a:defRPr sz="1400" b="1" smtClean="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850A7F26-0DEC-46A8-B0BF-08C7DA91E11E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89" r:id="rId1"/>
    <p:sldLayoutId id="2147483985" r:id="rId2"/>
    <p:sldLayoutId id="2147483990" r:id="rId3"/>
    <p:sldLayoutId id="2147483991" r:id="rId4"/>
    <p:sldLayoutId id="2147483992" r:id="rId5"/>
    <p:sldLayoutId id="2147483986" r:id="rId6"/>
    <p:sldLayoutId id="2147483993" r:id="rId7"/>
    <p:sldLayoutId id="2147483987" r:id="rId8"/>
    <p:sldLayoutId id="2147483994" r:id="rId9"/>
    <p:sldLayoutId id="2147483988" r:id="rId10"/>
    <p:sldLayoutId id="2147483995" r:id="rId1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9pPr>
    </p:titleStyle>
    <p:bodyStyle>
      <a:lvl1pPr marL="319088" indent="-319088" algn="l" rtl="0" eaLnBrk="0" fontAlgn="base" hangingPunct="0">
        <a:spcBef>
          <a:spcPts val="700"/>
        </a:spcBef>
        <a:spcAft>
          <a:spcPct val="0"/>
        </a:spcAft>
        <a:buClr>
          <a:schemeClr val="accent2"/>
        </a:buClr>
        <a:buSzPct val="60000"/>
        <a:buFont typeface="Wingdings" panose="05000000000000000000" pitchFamily="2" charset="2"/>
        <a:buChar char=""/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ts val="550"/>
        </a:spcBef>
        <a:spcAft>
          <a:spcPct val="0"/>
        </a:spcAft>
        <a:buClr>
          <a:schemeClr val="accent1"/>
        </a:buClr>
        <a:buSzPct val="70000"/>
        <a:buFont typeface="Wingdings 2" panose="05020102010507070707" pitchFamily="18" charset="2"/>
        <a:buChar char="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0" fontAlgn="base" hangingPunct="0">
        <a:spcBef>
          <a:spcPts val="500"/>
        </a:spcBef>
        <a:spcAft>
          <a:spcPct val="0"/>
        </a:spcAft>
        <a:buClr>
          <a:schemeClr val="accent2"/>
        </a:buClr>
        <a:buSzPct val="75000"/>
        <a:buFont typeface="Wingdings" panose="05000000000000000000" pitchFamily="2" charset="2"/>
        <a:buChar char=""/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0" fontAlgn="base" hangingPunct="0">
        <a:spcBef>
          <a:spcPts val="400"/>
        </a:spcBef>
        <a:spcAft>
          <a:spcPct val="0"/>
        </a:spcAft>
        <a:buClr>
          <a:srgbClr val="A5AB81"/>
        </a:buClr>
        <a:buSzPct val="75000"/>
        <a:buFont typeface="Wingdings" panose="05000000000000000000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0" fontAlgn="base" hangingPunct="0">
        <a:spcBef>
          <a:spcPts val="400"/>
        </a:spcBef>
        <a:spcAft>
          <a:spcPct val="0"/>
        </a:spcAft>
        <a:buClr>
          <a:srgbClr val="D8B25C"/>
        </a:buClr>
        <a:buSzPct val="65000"/>
        <a:buFont typeface="Wingdings" panose="05000000000000000000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microsoft.com/office/2007/relationships/hdphoto" Target="../media/hdphoto1.wdp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png"/><Relationship Id="rId13" Type="http://schemas.openxmlformats.org/officeDocument/2006/relationships/image" Target="../media/image42.png"/><Relationship Id="rId3" Type="http://schemas.openxmlformats.org/officeDocument/2006/relationships/notesSlide" Target="../notesSlides/notesSlide11.xml"/><Relationship Id="rId7" Type="http://schemas.openxmlformats.org/officeDocument/2006/relationships/image" Target="../media/image5.png"/><Relationship Id="rId12" Type="http://schemas.openxmlformats.org/officeDocument/2006/relationships/image" Target="../media/image41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38.png"/><Relationship Id="rId11" Type="http://schemas.openxmlformats.org/officeDocument/2006/relationships/image" Target="../media/image40.png"/><Relationship Id="rId5" Type="http://schemas.openxmlformats.org/officeDocument/2006/relationships/hyperlink" Target="https://www.doi.org/10.3847/1538-4357/ad3df7" TargetMode="External"/><Relationship Id="rId10" Type="http://schemas.openxmlformats.org/officeDocument/2006/relationships/image" Target="../media/image37.wmf"/><Relationship Id="rId4" Type="http://schemas.openxmlformats.org/officeDocument/2006/relationships/image" Target="../media/image6.jpeg"/><Relationship Id="rId9" Type="http://schemas.openxmlformats.org/officeDocument/2006/relationships/oleObject" Target="../embeddings/oleObject4.bin"/><Relationship Id="rId14" Type="http://schemas.openxmlformats.org/officeDocument/2006/relationships/image" Target="../media/image43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6.jpeg"/><Relationship Id="rId7" Type="http://schemas.openxmlformats.org/officeDocument/2006/relationships/image" Target="../media/image2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www.doi.org/10.1088/1361-6382/ad0422" TargetMode="External"/><Relationship Id="rId5" Type="http://schemas.openxmlformats.org/officeDocument/2006/relationships/image" Target="../media/image45.png"/><Relationship Id="rId4" Type="http://schemas.openxmlformats.org/officeDocument/2006/relationships/image" Target="../media/image44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6.jpeg"/><Relationship Id="rId7" Type="http://schemas.openxmlformats.org/officeDocument/2006/relationships/hyperlink" Target="https://www.doi.org/10.1088/1361-6382/ad0422" TargetMode="Externa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doi.org/10.1093/mnras/stad3393" TargetMode="External"/><Relationship Id="rId5" Type="http://schemas.openxmlformats.org/officeDocument/2006/relationships/image" Target="../media/image47.png"/><Relationship Id="rId4" Type="http://schemas.openxmlformats.org/officeDocument/2006/relationships/image" Target="../media/image46.png"/><Relationship Id="rId9" Type="http://schemas.openxmlformats.org/officeDocument/2006/relationships/hyperlink" Target="https://arxiv.org/abs/2405.10019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openxmlformats.org/officeDocument/2006/relationships/image" Target="../media/image48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hyperlink" Target="https://www.doi.org/10.1088/1361-6382/ad0422" TargetMode="External"/><Relationship Id="rId4" Type="http://schemas.openxmlformats.org/officeDocument/2006/relationships/hyperlink" Target="https://iopscience.iop.org/article/10.3847/1538-4357/adb723" TargetMode="Externa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13" Type="http://schemas.openxmlformats.org/officeDocument/2006/relationships/image" Target="../media/image32.png"/><Relationship Id="rId3" Type="http://schemas.openxmlformats.org/officeDocument/2006/relationships/image" Target="../media/image6.jpeg"/><Relationship Id="rId7" Type="http://schemas.openxmlformats.org/officeDocument/2006/relationships/image" Target="../media/image26.png"/><Relationship Id="rId12" Type="http://schemas.openxmlformats.org/officeDocument/2006/relationships/image" Target="../media/image3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9.png"/><Relationship Id="rId11" Type="http://schemas.openxmlformats.org/officeDocument/2006/relationships/image" Target="../media/image30.png"/><Relationship Id="rId5" Type="http://schemas.openxmlformats.org/officeDocument/2006/relationships/image" Target="../media/image5.png"/><Relationship Id="rId10" Type="http://schemas.openxmlformats.org/officeDocument/2006/relationships/image" Target="../media/image29.png"/><Relationship Id="rId4" Type="http://schemas.openxmlformats.org/officeDocument/2006/relationships/hyperlink" Target="https://www.doi.org/10.1088/1361-6382/ad0422" TargetMode="External"/><Relationship Id="rId9" Type="http://schemas.openxmlformats.org/officeDocument/2006/relationships/image" Target="../media/image28.png"/><Relationship Id="rId14" Type="http://schemas.openxmlformats.org/officeDocument/2006/relationships/hyperlink" Target="https://iopscience.iop.org/article/10.3847/1538-4357/adb723" TargetMode="Externa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3.png"/><Relationship Id="rId3" Type="http://schemas.openxmlformats.org/officeDocument/2006/relationships/image" Target="../media/image6.jpeg"/><Relationship Id="rId7" Type="http://schemas.openxmlformats.org/officeDocument/2006/relationships/image" Target="../media/image52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1.emf"/><Relationship Id="rId11" Type="http://schemas.openxmlformats.org/officeDocument/2006/relationships/hyperlink" Target="https://arxiv.org/abs/2405.10019" TargetMode="External"/><Relationship Id="rId5" Type="http://schemas.openxmlformats.org/officeDocument/2006/relationships/image" Target="../media/image50.png"/><Relationship Id="rId10" Type="http://schemas.openxmlformats.org/officeDocument/2006/relationships/image" Target="../media/image5.png"/><Relationship Id="rId4" Type="http://schemas.openxmlformats.org/officeDocument/2006/relationships/image" Target="../media/image47.png"/><Relationship Id="rId9" Type="http://schemas.openxmlformats.org/officeDocument/2006/relationships/image" Target="../media/image54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6.png"/><Relationship Id="rId5" Type="http://schemas.openxmlformats.org/officeDocument/2006/relationships/image" Target="../media/image55.png"/><Relationship Id="rId4" Type="http://schemas.openxmlformats.org/officeDocument/2006/relationships/hyperlink" Target="https://iopscience.iop.org/article/10.3847/1538-4357/adb8d7" TargetMode="Externa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doi.org/10.3847/1538-4357/ad3df7" TargetMode="External"/><Relationship Id="rId13" Type="http://schemas.openxmlformats.org/officeDocument/2006/relationships/hyperlink" Target="https://www.doi.org/10.1103/PhysRevD.96.103505" TargetMode="External"/><Relationship Id="rId3" Type="http://schemas.openxmlformats.org/officeDocument/2006/relationships/image" Target="../media/image4.png"/><Relationship Id="rId7" Type="http://schemas.openxmlformats.org/officeDocument/2006/relationships/hyperlink" Target="https://arxiv.org/abs/2405.10019" TargetMode="External"/><Relationship Id="rId12" Type="http://schemas.openxmlformats.org/officeDocument/2006/relationships/hyperlink" Target="https://www.doi.org/10.1103/PhysRevD.98.043508" TargetMode="Externa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iopscience.iop.org/article/10.3847/1538-4357/adb8d7" TargetMode="External"/><Relationship Id="rId11" Type="http://schemas.openxmlformats.org/officeDocument/2006/relationships/hyperlink" Target="https://www.doi.org/10.1088/1361-6382/abadaf" TargetMode="External"/><Relationship Id="rId5" Type="http://schemas.openxmlformats.org/officeDocument/2006/relationships/hyperlink" Target="https://iopscience.iop.org/article/10.3847/1538-4357/adb723" TargetMode="External"/><Relationship Id="rId15" Type="http://schemas.openxmlformats.org/officeDocument/2006/relationships/image" Target="../media/image5.png"/><Relationship Id="rId10" Type="http://schemas.openxmlformats.org/officeDocument/2006/relationships/hyperlink" Target="https://www.doi.org/10.1088/1361-6382/aceacc" TargetMode="External"/><Relationship Id="rId4" Type="http://schemas.microsoft.com/office/2007/relationships/hdphoto" Target="../media/hdphoto1.wdp"/><Relationship Id="rId9" Type="http://schemas.openxmlformats.org/officeDocument/2006/relationships/hyperlink" Target="https://www.doi.org/10.1088/1361-6382/ad0422" TargetMode="External"/><Relationship Id="rId14" Type="http://schemas.openxmlformats.org/officeDocument/2006/relationships/hyperlink" Target="https://www.isdc.unige.ch/~deckert/newsite/Dominique_Eckerts_Homepage.html" TargetMode="Externa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57.jpeg"/><Relationship Id="rId4" Type="http://schemas.openxmlformats.org/officeDocument/2006/relationships/hyperlink" Target="https://www.doi.org/10.3847/1538-4357/ad3df7" TargetMode="Externa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.bin"/><Relationship Id="rId13" Type="http://schemas.openxmlformats.org/officeDocument/2006/relationships/image" Target="../media/image9.wmf"/><Relationship Id="rId3" Type="http://schemas.openxmlformats.org/officeDocument/2006/relationships/notesSlide" Target="../notesSlides/notesSlide3.xml"/><Relationship Id="rId7" Type="http://schemas.openxmlformats.org/officeDocument/2006/relationships/image" Target="../media/image7.wmf"/><Relationship Id="rId12" Type="http://schemas.openxmlformats.org/officeDocument/2006/relationships/oleObject" Target="../embeddings/oleObject3.bin"/><Relationship Id="rId17" Type="http://schemas.openxmlformats.org/officeDocument/2006/relationships/image" Target="../media/image5.png"/><Relationship Id="rId2" Type="http://schemas.openxmlformats.org/officeDocument/2006/relationships/slideLayout" Target="../slideLayouts/slideLayout7.xml"/><Relationship Id="rId16" Type="http://schemas.microsoft.com/office/2007/relationships/hdphoto" Target="../media/hdphoto2.wdp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1.bin"/><Relationship Id="rId11" Type="http://schemas.openxmlformats.org/officeDocument/2006/relationships/image" Target="../media/image12.gif"/><Relationship Id="rId5" Type="http://schemas.openxmlformats.org/officeDocument/2006/relationships/image" Target="../media/image10.jpeg"/><Relationship Id="rId15" Type="http://schemas.openxmlformats.org/officeDocument/2006/relationships/image" Target="../media/image14.png"/><Relationship Id="rId10" Type="http://schemas.openxmlformats.org/officeDocument/2006/relationships/image" Target="../media/image11.gif"/><Relationship Id="rId4" Type="http://schemas.openxmlformats.org/officeDocument/2006/relationships/image" Target="../media/image6.jpeg"/><Relationship Id="rId9" Type="http://schemas.openxmlformats.org/officeDocument/2006/relationships/image" Target="../media/image8.wmf"/><Relationship Id="rId14" Type="http://schemas.openxmlformats.org/officeDocument/2006/relationships/image" Target="../media/image1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13" Type="http://schemas.openxmlformats.org/officeDocument/2006/relationships/image" Target="../media/image21.png"/><Relationship Id="rId3" Type="http://schemas.openxmlformats.org/officeDocument/2006/relationships/image" Target="../media/image6.jpeg"/><Relationship Id="rId7" Type="http://schemas.openxmlformats.org/officeDocument/2006/relationships/image" Target="../media/image15.png"/><Relationship Id="rId12" Type="http://schemas.openxmlformats.org/officeDocument/2006/relationships/image" Target="../media/image2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www.doi.org/10.3847/1538-4357/ad3df7" TargetMode="External"/><Relationship Id="rId11" Type="http://schemas.openxmlformats.org/officeDocument/2006/relationships/image" Target="../media/image19.png"/><Relationship Id="rId5" Type="http://schemas.openxmlformats.org/officeDocument/2006/relationships/hyperlink" Target="https://www.doi.org/10.1088/1361-6382/ad0422" TargetMode="External"/><Relationship Id="rId10" Type="http://schemas.openxmlformats.org/officeDocument/2006/relationships/image" Target="../media/image18.png"/><Relationship Id="rId4" Type="http://schemas.openxmlformats.org/officeDocument/2006/relationships/hyperlink" Target="https://www.doi.org/10.1088/1361-6382/aceacc" TargetMode="External"/><Relationship Id="rId9" Type="http://schemas.openxmlformats.org/officeDocument/2006/relationships/image" Target="../media/image17.png"/><Relationship Id="rId1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13" Type="http://schemas.openxmlformats.org/officeDocument/2006/relationships/image" Target="../media/image20.png"/><Relationship Id="rId3" Type="http://schemas.openxmlformats.org/officeDocument/2006/relationships/image" Target="../media/image6.jpeg"/><Relationship Id="rId7" Type="http://schemas.openxmlformats.org/officeDocument/2006/relationships/hyperlink" Target="https://www.doi.org/10.3847/1538-4357/ad3df7" TargetMode="External"/><Relationship Id="rId12" Type="http://schemas.openxmlformats.org/officeDocument/2006/relationships/image" Target="../media/image1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www.doi.org/10.1088/1361-6382/ad0422" TargetMode="External"/><Relationship Id="rId11" Type="http://schemas.openxmlformats.org/officeDocument/2006/relationships/image" Target="../media/image17.png"/><Relationship Id="rId5" Type="http://schemas.openxmlformats.org/officeDocument/2006/relationships/hyperlink" Target="https://www.doi.org/10.1088/1361-6382/aceacc" TargetMode="External"/><Relationship Id="rId15" Type="http://schemas.openxmlformats.org/officeDocument/2006/relationships/image" Target="../media/image5.png"/><Relationship Id="rId10" Type="http://schemas.openxmlformats.org/officeDocument/2006/relationships/image" Target="../media/image25.png"/><Relationship Id="rId4" Type="http://schemas.openxmlformats.org/officeDocument/2006/relationships/image" Target="../media/image22.png"/><Relationship Id="rId9" Type="http://schemas.openxmlformats.org/officeDocument/2006/relationships/image" Target="../media/image24.emf"/><Relationship Id="rId14" Type="http://schemas.openxmlformats.org/officeDocument/2006/relationships/image" Target="../media/image21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13" Type="http://schemas.openxmlformats.org/officeDocument/2006/relationships/image" Target="../media/image31.png"/><Relationship Id="rId3" Type="http://schemas.openxmlformats.org/officeDocument/2006/relationships/image" Target="../media/image6.jpeg"/><Relationship Id="rId7" Type="http://schemas.openxmlformats.org/officeDocument/2006/relationships/image" Target="../media/image5.png"/><Relationship Id="rId12" Type="http://schemas.openxmlformats.org/officeDocument/2006/relationships/image" Target="../media/image30.png"/><Relationship Id="rId2" Type="http://schemas.openxmlformats.org/officeDocument/2006/relationships/notesSlide" Target="../notesSlides/notesSlide7.xml"/><Relationship Id="rId16" Type="http://schemas.openxmlformats.org/officeDocument/2006/relationships/image" Target="../media/image34.png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www.doi.org/10.3847/1538-4357/ad3df7" TargetMode="External"/><Relationship Id="rId11" Type="http://schemas.openxmlformats.org/officeDocument/2006/relationships/image" Target="../media/image29.png"/><Relationship Id="rId5" Type="http://schemas.openxmlformats.org/officeDocument/2006/relationships/hyperlink" Target="https://www.doi.org/10.1088/1361-6382/ad0422" TargetMode="External"/><Relationship Id="rId15" Type="http://schemas.openxmlformats.org/officeDocument/2006/relationships/image" Target="../media/image33.png"/><Relationship Id="rId10" Type="http://schemas.openxmlformats.org/officeDocument/2006/relationships/image" Target="../media/image28.png"/><Relationship Id="rId4" Type="http://schemas.openxmlformats.org/officeDocument/2006/relationships/hyperlink" Target="https://www.doi.org/10.1088/1361-6382/aceacc" TargetMode="External"/><Relationship Id="rId9" Type="http://schemas.openxmlformats.org/officeDocument/2006/relationships/image" Target="../media/image27.png"/><Relationship Id="rId14" Type="http://schemas.openxmlformats.org/officeDocument/2006/relationships/image" Target="../media/image32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png"/><Relationship Id="rId3" Type="http://schemas.openxmlformats.org/officeDocument/2006/relationships/image" Target="../media/image35.png"/><Relationship Id="rId7" Type="http://schemas.openxmlformats.org/officeDocument/2006/relationships/hyperlink" Target="https://www.doi.org/10.3847/1538-4357/ad3df7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www.doi.org/10.1088/1361-6382/ad0422" TargetMode="External"/><Relationship Id="rId5" Type="http://schemas.openxmlformats.org/officeDocument/2006/relationships/hyperlink" Target="https://www.doi.org/10.1088/1361-6382/aceacc" TargetMode="External"/><Relationship Id="rId4" Type="http://schemas.openxmlformats.org/officeDocument/2006/relationships/image" Target="../media/image6.jpeg"/><Relationship Id="rId9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Ilustración de la Vía Láctea"/>
          <p:cNvPicPr>
            <a:picLocks noChangeAspect="1" noChangeArrowheads="1"/>
          </p:cNvPicPr>
          <p:nvPr/>
        </p:nvPicPr>
        <p:blipFill rotWithShape="1">
          <a:blip r:embed="rId3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-100000"/>
                    </a14:imgEffect>
                    <a14:imgEffect>
                      <a14:colorTemperature colorTemp="6139"/>
                    </a14:imgEffect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3" b="-59"/>
          <a:stretch/>
        </p:blipFill>
        <p:spPr bwMode="auto">
          <a:xfrm>
            <a:off x="0" y="-21782"/>
            <a:ext cx="12211778" cy="6879782"/>
          </a:xfrm>
          <a:prstGeom prst="rect">
            <a:avLst/>
          </a:prstGeom>
          <a:noFill/>
        </p:spPr>
      </p:pic>
      <p:sp>
        <p:nvSpPr>
          <p:cNvPr id="11" name="85 Rectángulo"/>
          <p:cNvSpPr>
            <a:spLocks noChangeArrowheads="1"/>
          </p:cNvSpPr>
          <p:nvPr/>
        </p:nvSpPr>
        <p:spPr bwMode="auto">
          <a:xfrm>
            <a:off x="695397" y="2567806"/>
            <a:ext cx="10562628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t">
            <a:spAutoFit/>
          </a:bodyPr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"/>
              <a:defRPr sz="2900">
                <a:solidFill>
                  <a:schemeClr val="tx1"/>
                </a:solidFill>
                <a:latin typeface="Tw Cen MT" panose="020B0602020104020603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"/>
              <a:defRPr sz="2600">
                <a:solidFill>
                  <a:schemeClr val="tx1"/>
                </a:solidFill>
                <a:latin typeface="Tw Cen MT" panose="020B0602020104020603" pitchFamily="34" charset="0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"/>
              <a:defRPr sz="2300">
                <a:solidFill>
                  <a:schemeClr val="tx1"/>
                </a:solidFill>
                <a:latin typeface="Tw Cen MT" panose="020B0602020104020603" pitchFamily="34" charset="0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9pPr>
          </a:lstStyle>
          <a:p>
            <a:pPr algn="ctr">
              <a:buNone/>
            </a:pPr>
            <a:r>
              <a:rPr lang="en-US" sz="3200" b="1" dirty="0" smtClean="0"/>
              <a:t>Testing </a:t>
            </a:r>
            <a:r>
              <a:rPr lang="en-US" sz="3200" b="1" dirty="0" err="1"/>
              <a:t>hyperconical</a:t>
            </a:r>
            <a:r>
              <a:rPr lang="en-US" sz="3200" b="1" dirty="0"/>
              <a:t> modified gravity in galaxies and clusters with distinct datasets</a:t>
            </a:r>
            <a:r>
              <a:rPr lang="ca-ES" sz="3200" b="1" dirty="0" smtClean="0"/>
              <a:t> </a:t>
            </a:r>
            <a:endParaRPr lang="ca-ES" sz="3200" b="1" dirty="0"/>
          </a:p>
        </p:txBody>
      </p:sp>
      <p:sp>
        <p:nvSpPr>
          <p:cNvPr id="2" name="85 Rectángulo">
            <a:extLst>
              <a:ext uri="{FF2B5EF4-FFF2-40B4-BE49-F238E27FC236}">
                <a16:creationId xmlns:a16="http://schemas.microsoft.com/office/drawing/2014/main" xmlns="" id="{305BBD9F-C48E-7AC2-D5AB-C769A6127E5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27446" y="3874403"/>
            <a:ext cx="9937104" cy="1308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t">
            <a:spAutoFit/>
          </a:bodyPr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"/>
              <a:defRPr sz="2900">
                <a:solidFill>
                  <a:schemeClr val="tx1"/>
                </a:solidFill>
                <a:latin typeface="Tw Cen MT" panose="020B0602020104020603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"/>
              <a:defRPr sz="2600">
                <a:solidFill>
                  <a:schemeClr val="tx1"/>
                </a:solidFill>
                <a:latin typeface="Tw Cen MT" panose="020B0602020104020603" pitchFamily="34" charset="0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"/>
              <a:defRPr sz="2300">
                <a:solidFill>
                  <a:schemeClr val="tx1"/>
                </a:solidFill>
                <a:latin typeface="Tw Cen MT" panose="020B0602020104020603" pitchFamily="34" charset="0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9pPr>
          </a:lstStyle>
          <a:p>
            <a:pPr algn="ctr">
              <a:spcBef>
                <a:spcPts val="0"/>
              </a:spcBef>
              <a:spcAft>
                <a:spcPts val="0"/>
              </a:spcAft>
              <a:buNone/>
            </a:pPr>
            <a:r>
              <a:rPr lang="ca-ES" sz="2800" dirty="0" smtClean="0">
                <a:latin typeface="Tw Cen MT"/>
                <a:cs typeface="Arial"/>
              </a:rPr>
              <a:t>Dr. Robert Monjo i Agut</a:t>
            </a:r>
          </a:p>
          <a:p>
            <a:pPr algn="ctr">
              <a:spcBef>
                <a:spcPts val="600"/>
              </a:spcBef>
              <a:spcAft>
                <a:spcPts val="0"/>
              </a:spcAft>
              <a:buNone/>
            </a:pPr>
            <a:r>
              <a:rPr lang="en-US" sz="23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w Cen MT"/>
                <a:cs typeface="Arial"/>
              </a:rPr>
              <a:t>Department of Physics and Mathematics</a:t>
            </a:r>
          </a:p>
          <a:p>
            <a:pPr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3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w Cen MT"/>
                <a:cs typeface="Arial"/>
              </a:rPr>
              <a:t>University of </a:t>
            </a:r>
            <a:r>
              <a:rPr lang="en-US" sz="2300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Tw Cen MT"/>
                <a:cs typeface="Arial"/>
              </a:rPr>
              <a:t>Alcalá</a:t>
            </a:r>
            <a:endParaRPr lang="en-US" sz="2300" dirty="0"/>
          </a:p>
        </p:txBody>
      </p:sp>
      <p:sp>
        <p:nvSpPr>
          <p:cNvPr id="4" name="Rectángulo 3"/>
          <p:cNvSpPr/>
          <p:nvPr/>
        </p:nvSpPr>
        <p:spPr>
          <a:xfrm>
            <a:off x="9048328" y="44624"/>
            <a:ext cx="3080646" cy="307777"/>
          </a:xfrm>
          <a:prstGeom prst="rect">
            <a:avLst/>
          </a:prstGeom>
          <a:solidFill>
            <a:schemeClr val="bg1">
              <a:alpha val="4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US" sz="1400" b="1" dirty="0" smtClean="0">
                <a:solidFill>
                  <a:srgbClr val="00B050"/>
                </a:solidFill>
              </a:rPr>
              <a:t>Monday</a:t>
            </a:r>
            <a:r>
              <a:rPr lang="en-US" sz="1400" b="1" dirty="0">
                <a:solidFill>
                  <a:srgbClr val="00B050"/>
                </a:solidFill>
              </a:rPr>
              <a:t>, </a:t>
            </a:r>
            <a:r>
              <a:rPr lang="en-US" sz="1400" b="1" dirty="0" smtClean="0">
                <a:solidFill>
                  <a:srgbClr val="00B050"/>
                </a:solidFill>
              </a:rPr>
              <a:t>April 14, 2025</a:t>
            </a:r>
            <a:endParaRPr lang="ca-ES" sz="1400" b="1" dirty="0">
              <a:solidFill>
                <a:srgbClr val="00B050"/>
              </a:solidFill>
            </a:endParaRPr>
          </a:p>
        </p:txBody>
      </p:sp>
      <p:pic>
        <p:nvPicPr>
          <p:cNvPr id="30725" name="Picture 5" descr="logo folio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95800" y="1200714"/>
            <a:ext cx="3672408" cy="11143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35818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QuadreDeText 11">
            <a:extLst>
              <a:ext uri="{FF2B5EF4-FFF2-40B4-BE49-F238E27FC236}">
                <a16:creationId xmlns:a16="http://schemas.microsoft.com/office/drawing/2014/main" xmlns="" id="{3786622A-F749-1D1F-58CD-16390EE3E6C3}"/>
              </a:ext>
            </a:extLst>
          </p:cNvPr>
          <p:cNvSpPr txBox="1"/>
          <p:nvPr/>
        </p:nvSpPr>
        <p:spPr>
          <a:xfrm>
            <a:off x="-3007" y="1163387"/>
            <a:ext cx="12240905" cy="40011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endParaRPr lang="ca-ES" sz="2000" dirty="0">
              <a:latin typeface="Arial"/>
              <a:cs typeface="Arial"/>
            </a:endParaRPr>
          </a:p>
        </p:txBody>
      </p:sp>
      <p:pic>
        <p:nvPicPr>
          <p:cNvPr id="11" name="Picture 2" descr="Ilustración de la Vía Láctea">
            <a:extLst>
              <a:ext uri="{FF2B5EF4-FFF2-40B4-BE49-F238E27FC236}">
                <a16:creationId xmlns:a16="http://schemas.microsoft.com/office/drawing/2014/main" xmlns="" id="{714748F4-8E66-C664-7F4B-97A15A885E6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5643"/>
          <a:stretch/>
        </p:blipFill>
        <p:spPr bwMode="auto">
          <a:xfrm>
            <a:off x="0" y="-10582"/>
            <a:ext cx="12190612" cy="12347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3" name="39 Marcador de número de diapositiva"/>
          <p:cNvSpPr>
            <a:spLocks noGrp="1"/>
          </p:cNvSpPr>
          <p:nvPr>
            <p:ph type="sldNum" sz="quarter" idx="12"/>
          </p:nvPr>
        </p:nvSpPr>
        <p:spPr bwMode="auto">
          <a:xfrm>
            <a:off x="11539264" y="599728"/>
            <a:ext cx="533400" cy="3810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"/>
              <a:defRPr sz="2900">
                <a:solidFill>
                  <a:schemeClr val="tx1"/>
                </a:solidFill>
                <a:latin typeface="Tw Cen MT" panose="020B0602020104020603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"/>
              <a:defRPr sz="2600">
                <a:solidFill>
                  <a:schemeClr val="tx1"/>
                </a:solidFill>
                <a:latin typeface="Tw Cen MT" panose="020B0602020104020603" pitchFamily="34" charset="0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"/>
              <a:defRPr sz="2300">
                <a:solidFill>
                  <a:schemeClr val="tx1"/>
                </a:solidFill>
                <a:latin typeface="Tw Cen MT" panose="020B0602020104020603" pitchFamily="34" charset="0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16A09E6B-1F50-405C-808D-49F1E760CC47}" type="slidenum">
              <a:rPr lang="es-ES" sz="1400">
                <a:solidFill>
                  <a:srgbClr val="E4F3F8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10</a:t>
            </a:fld>
            <a:endParaRPr lang="es-ES" sz="1400" dirty="0">
              <a:solidFill>
                <a:srgbClr val="E4F3F8"/>
              </a:solidFill>
              <a:latin typeface="Arial" panose="020B0604020202020204" pitchFamily="34" charset="0"/>
            </a:endParaRPr>
          </a:p>
        </p:txBody>
      </p:sp>
      <p:sp>
        <p:nvSpPr>
          <p:cNvPr id="14" name="23 Rectángulo">
            <a:extLst>
              <a:ext uri="{FF2B5EF4-FFF2-40B4-BE49-F238E27FC236}">
                <a16:creationId xmlns:a16="http://schemas.microsoft.com/office/drawing/2014/main" xmlns="" id="{329DF60A-065D-9EE3-60F3-A890AF70B065}"/>
              </a:ext>
            </a:extLst>
          </p:cNvPr>
          <p:cNvSpPr/>
          <p:nvPr/>
        </p:nvSpPr>
        <p:spPr>
          <a:xfrm>
            <a:off x="573613" y="-16168"/>
            <a:ext cx="11064552" cy="292100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 algn="ctr" eaLnBrk="1" hangingPunct="1">
              <a:defRPr/>
            </a:pPr>
            <a:r>
              <a:rPr lang="en-US" sz="1300" i="1" dirty="0">
                <a:solidFill>
                  <a:schemeClr val="bg1"/>
                </a:solidFill>
                <a:latin typeface="Arial"/>
                <a:cs typeface="Arial"/>
              </a:rPr>
              <a:t>Robert Monjo: </a:t>
            </a:r>
            <a:r>
              <a:rPr lang="en-US" sz="1300" i="1" dirty="0" smtClean="0">
                <a:solidFill>
                  <a:schemeClr val="bg1"/>
                </a:solidFill>
                <a:latin typeface="Arial"/>
                <a:cs typeface="Arial"/>
              </a:rPr>
              <a:t>Testing </a:t>
            </a:r>
            <a:r>
              <a:rPr lang="en-US" sz="1300" i="1" dirty="0" err="1" smtClean="0">
                <a:solidFill>
                  <a:schemeClr val="bg1"/>
                </a:solidFill>
                <a:latin typeface="Arial"/>
                <a:cs typeface="Arial"/>
              </a:rPr>
              <a:t>hyperconical</a:t>
            </a:r>
            <a:r>
              <a:rPr lang="en-US" sz="1300" i="1" dirty="0" smtClean="0">
                <a:solidFill>
                  <a:schemeClr val="bg1"/>
                </a:solidFill>
                <a:latin typeface="Arial"/>
                <a:cs typeface="Arial"/>
              </a:rPr>
              <a:t> modified gravity in galaxies and clusters</a:t>
            </a:r>
            <a:endParaRPr lang="es-ES" sz="1300" dirty="0">
              <a:solidFill>
                <a:schemeClr val="bg1"/>
              </a:solidFill>
              <a:latin typeface="Arial" charset="0"/>
              <a:cs typeface="Arial" charset="0"/>
            </a:endParaRPr>
          </a:p>
        </p:txBody>
      </p:sp>
      <p:sp>
        <p:nvSpPr>
          <p:cNvPr id="2" name="Rectángulo 1"/>
          <p:cNvSpPr/>
          <p:nvPr/>
        </p:nvSpPr>
        <p:spPr>
          <a:xfrm>
            <a:off x="2279576" y="1538203"/>
            <a:ext cx="8568952" cy="45550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900" b="1" dirty="0">
                <a:latin typeface="Arial Nova Cond Light" panose="020B0306020202020204" pitchFamily="34" charset="0"/>
                <a:cs typeface="Calibri"/>
              </a:rPr>
              <a:t>Motivation</a:t>
            </a:r>
          </a:p>
          <a:p>
            <a:pPr marL="914400" lvl="1" indent="-457200">
              <a:buFont typeface="Wingdings" panose="05000000000000000000" pitchFamily="2" charset="2"/>
              <a:buChar char="ü"/>
            </a:pPr>
            <a:r>
              <a:rPr lang="en-US" sz="2900" dirty="0">
                <a:latin typeface="Arial Nova Cond Light" panose="020B0306020202020204" pitchFamily="34" charset="0"/>
                <a:cs typeface="Calibri"/>
              </a:rPr>
              <a:t>Dynamical embedding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900" b="1" dirty="0">
                <a:latin typeface="Arial Nova Cond Light" panose="020B0306020202020204" pitchFamily="34" charset="0"/>
                <a:cs typeface="Calibri"/>
              </a:rPr>
              <a:t>Approach</a:t>
            </a:r>
            <a:r>
              <a:rPr lang="en-US" sz="2900" dirty="0">
                <a:latin typeface="Arial Nova Cond Light" panose="020B0306020202020204" pitchFamily="34" charset="0"/>
                <a:cs typeface="Calibri"/>
              </a:rPr>
              <a:t>: </a:t>
            </a:r>
          </a:p>
          <a:p>
            <a:pPr marL="914400" lvl="1" indent="-457200">
              <a:buFont typeface="Wingdings" panose="05000000000000000000" pitchFamily="2" charset="2"/>
              <a:buChar char="ü"/>
            </a:pPr>
            <a:r>
              <a:rPr lang="en-US" sz="2900" dirty="0">
                <a:latin typeface="Arial Nova Cond Light" panose="020B0306020202020204" pitchFamily="34" charset="0"/>
                <a:cs typeface="Calibri"/>
              </a:rPr>
              <a:t>Hyperconical modified gravity</a:t>
            </a:r>
          </a:p>
          <a:p>
            <a:pPr marL="914400" lvl="1" indent="-457200">
              <a:buFont typeface="Wingdings" panose="05000000000000000000" pitchFamily="2" charset="2"/>
              <a:buChar char="ü"/>
            </a:pPr>
            <a:r>
              <a:rPr lang="en-US" sz="2900" dirty="0" smtClean="0">
                <a:latin typeface="Arial Nova Cond Light" panose="020B0306020202020204" pitchFamily="34" charset="0"/>
                <a:cs typeface="Calibri"/>
              </a:rPr>
              <a:t>Observations</a:t>
            </a:r>
            <a:endParaRPr lang="en-US" sz="2900" dirty="0">
              <a:latin typeface="Arial Nova Cond Light" panose="020B0306020202020204" pitchFamily="34" charset="0"/>
              <a:cs typeface="Calibri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900" b="1" dirty="0">
                <a:solidFill>
                  <a:srgbClr val="0000FF"/>
                </a:solidFill>
                <a:latin typeface="Arial Nova Cond Light" panose="020B0306020202020204" pitchFamily="34" charset="0"/>
                <a:cs typeface="Calibri"/>
              </a:rPr>
              <a:t>Results</a:t>
            </a:r>
            <a:r>
              <a:rPr lang="en-US" sz="2900" dirty="0">
                <a:solidFill>
                  <a:srgbClr val="0000FF"/>
                </a:solidFill>
                <a:latin typeface="Arial Nova Cond Light" panose="020B0306020202020204" pitchFamily="34" charset="0"/>
                <a:cs typeface="Calibri"/>
              </a:rPr>
              <a:t>: Fictitious acceleration of...</a:t>
            </a:r>
          </a:p>
          <a:p>
            <a:pPr marL="914400" lvl="1" indent="-457200">
              <a:buFont typeface="Wingdings" panose="05000000000000000000" pitchFamily="2" charset="2"/>
              <a:buChar char="ü"/>
            </a:pPr>
            <a:r>
              <a:rPr lang="en-US" sz="2900" dirty="0">
                <a:solidFill>
                  <a:srgbClr val="0000FF"/>
                </a:solidFill>
                <a:latin typeface="Arial Nova Cond Light" panose="020B0306020202020204" pitchFamily="34" charset="0"/>
                <a:cs typeface="Calibri"/>
              </a:rPr>
              <a:t>Cosmos</a:t>
            </a:r>
          </a:p>
          <a:p>
            <a:pPr marL="914400" lvl="1" indent="-457200">
              <a:buFont typeface="Wingdings" panose="05000000000000000000" pitchFamily="2" charset="2"/>
              <a:buChar char="ü"/>
            </a:pPr>
            <a:r>
              <a:rPr lang="en-US" sz="2900" dirty="0">
                <a:solidFill>
                  <a:srgbClr val="0000FF"/>
                </a:solidFill>
                <a:latin typeface="Arial Nova Cond Light" panose="020B0306020202020204" pitchFamily="34" charset="0"/>
                <a:cs typeface="Calibri"/>
              </a:rPr>
              <a:t>Clusters</a:t>
            </a:r>
          </a:p>
          <a:p>
            <a:pPr marL="914400" lvl="1" indent="-457200">
              <a:buFont typeface="Wingdings" panose="05000000000000000000" pitchFamily="2" charset="2"/>
              <a:buChar char="ü"/>
            </a:pPr>
            <a:r>
              <a:rPr lang="en-US" sz="2900" dirty="0">
                <a:solidFill>
                  <a:srgbClr val="0000FF"/>
                </a:solidFill>
                <a:latin typeface="Arial Nova Cond Light" panose="020B0306020202020204" pitchFamily="34" charset="0"/>
                <a:cs typeface="Calibri"/>
              </a:rPr>
              <a:t>Galaxies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900" b="1" dirty="0">
                <a:latin typeface="Arial Nova Cond Light" panose="020B0306020202020204" pitchFamily="34" charset="0"/>
                <a:cs typeface="Calibri"/>
              </a:rPr>
              <a:t>Final remarks</a:t>
            </a:r>
            <a:r>
              <a:rPr lang="en-US" sz="2900" dirty="0">
                <a:latin typeface="Arial Nova Cond Light" panose="020B0306020202020204" pitchFamily="34" charset="0"/>
                <a:cs typeface="Calibri"/>
              </a:rPr>
              <a:t> </a:t>
            </a:r>
            <a:endParaRPr lang="en-US" sz="2900" dirty="0">
              <a:cs typeface="Calibri"/>
            </a:endParaRPr>
          </a:p>
        </p:txBody>
      </p:sp>
      <p:sp>
        <p:nvSpPr>
          <p:cNvPr id="10" name="Rectángulo 9"/>
          <p:cNvSpPr/>
          <p:nvPr/>
        </p:nvSpPr>
        <p:spPr>
          <a:xfrm>
            <a:off x="11738639" y="926951"/>
            <a:ext cx="48282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" sz="1400" b="1" dirty="0">
                <a:solidFill>
                  <a:schemeClr val="bg1"/>
                </a:solidFill>
              </a:rPr>
              <a:t>15. </a:t>
            </a:r>
            <a:endParaRPr lang="ca-ES" sz="1400" b="1" dirty="0">
              <a:solidFill>
                <a:schemeClr val="bg1"/>
              </a:solidFill>
            </a:endParaRPr>
          </a:p>
        </p:txBody>
      </p:sp>
      <p:cxnSp>
        <p:nvCxnSpPr>
          <p:cNvPr id="12" name="Conector recto 11"/>
          <p:cNvCxnSpPr/>
          <p:nvPr/>
        </p:nvCxnSpPr>
        <p:spPr>
          <a:xfrm flipV="1">
            <a:off x="11539264" y="799451"/>
            <a:ext cx="463717" cy="374895"/>
          </a:xfrm>
          <a:prstGeom prst="line">
            <a:avLst/>
          </a:prstGeom>
          <a:ln>
            <a:solidFill>
              <a:srgbClr val="FFFBE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 Box 30">
            <a:extLst>
              <a:ext uri="{FF2B5EF4-FFF2-40B4-BE49-F238E27FC236}">
                <a16:creationId xmlns:a16="http://schemas.microsoft.com/office/drawing/2014/main" xmlns="" id="{184F97B4-61AD-2BA0-6D74-0326A2345C0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23768" y="226189"/>
            <a:ext cx="5720304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t">
            <a:spAutoFit/>
          </a:bodyPr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"/>
              <a:defRPr sz="2900">
                <a:solidFill>
                  <a:schemeClr val="tx1"/>
                </a:solidFill>
                <a:latin typeface="Tw Cen MT" panose="020B0602020104020603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"/>
              <a:defRPr sz="2600">
                <a:solidFill>
                  <a:schemeClr val="tx1"/>
                </a:solidFill>
                <a:latin typeface="Tw Cen MT" panose="020B0602020104020603" pitchFamily="34" charset="0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"/>
              <a:defRPr sz="2300">
                <a:solidFill>
                  <a:schemeClr val="tx1"/>
                </a:solidFill>
                <a:latin typeface="Tw Cen MT" panose="020B0602020104020603" pitchFamily="34" charset="0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9pPr>
          </a:lstStyle>
          <a:p>
            <a:pPr algn="ctr">
              <a:spcBef>
                <a:spcPct val="50000"/>
              </a:spcBef>
              <a:buNone/>
            </a:pPr>
            <a:r>
              <a:rPr lang="en" sz="4000" b="1" dirty="0">
                <a:solidFill>
                  <a:schemeClr val="bg1"/>
                </a:solidFill>
                <a:latin typeface="Arial"/>
                <a:cs typeface="Arial"/>
              </a:rPr>
              <a:t>Contents</a:t>
            </a:r>
            <a:endParaRPr lang="ca-ES" dirty="0">
              <a:solidFill>
                <a:schemeClr val="bg1"/>
              </a:solidFill>
            </a:endParaRPr>
          </a:p>
        </p:txBody>
      </p:sp>
      <p:pic>
        <p:nvPicPr>
          <p:cNvPr id="17" name="Picture 5" descr="logo folio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344" y="100229"/>
            <a:ext cx="2304256" cy="6992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493334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mph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9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7F7F7F"/>
                                      </p:to>
                                    </p:animClr>
                                    <p:animClr clrSpc="rgb" dir="cw">
                                      <p:cBhvr>
                                        <p:cTn id="9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7F7F7F"/>
                                      </p:to>
                                    </p:animClr>
                                    <p:set>
                                      <p:cBhvr>
                                        <p:cTn id="10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9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7F7F7F"/>
                                      </p:to>
                                    </p:animClr>
                                    <p:animClr clrSpc="rgb" dir="cw">
                                      <p:cBhvr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7F7F7F"/>
                                      </p:to>
                                    </p:animClr>
                                    <p:set>
                                      <p:cBhvr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9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7F7F7F"/>
                                      </p:to>
                                    </p:animClr>
                                    <p:animClr clrSpc="rgb" dir="cw">
                                      <p:cBhvr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7F7F7F"/>
                                      </p:to>
                                    </p:animClr>
                                    <p:set>
                                      <p:cBhvr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1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9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7F7F7F"/>
                                      </p:to>
                                    </p:animClr>
                                    <p:animClr clrSpc="rgb" dir="cw">
                                      <p:cBhvr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7F7F7F"/>
                                      </p:to>
                                    </p:animClr>
                                    <p:set>
                                      <p:cBhvr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9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7F7F7F"/>
                                      </p:to>
                                    </p:animClr>
                                    <p:animClr clrSpc="rgb" dir="cw">
                                      <p:cBhvr>
                                        <p:cTn id="29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7F7F7F"/>
                                      </p:to>
                                    </p:animClr>
                                    <p:set>
                                      <p:cBhvr>
                                        <p:cTn id="30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9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3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7F7F7F"/>
                                      </p:to>
                                    </p:animClr>
                                    <p:animClr clrSpc="rgb" dir="cw">
                                      <p:cBhvr>
                                        <p:cTn id="34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7F7F7F"/>
                                      </p:to>
                                    </p:animClr>
                                    <p:set>
                                      <p:cBhvr>
                                        <p:cTn id="35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6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9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8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7F7F7F"/>
                                      </p:to>
                                    </p:animClr>
                                    <p:animClr clrSpc="rgb" dir="cw">
                                      <p:cBhvr>
                                        <p:cTn id="39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7F7F7F"/>
                                      </p:to>
                                    </p:animClr>
                                    <p:set>
                                      <p:cBhvr>
                                        <p:cTn id="40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1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9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3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7F7F7F"/>
                                      </p:to>
                                    </p:animClr>
                                    <p:animClr clrSpc="rgb" dir="cw">
                                      <p:cBhvr>
                                        <p:cTn id="44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7F7F7F"/>
                                      </p:to>
                                    </p:animClr>
                                    <p:set>
                                      <p:cBhvr>
                                        <p:cTn id="45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6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9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8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7F7F7F"/>
                                      </p:to>
                                    </p:animClr>
                                    <p:animClr clrSpc="rgb" dir="cw">
                                      <p:cBhvr>
                                        <p:cTn id="49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7F7F7F"/>
                                      </p:to>
                                    </p:animClr>
                                    <p:set>
                                      <p:cBhvr>
                                        <p:cTn id="50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1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QuadreDeText 11">
            <a:extLst>
              <a:ext uri="{FF2B5EF4-FFF2-40B4-BE49-F238E27FC236}">
                <a16:creationId xmlns:a16="http://schemas.microsoft.com/office/drawing/2014/main" xmlns="" id="{3786622A-F749-1D1F-58CD-16390EE3E6C3}"/>
              </a:ext>
            </a:extLst>
          </p:cNvPr>
          <p:cNvSpPr txBox="1"/>
          <p:nvPr/>
        </p:nvSpPr>
        <p:spPr>
          <a:xfrm>
            <a:off x="-3007" y="1228690"/>
            <a:ext cx="12240905" cy="46166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endParaRPr lang="ca-ES" sz="2400" b="1" dirty="0">
              <a:solidFill>
                <a:schemeClr val="accent1">
                  <a:lumMod val="50000"/>
                </a:schemeClr>
              </a:solidFill>
              <a:latin typeface="Arial"/>
              <a:cs typeface="Arial"/>
            </a:endParaRPr>
          </a:p>
        </p:txBody>
      </p:sp>
      <p:pic>
        <p:nvPicPr>
          <p:cNvPr id="32" name="Picture 2" descr="Ilustración de la Vía Láctea">
            <a:extLst>
              <a:ext uri="{FF2B5EF4-FFF2-40B4-BE49-F238E27FC236}">
                <a16:creationId xmlns:a16="http://schemas.microsoft.com/office/drawing/2014/main" xmlns="" id="{B1A5C0D4-DAE6-5D05-BB8D-E3BB6E8F7A5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5643"/>
          <a:stretch/>
        </p:blipFill>
        <p:spPr bwMode="auto">
          <a:xfrm>
            <a:off x="0" y="1"/>
            <a:ext cx="12222361" cy="12453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3" name="Rectangle 2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"/>
              <a:defRPr sz="2900">
                <a:solidFill>
                  <a:schemeClr val="tx1"/>
                </a:solidFill>
                <a:latin typeface="Tw Cen MT" panose="020B0602020104020603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"/>
              <a:defRPr sz="2600">
                <a:solidFill>
                  <a:schemeClr val="tx1"/>
                </a:solidFill>
                <a:latin typeface="Tw Cen MT" panose="020B0602020104020603" pitchFamily="34" charset="0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"/>
              <a:defRPr sz="2300">
                <a:solidFill>
                  <a:schemeClr val="tx1"/>
                </a:solidFill>
                <a:latin typeface="Tw Cen MT" panose="020B0602020104020603" pitchFamily="34" charset="0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ca-ES" sz="1800">
              <a:latin typeface="Arial" panose="020B0604020202020204" pitchFamily="34" charset="0"/>
            </a:endParaRPr>
          </a:p>
        </p:txBody>
      </p:sp>
      <p:sp>
        <p:nvSpPr>
          <p:cNvPr id="44" name="Rectangle 4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"/>
              <a:defRPr sz="2900">
                <a:solidFill>
                  <a:schemeClr val="tx1"/>
                </a:solidFill>
                <a:latin typeface="Tw Cen MT" panose="020B0602020104020603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"/>
              <a:defRPr sz="2600">
                <a:solidFill>
                  <a:schemeClr val="tx1"/>
                </a:solidFill>
                <a:latin typeface="Tw Cen MT" panose="020B0602020104020603" pitchFamily="34" charset="0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"/>
              <a:defRPr sz="2300">
                <a:solidFill>
                  <a:schemeClr val="tx1"/>
                </a:solidFill>
                <a:latin typeface="Tw Cen MT" panose="020B0602020104020603" pitchFamily="34" charset="0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ca-ES" sz="1800">
              <a:latin typeface="Arial" panose="020B0604020202020204" pitchFamily="34" charset="0"/>
            </a:endParaRPr>
          </a:p>
        </p:txBody>
      </p:sp>
      <p:sp>
        <p:nvSpPr>
          <p:cNvPr id="51" name="Rectangle 6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"/>
              <a:defRPr sz="2900">
                <a:solidFill>
                  <a:schemeClr val="tx1"/>
                </a:solidFill>
                <a:latin typeface="Tw Cen MT" panose="020B0602020104020603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"/>
              <a:defRPr sz="2600">
                <a:solidFill>
                  <a:schemeClr val="tx1"/>
                </a:solidFill>
                <a:latin typeface="Tw Cen MT" panose="020B0602020104020603" pitchFamily="34" charset="0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"/>
              <a:defRPr sz="2300">
                <a:solidFill>
                  <a:schemeClr val="tx1"/>
                </a:solidFill>
                <a:latin typeface="Tw Cen MT" panose="020B0602020104020603" pitchFamily="34" charset="0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ca-ES" sz="1800">
              <a:latin typeface="Arial" panose="020B0604020202020204" pitchFamily="34" charset="0"/>
            </a:endParaRPr>
          </a:p>
        </p:txBody>
      </p:sp>
      <p:sp>
        <p:nvSpPr>
          <p:cNvPr id="52" name="Rectangle 8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"/>
              <a:defRPr sz="2900">
                <a:solidFill>
                  <a:schemeClr val="tx1"/>
                </a:solidFill>
                <a:latin typeface="Tw Cen MT" panose="020B0602020104020603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"/>
              <a:defRPr sz="2600">
                <a:solidFill>
                  <a:schemeClr val="tx1"/>
                </a:solidFill>
                <a:latin typeface="Tw Cen MT" panose="020B0602020104020603" pitchFamily="34" charset="0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"/>
              <a:defRPr sz="2300">
                <a:solidFill>
                  <a:schemeClr val="tx1"/>
                </a:solidFill>
                <a:latin typeface="Tw Cen MT" panose="020B0602020104020603" pitchFamily="34" charset="0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ca-ES" sz="1800">
              <a:latin typeface="Arial" panose="020B0604020202020204" pitchFamily="34" charset="0"/>
            </a:endParaRPr>
          </a:p>
        </p:txBody>
      </p:sp>
      <p:sp>
        <p:nvSpPr>
          <p:cNvPr id="53" name="Rectangle 10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"/>
              <a:defRPr sz="2900">
                <a:solidFill>
                  <a:schemeClr val="tx1"/>
                </a:solidFill>
                <a:latin typeface="Tw Cen MT" panose="020B0602020104020603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"/>
              <a:defRPr sz="2600">
                <a:solidFill>
                  <a:schemeClr val="tx1"/>
                </a:solidFill>
                <a:latin typeface="Tw Cen MT" panose="020B0602020104020603" pitchFamily="34" charset="0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"/>
              <a:defRPr sz="2300">
                <a:solidFill>
                  <a:schemeClr val="tx1"/>
                </a:solidFill>
                <a:latin typeface="Tw Cen MT" panose="020B0602020104020603" pitchFamily="34" charset="0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ca-ES" sz="1800">
              <a:latin typeface="Arial" panose="020B0604020202020204" pitchFamily="34" charset="0"/>
            </a:endParaRPr>
          </a:p>
        </p:txBody>
      </p:sp>
      <p:sp>
        <p:nvSpPr>
          <p:cNvPr id="54" name="Rectangle 12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"/>
              <a:defRPr sz="2900">
                <a:solidFill>
                  <a:schemeClr val="tx1"/>
                </a:solidFill>
                <a:latin typeface="Tw Cen MT" panose="020B0602020104020603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"/>
              <a:defRPr sz="2600">
                <a:solidFill>
                  <a:schemeClr val="tx1"/>
                </a:solidFill>
                <a:latin typeface="Tw Cen MT" panose="020B0602020104020603" pitchFamily="34" charset="0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"/>
              <a:defRPr sz="2300">
                <a:solidFill>
                  <a:schemeClr val="tx1"/>
                </a:solidFill>
                <a:latin typeface="Tw Cen MT" panose="020B0602020104020603" pitchFamily="34" charset="0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ca-ES" sz="1800">
              <a:latin typeface="Arial" panose="020B0604020202020204" pitchFamily="34" charset="0"/>
            </a:endParaRPr>
          </a:p>
        </p:txBody>
      </p:sp>
      <p:sp>
        <p:nvSpPr>
          <p:cNvPr id="55" name="Rectangle 14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"/>
              <a:defRPr sz="2900">
                <a:solidFill>
                  <a:schemeClr val="tx1"/>
                </a:solidFill>
                <a:latin typeface="Tw Cen MT" panose="020B0602020104020603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"/>
              <a:defRPr sz="2600">
                <a:solidFill>
                  <a:schemeClr val="tx1"/>
                </a:solidFill>
                <a:latin typeface="Tw Cen MT" panose="020B0602020104020603" pitchFamily="34" charset="0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"/>
              <a:defRPr sz="2300">
                <a:solidFill>
                  <a:schemeClr val="tx1"/>
                </a:solidFill>
                <a:latin typeface="Tw Cen MT" panose="020B0602020104020603" pitchFamily="34" charset="0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ca-ES" sz="1800">
              <a:latin typeface="Arial" panose="020B0604020202020204" pitchFamily="34" charset="0"/>
            </a:endParaRPr>
          </a:p>
        </p:txBody>
      </p:sp>
      <p:sp>
        <p:nvSpPr>
          <p:cNvPr id="56" name="Rectangle 16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"/>
              <a:defRPr sz="2900">
                <a:solidFill>
                  <a:schemeClr val="tx1"/>
                </a:solidFill>
                <a:latin typeface="Tw Cen MT" panose="020B0602020104020603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"/>
              <a:defRPr sz="2600">
                <a:solidFill>
                  <a:schemeClr val="tx1"/>
                </a:solidFill>
                <a:latin typeface="Tw Cen MT" panose="020B0602020104020603" pitchFamily="34" charset="0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"/>
              <a:defRPr sz="2300">
                <a:solidFill>
                  <a:schemeClr val="tx1"/>
                </a:solidFill>
                <a:latin typeface="Tw Cen MT" panose="020B0602020104020603" pitchFamily="34" charset="0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ca-ES" sz="1800">
              <a:latin typeface="Arial" panose="020B0604020202020204" pitchFamily="34" charset="0"/>
            </a:endParaRPr>
          </a:p>
        </p:txBody>
      </p:sp>
      <p:sp>
        <p:nvSpPr>
          <p:cNvPr id="57" name="Rectangle 18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"/>
              <a:defRPr sz="2900">
                <a:solidFill>
                  <a:schemeClr val="tx1"/>
                </a:solidFill>
                <a:latin typeface="Tw Cen MT" panose="020B0602020104020603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"/>
              <a:defRPr sz="2600">
                <a:solidFill>
                  <a:schemeClr val="tx1"/>
                </a:solidFill>
                <a:latin typeface="Tw Cen MT" panose="020B0602020104020603" pitchFamily="34" charset="0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"/>
              <a:defRPr sz="2300">
                <a:solidFill>
                  <a:schemeClr val="tx1"/>
                </a:solidFill>
                <a:latin typeface="Tw Cen MT" panose="020B0602020104020603" pitchFamily="34" charset="0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ca-ES" sz="1800">
              <a:latin typeface="Arial" panose="020B0604020202020204" pitchFamily="34" charset="0"/>
            </a:endParaRPr>
          </a:p>
        </p:txBody>
      </p:sp>
      <p:sp>
        <p:nvSpPr>
          <p:cNvPr id="58" name="39 Marcador de número de diapositiva"/>
          <p:cNvSpPr txBox="1">
            <a:spLocks/>
          </p:cNvSpPr>
          <p:nvPr/>
        </p:nvSpPr>
        <p:spPr bwMode="auto">
          <a:xfrm>
            <a:off x="11539264" y="620688"/>
            <a:ext cx="533400" cy="381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>
            <a:defPPr>
              <a:defRPr lang="en"/>
            </a:defPPr>
            <a:lvl1pPr algn="ctr" rtl="0" eaLnBrk="1" fontAlgn="base" hangingPunct="1">
              <a:spcBef>
                <a:spcPts val="7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anose="05000000000000000000" pitchFamily="2" charset="2"/>
              <a:buChar char=""/>
              <a:defRPr sz="2900" b="1" kern="1200">
                <a:solidFill>
                  <a:schemeClr val="tx1"/>
                </a:solidFill>
                <a:latin typeface="Tw Cen MT" panose="020B0602020104020603" pitchFamily="34" charset="0"/>
                <a:ea typeface="+mn-ea"/>
                <a:cs typeface="Arial" panose="020B0604020202020204" pitchFamily="34" charset="0"/>
              </a:defRPr>
            </a:lvl1pPr>
            <a:lvl2pPr marL="742950" indent="-285750" algn="l" rtl="0" eaLnBrk="0" fontAlgn="base" hangingPunct="0">
              <a:spcBef>
                <a:spcPts val="55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 2" panose="05020102010507070707" pitchFamily="18" charset="2"/>
              <a:buChar char=""/>
              <a:defRPr sz="2600" kern="1200">
                <a:solidFill>
                  <a:schemeClr val="tx1"/>
                </a:solidFill>
                <a:latin typeface="Tw Cen MT" panose="020B0602020104020603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rtl="0" eaLnBrk="0" fontAlgn="base" hangingPunct="0">
              <a:spcBef>
                <a:spcPts val="500"/>
              </a:spcBef>
              <a:spcAft>
                <a:spcPct val="0"/>
              </a:spcAft>
              <a:buClr>
                <a:schemeClr val="accent2"/>
              </a:buClr>
              <a:buSzPct val="75000"/>
              <a:buFont typeface="Wingdings" panose="05000000000000000000" pitchFamily="2" charset="2"/>
              <a:buChar char=""/>
              <a:defRPr sz="2300" kern="1200">
                <a:solidFill>
                  <a:schemeClr val="tx1"/>
                </a:solidFill>
                <a:latin typeface="Tw Cen MT" panose="020B0602020104020603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rtl="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A5AB81"/>
              </a:buClr>
              <a:buSzPct val="75000"/>
              <a:buFont typeface="Wingdings" panose="05000000000000000000" pitchFamily="2" charset="2"/>
              <a:buChar char=""/>
              <a:defRPr sz="2000" kern="1200">
                <a:solidFill>
                  <a:schemeClr val="tx1"/>
                </a:solidFill>
                <a:latin typeface="Tw Cen MT" panose="020B0602020104020603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rtl="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 kern="1200">
                <a:solidFill>
                  <a:schemeClr val="tx1"/>
                </a:solidFill>
                <a:latin typeface="Tw Cen MT" panose="020B0602020104020603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0" fontAlgn="base" latinLnBrk="0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 kern="1200">
                <a:solidFill>
                  <a:schemeClr val="tx1"/>
                </a:solidFill>
                <a:latin typeface="Tw Cen MT" panose="020B0602020104020603" pitchFamily="34" charset="0"/>
                <a:ea typeface="+mn-ea"/>
                <a:cs typeface="Arial" panose="020B0604020202020204" pitchFamily="34" charset="0"/>
              </a:defRPr>
            </a:lvl6pPr>
            <a:lvl7pPr marL="2971800" indent="-228600" algn="l" defTabSz="914400" rtl="0" eaLnBrk="0" fontAlgn="base" latinLnBrk="0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 kern="1200">
                <a:solidFill>
                  <a:schemeClr val="tx1"/>
                </a:solidFill>
                <a:latin typeface="Tw Cen MT" panose="020B0602020104020603" pitchFamily="34" charset="0"/>
                <a:ea typeface="+mn-ea"/>
                <a:cs typeface="Arial" panose="020B0604020202020204" pitchFamily="34" charset="0"/>
              </a:defRPr>
            </a:lvl7pPr>
            <a:lvl8pPr marL="3429000" indent="-228600" algn="l" defTabSz="914400" rtl="0" eaLnBrk="0" fontAlgn="base" latinLnBrk="0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 kern="1200">
                <a:solidFill>
                  <a:schemeClr val="tx1"/>
                </a:solidFill>
                <a:latin typeface="Tw Cen MT" panose="020B0602020104020603" pitchFamily="34" charset="0"/>
                <a:ea typeface="+mn-ea"/>
                <a:cs typeface="Arial" panose="020B0604020202020204" pitchFamily="34" charset="0"/>
              </a:defRPr>
            </a:lvl8pPr>
            <a:lvl9pPr marL="3886200" indent="-228600" algn="l" defTabSz="914400" rtl="0" eaLnBrk="0" fontAlgn="base" latinLnBrk="0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 kern="1200">
                <a:solidFill>
                  <a:schemeClr val="tx1"/>
                </a:solidFill>
                <a:latin typeface="Tw Cen MT" panose="020B0602020104020603" pitchFamily="34" charset="0"/>
                <a:ea typeface="+mn-ea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16A09E6B-1F50-405C-808D-49F1E760CC47}" type="slidenum">
              <a:rPr lang="es-ES" sz="1400" smtClean="0">
                <a:solidFill>
                  <a:srgbClr val="E4F3F8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11</a:t>
            </a:fld>
            <a:endParaRPr lang="es-ES" sz="1400" dirty="0">
              <a:solidFill>
                <a:srgbClr val="E4F3F8"/>
              </a:solidFill>
              <a:latin typeface="Arial" panose="020B0604020202020204" pitchFamily="34" charset="0"/>
            </a:endParaRPr>
          </a:p>
        </p:txBody>
      </p:sp>
      <p:sp>
        <p:nvSpPr>
          <p:cNvPr id="59" name="Rectangle 2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"/>
              <a:defRPr sz="2900">
                <a:solidFill>
                  <a:schemeClr val="tx1"/>
                </a:solidFill>
                <a:latin typeface="Tw Cen MT" panose="020B0602020104020603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"/>
              <a:defRPr sz="2600">
                <a:solidFill>
                  <a:schemeClr val="tx1"/>
                </a:solidFill>
                <a:latin typeface="Tw Cen MT" panose="020B0602020104020603" pitchFamily="34" charset="0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"/>
              <a:defRPr sz="2300">
                <a:solidFill>
                  <a:schemeClr val="tx1"/>
                </a:solidFill>
                <a:latin typeface="Tw Cen MT" panose="020B0602020104020603" pitchFamily="34" charset="0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ca-ES" sz="1800">
              <a:latin typeface="Arial" panose="020B0604020202020204" pitchFamily="34" charset="0"/>
            </a:endParaRPr>
          </a:p>
        </p:txBody>
      </p:sp>
      <p:sp>
        <p:nvSpPr>
          <p:cNvPr id="60" name="Rectangle 4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"/>
              <a:defRPr sz="2900">
                <a:solidFill>
                  <a:schemeClr val="tx1"/>
                </a:solidFill>
                <a:latin typeface="Tw Cen MT" panose="020B0602020104020603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"/>
              <a:defRPr sz="2600">
                <a:solidFill>
                  <a:schemeClr val="tx1"/>
                </a:solidFill>
                <a:latin typeface="Tw Cen MT" panose="020B0602020104020603" pitchFamily="34" charset="0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"/>
              <a:defRPr sz="2300">
                <a:solidFill>
                  <a:schemeClr val="tx1"/>
                </a:solidFill>
                <a:latin typeface="Tw Cen MT" panose="020B0602020104020603" pitchFamily="34" charset="0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ca-ES" sz="1800">
              <a:latin typeface="Arial" panose="020B0604020202020204" pitchFamily="34" charset="0"/>
            </a:endParaRPr>
          </a:p>
        </p:txBody>
      </p:sp>
      <p:sp>
        <p:nvSpPr>
          <p:cNvPr id="61" name="Rectangle 6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"/>
              <a:defRPr sz="2900">
                <a:solidFill>
                  <a:schemeClr val="tx1"/>
                </a:solidFill>
                <a:latin typeface="Tw Cen MT" panose="020B0602020104020603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"/>
              <a:defRPr sz="2600">
                <a:solidFill>
                  <a:schemeClr val="tx1"/>
                </a:solidFill>
                <a:latin typeface="Tw Cen MT" panose="020B0602020104020603" pitchFamily="34" charset="0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"/>
              <a:defRPr sz="2300">
                <a:solidFill>
                  <a:schemeClr val="tx1"/>
                </a:solidFill>
                <a:latin typeface="Tw Cen MT" panose="020B0602020104020603" pitchFamily="34" charset="0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ca-ES" sz="1800">
              <a:latin typeface="Arial" panose="020B0604020202020204" pitchFamily="34" charset="0"/>
            </a:endParaRPr>
          </a:p>
        </p:txBody>
      </p:sp>
      <p:sp>
        <p:nvSpPr>
          <p:cNvPr id="62" name="Rectangle 8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"/>
              <a:defRPr sz="2900">
                <a:solidFill>
                  <a:schemeClr val="tx1"/>
                </a:solidFill>
                <a:latin typeface="Tw Cen MT" panose="020B0602020104020603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"/>
              <a:defRPr sz="2600">
                <a:solidFill>
                  <a:schemeClr val="tx1"/>
                </a:solidFill>
                <a:latin typeface="Tw Cen MT" panose="020B0602020104020603" pitchFamily="34" charset="0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"/>
              <a:defRPr sz="2300">
                <a:solidFill>
                  <a:schemeClr val="tx1"/>
                </a:solidFill>
                <a:latin typeface="Tw Cen MT" panose="020B0602020104020603" pitchFamily="34" charset="0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ca-ES" sz="1800">
              <a:latin typeface="Arial" panose="020B0604020202020204" pitchFamily="34" charset="0"/>
            </a:endParaRPr>
          </a:p>
        </p:txBody>
      </p:sp>
      <p:sp>
        <p:nvSpPr>
          <p:cNvPr id="63" name="Rectangle 10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"/>
              <a:defRPr sz="2900">
                <a:solidFill>
                  <a:schemeClr val="tx1"/>
                </a:solidFill>
                <a:latin typeface="Tw Cen MT" panose="020B0602020104020603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"/>
              <a:defRPr sz="2600">
                <a:solidFill>
                  <a:schemeClr val="tx1"/>
                </a:solidFill>
                <a:latin typeface="Tw Cen MT" panose="020B0602020104020603" pitchFamily="34" charset="0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"/>
              <a:defRPr sz="2300">
                <a:solidFill>
                  <a:schemeClr val="tx1"/>
                </a:solidFill>
                <a:latin typeface="Tw Cen MT" panose="020B0602020104020603" pitchFamily="34" charset="0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ca-ES" sz="1800">
              <a:latin typeface="Arial" panose="020B0604020202020204" pitchFamily="34" charset="0"/>
            </a:endParaRPr>
          </a:p>
        </p:txBody>
      </p:sp>
      <p:sp>
        <p:nvSpPr>
          <p:cNvPr id="64" name="Rectangle 12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"/>
              <a:defRPr sz="2900">
                <a:solidFill>
                  <a:schemeClr val="tx1"/>
                </a:solidFill>
                <a:latin typeface="Tw Cen MT" panose="020B0602020104020603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"/>
              <a:defRPr sz="2600">
                <a:solidFill>
                  <a:schemeClr val="tx1"/>
                </a:solidFill>
                <a:latin typeface="Tw Cen MT" panose="020B0602020104020603" pitchFamily="34" charset="0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"/>
              <a:defRPr sz="2300">
                <a:solidFill>
                  <a:schemeClr val="tx1"/>
                </a:solidFill>
                <a:latin typeface="Tw Cen MT" panose="020B0602020104020603" pitchFamily="34" charset="0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ca-ES" sz="1800">
              <a:latin typeface="Arial" panose="020B0604020202020204" pitchFamily="34" charset="0"/>
            </a:endParaRPr>
          </a:p>
        </p:txBody>
      </p:sp>
      <p:sp>
        <p:nvSpPr>
          <p:cNvPr id="65" name="Rectangle 14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"/>
              <a:defRPr sz="2900">
                <a:solidFill>
                  <a:schemeClr val="tx1"/>
                </a:solidFill>
                <a:latin typeface="Tw Cen MT" panose="020B0602020104020603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"/>
              <a:defRPr sz="2600">
                <a:solidFill>
                  <a:schemeClr val="tx1"/>
                </a:solidFill>
                <a:latin typeface="Tw Cen MT" panose="020B0602020104020603" pitchFamily="34" charset="0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"/>
              <a:defRPr sz="2300">
                <a:solidFill>
                  <a:schemeClr val="tx1"/>
                </a:solidFill>
                <a:latin typeface="Tw Cen MT" panose="020B0602020104020603" pitchFamily="34" charset="0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ca-ES" sz="1800">
              <a:latin typeface="Arial" panose="020B0604020202020204" pitchFamily="34" charset="0"/>
            </a:endParaRPr>
          </a:p>
        </p:txBody>
      </p:sp>
      <p:sp>
        <p:nvSpPr>
          <p:cNvPr id="66" name="Rectangle 16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"/>
              <a:defRPr sz="2900">
                <a:solidFill>
                  <a:schemeClr val="tx1"/>
                </a:solidFill>
                <a:latin typeface="Tw Cen MT" panose="020B0602020104020603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"/>
              <a:defRPr sz="2600">
                <a:solidFill>
                  <a:schemeClr val="tx1"/>
                </a:solidFill>
                <a:latin typeface="Tw Cen MT" panose="020B0602020104020603" pitchFamily="34" charset="0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"/>
              <a:defRPr sz="2300">
                <a:solidFill>
                  <a:schemeClr val="tx1"/>
                </a:solidFill>
                <a:latin typeface="Tw Cen MT" panose="020B0602020104020603" pitchFamily="34" charset="0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ca-ES" sz="1800">
              <a:latin typeface="Arial" panose="020B0604020202020204" pitchFamily="34" charset="0"/>
            </a:endParaRPr>
          </a:p>
        </p:txBody>
      </p:sp>
      <p:sp>
        <p:nvSpPr>
          <p:cNvPr id="67" name="Rectangle 18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"/>
              <a:defRPr sz="2900">
                <a:solidFill>
                  <a:schemeClr val="tx1"/>
                </a:solidFill>
                <a:latin typeface="Tw Cen MT" panose="020B0602020104020603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"/>
              <a:defRPr sz="2600">
                <a:solidFill>
                  <a:schemeClr val="tx1"/>
                </a:solidFill>
                <a:latin typeface="Tw Cen MT" panose="020B0602020104020603" pitchFamily="34" charset="0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"/>
              <a:defRPr sz="2300">
                <a:solidFill>
                  <a:schemeClr val="tx1"/>
                </a:solidFill>
                <a:latin typeface="Tw Cen MT" panose="020B0602020104020603" pitchFamily="34" charset="0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ca-ES" sz="1800">
              <a:latin typeface="Arial" panose="020B0604020202020204" pitchFamily="34" charset="0"/>
            </a:endParaRPr>
          </a:p>
        </p:txBody>
      </p:sp>
      <p:sp>
        <p:nvSpPr>
          <p:cNvPr id="68" name="23 Rectángulo"/>
          <p:cNvSpPr/>
          <p:nvPr/>
        </p:nvSpPr>
        <p:spPr>
          <a:xfrm>
            <a:off x="573613" y="-16168"/>
            <a:ext cx="11064552" cy="292100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 algn="ctr" eaLnBrk="1" hangingPunct="1">
              <a:defRPr/>
            </a:pPr>
            <a:r>
              <a:rPr lang="en-US" sz="1300" i="1" dirty="0">
                <a:solidFill>
                  <a:schemeClr val="bg1"/>
                </a:solidFill>
                <a:latin typeface="Arial"/>
                <a:cs typeface="Arial"/>
              </a:rPr>
              <a:t>Robert Monjo: </a:t>
            </a:r>
            <a:r>
              <a:rPr lang="en-US" sz="1300" i="1" dirty="0" smtClean="0">
                <a:solidFill>
                  <a:schemeClr val="bg1"/>
                </a:solidFill>
                <a:latin typeface="Arial"/>
                <a:cs typeface="Arial"/>
              </a:rPr>
              <a:t>Testing </a:t>
            </a:r>
            <a:r>
              <a:rPr lang="en-US" sz="1300" i="1" dirty="0" err="1" smtClean="0">
                <a:solidFill>
                  <a:schemeClr val="bg1"/>
                </a:solidFill>
                <a:latin typeface="Arial"/>
                <a:cs typeface="Arial"/>
              </a:rPr>
              <a:t>hyperconical</a:t>
            </a:r>
            <a:r>
              <a:rPr lang="en-US" sz="1300" i="1" dirty="0" smtClean="0">
                <a:solidFill>
                  <a:schemeClr val="bg1"/>
                </a:solidFill>
                <a:latin typeface="Arial"/>
                <a:cs typeface="Arial"/>
              </a:rPr>
              <a:t> modified gravity in galaxies and clusters</a:t>
            </a:r>
            <a:endParaRPr lang="es-ES" sz="1300" dirty="0">
              <a:solidFill>
                <a:schemeClr val="bg1"/>
              </a:solidFill>
              <a:latin typeface="Arial" charset="0"/>
              <a:cs typeface="Arial" charset="0"/>
            </a:endParaRPr>
          </a:p>
        </p:txBody>
      </p:sp>
      <p:sp>
        <p:nvSpPr>
          <p:cNvPr id="69" name="AutoShape 2" descr="Mostrando image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ca-ES"/>
          </a:p>
        </p:txBody>
      </p:sp>
      <p:sp>
        <p:nvSpPr>
          <p:cNvPr id="70" name="AutoShape 6" descr="image.pn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ca-ES"/>
          </a:p>
        </p:txBody>
      </p:sp>
      <p:sp>
        <p:nvSpPr>
          <p:cNvPr id="73" name="Rectángulo 72"/>
          <p:cNvSpPr/>
          <p:nvPr/>
        </p:nvSpPr>
        <p:spPr>
          <a:xfrm>
            <a:off x="11738639" y="926951"/>
            <a:ext cx="48282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" sz="1400" b="1" dirty="0">
                <a:solidFill>
                  <a:schemeClr val="bg1"/>
                </a:solidFill>
              </a:rPr>
              <a:t>15. </a:t>
            </a:r>
            <a:endParaRPr lang="ca-ES" sz="1400" b="1" dirty="0">
              <a:solidFill>
                <a:schemeClr val="bg1"/>
              </a:solidFill>
            </a:endParaRPr>
          </a:p>
        </p:txBody>
      </p:sp>
      <p:cxnSp>
        <p:nvCxnSpPr>
          <p:cNvPr id="83" name="Conector recto 82"/>
          <p:cNvCxnSpPr/>
          <p:nvPr/>
        </p:nvCxnSpPr>
        <p:spPr>
          <a:xfrm flipV="1">
            <a:off x="11539264" y="799451"/>
            <a:ext cx="463717" cy="374895"/>
          </a:xfrm>
          <a:prstGeom prst="line">
            <a:avLst/>
          </a:prstGeom>
          <a:ln>
            <a:solidFill>
              <a:srgbClr val="FFFBE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Rectángulo 35"/>
          <p:cNvSpPr/>
          <p:nvPr/>
        </p:nvSpPr>
        <p:spPr>
          <a:xfrm>
            <a:off x="7392144" y="920796"/>
            <a:ext cx="444618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a-ES" sz="1200" dirty="0">
                <a:solidFill>
                  <a:schemeClr val="bg1"/>
                </a:solidFill>
              </a:rPr>
              <a:t>Monjo, R. (2024): </a:t>
            </a:r>
            <a:r>
              <a:rPr lang="ca-ES" sz="1200" dirty="0" err="1">
                <a:solidFill>
                  <a:schemeClr val="bg1"/>
                </a:solidFill>
              </a:rPr>
              <a:t>ApJ</a:t>
            </a:r>
            <a:r>
              <a:rPr lang="ca-ES" sz="1200" dirty="0">
                <a:solidFill>
                  <a:schemeClr val="bg1"/>
                </a:solidFill>
              </a:rPr>
              <a:t> 967, 66, </a:t>
            </a:r>
            <a:r>
              <a:rPr lang="ca-ES" sz="1200" u="sng" dirty="0">
                <a:solidFill>
                  <a:schemeClr val="bg1"/>
                </a:solidFill>
                <a:hlinkClick r:id="rId5"/>
              </a:rPr>
              <a:t>10.3847/1538-4357/ad3df7</a:t>
            </a:r>
            <a:r>
              <a:rPr lang="ca-ES" sz="1200" dirty="0">
                <a:solidFill>
                  <a:schemeClr val="bg1"/>
                </a:solidFill>
              </a:rPr>
              <a:t>  </a:t>
            </a:r>
          </a:p>
        </p:txBody>
      </p:sp>
      <p:pic>
        <p:nvPicPr>
          <p:cNvPr id="48" name="Imatge 4" descr="Imatge que conté text, diagrama, línia, Trama&#10;&#10;Descripció generada automàticament">
            <a:extLst>
              <a:ext uri="{FF2B5EF4-FFF2-40B4-BE49-F238E27FC236}">
                <a16:creationId xmlns:a16="http://schemas.microsoft.com/office/drawing/2014/main" xmlns="" id="{7B2F2072-D556-39E9-E8AB-80D7B131A7D4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t="-253" r="52" b="18939"/>
          <a:stretch/>
        </p:blipFill>
        <p:spPr>
          <a:xfrm>
            <a:off x="-15350" y="1663967"/>
            <a:ext cx="7864377" cy="5025584"/>
          </a:xfrm>
          <a:prstGeom prst="rect">
            <a:avLst/>
          </a:prstGeom>
        </p:spPr>
      </p:pic>
      <p:sp>
        <p:nvSpPr>
          <p:cNvPr id="47" name="Text Box 30">
            <a:extLst>
              <a:ext uri="{FF2B5EF4-FFF2-40B4-BE49-F238E27FC236}">
                <a16:creationId xmlns:a16="http://schemas.microsoft.com/office/drawing/2014/main" xmlns="" id="{07A6066E-E3B4-423C-B4BD-875A3F9AA5A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11624" y="223800"/>
            <a:ext cx="4280132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t">
            <a:spAutoFit/>
          </a:bodyPr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"/>
              <a:defRPr sz="2900">
                <a:solidFill>
                  <a:schemeClr val="tx1"/>
                </a:solidFill>
                <a:latin typeface="Tw Cen MT" panose="020B0602020104020603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"/>
              <a:defRPr sz="2600">
                <a:solidFill>
                  <a:schemeClr val="tx1"/>
                </a:solidFill>
                <a:latin typeface="Tw Cen MT" panose="020B0602020104020603" pitchFamily="34" charset="0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"/>
              <a:defRPr sz="2300">
                <a:solidFill>
                  <a:schemeClr val="tx1"/>
                </a:solidFill>
                <a:latin typeface="Tw Cen MT" panose="020B0602020104020603" pitchFamily="34" charset="0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None/>
            </a:pPr>
            <a:r>
              <a:rPr lang="es-ES" sz="4000" b="1" dirty="0">
                <a:solidFill>
                  <a:schemeClr val="bg1"/>
                </a:solidFill>
                <a:latin typeface="Arial"/>
                <a:cs typeface="Arial"/>
              </a:rPr>
              <a:t>Cosmos</a:t>
            </a:r>
            <a:r>
              <a:rPr lang="en-US" sz="4000" dirty="0">
                <a:latin typeface="Arial"/>
                <a:cs typeface="Arial"/>
              </a:rPr>
              <a:t> </a:t>
            </a:r>
            <a:endParaRPr lang="ca-ES" sz="4000" dirty="0">
              <a:latin typeface="Arial"/>
              <a:cs typeface="Arial"/>
            </a:endParaRPr>
          </a:p>
        </p:txBody>
      </p:sp>
      <p:pic>
        <p:nvPicPr>
          <p:cNvPr id="45" name="Picture 5" descr="logo folio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344" y="100229"/>
            <a:ext cx="2304256" cy="6992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2" name="Imagen 7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928875" y="4487634"/>
            <a:ext cx="4210050" cy="542925"/>
          </a:xfrm>
          <a:prstGeom prst="rect">
            <a:avLst/>
          </a:prstGeom>
        </p:spPr>
      </p:pic>
      <p:graphicFrame>
        <p:nvGraphicFramePr>
          <p:cNvPr id="76" name="Objeto 7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98820073"/>
              </p:ext>
            </p:extLst>
          </p:nvPr>
        </p:nvGraphicFramePr>
        <p:xfrm>
          <a:off x="7928875" y="5922118"/>
          <a:ext cx="2676525" cy="400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728" name="Imagen de mapa de bits" r:id="rId9" imgW="2676600" imgH="399960" progId="Paint.Picture">
                  <p:embed/>
                </p:oleObj>
              </mc:Choice>
              <mc:Fallback>
                <p:oleObj name="Imagen de mapa de bits" r:id="rId9" imgW="2676600" imgH="399960" progId="Paint.Picture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7928875" y="5922118"/>
                        <a:ext cx="2676525" cy="4000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77" name="Imagen 76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8685415" y="6298365"/>
            <a:ext cx="2952750" cy="476250"/>
          </a:xfrm>
          <a:prstGeom prst="rect">
            <a:avLst/>
          </a:prstGeom>
        </p:spPr>
      </p:pic>
      <p:sp>
        <p:nvSpPr>
          <p:cNvPr id="78" name="Rectángulo 77"/>
          <p:cNvSpPr/>
          <p:nvPr/>
        </p:nvSpPr>
        <p:spPr>
          <a:xfrm>
            <a:off x="7961362" y="2892015"/>
            <a:ext cx="2762295" cy="338554"/>
          </a:xfrm>
          <a:prstGeom prst="rect">
            <a:avLst/>
          </a:prstGeom>
          <a:solidFill>
            <a:schemeClr val="bg1">
              <a:alpha val="71000"/>
            </a:schemeClr>
          </a:solidFill>
        </p:spPr>
        <p:txBody>
          <a:bodyPr wrap="none">
            <a:spAutoFit/>
          </a:bodyPr>
          <a:lstStyle/>
          <a:p>
            <a:r>
              <a:rPr lang="en-US" sz="1600" b="1" dirty="0">
                <a:solidFill>
                  <a:schemeClr val="accent1">
                    <a:lumMod val="50000"/>
                  </a:schemeClr>
                </a:solidFill>
                <a:latin typeface="Arial"/>
                <a:cs typeface="Arial"/>
              </a:rPr>
              <a:t>Angular diameter distance</a:t>
            </a:r>
            <a:endParaRPr lang="ca-ES" sz="1600" b="1" dirty="0">
              <a:solidFill>
                <a:schemeClr val="accent1">
                  <a:lumMod val="50000"/>
                </a:schemeClr>
              </a:solidFill>
              <a:latin typeface="Arial"/>
              <a:cs typeface="Arial"/>
            </a:endParaRPr>
          </a:p>
        </p:txBody>
      </p:sp>
      <p:pic>
        <p:nvPicPr>
          <p:cNvPr id="79" name="Imagen 78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7961532" y="3245467"/>
            <a:ext cx="2941491" cy="738858"/>
          </a:xfrm>
          <a:prstGeom prst="rect">
            <a:avLst/>
          </a:prstGeom>
        </p:spPr>
      </p:pic>
      <p:sp>
        <p:nvSpPr>
          <p:cNvPr id="80" name="Rectángulo 79"/>
          <p:cNvSpPr/>
          <p:nvPr/>
        </p:nvSpPr>
        <p:spPr>
          <a:xfrm>
            <a:off x="7928875" y="4149080"/>
            <a:ext cx="2169184" cy="338554"/>
          </a:xfrm>
          <a:prstGeom prst="rect">
            <a:avLst/>
          </a:prstGeom>
          <a:solidFill>
            <a:schemeClr val="bg1">
              <a:alpha val="71000"/>
            </a:schemeClr>
          </a:solidFill>
        </p:spPr>
        <p:txBody>
          <a:bodyPr wrap="none">
            <a:spAutoFit/>
          </a:bodyPr>
          <a:lstStyle/>
          <a:p>
            <a:r>
              <a:rPr lang="en-US" sz="1600" b="1" dirty="0" err="1" smtClean="0">
                <a:solidFill>
                  <a:schemeClr val="accent1">
                    <a:lumMod val="50000"/>
                  </a:schemeClr>
                </a:solidFill>
                <a:latin typeface="Arial"/>
                <a:cs typeface="Arial"/>
              </a:rPr>
              <a:t>Luminosty</a:t>
            </a:r>
            <a:r>
              <a:rPr lang="en-US" sz="1600" b="1" dirty="0" smtClean="0">
                <a:solidFill>
                  <a:schemeClr val="accent1">
                    <a:lumMod val="50000"/>
                  </a:schemeClr>
                </a:solidFill>
                <a:latin typeface="Arial"/>
                <a:cs typeface="Arial"/>
              </a:rPr>
              <a:t> </a:t>
            </a:r>
            <a:r>
              <a:rPr lang="en-US" sz="1600" b="1" dirty="0">
                <a:solidFill>
                  <a:schemeClr val="accent1">
                    <a:lumMod val="50000"/>
                  </a:schemeClr>
                </a:solidFill>
                <a:latin typeface="Arial"/>
                <a:cs typeface="Arial"/>
              </a:rPr>
              <a:t>distance</a:t>
            </a:r>
            <a:endParaRPr lang="ca-ES" sz="1600" b="1" dirty="0">
              <a:solidFill>
                <a:schemeClr val="accent1">
                  <a:lumMod val="50000"/>
                </a:schemeClr>
              </a:solidFill>
              <a:latin typeface="Arial"/>
              <a:cs typeface="Arial"/>
            </a:endParaRPr>
          </a:p>
        </p:txBody>
      </p:sp>
      <p:pic>
        <p:nvPicPr>
          <p:cNvPr id="81" name="Imagen 80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928876" y="4949228"/>
            <a:ext cx="2576792" cy="963496"/>
          </a:xfrm>
          <a:prstGeom prst="rect">
            <a:avLst/>
          </a:prstGeom>
        </p:spPr>
      </p:pic>
      <p:pic>
        <p:nvPicPr>
          <p:cNvPr id="82" name="Imatge 41" descr="Imatge que conté text, diagrama, línia, Trama&#10;&#10;Descripció generada automàticament">
            <a:extLst>
              <a:ext uri="{FF2B5EF4-FFF2-40B4-BE49-F238E27FC236}">
                <a16:creationId xmlns:a16="http://schemas.microsoft.com/office/drawing/2014/main" xmlns="" id="{1134428D-34F8-D0F3-3207-607136941AC8}"/>
              </a:ext>
            </a:extLst>
          </p:cNvPr>
          <p:cNvPicPr>
            <a:picLocks noChangeAspect="1"/>
          </p:cNvPicPr>
          <p:nvPr/>
        </p:nvPicPr>
        <p:blipFill rotWithShape="1">
          <a:blip r:embed="rId14"/>
          <a:srcRect l="19678" t="76680" r="1205" b="7773"/>
          <a:stretch/>
        </p:blipFill>
        <p:spPr>
          <a:xfrm>
            <a:off x="7323284" y="1698471"/>
            <a:ext cx="4878268" cy="1100838"/>
          </a:xfrm>
          <a:prstGeom prst="rect">
            <a:avLst/>
          </a:prstGeom>
        </p:spPr>
      </p:pic>
      <p:sp>
        <p:nvSpPr>
          <p:cNvPr id="2" name="Rectángulo 1"/>
          <p:cNvSpPr/>
          <p:nvPr/>
        </p:nvSpPr>
        <p:spPr>
          <a:xfrm>
            <a:off x="51045" y="1274621"/>
            <a:ext cx="837659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latin typeface="Arial"/>
                <a:cs typeface="Arial"/>
              </a:rPr>
              <a:t>Performance of the cosmic projection (</a:t>
            </a:r>
            <a:r>
              <a:rPr lang="el-GR" b="1" dirty="0"/>
              <a:t>γ</a:t>
            </a:r>
            <a:r>
              <a:rPr lang="es-ES_tradnl" b="1" baseline="-25000" dirty="0" smtClean="0"/>
              <a:t>0</a:t>
            </a:r>
            <a:r>
              <a:rPr lang="en-US" b="1" dirty="0" smtClean="0">
                <a:latin typeface="Arial"/>
                <a:cs typeface="Arial"/>
              </a:rPr>
              <a:t>)</a:t>
            </a:r>
            <a:endParaRPr lang="ca-ES" dirty="0"/>
          </a:p>
        </p:txBody>
      </p:sp>
    </p:spTree>
    <p:extLst>
      <p:ext uri="{BB962C8B-B14F-4D97-AF65-F5344CB8AC3E}">
        <p14:creationId xmlns:p14="http://schemas.microsoft.com/office/powerpoint/2010/main" val="2374888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QuadreDeText 11">
            <a:extLst>
              <a:ext uri="{FF2B5EF4-FFF2-40B4-BE49-F238E27FC236}">
                <a16:creationId xmlns:a16="http://schemas.microsoft.com/office/drawing/2014/main" xmlns="" id="{3786622A-F749-1D1F-58CD-16390EE3E6C3}"/>
              </a:ext>
            </a:extLst>
          </p:cNvPr>
          <p:cNvSpPr txBox="1"/>
          <p:nvPr/>
        </p:nvSpPr>
        <p:spPr>
          <a:xfrm>
            <a:off x="-3007" y="1163387"/>
            <a:ext cx="12240905" cy="40011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000" b="1" dirty="0">
                <a:latin typeface="Arial"/>
                <a:cs typeface="Arial"/>
              </a:rPr>
              <a:t> Fictitious cosmic acceleration for maximum galaxy rotation velocity</a:t>
            </a:r>
            <a:r>
              <a:rPr lang="en-US" sz="2000" dirty="0">
                <a:latin typeface="Arial"/>
                <a:cs typeface="Arial"/>
              </a:rPr>
              <a:t> </a:t>
            </a:r>
            <a:endParaRPr lang="ca-ES" sz="2000" dirty="0">
              <a:latin typeface="Arial"/>
              <a:cs typeface="Arial"/>
            </a:endParaRPr>
          </a:p>
        </p:txBody>
      </p:sp>
      <p:pic>
        <p:nvPicPr>
          <p:cNvPr id="30" name="Picture 2" descr="Ilustración de la Vía Láctea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5643"/>
          <a:stretch/>
        </p:blipFill>
        <p:spPr bwMode="auto">
          <a:xfrm>
            <a:off x="0" y="1"/>
            <a:ext cx="12190612" cy="12347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2" name="Rectangle 2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"/>
              <a:defRPr sz="2900">
                <a:solidFill>
                  <a:schemeClr val="tx1"/>
                </a:solidFill>
                <a:latin typeface="Tw Cen MT" panose="020B0602020104020603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"/>
              <a:defRPr sz="2600">
                <a:solidFill>
                  <a:schemeClr val="tx1"/>
                </a:solidFill>
                <a:latin typeface="Tw Cen MT" panose="020B0602020104020603" pitchFamily="34" charset="0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"/>
              <a:defRPr sz="2300">
                <a:solidFill>
                  <a:schemeClr val="tx1"/>
                </a:solidFill>
                <a:latin typeface="Tw Cen MT" panose="020B0602020104020603" pitchFamily="34" charset="0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ca-ES" sz="1800">
              <a:latin typeface="Arial" panose="020B0604020202020204" pitchFamily="34" charset="0"/>
            </a:endParaRPr>
          </a:p>
        </p:txBody>
      </p:sp>
      <p:sp>
        <p:nvSpPr>
          <p:cNvPr id="43" name="Rectangle 4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"/>
              <a:defRPr sz="2900">
                <a:solidFill>
                  <a:schemeClr val="tx1"/>
                </a:solidFill>
                <a:latin typeface="Tw Cen MT" panose="020B0602020104020603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"/>
              <a:defRPr sz="2600">
                <a:solidFill>
                  <a:schemeClr val="tx1"/>
                </a:solidFill>
                <a:latin typeface="Tw Cen MT" panose="020B0602020104020603" pitchFamily="34" charset="0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"/>
              <a:defRPr sz="2300">
                <a:solidFill>
                  <a:schemeClr val="tx1"/>
                </a:solidFill>
                <a:latin typeface="Tw Cen MT" panose="020B0602020104020603" pitchFamily="34" charset="0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ca-ES" sz="1800">
              <a:latin typeface="Arial" panose="020B0604020202020204" pitchFamily="34" charset="0"/>
            </a:endParaRPr>
          </a:p>
        </p:txBody>
      </p:sp>
      <p:sp>
        <p:nvSpPr>
          <p:cNvPr id="44" name="Rectangle 6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"/>
              <a:defRPr sz="2900">
                <a:solidFill>
                  <a:schemeClr val="tx1"/>
                </a:solidFill>
                <a:latin typeface="Tw Cen MT" panose="020B0602020104020603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"/>
              <a:defRPr sz="2600">
                <a:solidFill>
                  <a:schemeClr val="tx1"/>
                </a:solidFill>
                <a:latin typeface="Tw Cen MT" panose="020B0602020104020603" pitchFamily="34" charset="0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"/>
              <a:defRPr sz="2300">
                <a:solidFill>
                  <a:schemeClr val="tx1"/>
                </a:solidFill>
                <a:latin typeface="Tw Cen MT" panose="020B0602020104020603" pitchFamily="34" charset="0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ca-ES" sz="1800">
              <a:latin typeface="Arial" panose="020B0604020202020204" pitchFamily="34" charset="0"/>
            </a:endParaRPr>
          </a:p>
        </p:txBody>
      </p:sp>
      <p:sp>
        <p:nvSpPr>
          <p:cNvPr id="45" name="Rectangle 8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"/>
              <a:defRPr sz="2900">
                <a:solidFill>
                  <a:schemeClr val="tx1"/>
                </a:solidFill>
                <a:latin typeface="Tw Cen MT" panose="020B0602020104020603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"/>
              <a:defRPr sz="2600">
                <a:solidFill>
                  <a:schemeClr val="tx1"/>
                </a:solidFill>
                <a:latin typeface="Tw Cen MT" panose="020B0602020104020603" pitchFamily="34" charset="0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"/>
              <a:defRPr sz="2300">
                <a:solidFill>
                  <a:schemeClr val="tx1"/>
                </a:solidFill>
                <a:latin typeface="Tw Cen MT" panose="020B0602020104020603" pitchFamily="34" charset="0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ca-ES" sz="1800">
              <a:latin typeface="Arial" panose="020B0604020202020204" pitchFamily="34" charset="0"/>
            </a:endParaRPr>
          </a:p>
        </p:txBody>
      </p:sp>
      <p:sp>
        <p:nvSpPr>
          <p:cNvPr id="46" name="Rectangle 10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"/>
              <a:defRPr sz="2900">
                <a:solidFill>
                  <a:schemeClr val="tx1"/>
                </a:solidFill>
                <a:latin typeface="Tw Cen MT" panose="020B0602020104020603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"/>
              <a:defRPr sz="2600">
                <a:solidFill>
                  <a:schemeClr val="tx1"/>
                </a:solidFill>
                <a:latin typeface="Tw Cen MT" panose="020B0602020104020603" pitchFamily="34" charset="0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"/>
              <a:defRPr sz="2300">
                <a:solidFill>
                  <a:schemeClr val="tx1"/>
                </a:solidFill>
                <a:latin typeface="Tw Cen MT" panose="020B0602020104020603" pitchFamily="34" charset="0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ca-ES" sz="1800">
              <a:latin typeface="Arial" panose="020B0604020202020204" pitchFamily="34" charset="0"/>
            </a:endParaRPr>
          </a:p>
        </p:txBody>
      </p:sp>
      <p:sp>
        <p:nvSpPr>
          <p:cNvPr id="47" name="Rectangle 12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"/>
              <a:defRPr sz="2900">
                <a:solidFill>
                  <a:schemeClr val="tx1"/>
                </a:solidFill>
                <a:latin typeface="Tw Cen MT" panose="020B0602020104020603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"/>
              <a:defRPr sz="2600">
                <a:solidFill>
                  <a:schemeClr val="tx1"/>
                </a:solidFill>
                <a:latin typeface="Tw Cen MT" panose="020B0602020104020603" pitchFamily="34" charset="0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"/>
              <a:defRPr sz="2300">
                <a:solidFill>
                  <a:schemeClr val="tx1"/>
                </a:solidFill>
                <a:latin typeface="Tw Cen MT" panose="020B0602020104020603" pitchFamily="34" charset="0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ca-ES" sz="1800">
              <a:latin typeface="Arial" panose="020B0604020202020204" pitchFamily="34" charset="0"/>
            </a:endParaRPr>
          </a:p>
        </p:txBody>
      </p:sp>
      <p:sp>
        <p:nvSpPr>
          <p:cNvPr id="48" name="Rectangle 14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"/>
              <a:defRPr sz="2900">
                <a:solidFill>
                  <a:schemeClr val="tx1"/>
                </a:solidFill>
                <a:latin typeface="Tw Cen MT" panose="020B0602020104020603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"/>
              <a:defRPr sz="2600">
                <a:solidFill>
                  <a:schemeClr val="tx1"/>
                </a:solidFill>
                <a:latin typeface="Tw Cen MT" panose="020B0602020104020603" pitchFamily="34" charset="0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"/>
              <a:defRPr sz="2300">
                <a:solidFill>
                  <a:schemeClr val="tx1"/>
                </a:solidFill>
                <a:latin typeface="Tw Cen MT" panose="020B0602020104020603" pitchFamily="34" charset="0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ca-ES" sz="1800">
              <a:latin typeface="Arial" panose="020B0604020202020204" pitchFamily="34" charset="0"/>
            </a:endParaRPr>
          </a:p>
        </p:txBody>
      </p:sp>
      <p:sp>
        <p:nvSpPr>
          <p:cNvPr id="49" name="Rectangle 16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"/>
              <a:defRPr sz="2900">
                <a:solidFill>
                  <a:schemeClr val="tx1"/>
                </a:solidFill>
                <a:latin typeface="Tw Cen MT" panose="020B0602020104020603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"/>
              <a:defRPr sz="2600">
                <a:solidFill>
                  <a:schemeClr val="tx1"/>
                </a:solidFill>
                <a:latin typeface="Tw Cen MT" panose="020B0602020104020603" pitchFamily="34" charset="0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"/>
              <a:defRPr sz="2300">
                <a:solidFill>
                  <a:schemeClr val="tx1"/>
                </a:solidFill>
                <a:latin typeface="Tw Cen MT" panose="020B0602020104020603" pitchFamily="34" charset="0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ca-ES" sz="1800">
              <a:latin typeface="Arial" panose="020B0604020202020204" pitchFamily="34" charset="0"/>
            </a:endParaRPr>
          </a:p>
        </p:txBody>
      </p:sp>
      <p:sp>
        <p:nvSpPr>
          <p:cNvPr id="50" name="Rectangle 18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"/>
              <a:defRPr sz="2900">
                <a:solidFill>
                  <a:schemeClr val="tx1"/>
                </a:solidFill>
                <a:latin typeface="Tw Cen MT" panose="020B0602020104020603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"/>
              <a:defRPr sz="2600">
                <a:solidFill>
                  <a:schemeClr val="tx1"/>
                </a:solidFill>
                <a:latin typeface="Tw Cen MT" panose="020B0602020104020603" pitchFamily="34" charset="0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"/>
              <a:defRPr sz="2300">
                <a:solidFill>
                  <a:schemeClr val="tx1"/>
                </a:solidFill>
                <a:latin typeface="Tw Cen MT" panose="020B0602020104020603" pitchFamily="34" charset="0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ca-ES" sz="1800">
              <a:latin typeface="Arial" panose="020B0604020202020204" pitchFamily="34" charset="0"/>
            </a:endParaRPr>
          </a:p>
        </p:txBody>
      </p:sp>
      <p:sp>
        <p:nvSpPr>
          <p:cNvPr id="53" name="39 Marcador de número de diapositiva"/>
          <p:cNvSpPr>
            <a:spLocks noGrp="1"/>
          </p:cNvSpPr>
          <p:nvPr>
            <p:ph type="sldNum" sz="quarter" idx="12"/>
          </p:nvPr>
        </p:nvSpPr>
        <p:spPr bwMode="auto">
          <a:xfrm>
            <a:off x="12234880" y="1354402"/>
            <a:ext cx="533400" cy="3810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"/>
              <a:defRPr sz="2900">
                <a:solidFill>
                  <a:schemeClr val="tx1"/>
                </a:solidFill>
                <a:latin typeface="Tw Cen MT" panose="020B0602020104020603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"/>
              <a:defRPr sz="2600">
                <a:solidFill>
                  <a:schemeClr val="tx1"/>
                </a:solidFill>
                <a:latin typeface="Tw Cen MT" panose="020B0602020104020603" pitchFamily="34" charset="0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"/>
              <a:defRPr sz="2300">
                <a:solidFill>
                  <a:schemeClr val="tx1"/>
                </a:solidFill>
                <a:latin typeface="Tw Cen MT" panose="020B0602020104020603" pitchFamily="34" charset="0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16A09E6B-1F50-405C-808D-49F1E760CC47}" type="slidenum">
              <a:rPr lang="es-ES" sz="1400">
                <a:solidFill>
                  <a:srgbClr val="E4F3F8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12</a:t>
            </a:fld>
            <a:endParaRPr lang="es-ES" sz="1400" dirty="0">
              <a:solidFill>
                <a:srgbClr val="E4F3F8"/>
              </a:solidFill>
              <a:latin typeface="Arial" panose="020B0604020202020204" pitchFamily="34" charset="0"/>
            </a:endParaRPr>
          </a:p>
        </p:txBody>
      </p:sp>
      <p:pic>
        <p:nvPicPr>
          <p:cNvPr id="5" name="Imagen 16" descr="Imatge que conté text, Trama, línia, diagrama&#10;&#10;Descripció generada automàticament">
            <a:extLst>
              <a:ext uri="{FF2B5EF4-FFF2-40B4-BE49-F238E27FC236}">
                <a16:creationId xmlns:a16="http://schemas.microsoft.com/office/drawing/2014/main" xmlns="" id="{AC9C2E58-45DB-4CBB-F8DC-221D61792E29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256" y="1581858"/>
            <a:ext cx="5291672" cy="5250916"/>
          </a:xfrm>
          <a:prstGeom prst="rect">
            <a:avLst/>
          </a:prstGeom>
        </p:spPr>
      </p:pic>
      <p:sp>
        <p:nvSpPr>
          <p:cNvPr id="10" name="Clau de tancament 9">
            <a:extLst>
              <a:ext uri="{FF2B5EF4-FFF2-40B4-BE49-F238E27FC236}">
                <a16:creationId xmlns:a16="http://schemas.microsoft.com/office/drawing/2014/main" xmlns="" id="{65F9E427-A058-6E94-D6E9-91193990E3D1}"/>
              </a:ext>
            </a:extLst>
          </p:cNvPr>
          <p:cNvSpPr/>
          <p:nvPr/>
        </p:nvSpPr>
        <p:spPr>
          <a:xfrm rot="5400000">
            <a:off x="8517816" y="3487440"/>
            <a:ext cx="521369" cy="1303421"/>
          </a:xfrm>
          <a:prstGeom prst="rightBrace">
            <a:avLst/>
          </a:prstGeom>
          <a:ln w="57150"/>
          <a:effectLst>
            <a:outerShdw blurRad="63500" dist="38100" dir="2700000">
              <a:srgbClr val="000000">
                <a:alpha val="40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  <p:sp>
        <p:nvSpPr>
          <p:cNvPr id="12" name="QuadreDeText 11">
            <a:extLst>
              <a:ext uri="{FF2B5EF4-FFF2-40B4-BE49-F238E27FC236}">
                <a16:creationId xmlns:a16="http://schemas.microsoft.com/office/drawing/2014/main" xmlns="" id="{4CAF52DE-A0C2-B9D7-413F-810FD4A69639}"/>
              </a:ext>
            </a:extLst>
          </p:cNvPr>
          <p:cNvSpPr txBox="1"/>
          <p:nvPr/>
        </p:nvSpPr>
        <p:spPr>
          <a:xfrm>
            <a:off x="8309552" y="4427363"/>
            <a:ext cx="940299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dirty="0">
                <a:solidFill>
                  <a:srgbClr val="333333"/>
                </a:solidFill>
                <a:latin typeface="-apple-system"/>
                <a:cs typeface="Arial"/>
              </a:rPr>
              <a:t>G</a:t>
            </a:r>
            <a:r>
              <a:rPr lang="en-US" i="1" dirty="0">
                <a:solidFill>
                  <a:srgbClr val="333333"/>
                </a:solidFill>
                <a:latin typeface="-apple-system"/>
                <a:cs typeface="Arial"/>
              </a:rPr>
              <a:t>M</a:t>
            </a:r>
            <a:r>
              <a:rPr lang="en-US" i="1" baseline="-25000" dirty="0">
                <a:solidFill>
                  <a:srgbClr val="333333"/>
                </a:solidFill>
                <a:latin typeface="-apple-system"/>
                <a:cs typeface="Arial"/>
              </a:rPr>
              <a:t>b</a:t>
            </a:r>
            <a:r>
              <a:rPr lang="en-US" dirty="0">
                <a:solidFill>
                  <a:srgbClr val="333333"/>
                </a:solidFill>
                <a:latin typeface="Arial"/>
                <a:cs typeface="Arial"/>
              </a:rPr>
              <a:t>a</a:t>
            </a:r>
            <a:r>
              <a:rPr lang="en-US" baseline="-25000" dirty="0">
                <a:solidFill>
                  <a:srgbClr val="333333"/>
                </a:solidFill>
                <a:latin typeface="Arial"/>
                <a:cs typeface="Arial"/>
              </a:rPr>
              <a:t>0</a:t>
            </a:r>
            <a:endParaRPr lang="en-US" dirty="0">
              <a:solidFill>
                <a:srgbClr val="333333"/>
              </a:solidFill>
              <a:latin typeface="-apple-system"/>
              <a:cs typeface="Arial"/>
            </a:endParaRPr>
          </a:p>
        </p:txBody>
      </p:sp>
      <p:sp>
        <p:nvSpPr>
          <p:cNvPr id="14" name="QuadreDeText 13">
            <a:extLst>
              <a:ext uri="{FF2B5EF4-FFF2-40B4-BE49-F238E27FC236}">
                <a16:creationId xmlns:a16="http://schemas.microsoft.com/office/drawing/2014/main" xmlns="" id="{425F389A-7EB1-95BF-8F28-E7C7589E6C89}"/>
              </a:ext>
            </a:extLst>
          </p:cNvPr>
          <p:cNvSpPr txBox="1"/>
          <p:nvPr/>
        </p:nvSpPr>
        <p:spPr>
          <a:xfrm>
            <a:off x="7317850" y="5174074"/>
            <a:ext cx="2172829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dirty="0">
                <a:solidFill>
                  <a:srgbClr val="333333"/>
                </a:solidFill>
                <a:latin typeface="-apple-system"/>
                <a:cs typeface="Arial"/>
              </a:rPr>
              <a:t>a</a:t>
            </a:r>
            <a:r>
              <a:rPr lang="en-US" baseline="-25000" dirty="0">
                <a:solidFill>
                  <a:srgbClr val="333333"/>
                </a:solidFill>
                <a:latin typeface="-apple-system"/>
                <a:cs typeface="Arial"/>
              </a:rPr>
              <a:t>0</a:t>
            </a:r>
            <a:r>
              <a:rPr lang="en-US" dirty="0">
                <a:solidFill>
                  <a:srgbClr val="333333"/>
                </a:solidFill>
                <a:latin typeface="Arial"/>
                <a:cs typeface="Arial"/>
              </a:rPr>
              <a:t> = (2c/t)·</a:t>
            </a:r>
            <a:r>
              <a:rPr lang="en-US" dirty="0" err="1">
                <a:solidFill>
                  <a:srgbClr val="333333"/>
                </a:solidFill>
                <a:latin typeface="Arial"/>
                <a:cs typeface="Arial"/>
              </a:rPr>
              <a:t>cos</a:t>
            </a:r>
            <a:r>
              <a:rPr lang="en-US" i="1" dirty="0" err="1">
                <a:solidFill>
                  <a:srgbClr val="333333"/>
                </a:solidFill>
                <a:latin typeface="Arial"/>
                <a:cs typeface="Arial"/>
              </a:rPr>
              <a:t>ɣ</a:t>
            </a:r>
            <a:r>
              <a:rPr lang="en-US" sz="1200" i="1" baseline="-25000" dirty="0" err="1">
                <a:solidFill>
                  <a:srgbClr val="333333"/>
                </a:solidFill>
                <a:latin typeface="Arial"/>
                <a:cs typeface="Arial"/>
              </a:rPr>
              <a:t>M</a:t>
            </a:r>
            <a:r>
              <a:rPr lang="en-US" sz="1600" i="1" dirty="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lang="en-US" sz="1200" i="1" dirty="0">
                <a:solidFill>
                  <a:srgbClr val="333333"/>
                </a:solidFill>
                <a:latin typeface="Arial"/>
                <a:cs typeface="Arial"/>
              </a:rPr>
              <a:t>/</a:t>
            </a:r>
            <a:r>
              <a:rPr lang="en-US" i="1" dirty="0" err="1">
                <a:solidFill>
                  <a:srgbClr val="333333"/>
                </a:solidFill>
                <a:latin typeface="Arial"/>
                <a:cs typeface="Arial"/>
              </a:rPr>
              <a:t>ɣ</a:t>
            </a:r>
            <a:r>
              <a:rPr lang="en-US" sz="1200" i="1" baseline="-25000" dirty="0" err="1">
                <a:solidFill>
                  <a:srgbClr val="333333"/>
                </a:solidFill>
                <a:latin typeface="Arial"/>
                <a:cs typeface="Arial"/>
              </a:rPr>
              <a:t>M</a:t>
            </a:r>
            <a:endParaRPr lang="en-US" sz="1200" baseline="-25000" dirty="0">
              <a:solidFill>
                <a:srgbClr val="333333"/>
              </a:solidFill>
              <a:latin typeface="Arial"/>
              <a:cs typeface="Arial"/>
            </a:endParaRPr>
          </a:p>
        </p:txBody>
      </p:sp>
      <p:sp>
        <p:nvSpPr>
          <p:cNvPr id="17" name="QuadreDeText 16">
            <a:extLst>
              <a:ext uri="{FF2B5EF4-FFF2-40B4-BE49-F238E27FC236}">
                <a16:creationId xmlns:a16="http://schemas.microsoft.com/office/drawing/2014/main" xmlns="" id="{8C329355-63C8-5E81-F88D-1DCB767B8989}"/>
              </a:ext>
            </a:extLst>
          </p:cNvPr>
          <p:cNvSpPr txBox="1"/>
          <p:nvPr/>
        </p:nvSpPr>
        <p:spPr>
          <a:xfrm>
            <a:off x="5734000" y="1765358"/>
            <a:ext cx="6197906" cy="52322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400" dirty="0">
                <a:solidFill>
                  <a:srgbClr val="333333"/>
                </a:solidFill>
                <a:latin typeface="-apple-system"/>
                <a:cs typeface="Arial"/>
              </a:rPr>
              <a:t>MDAR modeling. Fitting of the </a:t>
            </a:r>
            <a:r>
              <a:rPr lang="en-US" sz="1400" dirty="0" err="1">
                <a:solidFill>
                  <a:srgbClr val="333333"/>
                </a:solidFill>
                <a:latin typeface="-apple-system"/>
                <a:cs typeface="Arial"/>
              </a:rPr>
              <a:t>hyperconical</a:t>
            </a:r>
            <a:r>
              <a:rPr lang="en-US" sz="1400" dirty="0">
                <a:solidFill>
                  <a:srgbClr val="333333"/>
                </a:solidFill>
                <a:latin typeface="-apple-system"/>
                <a:cs typeface="Arial"/>
              </a:rPr>
              <a:t> model to the baryonic Tully–Fisher (BTRF) relation with </a:t>
            </a:r>
            <a:r>
              <a:rPr lang="en-US" sz="1400" i="1" dirty="0">
                <a:solidFill>
                  <a:srgbClr val="333333"/>
                </a:solidFill>
                <a:latin typeface="-apple-system"/>
                <a:cs typeface="Arial"/>
              </a:rPr>
              <a:t>v</a:t>
            </a:r>
            <a:r>
              <a:rPr lang="en-US" sz="1400" dirty="0">
                <a:solidFill>
                  <a:srgbClr val="333333"/>
                </a:solidFill>
                <a:latin typeface="-apple-system"/>
                <a:cs typeface="Arial"/>
              </a:rPr>
              <a:t>(</a:t>
            </a:r>
            <a:r>
              <a:rPr lang="en-US" sz="1400" i="1" dirty="0">
                <a:solidFill>
                  <a:srgbClr val="333333"/>
                </a:solidFill>
                <a:latin typeface="-apple-system"/>
                <a:cs typeface="Arial"/>
              </a:rPr>
              <a:t>M</a:t>
            </a:r>
            <a:r>
              <a:rPr lang="en-US" sz="1050" i="1" baseline="-25000" dirty="0">
                <a:solidFill>
                  <a:srgbClr val="333333"/>
                </a:solidFill>
                <a:latin typeface="-apple-system"/>
                <a:cs typeface="Arial"/>
              </a:rPr>
              <a:t>b</a:t>
            </a:r>
            <a:r>
              <a:rPr lang="en-US" sz="1400" dirty="0">
                <a:solidFill>
                  <a:srgbClr val="333333"/>
                </a:solidFill>
                <a:latin typeface="-apple-system"/>
                <a:cs typeface="Arial"/>
              </a:rPr>
              <a:t>) for 123 galaxies</a:t>
            </a:r>
            <a:endParaRPr lang="ca-ES" sz="1400" dirty="0">
              <a:cs typeface="Arial"/>
            </a:endParaRPr>
          </a:p>
        </p:txBody>
      </p:sp>
      <p:sp>
        <p:nvSpPr>
          <p:cNvPr id="15" name="QuadreDeText 14">
            <a:extLst>
              <a:ext uri="{FF2B5EF4-FFF2-40B4-BE49-F238E27FC236}">
                <a16:creationId xmlns:a16="http://schemas.microsoft.com/office/drawing/2014/main" xmlns="" id="{821CBE7A-3E05-E29D-F2A3-04696205A7E6}"/>
              </a:ext>
            </a:extLst>
          </p:cNvPr>
          <p:cNvSpPr txBox="1"/>
          <p:nvPr/>
        </p:nvSpPr>
        <p:spPr>
          <a:xfrm>
            <a:off x="7155368" y="4837576"/>
            <a:ext cx="3017297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ca-ES" b="1" dirty="0" err="1">
                <a:solidFill>
                  <a:schemeClr val="accent1">
                    <a:lumMod val="50000"/>
                  </a:schemeClr>
                </a:solidFill>
                <a:latin typeface="Arial"/>
                <a:cs typeface="Arial"/>
              </a:rPr>
              <a:t>Milgromian</a:t>
            </a:r>
            <a:r>
              <a:rPr lang="ca-ES" b="1" dirty="0">
                <a:solidFill>
                  <a:schemeClr val="accent1">
                    <a:lumMod val="50000"/>
                  </a:schemeClr>
                </a:solidFill>
                <a:latin typeface="Arial"/>
                <a:cs typeface="Arial"/>
              </a:rPr>
              <a:t> </a:t>
            </a:r>
            <a:r>
              <a:rPr lang="ca-ES" b="1" dirty="0" err="1">
                <a:solidFill>
                  <a:schemeClr val="accent1">
                    <a:lumMod val="50000"/>
                  </a:schemeClr>
                </a:solidFill>
                <a:latin typeface="Arial"/>
                <a:cs typeface="Arial"/>
              </a:rPr>
              <a:t>acceleration</a:t>
            </a:r>
            <a:endParaRPr lang="ca-ES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2" name="QuadreDeText 1">
            <a:extLst>
              <a:ext uri="{FF2B5EF4-FFF2-40B4-BE49-F238E27FC236}">
                <a16:creationId xmlns:a16="http://schemas.microsoft.com/office/drawing/2014/main" xmlns="" id="{D8814E2B-8609-8113-4F69-A1E3A796C544}"/>
              </a:ext>
            </a:extLst>
          </p:cNvPr>
          <p:cNvSpPr txBox="1"/>
          <p:nvPr/>
        </p:nvSpPr>
        <p:spPr>
          <a:xfrm>
            <a:off x="5809541" y="2339950"/>
            <a:ext cx="3204411" cy="33855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600" dirty="0">
                <a:latin typeface="Adobe Garamond"/>
                <a:cs typeface="Arial"/>
              </a:rPr>
              <a:t>DOI:</a:t>
            </a:r>
            <a:r>
              <a:rPr lang="en-US" sz="1600" dirty="0">
                <a:solidFill>
                  <a:srgbClr val="0000FF"/>
                </a:solidFill>
                <a:latin typeface="Adobe Garamond"/>
                <a:cs typeface="Arial"/>
              </a:rPr>
              <a:t>10.1088/1361-6382/ad0422</a:t>
            </a:r>
            <a:endParaRPr lang="en-US" sz="1600" dirty="0">
              <a:solidFill>
                <a:srgbClr val="0000FF"/>
              </a:solidFill>
              <a:cs typeface="Arial"/>
            </a:endParaRPr>
          </a:p>
        </p:txBody>
      </p:sp>
      <p:pic>
        <p:nvPicPr>
          <p:cNvPr id="7" name="Imatge 6" descr="Imatge que conté text, Font, línia, escriptura a mà&#10;&#10;Descripció generada automàticament">
            <a:extLst>
              <a:ext uri="{FF2B5EF4-FFF2-40B4-BE49-F238E27FC236}">
                <a16:creationId xmlns:a16="http://schemas.microsoft.com/office/drawing/2014/main" xmlns="" id="{F7A5921C-F545-5FA9-0895-E49706D14986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528" t="5000" r="99" b="2826"/>
          <a:stretch/>
        </p:blipFill>
        <p:spPr>
          <a:xfrm>
            <a:off x="5536384" y="3358600"/>
            <a:ext cx="3978908" cy="778146"/>
          </a:xfrm>
          <a:prstGeom prst="rect">
            <a:avLst/>
          </a:prstGeom>
        </p:spPr>
      </p:pic>
      <p:sp>
        <p:nvSpPr>
          <p:cNvPr id="8" name="Fletxa: dreta 7">
            <a:extLst>
              <a:ext uri="{FF2B5EF4-FFF2-40B4-BE49-F238E27FC236}">
                <a16:creationId xmlns:a16="http://schemas.microsoft.com/office/drawing/2014/main" xmlns="" id="{18DB2345-C956-AA6B-8904-AB4C952317AC}"/>
              </a:ext>
            </a:extLst>
          </p:cNvPr>
          <p:cNvSpPr/>
          <p:nvPr/>
        </p:nvSpPr>
        <p:spPr>
          <a:xfrm rot="2501788">
            <a:off x="4649393" y="2739998"/>
            <a:ext cx="1487911" cy="141680"/>
          </a:xfrm>
          <a:prstGeom prst="rightArrow">
            <a:avLst/>
          </a:prstGeom>
          <a:solidFill>
            <a:srgbClr val="9900CC"/>
          </a:solidFill>
          <a:ln>
            <a:solidFill>
              <a:srgbClr val="C1C1F7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  <p:sp>
        <p:nvSpPr>
          <p:cNvPr id="16" name="23 Rectángulo">
            <a:extLst>
              <a:ext uri="{FF2B5EF4-FFF2-40B4-BE49-F238E27FC236}">
                <a16:creationId xmlns:a16="http://schemas.microsoft.com/office/drawing/2014/main" xmlns="" id="{D9223B3E-9755-2712-533D-5ECE6ACAF44C}"/>
              </a:ext>
            </a:extLst>
          </p:cNvPr>
          <p:cNvSpPr/>
          <p:nvPr/>
        </p:nvSpPr>
        <p:spPr>
          <a:xfrm>
            <a:off x="573613" y="-16168"/>
            <a:ext cx="11064552" cy="292100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 algn="ctr" eaLnBrk="1" hangingPunct="1">
              <a:defRPr/>
            </a:pPr>
            <a:r>
              <a:rPr lang="en-US" sz="1300" i="1" dirty="0">
                <a:solidFill>
                  <a:schemeClr val="bg1"/>
                </a:solidFill>
                <a:latin typeface="Arial"/>
                <a:cs typeface="Arial"/>
              </a:rPr>
              <a:t>Robert Monjo: </a:t>
            </a:r>
            <a:r>
              <a:rPr lang="en-US" sz="1300" i="1" dirty="0" smtClean="0">
                <a:solidFill>
                  <a:schemeClr val="bg1"/>
                </a:solidFill>
                <a:latin typeface="Arial"/>
                <a:cs typeface="Arial"/>
              </a:rPr>
              <a:t>Testing </a:t>
            </a:r>
            <a:r>
              <a:rPr lang="en-US" sz="1300" i="1" dirty="0" err="1" smtClean="0">
                <a:solidFill>
                  <a:schemeClr val="bg1"/>
                </a:solidFill>
                <a:latin typeface="Arial"/>
                <a:cs typeface="Arial"/>
              </a:rPr>
              <a:t>hyperconical</a:t>
            </a:r>
            <a:r>
              <a:rPr lang="en-US" sz="1300" i="1" dirty="0" smtClean="0">
                <a:solidFill>
                  <a:schemeClr val="bg1"/>
                </a:solidFill>
                <a:latin typeface="Arial"/>
                <a:cs typeface="Arial"/>
              </a:rPr>
              <a:t> modified gravity in galaxies and clusters</a:t>
            </a:r>
            <a:endParaRPr lang="es-ES" sz="1300" dirty="0">
              <a:solidFill>
                <a:schemeClr val="bg1"/>
              </a:solidFill>
              <a:latin typeface="Arial" charset="0"/>
              <a:cs typeface="Arial" charset="0"/>
            </a:endParaRPr>
          </a:p>
        </p:txBody>
      </p:sp>
      <p:sp>
        <p:nvSpPr>
          <p:cNvPr id="27" name="Rectángulo 26"/>
          <p:cNvSpPr/>
          <p:nvPr/>
        </p:nvSpPr>
        <p:spPr>
          <a:xfrm>
            <a:off x="7176120" y="775737"/>
            <a:ext cx="499050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a-ES" sz="1200" dirty="0">
                <a:solidFill>
                  <a:schemeClr val="bg1"/>
                </a:solidFill>
              </a:rPr>
              <a:t>Monjo, R. (2023): CQG </a:t>
            </a:r>
            <a:r>
              <a:rPr lang="ca-ES" sz="1200" b="1" dirty="0">
                <a:solidFill>
                  <a:schemeClr val="bg1"/>
                </a:solidFill>
              </a:rPr>
              <a:t>40</a:t>
            </a:r>
            <a:r>
              <a:rPr lang="ca-ES" sz="1200" dirty="0">
                <a:solidFill>
                  <a:schemeClr val="bg1"/>
                </a:solidFill>
              </a:rPr>
              <a:t>, 235002, </a:t>
            </a:r>
            <a:r>
              <a:rPr lang="ca-ES" sz="1200" u="sng" dirty="0">
                <a:solidFill>
                  <a:schemeClr val="bg1"/>
                </a:solidFill>
                <a:hlinkClick r:id="rId6"/>
              </a:rPr>
              <a:t>10.1088/1361-6382/ad0422</a:t>
            </a:r>
            <a:r>
              <a:rPr lang="ca-ES" sz="1200" dirty="0">
                <a:solidFill>
                  <a:schemeClr val="bg1"/>
                </a:solidFill>
              </a:rPr>
              <a:t>  ​</a:t>
            </a:r>
          </a:p>
        </p:txBody>
      </p:sp>
      <p:sp>
        <p:nvSpPr>
          <p:cNvPr id="29" name="39 Marcador de número de diapositiva"/>
          <p:cNvSpPr txBox="1">
            <a:spLocks/>
          </p:cNvSpPr>
          <p:nvPr/>
        </p:nvSpPr>
        <p:spPr bwMode="auto">
          <a:xfrm>
            <a:off x="11539264" y="599728"/>
            <a:ext cx="533400" cy="381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>
            <a:defPPr>
              <a:defRPr lang="en"/>
            </a:defPPr>
            <a:lvl1pPr algn="ctr" rtl="0" eaLnBrk="1" fontAlgn="base" hangingPunct="1">
              <a:spcBef>
                <a:spcPts val="7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anose="05000000000000000000" pitchFamily="2" charset="2"/>
              <a:buChar char=""/>
              <a:defRPr sz="2900" b="1" kern="1200">
                <a:solidFill>
                  <a:schemeClr val="tx1"/>
                </a:solidFill>
                <a:latin typeface="Tw Cen MT" panose="020B0602020104020603" pitchFamily="34" charset="0"/>
                <a:ea typeface="+mn-ea"/>
                <a:cs typeface="Arial" panose="020B0604020202020204" pitchFamily="34" charset="0"/>
              </a:defRPr>
            </a:lvl1pPr>
            <a:lvl2pPr marL="742950" indent="-285750" algn="l" rtl="0" eaLnBrk="0" fontAlgn="base" hangingPunct="0">
              <a:spcBef>
                <a:spcPts val="55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 2" panose="05020102010507070707" pitchFamily="18" charset="2"/>
              <a:buChar char=""/>
              <a:defRPr sz="2600" kern="1200">
                <a:solidFill>
                  <a:schemeClr val="tx1"/>
                </a:solidFill>
                <a:latin typeface="Tw Cen MT" panose="020B0602020104020603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rtl="0" eaLnBrk="0" fontAlgn="base" hangingPunct="0">
              <a:spcBef>
                <a:spcPts val="500"/>
              </a:spcBef>
              <a:spcAft>
                <a:spcPct val="0"/>
              </a:spcAft>
              <a:buClr>
                <a:schemeClr val="accent2"/>
              </a:buClr>
              <a:buSzPct val="75000"/>
              <a:buFont typeface="Wingdings" panose="05000000000000000000" pitchFamily="2" charset="2"/>
              <a:buChar char=""/>
              <a:defRPr sz="2300" kern="1200">
                <a:solidFill>
                  <a:schemeClr val="tx1"/>
                </a:solidFill>
                <a:latin typeface="Tw Cen MT" panose="020B0602020104020603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rtl="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A5AB81"/>
              </a:buClr>
              <a:buSzPct val="75000"/>
              <a:buFont typeface="Wingdings" panose="05000000000000000000" pitchFamily="2" charset="2"/>
              <a:buChar char=""/>
              <a:defRPr sz="2000" kern="1200">
                <a:solidFill>
                  <a:schemeClr val="tx1"/>
                </a:solidFill>
                <a:latin typeface="Tw Cen MT" panose="020B0602020104020603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rtl="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 kern="1200">
                <a:solidFill>
                  <a:schemeClr val="tx1"/>
                </a:solidFill>
                <a:latin typeface="Tw Cen MT" panose="020B0602020104020603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0" fontAlgn="base" latinLnBrk="0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 kern="1200">
                <a:solidFill>
                  <a:schemeClr val="tx1"/>
                </a:solidFill>
                <a:latin typeface="Tw Cen MT" panose="020B0602020104020603" pitchFamily="34" charset="0"/>
                <a:ea typeface="+mn-ea"/>
                <a:cs typeface="Arial" panose="020B0604020202020204" pitchFamily="34" charset="0"/>
              </a:defRPr>
            </a:lvl6pPr>
            <a:lvl7pPr marL="2971800" indent="-228600" algn="l" defTabSz="914400" rtl="0" eaLnBrk="0" fontAlgn="base" latinLnBrk="0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 kern="1200">
                <a:solidFill>
                  <a:schemeClr val="tx1"/>
                </a:solidFill>
                <a:latin typeface="Tw Cen MT" panose="020B0602020104020603" pitchFamily="34" charset="0"/>
                <a:ea typeface="+mn-ea"/>
                <a:cs typeface="Arial" panose="020B0604020202020204" pitchFamily="34" charset="0"/>
              </a:defRPr>
            </a:lvl7pPr>
            <a:lvl8pPr marL="3429000" indent="-228600" algn="l" defTabSz="914400" rtl="0" eaLnBrk="0" fontAlgn="base" latinLnBrk="0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 kern="1200">
                <a:solidFill>
                  <a:schemeClr val="tx1"/>
                </a:solidFill>
                <a:latin typeface="Tw Cen MT" panose="020B0602020104020603" pitchFamily="34" charset="0"/>
                <a:ea typeface="+mn-ea"/>
                <a:cs typeface="Arial" panose="020B0604020202020204" pitchFamily="34" charset="0"/>
              </a:defRPr>
            </a:lvl8pPr>
            <a:lvl9pPr marL="3886200" indent="-228600" algn="l" defTabSz="914400" rtl="0" eaLnBrk="0" fontAlgn="base" latinLnBrk="0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 kern="1200">
                <a:solidFill>
                  <a:schemeClr val="tx1"/>
                </a:solidFill>
                <a:latin typeface="Tw Cen MT" panose="020B0602020104020603" pitchFamily="34" charset="0"/>
                <a:ea typeface="+mn-ea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16A09E6B-1F50-405C-808D-49F1E760CC47}" type="slidenum">
              <a:rPr lang="es-ES" sz="1400" smtClean="0">
                <a:solidFill>
                  <a:srgbClr val="E4F3F8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12</a:t>
            </a:fld>
            <a:endParaRPr lang="es-ES" sz="1400" dirty="0">
              <a:solidFill>
                <a:srgbClr val="E4F3F8"/>
              </a:solidFill>
              <a:latin typeface="Arial" panose="020B0604020202020204" pitchFamily="34" charset="0"/>
            </a:endParaRPr>
          </a:p>
        </p:txBody>
      </p:sp>
      <p:sp>
        <p:nvSpPr>
          <p:cNvPr id="31" name="Rectángulo 30"/>
          <p:cNvSpPr/>
          <p:nvPr/>
        </p:nvSpPr>
        <p:spPr>
          <a:xfrm>
            <a:off x="11738639" y="926951"/>
            <a:ext cx="48282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" sz="1400" b="1" dirty="0">
                <a:solidFill>
                  <a:schemeClr val="bg1"/>
                </a:solidFill>
              </a:rPr>
              <a:t>15. </a:t>
            </a:r>
            <a:endParaRPr lang="ca-ES" sz="1400" b="1" dirty="0">
              <a:solidFill>
                <a:schemeClr val="bg1"/>
              </a:solidFill>
            </a:endParaRPr>
          </a:p>
        </p:txBody>
      </p:sp>
      <p:cxnSp>
        <p:nvCxnSpPr>
          <p:cNvPr id="33" name="Conector recto 32"/>
          <p:cNvCxnSpPr/>
          <p:nvPr/>
        </p:nvCxnSpPr>
        <p:spPr>
          <a:xfrm flipV="1">
            <a:off x="11539264" y="799451"/>
            <a:ext cx="463717" cy="374895"/>
          </a:xfrm>
          <a:prstGeom prst="line">
            <a:avLst/>
          </a:prstGeom>
          <a:ln>
            <a:solidFill>
              <a:srgbClr val="FFFBE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4" name="Imagen 3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316007" y="2398115"/>
            <a:ext cx="2537350" cy="659214"/>
          </a:xfrm>
          <a:prstGeom prst="rect">
            <a:avLst/>
          </a:prstGeom>
          <a:noFill/>
          <a:ln w="57150">
            <a:solidFill>
              <a:schemeClr val="accent1"/>
            </a:solidFill>
          </a:ln>
        </p:spPr>
      </p:pic>
      <p:sp>
        <p:nvSpPr>
          <p:cNvPr id="35" name="Flecha derecha 34"/>
          <p:cNvSpPr/>
          <p:nvPr/>
        </p:nvSpPr>
        <p:spPr>
          <a:xfrm rot="7063237">
            <a:off x="9131610" y="2938684"/>
            <a:ext cx="353015" cy="50228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  <p:sp>
        <p:nvSpPr>
          <p:cNvPr id="32" name="Rectángulo 31"/>
          <p:cNvSpPr/>
          <p:nvPr/>
        </p:nvSpPr>
        <p:spPr>
          <a:xfrm>
            <a:off x="9520837" y="3577748"/>
            <a:ext cx="233252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/>
            <a:r>
              <a:rPr lang="en-US" dirty="0"/>
              <a:t>Mass-discrepancy acceleration relation (MDAR)</a:t>
            </a:r>
            <a:endParaRPr lang="es-ES_tradnl" dirty="0"/>
          </a:p>
        </p:txBody>
      </p:sp>
      <p:sp>
        <p:nvSpPr>
          <p:cNvPr id="38" name="Rectangle 2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"/>
              <a:defRPr sz="2900">
                <a:solidFill>
                  <a:schemeClr val="tx1"/>
                </a:solidFill>
                <a:latin typeface="Tw Cen MT" panose="020B0602020104020603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"/>
              <a:defRPr sz="2600">
                <a:solidFill>
                  <a:schemeClr val="tx1"/>
                </a:solidFill>
                <a:latin typeface="Tw Cen MT" panose="020B0602020104020603" pitchFamily="34" charset="0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"/>
              <a:defRPr sz="2300">
                <a:solidFill>
                  <a:schemeClr val="tx1"/>
                </a:solidFill>
                <a:latin typeface="Tw Cen MT" panose="020B0602020104020603" pitchFamily="34" charset="0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ca-ES" sz="1800">
              <a:latin typeface="Arial" panose="020B0604020202020204" pitchFamily="34" charset="0"/>
            </a:endParaRPr>
          </a:p>
        </p:txBody>
      </p:sp>
      <p:sp>
        <p:nvSpPr>
          <p:cNvPr id="39" name="Rectangle 4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"/>
              <a:defRPr sz="2900">
                <a:solidFill>
                  <a:schemeClr val="tx1"/>
                </a:solidFill>
                <a:latin typeface="Tw Cen MT" panose="020B0602020104020603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"/>
              <a:defRPr sz="2600">
                <a:solidFill>
                  <a:schemeClr val="tx1"/>
                </a:solidFill>
                <a:latin typeface="Tw Cen MT" panose="020B0602020104020603" pitchFamily="34" charset="0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"/>
              <a:defRPr sz="2300">
                <a:solidFill>
                  <a:schemeClr val="tx1"/>
                </a:solidFill>
                <a:latin typeface="Tw Cen MT" panose="020B0602020104020603" pitchFamily="34" charset="0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ca-ES" sz="1800">
              <a:latin typeface="Arial" panose="020B0604020202020204" pitchFamily="34" charset="0"/>
            </a:endParaRPr>
          </a:p>
        </p:txBody>
      </p:sp>
      <p:sp>
        <p:nvSpPr>
          <p:cNvPr id="40" name="Rectangle 6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"/>
              <a:defRPr sz="2900">
                <a:solidFill>
                  <a:schemeClr val="tx1"/>
                </a:solidFill>
                <a:latin typeface="Tw Cen MT" panose="020B0602020104020603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"/>
              <a:defRPr sz="2600">
                <a:solidFill>
                  <a:schemeClr val="tx1"/>
                </a:solidFill>
                <a:latin typeface="Tw Cen MT" panose="020B0602020104020603" pitchFamily="34" charset="0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"/>
              <a:defRPr sz="2300">
                <a:solidFill>
                  <a:schemeClr val="tx1"/>
                </a:solidFill>
                <a:latin typeface="Tw Cen MT" panose="020B0602020104020603" pitchFamily="34" charset="0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ca-ES" sz="1800">
              <a:latin typeface="Arial" panose="020B0604020202020204" pitchFamily="34" charset="0"/>
            </a:endParaRPr>
          </a:p>
        </p:txBody>
      </p:sp>
      <p:sp>
        <p:nvSpPr>
          <p:cNvPr id="41" name="Rectangle 8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"/>
              <a:defRPr sz="2900">
                <a:solidFill>
                  <a:schemeClr val="tx1"/>
                </a:solidFill>
                <a:latin typeface="Tw Cen MT" panose="020B0602020104020603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"/>
              <a:defRPr sz="2600">
                <a:solidFill>
                  <a:schemeClr val="tx1"/>
                </a:solidFill>
                <a:latin typeface="Tw Cen MT" panose="020B0602020104020603" pitchFamily="34" charset="0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"/>
              <a:defRPr sz="2300">
                <a:solidFill>
                  <a:schemeClr val="tx1"/>
                </a:solidFill>
                <a:latin typeface="Tw Cen MT" panose="020B0602020104020603" pitchFamily="34" charset="0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ca-ES" sz="1800">
              <a:latin typeface="Arial" panose="020B0604020202020204" pitchFamily="34" charset="0"/>
            </a:endParaRPr>
          </a:p>
        </p:txBody>
      </p:sp>
      <p:sp>
        <p:nvSpPr>
          <p:cNvPr id="51" name="Rectangle 10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"/>
              <a:defRPr sz="2900">
                <a:solidFill>
                  <a:schemeClr val="tx1"/>
                </a:solidFill>
                <a:latin typeface="Tw Cen MT" panose="020B0602020104020603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"/>
              <a:defRPr sz="2600">
                <a:solidFill>
                  <a:schemeClr val="tx1"/>
                </a:solidFill>
                <a:latin typeface="Tw Cen MT" panose="020B0602020104020603" pitchFamily="34" charset="0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"/>
              <a:defRPr sz="2300">
                <a:solidFill>
                  <a:schemeClr val="tx1"/>
                </a:solidFill>
                <a:latin typeface="Tw Cen MT" panose="020B0602020104020603" pitchFamily="34" charset="0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ca-ES" sz="1800">
              <a:latin typeface="Arial" panose="020B0604020202020204" pitchFamily="34" charset="0"/>
            </a:endParaRPr>
          </a:p>
        </p:txBody>
      </p:sp>
      <p:sp>
        <p:nvSpPr>
          <p:cNvPr id="52" name="Rectangle 12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"/>
              <a:defRPr sz="2900">
                <a:solidFill>
                  <a:schemeClr val="tx1"/>
                </a:solidFill>
                <a:latin typeface="Tw Cen MT" panose="020B0602020104020603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"/>
              <a:defRPr sz="2600">
                <a:solidFill>
                  <a:schemeClr val="tx1"/>
                </a:solidFill>
                <a:latin typeface="Tw Cen MT" panose="020B0602020104020603" pitchFamily="34" charset="0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"/>
              <a:defRPr sz="2300">
                <a:solidFill>
                  <a:schemeClr val="tx1"/>
                </a:solidFill>
                <a:latin typeface="Tw Cen MT" panose="020B0602020104020603" pitchFamily="34" charset="0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ca-ES" sz="1800">
              <a:latin typeface="Arial" panose="020B0604020202020204" pitchFamily="34" charset="0"/>
            </a:endParaRPr>
          </a:p>
        </p:txBody>
      </p:sp>
      <p:sp>
        <p:nvSpPr>
          <p:cNvPr id="54" name="Rectangle 14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"/>
              <a:defRPr sz="2900">
                <a:solidFill>
                  <a:schemeClr val="tx1"/>
                </a:solidFill>
                <a:latin typeface="Tw Cen MT" panose="020B0602020104020603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"/>
              <a:defRPr sz="2600">
                <a:solidFill>
                  <a:schemeClr val="tx1"/>
                </a:solidFill>
                <a:latin typeface="Tw Cen MT" panose="020B0602020104020603" pitchFamily="34" charset="0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"/>
              <a:defRPr sz="2300">
                <a:solidFill>
                  <a:schemeClr val="tx1"/>
                </a:solidFill>
                <a:latin typeface="Tw Cen MT" panose="020B0602020104020603" pitchFamily="34" charset="0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ca-ES" sz="1800">
              <a:latin typeface="Arial" panose="020B0604020202020204" pitchFamily="34" charset="0"/>
            </a:endParaRPr>
          </a:p>
        </p:txBody>
      </p:sp>
      <p:sp>
        <p:nvSpPr>
          <p:cNvPr id="55" name="Rectangle 16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"/>
              <a:defRPr sz="2900">
                <a:solidFill>
                  <a:schemeClr val="tx1"/>
                </a:solidFill>
                <a:latin typeface="Tw Cen MT" panose="020B0602020104020603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"/>
              <a:defRPr sz="2600">
                <a:solidFill>
                  <a:schemeClr val="tx1"/>
                </a:solidFill>
                <a:latin typeface="Tw Cen MT" panose="020B0602020104020603" pitchFamily="34" charset="0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"/>
              <a:defRPr sz="2300">
                <a:solidFill>
                  <a:schemeClr val="tx1"/>
                </a:solidFill>
                <a:latin typeface="Tw Cen MT" panose="020B0602020104020603" pitchFamily="34" charset="0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ca-ES" sz="1800">
              <a:latin typeface="Arial" panose="020B0604020202020204" pitchFamily="34" charset="0"/>
            </a:endParaRPr>
          </a:p>
        </p:txBody>
      </p:sp>
      <p:sp>
        <p:nvSpPr>
          <p:cNvPr id="56" name="Rectangle 18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"/>
              <a:defRPr sz="2900">
                <a:solidFill>
                  <a:schemeClr val="tx1"/>
                </a:solidFill>
                <a:latin typeface="Tw Cen MT" panose="020B0602020104020603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"/>
              <a:defRPr sz="2600">
                <a:solidFill>
                  <a:schemeClr val="tx1"/>
                </a:solidFill>
                <a:latin typeface="Tw Cen MT" panose="020B0602020104020603" pitchFamily="34" charset="0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"/>
              <a:defRPr sz="2300">
                <a:solidFill>
                  <a:schemeClr val="tx1"/>
                </a:solidFill>
                <a:latin typeface="Tw Cen MT" panose="020B0602020104020603" pitchFamily="34" charset="0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ca-ES" sz="1800">
              <a:latin typeface="Arial" panose="020B0604020202020204" pitchFamily="34" charset="0"/>
            </a:endParaRPr>
          </a:p>
        </p:txBody>
      </p:sp>
      <p:sp>
        <p:nvSpPr>
          <p:cNvPr id="57" name="Rectangle 2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"/>
              <a:defRPr sz="2900">
                <a:solidFill>
                  <a:schemeClr val="tx1"/>
                </a:solidFill>
                <a:latin typeface="Tw Cen MT" panose="020B0602020104020603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"/>
              <a:defRPr sz="2600">
                <a:solidFill>
                  <a:schemeClr val="tx1"/>
                </a:solidFill>
                <a:latin typeface="Tw Cen MT" panose="020B0602020104020603" pitchFamily="34" charset="0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"/>
              <a:defRPr sz="2300">
                <a:solidFill>
                  <a:schemeClr val="tx1"/>
                </a:solidFill>
                <a:latin typeface="Tw Cen MT" panose="020B0602020104020603" pitchFamily="34" charset="0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ca-ES" sz="1800">
              <a:latin typeface="Arial" panose="020B0604020202020204" pitchFamily="34" charset="0"/>
            </a:endParaRPr>
          </a:p>
        </p:txBody>
      </p:sp>
      <p:sp>
        <p:nvSpPr>
          <p:cNvPr id="58" name="Rectangle 4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"/>
              <a:defRPr sz="2900">
                <a:solidFill>
                  <a:schemeClr val="tx1"/>
                </a:solidFill>
                <a:latin typeface="Tw Cen MT" panose="020B0602020104020603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"/>
              <a:defRPr sz="2600">
                <a:solidFill>
                  <a:schemeClr val="tx1"/>
                </a:solidFill>
                <a:latin typeface="Tw Cen MT" panose="020B0602020104020603" pitchFamily="34" charset="0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"/>
              <a:defRPr sz="2300">
                <a:solidFill>
                  <a:schemeClr val="tx1"/>
                </a:solidFill>
                <a:latin typeface="Tw Cen MT" panose="020B0602020104020603" pitchFamily="34" charset="0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ca-ES" sz="1800">
              <a:latin typeface="Arial" panose="020B0604020202020204" pitchFamily="34" charset="0"/>
            </a:endParaRPr>
          </a:p>
        </p:txBody>
      </p:sp>
      <p:sp>
        <p:nvSpPr>
          <p:cNvPr id="59" name="Rectangle 6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"/>
              <a:defRPr sz="2900">
                <a:solidFill>
                  <a:schemeClr val="tx1"/>
                </a:solidFill>
                <a:latin typeface="Tw Cen MT" panose="020B0602020104020603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"/>
              <a:defRPr sz="2600">
                <a:solidFill>
                  <a:schemeClr val="tx1"/>
                </a:solidFill>
                <a:latin typeface="Tw Cen MT" panose="020B0602020104020603" pitchFamily="34" charset="0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"/>
              <a:defRPr sz="2300">
                <a:solidFill>
                  <a:schemeClr val="tx1"/>
                </a:solidFill>
                <a:latin typeface="Tw Cen MT" panose="020B0602020104020603" pitchFamily="34" charset="0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ca-ES" sz="1800">
              <a:latin typeface="Arial" panose="020B0604020202020204" pitchFamily="34" charset="0"/>
            </a:endParaRPr>
          </a:p>
        </p:txBody>
      </p:sp>
      <p:sp>
        <p:nvSpPr>
          <p:cNvPr id="60" name="Rectangle 8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"/>
              <a:defRPr sz="2900">
                <a:solidFill>
                  <a:schemeClr val="tx1"/>
                </a:solidFill>
                <a:latin typeface="Tw Cen MT" panose="020B0602020104020603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"/>
              <a:defRPr sz="2600">
                <a:solidFill>
                  <a:schemeClr val="tx1"/>
                </a:solidFill>
                <a:latin typeface="Tw Cen MT" panose="020B0602020104020603" pitchFamily="34" charset="0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"/>
              <a:defRPr sz="2300">
                <a:solidFill>
                  <a:schemeClr val="tx1"/>
                </a:solidFill>
                <a:latin typeface="Tw Cen MT" panose="020B0602020104020603" pitchFamily="34" charset="0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ca-ES" sz="1800">
              <a:latin typeface="Arial" panose="020B0604020202020204" pitchFamily="34" charset="0"/>
            </a:endParaRPr>
          </a:p>
        </p:txBody>
      </p:sp>
      <p:sp>
        <p:nvSpPr>
          <p:cNvPr id="61" name="Rectangle 10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"/>
              <a:defRPr sz="2900">
                <a:solidFill>
                  <a:schemeClr val="tx1"/>
                </a:solidFill>
                <a:latin typeface="Tw Cen MT" panose="020B0602020104020603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"/>
              <a:defRPr sz="2600">
                <a:solidFill>
                  <a:schemeClr val="tx1"/>
                </a:solidFill>
                <a:latin typeface="Tw Cen MT" panose="020B0602020104020603" pitchFamily="34" charset="0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"/>
              <a:defRPr sz="2300">
                <a:solidFill>
                  <a:schemeClr val="tx1"/>
                </a:solidFill>
                <a:latin typeface="Tw Cen MT" panose="020B0602020104020603" pitchFamily="34" charset="0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ca-ES" sz="1800">
              <a:latin typeface="Arial" panose="020B0604020202020204" pitchFamily="34" charset="0"/>
            </a:endParaRPr>
          </a:p>
        </p:txBody>
      </p:sp>
      <p:sp>
        <p:nvSpPr>
          <p:cNvPr id="62" name="Rectangle 12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"/>
              <a:defRPr sz="2900">
                <a:solidFill>
                  <a:schemeClr val="tx1"/>
                </a:solidFill>
                <a:latin typeface="Tw Cen MT" panose="020B0602020104020603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"/>
              <a:defRPr sz="2600">
                <a:solidFill>
                  <a:schemeClr val="tx1"/>
                </a:solidFill>
                <a:latin typeface="Tw Cen MT" panose="020B0602020104020603" pitchFamily="34" charset="0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"/>
              <a:defRPr sz="2300">
                <a:solidFill>
                  <a:schemeClr val="tx1"/>
                </a:solidFill>
                <a:latin typeface="Tw Cen MT" panose="020B0602020104020603" pitchFamily="34" charset="0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ca-ES" sz="1800">
              <a:latin typeface="Arial" panose="020B0604020202020204" pitchFamily="34" charset="0"/>
            </a:endParaRPr>
          </a:p>
        </p:txBody>
      </p:sp>
      <p:sp>
        <p:nvSpPr>
          <p:cNvPr id="63" name="Rectangle 14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"/>
              <a:defRPr sz="2900">
                <a:solidFill>
                  <a:schemeClr val="tx1"/>
                </a:solidFill>
                <a:latin typeface="Tw Cen MT" panose="020B0602020104020603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"/>
              <a:defRPr sz="2600">
                <a:solidFill>
                  <a:schemeClr val="tx1"/>
                </a:solidFill>
                <a:latin typeface="Tw Cen MT" panose="020B0602020104020603" pitchFamily="34" charset="0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"/>
              <a:defRPr sz="2300">
                <a:solidFill>
                  <a:schemeClr val="tx1"/>
                </a:solidFill>
                <a:latin typeface="Tw Cen MT" panose="020B0602020104020603" pitchFamily="34" charset="0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ca-ES" sz="1800">
              <a:latin typeface="Arial" panose="020B0604020202020204" pitchFamily="34" charset="0"/>
            </a:endParaRPr>
          </a:p>
        </p:txBody>
      </p:sp>
      <p:sp>
        <p:nvSpPr>
          <p:cNvPr id="64" name="Rectangle 16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"/>
              <a:defRPr sz="2900">
                <a:solidFill>
                  <a:schemeClr val="tx1"/>
                </a:solidFill>
                <a:latin typeface="Tw Cen MT" panose="020B0602020104020603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"/>
              <a:defRPr sz="2600">
                <a:solidFill>
                  <a:schemeClr val="tx1"/>
                </a:solidFill>
                <a:latin typeface="Tw Cen MT" panose="020B0602020104020603" pitchFamily="34" charset="0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"/>
              <a:defRPr sz="2300">
                <a:solidFill>
                  <a:schemeClr val="tx1"/>
                </a:solidFill>
                <a:latin typeface="Tw Cen MT" panose="020B0602020104020603" pitchFamily="34" charset="0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ca-ES" sz="1800">
              <a:latin typeface="Arial" panose="020B0604020202020204" pitchFamily="34" charset="0"/>
            </a:endParaRPr>
          </a:p>
        </p:txBody>
      </p:sp>
      <p:sp>
        <p:nvSpPr>
          <p:cNvPr id="65" name="Rectangle 18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"/>
              <a:defRPr sz="2900">
                <a:solidFill>
                  <a:schemeClr val="tx1"/>
                </a:solidFill>
                <a:latin typeface="Tw Cen MT" panose="020B0602020104020603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"/>
              <a:defRPr sz="2600">
                <a:solidFill>
                  <a:schemeClr val="tx1"/>
                </a:solidFill>
                <a:latin typeface="Tw Cen MT" panose="020B0602020104020603" pitchFamily="34" charset="0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"/>
              <a:defRPr sz="2300">
                <a:solidFill>
                  <a:schemeClr val="tx1"/>
                </a:solidFill>
                <a:latin typeface="Tw Cen MT" panose="020B0602020104020603" pitchFamily="34" charset="0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ca-ES" sz="1800">
              <a:latin typeface="Arial" panose="020B0604020202020204" pitchFamily="34" charset="0"/>
            </a:endParaRPr>
          </a:p>
        </p:txBody>
      </p:sp>
      <p:sp>
        <p:nvSpPr>
          <p:cNvPr id="66" name="AutoShape 2" descr="Mostrando image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ca-ES"/>
          </a:p>
        </p:txBody>
      </p:sp>
      <p:sp>
        <p:nvSpPr>
          <p:cNvPr id="67" name="AutoShape 6" descr="image.pn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ca-ES"/>
          </a:p>
        </p:txBody>
      </p:sp>
      <p:sp>
        <p:nvSpPr>
          <p:cNvPr id="68" name="Text Box 30">
            <a:extLst>
              <a:ext uri="{FF2B5EF4-FFF2-40B4-BE49-F238E27FC236}">
                <a16:creationId xmlns:a16="http://schemas.microsoft.com/office/drawing/2014/main" xmlns="" id="{07A6066E-E3B4-423C-B4BD-875A3F9AA5A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11624" y="223800"/>
            <a:ext cx="4280132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t">
            <a:spAutoFit/>
          </a:bodyPr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"/>
              <a:defRPr sz="2900">
                <a:solidFill>
                  <a:schemeClr val="tx1"/>
                </a:solidFill>
                <a:latin typeface="Tw Cen MT" panose="020B0602020104020603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"/>
              <a:defRPr sz="2600">
                <a:solidFill>
                  <a:schemeClr val="tx1"/>
                </a:solidFill>
                <a:latin typeface="Tw Cen MT" panose="020B0602020104020603" pitchFamily="34" charset="0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"/>
              <a:defRPr sz="2300">
                <a:solidFill>
                  <a:schemeClr val="tx1"/>
                </a:solidFill>
                <a:latin typeface="Tw Cen MT" panose="020B0602020104020603" pitchFamily="34" charset="0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None/>
            </a:pPr>
            <a:r>
              <a:rPr lang="es-ES" sz="4000" b="1" dirty="0" err="1" smtClean="0">
                <a:solidFill>
                  <a:schemeClr val="bg1"/>
                </a:solidFill>
                <a:latin typeface="Arial"/>
                <a:cs typeface="Arial"/>
              </a:rPr>
              <a:t>Galaxies</a:t>
            </a:r>
            <a:r>
              <a:rPr lang="en-US" sz="4000" dirty="0">
                <a:latin typeface="Arial"/>
                <a:cs typeface="Arial"/>
              </a:rPr>
              <a:t> </a:t>
            </a:r>
            <a:endParaRPr lang="ca-ES" sz="4000" dirty="0">
              <a:latin typeface="Arial"/>
              <a:cs typeface="Arial"/>
            </a:endParaRPr>
          </a:p>
        </p:txBody>
      </p:sp>
      <p:pic>
        <p:nvPicPr>
          <p:cNvPr id="69" name="Picture 5" descr="logo folio"/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344" y="100229"/>
            <a:ext cx="2304256" cy="6992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247300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2" grpId="0"/>
      <p:bldP spid="14" grpId="0"/>
      <p:bldP spid="15" grpId="0"/>
      <p:bldP spid="8" grpId="0" animBg="1"/>
      <p:bldP spid="35" grpId="0" animBg="1"/>
      <p:bldP spid="3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Picture 2" descr="Ilustración de la Vía Láctea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5643"/>
          <a:stretch/>
        </p:blipFill>
        <p:spPr bwMode="auto">
          <a:xfrm>
            <a:off x="0" y="1"/>
            <a:ext cx="12190612" cy="12347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2" name="Rectangle 2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"/>
              <a:defRPr sz="2900">
                <a:solidFill>
                  <a:schemeClr val="tx1"/>
                </a:solidFill>
                <a:latin typeface="Tw Cen MT" panose="020B0602020104020603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"/>
              <a:defRPr sz="2600">
                <a:solidFill>
                  <a:schemeClr val="tx1"/>
                </a:solidFill>
                <a:latin typeface="Tw Cen MT" panose="020B0602020104020603" pitchFamily="34" charset="0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"/>
              <a:defRPr sz="2300">
                <a:solidFill>
                  <a:schemeClr val="tx1"/>
                </a:solidFill>
                <a:latin typeface="Tw Cen MT" panose="020B0602020104020603" pitchFamily="34" charset="0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ca-ES" sz="1800">
              <a:latin typeface="Arial" panose="020B0604020202020204" pitchFamily="34" charset="0"/>
            </a:endParaRPr>
          </a:p>
        </p:txBody>
      </p:sp>
      <p:sp>
        <p:nvSpPr>
          <p:cNvPr id="43" name="Rectangle 4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"/>
              <a:defRPr sz="2900">
                <a:solidFill>
                  <a:schemeClr val="tx1"/>
                </a:solidFill>
                <a:latin typeface="Tw Cen MT" panose="020B0602020104020603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"/>
              <a:defRPr sz="2600">
                <a:solidFill>
                  <a:schemeClr val="tx1"/>
                </a:solidFill>
                <a:latin typeface="Tw Cen MT" panose="020B0602020104020603" pitchFamily="34" charset="0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"/>
              <a:defRPr sz="2300">
                <a:solidFill>
                  <a:schemeClr val="tx1"/>
                </a:solidFill>
                <a:latin typeface="Tw Cen MT" panose="020B0602020104020603" pitchFamily="34" charset="0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ca-ES" sz="1800">
              <a:latin typeface="Arial" panose="020B0604020202020204" pitchFamily="34" charset="0"/>
            </a:endParaRPr>
          </a:p>
        </p:txBody>
      </p:sp>
      <p:sp>
        <p:nvSpPr>
          <p:cNvPr id="44" name="Rectangle 6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"/>
              <a:defRPr sz="2900">
                <a:solidFill>
                  <a:schemeClr val="tx1"/>
                </a:solidFill>
                <a:latin typeface="Tw Cen MT" panose="020B0602020104020603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"/>
              <a:defRPr sz="2600">
                <a:solidFill>
                  <a:schemeClr val="tx1"/>
                </a:solidFill>
                <a:latin typeface="Tw Cen MT" panose="020B0602020104020603" pitchFamily="34" charset="0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"/>
              <a:defRPr sz="2300">
                <a:solidFill>
                  <a:schemeClr val="tx1"/>
                </a:solidFill>
                <a:latin typeface="Tw Cen MT" panose="020B0602020104020603" pitchFamily="34" charset="0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ca-ES" sz="1800">
              <a:latin typeface="Arial" panose="020B0604020202020204" pitchFamily="34" charset="0"/>
            </a:endParaRPr>
          </a:p>
        </p:txBody>
      </p:sp>
      <p:sp>
        <p:nvSpPr>
          <p:cNvPr id="45" name="Rectangle 8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"/>
              <a:defRPr sz="2900">
                <a:solidFill>
                  <a:schemeClr val="tx1"/>
                </a:solidFill>
                <a:latin typeface="Tw Cen MT" panose="020B0602020104020603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"/>
              <a:defRPr sz="2600">
                <a:solidFill>
                  <a:schemeClr val="tx1"/>
                </a:solidFill>
                <a:latin typeface="Tw Cen MT" panose="020B0602020104020603" pitchFamily="34" charset="0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"/>
              <a:defRPr sz="2300">
                <a:solidFill>
                  <a:schemeClr val="tx1"/>
                </a:solidFill>
                <a:latin typeface="Tw Cen MT" panose="020B0602020104020603" pitchFamily="34" charset="0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ca-ES" sz="1800">
              <a:latin typeface="Arial" panose="020B0604020202020204" pitchFamily="34" charset="0"/>
            </a:endParaRPr>
          </a:p>
        </p:txBody>
      </p:sp>
      <p:sp>
        <p:nvSpPr>
          <p:cNvPr id="46" name="Rectangle 10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"/>
              <a:defRPr sz="2900">
                <a:solidFill>
                  <a:schemeClr val="tx1"/>
                </a:solidFill>
                <a:latin typeface="Tw Cen MT" panose="020B0602020104020603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"/>
              <a:defRPr sz="2600">
                <a:solidFill>
                  <a:schemeClr val="tx1"/>
                </a:solidFill>
                <a:latin typeface="Tw Cen MT" panose="020B0602020104020603" pitchFamily="34" charset="0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"/>
              <a:defRPr sz="2300">
                <a:solidFill>
                  <a:schemeClr val="tx1"/>
                </a:solidFill>
                <a:latin typeface="Tw Cen MT" panose="020B0602020104020603" pitchFamily="34" charset="0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ca-ES" sz="1800">
              <a:latin typeface="Arial" panose="020B0604020202020204" pitchFamily="34" charset="0"/>
            </a:endParaRPr>
          </a:p>
        </p:txBody>
      </p:sp>
      <p:sp>
        <p:nvSpPr>
          <p:cNvPr id="47" name="Rectangle 12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"/>
              <a:defRPr sz="2900">
                <a:solidFill>
                  <a:schemeClr val="tx1"/>
                </a:solidFill>
                <a:latin typeface="Tw Cen MT" panose="020B0602020104020603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"/>
              <a:defRPr sz="2600">
                <a:solidFill>
                  <a:schemeClr val="tx1"/>
                </a:solidFill>
                <a:latin typeface="Tw Cen MT" panose="020B0602020104020603" pitchFamily="34" charset="0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"/>
              <a:defRPr sz="2300">
                <a:solidFill>
                  <a:schemeClr val="tx1"/>
                </a:solidFill>
                <a:latin typeface="Tw Cen MT" panose="020B0602020104020603" pitchFamily="34" charset="0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ca-ES" sz="1800">
              <a:latin typeface="Arial" panose="020B0604020202020204" pitchFamily="34" charset="0"/>
            </a:endParaRPr>
          </a:p>
        </p:txBody>
      </p:sp>
      <p:sp>
        <p:nvSpPr>
          <p:cNvPr id="48" name="Rectangle 14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"/>
              <a:defRPr sz="2900">
                <a:solidFill>
                  <a:schemeClr val="tx1"/>
                </a:solidFill>
                <a:latin typeface="Tw Cen MT" panose="020B0602020104020603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"/>
              <a:defRPr sz="2600">
                <a:solidFill>
                  <a:schemeClr val="tx1"/>
                </a:solidFill>
                <a:latin typeface="Tw Cen MT" panose="020B0602020104020603" pitchFamily="34" charset="0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"/>
              <a:defRPr sz="2300">
                <a:solidFill>
                  <a:schemeClr val="tx1"/>
                </a:solidFill>
                <a:latin typeface="Tw Cen MT" panose="020B0602020104020603" pitchFamily="34" charset="0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ca-ES" sz="1800">
              <a:latin typeface="Arial" panose="020B0604020202020204" pitchFamily="34" charset="0"/>
            </a:endParaRPr>
          </a:p>
        </p:txBody>
      </p:sp>
      <p:sp>
        <p:nvSpPr>
          <p:cNvPr id="49" name="Rectangle 16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"/>
              <a:defRPr sz="2900">
                <a:solidFill>
                  <a:schemeClr val="tx1"/>
                </a:solidFill>
                <a:latin typeface="Tw Cen MT" panose="020B0602020104020603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"/>
              <a:defRPr sz="2600">
                <a:solidFill>
                  <a:schemeClr val="tx1"/>
                </a:solidFill>
                <a:latin typeface="Tw Cen MT" panose="020B0602020104020603" pitchFamily="34" charset="0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"/>
              <a:defRPr sz="2300">
                <a:solidFill>
                  <a:schemeClr val="tx1"/>
                </a:solidFill>
                <a:latin typeface="Tw Cen MT" panose="020B0602020104020603" pitchFamily="34" charset="0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ca-ES" sz="1800">
              <a:latin typeface="Arial" panose="020B0604020202020204" pitchFamily="34" charset="0"/>
            </a:endParaRPr>
          </a:p>
        </p:txBody>
      </p:sp>
      <p:sp>
        <p:nvSpPr>
          <p:cNvPr id="50" name="Rectangle 18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"/>
              <a:defRPr sz="2900">
                <a:solidFill>
                  <a:schemeClr val="tx1"/>
                </a:solidFill>
                <a:latin typeface="Tw Cen MT" panose="020B0602020104020603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"/>
              <a:defRPr sz="2600">
                <a:solidFill>
                  <a:schemeClr val="tx1"/>
                </a:solidFill>
                <a:latin typeface="Tw Cen MT" panose="020B0602020104020603" pitchFamily="34" charset="0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"/>
              <a:defRPr sz="2300">
                <a:solidFill>
                  <a:schemeClr val="tx1"/>
                </a:solidFill>
                <a:latin typeface="Tw Cen MT" panose="020B0602020104020603" pitchFamily="34" charset="0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ca-ES" sz="1800">
              <a:latin typeface="Arial" panose="020B0604020202020204" pitchFamily="34" charset="0"/>
            </a:endParaRPr>
          </a:p>
        </p:txBody>
      </p:sp>
      <p:sp>
        <p:nvSpPr>
          <p:cNvPr id="16" name="23 Rectángulo">
            <a:extLst>
              <a:ext uri="{FF2B5EF4-FFF2-40B4-BE49-F238E27FC236}">
                <a16:creationId xmlns:a16="http://schemas.microsoft.com/office/drawing/2014/main" xmlns="" id="{D9223B3E-9755-2712-533D-5ECE6ACAF44C}"/>
              </a:ext>
            </a:extLst>
          </p:cNvPr>
          <p:cNvSpPr/>
          <p:nvPr/>
        </p:nvSpPr>
        <p:spPr>
          <a:xfrm>
            <a:off x="573613" y="-16168"/>
            <a:ext cx="11064552" cy="292100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 algn="ctr" eaLnBrk="1" hangingPunct="1">
              <a:defRPr/>
            </a:pPr>
            <a:r>
              <a:rPr lang="en-US" sz="1300" i="1" dirty="0">
                <a:solidFill>
                  <a:schemeClr val="bg1"/>
                </a:solidFill>
                <a:latin typeface="Arial"/>
                <a:cs typeface="Arial"/>
              </a:rPr>
              <a:t>Robert Monjo: </a:t>
            </a:r>
            <a:r>
              <a:rPr lang="en-US" sz="1300" i="1" dirty="0" smtClean="0">
                <a:solidFill>
                  <a:schemeClr val="bg1"/>
                </a:solidFill>
                <a:latin typeface="Arial"/>
                <a:cs typeface="Arial"/>
              </a:rPr>
              <a:t>Testing </a:t>
            </a:r>
            <a:r>
              <a:rPr lang="en-US" sz="1300" i="1" dirty="0" err="1" smtClean="0">
                <a:solidFill>
                  <a:schemeClr val="bg1"/>
                </a:solidFill>
                <a:latin typeface="Arial"/>
                <a:cs typeface="Arial"/>
              </a:rPr>
              <a:t>hyperconical</a:t>
            </a:r>
            <a:r>
              <a:rPr lang="en-US" sz="1300" i="1" dirty="0" smtClean="0">
                <a:solidFill>
                  <a:schemeClr val="bg1"/>
                </a:solidFill>
                <a:latin typeface="Arial"/>
                <a:cs typeface="Arial"/>
              </a:rPr>
              <a:t> modified gravity in galaxies and clusters</a:t>
            </a:r>
            <a:endParaRPr lang="es-ES" sz="1300" dirty="0">
              <a:solidFill>
                <a:schemeClr val="bg1"/>
              </a:solidFill>
              <a:latin typeface="Arial" charset="0"/>
              <a:cs typeface="Arial" charset="0"/>
            </a:endParaRPr>
          </a:p>
        </p:txBody>
      </p:sp>
      <p:sp>
        <p:nvSpPr>
          <p:cNvPr id="28" name="QuadreDeText 11">
            <a:extLst>
              <a:ext uri="{FF2B5EF4-FFF2-40B4-BE49-F238E27FC236}">
                <a16:creationId xmlns:a16="http://schemas.microsoft.com/office/drawing/2014/main" xmlns="" id="{3786622A-F749-1D1F-58CD-16390EE3E6C3}"/>
              </a:ext>
            </a:extLst>
          </p:cNvPr>
          <p:cNvSpPr txBox="1"/>
          <p:nvPr/>
        </p:nvSpPr>
        <p:spPr>
          <a:xfrm>
            <a:off x="-3007" y="1163387"/>
            <a:ext cx="12240905" cy="40011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000" b="1" dirty="0">
                <a:latin typeface="Arial"/>
                <a:cs typeface="Arial"/>
              </a:rPr>
              <a:t> Fictitious cosmic acceleration for galaxy rotation curves</a:t>
            </a:r>
            <a:r>
              <a:rPr lang="en-US" sz="2000" dirty="0">
                <a:latin typeface="Arial"/>
                <a:cs typeface="Arial"/>
              </a:rPr>
              <a:t> </a:t>
            </a:r>
            <a:endParaRPr lang="ca-ES" sz="2000" dirty="0">
              <a:latin typeface="Arial"/>
              <a:cs typeface="Arial"/>
            </a:endParaRP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 rotWithShape="1">
          <a:blip r:embed="rId4"/>
          <a:srcRect t="13632" r="2210"/>
          <a:stretch/>
        </p:blipFill>
        <p:spPr>
          <a:xfrm>
            <a:off x="119336" y="1484784"/>
            <a:ext cx="9361040" cy="4828959"/>
          </a:xfrm>
          <a:prstGeom prst="rect">
            <a:avLst/>
          </a:prstGeom>
        </p:spPr>
      </p:pic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5"/>
          <a:srcRect t="17886"/>
          <a:stretch/>
        </p:blipFill>
        <p:spPr>
          <a:xfrm>
            <a:off x="119336" y="6153891"/>
            <a:ext cx="5112568" cy="661164"/>
          </a:xfrm>
          <a:prstGeom prst="rect">
            <a:avLst/>
          </a:prstGeom>
        </p:spPr>
      </p:pic>
      <p:sp>
        <p:nvSpPr>
          <p:cNvPr id="2" name="Rectángulo 1"/>
          <p:cNvSpPr/>
          <p:nvPr/>
        </p:nvSpPr>
        <p:spPr>
          <a:xfrm>
            <a:off x="9480377" y="1231000"/>
            <a:ext cx="2757522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a-ES" sz="1700" b="1" dirty="0"/>
              <a:t>L</a:t>
            </a:r>
            <a:r>
              <a:rPr lang="en-US" sz="1700" b="1" dirty="0" err="1"/>
              <a:t>eft</a:t>
            </a:r>
            <a:r>
              <a:rPr lang="en-US" sz="1700" dirty="0"/>
              <a:t>: Fitting of 60 galaxy rotation curves according to the HMG model with 1 parameter (dashed lines) or 2 parameters (continuous lines).</a:t>
            </a:r>
          </a:p>
          <a:p>
            <a:r>
              <a:rPr lang="en-US" sz="1700" b="1" dirty="0">
                <a:solidFill>
                  <a:srgbClr val="000000"/>
                </a:solidFill>
                <a:latin typeface="CMTI9"/>
              </a:rPr>
              <a:t>Right</a:t>
            </a:r>
            <a:r>
              <a:rPr lang="en-US" sz="1700" dirty="0">
                <a:solidFill>
                  <a:srgbClr val="000000"/>
                </a:solidFill>
                <a:latin typeface="CMR9"/>
              </a:rPr>
              <a:t>: Performance of the 1- and 2-parameter HMG model for the ratio of</a:t>
            </a:r>
          </a:p>
          <a:p>
            <a:r>
              <a:rPr lang="en-US" sz="1700" dirty="0">
                <a:solidFill>
                  <a:srgbClr val="000000"/>
                </a:solidFill>
                <a:latin typeface="CMR9"/>
              </a:rPr>
              <a:t>predicted (</a:t>
            </a:r>
            <a:r>
              <a:rPr lang="en-US" sz="1700" dirty="0" err="1">
                <a:solidFill>
                  <a:srgbClr val="000000"/>
                </a:solidFill>
                <a:latin typeface="CMMI9"/>
              </a:rPr>
              <a:t>a</a:t>
            </a:r>
            <a:r>
              <a:rPr lang="en-US" sz="1700" dirty="0" err="1">
                <a:solidFill>
                  <a:srgbClr val="000000"/>
                </a:solidFill>
                <a:latin typeface="CMMI6"/>
              </a:rPr>
              <a:t>pred</a:t>
            </a:r>
            <a:r>
              <a:rPr lang="en-US" sz="1700" dirty="0">
                <a:solidFill>
                  <a:srgbClr val="000000"/>
                </a:solidFill>
                <a:latin typeface="CMR9"/>
              </a:rPr>
              <a:t>) and observed (</a:t>
            </a:r>
            <a:r>
              <a:rPr lang="en-US" sz="1700" dirty="0" err="1">
                <a:solidFill>
                  <a:srgbClr val="000000"/>
                </a:solidFill>
                <a:latin typeface="CMMI9"/>
              </a:rPr>
              <a:t>a</a:t>
            </a:r>
            <a:r>
              <a:rPr lang="en-US" sz="1700" dirty="0" err="1">
                <a:solidFill>
                  <a:srgbClr val="000000"/>
                </a:solidFill>
                <a:latin typeface="CMMI6"/>
              </a:rPr>
              <a:t>obs</a:t>
            </a:r>
            <a:r>
              <a:rPr lang="en-US" sz="1700" dirty="0">
                <a:solidFill>
                  <a:srgbClr val="000000"/>
                </a:solidFill>
                <a:latin typeface="CMR9"/>
              </a:rPr>
              <a:t>) centripetal acceleration for the 60 galaxies (light gray lines) and comparison with MOND interpolation functions (MLS, simple, standard, and sharp functions, fitted to 153 suitable galaxies): as in Fig.23 of </a:t>
            </a:r>
            <a:r>
              <a:rPr lang="en-US" sz="1600" dirty="0" err="1">
                <a:solidFill>
                  <a:srgbClr val="0000FF"/>
                </a:solidFill>
                <a:latin typeface="CMR9"/>
              </a:rPr>
              <a:t>Banik</a:t>
            </a:r>
            <a:r>
              <a:rPr lang="en-US" sz="1600" dirty="0">
                <a:solidFill>
                  <a:srgbClr val="0000FF"/>
                </a:solidFill>
                <a:latin typeface="CMR9"/>
              </a:rPr>
              <a:t> et al. </a:t>
            </a:r>
            <a:r>
              <a:rPr lang="en-US" sz="1600" dirty="0">
                <a:solidFill>
                  <a:srgbClr val="000000"/>
                </a:solidFill>
                <a:latin typeface="CMR9"/>
              </a:rPr>
              <a:t>(</a:t>
            </a:r>
            <a:r>
              <a:rPr lang="en-US" sz="1600" dirty="0">
                <a:solidFill>
                  <a:srgbClr val="0000FF"/>
                </a:solidFill>
                <a:latin typeface="CMR9"/>
              </a:rPr>
              <a:t>2023</a:t>
            </a:r>
            <a:r>
              <a:rPr lang="en-US" sz="1600" dirty="0">
                <a:solidFill>
                  <a:srgbClr val="000000"/>
                </a:solidFill>
                <a:latin typeface="CMR9"/>
              </a:rPr>
              <a:t>)</a:t>
            </a:r>
            <a:endParaRPr lang="ca-ES" sz="1600" dirty="0"/>
          </a:p>
        </p:txBody>
      </p:sp>
      <p:sp>
        <p:nvSpPr>
          <p:cNvPr id="5" name="Rectángulo 4"/>
          <p:cNvSpPr/>
          <p:nvPr/>
        </p:nvSpPr>
        <p:spPr>
          <a:xfrm>
            <a:off x="5375920" y="6507278"/>
            <a:ext cx="518924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 err="1">
                <a:solidFill>
                  <a:srgbClr val="0000FF"/>
                </a:solidFill>
                <a:latin typeface="CMR9"/>
              </a:rPr>
              <a:t>Banik</a:t>
            </a:r>
            <a:r>
              <a:rPr lang="en-US" sz="1400" dirty="0">
                <a:solidFill>
                  <a:srgbClr val="0000FF"/>
                </a:solidFill>
                <a:latin typeface="CMR9"/>
              </a:rPr>
              <a:t> et al. 2023. </a:t>
            </a:r>
            <a:r>
              <a:rPr lang="ca-ES" sz="1400" dirty="0">
                <a:solidFill>
                  <a:srgbClr val="222222"/>
                </a:solidFill>
              </a:rPr>
              <a:t>MNRAS, 527, 4573 </a:t>
            </a:r>
            <a:r>
              <a:rPr lang="ca-ES" sz="1400" u="sng" dirty="0">
                <a:hlinkClick r:id="rId6"/>
              </a:rPr>
              <a:t>10.1093/</a:t>
            </a:r>
            <a:r>
              <a:rPr lang="ca-ES" sz="1400" u="sng" dirty="0" err="1">
                <a:hlinkClick r:id="rId6"/>
              </a:rPr>
              <a:t>mnras</a:t>
            </a:r>
            <a:r>
              <a:rPr lang="ca-ES" sz="1400" u="sng" dirty="0">
                <a:hlinkClick r:id="rId6"/>
              </a:rPr>
              <a:t>/stad3393</a:t>
            </a:r>
            <a:endParaRPr lang="ca-ES" sz="1400" dirty="0"/>
          </a:p>
        </p:txBody>
      </p:sp>
      <p:sp>
        <p:nvSpPr>
          <p:cNvPr id="7" name="Forma libre 6"/>
          <p:cNvSpPr/>
          <p:nvPr/>
        </p:nvSpPr>
        <p:spPr>
          <a:xfrm>
            <a:off x="5375920" y="4693220"/>
            <a:ext cx="3369377" cy="679996"/>
          </a:xfrm>
          <a:custGeom>
            <a:avLst/>
            <a:gdLst>
              <a:gd name="connsiteX0" fmla="*/ 2242452 w 4736630"/>
              <a:gd name="connsiteY0" fmla="*/ 828573 h 1565491"/>
              <a:gd name="connsiteX1" fmla="*/ 3599304 w 4736630"/>
              <a:gd name="connsiteY1" fmla="*/ 2664 h 1565491"/>
              <a:gd name="connsiteX2" fmla="*/ 4734930 w 4736630"/>
              <a:gd name="connsiteY2" fmla="*/ 592599 h 1565491"/>
              <a:gd name="connsiteX3" fmla="*/ 3805781 w 4736630"/>
              <a:gd name="connsiteY3" fmla="*/ 1344767 h 1565491"/>
              <a:gd name="connsiteX4" fmla="*/ 1917988 w 4736630"/>
              <a:gd name="connsiteY4" fmla="*/ 1551244 h 1565491"/>
              <a:gd name="connsiteX5" fmla="*/ 457897 w 4736630"/>
              <a:gd name="connsiteY5" fmla="*/ 1492251 h 1565491"/>
              <a:gd name="connsiteX6" fmla="*/ 697 w 4736630"/>
              <a:gd name="connsiteY6" fmla="*/ 1049799 h 1565491"/>
              <a:gd name="connsiteX7" fmla="*/ 531639 w 4736630"/>
              <a:gd name="connsiteY7" fmla="*/ 651593 h 1565491"/>
              <a:gd name="connsiteX8" fmla="*/ 1593523 w 4736630"/>
              <a:gd name="connsiteY8" fmla="*/ 740083 h 1565491"/>
              <a:gd name="connsiteX9" fmla="*/ 1932736 w 4736630"/>
              <a:gd name="connsiteY9" fmla="*/ 902315 h 1565491"/>
              <a:gd name="connsiteX10" fmla="*/ 2242452 w 4736630"/>
              <a:gd name="connsiteY10" fmla="*/ 828573 h 15654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4736630" h="1565491">
                <a:moveTo>
                  <a:pt x="2242452" y="828573"/>
                </a:moveTo>
                <a:cubicBezTo>
                  <a:pt x="2520213" y="678631"/>
                  <a:pt x="3183891" y="41993"/>
                  <a:pt x="3599304" y="2664"/>
                </a:cubicBezTo>
                <a:cubicBezTo>
                  <a:pt x="4014717" y="-36665"/>
                  <a:pt x="4700517" y="368915"/>
                  <a:pt x="4734930" y="592599"/>
                </a:cubicBezTo>
                <a:cubicBezTo>
                  <a:pt x="4769343" y="816283"/>
                  <a:pt x="4275271" y="1184993"/>
                  <a:pt x="3805781" y="1344767"/>
                </a:cubicBezTo>
                <a:cubicBezTo>
                  <a:pt x="3336291" y="1504541"/>
                  <a:pt x="2475969" y="1526663"/>
                  <a:pt x="1917988" y="1551244"/>
                </a:cubicBezTo>
                <a:cubicBezTo>
                  <a:pt x="1360007" y="1575825"/>
                  <a:pt x="777445" y="1575825"/>
                  <a:pt x="457897" y="1492251"/>
                </a:cubicBezTo>
                <a:cubicBezTo>
                  <a:pt x="138349" y="1408677"/>
                  <a:pt x="-11593" y="1189909"/>
                  <a:pt x="697" y="1049799"/>
                </a:cubicBezTo>
                <a:cubicBezTo>
                  <a:pt x="12987" y="909689"/>
                  <a:pt x="266168" y="703212"/>
                  <a:pt x="531639" y="651593"/>
                </a:cubicBezTo>
                <a:cubicBezTo>
                  <a:pt x="797110" y="599974"/>
                  <a:pt x="1360007" y="698296"/>
                  <a:pt x="1593523" y="740083"/>
                </a:cubicBezTo>
                <a:cubicBezTo>
                  <a:pt x="1827039" y="781870"/>
                  <a:pt x="1827039" y="882650"/>
                  <a:pt x="1932736" y="902315"/>
                </a:cubicBezTo>
                <a:cubicBezTo>
                  <a:pt x="2038433" y="921980"/>
                  <a:pt x="1964691" y="978515"/>
                  <a:pt x="2242452" y="828573"/>
                </a:cubicBezTo>
                <a:close/>
              </a:path>
            </a:pathLst>
          </a:custGeom>
          <a:noFill/>
          <a:ln w="508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  <p:cxnSp>
        <p:nvCxnSpPr>
          <p:cNvPr id="9" name="Conector curvado 8"/>
          <p:cNvCxnSpPr>
            <a:endCxn id="5" idx="0"/>
          </p:cNvCxnSpPr>
          <p:nvPr/>
        </p:nvCxnSpPr>
        <p:spPr>
          <a:xfrm rot="16200000" flipH="1">
            <a:off x="7078309" y="5615046"/>
            <a:ext cx="1134060" cy="650403"/>
          </a:xfrm>
          <a:prstGeom prst="curvedConnector3">
            <a:avLst>
              <a:gd name="adj1" fmla="val 50000"/>
            </a:avLst>
          </a:prstGeom>
          <a:ln w="41275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39 Marcador de número de diapositiva"/>
          <p:cNvSpPr>
            <a:spLocks noGrp="1"/>
          </p:cNvSpPr>
          <p:nvPr>
            <p:ph type="sldNum" sz="quarter" idx="12"/>
          </p:nvPr>
        </p:nvSpPr>
        <p:spPr bwMode="auto">
          <a:xfrm>
            <a:off x="11539264" y="599728"/>
            <a:ext cx="533400" cy="3810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"/>
              <a:defRPr sz="2900">
                <a:solidFill>
                  <a:schemeClr val="tx1"/>
                </a:solidFill>
                <a:latin typeface="Tw Cen MT" panose="020B0602020104020603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"/>
              <a:defRPr sz="2600">
                <a:solidFill>
                  <a:schemeClr val="tx1"/>
                </a:solidFill>
                <a:latin typeface="Tw Cen MT" panose="020B0602020104020603" pitchFamily="34" charset="0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"/>
              <a:defRPr sz="2300">
                <a:solidFill>
                  <a:schemeClr val="tx1"/>
                </a:solidFill>
                <a:latin typeface="Tw Cen MT" panose="020B0602020104020603" pitchFamily="34" charset="0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16A09E6B-1F50-405C-808D-49F1E760CC47}" type="slidenum">
              <a:rPr lang="es-ES" sz="1400">
                <a:solidFill>
                  <a:srgbClr val="E4F3F8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13</a:t>
            </a:fld>
            <a:endParaRPr lang="es-ES" sz="1400" dirty="0">
              <a:solidFill>
                <a:srgbClr val="E4F3F8"/>
              </a:solidFill>
              <a:latin typeface="Arial" panose="020B0604020202020204" pitchFamily="34" charset="0"/>
            </a:endParaRPr>
          </a:p>
        </p:txBody>
      </p:sp>
      <p:sp>
        <p:nvSpPr>
          <p:cNvPr id="33" name="Rectángulo 32"/>
          <p:cNvSpPr/>
          <p:nvPr/>
        </p:nvSpPr>
        <p:spPr>
          <a:xfrm>
            <a:off x="11738639" y="926951"/>
            <a:ext cx="48282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" sz="1400" b="1" dirty="0">
                <a:solidFill>
                  <a:schemeClr val="bg1"/>
                </a:solidFill>
              </a:rPr>
              <a:t>15. </a:t>
            </a:r>
            <a:endParaRPr lang="ca-ES" sz="1400" b="1" dirty="0">
              <a:solidFill>
                <a:schemeClr val="bg1"/>
              </a:solidFill>
            </a:endParaRPr>
          </a:p>
        </p:txBody>
      </p:sp>
      <p:cxnSp>
        <p:nvCxnSpPr>
          <p:cNvPr id="34" name="Conector recto 33"/>
          <p:cNvCxnSpPr/>
          <p:nvPr/>
        </p:nvCxnSpPr>
        <p:spPr>
          <a:xfrm flipV="1">
            <a:off x="11539264" y="799451"/>
            <a:ext cx="463717" cy="374895"/>
          </a:xfrm>
          <a:prstGeom prst="line">
            <a:avLst/>
          </a:prstGeom>
          <a:ln>
            <a:solidFill>
              <a:srgbClr val="FFFBE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Rectángulo 31"/>
          <p:cNvSpPr/>
          <p:nvPr/>
        </p:nvSpPr>
        <p:spPr>
          <a:xfrm>
            <a:off x="7032104" y="596706"/>
            <a:ext cx="489654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a-ES" sz="1200" dirty="0">
                <a:solidFill>
                  <a:schemeClr val="bg1"/>
                </a:solidFill>
              </a:rPr>
              <a:t>Monjo, R. (2023): CQG </a:t>
            </a:r>
            <a:r>
              <a:rPr lang="ca-ES" sz="1200" b="1" dirty="0">
                <a:solidFill>
                  <a:schemeClr val="bg1"/>
                </a:solidFill>
              </a:rPr>
              <a:t>40</a:t>
            </a:r>
            <a:r>
              <a:rPr lang="ca-ES" sz="1200" dirty="0">
                <a:solidFill>
                  <a:schemeClr val="bg1"/>
                </a:solidFill>
              </a:rPr>
              <a:t>, 235002, </a:t>
            </a:r>
            <a:r>
              <a:rPr lang="ca-ES" sz="1200" u="sng" dirty="0">
                <a:solidFill>
                  <a:schemeClr val="bg1"/>
                </a:solidFill>
                <a:hlinkClick r:id="rId7"/>
              </a:rPr>
              <a:t>10.1088/1361-6382/ad0422</a:t>
            </a:r>
            <a:r>
              <a:rPr lang="ca-ES" sz="1200" dirty="0">
                <a:solidFill>
                  <a:schemeClr val="bg1"/>
                </a:solidFill>
              </a:rPr>
              <a:t>  ​</a:t>
            </a:r>
          </a:p>
        </p:txBody>
      </p:sp>
      <p:sp>
        <p:nvSpPr>
          <p:cNvPr id="27" name="Text Box 30">
            <a:extLst>
              <a:ext uri="{FF2B5EF4-FFF2-40B4-BE49-F238E27FC236}">
                <a16:creationId xmlns:a16="http://schemas.microsoft.com/office/drawing/2014/main" xmlns="" id="{07A6066E-E3B4-423C-B4BD-875A3F9AA5A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11624" y="223800"/>
            <a:ext cx="4280132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t">
            <a:spAutoFit/>
          </a:bodyPr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"/>
              <a:defRPr sz="2900">
                <a:solidFill>
                  <a:schemeClr val="tx1"/>
                </a:solidFill>
                <a:latin typeface="Tw Cen MT" panose="020B0602020104020603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"/>
              <a:defRPr sz="2600">
                <a:solidFill>
                  <a:schemeClr val="tx1"/>
                </a:solidFill>
                <a:latin typeface="Tw Cen MT" panose="020B0602020104020603" pitchFamily="34" charset="0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"/>
              <a:defRPr sz="2300">
                <a:solidFill>
                  <a:schemeClr val="tx1"/>
                </a:solidFill>
                <a:latin typeface="Tw Cen MT" panose="020B0602020104020603" pitchFamily="34" charset="0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None/>
            </a:pPr>
            <a:r>
              <a:rPr lang="es-ES" sz="4000" b="1" dirty="0" err="1" smtClean="0">
                <a:solidFill>
                  <a:schemeClr val="bg1"/>
                </a:solidFill>
                <a:latin typeface="Arial"/>
                <a:cs typeface="Arial"/>
              </a:rPr>
              <a:t>Galaxies</a:t>
            </a:r>
            <a:r>
              <a:rPr lang="en-US" sz="4000" dirty="0">
                <a:latin typeface="Arial"/>
                <a:cs typeface="Arial"/>
              </a:rPr>
              <a:t> </a:t>
            </a:r>
            <a:endParaRPr lang="ca-ES" sz="4000" dirty="0">
              <a:latin typeface="Arial"/>
              <a:cs typeface="Arial"/>
            </a:endParaRPr>
          </a:p>
        </p:txBody>
      </p:sp>
      <p:pic>
        <p:nvPicPr>
          <p:cNvPr id="36" name="Picture 5" descr="logo folio"/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344" y="100229"/>
            <a:ext cx="2304256" cy="6992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" name="Rectángulo 34"/>
          <p:cNvSpPr/>
          <p:nvPr/>
        </p:nvSpPr>
        <p:spPr>
          <a:xfrm>
            <a:off x="7104112" y="847745"/>
            <a:ext cx="457646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a-ES" sz="1200" dirty="0">
                <a:solidFill>
                  <a:schemeClr val="bg1"/>
                </a:solidFill>
              </a:rPr>
              <a:t>Monjo, R. &amp; </a:t>
            </a:r>
            <a:r>
              <a:rPr lang="ca-ES" sz="1200" dirty="0" err="1">
                <a:solidFill>
                  <a:schemeClr val="bg1"/>
                </a:solidFill>
              </a:rPr>
              <a:t>Banik</a:t>
            </a:r>
            <a:r>
              <a:rPr lang="ca-ES" sz="1200" dirty="0">
                <a:solidFill>
                  <a:schemeClr val="bg1"/>
                </a:solidFill>
              </a:rPr>
              <a:t>, I. (2024): </a:t>
            </a:r>
            <a:r>
              <a:rPr lang="ca-ES" sz="1200" dirty="0">
                <a:hlinkClick r:id="rId9"/>
              </a:rPr>
              <a:t>https://arxiv.org/abs/2405.10019</a:t>
            </a:r>
            <a:endParaRPr lang="ca-ES" sz="1200" dirty="0"/>
          </a:p>
        </p:txBody>
      </p:sp>
    </p:spTree>
    <p:extLst>
      <p:ext uri="{BB962C8B-B14F-4D97-AF65-F5344CB8AC3E}">
        <p14:creationId xmlns:p14="http://schemas.microsoft.com/office/powerpoint/2010/main" val="14444699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Picture 2" descr="Ilustración de la Vía Láctea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5643"/>
          <a:stretch/>
        </p:blipFill>
        <p:spPr bwMode="auto">
          <a:xfrm>
            <a:off x="0" y="1"/>
            <a:ext cx="12190612" cy="12347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2" name="Rectangle 2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"/>
              <a:defRPr sz="2900">
                <a:solidFill>
                  <a:schemeClr val="tx1"/>
                </a:solidFill>
                <a:latin typeface="Tw Cen MT" panose="020B0602020104020603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"/>
              <a:defRPr sz="2600">
                <a:solidFill>
                  <a:schemeClr val="tx1"/>
                </a:solidFill>
                <a:latin typeface="Tw Cen MT" panose="020B0602020104020603" pitchFamily="34" charset="0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"/>
              <a:defRPr sz="2300">
                <a:solidFill>
                  <a:schemeClr val="tx1"/>
                </a:solidFill>
                <a:latin typeface="Tw Cen MT" panose="020B0602020104020603" pitchFamily="34" charset="0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ca-ES" sz="1800">
              <a:latin typeface="Arial" panose="020B0604020202020204" pitchFamily="34" charset="0"/>
            </a:endParaRPr>
          </a:p>
        </p:txBody>
      </p:sp>
      <p:sp>
        <p:nvSpPr>
          <p:cNvPr id="43" name="Rectangle 4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"/>
              <a:defRPr sz="2900">
                <a:solidFill>
                  <a:schemeClr val="tx1"/>
                </a:solidFill>
                <a:latin typeface="Tw Cen MT" panose="020B0602020104020603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"/>
              <a:defRPr sz="2600">
                <a:solidFill>
                  <a:schemeClr val="tx1"/>
                </a:solidFill>
                <a:latin typeface="Tw Cen MT" panose="020B0602020104020603" pitchFamily="34" charset="0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"/>
              <a:defRPr sz="2300">
                <a:solidFill>
                  <a:schemeClr val="tx1"/>
                </a:solidFill>
                <a:latin typeface="Tw Cen MT" panose="020B0602020104020603" pitchFamily="34" charset="0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ca-ES" sz="1800">
              <a:latin typeface="Arial" panose="020B0604020202020204" pitchFamily="34" charset="0"/>
            </a:endParaRPr>
          </a:p>
        </p:txBody>
      </p:sp>
      <p:sp>
        <p:nvSpPr>
          <p:cNvPr id="44" name="Rectangle 6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"/>
              <a:defRPr sz="2900">
                <a:solidFill>
                  <a:schemeClr val="tx1"/>
                </a:solidFill>
                <a:latin typeface="Tw Cen MT" panose="020B0602020104020603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"/>
              <a:defRPr sz="2600">
                <a:solidFill>
                  <a:schemeClr val="tx1"/>
                </a:solidFill>
                <a:latin typeface="Tw Cen MT" panose="020B0602020104020603" pitchFamily="34" charset="0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"/>
              <a:defRPr sz="2300">
                <a:solidFill>
                  <a:schemeClr val="tx1"/>
                </a:solidFill>
                <a:latin typeface="Tw Cen MT" panose="020B0602020104020603" pitchFamily="34" charset="0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ca-ES" sz="1800">
              <a:latin typeface="Arial" panose="020B0604020202020204" pitchFamily="34" charset="0"/>
            </a:endParaRPr>
          </a:p>
        </p:txBody>
      </p:sp>
      <p:sp>
        <p:nvSpPr>
          <p:cNvPr id="45" name="Rectangle 8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"/>
              <a:defRPr sz="2900">
                <a:solidFill>
                  <a:schemeClr val="tx1"/>
                </a:solidFill>
                <a:latin typeface="Tw Cen MT" panose="020B0602020104020603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"/>
              <a:defRPr sz="2600">
                <a:solidFill>
                  <a:schemeClr val="tx1"/>
                </a:solidFill>
                <a:latin typeface="Tw Cen MT" panose="020B0602020104020603" pitchFamily="34" charset="0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"/>
              <a:defRPr sz="2300">
                <a:solidFill>
                  <a:schemeClr val="tx1"/>
                </a:solidFill>
                <a:latin typeface="Tw Cen MT" panose="020B0602020104020603" pitchFamily="34" charset="0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ca-ES" sz="1800">
              <a:latin typeface="Arial" panose="020B0604020202020204" pitchFamily="34" charset="0"/>
            </a:endParaRPr>
          </a:p>
        </p:txBody>
      </p:sp>
      <p:sp>
        <p:nvSpPr>
          <p:cNvPr id="46" name="Rectangle 10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"/>
              <a:defRPr sz="2900">
                <a:solidFill>
                  <a:schemeClr val="tx1"/>
                </a:solidFill>
                <a:latin typeface="Tw Cen MT" panose="020B0602020104020603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"/>
              <a:defRPr sz="2600">
                <a:solidFill>
                  <a:schemeClr val="tx1"/>
                </a:solidFill>
                <a:latin typeface="Tw Cen MT" panose="020B0602020104020603" pitchFamily="34" charset="0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"/>
              <a:defRPr sz="2300">
                <a:solidFill>
                  <a:schemeClr val="tx1"/>
                </a:solidFill>
                <a:latin typeface="Tw Cen MT" panose="020B0602020104020603" pitchFamily="34" charset="0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ca-ES" sz="1800">
              <a:latin typeface="Arial" panose="020B0604020202020204" pitchFamily="34" charset="0"/>
            </a:endParaRPr>
          </a:p>
        </p:txBody>
      </p:sp>
      <p:sp>
        <p:nvSpPr>
          <p:cNvPr id="47" name="Rectangle 12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"/>
              <a:defRPr sz="2900">
                <a:solidFill>
                  <a:schemeClr val="tx1"/>
                </a:solidFill>
                <a:latin typeface="Tw Cen MT" panose="020B0602020104020603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"/>
              <a:defRPr sz="2600">
                <a:solidFill>
                  <a:schemeClr val="tx1"/>
                </a:solidFill>
                <a:latin typeface="Tw Cen MT" panose="020B0602020104020603" pitchFamily="34" charset="0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"/>
              <a:defRPr sz="2300">
                <a:solidFill>
                  <a:schemeClr val="tx1"/>
                </a:solidFill>
                <a:latin typeface="Tw Cen MT" panose="020B0602020104020603" pitchFamily="34" charset="0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ca-ES" sz="1800">
              <a:latin typeface="Arial" panose="020B0604020202020204" pitchFamily="34" charset="0"/>
            </a:endParaRPr>
          </a:p>
        </p:txBody>
      </p:sp>
      <p:sp>
        <p:nvSpPr>
          <p:cNvPr id="48" name="Rectangle 14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"/>
              <a:defRPr sz="2900">
                <a:solidFill>
                  <a:schemeClr val="tx1"/>
                </a:solidFill>
                <a:latin typeface="Tw Cen MT" panose="020B0602020104020603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"/>
              <a:defRPr sz="2600">
                <a:solidFill>
                  <a:schemeClr val="tx1"/>
                </a:solidFill>
                <a:latin typeface="Tw Cen MT" panose="020B0602020104020603" pitchFamily="34" charset="0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"/>
              <a:defRPr sz="2300">
                <a:solidFill>
                  <a:schemeClr val="tx1"/>
                </a:solidFill>
                <a:latin typeface="Tw Cen MT" panose="020B0602020104020603" pitchFamily="34" charset="0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ca-ES" sz="1800">
              <a:latin typeface="Arial" panose="020B0604020202020204" pitchFamily="34" charset="0"/>
            </a:endParaRPr>
          </a:p>
        </p:txBody>
      </p:sp>
      <p:sp>
        <p:nvSpPr>
          <p:cNvPr id="49" name="Rectangle 16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"/>
              <a:defRPr sz="2900">
                <a:solidFill>
                  <a:schemeClr val="tx1"/>
                </a:solidFill>
                <a:latin typeface="Tw Cen MT" panose="020B0602020104020603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"/>
              <a:defRPr sz="2600">
                <a:solidFill>
                  <a:schemeClr val="tx1"/>
                </a:solidFill>
                <a:latin typeface="Tw Cen MT" panose="020B0602020104020603" pitchFamily="34" charset="0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"/>
              <a:defRPr sz="2300">
                <a:solidFill>
                  <a:schemeClr val="tx1"/>
                </a:solidFill>
                <a:latin typeface="Tw Cen MT" panose="020B0602020104020603" pitchFamily="34" charset="0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ca-ES" sz="1800">
              <a:latin typeface="Arial" panose="020B0604020202020204" pitchFamily="34" charset="0"/>
            </a:endParaRPr>
          </a:p>
        </p:txBody>
      </p:sp>
      <p:sp>
        <p:nvSpPr>
          <p:cNvPr id="50" name="Rectangle 18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"/>
              <a:defRPr sz="2900">
                <a:solidFill>
                  <a:schemeClr val="tx1"/>
                </a:solidFill>
                <a:latin typeface="Tw Cen MT" panose="020B0602020104020603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"/>
              <a:defRPr sz="2600">
                <a:solidFill>
                  <a:schemeClr val="tx1"/>
                </a:solidFill>
                <a:latin typeface="Tw Cen MT" panose="020B0602020104020603" pitchFamily="34" charset="0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"/>
              <a:defRPr sz="2300">
                <a:solidFill>
                  <a:schemeClr val="tx1"/>
                </a:solidFill>
                <a:latin typeface="Tw Cen MT" panose="020B0602020104020603" pitchFamily="34" charset="0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ca-ES" sz="1800">
              <a:latin typeface="Arial" panose="020B0604020202020204" pitchFamily="34" charset="0"/>
            </a:endParaRPr>
          </a:p>
        </p:txBody>
      </p:sp>
      <p:sp>
        <p:nvSpPr>
          <p:cNvPr id="16" name="23 Rectángulo">
            <a:extLst>
              <a:ext uri="{FF2B5EF4-FFF2-40B4-BE49-F238E27FC236}">
                <a16:creationId xmlns:a16="http://schemas.microsoft.com/office/drawing/2014/main" xmlns="" id="{D9223B3E-9755-2712-533D-5ECE6ACAF44C}"/>
              </a:ext>
            </a:extLst>
          </p:cNvPr>
          <p:cNvSpPr/>
          <p:nvPr/>
        </p:nvSpPr>
        <p:spPr>
          <a:xfrm>
            <a:off x="573613" y="-16168"/>
            <a:ext cx="11064552" cy="292100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 algn="ctr" eaLnBrk="1" hangingPunct="1">
              <a:defRPr/>
            </a:pPr>
            <a:r>
              <a:rPr lang="en-US" sz="1300" i="1" dirty="0">
                <a:solidFill>
                  <a:schemeClr val="bg1"/>
                </a:solidFill>
                <a:latin typeface="Arial"/>
                <a:cs typeface="Arial"/>
              </a:rPr>
              <a:t>Robert Monjo: </a:t>
            </a:r>
            <a:r>
              <a:rPr lang="en-US" sz="1300" i="1" dirty="0" smtClean="0">
                <a:solidFill>
                  <a:schemeClr val="bg1"/>
                </a:solidFill>
                <a:latin typeface="Arial"/>
                <a:cs typeface="Arial"/>
              </a:rPr>
              <a:t>Testing </a:t>
            </a:r>
            <a:r>
              <a:rPr lang="en-US" sz="1300" i="1" dirty="0" err="1" smtClean="0">
                <a:solidFill>
                  <a:schemeClr val="bg1"/>
                </a:solidFill>
                <a:latin typeface="Arial"/>
                <a:cs typeface="Arial"/>
              </a:rPr>
              <a:t>hyperconical</a:t>
            </a:r>
            <a:r>
              <a:rPr lang="en-US" sz="1300" i="1" dirty="0" smtClean="0">
                <a:solidFill>
                  <a:schemeClr val="bg1"/>
                </a:solidFill>
                <a:latin typeface="Arial"/>
                <a:cs typeface="Arial"/>
              </a:rPr>
              <a:t> modified gravity in galaxies and clusters</a:t>
            </a:r>
            <a:endParaRPr lang="es-ES" sz="1300" dirty="0">
              <a:solidFill>
                <a:schemeClr val="bg1"/>
              </a:solidFill>
              <a:latin typeface="Arial" charset="0"/>
              <a:cs typeface="Arial" charset="0"/>
            </a:endParaRPr>
          </a:p>
        </p:txBody>
      </p:sp>
      <p:sp>
        <p:nvSpPr>
          <p:cNvPr id="28" name="QuadreDeText 11">
            <a:extLst>
              <a:ext uri="{FF2B5EF4-FFF2-40B4-BE49-F238E27FC236}">
                <a16:creationId xmlns:a16="http://schemas.microsoft.com/office/drawing/2014/main" xmlns="" id="{3786622A-F749-1D1F-58CD-16390EE3E6C3}"/>
              </a:ext>
            </a:extLst>
          </p:cNvPr>
          <p:cNvSpPr txBox="1"/>
          <p:nvPr/>
        </p:nvSpPr>
        <p:spPr>
          <a:xfrm>
            <a:off x="-3007" y="1163387"/>
            <a:ext cx="12240905" cy="40011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000" b="1" dirty="0">
                <a:latin typeface="Arial"/>
                <a:cs typeface="Arial"/>
              </a:rPr>
              <a:t> Fictitious cosmic acceleration for galaxy rotation curves</a:t>
            </a:r>
            <a:r>
              <a:rPr lang="en-US" sz="2000" dirty="0">
                <a:latin typeface="Arial"/>
                <a:cs typeface="Arial"/>
              </a:rPr>
              <a:t> </a:t>
            </a:r>
            <a:endParaRPr lang="ca-ES" sz="2000" dirty="0">
              <a:latin typeface="Arial"/>
              <a:cs typeface="Arial"/>
            </a:endParaRPr>
          </a:p>
        </p:txBody>
      </p:sp>
      <p:sp>
        <p:nvSpPr>
          <p:cNvPr id="29" name="Rectángulo 28"/>
          <p:cNvSpPr/>
          <p:nvPr/>
        </p:nvSpPr>
        <p:spPr>
          <a:xfrm>
            <a:off x="7104112" y="847745"/>
            <a:ext cx="457646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a-ES" sz="1200" dirty="0">
                <a:solidFill>
                  <a:schemeClr val="bg1"/>
                </a:solidFill>
              </a:rPr>
              <a:t>Monjo, R. (2025): </a:t>
            </a:r>
            <a:r>
              <a:rPr lang="ca-ES" sz="1200" dirty="0" err="1">
                <a:solidFill>
                  <a:schemeClr val="bg1"/>
                </a:solidFill>
              </a:rPr>
              <a:t>ApJ</a:t>
            </a:r>
            <a:r>
              <a:rPr lang="ca-ES" sz="1200" dirty="0">
                <a:solidFill>
                  <a:schemeClr val="bg1"/>
                </a:solidFill>
              </a:rPr>
              <a:t> </a:t>
            </a:r>
            <a:r>
              <a:rPr lang="ca-ES" sz="1200" b="1" dirty="0">
                <a:solidFill>
                  <a:schemeClr val="bg1"/>
                </a:solidFill>
              </a:rPr>
              <a:t>982</a:t>
            </a:r>
            <a:r>
              <a:rPr lang="ca-ES" sz="1200" dirty="0">
                <a:solidFill>
                  <a:schemeClr val="bg1"/>
                </a:solidFill>
              </a:rPr>
              <a:t>, 70</a:t>
            </a:r>
            <a:r>
              <a:rPr lang="ca-ES" sz="1200" dirty="0">
                <a:solidFill>
                  <a:schemeClr val="bg1"/>
                </a:solidFill>
                <a:hlinkClick r:id="rId4"/>
              </a:rPr>
              <a:t>10.3847/1538-4357/adb723</a:t>
            </a:r>
            <a:endParaRPr lang="ca-ES" sz="1200" dirty="0">
              <a:solidFill>
                <a:schemeClr val="bg1"/>
              </a:solidFill>
            </a:endParaRPr>
          </a:p>
        </p:txBody>
      </p:sp>
      <p:sp>
        <p:nvSpPr>
          <p:cNvPr id="31" name="39 Marcador de número de diapositiva"/>
          <p:cNvSpPr>
            <a:spLocks noGrp="1"/>
          </p:cNvSpPr>
          <p:nvPr>
            <p:ph type="sldNum" sz="quarter" idx="12"/>
          </p:nvPr>
        </p:nvSpPr>
        <p:spPr bwMode="auto">
          <a:xfrm>
            <a:off x="11539264" y="599728"/>
            <a:ext cx="533400" cy="3810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"/>
              <a:defRPr sz="2900">
                <a:solidFill>
                  <a:schemeClr val="tx1"/>
                </a:solidFill>
                <a:latin typeface="Tw Cen MT" panose="020B0602020104020603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"/>
              <a:defRPr sz="2600">
                <a:solidFill>
                  <a:schemeClr val="tx1"/>
                </a:solidFill>
                <a:latin typeface="Tw Cen MT" panose="020B0602020104020603" pitchFamily="34" charset="0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"/>
              <a:defRPr sz="2300">
                <a:solidFill>
                  <a:schemeClr val="tx1"/>
                </a:solidFill>
                <a:latin typeface="Tw Cen MT" panose="020B0602020104020603" pitchFamily="34" charset="0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16A09E6B-1F50-405C-808D-49F1E760CC47}" type="slidenum">
              <a:rPr lang="es-ES" sz="1400">
                <a:solidFill>
                  <a:srgbClr val="E4F3F8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14</a:t>
            </a:fld>
            <a:endParaRPr lang="es-ES" sz="1400" dirty="0">
              <a:solidFill>
                <a:srgbClr val="E4F3F8"/>
              </a:solidFill>
              <a:latin typeface="Arial" panose="020B0604020202020204" pitchFamily="34" charset="0"/>
            </a:endParaRPr>
          </a:p>
        </p:txBody>
      </p:sp>
      <p:sp>
        <p:nvSpPr>
          <p:cNvPr id="33" name="Rectángulo 32"/>
          <p:cNvSpPr/>
          <p:nvPr/>
        </p:nvSpPr>
        <p:spPr>
          <a:xfrm>
            <a:off x="11738639" y="926951"/>
            <a:ext cx="48282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" sz="1400" b="1" dirty="0">
                <a:solidFill>
                  <a:schemeClr val="bg1"/>
                </a:solidFill>
              </a:rPr>
              <a:t>15. </a:t>
            </a:r>
            <a:endParaRPr lang="ca-ES" sz="1400" b="1" dirty="0">
              <a:solidFill>
                <a:schemeClr val="bg1"/>
              </a:solidFill>
            </a:endParaRPr>
          </a:p>
        </p:txBody>
      </p:sp>
      <p:cxnSp>
        <p:nvCxnSpPr>
          <p:cNvPr id="34" name="Conector recto 33"/>
          <p:cNvCxnSpPr/>
          <p:nvPr/>
        </p:nvCxnSpPr>
        <p:spPr>
          <a:xfrm flipV="1">
            <a:off x="11539264" y="799451"/>
            <a:ext cx="463717" cy="374895"/>
          </a:xfrm>
          <a:prstGeom prst="line">
            <a:avLst/>
          </a:prstGeom>
          <a:ln>
            <a:solidFill>
              <a:srgbClr val="FFFBE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Rectángulo 31"/>
          <p:cNvSpPr/>
          <p:nvPr/>
        </p:nvSpPr>
        <p:spPr>
          <a:xfrm>
            <a:off x="7032104" y="596706"/>
            <a:ext cx="489654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a-ES" sz="1200" dirty="0">
                <a:solidFill>
                  <a:schemeClr val="bg1"/>
                </a:solidFill>
              </a:rPr>
              <a:t>Monjo, R. (2023): CQG </a:t>
            </a:r>
            <a:r>
              <a:rPr lang="ca-ES" sz="1200" b="1" dirty="0">
                <a:solidFill>
                  <a:schemeClr val="bg1"/>
                </a:solidFill>
              </a:rPr>
              <a:t>40</a:t>
            </a:r>
            <a:r>
              <a:rPr lang="ca-ES" sz="1200" dirty="0">
                <a:solidFill>
                  <a:schemeClr val="bg1"/>
                </a:solidFill>
              </a:rPr>
              <a:t>, 235002, </a:t>
            </a:r>
            <a:r>
              <a:rPr lang="ca-ES" sz="1200" u="sng" dirty="0">
                <a:solidFill>
                  <a:schemeClr val="bg1"/>
                </a:solidFill>
                <a:hlinkClick r:id="rId5"/>
              </a:rPr>
              <a:t>10.1088/1361-6382/ad0422</a:t>
            </a:r>
            <a:r>
              <a:rPr lang="ca-ES" sz="1200" dirty="0">
                <a:solidFill>
                  <a:schemeClr val="bg1"/>
                </a:solidFill>
              </a:rPr>
              <a:t>  ​</a:t>
            </a:r>
          </a:p>
        </p:txBody>
      </p:sp>
      <p:sp>
        <p:nvSpPr>
          <p:cNvPr id="27" name="Text Box 30">
            <a:extLst>
              <a:ext uri="{FF2B5EF4-FFF2-40B4-BE49-F238E27FC236}">
                <a16:creationId xmlns:a16="http://schemas.microsoft.com/office/drawing/2014/main" xmlns="" id="{07A6066E-E3B4-423C-B4BD-875A3F9AA5A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11624" y="223800"/>
            <a:ext cx="4280132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t">
            <a:spAutoFit/>
          </a:bodyPr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"/>
              <a:defRPr sz="2900">
                <a:solidFill>
                  <a:schemeClr val="tx1"/>
                </a:solidFill>
                <a:latin typeface="Tw Cen MT" panose="020B0602020104020603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"/>
              <a:defRPr sz="2600">
                <a:solidFill>
                  <a:schemeClr val="tx1"/>
                </a:solidFill>
                <a:latin typeface="Tw Cen MT" panose="020B0602020104020603" pitchFamily="34" charset="0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"/>
              <a:defRPr sz="2300">
                <a:solidFill>
                  <a:schemeClr val="tx1"/>
                </a:solidFill>
                <a:latin typeface="Tw Cen MT" panose="020B0602020104020603" pitchFamily="34" charset="0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None/>
            </a:pPr>
            <a:r>
              <a:rPr lang="es-ES" sz="4000" b="1" dirty="0" err="1" smtClean="0">
                <a:solidFill>
                  <a:schemeClr val="bg1"/>
                </a:solidFill>
                <a:latin typeface="Arial"/>
                <a:cs typeface="Arial"/>
              </a:rPr>
              <a:t>Galaxies</a:t>
            </a:r>
            <a:r>
              <a:rPr lang="en-US" sz="4000" dirty="0">
                <a:latin typeface="Arial"/>
                <a:cs typeface="Arial"/>
              </a:rPr>
              <a:t> </a:t>
            </a:r>
            <a:endParaRPr lang="ca-ES" sz="4000" dirty="0">
              <a:latin typeface="Arial"/>
              <a:cs typeface="Arial"/>
            </a:endParaRPr>
          </a:p>
        </p:txBody>
      </p:sp>
      <p:pic>
        <p:nvPicPr>
          <p:cNvPr id="36" name="Picture 5" descr="logo folio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344" y="100229"/>
            <a:ext cx="2304256" cy="6992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67408" y="1686906"/>
            <a:ext cx="10353675" cy="4657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4748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Picture 2" descr="Ilustración de la Vía Láctea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5643"/>
          <a:stretch/>
        </p:blipFill>
        <p:spPr bwMode="auto">
          <a:xfrm>
            <a:off x="0" y="1"/>
            <a:ext cx="12190612" cy="12347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2" name="Rectangle 2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"/>
              <a:defRPr sz="2900">
                <a:solidFill>
                  <a:schemeClr val="tx1"/>
                </a:solidFill>
                <a:latin typeface="Tw Cen MT" panose="020B0602020104020603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"/>
              <a:defRPr sz="2600">
                <a:solidFill>
                  <a:schemeClr val="tx1"/>
                </a:solidFill>
                <a:latin typeface="Tw Cen MT" panose="020B0602020104020603" pitchFamily="34" charset="0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"/>
              <a:defRPr sz="2300">
                <a:solidFill>
                  <a:schemeClr val="tx1"/>
                </a:solidFill>
                <a:latin typeface="Tw Cen MT" panose="020B0602020104020603" pitchFamily="34" charset="0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ca-ES" sz="1800">
              <a:latin typeface="Arial" panose="020B0604020202020204" pitchFamily="34" charset="0"/>
            </a:endParaRPr>
          </a:p>
        </p:txBody>
      </p:sp>
      <p:sp>
        <p:nvSpPr>
          <p:cNvPr id="43" name="Rectangle 4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"/>
              <a:defRPr sz="2900">
                <a:solidFill>
                  <a:schemeClr val="tx1"/>
                </a:solidFill>
                <a:latin typeface="Tw Cen MT" panose="020B0602020104020603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"/>
              <a:defRPr sz="2600">
                <a:solidFill>
                  <a:schemeClr val="tx1"/>
                </a:solidFill>
                <a:latin typeface="Tw Cen MT" panose="020B0602020104020603" pitchFamily="34" charset="0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"/>
              <a:defRPr sz="2300">
                <a:solidFill>
                  <a:schemeClr val="tx1"/>
                </a:solidFill>
                <a:latin typeface="Tw Cen MT" panose="020B0602020104020603" pitchFamily="34" charset="0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ca-ES" sz="1800">
              <a:latin typeface="Arial" panose="020B0604020202020204" pitchFamily="34" charset="0"/>
            </a:endParaRPr>
          </a:p>
        </p:txBody>
      </p:sp>
      <p:sp>
        <p:nvSpPr>
          <p:cNvPr id="44" name="Rectangle 6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"/>
              <a:defRPr sz="2900">
                <a:solidFill>
                  <a:schemeClr val="tx1"/>
                </a:solidFill>
                <a:latin typeface="Tw Cen MT" panose="020B0602020104020603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"/>
              <a:defRPr sz="2600">
                <a:solidFill>
                  <a:schemeClr val="tx1"/>
                </a:solidFill>
                <a:latin typeface="Tw Cen MT" panose="020B0602020104020603" pitchFamily="34" charset="0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"/>
              <a:defRPr sz="2300">
                <a:solidFill>
                  <a:schemeClr val="tx1"/>
                </a:solidFill>
                <a:latin typeface="Tw Cen MT" panose="020B0602020104020603" pitchFamily="34" charset="0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ca-ES" sz="1800">
              <a:latin typeface="Arial" panose="020B0604020202020204" pitchFamily="34" charset="0"/>
            </a:endParaRPr>
          </a:p>
        </p:txBody>
      </p:sp>
      <p:sp>
        <p:nvSpPr>
          <p:cNvPr id="45" name="Rectangle 8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"/>
              <a:defRPr sz="2900">
                <a:solidFill>
                  <a:schemeClr val="tx1"/>
                </a:solidFill>
                <a:latin typeface="Tw Cen MT" panose="020B0602020104020603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"/>
              <a:defRPr sz="2600">
                <a:solidFill>
                  <a:schemeClr val="tx1"/>
                </a:solidFill>
                <a:latin typeface="Tw Cen MT" panose="020B0602020104020603" pitchFamily="34" charset="0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"/>
              <a:defRPr sz="2300">
                <a:solidFill>
                  <a:schemeClr val="tx1"/>
                </a:solidFill>
                <a:latin typeface="Tw Cen MT" panose="020B0602020104020603" pitchFamily="34" charset="0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ca-ES" sz="1800">
              <a:latin typeface="Arial" panose="020B0604020202020204" pitchFamily="34" charset="0"/>
            </a:endParaRPr>
          </a:p>
        </p:txBody>
      </p:sp>
      <p:sp>
        <p:nvSpPr>
          <p:cNvPr id="46" name="Rectangle 10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"/>
              <a:defRPr sz="2900">
                <a:solidFill>
                  <a:schemeClr val="tx1"/>
                </a:solidFill>
                <a:latin typeface="Tw Cen MT" panose="020B0602020104020603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"/>
              <a:defRPr sz="2600">
                <a:solidFill>
                  <a:schemeClr val="tx1"/>
                </a:solidFill>
                <a:latin typeface="Tw Cen MT" panose="020B0602020104020603" pitchFamily="34" charset="0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"/>
              <a:defRPr sz="2300">
                <a:solidFill>
                  <a:schemeClr val="tx1"/>
                </a:solidFill>
                <a:latin typeface="Tw Cen MT" panose="020B0602020104020603" pitchFamily="34" charset="0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ca-ES" sz="1800">
              <a:latin typeface="Arial" panose="020B0604020202020204" pitchFamily="34" charset="0"/>
            </a:endParaRPr>
          </a:p>
        </p:txBody>
      </p:sp>
      <p:sp>
        <p:nvSpPr>
          <p:cNvPr id="47" name="Rectangle 12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"/>
              <a:defRPr sz="2900">
                <a:solidFill>
                  <a:schemeClr val="tx1"/>
                </a:solidFill>
                <a:latin typeface="Tw Cen MT" panose="020B0602020104020603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"/>
              <a:defRPr sz="2600">
                <a:solidFill>
                  <a:schemeClr val="tx1"/>
                </a:solidFill>
                <a:latin typeface="Tw Cen MT" panose="020B0602020104020603" pitchFamily="34" charset="0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"/>
              <a:defRPr sz="2300">
                <a:solidFill>
                  <a:schemeClr val="tx1"/>
                </a:solidFill>
                <a:latin typeface="Tw Cen MT" panose="020B0602020104020603" pitchFamily="34" charset="0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ca-ES" sz="1800">
              <a:latin typeface="Arial" panose="020B0604020202020204" pitchFamily="34" charset="0"/>
            </a:endParaRPr>
          </a:p>
        </p:txBody>
      </p:sp>
      <p:sp>
        <p:nvSpPr>
          <p:cNvPr id="48" name="Rectangle 14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"/>
              <a:defRPr sz="2900">
                <a:solidFill>
                  <a:schemeClr val="tx1"/>
                </a:solidFill>
                <a:latin typeface="Tw Cen MT" panose="020B0602020104020603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"/>
              <a:defRPr sz="2600">
                <a:solidFill>
                  <a:schemeClr val="tx1"/>
                </a:solidFill>
                <a:latin typeface="Tw Cen MT" panose="020B0602020104020603" pitchFamily="34" charset="0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"/>
              <a:defRPr sz="2300">
                <a:solidFill>
                  <a:schemeClr val="tx1"/>
                </a:solidFill>
                <a:latin typeface="Tw Cen MT" panose="020B0602020104020603" pitchFamily="34" charset="0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ca-ES" sz="1800">
              <a:latin typeface="Arial" panose="020B0604020202020204" pitchFamily="34" charset="0"/>
            </a:endParaRPr>
          </a:p>
        </p:txBody>
      </p:sp>
      <p:sp>
        <p:nvSpPr>
          <p:cNvPr id="49" name="Rectangle 16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"/>
              <a:defRPr sz="2900">
                <a:solidFill>
                  <a:schemeClr val="tx1"/>
                </a:solidFill>
                <a:latin typeface="Tw Cen MT" panose="020B0602020104020603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"/>
              <a:defRPr sz="2600">
                <a:solidFill>
                  <a:schemeClr val="tx1"/>
                </a:solidFill>
                <a:latin typeface="Tw Cen MT" panose="020B0602020104020603" pitchFamily="34" charset="0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"/>
              <a:defRPr sz="2300">
                <a:solidFill>
                  <a:schemeClr val="tx1"/>
                </a:solidFill>
                <a:latin typeface="Tw Cen MT" panose="020B0602020104020603" pitchFamily="34" charset="0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ca-ES" sz="1800">
              <a:latin typeface="Arial" panose="020B0604020202020204" pitchFamily="34" charset="0"/>
            </a:endParaRPr>
          </a:p>
        </p:txBody>
      </p:sp>
      <p:sp>
        <p:nvSpPr>
          <p:cNvPr id="50" name="Rectangle 18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"/>
              <a:defRPr sz="2900">
                <a:solidFill>
                  <a:schemeClr val="tx1"/>
                </a:solidFill>
                <a:latin typeface="Tw Cen MT" panose="020B0602020104020603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"/>
              <a:defRPr sz="2600">
                <a:solidFill>
                  <a:schemeClr val="tx1"/>
                </a:solidFill>
                <a:latin typeface="Tw Cen MT" panose="020B0602020104020603" pitchFamily="34" charset="0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"/>
              <a:defRPr sz="2300">
                <a:solidFill>
                  <a:schemeClr val="tx1"/>
                </a:solidFill>
                <a:latin typeface="Tw Cen MT" panose="020B0602020104020603" pitchFamily="34" charset="0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ca-ES" sz="1800">
              <a:latin typeface="Arial" panose="020B0604020202020204" pitchFamily="34" charset="0"/>
            </a:endParaRPr>
          </a:p>
        </p:txBody>
      </p:sp>
      <p:sp>
        <p:nvSpPr>
          <p:cNvPr id="16" name="23 Rectángulo">
            <a:extLst>
              <a:ext uri="{FF2B5EF4-FFF2-40B4-BE49-F238E27FC236}">
                <a16:creationId xmlns:a16="http://schemas.microsoft.com/office/drawing/2014/main" xmlns="" id="{D9223B3E-9755-2712-533D-5ECE6ACAF44C}"/>
              </a:ext>
            </a:extLst>
          </p:cNvPr>
          <p:cNvSpPr/>
          <p:nvPr/>
        </p:nvSpPr>
        <p:spPr>
          <a:xfrm>
            <a:off x="573613" y="-16168"/>
            <a:ext cx="11064552" cy="292100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 algn="ctr" eaLnBrk="1" hangingPunct="1">
              <a:defRPr/>
            </a:pPr>
            <a:r>
              <a:rPr lang="en-US" sz="1300" i="1" dirty="0">
                <a:solidFill>
                  <a:schemeClr val="bg1"/>
                </a:solidFill>
                <a:latin typeface="Arial"/>
                <a:cs typeface="Arial"/>
              </a:rPr>
              <a:t>Robert Monjo: </a:t>
            </a:r>
            <a:r>
              <a:rPr lang="en-US" sz="1300" i="1" dirty="0" smtClean="0">
                <a:solidFill>
                  <a:schemeClr val="bg1"/>
                </a:solidFill>
                <a:latin typeface="Arial"/>
                <a:cs typeface="Arial"/>
              </a:rPr>
              <a:t>Testing </a:t>
            </a:r>
            <a:r>
              <a:rPr lang="en-US" sz="1300" i="1" dirty="0" err="1" smtClean="0">
                <a:solidFill>
                  <a:schemeClr val="bg1"/>
                </a:solidFill>
                <a:latin typeface="Arial"/>
                <a:cs typeface="Arial"/>
              </a:rPr>
              <a:t>hyperconical</a:t>
            </a:r>
            <a:r>
              <a:rPr lang="en-US" sz="1300" i="1" dirty="0" smtClean="0">
                <a:solidFill>
                  <a:schemeClr val="bg1"/>
                </a:solidFill>
                <a:latin typeface="Arial"/>
                <a:cs typeface="Arial"/>
              </a:rPr>
              <a:t> modified gravity in galaxies and clusters</a:t>
            </a:r>
            <a:endParaRPr lang="es-ES" sz="1300" dirty="0">
              <a:solidFill>
                <a:schemeClr val="bg1"/>
              </a:solidFill>
              <a:latin typeface="Arial" charset="0"/>
              <a:cs typeface="Arial" charset="0"/>
            </a:endParaRPr>
          </a:p>
        </p:txBody>
      </p:sp>
      <p:sp>
        <p:nvSpPr>
          <p:cNvPr id="28" name="QuadreDeText 11">
            <a:extLst>
              <a:ext uri="{FF2B5EF4-FFF2-40B4-BE49-F238E27FC236}">
                <a16:creationId xmlns:a16="http://schemas.microsoft.com/office/drawing/2014/main" xmlns="" id="{3786622A-F749-1D1F-58CD-16390EE3E6C3}"/>
              </a:ext>
            </a:extLst>
          </p:cNvPr>
          <p:cNvSpPr txBox="1"/>
          <p:nvPr/>
        </p:nvSpPr>
        <p:spPr>
          <a:xfrm>
            <a:off x="-3007" y="1163387"/>
            <a:ext cx="12240905" cy="40011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000" b="1" dirty="0">
                <a:latin typeface="Arial"/>
                <a:cs typeface="Arial"/>
              </a:rPr>
              <a:t> Fictitious cosmic acceleration for galaxy rotation curves</a:t>
            </a:r>
            <a:r>
              <a:rPr lang="en-US" sz="2000" dirty="0">
                <a:latin typeface="Arial"/>
                <a:cs typeface="Arial"/>
              </a:rPr>
              <a:t> </a:t>
            </a:r>
            <a:endParaRPr lang="ca-ES" sz="2000" dirty="0">
              <a:latin typeface="Arial"/>
              <a:cs typeface="Arial"/>
            </a:endParaRPr>
          </a:p>
        </p:txBody>
      </p:sp>
      <p:sp>
        <p:nvSpPr>
          <p:cNvPr id="31" name="39 Marcador de número de diapositiva"/>
          <p:cNvSpPr>
            <a:spLocks noGrp="1"/>
          </p:cNvSpPr>
          <p:nvPr>
            <p:ph type="sldNum" sz="quarter" idx="12"/>
          </p:nvPr>
        </p:nvSpPr>
        <p:spPr bwMode="auto">
          <a:xfrm>
            <a:off x="11539264" y="599728"/>
            <a:ext cx="533400" cy="3810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"/>
              <a:defRPr sz="2900">
                <a:solidFill>
                  <a:schemeClr val="tx1"/>
                </a:solidFill>
                <a:latin typeface="Tw Cen MT" panose="020B0602020104020603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"/>
              <a:defRPr sz="2600">
                <a:solidFill>
                  <a:schemeClr val="tx1"/>
                </a:solidFill>
                <a:latin typeface="Tw Cen MT" panose="020B0602020104020603" pitchFamily="34" charset="0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"/>
              <a:defRPr sz="2300">
                <a:solidFill>
                  <a:schemeClr val="tx1"/>
                </a:solidFill>
                <a:latin typeface="Tw Cen MT" panose="020B0602020104020603" pitchFamily="34" charset="0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16A09E6B-1F50-405C-808D-49F1E760CC47}" type="slidenum">
              <a:rPr lang="es-ES" sz="1400">
                <a:solidFill>
                  <a:srgbClr val="E4F3F8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15</a:t>
            </a:fld>
            <a:endParaRPr lang="es-ES" sz="1400" dirty="0">
              <a:solidFill>
                <a:srgbClr val="E4F3F8"/>
              </a:solidFill>
              <a:latin typeface="Arial" panose="020B0604020202020204" pitchFamily="34" charset="0"/>
            </a:endParaRPr>
          </a:p>
        </p:txBody>
      </p:sp>
      <p:sp>
        <p:nvSpPr>
          <p:cNvPr id="33" name="Rectángulo 32"/>
          <p:cNvSpPr/>
          <p:nvPr/>
        </p:nvSpPr>
        <p:spPr>
          <a:xfrm>
            <a:off x="11738639" y="926951"/>
            <a:ext cx="48282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" sz="1400" b="1" dirty="0">
                <a:solidFill>
                  <a:schemeClr val="bg1"/>
                </a:solidFill>
              </a:rPr>
              <a:t>15. </a:t>
            </a:r>
            <a:endParaRPr lang="ca-ES" sz="1400" b="1" dirty="0">
              <a:solidFill>
                <a:schemeClr val="bg1"/>
              </a:solidFill>
            </a:endParaRPr>
          </a:p>
        </p:txBody>
      </p:sp>
      <p:cxnSp>
        <p:nvCxnSpPr>
          <p:cNvPr id="34" name="Conector recto 33"/>
          <p:cNvCxnSpPr/>
          <p:nvPr/>
        </p:nvCxnSpPr>
        <p:spPr>
          <a:xfrm flipV="1">
            <a:off x="11539264" y="799451"/>
            <a:ext cx="463717" cy="374895"/>
          </a:xfrm>
          <a:prstGeom prst="line">
            <a:avLst/>
          </a:prstGeom>
          <a:ln>
            <a:solidFill>
              <a:srgbClr val="FFFBE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Rectángulo 31"/>
          <p:cNvSpPr/>
          <p:nvPr/>
        </p:nvSpPr>
        <p:spPr>
          <a:xfrm>
            <a:off x="7032104" y="596706"/>
            <a:ext cx="489654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a-ES" sz="1200" dirty="0">
                <a:solidFill>
                  <a:schemeClr val="bg1"/>
                </a:solidFill>
              </a:rPr>
              <a:t>Monjo, R. (2023): CQG </a:t>
            </a:r>
            <a:r>
              <a:rPr lang="ca-ES" sz="1200" b="1" dirty="0">
                <a:solidFill>
                  <a:schemeClr val="bg1"/>
                </a:solidFill>
              </a:rPr>
              <a:t>40</a:t>
            </a:r>
            <a:r>
              <a:rPr lang="ca-ES" sz="1200" dirty="0">
                <a:solidFill>
                  <a:schemeClr val="bg1"/>
                </a:solidFill>
              </a:rPr>
              <a:t>, 235002, </a:t>
            </a:r>
            <a:r>
              <a:rPr lang="ca-ES" sz="1200" u="sng" dirty="0">
                <a:solidFill>
                  <a:schemeClr val="bg1"/>
                </a:solidFill>
                <a:hlinkClick r:id="rId4"/>
              </a:rPr>
              <a:t>10.1088/1361-6382/ad0422</a:t>
            </a:r>
            <a:r>
              <a:rPr lang="ca-ES" sz="1200" dirty="0">
                <a:solidFill>
                  <a:schemeClr val="bg1"/>
                </a:solidFill>
              </a:rPr>
              <a:t>  ​</a:t>
            </a:r>
          </a:p>
        </p:txBody>
      </p:sp>
      <p:sp>
        <p:nvSpPr>
          <p:cNvPr id="27" name="Text Box 30">
            <a:extLst>
              <a:ext uri="{FF2B5EF4-FFF2-40B4-BE49-F238E27FC236}">
                <a16:creationId xmlns:a16="http://schemas.microsoft.com/office/drawing/2014/main" xmlns="" id="{07A6066E-E3B4-423C-B4BD-875A3F9AA5A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11624" y="223800"/>
            <a:ext cx="4280132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t">
            <a:spAutoFit/>
          </a:bodyPr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"/>
              <a:defRPr sz="2900">
                <a:solidFill>
                  <a:schemeClr val="tx1"/>
                </a:solidFill>
                <a:latin typeface="Tw Cen MT" panose="020B0602020104020603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"/>
              <a:defRPr sz="2600">
                <a:solidFill>
                  <a:schemeClr val="tx1"/>
                </a:solidFill>
                <a:latin typeface="Tw Cen MT" panose="020B0602020104020603" pitchFamily="34" charset="0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"/>
              <a:defRPr sz="2300">
                <a:solidFill>
                  <a:schemeClr val="tx1"/>
                </a:solidFill>
                <a:latin typeface="Tw Cen MT" panose="020B0602020104020603" pitchFamily="34" charset="0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None/>
            </a:pPr>
            <a:r>
              <a:rPr lang="es-ES" sz="4000" b="1" dirty="0" err="1" smtClean="0">
                <a:solidFill>
                  <a:schemeClr val="bg1"/>
                </a:solidFill>
                <a:latin typeface="Arial"/>
                <a:cs typeface="Arial"/>
              </a:rPr>
              <a:t>Galaxies</a:t>
            </a:r>
            <a:r>
              <a:rPr lang="en-US" sz="4000" dirty="0">
                <a:latin typeface="Arial"/>
                <a:cs typeface="Arial"/>
              </a:rPr>
              <a:t> </a:t>
            </a:r>
            <a:endParaRPr lang="ca-ES" sz="4000" dirty="0">
              <a:latin typeface="Arial"/>
              <a:cs typeface="Arial"/>
            </a:endParaRPr>
          </a:p>
        </p:txBody>
      </p:sp>
      <p:pic>
        <p:nvPicPr>
          <p:cNvPr id="36" name="Picture 5" descr="logo folio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344" y="100229"/>
            <a:ext cx="2304256" cy="6992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24575" y="1652424"/>
            <a:ext cx="11037668" cy="3376588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76631" y="5153342"/>
            <a:ext cx="6715125" cy="847725"/>
          </a:xfrm>
          <a:prstGeom prst="rect">
            <a:avLst/>
          </a:prstGeom>
        </p:spPr>
      </p:pic>
      <p:pic>
        <p:nvPicPr>
          <p:cNvPr id="4" name="Imagen 3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865573" y="6000256"/>
            <a:ext cx="5153025" cy="752475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792787" y="5577136"/>
            <a:ext cx="2571750" cy="314325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792787" y="6079009"/>
            <a:ext cx="3619500" cy="304800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7792787" y="6418957"/>
            <a:ext cx="1733550" cy="304800"/>
          </a:xfrm>
          <a:prstGeom prst="rect">
            <a:avLst/>
          </a:prstGeom>
        </p:spPr>
      </p:pic>
      <p:pic>
        <p:nvPicPr>
          <p:cNvPr id="9" name="Imagen 8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7792787" y="5207035"/>
            <a:ext cx="2085975" cy="323850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10272439" y="5230847"/>
            <a:ext cx="1266825" cy="276225"/>
          </a:xfrm>
          <a:prstGeom prst="rect">
            <a:avLst/>
          </a:prstGeom>
        </p:spPr>
      </p:pic>
      <p:sp>
        <p:nvSpPr>
          <p:cNvPr id="35" name="Rectángulo 34"/>
          <p:cNvSpPr/>
          <p:nvPr/>
        </p:nvSpPr>
        <p:spPr>
          <a:xfrm>
            <a:off x="7104112" y="847745"/>
            <a:ext cx="457646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a-ES" sz="1200" dirty="0">
                <a:solidFill>
                  <a:schemeClr val="bg1"/>
                </a:solidFill>
              </a:rPr>
              <a:t>Monjo, R. (2025): </a:t>
            </a:r>
            <a:r>
              <a:rPr lang="ca-ES" sz="1200" dirty="0" err="1">
                <a:solidFill>
                  <a:schemeClr val="bg1"/>
                </a:solidFill>
              </a:rPr>
              <a:t>ApJ</a:t>
            </a:r>
            <a:r>
              <a:rPr lang="ca-ES" sz="1200" dirty="0">
                <a:solidFill>
                  <a:schemeClr val="bg1"/>
                </a:solidFill>
              </a:rPr>
              <a:t> </a:t>
            </a:r>
            <a:r>
              <a:rPr lang="ca-ES" sz="1200" b="1" dirty="0">
                <a:solidFill>
                  <a:schemeClr val="bg1"/>
                </a:solidFill>
              </a:rPr>
              <a:t>982</a:t>
            </a:r>
            <a:r>
              <a:rPr lang="ca-ES" sz="1200" dirty="0">
                <a:solidFill>
                  <a:schemeClr val="bg1"/>
                </a:solidFill>
              </a:rPr>
              <a:t>, 70</a:t>
            </a:r>
            <a:r>
              <a:rPr lang="ca-ES" sz="1200" dirty="0">
                <a:solidFill>
                  <a:schemeClr val="bg1"/>
                </a:solidFill>
                <a:hlinkClick r:id="rId14"/>
              </a:rPr>
              <a:t>10.3847/1538-4357/adb723</a:t>
            </a:r>
            <a:endParaRPr lang="ca-ES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0110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Picture 2" descr="Ilustración de la Vía Láctea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5643"/>
          <a:stretch/>
        </p:blipFill>
        <p:spPr bwMode="auto">
          <a:xfrm>
            <a:off x="0" y="1"/>
            <a:ext cx="12190612" cy="12347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2" name="Rectangle 2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"/>
              <a:defRPr sz="2900">
                <a:solidFill>
                  <a:schemeClr val="tx1"/>
                </a:solidFill>
                <a:latin typeface="Tw Cen MT" panose="020B0602020104020603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"/>
              <a:defRPr sz="2600">
                <a:solidFill>
                  <a:schemeClr val="tx1"/>
                </a:solidFill>
                <a:latin typeface="Tw Cen MT" panose="020B0602020104020603" pitchFamily="34" charset="0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"/>
              <a:defRPr sz="2300">
                <a:solidFill>
                  <a:schemeClr val="tx1"/>
                </a:solidFill>
                <a:latin typeface="Tw Cen MT" panose="020B0602020104020603" pitchFamily="34" charset="0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ca-ES" sz="1800">
              <a:latin typeface="Arial" panose="020B0604020202020204" pitchFamily="34" charset="0"/>
            </a:endParaRPr>
          </a:p>
        </p:txBody>
      </p:sp>
      <p:sp>
        <p:nvSpPr>
          <p:cNvPr id="43" name="Rectangle 4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"/>
              <a:defRPr sz="2900">
                <a:solidFill>
                  <a:schemeClr val="tx1"/>
                </a:solidFill>
                <a:latin typeface="Tw Cen MT" panose="020B0602020104020603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"/>
              <a:defRPr sz="2600">
                <a:solidFill>
                  <a:schemeClr val="tx1"/>
                </a:solidFill>
                <a:latin typeface="Tw Cen MT" panose="020B0602020104020603" pitchFamily="34" charset="0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"/>
              <a:defRPr sz="2300">
                <a:solidFill>
                  <a:schemeClr val="tx1"/>
                </a:solidFill>
                <a:latin typeface="Tw Cen MT" panose="020B0602020104020603" pitchFamily="34" charset="0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ca-ES" sz="1800">
              <a:latin typeface="Arial" panose="020B0604020202020204" pitchFamily="34" charset="0"/>
            </a:endParaRPr>
          </a:p>
        </p:txBody>
      </p:sp>
      <p:sp>
        <p:nvSpPr>
          <p:cNvPr id="44" name="Rectangle 6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"/>
              <a:defRPr sz="2900">
                <a:solidFill>
                  <a:schemeClr val="tx1"/>
                </a:solidFill>
                <a:latin typeface="Tw Cen MT" panose="020B0602020104020603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"/>
              <a:defRPr sz="2600">
                <a:solidFill>
                  <a:schemeClr val="tx1"/>
                </a:solidFill>
                <a:latin typeface="Tw Cen MT" panose="020B0602020104020603" pitchFamily="34" charset="0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"/>
              <a:defRPr sz="2300">
                <a:solidFill>
                  <a:schemeClr val="tx1"/>
                </a:solidFill>
                <a:latin typeface="Tw Cen MT" panose="020B0602020104020603" pitchFamily="34" charset="0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ca-ES" sz="1800">
              <a:latin typeface="Arial" panose="020B0604020202020204" pitchFamily="34" charset="0"/>
            </a:endParaRPr>
          </a:p>
        </p:txBody>
      </p:sp>
      <p:sp>
        <p:nvSpPr>
          <p:cNvPr id="45" name="Rectangle 8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"/>
              <a:defRPr sz="2900">
                <a:solidFill>
                  <a:schemeClr val="tx1"/>
                </a:solidFill>
                <a:latin typeface="Tw Cen MT" panose="020B0602020104020603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"/>
              <a:defRPr sz="2600">
                <a:solidFill>
                  <a:schemeClr val="tx1"/>
                </a:solidFill>
                <a:latin typeface="Tw Cen MT" panose="020B0602020104020603" pitchFamily="34" charset="0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"/>
              <a:defRPr sz="2300">
                <a:solidFill>
                  <a:schemeClr val="tx1"/>
                </a:solidFill>
                <a:latin typeface="Tw Cen MT" panose="020B0602020104020603" pitchFamily="34" charset="0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ca-ES" sz="1800">
              <a:latin typeface="Arial" panose="020B0604020202020204" pitchFamily="34" charset="0"/>
            </a:endParaRPr>
          </a:p>
        </p:txBody>
      </p:sp>
      <p:sp>
        <p:nvSpPr>
          <p:cNvPr id="46" name="Rectangle 10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"/>
              <a:defRPr sz="2900">
                <a:solidFill>
                  <a:schemeClr val="tx1"/>
                </a:solidFill>
                <a:latin typeface="Tw Cen MT" panose="020B0602020104020603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"/>
              <a:defRPr sz="2600">
                <a:solidFill>
                  <a:schemeClr val="tx1"/>
                </a:solidFill>
                <a:latin typeface="Tw Cen MT" panose="020B0602020104020603" pitchFamily="34" charset="0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"/>
              <a:defRPr sz="2300">
                <a:solidFill>
                  <a:schemeClr val="tx1"/>
                </a:solidFill>
                <a:latin typeface="Tw Cen MT" panose="020B0602020104020603" pitchFamily="34" charset="0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ca-ES" sz="1800">
              <a:latin typeface="Arial" panose="020B0604020202020204" pitchFamily="34" charset="0"/>
            </a:endParaRPr>
          </a:p>
        </p:txBody>
      </p:sp>
      <p:sp>
        <p:nvSpPr>
          <p:cNvPr id="47" name="Rectangle 12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"/>
              <a:defRPr sz="2900">
                <a:solidFill>
                  <a:schemeClr val="tx1"/>
                </a:solidFill>
                <a:latin typeface="Tw Cen MT" panose="020B0602020104020603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"/>
              <a:defRPr sz="2600">
                <a:solidFill>
                  <a:schemeClr val="tx1"/>
                </a:solidFill>
                <a:latin typeface="Tw Cen MT" panose="020B0602020104020603" pitchFamily="34" charset="0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"/>
              <a:defRPr sz="2300">
                <a:solidFill>
                  <a:schemeClr val="tx1"/>
                </a:solidFill>
                <a:latin typeface="Tw Cen MT" panose="020B0602020104020603" pitchFamily="34" charset="0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ca-ES" sz="1800">
              <a:latin typeface="Arial" panose="020B0604020202020204" pitchFamily="34" charset="0"/>
            </a:endParaRPr>
          </a:p>
        </p:txBody>
      </p:sp>
      <p:sp>
        <p:nvSpPr>
          <p:cNvPr id="48" name="Rectangle 14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"/>
              <a:defRPr sz="2900">
                <a:solidFill>
                  <a:schemeClr val="tx1"/>
                </a:solidFill>
                <a:latin typeface="Tw Cen MT" panose="020B0602020104020603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"/>
              <a:defRPr sz="2600">
                <a:solidFill>
                  <a:schemeClr val="tx1"/>
                </a:solidFill>
                <a:latin typeface="Tw Cen MT" panose="020B0602020104020603" pitchFamily="34" charset="0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"/>
              <a:defRPr sz="2300">
                <a:solidFill>
                  <a:schemeClr val="tx1"/>
                </a:solidFill>
                <a:latin typeface="Tw Cen MT" panose="020B0602020104020603" pitchFamily="34" charset="0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ca-ES" sz="1800">
              <a:latin typeface="Arial" panose="020B0604020202020204" pitchFamily="34" charset="0"/>
            </a:endParaRPr>
          </a:p>
        </p:txBody>
      </p:sp>
      <p:sp>
        <p:nvSpPr>
          <p:cNvPr id="49" name="Rectangle 16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"/>
              <a:defRPr sz="2900">
                <a:solidFill>
                  <a:schemeClr val="tx1"/>
                </a:solidFill>
                <a:latin typeface="Tw Cen MT" panose="020B0602020104020603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"/>
              <a:defRPr sz="2600">
                <a:solidFill>
                  <a:schemeClr val="tx1"/>
                </a:solidFill>
                <a:latin typeface="Tw Cen MT" panose="020B0602020104020603" pitchFamily="34" charset="0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"/>
              <a:defRPr sz="2300">
                <a:solidFill>
                  <a:schemeClr val="tx1"/>
                </a:solidFill>
                <a:latin typeface="Tw Cen MT" panose="020B0602020104020603" pitchFamily="34" charset="0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ca-ES" sz="1800">
              <a:latin typeface="Arial" panose="020B0604020202020204" pitchFamily="34" charset="0"/>
            </a:endParaRPr>
          </a:p>
        </p:txBody>
      </p:sp>
      <p:sp>
        <p:nvSpPr>
          <p:cNvPr id="50" name="Rectangle 18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"/>
              <a:defRPr sz="2900">
                <a:solidFill>
                  <a:schemeClr val="tx1"/>
                </a:solidFill>
                <a:latin typeface="Tw Cen MT" panose="020B0602020104020603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"/>
              <a:defRPr sz="2600">
                <a:solidFill>
                  <a:schemeClr val="tx1"/>
                </a:solidFill>
                <a:latin typeface="Tw Cen MT" panose="020B0602020104020603" pitchFamily="34" charset="0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"/>
              <a:defRPr sz="2300">
                <a:solidFill>
                  <a:schemeClr val="tx1"/>
                </a:solidFill>
                <a:latin typeface="Tw Cen MT" panose="020B0602020104020603" pitchFamily="34" charset="0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ca-ES" sz="1800">
              <a:latin typeface="Arial" panose="020B0604020202020204" pitchFamily="34" charset="0"/>
            </a:endParaRPr>
          </a:p>
        </p:txBody>
      </p:sp>
      <p:sp>
        <p:nvSpPr>
          <p:cNvPr id="16" name="23 Rectángulo">
            <a:extLst>
              <a:ext uri="{FF2B5EF4-FFF2-40B4-BE49-F238E27FC236}">
                <a16:creationId xmlns:a16="http://schemas.microsoft.com/office/drawing/2014/main" xmlns="" id="{D9223B3E-9755-2712-533D-5ECE6ACAF44C}"/>
              </a:ext>
            </a:extLst>
          </p:cNvPr>
          <p:cNvSpPr/>
          <p:nvPr/>
        </p:nvSpPr>
        <p:spPr>
          <a:xfrm>
            <a:off x="573613" y="-16168"/>
            <a:ext cx="11064552" cy="292100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 algn="ctr" eaLnBrk="1" hangingPunct="1">
              <a:defRPr/>
            </a:pPr>
            <a:r>
              <a:rPr lang="en-US" sz="1300" i="1" dirty="0">
                <a:solidFill>
                  <a:schemeClr val="bg1"/>
                </a:solidFill>
                <a:latin typeface="Arial"/>
                <a:cs typeface="Arial"/>
              </a:rPr>
              <a:t>Robert Monjo: </a:t>
            </a:r>
            <a:r>
              <a:rPr lang="en-US" sz="1300" i="1" dirty="0" smtClean="0">
                <a:solidFill>
                  <a:schemeClr val="bg1"/>
                </a:solidFill>
                <a:latin typeface="Arial"/>
                <a:cs typeface="Arial"/>
              </a:rPr>
              <a:t>Testing </a:t>
            </a:r>
            <a:r>
              <a:rPr lang="en-US" sz="1300" i="1" dirty="0" err="1" smtClean="0">
                <a:solidFill>
                  <a:schemeClr val="bg1"/>
                </a:solidFill>
                <a:latin typeface="Arial"/>
                <a:cs typeface="Arial"/>
              </a:rPr>
              <a:t>hyperconical</a:t>
            </a:r>
            <a:r>
              <a:rPr lang="en-US" sz="1300" i="1" dirty="0" smtClean="0">
                <a:solidFill>
                  <a:schemeClr val="bg1"/>
                </a:solidFill>
                <a:latin typeface="Arial"/>
                <a:cs typeface="Arial"/>
              </a:rPr>
              <a:t> modified gravity in galaxies and clusters</a:t>
            </a:r>
            <a:endParaRPr lang="es-ES" sz="1300" dirty="0">
              <a:solidFill>
                <a:schemeClr val="bg1"/>
              </a:solidFill>
              <a:latin typeface="Arial" charset="0"/>
              <a:cs typeface="Arial" charset="0"/>
            </a:endParaRPr>
          </a:p>
        </p:txBody>
      </p:sp>
      <p:sp>
        <p:nvSpPr>
          <p:cNvPr id="28" name="QuadreDeText 11">
            <a:extLst>
              <a:ext uri="{FF2B5EF4-FFF2-40B4-BE49-F238E27FC236}">
                <a16:creationId xmlns:a16="http://schemas.microsoft.com/office/drawing/2014/main" xmlns="" id="{3786622A-F749-1D1F-58CD-16390EE3E6C3}"/>
              </a:ext>
            </a:extLst>
          </p:cNvPr>
          <p:cNvSpPr txBox="1"/>
          <p:nvPr/>
        </p:nvSpPr>
        <p:spPr>
          <a:xfrm>
            <a:off x="-3007" y="1163387"/>
            <a:ext cx="12240905" cy="40011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000" b="1" dirty="0">
                <a:latin typeface="Arial"/>
                <a:cs typeface="Arial"/>
              </a:rPr>
              <a:t> Fictitious cosmic acceleration for galaxy dynamics</a:t>
            </a:r>
            <a:r>
              <a:rPr lang="en-US" sz="2000" dirty="0">
                <a:latin typeface="Arial"/>
                <a:cs typeface="Arial"/>
              </a:rPr>
              <a:t> </a:t>
            </a:r>
            <a:endParaRPr lang="ca-ES" sz="2000" dirty="0">
              <a:latin typeface="Arial"/>
              <a:cs typeface="Arial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4"/>
          <a:srcRect t="17886"/>
          <a:stretch/>
        </p:blipFill>
        <p:spPr>
          <a:xfrm>
            <a:off x="3779324" y="6307384"/>
            <a:ext cx="4680878" cy="605337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03456" y="1514807"/>
            <a:ext cx="9145016" cy="4674119"/>
          </a:xfrm>
          <a:prstGeom prst="rect">
            <a:avLst/>
          </a:prstGeom>
        </p:spPr>
      </p:pic>
      <p:sp>
        <p:nvSpPr>
          <p:cNvPr id="3" name="Rectángulo 2"/>
          <p:cNvSpPr/>
          <p:nvPr/>
        </p:nvSpPr>
        <p:spPr>
          <a:xfrm>
            <a:off x="2135560" y="6333973"/>
            <a:ext cx="91723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l-GR" dirty="0"/>
              <a:t>ε</a:t>
            </a:r>
            <a:r>
              <a:rPr lang="ca-ES" baseline="-25000" dirty="0"/>
              <a:t>H</a:t>
            </a:r>
            <a:r>
              <a:rPr lang="ca-ES" dirty="0"/>
              <a:t> = 56</a:t>
            </a:r>
          </a:p>
        </p:txBody>
      </p:sp>
      <p:sp>
        <p:nvSpPr>
          <p:cNvPr id="5" name="Rectángulo 4"/>
          <p:cNvSpPr/>
          <p:nvPr/>
        </p:nvSpPr>
        <p:spPr>
          <a:xfrm>
            <a:off x="9378970" y="2058222"/>
            <a:ext cx="2259195" cy="24776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/>
              <a:t>Left</a:t>
            </a:r>
            <a:r>
              <a:rPr lang="en-US" sz="1600" dirty="0"/>
              <a:t>: Global fitting of the 10 galaxy clusters. </a:t>
            </a:r>
          </a:p>
          <a:p>
            <a:endParaRPr lang="en-US" sz="1100" dirty="0"/>
          </a:p>
          <a:p>
            <a:r>
              <a:rPr lang="en-US" sz="1600" b="1" dirty="0"/>
              <a:t>Right</a:t>
            </a:r>
            <a:r>
              <a:rPr lang="en-US" sz="1600" dirty="0"/>
              <a:t>: Zoom in on the theoretical prediction made for galaxies.</a:t>
            </a:r>
          </a:p>
          <a:p>
            <a:endParaRPr lang="en-US" sz="1600" dirty="0"/>
          </a:p>
          <a:p>
            <a:r>
              <a:rPr lang="en-US" sz="1600" b="1" dirty="0"/>
              <a:t>Bottom</a:t>
            </a:r>
            <a:r>
              <a:rPr lang="en-US" sz="1600" dirty="0"/>
              <a:t>: Model parameters for 60 galaxies</a:t>
            </a:r>
          </a:p>
        </p:txBody>
      </p:sp>
      <p:sp>
        <p:nvSpPr>
          <p:cNvPr id="24" name="39 Marcador de número de diapositiva"/>
          <p:cNvSpPr>
            <a:spLocks noGrp="1"/>
          </p:cNvSpPr>
          <p:nvPr>
            <p:ph type="sldNum" sz="quarter" idx="12"/>
          </p:nvPr>
        </p:nvSpPr>
        <p:spPr bwMode="auto">
          <a:xfrm>
            <a:off x="11539264" y="599728"/>
            <a:ext cx="533400" cy="3810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"/>
              <a:defRPr sz="2900">
                <a:solidFill>
                  <a:schemeClr val="tx1"/>
                </a:solidFill>
                <a:latin typeface="Tw Cen MT" panose="020B0602020104020603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"/>
              <a:defRPr sz="2600">
                <a:solidFill>
                  <a:schemeClr val="tx1"/>
                </a:solidFill>
                <a:latin typeface="Tw Cen MT" panose="020B0602020104020603" pitchFamily="34" charset="0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"/>
              <a:defRPr sz="2300">
                <a:solidFill>
                  <a:schemeClr val="tx1"/>
                </a:solidFill>
                <a:latin typeface="Tw Cen MT" panose="020B0602020104020603" pitchFamily="34" charset="0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16A09E6B-1F50-405C-808D-49F1E760CC47}" type="slidenum">
              <a:rPr lang="es-ES" sz="1400">
                <a:solidFill>
                  <a:srgbClr val="E4F3F8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16</a:t>
            </a:fld>
            <a:endParaRPr lang="es-ES" sz="1400" dirty="0">
              <a:solidFill>
                <a:srgbClr val="E4F3F8"/>
              </a:solidFill>
              <a:latin typeface="Arial" panose="020B0604020202020204" pitchFamily="34" charset="0"/>
            </a:endParaRPr>
          </a:p>
        </p:txBody>
      </p:sp>
      <p:sp>
        <p:nvSpPr>
          <p:cNvPr id="25" name="Rectángulo 24"/>
          <p:cNvSpPr/>
          <p:nvPr/>
        </p:nvSpPr>
        <p:spPr>
          <a:xfrm>
            <a:off x="11738639" y="926951"/>
            <a:ext cx="48282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" sz="1400" b="1" dirty="0">
                <a:solidFill>
                  <a:schemeClr val="bg1"/>
                </a:solidFill>
              </a:rPr>
              <a:t>15. </a:t>
            </a:r>
            <a:endParaRPr lang="ca-ES" sz="1400" b="1" dirty="0">
              <a:solidFill>
                <a:schemeClr val="bg1"/>
              </a:solidFill>
            </a:endParaRPr>
          </a:p>
        </p:txBody>
      </p:sp>
      <p:cxnSp>
        <p:nvCxnSpPr>
          <p:cNvPr id="26" name="Conector recto 25"/>
          <p:cNvCxnSpPr/>
          <p:nvPr/>
        </p:nvCxnSpPr>
        <p:spPr>
          <a:xfrm flipV="1">
            <a:off x="11539264" y="799451"/>
            <a:ext cx="463717" cy="374895"/>
          </a:xfrm>
          <a:prstGeom prst="line">
            <a:avLst/>
          </a:prstGeom>
          <a:ln>
            <a:solidFill>
              <a:srgbClr val="FFFBE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7" name="Imagen 2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524001" y="4689101"/>
            <a:ext cx="2587027" cy="604477"/>
          </a:xfrm>
          <a:prstGeom prst="rect">
            <a:avLst/>
          </a:prstGeom>
          <a:noFill/>
          <a:ln w="57150">
            <a:solidFill>
              <a:schemeClr val="accent1"/>
            </a:solidFill>
          </a:ln>
        </p:spPr>
      </p:pic>
      <p:pic>
        <p:nvPicPr>
          <p:cNvPr id="29" name="Imagen 28"/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104112" y="1235733"/>
            <a:ext cx="4235562" cy="281093"/>
          </a:xfrm>
          <a:prstGeom prst="rect">
            <a:avLst/>
          </a:prstGeom>
        </p:spPr>
      </p:pic>
      <p:pic>
        <p:nvPicPr>
          <p:cNvPr id="33" name="Imagen 4">
            <a:extLst>
              <a:ext uri="{FF2B5EF4-FFF2-40B4-BE49-F238E27FC236}">
                <a16:creationId xmlns:a16="http://schemas.microsoft.com/office/drawing/2014/main" xmlns="" id="{B45A7DD7-DE5A-4CBA-8BD9-76A1B60FFC50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497640" y="4960358"/>
            <a:ext cx="3642598" cy="1897641"/>
          </a:xfrm>
          <a:prstGeom prst="rect">
            <a:avLst/>
          </a:prstGeom>
          <a:ln w="19050">
            <a:solidFill>
              <a:schemeClr val="bg1">
                <a:lumMod val="75000"/>
              </a:schemeClr>
            </a:solidFill>
          </a:ln>
        </p:spPr>
      </p:pic>
      <p:pic>
        <p:nvPicPr>
          <p:cNvPr id="34" name="Imagen 8">
            <a:extLst>
              <a:ext uri="{FF2B5EF4-FFF2-40B4-BE49-F238E27FC236}">
                <a16:creationId xmlns:a16="http://schemas.microsoft.com/office/drawing/2014/main" xmlns="" id="{DAB184A4-407F-44A1-8554-3D13E90008CD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91344" y="6196086"/>
            <a:ext cx="4730390" cy="172712"/>
          </a:xfrm>
          <a:prstGeom prst="rect">
            <a:avLst/>
          </a:prstGeom>
        </p:spPr>
      </p:pic>
      <p:sp>
        <p:nvSpPr>
          <p:cNvPr id="35" name="Text Box 30">
            <a:extLst>
              <a:ext uri="{FF2B5EF4-FFF2-40B4-BE49-F238E27FC236}">
                <a16:creationId xmlns:a16="http://schemas.microsoft.com/office/drawing/2014/main" xmlns="" id="{07A6066E-E3B4-423C-B4BD-875A3F9AA5A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11624" y="223800"/>
            <a:ext cx="6192688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t">
            <a:spAutoFit/>
          </a:bodyPr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"/>
              <a:defRPr sz="2900">
                <a:solidFill>
                  <a:schemeClr val="tx1"/>
                </a:solidFill>
                <a:latin typeface="Tw Cen MT" panose="020B0602020104020603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"/>
              <a:defRPr sz="2600">
                <a:solidFill>
                  <a:schemeClr val="tx1"/>
                </a:solidFill>
                <a:latin typeface="Tw Cen MT" panose="020B0602020104020603" pitchFamily="34" charset="0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"/>
              <a:defRPr sz="2300">
                <a:solidFill>
                  <a:schemeClr val="tx1"/>
                </a:solidFill>
                <a:latin typeface="Tw Cen MT" panose="020B0602020104020603" pitchFamily="34" charset="0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None/>
            </a:pPr>
            <a:r>
              <a:rPr lang="es-ES" sz="4000" b="1" dirty="0" err="1" smtClean="0">
                <a:solidFill>
                  <a:schemeClr val="bg1"/>
                </a:solidFill>
                <a:latin typeface="Arial"/>
                <a:cs typeface="Arial"/>
              </a:rPr>
              <a:t>Clusters</a:t>
            </a:r>
            <a:r>
              <a:rPr lang="es-ES" sz="4000" b="1" dirty="0" smtClean="0">
                <a:solidFill>
                  <a:schemeClr val="bg1"/>
                </a:solidFill>
                <a:latin typeface="Arial"/>
                <a:cs typeface="Arial"/>
              </a:rPr>
              <a:t> vs </a:t>
            </a:r>
            <a:r>
              <a:rPr lang="es-ES" sz="4000" b="1" dirty="0" err="1" smtClean="0">
                <a:solidFill>
                  <a:schemeClr val="bg1"/>
                </a:solidFill>
                <a:latin typeface="Arial"/>
                <a:cs typeface="Arial"/>
              </a:rPr>
              <a:t>galaxies</a:t>
            </a:r>
            <a:r>
              <a:rPr lang="en-US" sz="4000" dirty="0">
                <a:latin typeface="Arial"/>
                <a:cs typeface="Arial"/>
              </a:rPr>
              <a:t> </a:t>
            </a:r>
            <a:endParaRPr lang="ca-ES" sz="4000" dirty="0">
              <a:latin typeface="Arial"/>
              <a:cs typeface="Arial"/>
            </a:endParaRPr>
          </a:p>
        </p:txBody>
      </p:sp>
      <p:pic>
        <p:nvPicPr>
          <p:cNvPr id="36" name="Picture 5" descr="logo folio"/>
          <p:cNvPicPr>
            <a:picLocks noChangeAspect="1" noChangeArrowheads="1"/>
          </p:cNvPicPr>
          <p:nvPr/>
        </p:nvPicPr>
        <p:blipFill>
          <a:blip r:embed="rId1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344" y="100229"/>
            <a:ext cx="2304256" cy="6992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Elipse 5"/>
          <p:cNvSpPr/>
          <p:nvPr/>
        </p:nvSpPr>
        <p:spPr>
          <a:xfrm>
            <a:off x="2510880" y="2137236"/>
            <a:ext cx="621501" cy="571086"/>
          </a:xfrm>
          <a:prstGeom prst="ellipse">
            <a:avLst/>
          </a:prstGeom>
          <a:noFill/>
          <a:ln w="63500">
            <a:solidFill>
              <a:srgbClr val="FFFF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  <p:cxnSp>
        <p:nvCxnSpPr>
          <p:cNvPr id="8" name="Conector recto de flecha 7"/>
          <p:cNvCxnSpPr>
            <a:stCxn id="6" idx="6"/>
          </p:cNvCxnSpPr>
          <p:nvPr/>
        </p:nvCxnSpPr>
        <p:spPr>
          <a:xfrm flipV="1">
            <a:off x="3132381" y="2208945"/>
            <a:ext cx="646943" cy="213834"/>
          </a:xfrm>
          <a:prstGeom prst="straightConnector1">
            <a:avLst/>
          </a:prstGeom>
          <a:noFill/>
          <a:ln w="63500">
            <a:solidFill>
              <a:srgbClr val="FFFF00"/>
            </a:solidFill>
            <a:tailEnd type="triangle" w="med" len="me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</p:cxnSp>
      <p:sp>
        <p:nvSpPr>
          <p:cNvPr id="9" name="Rectángulo 8"/>
          <p:cNvSpPr/>
          <p:nvPr/>
        </p:nvSpPr>
        <p:spPr>
          <a:xfrm>
            <a:off x="3431153" y="1823300"/>
            <a:ext cx="1390124" cy="7294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eaLnBrk="1" hangingPunct="1">
              <a:spcBef>
                <a:spcPct val="30000"/>
              </a:spcBef>
              <a:defRPr/>
            </a:pPr>
            <a:r>
              <a:rPr lang="es-ES_tradnl" dirty="0" err="1"/>
              <a:t>Equilibrium</a:t>
            </a:r>
            <a:r>
              <a:rPr lang="es-ES_tradnl" dirty="0"/>
              <a:t> </a:t>
            </a:r>
            <a:endParaRPr lang="es-ES_tradnl" dirty="0" smtClean="0"/>
          </a:p>
          <a:p>
            <a:pPr algn="ctr" eaLnBrk="1" hangingPunct="1">
              <a:spcBef>
                <a:spcPct val="30000"/>
              </a:spcBef>
              <a:defRPr/>
            </a:pPr>
            <a:r>
              <a:rPr lang="es-ES_tradnl" dirty="0" smtClean="0"/>
              <a:t>(</a:t>
            </a:r>
            <a:r>
              <a:rPr lang="el-GR" dirty="0"/>
              <a:t>γ</a:t>
            </a:r>
            <a:r>
              <a:rPr lang="ca-ES" baseline="-25000" dirty="0"/>
              <a:t>0</a:t>
            </a:r>
            <a:r>
              <a:rPr lang="ca-ES" dirty="0"/>
              <a:t> = 2</a:t>
            </a:r>
            <a:r>
              <a:rPr lang="es-ES_tradnl" dirty="0"/>
              <a:t>)</a:t>
            </a:r>
            <a:endParaRPr lang="es-ES_tradnl" dirty="0"/>
          </a:p>
        </p:txBody>
      </p:sp>
      <p:sp>
        <p:nvSpPr>
          <p:cNvPr id="32" name="Rectángulo 31"/>
          <p:cNvSpPr/>
          <p:nvPr/>
        </p:nvSpPr>
        <p:spPr>
          <a:xfrm>
            <a:off x="7104112" y="847745"/>
            <a:ext cx="457646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a-ES" sz="1200" dirty="0">
                <a:solidFill>
                  <a:schemeClr val="bg1"/>
                </a:solidFill>
              </a:rPr>
              <a:t>Monjo, R. &amp; </a:t>
            </a:r>
            <a:r>
              <a:rPr lang="ca-ES" sz="1200" dirty="0" err="1">
                <a:solidFill>
                  <a:schemeClr val="bg1"/>
                </a:solidFill>
              </a:rPr>
              <a:t>Banik</a:t>
            </a:r>
            <a:r>
              <a:rPr lang="ca-ES" sz="1200" dirty="0">
                <a:solidFill>
                  <a:schemeClr val="bg1"/>
                </a:solidFill>
              </a:rPr>
              <a:t>, I. (2024): </a:t>
            </a:r>
            <a:r>
              <a:rPr lang="ca-ES" sz="1200" dirty="0">
                <a:hlinkClick r:id="rId11"/>
              </a:rPr>
              <a:t>https://arxiv.org/abs/2405.10019</a:t>
            </a:r>
            <a:endParaRPr lang="ca-ES" sz="1200" dirty="0"/>
          </a:p>
        </p:txBody>
      </p:sp>
    </p:spTree>
    <p:extLst>
      <p:ext uri="{BB962C8B-B14F-4D97-AF65-F5344CB8AC3E}">
        <p14:creationId xmlns:p14="http://schemas.microsoft.com/office/powerpoint/2010/main" val="19915564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Picture 2" descr="Ilustración de la Vía Láctea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5643"/>
          <a:stretch/>
        </p:blipFill>
        <p:spPr bwMode="auto">
          <a:xfrm>
            <a:off x="0" y="1"/>
            <a:ext cx="12190612" cy="12347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2" name="Rectangle 2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"/>
              <a:defRPr sz="2900">
                <a:solidFill>
                  <a:schemeClr val="tx1"/>
                </a:solidFill>
                <a:latin typeface="Tw Cen MT" panose="020B0602020104020603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"/>
              <a:defRPr sz="2600">
                <a:solidFill>
                  <a:schemeClr val="tx1"/>
                </a:solidFill>
                <a:latin typeface="Tw Cen MT" panose="020B0602020104020603" pitchFamily="34" charset="0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"/>
              <a:defRPr sz="2300">
                <a:solidFill>
                  <a:schemeClr val="tx1"/>
                </a:solidFill>
                <a:latin typeface="Tw Cen MT" panose="020B0602020104020603" pitchFamily="34" charset="0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ca-ES" sz="1800">
              <a:latin typeface="Arial" panose="020B0604020202020204" pitchFamily="34" charset="0"/>
            </a:endParaRPr>
          </a:p>
        </p:txBody>
      </p:sp>
      <p:sp>
        <p:nvSpPr>
          <p:cNvPr id="43" name="Rectangle 4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"/>
              <a:defRPr sz="2900">
                <a:solidFill>
                  <a:schemeClr val="tx1"/>
                </a:solidFill>
                <a:latin typeface="Tw Cen MT" panose="020B0602020104020603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"/>
              <a:defRPr sz="2600">
                <a:solidFill>
                  <a:schemeClr val="tx1"/>
                </a:solidFill>
                <a:latin typeface="Tw Cen MT" panose="020B0602020104020603" pitchFamily="34" charset="0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"/>
              <a:defRPr sz="2300">
                <a:solidFill>
                  <a:schemeClr val="tx1"/>
                </a:solidFill>
                <a:latin typeface="Tw Cen MT" panose="020B0602020104020603" pitchFamily="34" charset="0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ca-ES" sz="1800">
              <a:latin typeface="Arial" panose="020B0604020202020204" pitchFamily="34" charset="0"/>
            </a:endParaRPr>
          </a:p>
        </p:txBody>
      </p:sp>
      <p:sp>
        <p:nvSpPr>
          <p:cNvPr id="44" name="Rectangle 6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"/>
              <a:defRPr sz="2900">
                <a:solidFill>
                  <a:schemeClr val="tx1"/>
                </a:solidFill>
                <a:latin typeface="Tw Cen MT" panose="020B0602020104020603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"/>
              <a:defRPr sz="2600">
                <a:solidFill>
                  <a:schemeClr val="tx1"/>
                </a:solidFill>
                <a:latin typeface="Tw Cen MT" panose="020B0602020104020603" pitchFamily="34" charset="0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"/>
              <a:defRPr sz="2300">
                <a:solidFill>
                  <a:schemeClr val="tx1"/>
                </a:solidFill>
                <a:latin typeface="Tw Cen MT" panose="020B0602020104020603" pitchFamily="34" charset="0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ca-ES" sz="1800">
              <a:latin typeface="Arial" panose="020B0604020202020204" pitchFamily="34" charset="0"/>
            </a:endParaRPr>
          </a:p>
        </p:txBody>
      </p:sp>
      <p:sp>
        <p:nvSpPr>
          <p:cNvPr id="45" name="Rectangle 8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"/>
              <a:defRPr sz="2900">
                <a:solidFill>
                  <a:schemeClr val="tx1"/>
                </a:solidFill>
                <a:latin typeface="Tw Cen MT" panose="020B0602020104020603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"/>
              <a:defRPr sz="2600">
                <a:solidFill>
                  <a:schemeClr val="tx1"/>
                </a:solidFill>
                <a:latin typeface="Tw Cen MT" panose="020B0602020104020603" pitchFamily="34" charset="0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"/>
              <a:defRPr sz="2300">
                <a:solidFill>
                  <a:schemeClr val="tx1"/>
                </a:solidFill>
                <a:latin typeface="Tw Cen MT" panose="020B0602020104020603" pitchFamily="34" charset="0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ca-ES" sz="1800">
              <a:latin typeface="Arial" panose="020B0604020202020204" pitchFamily="34" charset="0"/>
            </a:endParaRPr>
          </a:p>
        </p:txBody>
      </p:sp>
      <p:sp>
        <p:nvSpPr>
          <p:cNvPr id="46" name="Rectangle 10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"/>
              <a:defRPr sz="2900">
                <a:solidFill>
                  <a:schemeClr val="tx1"/>
                </a:solidFill>
                <a:latin typeface="Tw Cen MT" panose="020B0602020104020603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"/>
              <a:defRPr sz="2600">
                <a:solidFill>
                  <a:schemeClr val="tx1"/>
                </a:solidFill>
                <a:latin typeface="Tw Cen MT" panose="020B0602020104020603" pitchFamily="34" charset="0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"/>
              <a:defRPr sz="2300">
                <a:solidFill>
                  <a:schemeClr val="tx1"/>
                </a:solidFill>
                <a:latin typeface="Tw Cen MT" panose="020B0602020104020603" pitchFamily="34" charset="0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ca-ES" sz="1800">
              <a:latin typeface="Arial" panose="020B0604020202020204" pitchFamily="34" charset="0"/>
            </a:endParaRPr>
          </a:p>
        </p:txBody>
      </p:sp>
      <p:sp>
        <p:nvSpPr>
          <p:cNvPr id="47" name="Rectangle 12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"/>
              <a:defRPr sz="2900">
                <a:solidFill>
                  <a:schemeClr val="tx1"/>
                </a:solidFill>
                <a:latin typeface="Tw Cen MT" panose="020B0602020104020603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"/>
              <a:defRPr sz="2600">
                <a:solidFill>
                  <a:schemeClr val="tx1"/>
                </a:solidFill>
                <a:latin typeface="Tw Cen MT" panose="020B0602020104020603" pitchFamily="34" charset="0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"/>
              <a:defRPr sz="2300">
                <a:solidFill>
                  <a:schemeClr val="tx1"/>
                </a:solidFill>
                <a:latin typeface="Tw Cen MT" panose="020B0602020104020603" pitchFamily="34" charset="0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ca-ES" sz="1800">
              <a:latin typeface="Arial" panose="020B0604020202020204" pitchFamily="34" charset="0"/>
            </a:endParaRPr>
          </a:p>
        </p:txBody>
      </p:sp>
      <p:sp>
        <p:nvSpPr>
          <p:cNvPr id="48" name="Rectangle 14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"/>
              <a:defRPr sz="2900">
                <a:solidFill>
                  <a:schemeClr val="tx1"/>
                </a:solidFill>
                <a:latin typeface="Tw Cen MT" panose="020B0602020104020603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"/>
              <a:defRPr sz="2600">
                <a:solidFill>
                  <a:schemeClr val="tx1"/>
                </a:solidFill>
                <a:latin typeface="Tw Cen MT" panose="020B0602020104020603" pitchFamily="34" charset="0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"/>
              <a:defRPr sz="2300">
                <a:solidFill>
                  <a:schemeClr val="tx1"/>
                </a:solidFill>
                <a:latin typeface="Tw Cen MT" panose="020B0602020104020603" pitchFamily="34" charset="0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ca-ES" sz="1800">
              <a:latin typeface="Arial" panose="020B0604020202020204" pitchFamily="34" charset="0"/>
            </a:endParaRPr>
          </a:p>
        </p:txBody>
      </p:sp>
      <p:sp>
        <p:nvSpPr>
          <p:cNvPr id="49" name="Rectangle 16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"/>
              <a:defRPr sz="2900">
                <a:solidFill>
                  <a:schemeClr val="tx1"/>
                </a:solidFill>
                <a:latin typeface="Tw Cen MT" panose="020B0602020104020603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"/>
              <a:defRPr sz="2600">
                <a:solidFill>
                  <a:schemeClr val="tx1"/>
                </a:solidFill>
                <a:latin typeface="Tw Cen MT" panose="020B0602020104020603" pitchFamily="34" charset="0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"/>
              <a:defRPr sz="2300">
                <a:solidFill>
                  <a:schemeClr val="tx1"/>
                </a:solidFill>
                <a:latin typeface="Tw Cen MT" panose="020B0602020104020603" pitchFamily="34" charset="0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ca-ES" sz="1800">
              <a:latin typeface="Arial" panose="020B0604020202020204" pitchFamily="34" charset="0"/>
            </a:endParaRPr>
          </a:p>
        </p:txBody>
      </p:sp>
      <p:sp>
        <p:nvSpPr>
          <p:cNvPr id="50" name="Rectangle 18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"/>
              <a:defRPr sz="2900">
                <a:solidFill>
                  <a:schemeClr val="tx1"/>
                </a:solidFill>
                <a:latin typeface="Tw Cen MT" panose="020B0602020104020603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"/>
              <a:defRPr sz="2600">
                <a:solidFill>
                  <a:schemeClr val="tx1"/>
                </a:solidFill>
                <a:latin typeface="Tw Cen MT" panose="020B0602020104020603" pitchFamily="34" charset="0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"/>
              <a:defRPr sz="2300">
                <a:solidFill>
                  <a:schemeClr val="tx1"/>
                </a:solidFill>
                <a:latin typeface="Tw Cen MT" panose="020B0602020104020603" pitchFamily="34" charset="0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ca-ES" sz="1800">
              <a:latin typeface="Arial" panose="020B0604020202020204" pitchFamily="34" charset="0"/>
            </a:endParaRPr>
          </a:p>
        </p:txBody>
      </p:sp>
      <p:sp>
        <p:nvSpPr>
          <p:cNvPr id="16" name="23 Rectángulo">
            <a:extLst>
              <a:ext uri="{FF2B5EF4-FFF2-40B4-BE49-F238E27FC236}">
                <a16:creationId xmlns:a16="http://schemas.microsoft.com/office/drawing/2014/main" xmlns="" id="{D9223B3E-9755-2712-533D-5ECE6ACAF44C}"/>
              </a:ext>
            </a:extLst>
          </p:cNvPr>
          <p:cNvSpPr/>
          <p:nvPr/>
        </p:nvSpPr>
        <p:spPr>
          <a:xfrm>
            <a:off x="573613" y="-16168"/>
            <a:ext cx="11064552" cy="292100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 algn="ctr" eaLnBrk="1" hangingPunct="1">
              <a:defRPr/>
            </a:pPr>
            <a:r>
              <a:rPr lang="en-US" sz="1300" i="1" dirty="0">
                <a:solidFill>
                  <a:schemeClr val="bg1"/>
                </a:solidFill>
                <a:latin typeface="Arial"/>
                <a:cs typeface="Arial"/>
              </a:rPr>
              <a:t>Robert Monjo: </a:t>
            </a:r>
            <a:r>
              <a:rPr lang="en-US" sz="1300" i="1" dirty="0" smtClean="0">
                <a:solidFill>
                  <a:schemeClr val="bg1"/>
                </a:solidFill>
                <a:latin typeface="Arial"/>
                <a:cs typeface="Arial"/>
              </a:rPr>
              <a:t>Testing </a:t>
            </a:r>
            <a:r>
              <a:rPr lang="en-US" sz="1300" i="1" dirty="0" err="1" smtClean="0">
                <a:solidFill>
                  <a:schemeClr val="bg1"/>
                </a:solidFill>
                <a:latin typeface="Arial"/>
                <a:cs typeface="Arial"/>
              </a:rPr>
              <a:t>hyperconical</a:t>
            </a:r>
            <a:r>
              <a:rPr lang="en-US" sz="1300" i="1" dirty="0" smtClean="0">
                <a:solidFill>
                  <a:schemeClr val="bg1"/>
                </a:solidFill>
                <a:latin typeface="Arial"/>
                <a:cs typeface="Arial"/>
              </a:rPr>
              <a:t> modified gravity in galaxies and clusters</a:t>
            </a:r>
            <a:endParaRPr lang="es-ES" sz="1300" dirty="0">
              <a:solidFill>
                <a:schemeClr val="bg1"/>
              </a:solidFill>
              <a:latin typeface="Arial" charset="0"/>
              <a:cs typeface="Arial" charset="0"/>
            </a:endParaRPr>
          </a:p>
        </p:txBody>
      </p:sp>
      <p:sp>
        <p:nvSpPr>
          <p:cNvPr id="28" name="QuadreDeText 11">
            <a:extLst>
              <a:ext uri="{FF2B5EF4-FFF2-40B4-BE49-F238E27FC236}">
                <a16:creationId xmlns:a16="http://schemas.microsoft.com/office/drawing/2014/main" xmlns="" id="{3786622A-F749-1D1F-58CD-16390EE3E6C3}"/>
              </a:ext>
            </a:extLst>
          </p:cNvPr>
          <p:cNvSpPr txBox="1"/>
          <p:nvPr/>
        </p:nvSpPr>
        <p:spPr>
          <a:xfrm>
            <a:off x="-3007" y="1163387"/>
            <a:ext cx="12240905" cy="40011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000" b="1" dirty="0">
                <a:latin typeface="Arial"/>
                <a:cs typeface="Arial"/>
              </a:rPr>
              <a:t>Hydrostatic equilibrium for galaxy clusters (X-ray gas)</a:t>
            </a:r>
            <a:endParaRPr lang="ca-ES" sz="2000" dirty="0">
              <a:latin typeface="Arial"/>
              <a:cs typeface="Arial"/>
            </a:endParaRPr>
          </a:p>
        </p:txBody>
      </p:sp>
      <p:sp>
        <p:nvSpPr>
          <p:cNvPr id="25" name="Rectángulo 24"/>
          <p:cNvSpPr/>
          <p:nvPr/>
        </p:nvSpPr>
        <p:spPr>
          <a:xfrm>
            <a:off x="6795034" y="808690"/>
            <a:ext cx="4943605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a-ES" sz="1200" dirty="0" smtClean="0">
                <a:solidFill>
                  <a:schemeClr val="bg1"/>
                </a:solidFill>
              </a:rPr>
              <a:t>Monjo</a:t>
            </a:r>
            <a:r>
              <a:rPr lang="ca-ES" sz="1200" dirty="0">
                <a:solidFill>
                  <a:schemeClr val="bg1"/>
                </a:solidFill>
              </a:rPr>
              <a:t>, R. (2025): </a:t>
            </a:r>
            <a:r>
              <a:rPr lang="ca-ES" sz="1200" dirty="0" err="1">
                <a:solidFill>
                  <a:schemeClr val="bg1"/>
                </a:solidFill>
              </a:rPr>
              <a:t>ApJ</a:t>
            </a:r>
            <a:r>
              <a:rPr lang="ca-ES" sz="1200" dirty="0">
                <a:solidFill>
                  <a:schemeClr val="bg1"/>
                </a:solidFill>
              </a:rPr>
              <a:t> </a:t>
            </a:r>
            <a:r>
              <a:rPr lang="ca-ES" sz="1200" b="1" dirty="0">
                <a:solidFill>
                  <a:schemeClr val="bg1"/>
                </a:solidFill>
              </a:rPr>
              <a:t>981</a:t>
            </a:r>
            <a:r>
              <a:rPr lang="ca-ES" sz="1200" dirty="0">
                <a:solidFill>
                  <a:schemeClr val="bg1"/>
                </a:solidFill>
              </a:rPr>
              <a:t>, 195</a:t>
            </a:r>
            <a:r>
              <a:rPr lang="ca-ES" sz="1200" dirty="0" smtClean="0">
                <a:solidFill>
                  <a:schemeClr val="bg1"/>
                </a:solidFill>
              </a:rPr>
              <a:t>,  </a:t>
            </a:r>
            <a:r>
              <a:rPr lang="ca-ES" sz="1200" dirty="0">
                <a:hlinkClick r:id="rId4"/>
              </a:rPr>
              <a:t>10.3847/1538-4357/adb8d7 </a:t>
            </a:r>
            <a:endParaRPr lang="ca-ES" sz="1200" dirty="0"/>
          </a:p>
        </p:txBody>
      </p:sp>
      <p:sp>
        <p:nvSpPr>
          <p:cNvPr id="26" name="39 Marcador de número de diapositiva"/>
          <p:cNvSpPr>
            <a:spLocks noGrp="1"/>
          </p:cNvSpPr>
          <p:nvPr>
            <p:ph type="sldNum" sz="quarter" idx="12"/>
          </p:nvPr>
        </p:nvSpPr>
        <p:spPr bwMode="auto">
          <a:xfrm>
            <a:off x="11539264" y="599728"/>
            <a:ext cx="533400" cy="3810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"/>
              <a:defRPr sz="2900">
                <a:solidFill>
                  <a:schemeClr val="tx1"/>
                </a:solidFill>
                <a:latin typeface="Tw Cen MT" panose="020B0602020104020603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"/>
              <a:defRPr sz="2600">
                <a:solidFill>
                  <a:schemeClr val="tx1"/>
                </a:solidFill>
                <a:latin typeface="Tw Cen MT" panose="020B0602020104020603" pitchFamily="34" charset="0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"/>
              <a:defRPr sz="2300">
                <a:solidFill>
                  <a:schemeClr val="tx1"/>
                </a:solidFill>
                <a:latin typeface="Tw Cen MT" panose="020B0602020104020603" pitchFamily="34" charset="0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16A09E6B-1F50-405C-808D-49F1E760CC47}" type="slidenum">
              <a:rPr lang="es-ES" sz="1400">
                <a:solidFill>
                  <a:srgbClr val="E4F3F8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17</a:t>
            </a:fld>
            <a:endParaRPr lang="es-ES" sz="1400" dirty="0">
              <a:solidFill>
                <a:srgbClr val="E4F3F8"/>
              </a:solidFill>
              <a:latin typeface="Arial" panose="020B0604020202020204" pitchFamily="34" charset="0"/>
            </a:endParaRPr>
          </a:p>
        </p:txBody>
      </p:sp>
      <p:sp>
        <p:nvSpPr>
          <p:cNvPr id="27" name="Rectángulo 26"/>
          <p:cNvSpPr/>
          <p:nvPr/>
        </p:nvSpPr>
        <p:spPr>
          <a:xfrm>
            <a:off x="11738639" y="926951"/>
            <a:ext cx="48282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" sz="1400" b="1" dirty="0">
                <a:solidFill>
                  <a:schemeClr val="bg1"/>
                </a:solidFill>
              </a:rPr>
              <a:t>15. </a:t>
            </a:r>
            <a:endParaRPr lang="ca-ES" sz="1400" b="1" dirty="0">
              <a:solidFill>
                <a:schemeClr val="bg1"/>
              </a:solidFill>
            </a:endParaRPr>
          </a:p>
        </p:txBody>
      </p:sp>
      <p:cxnSp>
        <p:nvCxnSpPr>
          <p:cNvPr id="29" name="Conector recto 28"/>
          <p:cNvCxnSpPr/>
          <p:nvPr/>
        </p:nvCxnSpPr>
        <p:spPr>
          <a:xfrm flipV="1">
            <a:off x="11539264" y="799451"/>
            <a:ext cx="463717" cy="374895"/>
          </a:xfrm>
          <a:prstGeom prst="line">
            <a:avLst/>
          </a:prstGeom>
          <a:ln>
            <a:solidFill>
              <a:srgbClr val="FFFBE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Picture 1">
            <a:extLst>
              <a:ext uri="{FF2B5EF4-FFF2-40B4-BE49-F238E27FC236}">
                <a16:creationId xmlns:a16="http://schemas.microsoft.com/office/drawing/2014/main" xmlns="" id="{1EDAC496-D59E-400D-AA6D-E421A30F984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705055" y="1558524"/>
            <a:ext cx="5411262" cy="527071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xmlns="" id="{15DC42B9-4A48-495C-9861-5620F682DF9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34178" y="1594675"/>
            <a:ext cx="5411263" cy="5203380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xmlns="" id="{ED4F911F-E244-497F-AA95-19BF8A616F5A}"/>
              </a:ext>
            </a:extLst>
          </p:cNvPr>
          <p:cNvSpPr/>
          <p:nvPr/>
        </p:nvSpPr>
        <p:spPr>
          <a:xfrm>
            <a:off x="-3007" y="1641195"/>
            <a:ext cx="1274471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/>
              <a:t>Acceleration profiles for the five X-COP galaxy clusters that have complete information on mass profiles:</a:t>
            </a:r>
          </a:p>
        </p:txBody>
      </p:sp>
      <p:sp>
        <p:nvSpPr>
          <p:cNvPr id="23" name="Text Box 30">
            <a:extLst>
              <a:ext uri="{FF2B5EF4-FFF2-40B4-BE49-F238E27FC236}">
                <a16:creationId xmlns:a16="http://schemas.microsoft.com/office/drawing/2014/main" xmlns="" id="{07A6066E-E3B4-423C-B4BD-875A3F9AA5A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11624" y="223800"/>
            <a:ext cx="3096344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t">
            <a:spAutoFit/>
          </a:bodyPr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"/>
              <a:defRPr sz="2900">
                <a:solidFill>
                  <a:schemeClr val="tx1"/>
                </a:solidFill>
                <a:latin typeface="Tw Cen MT" panose="020B0602020104020603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"/>
              <a:defRPr sz="2600">
                <a:solidFill>
                  <a:schemeClr val="tx1"/>
                </a:solidFill>
                <a:latin typeface="Tw Cen MT" panose="020B0602020104020603" pitchFamily="34" charset="0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"/>
              <a:defRPr sz="2300">
                <a:solidFill>
                  <a:schemeClr val="tx1"/>
                </a:solidFill>
                <a:latin typeface="Tw Cen MT" panose="020B0602020104020603" pitchFamily="34" charset="0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None/>
            </a:pPr>
            <a:r>
              <a:rPr lang="es-ES" sz="4000" b="1" dirty="0" err="1" smtClean="0">
                <a:solidFill>
                  <a:schemeClr val="bg1"/>
                </a:solidFill>
                <a:latin typeface="Arial"/>
                <a:cs typeface="Arial"/>
              </a:rPr>
              <a:t>Clusters</a:t>
            </a:r>
            <a:r>
              <a:rPr lang="en-US" sz="4000" dirty="0">
                <a:latin typeface="Arial"/>
                <a:cs typeface="Arial"/>
              </a:rPr>
              <a:t> </a:t>
            </a:r>
            <a:endParaRPr lang="ca-ES" sz="4000" dirty="0">
              <a:latin typeface="Arial"/>
              <a:cs typeface="Arial"/>
            </a:endParaRPr>
          </a:p>
        </p:txBody>
      </p:sp>
      <p:pic>
        <p:nvPicPr>
          <p:cNvPr id="24" name="Picture 5" descr="logo folio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344" y="100229"/>
            <a:ext cx="2304256" cy="6992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4875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QuadreDeText 11">
            <a:extLst>
              <a:ext uri="{FF2B5EF4-FFF2-40B4-BE49-F238E27FC236}">
                <a16:creationId xmlns:a16="http://schemas.microsoft.com/office/drawing/2014/main" xmlns="" id="{3786622A-F749-1D1F-58CD-16390EE3E6C3}"/>
              </a:ext>
            </a:extLst>
          </p:cNvPr>
          <p:cNvSpPr txBox="1"/>
          <p:nvPr/>
        </p:nvSpPr>
        <p:spPr>
          <a:xfrm>
            <a:off x="-3007" y="1163387"/>
            <a:ext cx="12240905" cy="40011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endParaRPr lang="ca-ES" sz="2000" dirty="0">
              <a:latin typeface="Arial"/>
              <a:cs typeface="Arial"/>
            </a:endParaRPr>
          </a:p>
        </p:txBody>
      </p:sp>
      <p:pic>
        <p:nvPicPr>
          <p:cNvPr id="11" name="Picture 2" descr="Ilustración de la Vía Láctea">
            <a:extLst>
              <a:ext uri="{FF2B5EF4-FFF2-40B4-BE49-F238E27FC236}">
                <a16:creationId xmlns:a16="http://schemas.microsoft.com/office/drawing/2014/main" xmlns="" id="{714748F4-8E66-C664-7F4B-97A15A885E6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5643"/>
          <a:stretch/>
        </p:blipFill>
        <p:spPr bwMode="auto">
          <a:xfrm>
            <a:off x="0" y="-10582"/>
            <a:ext cx="12190612" cy="12347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3" name="39 Marcador de número de diapositiva"/>
          <p:cNvSpPr>
            <a:spLocks noGrp="1"/>
          </p:cNvSpPr>
          <p:nvPr>
            <p:ph type="sldNum" sz="quarter" idx="12"/>
          </p:nvPr>
        </p:nvSpPr>
        <p:spPr bwMode="auto">
          <a:xfrm>
            <a:off x="11539264" y="599728"/>
            <a:ext cx="533400" cy="3810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"/>
              <a:defRPr sz="2900">
                <a:solidFill>
                  <a:schemeClr val="tx1"/>
                </a:solidFill>
                <a:latin typeface="Tw Cen MT" panose="020B0602020104020603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"/>
              <a:defRPr sz="2600">
                <a:solidFill>
                  <a:schemeClr val="tx1"/>
                </a:solidFill>
                <a:latin typeface="Tw Cen MT" panose="020B0602020104020603" pitchFamily="34" charset="0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"/>
              <a:defRPr sz="2300">
                <a:solidFill>
                  <a:schemeClr val="tx1"/>
                </a:solidFill>
                <a:latin typeface="Tw Cen MT" panose="020B0602020104020603" pitchFamily="34" charset="0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16A09E6B-1F50-405C-808D-49F1E760CC47}" type="slidenum">
              <a:rPr lang="es-ES" sz="1400">
                <a:solidFill>
                  <a:srgbClr val="E4F3F8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18</a:t>
            </a:fld>
            <a:endParaRPr lang="es-ES" sz="1400" dirty="0">
              <a:solidFill>
                <a:srgbClr val="E4F3F8"/>
              </a:solidFill>
              <a:latin typeface="Arial" panose="020B0604020202020204" pitchFamily="34" charset="0"/>
            </a:endParaRPr>
          </a:p>
        </p:txBody>
      </p:sp>
      <p:sp>
        <p:nvSpPr>
          <p:cNvPr id="14" name="23 Rectángulo">
            <a:extLst>
              <a:ext uri="{FF2B5EF4-FFF2-40B4-BE49-F238E27FC236}">
                <a16:creationId xmlns:a16="http://schemas.microsoft.com/office/drawing/2014/main" xmlns="" id="{329DF60A-065D-9EE3-60F3-A890AF70B065}"/>
              </a:ext>
            </a:extLst>
          </p:cNvPr>
          <p:cNvSpPr/>
          <p:nvPr/>
        </p:nvSpPr>
        <p:spPr>
          <a:xfrm>
            <a:off x="573613" y="-16168"/>
            <a:ext cx="11064552" cy="292100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 algn="ctr" eaLnBrk="1" hangingPunct="1">
              <a:defRPr/>
            </a:pPr>
            <a:r>
              <a:rPr lang="en-US" sz="1300" i="1" dirty="0">
                <a:solidFill>
                  <a:schemeClr val="bg1"/>
                </a:solidFill>
                <a:latin typeface="Arial"/>
                <a:cs typeface="Arial"/>
              </a:rPr>
              <a:t>Robert Monjo: </a:t>
            </a:r>
            <a:r>
              <a:rPr lang="en-US" sz="1300" i="1" dirty="0" smtClean="0">
                <a:solidFill>
                  <a:schemeClr val="bg1"/>
                </a:solidFill>
                <a:latin typeface="Arial"/>
                <a:cs typeface="Arial"/>
              </a:rPr>
              <a:t>Testing </a:t>
            </a:r>
            <a:r>
              <a:rPr lang="en-US" sz="1300" i="1" dirty="0" err="1" smtClean="0">
                <a:solidFill>
                  <a:schemeClr val="bg1"/>
                </a:solidFill>
                <a:latin typeface="Arial"/>
                <a:cs typeface="Arial"/>
              </a:rPr>
              <a:t>hyperconical</a:t>
            </a:r>
            <a:r>
              <a:rPr lang="en-US" sz="1300" i="1" dirty="0" smtClean="0">
                <a:solidFill>
                  <a:schemeClr val="bg1"/>
                </a:solidFill>
                <a:latin typeface="Arial"/>
                <a:cs typeface="Arial"/>
              </a:rPr>
              <a:t> modified gravity in galaxies and clusters</a:t>
            </a:r>
            <a:endParaRPr lang="es-ES" sz="1300" dirty="0">
              <a:solidFill>
                <a:schemeClr val="bg1"/>
              </a:solidFill>
              <a:latin typeface="Arial" charset="0"/>
              <a:cs typeface="Arial" charset="0"/>
            </a:endParaRPr>
          </a:p>
        </p:txBody>
      </p:sp>
      <p:sp>
        <p:nvSpPr>
          <p:cNvPr id="16" name="Text Box 30">
            <a:extLst>
              <a:ext uri="{FF2B5EF4-FFF2-40B4-BE49-F238E27FC236}">
                <a16:creationId xmlns:a16="http://schemas.microsoft.com/office/drawing/2014/main" xmlns="" id="{184F97B4-61AD-2BA0-6D74-0326A2345C0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23768" y="226189"/>
            <a:ext cx="5720304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t">
            <a:spAutoFit/>
          </a:bodyPr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"/>
              <a:defRPr sz="2900">
                <a:solidFill>
                  <a:schemeClr val="tx1"/>
                </a:solidFill>
                <a:latin typeface="Tw Cen MT" panose="020B0602020104020603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"/>
              <a:defRPr sz="2600">
                <a:solidFill>
                  <a:schemeClr val="tx1"/>
                </a:solidFill>
                <a:latin typeface="Tw Cen MT" panose="020B0602020104020603" pitchFamily="34" charset="0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"/>
              <a:defRPr sz="2300">
                <a:solidFill>
                  <a:schemeClr val="tx1"/>
                </a:solidFill>
                <a:latin typeface="Tw Cen MT" panose="020B0602020104020603" pitchFamily="34" charset="0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9pPr>
          </a:lstStyle>
          <a:p>
            <a:pPr algn="ctr">
              <a:spcBef>
                <a:spcPct val="50000"/>
              </a:spcBef>
              <a:buNone/>
            </a:pPr>
            <a:r>
              <a:rPr lang="en" sz="4000" b="1" dirty="0">
                <a:solidFill>
                  <a:schemeClr val="bg1"/>
                </a:solidFill>
                <a:latin typeface="Arial"/>
                <a:cs typeface="Arial"/>
              </a:rPr>
              <a:t>Contents</a:t>
            </a:r>
            <a:endParaRPr lang="ca-ES" dirty="0">
              <a:solidFill>
                <a:schemeClr val="bg1"/>
              </a:solidFill>
            </a:endParaRPr>
          </a:p>
        </p:txBody>
      </p:sp>
      <p:sp>
        <p:nvSpPr>
          <p:cNvPr id="2" name="Rectángulo 1"/>
          <p:cNvSpPr/>
          <p:nvPr/>
        </p:nvSpPr>
        <p:spPr>
          <a:xfrm>
            <a:off x="2279576" y="1538203"/>
            <a:ext cx="8568952" cy="45550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900" b="1" dirty="0">
                <a:latin typeface="Arial Nova Cond Light" panose="020B0306020202020204" pitchFamily="34" charset="0"/>
                <a:cs typeface="Calibri"/>
              </a:rPr>
              <a:t>Motivation</a:t>
            </a:r>
          </a:p>
          <a:p>
            <a:pPr marL="914400" lvl="1" indent="-457200">
              <a:buFont typeface="Wingdings" panose="05000000000000000000" pitchFamily="2" charset="2"/>
              <a:buChar char="ü"/>
            </a:pPr>
            <a:r>
              <a:rPr lang="en-US" sz="2900" dirty="0">
                <a:latin typeface="Arial Nova Cond Light" panose="020B0306020202020204" pitchFamily="34" charset="0"/>
                <a:cs typeface="Calibri"/>
              </a:rPr>
              <a:t>Dynamical embedding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900" b="1" dirty="0">
                <a:latin typeface="Arial Nova Cond Light" panose="020B0306020202020204" pitchFamily="34" charset="0"/>
                <a:cs typeface="Calibri"/>
              </a:rPr>
              <a:t>Approach</a:t>
            </a:r>
            <a:r>
              <a:rPr lang="en-US" sz="2900" dirty="0">
                <a:latin typeface="Arial Nova Cond Light" panose="020B0306020202020204" pitchFamily="34" charset="0"/>
                <a:cs typeface="Calibri"/>
              </a:rPr>
              <a:t>: </a:t>
            </a:r>
          </a:p>
          <a:p>
            <a:pPr marL="914400" lvl="1" indent="-457200">
              <a:buFont typeface="Wingdings" panose="05000000000000000000" pitchFamily="2" charset="2"/>
              <a:buChar char="ü"/>
            </a:pPr>
            <a:r>
              <a:rPr lang="en-US" sz="2900" dirty="0">
                <a:latin typeface="Arial Nova Cond Light" panose="020B0306020202020204" pitchFamily="34" charset="0"/>
                <a:cs typeface="Calibri"/>
              </a:rPr>
              <a:t>Hyperconical modified gravity</a:t>
            </a:r>
          </a:p>
          <a:p>
            <a:pPr marL="914400" lvl="1" indent="-457200">
              <a:buFont typeface="Wingdings" panose="05000000000000000000" pitchFamily="2" charset="2"/>
              <a:buChar char="ü"/>
            </a:pPr>
            <a:r>
              <a:rPr lang="en-US" sz="2900" dirty="0" smtClean="0">
                <a:latin typeface="Arial Nova Cond Light" panose="020B0306020202020204" pitchFamily="34" charset="0"/>
                <a:cs typeface="Calibri"/>
              </a:rPr>
              <a:t>Observations</a:t>
            </a:r>
            <a:endParaRPr lang="en-US" sz="2900" dirty="0">
              <a:latin typeface="Arial Nova Cond Light" panose="020B0306020202020204" pitchFamily="34" charset="0"/>
              <a:cs typeface="Calibri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900" b="1" dirty="0">
                <a:latin typeface="Arial Nova Cond Light" panose="020B0306020202020204" pitchFamily="34" charset="0"/>
                <a:cs typeface="Calibri"/>
              </a:rPr>
              <a:t>Results</a:t>
            </a:r>
            <a:r>
              <a:rPr lang="en-US" sz="2900" dirty="0">
                <a:latin typeface="Arial Nova Cond Light" panose="020B0306020202020204" pitchFamily="34" charset="0"/>
                <a:cs typeface="Calibri"/>
              </a:rPr>
              <a:t>: Fictitious acceleration of...</a:t>
            </a:r>
          </a:p>
          <a:p>
            <a:pPr marL="914400" lvl="1" indent="-457200">
              <a:buFont typeface="Wingdings" panose="05000000000000000000" pitchFamily="2" charset="2"/>
              <a:buChar char="ü"/>
            </a:pPr>
            <a:r>
              <a:rPr lang="es-ES" sz="2900" dirty="0">
                <a:latin typeface="Arial Nova Cond Light" panose="020B0306020202020204" pitchFamily="34" charset="0"/>
                <a:cs typeface="Calibri"/>
              </a:rPr>
              <a:t>Cosmos</a:t>
            </a:r>
            <a:endParaRPr lang="en-US" sz="2900" dirty="0">
              <a:latin typeface="Arial Nova Cond Light" panose="020B0306020202020204" pitchFamily="34" charset="0"/>
              <a:cs typeface="Calibri"/>
            </a:endParaRPr>
          </a:p>
          <a:p>
            <a:pPr marL="914400" lvl="1" indent="-457200">
              <a:buFont typeface="Wingdings" panose="05000000000000000000" pitchFamily="2" charset="2"/>
              <a:buChar char="ü"/>
            </a:pPr>
            <a:r>
              <a:rPr lang="en-US" sz="2900" dirty="0">
                <a:latin typeface="Arial Nova Cond Light" panose="020B0306020202020204" pitchFamily="34" charset="0"/>
                <a:cs typeface="Calibri"/>
              </a:rPr>
              <a:t>Clusters</a:t>
            </a:r>
          </a:p>
          <a:p>
            <a:pPr marL="914400" lvl="1" indent="-457200">
              <a:buFont typeface="Wingdings" panose="05000000000000000000" pitchFamily="2" charset="2"/>
              <a:buChar char="ü"/>
            </a:pPr>
            <a:r>
              <a:rPr lang="en-US" sz="2900" dirty="0">
                <a:latin typeface="Arial Nova Cond Light" panose="020B0306020202020204" pitchFamily="34" charset="0"/>
                <a:cs typeface="Calibri"/>
              </a:rPr>
              <a:t>Galaxies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900" b="1" dirty="0">
                <a:solidFill>
                  <a:srgbClr val="0000FF"/>
                </a:solidFill>
                <a:latin typeface="Arial Nova Cond Light" panose="020B0306020202020204" pitchFamily="34" charset="0"/>
                <a:cs typeface="Calibri"/>
              </a:rPr>
              <a:t>Final remarks</a:t>
            </a:r>
            <a:r>
              <a:rPr lang="en-US" sz="2900" dirty="0">
                <a:solidFill>
                  <a:srgbClr val="0000FF"/>
                </a:solidFill>
                <a:latin typeface="Arial Nova Cond Light" panose="020B0306020202020204" pitchFamily="34" charset="0"/>
                <a:cs typeface="Calibri"/>
              </a:rPr>
              <a:t> </a:t>
            </a:r>
            <a:endParaRPr lang="en-US" sz="2900" dirty="0">
              <a:solidFill>
                <a:srgbClr val="0000FF"/>
              </a:solidFill>
              <a:cs typeface="Calibri"/>
            </a:endParaRPr>
          </a:p>
        </p:txBody>
      </p:sp>
      <p:sp>
        <p:nvSpPr>
          <p:cNvPr id="10" name="Rectángulo 9"/>
          <p:cNvSpPr/>
          <p:nvPr/>
        </p:nvSpPr>
        <p:spPr>
          <a:xfrm>
            <a:off x="11738639" y="926951"/>
            <a:ext cx="48282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" sz="1400" b="1" dirty="0">
                <a:solidFill>
                  <a:schemeClr val="bg1"/>
                </a:solidFill>
              </a:rPr>
              <a:t>15. </a:t>
            </a:r>
            <a:endParaRPr lang="ca-ES" sz="1400" b="1" dirty="0">
              <a:solidFill>
                <a:schemeClr val="bg1"/>
              </a:solidFill>
            </a:endParaRPr>
          </a:p>
        </p:txBody>
      </p:sp>
      <p:cxnSp>
        <p:nvCxnSpPr>
          <p:cNvPr id="12" name="Conector recto 11"/>
          <p:cNvCxnSpPr/>
          <p:nvPr/>
        </p:nvCxnSpPr>
        <p:spPr>
          <a:xfrm flipV="1">
            <a:off x="11539264" y="799451"/>
            <a:ext cx="463717" cy="374895"/>
          </a:xfrm>
          <a:prstGeom prst="line">
            <a:avLst/>
          </a:prstGeom>
          <a:ln>
            <a:solidFill>
              <a:srgbClr val="FFFBE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" name="Picture 5" descr="logo folio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344" y="100229"/>
            <a:ext cx="2304256" cy="6992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777622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A5A5A5"/>
                                      </p:to>
                                    </p:animClr>
                                    <p:animClr clrSpc="rgb" dir="cw">
                                      <p:cBhvr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A5A5A5"/>
                                      </p:to>
                                    </p:animClr>
                                    <p:set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9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A5A5A5"/>
                                      </p:to>
                                    </p:animClr>
                                    <p:animClr clrSpc="rgb" dir="cw">
                                      <p:cBhvr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A5A5A5"/>
                                      </p:to>
                                    </p:animClr>
                                    <p:set>
                                      <p:cBhvr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9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A5A5A5"/>
                                      </p:to>
                                    </p:animClr>
                                    <p:animClr clrSpc="rgb" dir="cw">
                                      <p:cBhvr>
                                        <p:cTn id="17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A5A5A5"/>
                                      </p:to>
                                    </p:animClr>
                                    <p:set>
                                      <p:cBhvr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9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1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A5A5A5"/>
                                      </p:to>
                                    </p:animClr>
                                    <p:animClr clrSpc="rgb" dir="cw">
                                      <p:cBhvr>
                                        <p:cTn id="22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A5A5A5"/>
                                      </p:to>
                                    </p:animClr>
                                    <p:set>
                                      <p:cBhvr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9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A5A5A5"/>
                                      </p:to>
                                    </p:animClr>
                                    <p:animClr clrSpc="rgb" dir="cw">
                                      <p:cBhvr>
                                        <p:cTn id="27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A5A5A5"/>
                                      </p:to>
                                    </p:animClr>
                                    <p:set>
                                      <p:cBhvr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9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A5A5A5"/>
                                      </p:to>
                                    </p:animClr>
                                    <p:animClr clrSpc="rgb" dir="cw">
                                      <p:cBhvr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A5A5A5"/>
                                      </p:to>
                                    </p:animClr>
                                    <p:set>
                                      <p:cBhvr>
                                        <p:cTn id="33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4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8" presetClass="emph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36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8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A5A5A5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39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0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A5A5A5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41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2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A5A5A5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xmlns="" id="{25BFD3E2-7DBC-94C2-0898-E69678CE898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QuadreDeText 11">
            <a:extLst>
              <a:ext uri="{FF2B5EF4-FFF2-40B4-BE49-F238E27FC236}">
                <a16:creationId xmlns:a16="http://schemas.microsoft.com/office/drawing/2014/main" xmlns="" id="{3786622A-F749-1D1F-58CD-16390EE3E6C3}"/>
              </a:ext>
            </a:extLst>
          </p:cNvPr>
          <p:cNvSpPr txBox="1"/>
          <p:nvPr/>
        </p:nvSpPr>
        <p:spPr>
          <a:xfrm>
            <a:off x="-3007" y="1163387"/>
            <a:ext cx="12240905" cy="40011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endParaRPr lang="ca-ES" sz="2000" dirty="0">
              <a:latin typeface="Arial"/>
              <a:cs typeface="Arial"/>
            </a:endParaRPr>
          </a:p>
        </p:txBody>
      </p:sp>
      <p:pic>
        <p:nvPicPr>
          <p:cNvPr id="19" name="Picture 2" descr="Ilustración de la Vía Láctea">
            <a:extLst>
              <a:ext uri="{FF2B5EF4-FFF2-40B4-BE49-F238E27FC236}">
                <a16:creationId xmlns:a16="http://schemas.microsoft.com/office/drawing/2014/main" xmlns="" id="{7BA863BE-E9C1-FDD2-0349-789D1067331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5643"/>
          <a:stretch/>
        </p:blipFill>
        <p:spPr bwMode="auto">
          <a:xfrm>
            <a:off x="0" y="1"/>
            <a:ext cx="12201195" cy="12347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2" name="Rectangle 2">
            <a:extLst>
              <a:ext uri="{FF2B5EF4-FFF2-40B4-BE49-F238E27FC236}">
                <a16:creationId xmlns:a16="http://schemas.microsoft.com/office/drawing/2014/main" xmlns="" id="{C39A532A-B70E-23A8-6365-B43B50CB4D8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"/>
              <a:defRPr sz="2900">
                <a:solidFill>
                  <a:schemeClr val="tx1"/>
                </a:solidFill>
                <a:latin typeface="Tw Cen MT" panose="020B0602020104020603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"/>
              <a:defRPr sz="2600">
                <a:solidFill>
                  <a:schemeClr val="tx1"/>
                </a:solidFill>
                <a:latin typeface="Tw Cen MT" panose="020B0602020104020603" pitchFamily="34" charset="0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"/>
              <a:defRPr sz="2300">
                <a:solidFill>
                  <a:schemeClr val="tx1"/>
                </a:solidFill>
                <a:latin typeface="Tw Cen MT" panose="020B0602020104020603" pitchFamily="34" charset="0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ca-ES" sz="1800">
              <a:latin typeface="Arial" panose="020B0604020202020204" pitchFamily="34" charset="0"/>
            </a:endParaRPr>
          </a:p>
        </p:txBody>
      </p:sp>
      <p:sp>
        <p:nvSpPr>
          <p:cNvPr id="43" name="Rectangle 4">
            <a:extLst>
              <a:ext uri="{FF2B5EF4-FFF2-40B4-BE49-F238E27FC236}">
                <a16:creationId xmlns:a16="http://schemas.microsoft.com/office/drawing/2014/main" xmlns="" id="{5B5F4AB2-8A27-F09A-0243-57FB0EBE06D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"/>
              <a:defRPr sz="2900">
                <a:solidFill>
                  <a:schemeClr val="tx1"/>
                </a:solidFill>
                <a:latin typeface="Tw Cen MT" panose="020B0602020104020603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"/>
              <a:defRPr sz="2600">
                <a:solidFill>
                  <a:schemeClr val="tx1"/>
                </a:solidFill>
                <a:latin typeface="Tw Cen MT" panose="020B0602020104020603" pitchFamily="34" charset="0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"/>
              <a:defRPr sz="2300">
                <a:solidFill>
                  <a:schemeClr val="tx1"/>
                </a:solidFill>
                <a:latin typeface="Tw Cen MT" panose="020B0602020104020603" pitchFamily="34" charset="0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ca-ES" sz="1800">
              <a:latin typeface="Arial" panose="020B0604020202020204" pitchFamily="34" charset="0"/>
            </a:endParaRPr>
          </a:p>
        </p:txBody>
      </p:sp>
      <p:sp>
        <p:nvSpPr>
          <p:cNvPr id="44" name="Rectangle 6">
            <a:extLst>
              <a:ext uri="{FF2B5EF4-FFF2-40B4-BE49-F238E27FC236}">
                <a16:creationId xmlns:a16="http://schemas.microsoft.com/office/drawing/2014/main" xmlns="" id="{521FF0F6-4F55-2C05-FF97-5D107C8747A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"/>
              <a:defRPr sz="2900">
                <a:solidFill>
                  <a:schemeClr val="tx1"/>
                </a:solidFill>
                <a:latin typeface="Tw Cen MT" panose="020B0602020104020603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"/>
              <a:defRPr sz="2600">
                <a:solidFill>
                  <a:schemeClr val="tx1"/>
                </a:solidFill>
                <a:latin typeface="Tw Cen MT" panose="020B0602020104020603" pitchFamily="34" charset="0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"/>
              <a:defRPr sz="2300">
                <a:solidFill>
                  <a:schemeClr val="tx1"/>
                </a:solidFill>
                <a:latin typeface="Tw Cen MT" panose="020B0602020104020603" pitchFamily="34" charset="0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ca-ES" sz="1800">
              <a:latin typeface="Arial" panose="020B0604020202020204" pitchFamily="34" charset="0"/>
            </a:endParaRPr>
          </a:p>
        </p:txBody>
      </p:sp>
      <p:sp>
        <p:nvSpPr>
          <p:cNvPr id="45" name="Rectangle 8">
            <a:extLst>
              <a:ext uri="{FF2B5EF4-FFF2-40B4-BE49-F238E27FC236}">
                <a16:creationId xmlns:a16="http://schemas.microsoft.com/office/drawing/2014/main" xmlns="" id="{62DE4957-5E6D-F9E3-5FCC-3027C8EEBCD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"/>
              <a:defRPr sz="2900">
                <a:solidFill>
                  <a:schemeClr val="tx1"/>
                </a:solidFill>
                <a:latin typeface="Tw Cen MT" panose="020B0602020104020603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"/>
              <a:defRPr sz="2600">
                <a:solidFill>
                  <a:schemeClr val="tx1"/>
                </a:solidFill>
                <a:latin typeface="Tw Cen MT" panose="020B0602020104020603" pitchFamily="34" charset="0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"/>
              <a:defRPr sz="2300">
                <a:solidFill>
                  <a:schemeClr val="tx1"/>
                </a:solidFill>
                <a:latin typeface="Tw Cen MT" panose="020B0602020104020603" pitchFamily="34" charset="0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ca-ES" sz="1800">
              <a:latin typeface="Arial" panose="020B0604020202020204" pitchFamily="34" charset="0"/>
            </a:endParaRPr>
          </a:p>
        </p:txBody>
      </p:sp>
      <p:sp>
        <p:nvSpPr>
          <p:cNvPr id="46" name="Rectangle 10">
            <a:extLst>
              <a:ext uri="{FF2B5EF4-FFF2-40B4-BE49-F238E27FC236}">
                <a16:creationId xmlns:a16="http://schemas.microsoft.com/office/drawing/2014/main" xmlns="" id="{BE6CF13B-F73F-933D-150E-3C5B8E8D72B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"/>
              <a:defRPr sz="2900">
                <a:solidFill>
                  <a:schemeClr val="tx1"/>
                </a:solidFill>
                <a:latin typeface="Tw Cen MT" panose="020B0602020104020603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"/>
              <a:defRPr sz="2600">
                <a:solidFill>
                  <a:schemeClr val="tx1"/>
                </a:solidFill>
                <a:latin typeface="Tw Cen MT" panose="020B0602020104020603" pitchFamily="34" charset="0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"/>
              <a:defRPr sz="2300">
                <a:solidFill>
                  <a:schemeClr val="tx1"/>
                </a:solidFill>
                <a:latin typeface="Tw Cen MT" panose="020B0602020104020603" pitchFamily="34" charset="0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ca-ES" sz="1800">
              <a:latin typeface="Arial" panose="020B0604020202020204" pitchFamily="34" charset="0"/>
            </a:endParaRPr>
          </a:p>
        </p:txBody>
      </p:sp>
      <p:sp>
        <p:nvSpPr>
          <p:cNvPr id="47" name="Rectangle 12">
            <a:extLst>
              <a:ext uri="{FF2B5EF4-FFF2-40B4-BE49-F238E27FC236}">
                <a16:creationId xmlns:a16="http://schemas.microsoft.com/office/drawing/2014/main" xmlns="" id="{7A279DBA-C70A-BEF5-2848-A5EAB7E8E60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"/>
              <a:defRPr sz="2900">
                <a:solidFill>
                  <a:schemeClr val="tx1"/>
                </a:solidFill>
                <a:latin typeface="Tw Cen MT" panose="020B0602020104020603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"/>
              <a:defRPr sz="2600">
                <a:solidFill>
                  <a:schemeClr val="tx1"/>
                </a:solidFill>
                <a:latin typeface="Tw Cen MT" panose="020B0602020104020603" pitchFamily="34" charset="0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"/>
              <a:defRPr sz="2300">
                <a:solidFill>
                  <a:schemeClr val="tx1"/>
                </a:solidFill>
                <a:latin typeface="Tw Cen MT" panose="020B0602020104020603" pitchFamily="34" charset="0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ca-ES" sz="1800">
              <a:latin typeface="Arial" panose="020B0604020202020204" pitchFamily="34" charset="0"/>
            </a:endParaRPr>
          </a:p>
        </p:txBody>
      </p:sp>
      <p:sp>
        <p:nvSpPr>
          <p:cNvPr id="48" name="Rectangle 14">
            <a:extLst>
              <a:ext uri="{FF2B5EF4-FFF2-40B4-BE49-F238E27FC236}">
                <a16:creationId xmlns:a16="http://schemas.microsoft.com/office/drawing/2014/main" xmlns="" id="{78E9994E-92C6-B79A-2857-00172EC1B35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"/>
              <a:defRPr sz="2900">
                <a:solidFill>
                  <a:schemeClr val="tx1"/>
                </a:solidFill>
                <a:latin typeface="Tw Cen MT" panose="020B0602020104020603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"/>
              <a:defRPr sz="2600">
                <a:solidFill>
                  <a:schemeClr val="tx1"/>
                </a:solidFill>
                <a:latin typeface="Tw Cen MT" panose="020B0602020104020603" pitchFamily="34" charset="0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"/>
              <a:defRPr sz="2300">
                <a:solidFill>
                  <a:schemeClr val="tx1"/>
                </a:solidFill>
                <a:latin typeface="Tw Cen MT" panose="020B0602020104020603" pitchFamily="34" charset="0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ca-ES" sz="1800">
              <a:latin typeface="Arial" panose="020B0604020202020204" pitchFamily="34" charset="0"/>
            </a:endParaRPr>
          </a:p>
        </p:txBody>
      </p:sp>
      <p:sp>
        <p:nvSpPr>
          <p:cNvPr id="49" name="Rectangle 16">
            <a:extLst>
              <a:ext uri="{FF2B5EF4-FFF2-40B4-BE49-F238E27FC236}">
                <a16:creationId xmlns:a16="http://schemas.microsoft.com/office/drawing/2014/main" xmlns="" id="{9E6665DB-1F72-032C-6504-9BBDE11A755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"/>
              <a:defRPr sz="2900">
                <a:solidFill>
                  <a:schemeClr val="tx1"/>
                </a:solidFill>
                <a:latin typeface="Tw Cen MT" panose="020B0602020104020603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"/>
              <a:defRPr sz="2600">
                <a:solidFill>
                  <a:schemeClr val="tx1"/>
                </a:solidFill>
                <a:latin typeface="Tw Cen MT" panose="020B0602020104020603" pitchFamily="34" charset="0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"/>
              <a:defRPr sz="2300">
                <a:solidFill>
                  <a:schemeClr val="tx1"/>
                </a:solidFill>
                <a:latin typeface="Tw Cen MT" panose="020B0602020104020603" pitchFamily="34" charset="0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ca-ES" sz="1800">
              <a:latin typeface="Arial" panose="020B0604020202020204" pitchFamily="34" charset="0"/>
            </a:endParaRPr>
          </a:p>
        </p:txBody>
      </p:sp>
      <p:sp>
        <p:nvSpPr>
          <p:cNvPr id="50" name="Rectangle 18">
            <a:extLst>
              <a:ext uri="{FF2B5EF4-FFF2-40B4-BE49-F238E27FC236}">
                <a16:creationId xmlns:a16="http://schemas.microsoft.com/office/drawing/2014/main" xmlns="" id="{F1E2BFB3-D31E-A66B-50B6-9F705784987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"/>
              <a:defRPr sz="2900">
                <a:solidFill>
                  <a:schemeClr val="tx1"/>
                </a:solidFill>
                <a:latin typeface="Tw Cen MT" panose="020B0602020104020603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"/>
              <a:defRPr sz="2600">
                <a:solidFill>
                  <a:schemeClr val="tx1"/>
                </a:solidFill>
                <a:latin typeface="Tw Cen MT" panose="020B0602020104020603" pitchFamily="34" charset="0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"/>
              <a:defRPr sz="2300">
                <a:solidFill>
                  <a:schemeClr val="tx1"/>
                </a:solidFill>
                <a:latin typeface="Tw Cen MT" panose="020B0602020104020603" pitchFamily="34" charset="0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ca-ES" sz="1800">
              <a:latin typeface="Arial" panose="020B0604020202020204" pitchFamily="34" charset="0"/>
            </a:endParaRPr>
          </a:p>
        </p:txBody>
      </p:sp>
      <p:sp>
        <p:nvSpPr>
          <p:cNvPr id="55" name="Text Box 30">
            <a:extLst>
              <a:ext uri="{FF2B5EF4-FFF2-40B4-BE49-F238E27FC236}">
                <a16:creationId xmlns:a16="http://schemas.microsoft.com/office/drawing/2014/main" xmlns="" id="{3D99784D-9CD1-27EA-F4C2-E7614EEAABE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95776" y="226189"/>
            <a:ext cx="6512392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"/>
              <a:defRPr sz="2900">
                <a:solidFill>
                  <a:schemeClr val="tx1"/>
                </a:solidFill>
                <a:latin typeface="Tw Cen MT" panose="020B0602020104020603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"/>
              <a:defRPr sz="2600">
                <a:solidFill>
                  <a:schemeClr val="tx1"/>
                </a:solidFill>
                <a:latin typeface="Tw Cen MT" panose="020B0602020104020603" pitchFamily="34" charset="0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"/>
              <a:defRPr sz="2300">
                <a:solidFill>
                  <a:schemeClr val="tx1"/>
                </a:solidFill>
                <a:latin typeface="Tw Cen MT" panose="020B0602020104020603" pitchFamily="34" charset="0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ca-ES" sz="4000" b="1" dirty="0">
                <a:solidFill>
                  <a:schemeClr val="bg1"/>
                </a:solidFill>
                <a:latin typeface="Arial" panose="020B0604020202020204" pitchFamily="34" charset="0"/>
              </a:rPr>
              <a:t>Final </a:t>
            </a:r>
            <a:r>
              <a:rPr lang="ca-ES" sz="4000" b="1" dirty="0" err="1">
                <a:solidFill>
                  <a:schemeClr val="bg1"/>
                </a:solidFill>
                <a:latin typeface="Arial" panose="020B0604020202020204" pitchFamily="34" charset="0"/>
              </a:rPr>
              <a:t>remarks</a:t>
            </a:r>
            <a:endParaRPr lang="en-US" sz="4000" b="1" dirty="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sp>
        <p:nvSpPr>
          <p:cNvPr id="39" name="Rectángulo 38">
            <a:extLst>
              <a:ext uri="{FF2B5EF4-FFF2-40B4-BE49-F238E27FC236}">
                <a16:creationId xmlns:a16="http://schemas.microsoft.com/office/drawing/2014/main" xmlns="" id="{C3DE4B36-9F25-8D4C-FAA3-6CE940D97A0A}"/>
              </a:ext>
            </a:extLst>
          </p:cNvPr>
          <p:cNvSpPr/>
          <p:nvPr/>
        </p:nvSpPr>
        <p:spPr>
          <a:xfrm>
            <a:off x="652021" y="2364576"/>
            <a:ext cx="11586697" cy="400110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r>
              <a:rPr lang="en" sz="2000" b="1" dirty="0">
                <a:solidFill>
                  <a:srgbClr val="0000FF"/>
                </a:solidFill>
                <a:latin typeface="Arial"/>
                <a:cs typeface="Arial"/>
              </a:rPr>
              <a:t>Prediction </a:t>
            </a:r>
            <a:r>
              <a:rPr lang="en" sz="2000" dirty="0">
                <a:solidFill>
                  <a:srgbClr val="000000"/>
                </a:solidFill>
                <a:latin typeface="Arial"/>
                <a:cs typeface="Arial"/>
              </a:rPr>
              <a:t>of specific values of </a:t>
            </a:r>
            <a:r>
              <a:rPr lang="en" sz="2000" b="1" dirty="0">
                <a:solidFill>
                  <a:srgbClr val="0000FF"/>
                </a:solidFill>
                <a:latin typeface="Arial"/>
                <a:cs typeface="Arial"/>
              </a:rPr>
              <a:t>fictitious acceleration </a:t>
            </a:r>
            <a:r>
              <a:rPr lang="en" sz="2000" dirty="0">
                <a:solidFill>
                  <a:srgbClr val="000000"/>
                </a:solidFill>
                <a:latin typeface="Arial"/>
                <a:cs typeface="Arial"/>
              </a:rPr>
              <a:t>assimilable to cosmic </a:t>
            </a:r>
            <a:r>
              <a:rPr lang="en" sz="2000" b="1" dirty="0">
                <a:solidFill>
                  <a:srgbClr val="0000FF"/>
                </a:solidFill>
                <a:latin typeface="Arial"/>
                <a:cs typeface="Arial"/>
              </a:rPr>
              <a:t>dark matter-energy</a:t>
            </a:r>
            <a:r>
              <a:rPr lang="en" sz="2000" dirty="0">
                <a:solidFill>
                  <a:srgbClr val="000000"/>
                </a:solidFill>
                <a:latin typeface="Arial"/>
                <a:cs typeface="Arial"/>
              </a:rPr>
              <a:t>.</a:t>
            </a:r>
            <a:endParaRPr lang="es-ES_tradnl" sz="2000" b="1" dirty="0">
              <a:solidFill>
                <a:srgbClr val="002060"/>
              </a:solidFill>
              <a:latin typeface="Arial"/>
              <a:cs typeface="Arial"/>
            </a:endParaRPr>
          </a:p>
        </p:txBody>
      </p:sp>
      <p:sp>
        <p:nvSpPr>
          <p:cNvPr id="35" name="Rectángulo 34">
            <a:extLst>
              <a:ext uri="{FF2B5EF4-FFF2-40B4-BE49-F238E27FC236}">
                <a16:creationId xmlns:a16="http://schemas.microsoft.com/office/drawing/2014/main" xmlns="" id="{789A812B-5556-9201-26B6-DABC5A995568}"/>
              </a:ext>
            </a:extLst>
          </p:cNvPr>
          <p:cNvSpPr/>
          <p:nvPr/>
        </p:nvSpPr>
        <p:spPr>
          <a:xfrm>
            <a:off x="2681" y="2263170"/>
            <a:ext cx="62549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" sz="2800" b="1" dirty="0" smtClean="0">
                <a:solidFill>
                  <a:srgbClr val="9900CC"/>
                </a:solidFill>
                <a:latin typeface="Arial" charset="0"/>
                <a:cs typeface="Arial" charset="0"/>
              </a:rPr>
              <a:t>(2)</a:t>
            </a:r>
            <a:endParaRPr lang="ca-ES" sz="2800" dirty="0">
              <a:solidFill>
                <a:srgbClr val="9900CC"/>
              </a:solidFill>
            </a:endParaRPr>
          </a:p>
        </p:txBody>
      </p:sp>
      <p:sp>
        <p:nvSpPr>
          <p:cNvPr id="6" name="Rectángulo 34">
            <a:extLst>
              <a:ext uri="{FF2B5EF4-FFF2-40B4-BE49-F238E27FC236}">
                <a16:creationId xmlns:a16="http://schemas.microsoft.com/office/drawing/2014/main" xmlns="" id="{D9487967-9E55-1DC8-2704-D5D10C242C9A}"/>
              </a:ext>
            </a:extLst>
          </p:cNvPr>
          <p:cNvSpPr/>
          <p:nvPr/>
        </p:nvSpPr>
        <p:spPr>
          <a:xfrm>
            <a:off x="2681" y="2820884"/>
            <a:ext cx="625492" cy="523220"/>
          </a:xfrm>
          <a:prstGeom prst="rect">
            <a:avLst/>
          </a:prstGeom>
        </p:spPr>
        <p:txBody>
          <a:bodyPr wrap="none" lIns="91440" tIns="45720" rIns="91440" bIns="45720" anchor="t">
            <a:spAutoFit/>
          </a:bodyPr>
          <a:lstStyle/>
          <a:p>
            <a:r>
              <a:rPr lang="en" sz="2800" b="1" dirty="0" smtClean="0">
                <a:solidFill>
                  <a:srgbClr val="9900CC"/>
                </a:solidFill>
                <a:latin typeface="Arial"/>
                <a:cs typeface="Arial"/>
              </a:rPr>
              <a:t>(3)</a:t>
            </a:r>
            <a:endParaRPr lang="ca-ES" sz="2800" dirty="0">
              <a:solidFill>
                <a:srgbClr val="9900CC"/>
              </a:solidFill>
            </a:endParaRPr>
          </a:p>
        </p:txBody>
      </p:sp>
      <p:sp>
        <p:nvSpPr>
          <p:cNvPr id="8" name="Rectángulo 40">
            <a:extLst>
              <a:ext uri="{FF2B5EF4-FFF2-40B4-BE49-F238E27FC236}">
                <a16:creationId xmlns:a16="http://schemas.microsoft.com/office/drawing/2014/main" xmlns="" id="{79CED97E-0FFA-0F6F-6508-5DA17BC1F4C0}"/>
              </a:ext>
            </a:extLst>
          </p:cNvPr>
          <p:cNvSpPr/>
          <p:nvPr/>
        </p:nvSpPr>
        <p:spPr>
          <a:xfrm>
            <a:off x="673961" y="2931629"/>
            <a:ext cx="11239344" cy="400110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r>
              <a:rPr lang="en" sz="2000" b="1" dirty="0">
                <a:solidFill>
                  <a:srgbClr val="0000FF"/>
                </a:solidFill>
                <a:latin typeface="Arial"/>
                <a:cs typeface="Arial"/>
              </a:rPr>
              <a:t>Fictitious acceleration </a:t>
            </a:r>
            <a:r>
              <a:rPr lang="en" sz="2000" dirty="0">
                <a:latin typeface="Arial"/>
                <a:cs typeface="Arial"/>
              </a:rPr>
              <a:t>in galaxies and galaxy clusters: </a:t>
            </a:r>
            <a:r>
              <a:rPr lang="en" sz="2000" b="1" dirty="0">
                <a:solidFill>
                  <a:srgbClr val="0000FF"/>
                </a:solidFill>
                <a:latin typeface="Arial"/>
                <a:cs typeface="Arial"/>
              </a:rPr>
              <a:t>Hyperconical modified gravity (HMG)</a:t>
            </a:r>
            <a:endParaRPr lang="es-ES_tradnl" sz="2000" b="1" dirty="0">
              <a:solidFill>
                <a:srgbClr val="0000FF"/>
              </a:solidFill>
              <a:latin typeface="Arial"/>
              <a:cs typeface="Arial"/>
            </a:endParaRPr>
          </a:p>
        </p:txBody>
      </p:sp>
      <p:sp>
        <p:nvSpPr>
          <p:cNvPr id="7" name="23 Rectángulo">
            <a:extLst>
              <a:ext uri="{FF2B5EF4-FFF2-40B4-BE49-F238E27FC236}">
                <a16:creationId xmlns:a16="http://schemas.microsoft.com/office/drawing/2014/main" xmlns="" id="{8511611F-9FFC-E880-E73D-06DD0D9D6C62}"/>
              </a:ext>
            </a:extLst>
          </p:cNvPr>
          <p:cNvSpPr/>
          <p:nvPr/>
        </p:nvSpPr>
        <p:spPr>
          <a:xfrm>
            <a:off x="573613" y="-16168"/>
            <a:ext cx="11064552" cy="292100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 algn="ctr" eaLnBrk="1" hangingPunct="1">
              <a:defRPr/>
            </a:pPr>
            <a:r>
              <a:rPr lang="en-US" sz="1300" i="1" dirty="0">
                <a:solidFill>
                  <a:schemeClr val="bg1"/>
                </a:solidFill>
                <a:latin typeface="Arial"/>
                <a:cs typeface="Arial"/>
              </a:rPr>
              <a:t>Robert Monjo: </a:t>
            </a:r>
            <a:r>
              <a:rPr lang="en-US" sz="1300" i="1" dirty="0" smtClean="0">
                <a:solidFill>
                  <a:schemeClr val="bg1"/>
                </a:solidFill>
                <a:latin typeface="Arial"/>
                <a:cs typeface="Arial"/>
              </a:rPr>
              <a:t>Testing </a:t>
            </a:r>
            <a:r>
              <a:rPr lang="en-US" sz="1300" i="1" dirty="0" err="1" smtClean="0">
                <a:solidFill>
                  <a:schemeClr val="bg1"/>
                </a:solidFill>
                <a:latin typeface="Arial"/>
                <a:cs typeface="Arial"/>
              </a:rPr>
              <a:t>hyperconical</a:t>
            </a:r>
            <a:r>
              <a:rPr lang="en-US" sz="1300" i="1" dirty="0" smtClean="0">
                <a:solidFill>
                  <a:schemeClr val="bg1"/>
                </a:solidFill>
                <a:latin typeface="Arial"/>
                <a:cs typeface="Arial"/>
              </a:rPr>
              <a:t> modified gravity in galaxies and clusters</a:t>
            </a:r>
            <a:endParaRPr lang="es-ES" sz="1300" dirty="0">
              <a:solidFill>
                <a:schemeClr val="bg1"/>
              </a:solidFill>
              <a:latin typeface="Arial" charset="0"/>
              <a:cs typeface="Arial" charset="0"/>
            </a:endParaRPr>
          </a:p>
        </p:txBody>
      </p:sp>
      <p:sp>
        <p:nvSpPr>
          <p:cNvPr id="3" name="Rectángulo 2"/>
          <p:cNvSpPr/>
          <p:nvPr/>
        </p:nvSpPr>
        <p:spPr>
          <a:xfrm>
            <a:off x="652021" y="1772816"/>
            <a:ext cx="1143876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Bef>
                <a:spcPts val="1800"/>
              </a:spcBef>
              <a:defRPr/>
            </a:pPr>
            <a:r>
              <a:rPr lang="en-US" sz="2000" b="1" dirty="0">
                <a:solidFill>
                  <a:srgbClr val="0000FF"/>
                </a:solidFill>
                <a:latin typeface="Arial"/>
                <a:cs typeface="Arial"/>
              </a:rPr>
              <a:t>Projected </a:t>
            </a:r>
            <a:r>
              <a:rPr lang="en-US" sz="2000" b="1" dirty="0" smtClean="0">
                <a:solidFill>
                  <a:srgbClr val="0000FF"/>
                </a:solidFill>
                <a:latin typeface="Arial"/>
                <a:cs typeface="Arial"/>
              </a:rPr>
              <a:t>radially-inhomogeneous metric</a:t>
            </a:r>
            <a:r>
              <a:rPr lang="en-US" sz="2000" dirty="0" smtClean="0">
                <a:latin typeface="Arial" charset="0"/>
                <a:cs typeface="Arial" charset="0"/>
              </a:rPr>
              <a:t> is </a:t>
            </a:r>
            <a:r>
              <a:rPr lang="en-US" sz="2000" dirty="0" smtClean="0">
                <a:latin typeface="Arial" charset="0"/>
                <a:cs typeface="Arial" charset="0"/>
              </a:rPr>
              <a:t>consistent with a </a:t>
            </a:r>
            <a:r>
              <a:rPr lang="en-US" sz="2000" b="1" dirty="0">
                <a:solidFill>
                  <a:srgbClr val="0000FF"/>
                </a:solidFill>
                <a:latin typeface="Arial" charset="0"/>
                <a:cs typeface="Arial" charset="0"/>
              </a:rPr>
              <a:t>“local general relativity”</a:t>
            </a:r>
            <a:r>
              <a:rPr lang="en-US" sz="2000" dirty="0">
                <a:latin typeface="Arial" charset="0"/>
                <a:cs typeface="Arial" charset="0"/>
              </a:rPr>
              <a:t>. </a:t>
            </a:r>
          </a:p>
        </p:txBody>
      </p:sp>
      <p:sp>
        <p:nvSpPr>
          <p:cNvPr id="54" name="Rectángulo 53">
            <a:extLst>
              <a:ext uri="{FF2B5EF4-FFF2-40B4-BE49-F238E27FC236}">
                <a16:creationId xmlns:a16="http://schemas.microsoft.com/office/drawing/2014/main" xmlns="" id="{789A812B-5556-9201-26B6-DABC5A995568}"/>
              </a:ext>
            </a:extLst>
          </p:cNvPr>
          <p:cNvSpPr/>
          <p:nvPr/>
        </p:nvSpPr>
        <p:spPr>
          <a:xfrm>
            <a:off x="2681" y="1700808"/>
            <a:ext cx="62549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" sz="2800" b="1" dirty="0" smtClean="0">
                <a:solidFill>
                  <a:srgbClr val="9900CC"/>
                </a:solidFill>
                <a:latin typeface="Arial" charset="0"/>
                <a:cs typeface="Arial" charset="0"/>
              </a:rPr>
              <a:t>(1)</a:t>
            </a:r>
            <a:endParaRPr lang="ca-ES" sz="2800" dirty="0">
              <a:solidFill>
                <a:srgbClr val="9900CC"/>
              </a:solidFill>
            </a:endParaRPr>
          </a:p>
        </p:txBody>
      </p:sp>
      <p:sp>
        <p:nvSpPr>
          <p:cNvPr id="58" name="Rectángulo 40">
            <a:extLst>
              <a:ext uri="{FF2B5EF4-FFF2-40B4-BE49-F238E27FC236}">
                <a16:creationId xmlns:a16="http://schemas.microsoft.com/office/drawing/2014/main" xmlns="" id="{79CED97E-0FFA-0F6F-6508-5DA17BC1F4C0}"/>
              </a:ext>
            </a:extLst>
          </p:cNvPr>
          <p:cNvSpPr/>
          <p:nvPr/>
        </p:nvSpPr>
        <p:spPr>
          <a:xfrm>
            <a:off x="635544" y="5530866"/>
            <a:ext cx="8988848" cy="1015663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r>
              <a:rPr lang="en" sz="2000" b="1" dirty="0">
                <a:solidFill>
                  <a:srgbClr val="0000FF"/>
                </a:solidFill>
                <a:latin typeface="Arial"/>
                <a:cs typeface="Arial"/>
              </a:rPr>
              <a:t>Future works: 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" sz="2000" dirty="0">
                <a:latin typeface="Arial"/>
                <a:cs typeface="Arial"/>
              </a:rPr>
              <a:t>Modeling </a:t>
            </a:r>
            <a:r>
              <a:rPr lang="en" sz="2000" b="1" dirty="0">
                <a:solidFill>
                  <a:srgbClr val="0000FF"/>
                </a:solidFill>
                <a:latin typeface="Arial"/>
                <a:cs typeface="Arial"/>
              </a:rPr>
              <a:t>CMB</a:t>
            </a:r>
            <a:r>
              <a:rPr lang="en" sz="2000" dirty="0">
                <a:latin typeface="Arial"/>
                <a:cs typeface="Arial"/>
              </a:rPr>
              <a:t> and </a:t>
            </a:r>
            <a:r>
              <a:rPr lang="en" sz="2000" b="1" dirty="0">
                <a:solidFill>
                  <a:srgbClr val="0000FF"/>
                </a:solidFill>
                <a:latin typeface="Arial"/>
                <a:cs typeface="Arial"/>
              </a:rPr>
              <a:t>BBN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" sz="2000" dirty="0">
                <a:latin typeface="Arial"/>
                <a:cs typeface="Arial"/>
              </a:rPr>
              <a:t>Growth and dynamics of </a:t>
            </a:r>
            <a:r>
              <a:rPr lang="en" sz="2000" b="1" dirty="0">
                <a:solidFill>
                  <a:srgbClr val="0000FF"/>
                </a:solidFill>
                <a:latin typeface="Arial"/>
                <a:cs typeface="Arial"/>
              </a:rPr>
              <a:t>larger cosmic structures</a:t>
            </a:r>
            <a:endParaRPr lang="es-ES_tradnl" sz="2000" b="1" dirty="0">
              <a:solidFill>
                <a:srgbClr val="0000FF"/>
              </a:solidFill>
              <a:latin typeface="Arial"/>
              <a:cs typeface="Arial"/>
            </a:endParaRPr>
          </a:p>
        </p:txBody>
      </p:sp>
      <p:sp>
        <p:nvSpPr>
          <p:cNvPr id="59" name="Rectángulo 34">
            <a:extLst>
              <a:ext uri="{FF2B5EF4-FFF2-40B4-BE49-F238E27FC236}">
                <a16:creationId xmlns:a16="http://schemas.microsoft.com/office/drawing/2014/main" xmlns="" id="{D9487967-9E55-1DC8-2704-D5D10C242C9A}"/>
              </a:ext>
            </a:extLst>
          </p:cNvPr>
          <p:cNvSpPr/>
          <p:nvPr/>
        </p:nvSpPr>
        <p:spPr>
          <a:xfrm>
            <a:off x="-27960" y="5445224"/>
            <a:ext cx="625492" cy="523220"/>
          </a:xfrm>
          <a:prstGeom prst="rect">
            <a:avLst/>
          </a:prstGeom>
        </p:spPr>
        <p:txBody>
          <a:bodyPr wrap="none" lIns="91440" tIns="45720" rIns="91440" bIns="45720" anchor="t">
            <a:spAutoFit/>
          </a:bodyPr>
          <a:lstStyle/>
          <a:p>
            <a:r>
              <a:rPr lang="en" sz="2800" b="1" dirty="0" smtClean="0">
                <a:solidFill>
                  <a:srgbClr val="9900CC"/>
                </a:solidFill>
                <a:latin typeface="Arial"/>
                <a:cs typeface="Arial"/>
              </a:rPr>
              <a:t>(7)</a:t>
            </a:r>
            <a:endParaRPr lang="ca-ES" sz="2800" dirty="0">
              <a:solidFill>
                <a:srgbClr val="9900CC"/>
              </a:solidFill>
            </a:endParaRPr>
          </a:p>
        </p:txBody>
      </p:sp>
      <p:sp>
        <p:nvSpPr>
          <p:cNvPr id="60" name="39 Marcador de número de diapositiva"/>
          <p:cNvSpPr>
            <a:spLocks noGrp="1"/>
          </p:cNvSpPr>
          <p:nvPr>
            <p:ph type="sldNum" sz="quarter" idx="12"/>
          </p:nvPr>
        </p:nvSpPr>
        <p:spPr bwMode="auto">
          <a:xfrm>
            <a:off x="11539264" y="599728"/>
            <a:ext cx="533400" cy="3810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"/>
              <a:defRPr sz="2900">
                <a:solidFill>
                  <a:schemeClr val="tx1"/>
                </a:solidFill>
                <a:latin typeface="Tw Cen MT" panose="020B0602020104020603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"/>
              <a:defRPr sz="2600">
                <a:solidFill>
                  <a:schemeClr val="tx1"/>
                </a:solidFill>
                <a:latin typeface="Tw Cen MT" panose="020B0602020104020603" pitchFamily="34" charset="0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"/>
              <a:defRPr sz="2300">
                <a:solidFill>
                  <a:schemeClr val="tx1"/>
                </a:solidFill>
                <a:latin typeface="Tw Cen MT" panose="020B0602020104020603" pitchFamily="34" charset="0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16A09E6B-1F50-405C-808D-49F1E760CC47}" type="slidenum">
              <a:rPr lang="es-ES" sz="1400">
                <a:solidFill>
                  <a:srgbClr val="E4F3F8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19</a:t>
            </a:fld>
            <a:endParaRPr lang="es-ES" sz="1400" dirty="0">
              <a:solidFill>
                <a:srgbClr val="E4F3F8"/>
              </a:solidFill>
              <a:latin typeface="Arial" panose="020B0604020202020204" pitchFamily="34" charset="0"/>
            </a:endParaRPr>
          </a:p>
        </p:txBody>
      </p:sp>
      <p:sp>
        <p:nvSpPr>
          <p:cNvPr id="61" name="Rectángulo 60"/>
          <p:cNvSpPr/>
          <p:nvPr/>
        </p:nvSpPr>
        <p:spPr>
          <a:xfrm>
            <a:off x="11738639" y="926951"/>
            <a:ext cx="48282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" sz="1400" b="1" dirty="0">
                <a:solidFill>
                  <a:schemeClr val="bg1"/>
                </a:solidFill>
              </a:rPr>
              <a:t>15. </a:t>
            </a:r>
            <a:endParaRPr lang="ca-ES" sz="1400" b="1" dirty="0">
              <a:solidFill>
                <a:schemeClr val="bg1"/>
              </a:solidFill>
            </a:endParaRPr>
          </a:p>
        </p:txBody>
      </p:sp>
      <p:cxnSp>
        <p:nvCxnSpPr>
          <p:cNvPr id="62" name="Conector recto 61"/>
          <p:cNvCxnSpPr/>
          <p:nvPr/>
        </p:nvCxnSpPr>
        <p:spPr>
          <a:xfrm flipV="1">
            <a:off x="11539264" y="799451"/>
            <a:ext cx="463717" cy="374895"/>
          </a:xfrm>
          <a:prstGeom prst="line">
            <a:avLst/>
          </a:prstGeom>
          <a:ln>
            <a:solidFill>
              <a:srgbClr val="FFFBE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1" name="Picture 5" descr="logo folio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344" y="100229"/>
            <a:ext cx="2304256" cy="6992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" name="Rectángulo 34">
            <a:extLst>
              <a:ext uri="{FF2B5EF4-FFF2-40B4-BE49-F238E27FC236}">
                <a16:creationId xmlns:a16="http://schemas.microsoft.com/office/drawing/2014/main" xmlns="" id="{D9487967-9E55-1DC8-2704-D5D10C242C9A}"/>
              </a:ext>
            </a:extLst>
          </p:cNvPr>
          <p:cNvSpPr/>
          <p:nvPr/>
        </p:nvSpPr>
        <p:spPr>
          <a:xfrm>
            <a:off x="2681" y="3487793"/>
            <a:ext cx="625492" cy="523220"/>
          </a:xfrm>
          <a:prstGeom prst="rect">
            <a:avLst/>
          </a:prstGeom>
        </p:spPr>
        <p:txBody>
          <a:bodyPr wrap="none" lIns="91440" tIns="45720" rIns="91440" bIns="45720" anchor="t">
            <a:spAutoFit/>
          </a:bodyPr>
          <a:lstStyle/>
          <a:p>
            <a:r>
              <a:rPr lang="en" sz="2800" b="1" dirty="0" smtClean="0">
                <a:solidFill>
                  <a:srgbClr val="9900CC"/>
                </a:solidFill>
                <a:latin typeface="Arial"/>
                <a:cs typeface="Arial"/>
              </a:rPr>
              <a:t>(4)</a:t>
            </a:r>
            <a:endParaRPr lang="ca-ES" sz="2800" dirty="0">
              <a:solidFill>
                <a:srgbClr val="9900CC"/>
              </a:solidFill>
            </a:endParaRPr>
          </a:p>
        </p:txBody>
      </p:sp>
      <p:sp>
        <p:nvSpPr>
          <p:cNvPr id="52" name="Rectángulo 40">
            <a:extLst>
              <a:ext uri="{FF2B5EF4-FFF2-40B4-BE49-F238E27FC236}">
                <a16:creationId xmlns:a16="http://schemas.microsoft.com/office/drawing/2014/main" xmlns="" id="{79CED97E-0FFA-0F6F-6508-5DA17BC1F4C0}"/>
              </a:ext>
            </a:extLst>
          </p:cNvPr>
          <p:cNvSpPr/>
          <p:nvPr/>
        </p:nvSpPr>
        <p:spPr>
          <a:xfrm>
            <a:off x="673960" y="3574696"/>
            <a:ext cx="11563937" cy="400110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r>
              <a:rPr lang="en" sz="2000" b="1" dirty="0" smtClean="0">
                <a:solidFill>
                  <a:srgbClr val="0000FF"/>
                </a:solidFill>
                <a:latin typeface="Arial"/>
                <a:cs typeface="Arial"/>
              </a:rPr>
              <a:t>Better performance </a:t>
            </a:r>
            <a:r>
              <a:rPr lang="en" sz="2000" dirty="0" smtClean="0">
                <a:latin typeface="Arial"/>
                <a:cs typeface="Arial"/>
              </a:rPr>
              <a:t>than MOND even for</a:t>
            </a:r>
            <a:r>
              <a:rPr lang="en" sz="2000" dirty="0" smtClean="0">
                <a:latin typeface="Arial"/>
                <a:cs typeface="Arial"/>
              </a:rPr>
              <a:t> </a:t>
            </a:r>
            <a:r>
              <a:rPr lang="en" sz="2000" b="1" dirty="0" smtClean="0">
                <a:solidFill>
                  <a:srgbClr val="0000FF"/>
                </a:solidFill>
                <a:latin typeface="Arial"/>
                <a:cs typeface="Arial"/>
              </a:rPr>
              <a:t>weak-lensing and hidrostatic-equilibrium </a:t>
            </a:r>
            <a:r>
              <a:rPr lang="en" sz="2000" dirty="0">
                <a:latin typeface="Arial"/>
                <a:cs typeface="Arial"/>
              </a:rPr>
              <a:t>inferred </a:t>
            </a:r>
            <a:r>
              <a:rPr lang="en" sz="2000" dirty="0" smtClean="0">
                <a:latin typeface="Arial"/>
                <a:cs typeface="Arial"/>
              </a:rPr>
              <a:t>data </a:t>
            </a:r>
            <a:endParaRPr lang="es-ES_tradnl" sz="2000" dirty="0">
              <a:latin typeface="Arial"/>
              <a:cs typeface="Arial"/>
            </a:endParaRPr>
          </a:p>
        </p:txBody>
      </p:sp>
      <p:sp>
        <p:nvSpPr>
          <p:cNvPr id="53" name="Rectángulo 34">
            <a:extLst>
              <a:ext uri="{FF2B5EF4-FFF2-40B4-BE49-F238E27FC236}">
                <a16:creationId xmlns:a16="http://schemas.microsoft.com/office/drawing/2014/main" xmlns="" id="{D9487967-9E55-1DC8-2704-D5D10C242C9A}"/>
              </a:ext>
            </a:extLst>
          </p:cNvPr>
          <p:cNvSpPr/>
          <p:nvPr/>
        </p:nvSpPr>
        <p:spPr>
          <a:xfrm>
            <a:off x="-13753" y="4795680"/>
            <a:ext cx="625492" cy="523220"/>
          </a:xfrm>
          <a:prstGeom prst="rect">
            <a:avLst/>
          </a:prstGeom>
        </p:spPr>
        <p:txBody>
          <a:bodyPr wrap="none" lIns="91440" tIns="45720" rIns="91440" bIns="45720" anchor="t">
            <a:spAutoFit/>
          </a:bodyPr>
          <a:lstStyle/>
          <a:p>
            <a:r>
              <a:rPr lang="en" sz="2800" b="1" dirty="0" smtClean="0">
                <a:solidFill>
                  <a:srgbClr val="9900CC"/>
                </a:solidFill>
                <a:latin typeface="Arial"/>
                <a:cs typeface="Arial"/>
              </a:rPr>
              <a:t>(6)</a:t>
            </a:r>
            <a:endParaRPr lang="ca-ES" sz="2800" dirty="0">
              <a:solidFill>
                <a:srgbClr val="9900CC"/>
              </a:solidFill>
            </a:endParaRPr>
          </a:p>
        </p:txBody>
      </p:sp>
      <p:sp>
        <p:nvSpPr>
          <p:cNvPr id="56" name="Rectángulo 40">
            <a:extLst>
              <a:ext uri="{FF2B5EF4-FFF2-40B4-BE49-F238E27FC236}">
                <a16:creationId xmlns:a16="http://schemas.microsoft.com/office/drawing/2014/main" xmlns="" id="{79CED97E-0FFA-0F6F-6508-5DA17BC1F4C0}"/>
              </a:ext>
            </a:extLst>
          </p:cNvPr>
          <p:cNvSpPr/>
          <p:nvPr/>
        </p:nvSpPr>
        <p:spPr>
          <a:xfrm>
            <a:off x="657526" y="4882583"/>
            <a:ext cx="11563937" cy="400110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r>
              <a:rPr lang="en" sz="2000" b="1" dirty="0" smtClean="0">
                <a:solidFill>
                  <a:srgbClr val="0000FF"/>
                </a:solidFill>
                <a:latin typeface="Arial"/>
                <a:cs typeface="Arial"/>
              </a:rPr>
              <a:t>Discrepancies </a:t>
            </a:r>
            <a:r>
              <a:rPr lang="en" sz="2000" dirty="0" smtClean="0">
                <a:latin typeface="Arial"/>
                <a:cs typeface="Arial"/>
              </a:rPr>
              <a:t>for some galaxy clusters</a:t>
            </a:r>
            <a:r>
              <a:rPr lang="en" sz="2000" dirty="0" smtClean="0">
                <a:latin typeface="Arial"/>
                <a:cs typeface="Arial"/>
              </a:rPr>
              <a:t> </a:t>
            </a:r>
            <a:r>
              <a:rPr lang="en" sz="2000" b="1" dirty="0" smtClean="0">
                <a:solidFill>
                  <a:srgbClr val="0000FF"/>
                </a:solidFill>
                <a:latin typeface="Arial"/>
                <a:cs typeface="Arial"/>
              </a:rPr>
              <a:t>beyond 2Mpc </a:t>
            </a:r>
            <a:r>
              <a:rPr lang="en" sz="2000" dirty="0" smtClean="0">
                <a:latin typeface="Arial"/>
                <a:cs typeface="Arial"/>
              </a:rPr>
              <a:t>(especially for </a:t>
            </a:r>
            <a:r>
              <a:rPr lang="ca-ES" sz="2000" dirty="0" smtClean="0">
                <a:latin typeface="Arial"/>
                <a:cs typeface="Arial"/>
              </a:rPr>
              <a:t>A644</a:t>
            </a:r>
            <a:r>
              <a:rPr lang="ca-ES" sz="2000" dirty="0">
                <a:latin typeface="Arial"/>
                <a:cs typeface="Arial"/>
              </a:rPr>
              <a:t>, A2255, </a:t>
            </a:r>
            <a:r>
              <a:rPr lang="ca-ES" sz="2000" dirty="0" err="1">
                <a:latin typeface="Arial"/>
                <a:cs typeface="Arial"/>
              </a:rPr>
              <a:t>and</a:t>
            </a:r>
            <a:r>
              <a:rPr lang="ca-ES" sz="2000" dirty="0">
                <a:latin typeface="Arial"/>
                <a:cs typeface="Arial"/>
              </a:rPr>
              <a:t> A2319 </a:t>
            </a:r>
            <a:r>
              <a:rPr lang="en" sz="2000" dirty="0" smtClean="0">
                <a:latin typeface="Arial"/>
                <a:cs typeface="Arial"/>
              </a:rPr>
              <a:t>)</a:t>
            </a:r>
            <a:endParaRPr lang="es-ES_tradnl" sz="2000" dirty="0">
              <a:latin typeface="Arial"/>
              <a:cs typeface="Arial"/>
            </a:endParaRPr>
          </a:p>
        </p:txBody>
      </p:sp>
      <p:sp>
        <p:nvSpPr>
          <p:cNvPr id="57" name="Rectángulo 34">
            <a:extLst>
              <a:ext uri="{FF2B5EF4-FFF2-40B4-BE49-F238E27FC236}">
                <a16:creationId xmlns:a16="http://schemas.microsoft.com/office/drawing/2014/main" xmlns="" id="{D9487967-9E55-1DC8-2704-D5D10C242C9A}"/>
              </a:ext>
            </a:extLst>
          </p:cNvPr>
          <p:cNvSpPr/>
          <p:nvPr/>
        </p:nvSpPr>
        <p:spPr>
          <a:xfrm>
            <a:off x="2681" y="4129916"/>
            <a:ext cx="625492" cy="523220"/>
          </a:xfrm>
          <a:prstGeom prst="rect">
            <a:avLst/>
          </a:prstGeom>
        </p:spPr>
        <p:txBody>
          <a:bodyPr wrap="none" lIns="91440" tIns="45720" rIns="91440" bIns="45720" anchor="t">
            <a:spAutoFit/>
          </a:bodyPr>
          <a:lstStyle/>
          <a:p>
            <a:r>
              <a:rPr lang="en" sz="2800" b="1" dirty="0" smtClean="0">
                <a:solidFill>
                  <a:srgbClr val="9900CC"/>
                </a:solidFill>
                <a:latin typeface="Arial"/>
                <a:cs typeface="Arial"/>
              </a:rPr>
              <a:t>(5)</a:t>
            </a:r>
            <a:endParaRPr lang="ca-ES" sz="2800" dirty="0">
              <a:solidFill>
                <a:srgbClr val="9900CC"/>
              </a:solidFill>
            </a:endParaRPr>
          </a:p>
        </p:txBody>
      </p:sp>
      <p:sp>
        <p:nvSpPr>
          <p:cNvPr id="63" name="Rectángulo 40">
            <a:extLst>
              <a:ext uri="{FF2B5EF4-FFF2-40B4-BE49-F238E27FC236}">
                <a16:creationId xmlns:a16="http://schemas.microsoft.com/office/drawing/2014/main" xmlns="" id="{79CED97E-0FFA-0F6F-6508-5DA17BC1F4C0}"/>
              </a:ext>
            </a:extLst>
          </p:cNvPr>
          <p:cNvSpPr/>
          <p:nvPr/>
        </p:nvSpPr>
        <p:spPr>
          <a:xfrm>
            <a:off x="673960" y="4216819"/>
            <a:ext cx="11563937" cy="400110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r>
              <a:rPr lang="en-US" sz="2000" dirty="0"/>
              <a:t>Success in</a:t>
            </a:r>
            <a:r>
              <a:rPr lang="en-US" sz="2000" b="1" dirty="0">
                <a:solidFill>
                  <a:srgbClr val="0000FF"/>
                </a:solidFill>
                <a:latin typeface="Arial"/>
                <a:cs typeface="Arial"/>
              </a:rPr>
              <a:t> flat speed </a:t>
            </a:r>
            <a:r>
              <a:rPr lang="en-US" sz="2000" dirty="0"/>
              <a:t>and </a:t>
            </a:r>
            <a:r>
              <a:rPr lang="en-US" sz="2000" b="1" dirty="0">
                <a:solidFill>
                  <a:srgbClr val="0000FF"/>
                </a:solidFill>
                <a:latin typeface="Arial"/>
                <a:cs typeface="Arial"/>
              </a:rPr>
              <a:t>hot-gas </a:t>
            </a:r>
            <a:r>
              <a:rPr lang="en-US" sz="2000" dirty="0"/>
              <a:t>regions </a:t>
            </a:r>
            <a:r>
              <a:rPr lang="en-US" sz="2000" b="1" dirty="0">
                <a:solidFill>
                  <a:srgbClr val="0000FF"/>
                </a:solidFill>
                <a:latin typeface="Arial"/>
                <a:cs typeface="Arial"/>
              </a:rPr>
              <a:t>beyond 500–1000 </a:t>
            </a:r>
            <a:r>
              <a:rPr lang="en-US" sz="2000" b="1" dirty="0" err="1">
                <a:solidFill>
                  <a:srgbClr val="0000FF"/>
                </a:solidFill>
                <a:latin typeface="Arial"/>
                <a:cs typeface="Arial"/>
              </a:rPr>
              <a:t>kpc</a:t>
            </a:r>
            <a:r>
              <a:rPr lang="en-US" sz="2000" b="1" dirty="0">
                <a:solidFill>
                  <a:srgbClr val="0000FF"/>
                </a:solidFill>
                <a:latin typeface="Arial"/>
                <a:cs typeface="Arial"/>
              </a:rPr>
              <a:t> </a:t>
            </a:r>
            <a:r>
              <a:rPr lang="en-US" sz="2000" dirty="0"/>
              <a:t>without dark matter</a:t>
            </a:r>
            <a:endParaRPr lang="es-ES_tradnl" sz="2000" dirty="0"/>
          </a:p>
        </p:txBody>
      </p:sp>
    </p:spTree>
    <p:extLst>
      <p:ext uri="{BB962C8B-B14F-4D97-AF65-F5344CB8AC3E}">
        <p14:creationId xmlns:p14="http://schemas.microsoft.com/office/powerpoint/2010/main" val="22146249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/>
      <p:bldP spid="35" grpId="0"/>
      <p:bldP spid="6" grpId="0"/>
      <p:bldP spid="8" grpId="0"/>
      <p:bldP spid="3" grpId="0"/>
      <p:bldP spid="54" grpId="0"/>
      <p:bldP spid="58" grpId="0"/>
      <p:bldP spid="59" grpId="0"/>
      <p:bldP spid="51" grpId="0"/>
      <p:bldP spid="52" grpId="0"/>
      <p:bldP spid="53" grpId="0"/>
      <p:bldP spid="56" grpId="0"/>
      <p:bldP spid="57" grpId="0"/>
      <p:bldP spid="6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QuadreDeText 11">
            <a:extLst>
              <a:ext uri="{FF2B5EF4-FFF2-40B4-BE49-F238E27FC236}">
                <a16:creationId xmlns:a16="http://schemas.microsoft.com/office/drawing/2014/main" xmlns="" id="{3786622A-F749-1D1F-58CD-16390EE3E6C3}"/>
              </a:ext>
            </a:extLst>
          </p:cNvPr>
          <p:cNvSpPr txBox="1"/>
          <p:nvPr/>
        </p:nvSpPr>
        <p:spPr>
          <a:xfrm>
            <a:off x="-3007" y="1163387"/>
            <a:ext cx="12240905" cy="40011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endParaRPr lang="ca-ES" sz="2000" dirty="0">
              <a:latin typeface="Arial"/>
              <a:cs typeface="Arial"/>
            </a:endParaRPr>
          </a:p>
        </p:txBody>
      </p:sp>
      <p:pic>
        <p:nvPicPr>
          <p:cNvPr id="11" name="Picture 2" descr="Ilustración de la Vía Láctea">
            <a:extLst>
              <a:ext uri="{FF2B5EF4-FFF2-40B4-BE49-F238E27FC236}">
                <a16:creationId xmlns:a16="http://schemas.microsoft.com/office/drawing/2014/main" xmlns="" id="{714748F4-8E66-C664-7F4B-97A15A885E6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5643"/>
          <a:stretch/>
        </p:blipFill>
        <p:spPr bwMode="auto">
          <a:xfrm>
            <a:off x="0" y="-10582"/>
            <a:ext cx="12190612" cy="12347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3" name="39 Marcador de número de diapositiva"/>
          <p:cNvSpPr>
            <a:spLocks noGrp="1"/>
          </p:cNvSpPr>
          <p:nvPr>
            <p:ph type="sldNum" sz="quarter" idx="12"/>
          </p:nvPr>
        </p:nvSpPr>
        <p:spPr bwMode="auto">
          <a:xfrm>
            <a:off x="11539264" y="599728"/>
            <a:ext cx="533400" cy="3810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"/>
              <a:defRPr sz="2900">
                <a:solidFill>
                  <a:schemeClr val="tx1"/>
                </a:solidFill>
                <a:latin typeface="Tw Cen MT" panose="020B0602020104020603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"/>
              <a:defRPr sz="2600">
                <a:solidFill>
                  <a:schemeClr val="tx1"/>
                </a:solidFill>
                <a:latin typeface="Tw Cen MT" panose="020B0602020104020603" pitchFamily="34" charset="0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"/>
              <a:defRPr sz="2300">
                <a:solidFill>
                  <a:schemeClr val="tx1"/>
                </a:solidFill>
                <a:latin typeface="Tw Cen MT" panose="020B0602020104020603" pitchFamily="34" charset="0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16A09E6B-1F50-405C-808D-49F1E760CC47}" type="slidenum">
              <a:rPr lang="es-ES" sz="1400">
                <a:solidFill>
                  <a:srgbClr val="E4F3F8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2</a:t>
            </a:fld>
            <a:endParaRPr lang="es-ES" sz="1400" dirty="0">
              <a:solidFill>
                <a:srgbClr val="E4F3F8"/>
              </a:solidFill>
              <a:latin typeface="Arial" panose="020B0604020202020204" pitchFamily="34" charset="0"/>
            </a:endParaRPr>
          </a:p>
        </p:txBody>
      </p:sp>
      <p:sp>
        <p:nvSpPr>
          <p:cNvPr id="14" name="23 Rectángulo">
            <a:extLst>
              <a:ext uri="{FF2B5EF4-FFF2-40B4-BE49-F238E27FC236}">
                <a16:creationId xmlns:a16="http://schemas.microsoft.com/office/drawing/2014/main" xmlns="" id="{329DF60A-065D-9EE3-60F3-A890AF70B065}"/>
              </a:ext>
            </a:extLst>
          </p:cNvPr>
          <p:cNvSpPr/>
          <p:nvPr/>
        </p:nvSpPr>
        <p:spPr>
          <a:xfrm>
            <a:off x="573613" y="-16168"/>
            <a:ext cx="11064552" cy="292100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 algn="ctr" eaLnBrk="1" hangingPunct="1">
              <a:defRPr/>
            </a:pPr>
            <a:r>
              <a:rPr lang="en-US" sz="1300" i="1" dirty="0">
                <a:solidFill>
                  <a:schemeClr val="bg1"/>
                </a:solidFill>
                <a:latin typeface="Arial"/>
                <a:cs typeface="Arial"/>
              </a:rPr>
              <a:t>Robert Monjo: </a:t>
            </a:r>
            <a:r>
              <a:rPr lang="en-US" sz="1300" i="1" dirty="0" smtClean="0">
                <a:solidFill>
                  <a:schemeClr val="bg1"/>
                </a:solidFill>
                <a:latin typeface="Arial"/>
                <a:cs typeface="Arial"/>
              </a:rPr>
              <a:t>Testing </a:t>
            </a:r>
            <a:r>
              <a:rPr lang="en-US" sz="1300" i="1" dirty="0" err="1" smtClean="0">
                <a:solidFill>
                  <a:schemeClr val="bg1"/>
                </a:solidFill>
                <a:latin typeface="Arial"/>
                <a:cs typeface="Arial"/>
              </a:rPr>
              <a:t>hyperconical</a:t>
            </a:r>
            <a:r>
              <a:rPr lang="en-US" sz="1300" i="1" dirty="0" smtClean="0">
                <a:solidFill>
                  <a:schemeClr val="bg1"/>
                </a:solidFill>
                <a:latin typeface="Arial"/>
                <a:cs typeface="Arial"/>
              </a:rPr>
              <a:t> modified gravity in galaxies and clusters</a:t>
            </a:r>
            <a:endParaRPr lang="es-ES" sz="1300" dirty="0">
              <a:solidFill>
                <a:schemeClr val="bg1"/>
              </a:solidFill>
              <a:latin typeface="Arial" charset="0"/>
              <a:cs typeface="Arial" charset="0"/>
            </a:endParaRPr>
          </a:p>
        </p:txBody>
      </p:sp>
      <p:sp>
        <p:nvSpPr>
          <p:cNvPr id="2" name="Rectángulo 1"/>
          <p:cNvSpPr/>
          <p:nvPr/>
        </p:nvSpPr>
        <p:spPr>
          <a:xfrm>
            <a:off x="2279576" y="1529435"/>
            <a:ext cx="8568952" cy="45550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900" b="1" dirty="0">
                <a:solidFill>
                  <a:srgbClr val="0000FF"/>
                </a:solidFill>
                <a:latin typeface="Arial Nova Cond Light" panose="020B0306020202020204" pitchFamily="34" charset="0"/>
                <a:cs typeface="Calibri"/>
              </a:rPr>
              <a:t>Motivation</a:t>
            </a:r>
          </a:p>
          <a:p>
            <a:pPr marL="914400" lvl="1" indent="-457200">
              <a:buFont typeface="Wingdings" panose="05000000000000000000" pitchFamily="2" charset="2"/>
              <a:buChar char="ü"/>
            </a:pPr>
            <a:r>
              <a:rPr lang="en-US" sz="2900" dirty="0">
                <a:solidFill>
                  <a:srgbClr val="0000FF"/>
                </a:solidFill>
                <a:latin typeface="Arial Nova Cond Light" panose="020B0306020202020204" pitchFamily="34" charset="0"/>
                <a:cs typeface="Calibri"/>
              </a:rPr>
              <a:t>Dynamical embedding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900" b="1" dirty="0">
                <a:latin typeface="Arial Nova Cond Light" panose="020B0306020202020204" pitchFamily="34" charset="0"/>
                <a:cs typeface="Calibri"/>
              </a:rPr>
              <a:t>Approach</a:t>
            </a:r>
            <a:r>
              <a:rPr lang="en-US" sz="2900" dirty="0">
                <a:latin typeface="Arial Nova Cond Light" panose="020B0306020202020204" pitchFamily="34" charset="0"/>
                <a:cs typeface="Calibri"/>
              </a:rPr>
              <a:t>: </a:t>
            </a:r>
          </a:p>
          <a:p>
            <a:pPr marL="914400" lvl="1" indent="-457200">
              <a:buFont typeface="Wingdings" panose="05000000000000000000" pitchFamily="2" charset="2"/>
              <a:buChar char="ü"/>
            </a:pPr>
            <a:r>
              <a:rPr lang="en-US" sz="2900" dirty="0">
                <a:latin typeface="Arial Nova Cond Light" panose="020B0306020202020204" pitchFamily="34" charset="0"/>
                <a:cs typeface="Calibri"/>
              </a:rPr>
              <a:t>Hyperconical modified gravity</a:t>
            </a:r>
          </a:p>
          <a:p>
            <a:pPr marL="914400" lvl="1" indent="-457200">
              <a:buFont typeface="Wingdings" panose="05000000000000000000" pitchFamily="2" charset="2"/>
              <a:buChar char="ü"/>
            </a:pPr>
            <a:r>
              <a:rPr lang="en-US" sz="2900" dirty="0" smtClean="0">
                <a:latin typeface="Arial Nova Cond Light" panose="020B0306020202020204" pitchFamily="34" charset="0"/>
                <a:cs typeface="Calibri"/>
              </a:rPr>
              <a:t>Observations</a:t>
            </a:r>
            <a:endParaRPr lang="en-US" sz="2900" dirty="0">
              <a:latin typeface="Arial Nova Cond Light" panose="020B0306020202020204" pitchFamily="34" charset="0"/>
              <a:cs typeface="Calibri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900" b="1" dirty="0">
                <a:latin typeface="Arial Nova Cond Light" panose="020B0306020202020204" pitchFamily="34" charset="0"/>
                <a:cs typeface="Calibri"/>
              </a:rPr>
              <a:t>Results</a:t>
            </a:r>
            <a:r>
              <a:rPr lang="en-US" sz="2900" dirty="0">
                <a:latin typeface="Arial Nova Cond Light" panose="020B0306020202020204" pitchFamily="34" charset="0"/>
                <a:cs typeface="Calibri"/>
              </a:rPr>
              <a:t>: Fictitious acceleration of...</a:t>
            </a:r>
          </a:p>
          <a:p>
            <a:pPr marL="914400" lvl="1" indent="-457200">
              <a:buFont typeface="Wingdings" panose="05000000000000000000" pitchFamily="2" charset="2"/>
              <a:buChar char="ü"/>
            </a:pPr>
            <a:r>
              <a:rPr lang="es-ES" sz="2900" dirty="0">
                <a:latin typeface="Arial Nova Cond Light" panose="020B0306020202020204" pitchFamily="34" charset="0"/>
                <a:cs typeface="Calibri"/>
              </a:rPr>
              <a:t>Cosmos</a:t>
            </a:r>
            <a:endParaRPr lang="en-US" sz="2900" dirty="0">
              <a:latin typeface="Arial Nova Cond Light" panose="020B0306020202020204" pitchFamily="34" charset="0"/>
              <a:cs typeface="Calibri"/>
            </a:endParaRPr>
          </a:p>
          <a:p>
            <a:pPr marL="914400" lvl="1" indent="-457200">
              <a:buFont typeface="Wingdings" panose="05000000000000000000" pitchFamily="2" charset="2"/>
              <a:buChar char="ü"/>
            </a:pPr>
            <a:r>
              <a:rPr lang="en-US" sz="2900" dirty="0">
                <a:latin typeface="Arial Nova Cond Light" panose="020B0306020202020204" pitchFamily="34" charset="0"/>
                <a:cs typeface="Calibri"/>
              </a:rPr>
              <a:t>Clusters</a:t>
            </a:r>
          </a:p>
          <a:p>
            <a:pPr marL="914400" lvl="1" indent="-457200">
              <a:buFont typeface="Wingdings" panose="05000000000000000000" pitchFamily="2" charset="2"/>
              <a:buChar char="ü"/>
            </a:pPr>
            <a:r>
              <a:rPr lang="en-US" sz="2900" dirty="0">
                <a:latin typeface="Arial Nova Cond Light" panose="020B0306020202020204" pitchFamily="34" charset="0"/>
                <a:cs typeface="Calibri"/>
              </a:rPr>
              <a:t>Galaxies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900" b="1" dirty="0">
                <a:latin typeface="Arial Nova Cond Light" panose="020B0306020202020204" pitchFamily="34" charset="0"/>
                <a:cs typeface="Calibri"/>
              </a:rPr>
              <a:t>Final remarks</a:t>
            </a:r>
            <a:r>
              <a:rPr lang="en-US" sz="2900" dirty="0">
                <a:latin typeface="Arial Nova Cond Light" panose="020B0306020202020204" pitchFamily="34" charset="0"/>
                <a:cs typeface="Calibri"/>
              </a:rPr>
              <a:t> </a:t>
            </a:r>
            <a:endParaRPr lang="en-US" sz="2900" dirty="0">
              <a:cs typeface="Calibri"/>
            </a:endParaRPr>
          </a:p>
        </p:txBody>
      </p:sp>
      <p:sp>
        <p:nvSpPr>
          <p:cNvPr id="10" name="Rectángulo 9"/>
          <p:cNvSpPr/>
          <p:nvPr/>
        </p:nvSpPr>
        <p:spPr>
          <a:xfrm>
            <a:off x="11738639" y="926951"/>
            <a:ext cx="48282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" sz="1400" b="1" dirty="0">
                <a:solidFill>
                  <a:schemeClr val="bg1"/>
                </a:solidFill>
              </a:rPr>
              <a:t>15. </a:t>
            </a:r>
            <a:endParaRPr lang="ca-ES" sz="1400" b="1" dirty="0">
              <a:solidFill>
                <a:schemeClr val="bg1"/>
              </a:solidFill>
            </a:endParaRPr>
          </a:p>
        </p:txBody>
      </p:sp>
      <p:cxnSp>
        <p:nvCxnSpPr>
          <p:cNvPr id="12" name="Conector recto 11"/>
          <p:cNvCxnSpPr/>
          <p:nvPr/>
        </p:nvCxnSpPr>
        <p:spPr>
          <a:xfrm flipV="1">
            <a:off x="11539264" y="799451"/>
            <a:ext cx="463717" cy="374895"/>
          </a:xfrm>
          <a:prstGeom prst="line">
            <a:avLst/>
          </a:prstGeom>
          <a:ln>
            <a:solidFill>
              <a:srgbClr val="FFFBE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 Box 30">
            <a:extLst>
              <a:ext uri="{FF2B5EF4-FFF2-40B4-BE49-F238E27FC236}">
                <a16:creationId xmlns:a16="http://schemas.microsoft.com/office/drawing/2014/main" xmlns="" id="{184F97B4-61AD-2BA0-6D74-0326A2345C0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23768" y="226189"/>
            <a:ext cx="5720304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t">
            <a:spAutoFit/>
          </a:bodyPr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"/>
              <a:defRPr sz="2900">
                <a:solidFill>
                  <a:schemeClr val="tx1"/>
                </a:solidFill>
                <a:latin typeface="Tw Cen MT" panose="020B0602020104020603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"/>
              <a:defRPr sz="2600">
                <a:solidFill>
                  <a:schemeClr val="tx1"/>
                </a:solidFill>
                <a:latin typeface="Tw Cen MT" panose="020B0602020104020603" pitchFamily="34" charset="0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"/>
              <a:defRPr sz="2300">
                <a:solidFill>
                  <a:schemeClr val="tx1"/>
                </a:solidFill>
                <a:latin typeface="Tw Cen MT" panose="020B0602020104020603" pitchFamily="34" charset="0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9pPr>
          </a:lstStyle>
          <a:p>
            <a:pPr algn="ctr">
              <a:spcBef>
                <a:spcPct val="50000"/>
              </a:spcBef>
              <a:buNone/>
            </a:pPr>
            <a:r>
              <a:rPr lang="en" sz="4000" b="1" dirty="0">
                <a:solidFill>
                  <a:schemeClr val="bg1"/>
                </a:solidFill>
                <a:latin typeface="Arial"/>
                <a:cs typeface="Arial"/>
              </a:rPr>
              <a:t>Contents</a:t>
            </a:r>
            <a:endParaRPr lang="ca-ES" dirty="0">
              <a:solidFill>
                <a:schemeClr val="bg1"/>
              </a:solidFill>
            </a:endParaRPr>
          </a:p>
        </p:txBody>
      </p:sp>
      <p:pic>
        <p:nvPicPr>
          <p:cNvPr id="17" name="Picture 5" descr="logo folio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344" y="100229"/>
            <a:ext cx="2304256" cy="6992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861936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mph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8" presetClass="emph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7F7F7F"/>
                                      </p:to>
                                    </p:animClr>
                                    <p:animClr clrSpc="rgb" dir="cw">
                                      <p:cBhvr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7F7F7F"/>
                                      </p:to>
                                    </p:animClr>
                                    <p:set>
                                      <p:cBhvr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9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7F7F7F"/>
                                      </p:to>
                                    </p:animClr>
                                    <p:animClr clrSpc="rgb" dir="cw">
                                      <p:cBhvr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7F7F7F"/>
                                      </p:to>
                                    </p:animClr>
                                    <p:set>
                                      <p:cBhvr>
                                        <p:cTn id="17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7F7F7F"/>
                                      </p:to>
                                    </p:animClr>
                                    <p:animClr clrSpc="rgb" dir="cw">
                                      <p:cBhvr>
                                        <p:cTn id="21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7F7F7F"/>
                                      </p:to>
                                    </p:animClr>
                                    <p:set>
                                      <p:cBhvr>
                                        <p:cTn id="22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9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7F7F7F"/>
                                      </p:to>
                                    </p:animClr>
                                    <p:animClr clrSpc="rgb" dir="cw">
                                      <p:cBhvr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7F7F7F"/>
                                      </p:to>
                                    </p:animClr>
                                    <p:set>
                                      <p:cBhvr>
                                        <p:cTn id="27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9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0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7F7F7F"/>
                                      </p:to>
                                    </p:animClr>
                                    <p:animClr clrSpc="rgb" dir="cw">
                                      <p:cBhvr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7F7F7F"/>
                                      </p:to>
                                    </p:animClr>
                                    <p:set>
                                      <p:cBhvr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3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9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5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7F7F7F"/>
                                      </p:to>
                                    </p:animClr>
                                    <p:animClr clrSpc="rgb" dir="cw">
                                      <p:cBhvr>
                                        <p:cTn id="36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7F7F7F"/>
                                      </p:to>
                                    </p:animClr>
                                    <p:set>
                                      <p:cBhvr>
                                        <p:cTn id="37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8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9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0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7F7F7F"/>
                                      </p:to>
                                    </p:animClr>
                                    <p:animClr clrSpc="rgb" dir="cw">
                                      <p:cBhvr>
                                        <p:cTn id="41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7F7F7F"/>
                                      </p:to>
                                    </p:animClr>
                                    <p:set>
                                      <p:cBhvr>
                                        <p:cTn id="42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3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9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5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7F7F7F"/>
                                      </p:to>
                                    </p:animClr>
                                    <p:animClr clrSpc="rgb" dir="cw">
                                      <p:cBhvr>
                                        <p:cTn id="46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7F7F7F"/>
                                      </p:to>
                                    </p:animClr>
                                    <p:set>
                                      <p:cBhvr>
                                        <p:cTn id="47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8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Ilustración de la Vía Láctea"/>
          <p:cNvPicPr>
            <a:picLocks noChangeAspect="1" noChangeArrowheads="1"/>
          </p:cNvPicPr>
          <p:nvPr/>
        </p:nvPicPr>
        <p:blipFill rotWithShape="1">
          <a:blip r:embed="rId3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-100000"/>
                    </a14:imgEffect>
                    <a14:imgEffect>
                      <a14:colorTemperature colorTemp="6139"/>
                    </a14:imgEffect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3" b="-59"/>
          <a:stretch/>
        </p:blipFill>
        <p:spPr bwMode="auto">
          <a:xfrm>
            <a:off x="-9891" y="-21782"/>
            <a:ext cx="12211778" cy="6879782"/>
          </a:xfrm>
          <a:prstGeom prst="rect">
            <a:avLst/>
          </a:prstGeom>
          <a:noFill/>
        </p:spPr>
      </p:pic>
      <p:sp>
        <p:nvSpPr>
          <p:cNvPr id="2" name="Rectángulo 1"/>
          <p:cNvSpPr/>
          <p:nvPr/>
        </p:nvSpPr>
        <p:spPr>
          <a:xfrm>
            <a:off x="4033892" y="4581128"/>
            <a:ext cx="770485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a-ES" sz="1400" b="1" dirty="0" err="1"/>
              <a:t>References</a:t>
            </a:r>
            <a:r>
              <a:rPr lang="ca-ES" sz="1400" b="1" dirty="0"/>
              <a:t>:​</a:t>
            </a:r>
            <a:r>
              <a:rPr lang="ca-ES" sz="1400" dirty="0"/>
              <a:t/>
            </a:r>
            <a:br>
              <a:rPr lang="ca-ES" sz="1400" dirty="0"/>
            </a:br>
            <a:r>
              <a:rPr lang="ca-ES" sz="1400" dirty="0" smtClean="0"/>
              <a:t>Monjo, R. (2025): </a:t>
            </a:r>
            <a:r>
              <a:rPr lang="ca-ES" sz="1400" dirty="0" err="1" smtClean="0"/>
              <a:t>ApJ</a:t>
            </a:r>
            <a:r>
              <a:rPr lang="ca-ES" sz="1400" dirty="0" smtClean="0"/>
              <a:t> </a:t>
            </a:r>
            <a:r>
              <a:rPr lang="ca-ES" sz="1400" b="1" dirty="0" smtClean="0"/>
              <a:t>982</a:t>
            </a:r>
            <a:r>
              <a:rPr lang="ca-ES" sz="1400" dirty="0" smtClean="0"/>
              <a:t>, 70</a:t>
            </a:r>
            <a:r>
              <a:rPr lang="ca-ES" sz="1400" dirty="0" smtClean="0">
                <a:hlinkClick r:id="rId5"/>
              </a:rPr>
              <a:t>10.3847/1538-4357/adb723</a:t>
            </a:r>
            <a:endParaRPr lang="ca-ES" sz="1400" dirty="0" smtClean="0"/>
          </a:p>
          <a:p>
            <a:r>
              <a:rPr lang="ca-ES" sz="1400" dirty="0" smtClean="0"/>
              <a:t>Monjo, R. (2025): </a:t>
            </a:r>
            <a:r>
              <a:rPr lang="ca-ES" sz="1400" dirty="0" err="1" smtClean="0"/>
              <a:t>ApJ</a:t>
            </a:r>
            <a:r>
              <a:rPr lang="ca-ES" sz="1400" dirty="0" smtClean="0"/>
              <a:t> </a:t>
            </a:r>
            <a:r>
              <a:rPr lang="ca-ES" sz="1400" b="1" dirty="0" smtClean="0"/>
              <a:t>981</a:t>
            </a:r>
            <a:r>
              <a:rPr lang="ca-ES" sz="1400" dirty="0" smtClean="0"/>
              <a:t>, </a:t>
            </a:r>
            <a:r>
              <a:rPr lang="ca-ES" sz="1400" dirty="0"/>
              <a:t>195,</a:t>
            </a:r>
            <a:r>
              <a:rPr lang="ca-ES" sz="1400" dirty="0" smtClean="0"/>
              <a:t>,  </a:t>
            </a:r>
            <a:r>
              <a:rPr lang="ca-ES" sz="1400" dirty="0" smtClean="0">
                <a:hlinkClick r:id="rId6"/>
              </a:rPr>
              <a:t>10.3847/1538-4357/adb8d7 </a:t>
            </a:r>
            <a:endParaRPr lang="ca-ES" sz="1400" dirty="0" smtClean="0"/>
          </a:p>
          <a:p>
            <a:r>
              <a:rPr lang="ca-ES" sz="1400" dirty="0" smtClean="0"/>
              <a:t>Monjo</a:t>
            </a:r>
            <a:r>
              <a:rPr lang="ca-ES" sz="1400" dirty="0"/>
              <a:t>, R. &amp; </a:t>
            </a:r>
            <a:r>
              <a:rPr lang="ca-ES" sz="1400" dirty="0" err="1"/>
              <a:t>Banik</a:t>
            </a:r>
            <a:r>
              <a:rPr lang="ca-ES" sz="1400" dirty="0"/>
              <a:t>, I. (2024): </a:t>
            </a:r>
            <a:r>
              <a:rPr lang="ca-ES" sz="1400" dirty="0">
                <a:hlinkClick r:id="rId7"/>
              </a:rPr>
              <a:t>https://</a:t>
            </a:r>
            <a:r>
              <a:rPr lang="ca-ES" sz="1400" dirty="0" smtClean="0">
                <a:hlinkClick r:id="rId7"/>
              </a:rPr>
              <a:t>arxiv.org/abs/2405.10019</a:t>
            </a:r>
            <a:endParaRPr lang="ca-ES" sz="1400" dirty="0" smtClean="0"/>
          </a:p>
          <a:p>
            <a:r>
              <a:rPr lang="ca-ES" sz="1400" dirty="0" smtClean="0"/>
              <a:t>Monjo</a:t>
            </a:r>
            <a:r>
              <a:rPr lang="ca-ES" sz="1400" dirty="0"/>
              <a:t>, R. (2024): </a:t>
            </a:r>
            <a:r>
              <a:rPr lang="ca-ES" sz="1400" dirty="0" err="1"/>
              <a:t>ApJ</a:t>
            </a:r>
            <a:r>
              <a:rPr lang="ca-ES" sz="1400" dirty="0"/>
              <a:t> </a:t>
            </a:r>
            <a:r>
              <a:rPr lang="ca-ES" sz="1400" b="1" dirty="0"/>
              <a:t>967</a:t>
            </a:r>
            <a:r>
              <a:rPr lang="ca-ES" sz="1400" dirty="0"/>
              <a:t>, 66, </a:t>
            </a:r>
            <a:r>
              <a:rPr lang="ca-ES" sz="1400" u="sng" dirty="0">
                <a:solidFill>
                  <a:srgbClr val="0070C0"/>
                </a:solidFill>
                <a:hlinkClick r:id="rId8"/>
              </a:rPr>
              <a:t>10.3847/1538-4357/ad3df7</a:t>
            </a:r>
            <a:r>
              <a:rPr lang="ca-ES" sz="1400" dirty="0">
                <a:solidFill>
                  <a:srgbClr val="0070C0"/>
                </a:solidFill>
              </a:rPr>
              <a:t>  </a:t>
            </a:r>
            <a:endParaRPr lang="ca-ES" sz="1400" dirty="0"/>
          </a:p>
          <a:p>
            <a:r>
              <a:rPr lang="ca-ES" sz="1400" dirty="0"/>
              <a:t>Monjo, R. (2023): CQG </a:t>
            </a:r>
            <a:r>
              <a:rPr lang="ca-ES" sz="1400" b="1" dirty="0"/>
              <a:t>40</a:t>
            </a:r>
            <a:r>
              <a:rPr lang="ca-ES" sz="1400" dirty="0"/>
              <a:t>, 235002, </a:t>
            </a:r>
            <a:r>
              <a:rPr lang="ca-ES" sz="1400" u="sng" dirty="0">
                <a:solidFill>
                  <a:srgbClr val="0070C0"/>
                </a:solidFill>
                <a:hlinkClick r:id="rId9"/>
              </a:rPr>
              <a:t>10.1088/1361-6382/ad0422</a:t>
            </a:r>
            <a:r>
              <a:rPr lang="ca-ES" sz="1400" dirty="0">
                <a:solidFill>
                  <a:srgbClr val="0070C0"/>
                </a:solidFill>
              </a:rPr>
              <a:t>  ​</a:t>
            </a:r>
            <a:r>
              <a:rPr lang="ca-ES" sz="1400" dirty="0"/>
              <a:t/>
            </a:r>
            <a:br>
              <a:rPr lang="ca-ES" sz="1400" dirty="0"/>
            </a:br>
            <a:r>
              <a:rPr lang="ca-ES" sz="1400" dirty="0"/>
              <a:t>Monjo, R. &amp; Campoamor-</a:t>
            </a:r>
            <a:r>
              <a:rPr lang="ca-ES" sz="1400" dirty="0" err="1"/>
              <a:t>Stursberg</a:t>
            </a:r>
            <a:r>
              <a:rPr lang="ca-ES" sz="1400" dirty="0"/>
              <a:t> R. (2023) </a:t>
            </a:r>
            <a:r>
              <a:rPr lang="ca-ES" sz="1400" i="1" dirty="0"/>
              <a:t>CQG </a:t>
            </a:r>
            <a:r>
              <a:rPr lang="ca-ES" sz="1400" b="1" dirty="0"/>
              <a:t>40</a:t>
            </a:r>
            <a:r>
              <a:rPr lang="ca-ES" sz="1400" dirty="0"/>
              <a:t>, 195006. </a:t>
            </a:r>
            <a:r>
              <a:rPr lang="ca-ES" sz="1400" u="sng" dirty="0">
                <a:hlinkClick r:id="rId10"/>
              </a:rPr>
              <a:t>10.1088/1361-6382/</a:t>
            </a:r>
            <a:r>
              <a:rPr lang="ca-ES" sz="1400" u="sng" dirty="0" err="1">
                <a:hlinkClick r:id="rId10"/>
              </a:rPr>
              <a:t>aceacc</a:t>
            </a:r>
            <a:r>
              <a:rPr lang="ca-ES" sz="1400" dirty="0"/>
              <a:t> ​</a:t>
            </a:r>
            <a:br>
              <a:rPr lang="ca-ES" sz="1400" dirty="0"/>
            </a:br>
            <a:r>
              <a:rPr lang="ca-ES" sz="1400" dirty="0"/>
              <a:t>Monjo, R. &amp; Campoamor-</a:t>
            </a:r>
            <a:r>
              <a:rPr lang="ca-ES" sz="1400" dirty="0" err="1"/>
              <a:t>Stursberg</a:t>
            </a:r>
            <a:r>
              <a:rPr lang="ca-ES" sz="1400" dirty="0"/>
              <a:t> R. (2020). </a:t>
            </a:r>
            <a:r>
              <a:rPr lang="ca-ES" sz="1400" i="1" dirty="0"/>
              <a:t>CQG </a:t>
            </a:r>
            <a:r>
              <a:rPr lang="ca-ES" sz="1400" b="1" dirty="0"/>
              <a:t>37</a:t>
            </a:r>
            <a:r>
              <a:rPr lang="ca-ES" sz="1400" dirty="0"/>
              <a:t>, 205015</a:t>
            </a:r>
            <a:r>
              <a:rPr lang="ca-ES" sz="1400" i="1" dirty="0"/>
              <a:t>. </a:t>
            </a:r>
            <a:r>
              <a:rPr lang="ca-ES" sz="1400" u="sng" dirty="0">
                <a:hlinkClick r:id="rId11"/>
              </a:rPr>
              <a:t>10.1088/1361-6382/</a:t>
            </a:r>
            <a:r>
              <a:rPr lang="ca-ES" sz="1400" u="sng" dirty="0" err="1">
                <a:hlinkClick r:id="rId11"/>
              </a:rPr>
              <a:t>abadaf</a:t>
            </a:r>
            <a:r>
              <a:rPr lang="ca-ES" sz="1400" dirty="0"/>
              <a:t> ​</a:t>
            </a:r>
            <a:br>
              <a:rPr lang="ca-ES" sz="1400" dirty="0"/>
            </a:br>
            <a:r>
              <a:rPr lang="ca-ES" sz="1400" dirty="0"/>
              <a:t>Monjo, R. (2018). </a:t>
            </a:r>
            <a:r>
              <a:rPr lang="ca-ES" sz="1400" i="1" dirty="0"/>
              <a:t>PRD </a:t>
            </a:r>
            <a:r>
              <a:rPr lang="ca-ES" sz="1400" b="1" i="1" dirty="0"/>
              <a:t>98</a:t>
            </a:r>
            <a:r>
              <a:rPr lang="ca-ES" sz="1400" i="1" dirty="0"/>
              <a:t>, 043508 </a:t>
            </a:r>
            <a:r>
              <a:rPr lang="ca-ES" sz="1400" u="sng" dirty="0">
                <a:hlinkClick r:id="rId12"/>
              </a:rPr>
              <a:t>10.1103/PhysRevD.98.043508</a:t>
            </a:r>
            <a:r>
              <a:rPr lang="ca-ES" sz="1400" dirty="0"/>
              <a:t> ​</a:t>
            </a:r>
            <a:br>
              <a:rPr lang="ca-ES" sz="1400" dirty="0"/>
            </a:br>
            <a:r>
              <a:rPr lang="ca-ES" sz="1400" dirty="0"/>
              <a:t>Monjo, R. (2017). </a:t>
            </a:r>
            <a:r>
              <a:rPr lang="ca-ES" sz="1400" i="1" dirty="0"/>
              <a:t>PRD </a:t>
            </a:r>
            <a:r>
              <a:rPr lang="ca-ES" sz="1400" b="1" i="1" dirty="0"/>
              <a:t>96</a:t>
            </a:r>
            <a:r>
              <a:rPr lang="ca-ES" sz="1400" i="1" dirty="0"/>
              <a:t>, 103505</a:t>
            </a:r>
            <a:r>
              <a:rPr lang="ca-ES" sz="1400" dirty="0"/>
              <a:t>. </a:t>
            </a:r>
            <a:r>
              <a:rPr lang="ca-ES" sz="1400" u="sng" dirty="0">
                <a:hlinkClick r:id="rId13"/>
              </a:rPr>
              <a:t>10.1103/PhysRevD.96.103505</a:t>
            </a:r>
            <a:endParaRPr lang="ca-ES" sz="1400" dirty="0"/>
          </a:p>
        </p:txBody>
      </p:sp>
      <p:sp>
        <p:nvSpPr>
          <p:cNvPr id="7" name="85 Rectángulo"/>
          <p:cNvSpPr>
            <a:spLocks noChangeArrowheads="1"/>
          </p:cNvSpPr>
          <p:nvPr/>
        </p:nvSpPr>
        <p:spPr bwMode="auto">
          <a:xfrm>
            <a:off x="2711624" y="764704"/>
            <a:ext cx="7200800" cy="35625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t">
            <a:spAutoFit/>
          </a:bodyPr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"/>
              <a:defRPr sz="2900">
                <a:solidFill>
                  <a:schemeClr val="tx1"/>
                </a:solidFill>
                <a:latin typeface="Tw Cen MT" panose="020B0602020104020603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"/>
              <a:defRPr sz="2600">
                <a:solidFill>
                  <a:schemeClr val="tx1"/>
                </a:solidFill>
                <a:latin typeface="Tw Cen MT" panose="020B0602020104020603" pitchFamily="34" charset="0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"/>
              <a:defRPr sz="2300">
                <a:solidFill>
                  <a:schemeClr val="tx1"/>
                </a:solidFill>
                <a:latin typeface="Tw Cen MT" panose="020B0602020104020603" pitchFamily="34" charset="0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9pPr>
          </a:lstStyle>
          <a:p>
            <a:pPr algn="ctr">
              <a:buNone/>
            </a:pPr>
            <a:r>
              <a:rPr lang="en" sz="2800" dirty="0">
                <a:solidFill>
                  <a:srgbClr val="000000"/>
                </a:solidFill>
                <a:latin typeface="Tw Cen MT"/>
                <a:cs typeface="Arial"/>
              </a:rPr>
              <a:t>Thanks to </a:t>
            </a:r>
            <a:r>
              <a:rPr lang="en-US" sz="2800" b="1" dirty="0">
                <a:latin typeface="Tw Cen MT"/>
                <a:cs typeface="Arial"/>
              </a:rPr>
              <a:t>Prof. Stacy </a:t>
            </a:r>
            <a:r>
              <a:rPr lang="en-US" sz="2800" b="1" dirty="0" err="1">
                <a:latin typeface="Tw Cen MT"/>
                <a:cs typeface="Arial"/>
              </a:rPr>
              <a:t>McGaugh</a:t>
            </a:r>
            <a:r>
              <a:rPr lang="en-US" sz="2800" b="1" dirty="0">
                <a:latin typeface="Tw Cen MT"/>
                <a:cs typeface="Arial"/>
              </a:rPr>
              <a:t>, Prof. </a:t>
            </a:r>
            <a:r>
              <a:rPr lang="en-US" sz="2800" b="1" dirty="0" err="1">
                <a:latin typeface="Tw Cen MT"/>
                <a:cs typeface="Arial"/>
              </a:rPr>
              <a:t>Pengfei</a:t>
            </a:r>
            <a:r>
              <a:rPr lang="en-US" sz="2800" b="1" dirty="0">
                <a:latin typeface="Tw Cen MT"/>
                <a:cs typeface="Arial"/>
              </a:rPr>
              <a:t> </a:t>
            </a:r>
            <a:r>
              <a:rPr lang="en-US" sz="2800" b="1" dirty="0" smtClean="0">
                <a:latin typeface="Tw Cen MT"/>
                <a:cs typeface="Arial"/>
              </a:rPr>
              <a:t>Li, Dr. </a:t>
            </a:r>
            <a:r>
              <a:rPr lang="ca-ES" sz="2800" b="1" dirty="0" err="1" smtClean="0"/>
              <a:t>Tobias</a:t>
            </a:r>
            <a:r>
              <a:rPr lang="ca-ES" sz="2800" b="1" dirty="0" smtClean="0"/>
              <a:t> </a:t>
            </a:r>
            <a:r>
              <a:rPr lang="ca-ES" sz="2800" b="1" dirty="0" err="1" smtClean="0"/>
              <a:t>Mistele</a:t>
            </a:r>
            <a:r>
              <a:rPr lang="ca-ES" sz="2800" b="1" dirty="0" smtClean="0"/>
              <a:t> </a:t>
            </a:r>
            <a:r>
              <a:rPr lang="en-US" sz="2800" dirty="0" smtClean="0">
                <a:latin typeface="Tw Cen MT"/>
                <a:cs typeface="Arial"/>
              </a:rPr>
              <a:t>and</a:t>
            </a:r>
            <a:r>
              <a:rPr lang="en-US" sz="2800" b="1" dirty="0" smtClean="0">
                <a:latin typeface="Tw Cen MT"/>
                <a:cs typeface="Arial"/>
              </a:rPr>
              <a:t> </a:t>
            </a:r>
            <a:r>
              <a:rPr lang="en-US" sz="2800" b="1" dirty="0">
                <a:latin typeface="Tw Cen MT"/>
                <a:cs typeface="Arial"/>
              </a:rPr>
              <a:t>Prof. Dominique Eckert</a:t>
            </a:r>
            <a:endParaRPr lang="en-US" sz="2800" b="1" dirty="0">
              <a:latin typeface="Tw Cen MT"/>
              <a:cs typeface="Arial"/>
              <a:hlinkClick r:id="rId14">
                <a:extLst>
                  <a:ext uri="{A12FA001-AC4F-418D-AE19-62706E023703}">
                    <ahyp:hlinkClr xmlns:ahyp="http://schemas.microsoft.com/office/drawing/2018/hyperlinkcolor" xmlns="" val="tx"/>
                  </a:ext>
                </a:extLst>
              </a:hlinkClick>
            </a:endParaRPr>
          </a:p>
          <a:p>
            <a:pPr algn="ctr">
              <a:buNone/>
            </a:pPr>
            <a:r>
              <a:rPr lang="en-US" sz="2800" dirty="0">
                <a:latin typeface="Tw Cen MT"/>
                <a:cs typeface="Arial"/>
              </a:rPr>
              <a:t>for the data</a:t>
            </a:r>
          </a:p>
          <a:p>
            <a:pPr algn="ctr">
              <a:buNone/>
            </a:pPr>
            <a:r>
              <a:rPr lang="ca-ES" sz="2800" i="1" dirty="0" err="1">
                <a:solidFill>
                  <a:srgbClr val="000000"/>
                </a:solidFill>
                <a:latin typeface="Tw Cen MT"/>
                <a:cs typeface="Arial"/>
              </a:rPr>
              <a:t>and</a:t>
            </a:r>
            <a:endParaRPr lang="en" sz="2800" i="1" dirty="0">
              <a:solidFill>
                <a:srgbClr val="000000"/>
              </a:solidFill>
              <a:latin typeface="Tw Cen MT"/>
              <a:cs typeface="Arial"/>
            </a:endParaRPr>
          </a:p>
          <a:p>
            <a:pPr algn="ctr">
              <a:buNone/>
            </a:pPr>
            <a:r>
              <a:rPr lang="en" sz="4800" b="1" dirty="0">
                <a:solidFill>
                  <a:srgbClr val="000000"/>
                </a:solidFill>
                <a:latin typeface="Tw Cen MT"/>
                <a:cs typeface="Arial"/>
              </a:rPr>
              <a:t>Thank you very much for your attention</a:t>
            </a:r>
          </a:p>
        </p:txBody>
      </p:sp>
      <p:pic>
        <p:nvPicPr>
          <p:cNvPr id="9" name="Picture 5" descr="logo folio"/>
          <p:cNvPicPr>
            <a:picLocks noChangeAspect="1" noChangeArrowheads="1"/>
          </p:cNvPicPr>
          <p:nvPr/>
        </p:nvPicPr>
        <p:blipFill>
          <a:blip r:embed="rId1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3352" y="5373216"/>
            <a:ext cx="3497297" cy="1061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4216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QuadreDeText 11">
            <a:extLst>
              <a:ext uri="{FF2B5EF4-FFF2-40B4-BE49-F238E27FC236}">
                <a16:creationId xmlns:a16="http://schemas.microsoft.com/office/drawing/2014/main" xmlns="" id="{3786622A-F749-1D1F-58CD-16390EE3E6C3}"/>
              </a:ext>
            </a:extLst>
          </p:cNvPr>
          <p:cNvSpPr txBox="1"/>
          <p:nvPr/>
        </p:nvSpPr>
        <p:spPr>
          <a:xfrm>
            <a:off x="-3007" y="1228690"/>
            <a:ext cx="12240905" cy="46166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endParaRPr lang="ca-ES" sz="2400" b="1" dirty="0">
              <a:solidFill>
                <a:schemeClr val="accent1">
                  <a:lumMod val="50000"/>
                </a:schemeClr>
              </a:solidFill>
              <a:latin typeface="Arial"/>
              <a:cs typeface="Arial"/>
            </a:endParaRPr>
          </a:p>
        </p:txBody>
      </p:sp>
      <p:pic>
        <p:nvPicPr>
          <p:cNvPr id="32" name="Picture 2" descr="Ilustración de la Vía Láctea">
            <a:extLst>
              <a:ext uri="{FF2B5EF4-FFF2-40B4-BE49-F238E27FC236}">
                <a16:creationId xmlns:a16="http://schemas.microsoft.com/office/drawing/2014/main" xmlns="" id="{B1A5C0D4-DAE6-5D05-BB8D-E3BB6E8F7A5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5643"/>
          <a:stretch/>
        </p:blipFill>
        <p:spPr bwMode="auto">
          <a:xfrm>
            <a:off x="0" y="1"/>
            <a:ext cx="12222361" cy="12453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3" name="Rectangle 2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"/>
              <a:defRPr sz="2900">
                <a:solidFill>
                  <a:schemeClr val="tx1"/>
                </a:solidFill>
                <a:latin typeface="Tw Cen MT" panose="020B0602020104020603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"/>
              <a:defRPr sz="2600">
                <a:solidFill>
                  <a:schemeClr val="tx1"/>
                </a:solidFill>
                <a:latin typeface="Tw Cen MT" panose="020B0602020104020603" pitchFamily="34" charset="0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"/>
              <a:defRPr sz="2300">
                <a:solidFill>
                  <a:schemeClr val="tx1"/>
                </a:solidFill>
                <a:latin typeface="Tw Cen MT" panose="020B0602020104020603" pitchFamily="34" charset="0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ca-ES" sz="1800">
              <a:latin typeface="Arial" panose="020B0604020202020204" pitchFamily="34" charset="0"/>
            </a:endParaRPr>
          </a:p>
        </p:txBody>
      </p:sp>
      <p:sp>
        <p:nvSpPr>
          <p:cNvPr id="44" name="Rectangle 4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"/>
              <a:defRPr sz="2900">
                <a:solidFill>
                  <a:schemeClr val="tx1"/>
                </a:solidFill>
                <a:latin typeface="Tw Cen MT" panose="020B0602020104020603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"/>
              <a:defRPr sz="2600">
                <a:solidFill>
                  <a:schemeClr val="tx1"/>
                </a:solidFill>
                <a:latin typeface="Tw Cen MT" panose="020B0602020104020603" pitchFamily="34" charset="0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"/>
              <a:defRPr sz="2300">
                <a:solidFill>
                  <a:schemeClr val="tx1"/>
                </a:solidFill>
                <a:latin typeface="Tw Cen MT" panose="020B0602020104020603" pitchFamily="34" charset="0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ca-ES" sz="1800">
              <a:latin typeface="Arial" panose="020B0604020202020204" pitchFamily="34" charset="0"/>
            </a:endParaRPr>
          </a:p>
        </p:txBody>
      </p:sp>
      <p:sp>
        <p:nvSpPr>
          <p:cNvPr id="51" name="Rectangle 6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"/>
              <a:defRPr sz="2900">
                <a:solidFill>
                  <a:schemeClr val="tx1"/>
                </a:solidFill>
                <a:latin typeface="Tw Cen MT" panose="020B0602020104020603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"/>
              <a:defRPr sz="2600">
                <a:solidFill>
                  <a:schemeClr val="tx1"/>
                </a:solidFill>
                <a:latin typeface="Tw Cen MT" panose="020B0602020104020603" pitchFamily="34" charset="0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"/>
              <a:defRPr sz="2300">
                <a:solidFill>
                  <a:schemeClr val="tx1"/>
                </a:solidFill>
                <a:latin typeface="Tw Cen MT" panose="020B0602020104020603" pitchFamily="34" charset="0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ca-ES" sz="1800">
              <a:latin typeface="Arial" panose="020B0604020202020204" pitchFamily="34" charset="0"/>
            </a:endParaRPr>
          </a:p>
        </p:txBody>
      </p:sp>
      <p:sp>
        <p:nvSpPr>
          <p:cNvPr id="52" name="Rectangle 8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"/>
              <a:defRPr sz="2900">
                <a:solidFill>
                  <a:schemeClr val="tx1"/>
                </a:solidFill>
                <a:latin typeface="Tw Cen MT" panose="020B0602020104020603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"/>
              <a:defRPr sz="2600">
                <a:solidFill>
                  <a:schemeClr val="tx1"/>
                </a:solidFill>
                <a:latin typeface="Tw Cen MT" panose="020B0602020104020603" pitchFamily="34" charset="0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"/>
              <a:defRPr sz="2300">
                <a:solidFill>
                  <a:schemeClr val="tx1"/>
                </a:solidFill>
                <a:latin typeface="Tw Cen MT" panose="020B0602020104020603" pitchFamily="34" charset="0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ca-ES" sz="1800">
              <a:latin typeface="Arial" panose="020B0604020202020204" pitchFamily="34" charset="0"/>
            </a:endParaRPr>
          </a:p>
        </p:txBody>
      </p:sp>
      <p:sp>
        <p:nvSpPr>
          <p:cNvPr id="53" name="Rectangle 10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"/>
              <a:defRPr sz="2900">
                <a:solidFill>
                  <a:schemeClr val="tx1"/>
                </a:solidFill>
                <a:latin typeface="Tw Cen MT" panose="020B0602020104020603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"/>
              <a:defRPr sz="2600">
                <a:solidFill>
                  <a:schemeClr val="tx1"/>
                </a:solidFill>
                <a:latin typeface="Tw Cen MT" panose="020B0602020104020603" pitchFamily="34" charset="0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"/>
              <a:defRPr sz="2300">
                <a:solidFill>
                  <a:schemeClr val="tx1"/>
                </a:solidFill>
                <a:latin typeface="Tw Cen MT" panose="020B0602020104020603" pitchFamily="34" charset="0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ca-ES" sz="1800">
              <a:latin typeface="Arial" panose="020B0604020202020204" pitchFamily="34" charset="0"/>
            </a:endParaRPr>
          </a:p>
        </p:txBody>
      </p:sp>
      <p:sp>
        <p:nvSpPr>
          <p:cNvPr id="54" name="Rectangle 12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"/>
              <a:defRPr sz="2900">
                <a:solidFill>
                  <a:schemeClr val="tx1"/>
                </a:solidFill>
                <a:latin typeface="Tw Cen MT" panose="020B0602020104020603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"/>
              <a:defRPr sz="2600">
                <a:solidFill>
                  <a:schemeClr val="tx1"/>
                </a:solidFill>
                <a:latin typeface="Tw Cen MT" panose="020B0602020104020603" pitchFamily="34" charset="0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"/>
              <a:defRPr sz="2300">
                <a:solidFill>
                  <a:schemeClr val="tx1"/>
                </a:solidFill>
                <a:latin typeface="Tw Cen MT" panose="020B0602020104020603" pitchFamily="34" charset="0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ca-ES" sz="1800">
              <a:latin typeface="Arial" panose="020B0604020202020204" pitchFamily="34" charset="0"/>
            </a:endParaRPr>
          </a:p>
        </p:txBody>
      </p:sp>
      <p:sp>
        <p:nvSpPr>
          <p:cNvPr id="55" name="Rectangle 14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"/>
              <a:defRPr sz="2900">
                <a:solidFill>
                  <a:schemeClr val="tx1"/>
                </a:solidFill>
                <a:latin typeface="Tw Cen MT" panose="020B0602020104020603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"/>
              <a:defRPr sz="2600">
                <a:solidFill>
                  <a:schemeClr val="tx1"/>
                </a:solidFill>
                <a:latin typeface="Tw Cen MT" panose="020B0602020104020603" pitchFamily="34" charset="0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"/>
              <a:defRPr sz="2300">
                <a:solidFill>
                  <a:schemeClr val="tx1"/>
                </a:solidFill>
                <a:latin typeface="Tw Cen MT" panose="020B0602020104020603" pitchFamily="34" charset="0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ca-ES" sz="1800">
              <a:latin typeface="Arial" panose="020B0604020202020204" pitchFamily="34" charset="0"/>
            </a:endParaRPr>
          </a:p>
        </p:txBody>
      </p:sp>
      <p:sp>
        <p:nvSpPr>
          <p:cNvPr id="56" name="Rectangle 16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"/>
              <a:defRPr sz="2900">
                <a:solidFill>
                  <a:schemeClr val="tx1"/>
                </a:solidFill>
                <a:latin typeface="Tw Cen MT" panose="020B0602020104020603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"/>
              <a:defRPr sz="2600">
                <a:solidFill>
                  <a:schemeClr val="tx1"/>
                </a:solidFill>
                <a:latin typeface="Tw Cen MT" panose="020B0602020104020603" pitchFamily="34" charset="0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"/>
              <a:defRPr sz="2300">
                <a:solidFill>
                  <a:schemeClr val="tx1"/>
                </a:solidFill>
                <a:latin typeface="Tw Cen MT" panose="020B0602020104020603" pitchFamily="34" charset="0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ca-ES" sz="1800">
              <a:latin typeface="Arial" panose="020B0604020202020204" pitchFamily="34" charset="0"/>
            </a:endParaRPr>
          </a:p>
        </p:txBody>
      </p:sp>
      <p:sp>
        <p:nvSpPr>
          <p:cNvPr id="57" name="Rectangle 18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"/>
              <a:defRPr sz="2900">
                <a:solidFill>
                  <a:schemeClr val="tx1"/>
                </a:solidFill>
                <a:latin typeface="Tw Cen MT" panose="020B0602020104020603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"/>
              <a:defRPr sz="2600">
                <a:solidFill>
                  <a:schemeClr val="tx1"/>
                </a:solidFill>
                <a:latin typeface="Tw Cen MT" panose="020B0602020104020603" pitchFamily="34" charset="0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"/>
              <a:defRPr sz="2300">
                <a:solidFill>
                  <a:schemeClr val="tx1"/>
                </a:solidFill>
                <a:latin typeface="Tw Cen MT" panose="020B0602020104020603" pitchFamily="34" charset="0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ca-ES" sz="1800">
              <a:latin typeface="Arial" panose="020B0604020202020204" pitchFamily="34" charset="0"/>
            </a:endParaRPr>
          </a:p>
        </p:txBody>
      </p:sp>
      <p:sp>
        <p:nvSpPr>
          <p:cNvPr id="58" name="39 Marcador de número de diapositiva"/>
          <p:cNvSpPr txBox="1">
            <a:spLocks/>
          </p:cNvSpPr>
          <p:nvPr/>
        </p:nvSpPr>
        <p:spPr bwMode="auto">
          <a:xfrm>
            <a:off x="11539264" y="620688"/>
            <a:ext cx="533400" cy="381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>
            <a:defPPr>
              <a:defRPr lang="en"/>
            </a:defPPr>
            <a:lvl1pPr algn="ctr" rtl="0" eaLnBrk="1" fontAlgn="base" hangingPunct="1">
              <a:spcBef>
                <a:spcPts val="7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anose="05000000000000000000" pitchFamily="2" charset="2"/>
              <a:buChar char=""/>
              <a:defRPr sz="2900" b="1" kern="1200">
                <a:solidFill>
                  <a:schemeClr val="tx1"/>
                </a:solidFill>
                <a:latin typeface="Tw Cen MT" panose="020B0602020104020603" pitchFamily="34" charset="0"/>
                <a:ea typeface="+mn-ea"/>
                <a:cs typeface="Arial" panose="020B0604020202020204" pitchFamily="34" charset="0"/>
              </a:defRPr>
            </a:lvl1pPr>
            <a:lvl2pPr marL="742950" indent="-285750" algn="l" rtl="0" eaLnBrk="0" fontAlgn="base" hangingPunct="0">
              <a:spcBef>
                <a:spcPts val="55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 2" panose="05020102010507070707" pitchFamily="18" charset="2"/>
              <a:buChar char=""/>
              <a:defRPr sz="2600" kern="1200">
                <a:solidFill>
                  <a:schemeClr val="tx1"/>
                </a:solidFill>
                <a:latin typeface="Tw Cen MT" panose="020B0602020104020603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rtl="0" eaLnBrk="0" fontAlgn="base" hangingPunct="0">
              <a:spcBef>
                <a:spcPts val="500"/>
              </a:spcBef>
              <a:spcAft>
                <a:spcPct val="0"/>
              </a:spcAft>
              <a:buClr>
                <a:schemeClr val="accent2"/>
              </a:buClr>
              <a:buSzPct val="75000"/>
              <a:buFont typeface="Wingdings" panose="05000000000000000000" pitchFamily="2" charset="2"/>
              <a:buChar char=""/>
              <a:defRPr sz="2300" kern="1200">
                <a:solidFill>
                  <a:schemeClr val="tx1"/>
                </a:solidFill>
                <a:latin typeface="Tw Cen MT" panose="020B0602020104020603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rtl="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A5AB81"/>
              </a:buClr>
              <a:buSzPct val="75000"/>
              <a:buFont typeface="Wingdings" panose="05000000000000000000" pitchFamily="2" charset="2"/>
              <a:buChar char=""/>
              <a:defRPr sz="2000" kern="1200">
                <a:solidFill>
                  <a:schemeClr val="tx1"/>
                </a:solidFill>
                <a:latin typeface="Tw Cen MT" panose="020B0602020104020603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rtl="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 kern="1200">
                <a:solidFill>
                  <a:schemeClr val="tx1"/>
                </a:solidFill>
                <a:latin typeface="Tw Cen MT" panose="020B0602020104020603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0" fontAlgn="base" latinLnBrk="0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 kern="1200">
                <a:solidFill>
                  <a:schemeClr val="tx1"/>
                </a:solidFill>
                <a:latin typeface="Tw Cen MT" panose="020B0602020104020603" pitchFamily="34" charset="0"/>
                <a:ea typeface="+mn-ea"/>
                <a:cs typeface="Arial" panose="020B0604020202020204" pitchFamily="34" charset="0"/>
              </a:defRPr>
            </a:lvl6pPr>
            <a:lvl7pPr marL="2971800" indent="-228600" algn="l" defTabSz="914400" rtl="0" eaLnBrk="0" fontAlgn="base" latinLnBrk="0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 kern="1200">
                <a:solidFill>
                  <a:schemeClr val="tx1"/>
                </a:solidFill>
                <a:latin typeface="Tw Cen MT" panose="020B0602020104020603" pitchFamily="34" charset="0"/>
                <a:ea typeface="+mn-ea"/>
                <a:cs typeface="Arial" panose="020B0604020202020204" pitchFamily="34" charset="0"/>
              </a:defRPr>
            </a:lvl7pPr>
            <a:lvl8pPr marL="3429000" indent="-228600" algn="l" defTabSz="914400" rtl="0" eaLnBrk="0" fontAlgn="base" latinLnBrk="0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 kern="1200">
                <a:solidFill>
                  <a:schemeClr val="tx1"/>
                </a:solidFill>
                <a:latin typeface="Tw Cen MT" panose="020B0602020104020603" pitchFamily="34" charset="0"/>
                <a:ea typeface="+mn-ea"/>
                <a:cs typeface="Arial" panose="020B0604020202020204" pitchFamily="34" charset="0"/>
              </a:defRPr>
            </a:lvl8pPr>
            <a:lvl9pPr marL="3886200" indent="-228600" algn="l" defTabSz="914400" rtl="0" eaLnBrk="0" fontAlgn="base" latinLnBrk="0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 kern="1200">
                <a:solidFill>
                  <a:schemeClr val="tx1"/>
                </a:solidFill>
                <a:latin typeface="Tw Cen MT" panose="020B0602020104020603" pitchFamily="34" charset="0"/>
                <a:ea typeface="+mn-ea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16A09E6B-1F50-405C-808D-49F1E760CC47}" type="slidenum">
              <a:rPr lang="es-ES" sz="1400" smtClean="0">
                <a:solidFill>
                  <a:srgbClr val="E4F3F8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21</a:t>
            </a:fld>
            <a:endParaRPr lang="es-ES" sz="1400" dirty="0">
              <a:solidFill>
                <a:srgbClr val="E4F3F8"/>
              </a:solidFill>
              <a:latin typeface="Arial" panose="020B0604020202020204" pitchFamily="34" charset="0"/>
            </a:endParaRPr>
          </a:p>
        </p:txBody>
      </p:sp>
      <p:sp>
        <p:nvSpPr>
          <p:cNvPr id="59" name="Rectangle 2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"/>
              <a:defRPr sz="2900">
                <a:solidFill>
                  <a:schemeClr val="tx1"/>
                </a:solidFill>
                <a:latin typeface="Tw Cen MT" panose="020B0602020104020603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"/>
              <a:defRPr sz="2600">
                <a:solidFill>
                  <a:schemeClr val="tx1"/>
                </a:solidFill>
                <a:latin typeface="Tw Cen MT" panose="020B0602020104020603" pitchFamily="34" charset="0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"/>
              <a:defRPr sz="2300">
                <a:solidFill>
                  <a:schemeClr val="tx1"/>
                </a:solidFill>
                <a:latin typeface="Tw Cen MT" panose="020B0602020104020603" pitchFamily="34" charset="0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ca-ES" sz="1800">
              <a:latin typeface="Arial" panose="020B0604020202020204" pitchFamily="34" charset="0"/>
            </a:endParaRPr>
          </a:p>
        </p:txBody>
      </p:sp>
      <p:sp>
        <p:nvSpPr>
          <p:cNvPr id="60" name="Rectangle 4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"/>
              <a:defRPr sz="2900">
                <a:solidFill>
                  <a:schemeClr val="tx1"/>
                </a:solidFill>
                <a:latin typeface="Tw Cen MT" panose="020B0602020104020603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"/>
              <a:defRPr sz="2600">
                <a:solidFill>
                  <a:schemeClr val="tx1"/>
                </a:solidFill>
                <a:latin typeface="Tw Cen MT" panose="020B0602020104020603" pitchFamily="34" charset="0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"/>
              <a:defRPr sz="2300">
                <a:solidFill>
                  <a:schemeClr val="tx1"/>
                </a:solidFill>
                <a:latin typeface="Tw Cen MT" panose="020B0602020104020603" pitchFamily="34" charset="0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ca-ES" sz="1800">
              <a:latin typeface="Arial" panose="020B0604020202020204" pitchFamily="34" charset="0"/>
            </a:endParaRPr>
          </a:p>
        </p:txBody>
      </p:sp>
      <p:sp>
        <p:nvSpPr>
          <p:cNvPr id="61" name="Rectangle 6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"/>
              <a:defRPr sz="2900">
                <a:solidFill>
                  <a:schemeClr val="tx1"/>
                </a:solidFill>
                <a:latin typeface="Tw Cen MT" panose="020B0602020104020603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"/>
              <a:defRPr sz="2600">
                <a:solidFill>
                  <a:schemeClr val="tx1"/>
                </a:solidFill>
                <a:latin typeface="Tw Cen MT" panose="020B0602020104020603" pitchFamily="34" charset="0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"/>
              <a:defRPr sz="2300">
                <a:solidFill>
                  <a:schemeClr val="tx1"/>
                </a:solidFill>
                <a:latin typeface="Tw Cen MT" panose="020B0602020104020603" pitchFamily="34" charset="0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ca-ES" sz="1800">
              <a:latin typeface="Arial" panose="020B0604020202020204" pitchFamily="34" charset="0"/>
            </a:endParaRPr>
          </a:p>
        </p:txBody>
      </p:sp>
      <p:sp>
        <p:nvSpPr>
          <p:cNvPr id="62" name="Rectangle 8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"/>
              <a:defRPr sz="2900">
                <a:solidFill>
                  <a:schemeClr val="tx1"/>
                </a:solidFill>
                <a:latin typeface="Tw Cen MT" panose="020B0602020104020603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"/>
              <a:defRPr sz="2600">
                <a:solidFill>
                  <a:schemeClr val="tx1"/>
                </a:solidFill>
                <a:latin typeface="Tw Cen MT" panose="020B0602020104020603" pitchFamily="34" charset="0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"/>
              <a:defRPr sz="2300">
                <a:solidFill>
                  <a:schemeClr val="tx1"/>
                </a:solidFill>
                <a:latin typeface="Tw Cen MT" panose="020B0602020104020603" pitchFamily="34" charset="0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ca-ES" sz="1800">
              <a:latin typeface="Arial" panose="020B0604020202020204" pitchFamily="34" charset="0"/>
            </a:endParaRPr>
          </a:p>
        </p:txBody>
      </p:sp>
      <p:sp>
        <p:nvSpPr>
          <p:cNvPr id="63" name="Rectangle 10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"/>
              <a:defRPr sz="2900">
                <a:solidFill>
                  <a:schemeClr val="tx1"/>
                </a:solidFill>
                <a:latin typeface="Tw Cen MT" panose="020B0602020104020603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"/>
              <a:defRPr sz="2600">
                <a:solidFill>
                  <a:schemeClr val="tx1"/>
                </a:solidFill>
                <a:latin typeface="Tw Cen MT" panose="020B0602020104020603" pitchFamily="34" charset="0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"/>
              <a:defRPr sz="2300">
                <a:solidFill>
                  <a:schemeClr val="tx1"/>
                </a:solidFill>
                <a:latin typeface="Tw Cen MT" panose="020B0602020104020603" pitchFamily="34" charset="0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ca-ES" sz="1800">
              <a:latin typeface="Arial" panose="020B0604020202020204" pitchFamily="34" charset="0"/>
            </a:endParaRPr>
          </a:p>
        </p:txBody>
      </p:sp>
      <p:sp>
        <p:nvSpPr>
          <p:cNvPr id="64" name="Rectangle 12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"/>
              <a:defRPr sz="2900">
                <a:solidFill>
                  <a:schemeClr val="tx1"/>
                </a:solidFill>
                <a:latin typeface="Tw Cen MT" panose="020B0602020104020603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"/>
              <a:defRPr sz="2600">
                <a:solidFill>
                  <a:schemeClr val="tx1"/>
                </a:solidFill>
                <a:latin typeface="Tw Cen MT" panose="020B0602020104020603" pitchFamily="34" charset="0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"/>
              <a:defRPr sz="2300">
                <a:solidFill>
                  <a:schemeClr val="tx1"/>
                </a:solidFill>
                <a:latin typeface="Tw Cen MT" panose="020B0602020104020603" pitchFamily="34" charset="0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ca-ES" sz="1800">
              <a:latin typeface="Arial" panose="020B0604020202020204" pitchFamily="34" charset="0"/>
            </a:endParaRPr>
          </a:p>
        </p:txBody>
      </p:sp>
      <p:sp>
        <p:nvSpPr>
          <p:cNvPr id="65" name="Rectangle 14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"/>
              <a:defRPr sz="2900">
                <a:solidFill>
                  <a:schemeClr val="tx1"/>
                </a:solidFill>
                <a:latin typeface="Tw Cen MT" panose="020B0602020104020603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"/>
              <a:defRPr sz="2600">
                <a:solidFill>
                  <a:schemeClr val="tx1"/>
                </a:solidFill>
                <a:latin typeface="Tw Cen MT" panose="020B0602020104020603" pitchFamily="34" charset="0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"/>
              <a:defRPr sz="2300">
                <a:solidFill>
                  <a:schemeClr val="tx1"/>
                </a:solidFill>
                <a:latin typeface="Tw Cen MT" panose="020B0602020104020603" pitchFamily="34" charset="0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ca-ES" sz="1800">
              <a:latin typeface="Arial" panose="020B0604020202020204" pitchFamily="34" charset="0"/>
            </a:endParaRPr>
          </a:p>
        </p:txBody>
      </p:sp>
      <p:sp>
        <p:nvSpPr>
          <p:cNvPr id="66" name="Rectangle 16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"/>
              <a:defRPr sz="2900">
                <a:solidFill>
                  <a:schemeClr val="tx1"/>
                </a:solidFill>
                <a:latin typeface="Tw Cen MT" panose="020B0602020104020603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"/>
              <a:defRPr sz="2600">
                <a:solidFill>
                  <a:schemeClr val="tx1"/>
                </a:solidFill>
                <a:latin typeface="Tw Cen MT" panose="020B0602020104020603" pitchFamily="34" charset="0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"/>
              <a:defRPr sz="2300">
                <a:solidFill>
                  <a:schemeClr val="tx1"/>
                </a:solidFill>
                <a:latin typeface="Tw Cen MT" panose="020B0602020104020603" pitchFamily="34" charset="0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ca-ES" sz="1800">
              <a:latin typeface="Arial" panose="020B0604020202020204" pitchFamily="34" charset="0"/>
            </a:endParaRPr>
          </a:p>
        </p:txBody>
      </p:sp>
      <p:sp>
        <p:nvSpPr>
          <p:cNvPr id="67" name="Rectangle 18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"/>
              <a:defRPr sz="2900">
                <a:solidFill>
                  <a:schemeClr val="tx1"/>
                </a:solidFill>
                <a:latin typeface="Tw Cen MT" panose="020B0602020104020603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"/>
              <a:defRPr sz="2600">
                <a:solidFill>
                  <a:schemeClr val="tx1"/>
                </a:solidFill>
                <a:latin typeface="Tw Cen MT" panose="020B0602020104020603" pitchFamily="34" charset="0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"/>
              <a:defRPr sz="2300">
                <a:solidFill>
                  <a:schemeClr val="tx1"/>
                </a:solidFill>
                <a:latin typeface="Tw Cen MT" panose="020B0602020104020603" pitchFamily="34" charset="0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ca-ES" sz="1800">
              <a:latin typeface="Arial" panose="020B0604020202020204" pitchFamily="34" charset="0"/>
            </a:endParaRPr>
          </a:p>
        </p:txBody>
      </p:sp>
      <p:sp>
        <p:nvSpPr>
          <p:cNvPr id="68" name="23 Rectángulo"/>
          <p:cNvSpPr/>
          <p:nvPr/>
        </p:nvSpPr>
        <p:spPr>
          <a:xfrm>
            <a:off x="573613" y="-16168"/>
            <a:ext cx="11064552" cy="292100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 algn="ctr" eaLnBrk="1" hangingPunct="1">
              <a:defRPr/>
            </a:pPr>
            <a:r>
              <a:rPr lang="en-US" sz="1300" i="1" dirty="0">
                <a:solidFill>
                  <a:schemeClr val="bg1"/>
                </a:solidFill>
                <a:latin typeface="Arial"/>
                <a:cs typeface="Arial"/>
              </a:rPr>
              <a:t>Robert Monjo: </a:t>
            </a:r>
            <a:r>
              <a:rPr lang="en-US" sz="1300" i="1" dirty="0" smtClean="0">
                <a:solidFill>
                  <a:schemeClr val="bg1"/>
                </a:solidFill>
                <a:latin typeface="Arial"/>
                <a:cs typeface="Arial"/>
              </a:rPr>
              <a:t>Testing </a:t>
            </a:r>
            <a:r>
              <a:rPr lang="en-US" sz="1300" i="1" dirty="0" err="1" smtClean="0">
                <a:solidFill>
                  <a:schemeClr val="bg1"/>
                </a:solidFill>
                <a:latin typeface="Arial"/>
                <a:cs typeface="Arial"/>
              </a:rPr>
              <a:t>hyperconical</a:t>
            </a:r>
            <a:r>
              <a:rPr lang="en-US" sz="1300" i="1" dirty="0" smtClean="0">
                <a:solidFill>
                  <a:schemeClr val="bg1"/>
                </a:solidFill>
                <a:latin typeface="Arial"/>
                <a:cs typeface="Arial"/>
              </a:rPr>
              <a:t> modified gravity in galaxies and clusters</a:t>
            </a:r>
            <a:endParaRPr lang="es-ES" sz="1300" dirty="0">
              <a:solidFill>
                <a:schemeClr val="bg1"/>
              </a:solidFill>
              <a:latin typeface="Arial" charset="0"/>
              <a:cs typeface="Arial" charset="0"/>
            </a:endParaRPr>
          </a:p>
        </p:txBody>
      </p:sp>
      <p:sp>
        <p:nvSpPr>
          <p:cNvPr id="69" name="AutoShape 2" descr="Mostrando image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ca-ES"/>
          </a:p>
        </p:txBody>
      </p:sp>
      <p:sp>
        <p:nvSpPr>
          <p:cNvPr id="70" name="AutoShape 6" descr="image.pn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ca-ES"/>
          </a:p>
        </p:txBody>
      </p:sp>
      <p:sp>
        <p:nvSpPr>
          <p:cNvPr id="73" name="Rectángulo 72"/>
          <p:cNvSpPr/>
          <p:nvPr/>
        </p:nvSpPr>
        <p:spPr>
          <a:xfrm>
            <a:off x="11738639" y="926951"/>
            <a:ext cx="48282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" sz="1400" b="1" dirty="0">
                <a:solidFill>
                  <a:schemeClr val="bg1"/>
                </a:solidFill>
              </a:rPr>
              <a:t>15. </a:t>
            </a:r>
            <a:endParaRPr lang="ca-ES" sz="1400" b="1" dirty="0">
              <a:solidFill>
                <a:schemeClr val="bg1"/>
              </a:solidFill>
            </a:endParaRPr>
          </a:p>
        </p:txBody>
      </p:sp>
      <p:cxnSp>
        <p:nvCxnSpPr>
          <p:cNvPr id="83" name="Conector recto 82"/>
          <p:cNvCxnSpPr/>
          <p:nvPr/>
        </p:nvCxnSpPr>
        <p:spPr>
          <a:xfrm flipV="1">
            <a:off x="11539264" y="799451"/>
            <a:ext cx="463717" cy="374895"/>
          </a:xfrm>
          <a:prstGeom prst="line">
            <a:avLst/>
          </a:prstGeom>
          <a:ln>
            <a:solidFill>
              <a:srgbClr val="FFFBE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Rectángulo 35"/>
          <p:cNvSpPr/>
          <p:nvPr/>
        </p:nvSpPr>
        <p:spPr>
          <a:xfrm>
            <a:off x="7823717" y="920796"/>
            <a:ext cx="444618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a-ES" sz="1200" dirty="0">
                <a:solidFill>
                  <a:schemeClr val="bg1"/>
                </a:solidFill>
              </a:rPr>
              <a:t>Monjo, R. (2024): </a:t>
            </a:r>
            <a:r>
              <a:rPr lang="ca-ES" sz="1200" dirty="0" err="1">
                <a:solidFill>
                  <a:schemeClr val="bg1"/>
                </a:solidFill>
              </a:rPr>
              <a:t>ApJ</a:t>
            </a:r>
            <a:r>
              <a:rPr lang="ca-ES" sz="1200" dirty="0">
                <a:solidFill>
                  <a:schemeClr val="bg1"/>
                </a:solidFill>
              </a:rPr>
              <a:t> 967, 66, </a:t>
            </a:r>
            <a:r>
              <a:rPr lang="ca-ES" sz="1200" u="sng" dirty="0">
                <a:solidFill>
                  <a:schemeClr val="bg1"/>
                </a:solidFill>
                <a:hlinkClick r:id="rId4"/>
              </a:rPr>
              <a:t>10.3847/1538-4357/ad3df7</a:t>
            </a:r>
            <a:r>
              <a:rPr lang="ca-ES" sz="1200" dirty="0">
                <a:solidFill>
                  <a:schemeClr val="bg1"/>
                </a:solidFill>
              </a:rPr>
              <a:t>  </a:t>
            </a:r>
          </a:p>
        </p:txBody>
      </p:sp>
      <p:pic>
        <p:nvPicPr>
          <p:cNvPr id="76" name="Imatge 3" descr="Imatge que conté text, diagrama, línia, Paral·lel&#10;&#10;Descripció generada automàticament">
            <a:extLst>
              <a:ext uri="{FF2B5EF4-FFF2-40B4-BE49-F238E27FC236}">
                <a16:creationId xmlns:a16="http://schemas.microsoft.com/office/drawing/2014/main" xmlns="" id="{DD73031B-7C50-E848-9329-DBA7F86D8AA9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b="15468"/>
          <a:stretch/>
        </p:blipFill>
        <p:spPr>
          <a:xfrm>
            <a:off x="220749" y="1451885"/>
            <a:ext cx="6234897" cy="5395146"/>
          </a:xfrm>
          <a:prstGeom prst="rect">
            <a:avLst/>
          </a:prstGeom>
        </p:spPr>
      </p:pic>
      <p:pic>
        <p:nvPicPr>
          <p:cNvPr id="77" name="Imatge 3" descr="Imatge que conté text, diagrama, línia, Paral·lel&#10;&#10;Descripció generada automàticament">
            <a:extLst>
              <a:ext uri="{FF2B5EF4-FFF2-40B4-BE49-F238E27FC236}">
                <a16:creationId xmlns:a16="http://schemas.microsoft.com/office/drawing/2014/main" xmlns="" id="{DD73031B-7C50-E848-9329-DBA7F86D8AA9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6875" t="84342" r="5847"/>
          <a:stretch/>
        </p:blipFill>
        <p:spPr>
          <a:xfrm>
            <a:off x="6483862" y="5722427"/>
            <a:ext cx="5607131" cy="1029769"/>
          </a:xfrm>
          <a:prstGeom prst="rect">
            <a:avLst/>
          </a:prstGeom>
        </p:spPr>
      </p:pic>
      <p:sp>
        <p:nvSpPr>
          <p:cNvPr id="78" name="Rectángulo 77"/>
          <p:cNvSpPr/>
          <p:nvPr/>
        </p:nvSpPr>
        <p:spPr>
          <a:xfrm>
            <a:off x="6503886" y="1819700"/>
            <a:ext cx="2112394" cy="338554"/>
          </a:xfrm>
          <a:prstGeom prst="rect">
            <a:avLst/>
          </a:prstGeom>
          <a:solidFill>
            <a:schemeClr val="bg1">
              <a:alpha val="71000"/>
            </a:schemeClr>
          </a:solidFill>
        </p:spPr>
        <p:txBody>
          <a:bodyPr wrap="square">
            <a:spAutoFit/>
          </a:bodyPr>
          <a:lstStyle/>
          <a:p>
            <a:r>
              <a:rPr lang="en-US" sz="1600" b="1" dirty="0">
                <a:solidFill>
                  <a:schemeClr val="accent1">
                    <a:lumMod val="50000"/>
                  </a:schemeClr>
                </a:solidFill>
                <a:latin typeface="Arial"/>
                <a:cs typeface="Arial"/>
              </a:rPr>
              <a:t>Expansion rate (H)</a:t>
            </a:r>
            <a:endParaRPr lang="ca-ES" sz="1600" b="1" dirty="0">
              <a:solidFill>
                <a:schemeClr val="accent1">
                  <a:lumMod val="50000"/>
                </a:schemeClr>
              </a:solidFill>
              <a:latin typeface="Arial"/>
              <a:cs typeface="Arial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xmlns="" id="{F3779DC1-5798-45BB-9926-8E2EA883B1A7}"/>
              </a:ext>
            </a:extLst>
          </p:cNvPr>
          <p:cNvSpPr/>
          <p:nvPr/>
        </p:nvSpPr>
        <p:spPr>
          <a:xfrm>
            <a:off x="6547765" y="2725436"/>
            <a:ext cx="50904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Hubble parameter (H) and statistical error (</a:t>
            </a:r>
            <a:r>
              <a:rPr lang="el-GR" dirty="0"/>
              <a:t>σ) </a:t>
            </a:r>
            <a:r>
              <a:rPr lang="en-US" dirty="0"/>
              <a:t>as a function of redshift (z), estimated by using cosmic chronometers (CC: 34), type-</a:t>
            </a:r>
            <a:r>
              <a:rPr lang="en-US" dirty="0" err="1"/>
              <a:t>Ia</a:t>
            </a:r>
            <a:r>
              <a:rPr lang="en-US" dirty="0"/>
              <a:t> </a:t>
            </a:r>
            <a:r>
              <a:rPr lang="en-US" dirty="0" err="1"/>
              <a:t>SNe</a:t>
            </a:r>
            <a:r>
              <a:rPr lang="en-US" dirty="0"/>
              <a:t> distance ladder (Ladder: 3) and radial BAO size from several approaches: Galaxy distribution (BAO-Gal: 7), redshift space distortions from </a:t>
            </a:r>
            <a:r>
              <a:rPr lang="en-US" dirty="0" err="1"/>
              <a:t>eBOSS</a:t>
            </a:r>
            <a:r>
              <a:rPr lang="en-US" dirty="0"/>
              <a:t> quasars (BAO-QSO: 4) and </a:t>
            </a:r>
            <a:r>
              <a:rPr lang="en-US" dirty="0" err="1"/>
              <a:t>Lymann</a:t>
            </a:r>
            <a:r>
              <a:rPr lang="en-US" dirty="0"/>
              <a:t>-</a:t>
            </a:r>
            <a:r>
              <a:rPr lang="el-GR" dirty="0"/>
              <a:t>α </a:t>
            </a:r>
            <a:r>
              <a:rPr lang="en-US" dirty="0"/>
              <a:t>forest (BAO-</a:t>
            </a:r>
            <a:r>
              <a:rPr lang="en-US" dirty="0" err="1"/>
              <a:t>Lya</a:t>
            </a:r>
            <a:r>
              <a:rPr lang="en-US" dirty="0"/>
              <a:t>: 3). </a:t>
            </a:r>
          </a:p>
        </p:txBody>
      </p:sp>
      <p:sp>
        <p:nvSpPr>
          <p:cNvPr id="35" name="Rectangle 2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"/>
              <a:defRPr sz="2900">
                <a:solidFill>
                  <a:schemeClr val="tx1"/>
                </a:solidFill>
                <a:latin typeface="Tw Cen MT" panose="020B0602020104020603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"/>
              <a:defRPr sz="2600">
                <a:solidFill>
                  <a:schemeClr val="tx1"/>
                </a:solidFill>
                <a:latin typeface="Tw Cen MT" panose="020B0602020104020603" pitchFamily="34" charset="0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"/>
              <a:defRPr sz="2300">
                <a:solidFill>
                  <a:schemeClr val="tx1"/>
                </a:solidFill>
                <a:latin typeface="Tw Cen MT" panose="020B0602020104020603" pitchFamily="34" charset="0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ca-ES" sz="1800">
              <a:latin typeface="Arial" panose="020B0604020202020204" pitchFamily="34" charset="0"/>
            </a:endParaRPr>
          </a:p>
        </p:txBody>
      </p:sp>
      <p:sp>
        <p:nvSpPr>
          <p:cNvPr id="37" name="Rectangle 4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"/>
              <a:defRPr sz="2900">
                <a:solidFill>
                  <a:schemeClr val="tx1"/>
                </a:solidFill>
                <a:latin typeface="Tw Cen MT" panose="020B0602020104020603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"/>
              <a:defRPr sz="2600">
                <a:solidFill>
                  <a:schemeClr val="tx1"/>
                </a:solidFill>
                <a:latin typeface="Tw Cen MT" panose="020B0602020104020603" pitchFamily="34" charset="0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"/>
              <a:defRPr sz="2300">
                <a:solidFill>
                  <a:schemeClr val="tx1"/>
                </a:solidFill>
                <a:latin typeface="Tw Cen MT" panose="020B0602020104020603" pitchFamily="34" charset="0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ca-ES" sz="1800">
              <a:latin typeface="Arial" panose="020B0604020202020204" pitchFamily="34" charset="0"/>
            </a:endParaRPr>
          </a:p>
        </p:txBody>
      </p:sp>
      <p:sp>
        <p:nvSpPr>
          <p:cNvPr id="38" name="Rectangle 6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"/>
              <a:defRPr sz="2900">
                <a:solidFill>
                  <a:schemeClr val="tx1"/>
                </a:solidFill>
                <a:latin typeface="Tw Cen MT" panose="020B0602020104020603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"/>
              <a:defRPr sz="2600">
                <a:solidFill>
                  <a:schemeClr val="tx1"/>
                </a:solidFill>
                <a:latin typeface="Tw Cen MT" panose="020B0602020104020603" pitchFamily="34" charset="0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"/>
              <a:defRPr sz="2300">
                <a:solidFill>
                  <a:schemeClr val="tx1"/>
                </a:solidFill>
                <a:latin typeface="Tw Cen MT" panose="020B0602020104020603" pitchFamily="34" charset="0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ca-ES" sz="1800">
              <a:latin typeface="Arial" panose="020B0604020202020204" pitchFamily="34" charset="0"/>
            </a:endParaRPr>
          </a:p>
        </p:txBody>
      </p:sp>
      <p:sp>
        <p:nvSpPr>
          <p:cNvPr id="39" name="Rectangle 8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"/>
              <a:defRPr sz="2900">
                <a:solidFill>
                  <a:schemeClr val="tx1"/>
                </a:solidFill>
                <a:latin typeface="Tw Cen MT" panose="020B0602020104020603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"/>
              <a:defRPr sz="2600">
                <a:solidFill>
                  <a:schemeClr val="tx1"/>
                </a:solidFill>
                <a:latin typeface="Tw Cen MT" panose="020B0602020104020603" pitchFamily="34" charset="0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"/>
              <a:defRPr sz="2300">
                <a:solidFill>
                  <a:schemeClr val="tx1"/>
                </a:solidFill>
                <a:latin typeface="Tw Cen MT" panose="020B0602020104020603" pitchFamily="34" charset="0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ca-ES" sz="1800">
              <a:latin typeface="Arial" panose="020B0604020202020204" pitchFamily="34" charset="0"/>
            </a:endParaRPr>
          </a:p>
        </p:txBody>
      </p:sp>
      <p:sp>
        <p:nvSpPr>
          <p:cNvPr id="40" name="Rectangle 10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"/>
              <a:defRPr sz="2900">
                <a:solidFill>
                  <a:schemeClr val="tx1"/>
                </a:solidFill>
                <a:latin typeface="Tw Cen MT" panose="020B0602020104020603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"/>
              <a:defRPr sz="2600">
                <a:solidFill>
                  <a:schemeClr val="tx1"/>
                </a:solidFill>
                <a:latin typeface="Tw Cen MT" panose="020B0602020104020603" pitchFamily="34" charset="0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"/>
              <a:defRPr sz="2300">
                <a:solidFill>
                  <a:schemeClr val="tx1"/>
                </a:solidFill>
                <a:latin typeface="Tw Cen MT" panose="020B0602020104020603" pitchFamily="34" charset="0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ca-ES" sz="1800">
              <a:latin typeface="Arial" panose="020B0604020202020204" pitchFamily="34" charset="0"/>
            </a:endParaRPr>
          </a:p>
        </p:txBody>
      </p:sp>
      <p:sp>
        <p:nvSpPr>
          <p:cNvPr id="41" name="Rectangle 12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"/>
              <a:defRPr sz="2900">
                <a:solidFill>
                  <a:schemeClr val="tx1"/>
                </a:solidFill>
                <a:latin typeface="Tw Cen MT" panose="020B0602020104020603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"/>
              <a:defRPr sz="2600">
                <a:solidFill>
                  <a:schemeClr val="tx1"/>
                </a:solidFill>
                <a:latin typeface="Tw Cen MT" panose="020B0602020104020603" pitchFamily="34" charset="0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"/>
              <a:defRPr sz="2300">
                <a:solidFill>
                  <a:schemeClr val="tx1"/>
                </a:solidFill>
                <a:latin typeface="Tw Cen MT" panose="020B0602020104020603" pitchFamily="34" charset="0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ca-ES" sz="1800">
              <a:latin typeface="Arial" panose="020B0604020202020204" pitchFamily="34" charset="0"/>
            </a:endParaRPr>
          </a:p>
        </p:txBody>
      </p:sp>
      <p:sp>
        <p:nvSpPr>
          <p:cNvPr id="42" name="Rectangle 14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"/>
              <a:defRPr sz="2900">
                <a:solidFill>
                  <a:schemeClr val="tx1"/>
                </a:solidFill>
                <a:latin typeface="Tw Cen MT" panose="020B0602020104020603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"/>
              <a:defRPr sz="2600">
                <a:solidFill>
                  <a:schemeClr val="tx1"/>
                </a:solidFill>
                <a:latin typeface="Tw Cen MT" panose="020B0602020104020603" pitchFamily="34" charset="0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"/>
              <a:defRPr sz="2300">
                <a:solidFill>
                  <a:schemeClr val="tx1"/>
                </a:solidFill>
                <a:latin typeface="Tw Cen MT" panose="020B0602020104020603" pitchFamily="34" charset="0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ca-ES" sz="1800">
              <a:latin typeface="Arial" panose="020B0604020202020204" pitchFamily="34" charset="0"/>
            </a:endParaRPr>
          </a:p>
        </p:txBody>
      </p:sp>
      <p:sp>
        <p:nvSpPr>
          <p:cNvPr id="45" name="Rectangle 16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"/>
              <a:defRPr sz="2900">
                <a:solidFill>
                  <a:schemeClr val="tx1"/>
                </a:solidFill>
                <a:latin typeface="Tw Cen MT" panose="020B0602020104020603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"/>
              <a:defRPr sz="2600">
                <a:solidFill>
                  <a:schemeClr val="tx1"/>
                </a:solidFill>
                <a:latin typeface="Tw Cen MT" panose="020B0602020104020603" pitchFamily="34" charset="0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"/>
              <a:defRPr sz="2300">
                <a:solidFill>
                  <a:schemeClr val="tx1"/>
                </a:solidFill>
                <a:latin typeface="Tw Cen MT" panose="020B0602020104020603" pitchFamily="34" charset="0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ca-ES" sz="1800">
              <a:latin typeface="Arial" panose="020B0604020202020204" pitchFamily="34" charset="0"/>
            </a:endParaRPr>
          </a:p>
        </p:txBody>
      </p:sp>
      <p:sp>
        <p:nvSpPr>
          <p:cNvPr id="47" name="Rectangle 18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"/>
              <a:defRPr sz="2900">
                <a:solidFill>
                  <a:schemeClr val="tx1"/>
                </a:solidFill>
                <a:latin typeface="Tw Cen MT" panose="020B0602020104020603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"/>
              <a:defRPr sz="2600">
                <a:solidFill>
                  <a:schemeClr val="tx1"/>
                </a:solidFill>
                <a:latin typeface="Tw Cen MT" panose="020B0602020104020603" pitchFamily="34" charset="0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"/>
              <a:defRPr sz="2300">
                <a:solidFill>
                  <a:schemeClr val="tx1"/>
                </a:solidFill>
                <a:latin typeface="Tw Cen MT" panose="020B0602020104020603" pitchFamily="34" charset="0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ca-ES" sz="1800">
              <a:latin typeface="Arial" panose="020B0604020202020204" pitchFamily="34" charset="0"/>
            </a:endParaRPr>
          </a:p>
        </p:txBody>
      </p:sp>
      <p:sp>
        <p:nvSpPr>
          <p:cNvPr id="48" name="Rectangle 2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"/>
              <a:defRPr sz="2900">
                <a:solidFill>
                  <a:schemeClr val="tx1"/>
                </a:solidFill>
                <a:latin typeface="Tw Cen MT" panose="020B0602020104020603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"/>
              <a:defRPr sz="2600">
                <a:solidFill>
                  <a:schemeClr val="tx1"/>
                </a:solidFill>
                <a:latin typeface="Tw Cen MT" panose="020B0602020104020603" pitchFamily="34" charset="0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"/>
              <a:defRPr sz="2300">
                <a:solidFill>
                  <a:schemeClr val="tx1"/>
                </a:solidFill>
                <a:latin typeface="Tw Cen MT" panose="020B0602020104020603" pitchFamily="34" charset="0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ca-ES" sz="1800">
              <a:latin typeface="Arial" panose="020B0604020202020204" pitchFamily="34" charset="0"/>
            </a:endParaRPr>
          </a:p>
        </p:txBody>
      </p:sp>
      <p:sp>
        <p:nvSpPr>
          <p:cNvPr id="49" name="Rectangle 4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"/>
              <a:defRPr sz="2900">
                <a:solidFill>
                  <a:schemeClr val="tx1"/>
                </a:solidFill>
                <a:latin typeface="Tw Cen MT" panose="020B0602020104020603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"/>
              <a:defRPr sz="2600">
                <a:solidFill>
                  <a:schemeClr val="tx1"/>
                </a:solidFill>
                <a:latin typeface="Tw Cen MT" panose="020B0602020104020603" pitchFamily="34" charset="0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"/>
              <a:defRPr sz="2300">
                <a:solidFill>
                  <a:schemeClr val="tx1"/>
                </a:solidFill>
                <a:latin typeface="Tw Cen MT" panose="020B0602020104020603" pitchFamily="34" charset="0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ca-ES" sz="1800">
              <a:latin typeface="Arial" panose="020B0604020202020204" pitchFamily="34" charset="0"/>
            </a:endParaRPr>
          </a:p>
        </p:txBody>
      </p:sp>
      <p:sp>
        <p:nvSpPr>
          <p:cNvPr id="50" name="Rectangle 6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"/>
              <a:defRPr sz="2900">
                <a:solidFill>
                  <a:schemeClr val="tx1"/>
                </a:solidFill>
                <a:latin typeface="Tw Cen MT" panose="020B0602020104020603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"/>
              <a:defRPr sz="2600">
                <a:solidFill>
                  <a:schemeClr val="tx1"/>
                </a:solidFill>
                <a:latin typeface="Tw Cen MT" panose="020B0602020104020603" pitchFamily="34" charset="0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"/>
              <a:defRPr sz="2300">
                <a:solidFill>
                  <a:schemeClr val="tx1"/>
                </a:solidFill>
                <a:latin typeface="Tw Cen MT" panose="020B0602020104020603" pitchFamily="34" charset="0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ca-ES" sz="1800">
              <a:latin typeface="Arial" panose="020B0604020202020204" pitchFamily="34" charset="0"/>
            </a:endParaRPr>
          </a:p>
        </p:txBody>
      </p:sp>
      <p:sp>
        <p:nvSpPr>
          <p:cNvPr id="72" name="Rectangle 8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"/>
              <a:defRPr sz="2900">
                <a:solidFill>
                  <a:schemeClr val="tx1"/>
                </a:solidFill>
                <a:latin typeface="Tw Cen MT" panose="020B0602020104020603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"/>
              <a:defRPr sz="2600">
                <a:solidFill>
                  <a:schemeClr val="tx1"/>
                </a:solidFill>
                <a:latin typeface="Tw Cen MT" panose="020B0602020104020603" pitchFamily="34" charset="0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"/>
              <a:defRPr sz="2300">
                <a:solidFill>
                  <a:schemeClr val="tx1"/>
                </a:solidFill>
                <a:latin typeface="Tw Cen MT" panose="020B0602020104020603" pitchFamily="34" charset="0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ca-ES" sz="1800">
              <a:latin typeface="Arial" panose="020B0604020202020204" pitchFamily="34" charset="0"/>
            </a:endParaRPr>
          </a:p>
        </p:txBody>
      </p:sp>
      <p:sp>
        <p:nvSpPr>
          <p:cNvPr id="74" name="Rectangle 10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"/>
              <a:defRPr sz="2900">
                <a:solidFill>
                  <a:schemeClr val="tx1"/>
                </a:solidFill>
                <a:latin typeface="Tw Cen MT" panose="020B0602020104020603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"/>
              <a:defRPr sz="2600">
                <a:solidFill>
                  <a:schemeClr val="tx1"/>
                </a:solidFill>
                <a:latin typeface="Tw Cen MT" panose="020B0602020104020603" pitchFamily="34" charset="0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"/>
              <a:defRPr sz="2300">
                <a:solidFill>
                  <a:schemeClr val="tx1"/>
                </a:solidFill>
                <a:latin typeface="Tw Cen MT" panose="020B0602020104020603" pitchFamily="34" charset="0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ca-ES" sz="1800">
              <a:latin typeface="Arial" panose="020B0604020202020204" pitchFamily="34" charset="0"/>
            </a:endParaRPr>
          </a:p>
        </p:txBody>
      </p:sp>
      <p:sp>
        <p:nvSpPr>
          <p:cNvPr id="75" name="Rectangle 12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"/>
              <a:defRPr sz="2900">
                <a:solidFill>
                  <a:schemeClr val="tx1"/>
                </a:solidFill>
                <a:latin typeface="Tw Cen MT" panose="020B0602020104020603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"/>
              <a:defRPr sz="2600">
                <a:solidFill>
                  <a:schemeClr val="tx1"/>
                </a:solidFill>
                <a:latin typeface="Tw Cen MT" panose="020B0602020104020603" pitchFamily="34" charset="0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"/>
              <a:defRPr sz="2300">
                <a:solidFill>
                  <a:schemeClr val="tx1"/>
                </a:solidFill>
                <a:latin typeface="Tw Cen MT" panose="020B0602020104020603" pitchFamily="34" charset="0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ca-ES" sz="1800">
              <a:latin typeface="Arial" panose="020B0604020202020204" pitchFamily="34" charset="0"/>
            </a:endParaRPr>
          </a:p>
        </p:txBody>
      </p:sp>
      <p:sp>
        <p:nvSpPr>
          <p:cNvPr id="79" name="Rectangle 14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"/>
              <a:defRPr sz="2900">
                <a:solidFill>
                  <a:schemeClr val="tx1"/>
                </a:solidFill>
                <a:latin typeface="Tw Cen MT" panose="020B0602020104020603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"/>
              <a:defRPr sz="2600">
                <a:solidFill>
                  <a:schemeClr val="tx1"/>
                </a:solidFill>
                <a:latin typeface="Tw Cen MT" panose="020B0602020104020603" pitchFamily="34" charset="0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"/>
              <a:defRPr sz="2300">
                <a:solidFill>
                  <a:schemeClr val="tx1"/>
                </a:solidFill>
                <a:latin typeface="Tw Cen MT" panose="020B0602020104020603" pitchFamily="34" charset="0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ca-ES" sz="1800">
              <a:latin typeface="Arial" panose="020B0604020202020204" pitchFamily="34" charset="0"/>
            </a:endParaRPr>
          </a:p>
        </p:txBody>
      </p:sp>
      <p:sp>
        <p:nvSpPr>
          <p:cNvPr id="80" name="Rectangle 16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"/>
              <a:defRPr sz="2900">
                <a:solidFill>
                  <a:schemeClr val="tx1"/>
                </a:solidFill>
                <a:latin typeface="Tw Cen MT" panose="020B0602020104020603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"/>
              <a:defRPr sz="2600">
                <a:solidFill>
                  <a:schemeClr val="tx1"/>
                </a:solidFill>
                <a:latin typeface="Tw Cen MT" panose="020B0602020104020603" pitchFamily="34" charset="0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"/>
              <a:defRPr sz="2300">
                <a:solidFill>
                  <a:schemeClr val="tx1"/>
                </a:solidFill>
                <a:latin typeface="Tw Cen MT" panose="020B0602020104020603" pitchFamily="34" charset="0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ca-ES" sz="1800">
              <a:latin typeface="Arial" panose="020B0604020202020204" pitchFamily="34" charset="0"/>
            </a:endParaRPr>
          </a:p>
        </p:txBody>
      </p:sp>
      <p:sp>
        <p:nvSpPr>
          <p:cNvPr id="81" name="Rectangle 18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"/>
              <a:defRPr sz="2900">
                <a:solidFill>
                  <a:schemeClr val="tx1"/>
                </a:solidFill>
                <a:latin typeface="Tw Cen MT" panose="020B0602020104020603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"/>
              <a:defRPr sz="2600">
                <a:solidFill>
                  <a:schemeClr val="tx1"/>
                </a:solidFill>
                <a:latin typeface="Tw Cen MT" panose="020B0602020104020603" pitchFamily="34" charset="0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"/>
              <a:defRPr sz="2300">
                <a:solidFill>
                  <a:schemeClr val="tx1"/>
                </a:solidFill>
                <a:latin typeface="Tw Cen MT" panose="020B0602020104020603" pitchFamily="34" charset="0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ca-ES" sz="1800">
              <a:latin typeface="Arial" panose="020B0604020202020204" pitchFamily="34" charset="0"/>
            </a:endParaRPr>
          </a:p>
        </p:txBody>
      </p:sp>
      <p:sp>
        <p:nvSpPr>
          <p:cNvPr id="82" name="AutoShape 2" descr="Mostrando image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ca-ES"/>
          </a:p>
        </p:txBody>
      </p:sp>
      <p:sp>
        <p:nvSpPr>
          <p:cNvPr id="84" name="AutoShape 6" descr="image.pn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ca-ES"/>
          </a:p>
        </p:txBody>
      </p:sp>
      <p:sp>
        <p:nvSpPr>
          <p:cNvPr id="86" name="Text Box 30">
            <a:extLst>
              <a:ext uri="{FF2B5EF4-FFF2-40B4-BE49-F238E27FC236}">
                <a16:creationId xmlns:a16="http://schemas.microsoft.com/office/drawing/2014/main" xmlns="" id="{07A6066E-E3B4-423C-B4BD-875A3F9AA5A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11624" y="223800"/>
            <a:ext cx="4280132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t">
            <a:spAutoFit/>
          </a:bodyPr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"/>
              <a:defRPr sz="2900">
                <a:solidFill>
                  <a:schemeClr val="tx1"/>
                </a:solidFill>
                <a:latin typeface="Tw Cen MT" panose="020B0602020104020603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"/>
              <a:defRPr sz="2600">
                <a:solidFill>
                  <a:schemeClr val="tx1"/>
                </a:solidFill>
                <a:latin typeface="Tw Cen MT" panose="020B0602020104020603" pitchFamily="34" charset="0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"/>
              <a:defRPr sz="2300">
                <a:solidFill>
                  <a:schemeClr val="tx1"/>
                </a:solidFill>
                <a:latin typeface="Tw Cen MT" panose="020B0602020104020603" pitchFamily="34" charset="0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None/>
            </a:pPr>
            <a:r>
              <a:rPr lang="es-ES" sz="4000" b="1" dirty="0">
                <a:solidFill>
                  <a:schemeClr val="bg1"/>
                </a:solidFill>
                <a:latin typeface="Arial"/>
                <a:cs typeface="Arial"/>
              </a:rPr>
              <a:t>Cosmos</a:t>
            </a:r>
            <a:r>
              <a:rPr lang="en-US" sz="4000" dirty="0">
                <a:latin typeface="Arial"/>
                <a:cs typeface="Arial"/>
              </a:rPr>
              <a:t> </a:t>
            </a:r>
            <a:endParaRPr lang="ca-ES" sz="4000" dirty="0">
              <a:latin typeface="Arial"/>
              <a:cs typeface="Arial"/>
            </a:endParaRPr>
          </a:p>
        </p:txBody>
      </p:sp>
      <p:pic>
        <p:nvPicPr>
          <p:cNvPr id="87" name="Picture 5" descr="logo folio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344" y="100229"/>
            <a:ext cx="2304256" cy="6992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371602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ángulo 28"/>
          <p:cNvSpPr/>
          <p:nvPr/>
        </p:nvSpPr>
        <p:spPr>
          <a:xfrm>
            <a:off x="-1" y="0"/>
            <a:ext cx="12216681" cy="70294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  <p:pic>
        <p:nvPicPr>
          <p:cNvPr id="15" name="Picture 2" descr="Ilustración de la Vía Láctea">
            <a:extLst>
              <a:ext uri="{FF2B5EF4-FFF2-40B4-BE49-F238E27FC236}">
                <a16:creationId xmlns:a16="http://schemas.microsoft.com/office/drawing/2014/main" xmlns="" id="{6CC8585C-DB53-BFD3-CCFF-5245AC4930E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5643"/>
          <a:stretch/>
        </p:blipFill>
        <p:spPr bwMode="auto">
          <a:xfrm>
            <a:off x="0" y="1"/>
            <a:ext cx="12222361" cy="12453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Rectangle 2">
            <a:extLst>
              <a:ext uri="{FF2B5EF4-FFF2-40B4-BE49-F238E27FC236}">
                <a16:creationId xmlns:a16="http://schemas.microsoft.com/office/drawing/2014/main" xmlns="" id="{8D341D7E-CB2B-BC93-C06F-1B28C96303E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76401" y="-32266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"/>
              <a:defRPr sz="2900">
                <a:solidFill>
                  <a:schemeClr val="tx1"/>
                </a:solidFill>
                <a:latin typeface="Tw Cen MT" panose="020B0602020104020603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"/>
              <a:defRPr sz="2600">
                <a:solidFill>
                  <a:schemeClr val="tx1"/>
                </a:solidFill>
                <a:latin typeface="Tw Cen MT" panose="020B0602020104020603" pitchFamily="34" charset="0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"/>
              <a:defRPr sz="2300">
                <a:solidFill>
                  <a:schemeClr val="tx1"/>
                </a:solidFill>
                <a:latin typeface="Tw Cen MT" panose="020B0602020104020603" pitchFamily="34" charset="0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ca-ES" sz="1800">
              <a:latin typeface="Arial" panose="020B0604020202020204" pitchFamily="34" charset="0"/>
            </a:endParaRPr>
          </a:p>
        </p:txBody>
      </p:sp>
      <p:sp>
        <p:nvSpPr>
          <p:cNvPr id="23" name="Rectangle 4">
            <a:extLst>
              <a:ext uri="{FF2B5EF4-FFF2-40B4-BE49-F238E27FC236}">
                <a16:creationId xmlns:a16="http://schemas.microsoft.com/office/drawing/2014/main" xmlns="" id="{6BF06A81-F365-0B04-5340-BBAE54F0DF3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28801" y="120134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"/>
              <a:defRPr sz="2900">
                <a:solidFill>
                  <a:schemeClr val="tx1"/>
                </a:solidFill>
                <a:latin typeface="Tw Cen MT" panose="020B0602020104020603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"/>
              <a:defRPr sz="2600">
                <a:solidFill>
                  <a:schemeClr val="tx1"/>
                </a:solidFill>
                <a:latin typeface="Tw Cen MT" panose="020B0602020104020603" pitchFamily="34" charset="0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"/>
              <a:defRPr sz="2300">
                <a:solidFill>
                  <a:schemeClr val="tx1"/>
                </a:solidFill>
                <a:latin typeface="Tw Cen MT" panose="020B0602020104020603" pitchFamily="34" charset="0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ca-ES" sz="1800">
              <a:latin typeface="Arial" panose="020B0604020202020204" pitchFamily="34" charset="0"/>
            </a:endParaRPr>
          </a:p>
        </p:txBody>
      </p:sp>
      <p:sp>
        <p:nvSpPr>
          <p:cNvPr id="36" name="Rectangle 6">
            <a:extLst>
              <a:ext uri="{FF2B5EF4-FFF2-40B4-BE49-F238E27FC236}">
                <a16:creationId xmlns:a16="http://schemas.microsoft.com/office/drawing/2014/main" xmlns="" id="{2680535A-C90E-3692-7758-2F66E541855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81201" y="272534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"/>
              <a:defRPr sz="2900">
                <a:solidFill>
                  <a:schemeClr val="tx1"/>
                </a:solidFill>
                <a:latin typeface="Tw Cen MT" panose="020B0602020104020603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"/>
              <a:defRPr sz="2600">
                <a:solidFill>
                  <a:schemeClr val="tx1"/>
                </a:solidFill>
                <a:latin typeface="Tw Cen MT" panose="020B0602020104020603" pitchFamily="34" charset="0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"/>
              <a:defRPr sz="2300">
                <a:solidFill>
                  <a:schemeClr val="tx1"/>
                </a:solidFill>
                <a:latin typeface="Tw Cen MT" panose="020B0602020104020603" pitchFamily="34" charset="0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ca-ES" sz="1800">
              <a:latin typeface="Arial" panose="020B0604020202020204" pitchFamily="34" charset="0"/>
            </a:endParaRPr>
          </a:p>
        </p:txBody>
      </p:sp>
      <p:sp>
        <p:nvSpPr>
          <p:cNvPr id="40" name="Rectangle 8">
            <a:extLst>
              <a:ext uri="{FF2B5EF4-FFF2-40B4-BE49-F238E27FC236}">
                <a16:creationId xmlns:a16="http://schemas.microsoft.com/office/drawing/2014/main" xmlns="" id="{02E5BFD4-D8A7-035C-DD8A-61EF70D2B271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33601" y="424934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"/>
              <a:defRPr sz="2900">
                <a:solidFill>
                  <a:schemeClr val="tx1"/>
                </a:solidFill>
                <a:latin typeface="Tw Cen MT" panose="020B0602020104020603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"/>
              <a:defRPr sz="2600">
                <a:solidFill>
                  <a:schemeClr val="tx1"/>
                </a:solidFill>
                <a:latin typeface="Tw Cen MT" panose="020B0602020104020603" pitchFamily="34" charset="0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"/>
              <a:defRPr sz="2300">
                <a:solidFill>
                  <a:schemeClr val="tx1"/>
                </a:solidFill>
                <a:latin typeface="Tw Cen MT" panose="020B0602020104020603" pitchFamily="34" charset="0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ca-ES" sz="1800">
              <a:latin typeface="Arial" panose="020B0604020202020204" pitchFamily="34" charset="0"/>
            </a:endParaRPr>
          </a:p>
        </p:txBody>
      </p:sp>
      <p:sp>
        <p:nvSpPr>
          <p:cNvPr id="43" name="Rectangle 10">
            <a:extLst>
              <a:ext uri="{FF2B5EF4-FFF2-40B4-BE49-F238E27FC236}">
                <a16:creationId xmlns:a16="http://schemas.microsoft.com/office/drawing/2014/main" xmlns="" id="{77751637-4759-CE87-FEC6-E9EF7F078F6D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86001" y="577334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"/>
              <a:defRPr sz="2900">
                <a:solidFill>
                  <a:schemeClr val="tx1"/>
                </a:solidFill>
                <a:latin typeface="Tw Cen MT" panose="020B0602020104020603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"/>
              <a:defRPr sz="2600">
                <a:solidFill>
                  <a:schemeClr val="tx1"/>
                </a:solidFill>
                <a:latin typeface="Tw Cen MT" panose="020B0602020104020603" pitchFamily="34" charset="0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"/>
              <a:defRPr sz="2300">
                <a:solidFill>
                  <a:schemeClr val="tx1"/>
                </a:solidFill>
                <a:latin typeface="Tw Cen MT" panose="020B0602020104020603" pitchFamily="34" charset="0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ca-ES" sz="1800">
              <a:latin typeface="Arial" panose="020B0604020202020204" pitchFamily="34" charset="0"/>
            </a:endParaRPr>
          </a:p>
        </p:txBody>
      </p:sp>
      <p:sp>
        <p:nvSpPr>
          <p:cNvPr id="45" name="Rectangle 12">
            <a:extLst>
              <a:ext uri="{FF2B5EF4-FFF2-40B4-BE49-F238E27FC236}">
                <a16:creationId xmlns:a16="http://schemas.microsoft.com/office/drawing/2014/main" xmlns="" id="{662D5110-16C3-E830-CF23-1388B2A5CB25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38401" y="729734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"/>
              <a:defRPr sz="2900">
                <a:solidFill>
                  <a:schemeClr val="tx1"/>
                </a:solidFill>
                <a:latin typeface="Tw Cen MT" panose="020B0602020104020603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"/>
              <a:defRPr sz="2600">
                <a:solidFill>
                  <a:schemeClr val="tx1"/>
                </a:solidFill>
                <a:latin typeface="Tw Cen MT" panose="020B0602020104020603" pitchFamily="34" charset="0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"/>
              <a:defRPr sz="2300">
                <a:solidFill>
                  <a:schemeClr val="tx1"/>
                </a:solidFill>
                <a:latin typeface="Tw Cen MT" panose="020B0602020104020603" pitchFamily="34" charset="0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ca-ES" sz="1800">
              <a:latin typeface="Arial" panose="020B0604020202020204" pitchFamily="34" charset="0"/>
            </a:endParaRPr>
          </a:p>
        </p:txBody>
      </p:sp>
      <p:sp>
        <p:nvSpPr>
          <p:cNvPr id="47" name="Rectangle 14">
            <a:extLst>
              <a:ext uri="{FF2B5EF4-FFF2-40B4-BE49-F238E27FC236}">
                <a16:creationId xmlns:a16="http://schemas.microsoft.com/office/drawing/2014/main" xmlns="" id="{CABBCB68-F67D-4E08-F411-AD8C8ED560A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90801" y="882134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"/>
              <a:defRPr sz="2900">
                <a:solidFill>
                  <a:schemeClr val="tx1"/>
                </a:solidFill>
                <a:latin typeface="Tw Cen MT" panose="020B0602020104020603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"/>
              <a:defRPr sz="2600">
                <a:solidFill>
                  <a:schemeClr val="tx1"/>
                </a:solidFill>
                <a:latin typeface="Tw Cen MT" panose="020B0602020104020603" pitchFamily="34" charset="0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"/>
              <a:defRPr sz="2300">
                <a:solidFill>
                  <a:schemeClr val="tx1"/>
                </a:solidFill>
                <a:latin typeface="Tw Cen MT" panose="020B0602020104020603" pitchFamily="34" charset="0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ca-ES" sz="1800">
              <a:latin typeface="Arial" panose="020B0604020202020204" pitchFamily="34" charset="0"/>
            </a:endParaRPr>
          </a:p>
        </p:txBody>
      </p:sp>
      <p:sp>
        <p:nvSpPr>
          <p:cNvPr id="49" name="Rectangle 16">
            <a:extLst>
              <a:ext uri="{FF2B5EF4-FFF2-40B4-BE49-F238E27FC236}">
                <a16:creationId xmlns:a16="http://schemas.microsoft.com/office/drawing/2014/main" xmlns="" id="{1AD94323-3A69-190B-8875-EACE25B7AA5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43201" y="1034534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"/>
              <a:defRPr sz="2900">
                <a:solidFill>
                  <a:schemeClr val="tx1"/>
                </a:solidFill>
                <a:latin typeface="Tw Cen MT" panose="020B0602020104020603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"/>
              <a:defRPr sz="2600">
                <a:solidFill>
                  <a:schemeClr val="tx1"/>
                </a:solidFill>
                <a:latin typeface="Tw Cen MT" panose="020B0602020104020603" pitchFamily="34" charset="0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"/>
              <a:defRPr sz="2300">
                <a:solidFill>
                  <a:schemeClr val="tx1"/>
                </a:solidFill>
                <a:latin typeface="Tw Cen MT" panose="020B0602020104020603" pitchFamily="34" charset="0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ca-ES" sz="1800">
              <a:latin typeface="Arial" panose="020B0604020202020204" pitchFamily="34" charset="0"/>
            </a:endParaRPr>
          </a:p>
        </p:txBody>
      </p:sp>
      <p:sp>
        <p:nvSpPr>
          <p:cNvPr id="51" name="Rectangle 18">
            <a:extLst>
              <a:ext uri="{FF2B5EF4-FFF2-40B4-BE49-F238E27FC236}">
                <a16:creationId xmlns:a16="http://schemas.microsoft.com/office/drawing/2014/main" xmlns="" id="{EBCCB0FA-BCE5-BC66-3320-F5E5A7D0319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95601" y="1186934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"/>
              <a:defRPr sz="2900">
                <a:solidFill>
                  <a:schemeClr val="tx1"/>
                </a:solidFill>
                <a:latin typeface="Tw Cen MT" panose="020B0602020104020603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"/>
              <a:defRPr sz="2600">
                <a:solidFill>
                  <a:schemeClr val="tx1"/>
                </a:solidFill>
                <a:latin typeface="Tw Cen MT" panose="020B0602020104020603" pitchFamily="34" charset="0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"/>
              <a:defRPr sz="2300">
                <a:solidFill>
                  <a:schemeClr val="tx1"/>
                </a:solidFill>
                <a:latin typeface="Tw Cen MT" panose="020B0602020104020603" pitchFamily="34" charset="0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ca-ES" sz="1800">
              <a:latin typeface="Arial" panose="020B0604020202020204" pitchFamily="34" charset="0"/>
            </a:endParaRPr>
          </a:p>
        </p:txBody>
      </p:sp>
      <p:sp>
        <p:nvSpPr>
          <p:cNvPr id="53" name="Rectangle 2">
            <a:extLst>
              <a:ext uri="{FF2B5EF4-FFF2-40B4-BE49-F238E27FC236}">
                <a16:creationId xmlns:a16="http://schemas.microsoft.com/office/drawing/2014/main" xmlns="" id="{37A2C2E5-1C8E-F744-230D-F4FFB136F3B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48001" y="1339334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"/>
              <a:defRPr sz="2900">
                <a:solidFill>
                  <a:schemeClr val="tx1"/>
                </a:solidFill>
                <a:latin typeface="Tw Cen MT" panose="020B0602020104020603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"/>
              <a:defRPr sz="2600">
                <a:solidFill>
                  <a:schemeClr val="tx1"/>
                </a:solidFill>
                <a:latin typeface="Tw Cen MT" panose="020B0602020104020603" pitchFamily="34" charset="0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"/>
              <a:defRPr sz="2300">
                <a:solidFill>
                  <a:schemeClr val="tx1"/>
                </a:solidFill>
                <a:latin typeface="Tw Cen MT" panose="020B0602020104020603" pitchFamily="34" charset="0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ca-ES" sz="1800">
              <a:latin typeface="Arial" panose="020B0604020202020204" pitchFamily="34" charset="0"/>
            </a:endParaRPr>
          </a:p>
        </p:txBody>
      </p:sp>
      <p:sp>
        <p:nvSpPr>
          <p:cNvPr id="55" name="Rectangle 4">
            <a:extLst>
              <a:ext uri="{FF2B5EF4-FFF2-40B4-BE49-F238E27FC236}">
                <a16:creationId xmlns:a16="http://schemas.microsoft.com/office/drawing/2014/main" xmlns="" id="{AA0898A0-C80E-5EF9-98A8-952415214BB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00401" y="1412776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"/>
              <a:defRPr sz="2900">
                <a:solidFill>
                  <a:schemeClr val="tx1"/>
                </a:solidFill>
                <a:latin typeface="Tw Cen MT" panose="020B0602020104020603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"/>
              <a:defRPr sz="2600">
                <a:solidFill>
                  <a:schemeClr val="tx1"/>
                </a:solidFill>
                <a:latin typeface="Tw Cen MT" panose="020B0602020104020603" pitchFamily="34" charset="0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"/>
              <a:defRPr sz="2300">
                <a:solidFill>
                  <a:schemeClr val="tx1"/>
                </a:solidFill>
                <a:latin typeface="Tw Cen MT" panose="020B0602020104020603" pitchFamily="34" charset="0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ca-ES" sz="1800">
              <a:latin typeface="Arial" panose="020B0604020202020204" pitchFamily="34" charset="0"/>
            </a:endParaRPr>
          </a:p>
        </p:txBody>
      </p:sp>
      <p:sp>
        <p:nvSpPr>
          <p:cNvPr id="57" name="Rectangle 6">
            <a:extLst>
              <a:ext uri="{FF2B5EF4-FFF2-40B4-BE49-F238E27FC236}">
                <a16:creationId xmlns:a16="http://schemas.microsoft.com/office/drawing/2014/main" xmlns="" id="{644E3C50-686B-7C3E-93C6-49566EE2223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52801" y="1565176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"/>
              <a:defRPr sz="2900">
                <a:solidFill>
                  <a:schemeClr val="tx1"/>
                </a:solidFill>
                <a:latin typeface="Tw Cen MT" panose="020B0602020104020603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"/>
              <a:defRPr sz="2600">
                <a:solidFill>
                  <a:schemeClr val="tx1"/>
                </a:solidFill>
                <a:latin typeface="Tw Cen MT" panose="020B0602020104020603" pitchFamily="34" charset="0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"/>
              <a:defRPr sz="2300">
                <a:solidFill>
                  <a:schemeClr val="tx1"/>
                </a:solidFill>
                <a:latin typeface="Tw Cen MT" panose="020B0602020104020603" pitchFamily="34" charset="0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ca-ES" sz="1800">
              <a:latin typeface="Arial" panose="020B0604020202020204" pitchFamily="34" charset="0"/>
            </a:endParaRPr>
          </a:p>
        </p:txBody>
      </p:sp>
      <p:sp>
        <p:nvSpPr>
          <p:cNvPr id="59" name="Rectangle 8">
            <a:extLst>
              <a:ext uri="{FF2B5EF4-FFF2-40B4-BE49-F238E27FC236}">
                <a16:creationId xmlns:a16="http://schemas.microsoft.com/office/drawing/2014/main" xmlns="" id="{86681F9B-7B27-3B8C-578E-7A0124337E0E}"/>
              </a:ext>
            </a:extLst>
          </p:cNvPr>
          <p:cNvSpPr>
            <a:spLocks noChangeArrowheads="1"/>
          </p:cNvSpPr>
          <p:nvPr/>
        </p:nvSpPr>
        <p:spPr bwMode="auto">
          <a:xfrm>
            <a:off x="9013171" y="4602392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"/>
              <a:defRPr sz="2900">
                <a:solidFill>
                  <a:schemeClr val="tx1"/>
                </a:solidFill>
                <a:latin typeface="Tw Cen MT" panose="020B0602020104020603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"/>
              <a:defRPr sz="2600">
                <a:solidFill>
                  <a:schemeClr val="tx1"/>
                </a:solidFill>
                <a:latin typeface="Tw Cen MT" panose="020B0602020104020603" pitchFamily="34" charset="0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"/>
              <a:defRPr sz="2300">
                <a:solidFill>
                  <a:schemeClr val="tx1"/>
                </a:solidFill>
                <a:latin typeface="Tw Cen MT" panose="020B0602020104020603" pitchFamily="34" charset="0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ca-ES" sz="1800">
              <a:latin typeface="Arial" panose="020B0604020202020204" pitchFamily="34" charset="0"/>
            </a:endParaRPr>
          </a:p>
        </p:txBody>
      </p:sp>
      <p:sp>
        <p:nvSpPr>
          <p:cNvPr id="61" name="Rectangle 10">
            <a:extLst>
              <a:ext uri="{FF2B5EF4-FFF2-40B4-BE49-F238E27FC236}">
                <a16:creationId xmlns:a16="http://schemas.microsoft.com/office/drawing/2014/main" xmlns="" id="{A915FB8B-56D5-A157-FF90-E1E791F85749}"/>
              </a:ext>
            </a:extLst>
          </p:cNvPr>
          <p:cNvSpPr>
            <a:spLocks noChangeArrowheads="1"/>
          </p:cNvSpPr>
          <p:nvPr/>
        </p:nvSpPr>
        <p:spPr bwMode="auto">
          <a:xfrm>
            <a:off x="9165571" y="4754792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"/>
              <a:defRPr sz="2900">
                <a:solidFill>
                  <a:schemeClr val="tx1"/>
                </a:solidFill>
                <a:latin typeface="Tw Cen MT" panose="020B0602020104020603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"/>
              <a:defRPr sz="2600">
                <a:solidFill>
                  <a:schemeClr val="tx1"/>
                </a:solidFill>
                <a:latin typeface="Tw Cen MT" panose="020B0602020104020603" pitchFamily="34" charset="0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"/>
              <a:defRPr sz="2300">
                <a:solidFill>
                  <a:schemeClr val="tx1"/>
                </a:solidFill>
                <a:latin typeface="Tw Cen MT" panose="020B0602020104020603" pitchFamily="34" charset="0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ca-ES" sz="1800">
              <a:latin typeface="Arial" panose="020B0604020202020204" pitchFamily="34" charset="0"/>
            </a:endParaRPr>
          </a:p>
        </p:txBody>
      </p:sp>
      <p:sp>
        <p:nvSpPr>
          <p:cNvPr id="63" name="Rectangle 12">
            <a:extLst>
              <a:ext uri="{FF2B5EF4-FFF2-40B4-BE49-F238E27FC236}">
                <a16:creationId xmlns:a16="http://schemas.microsoft.com/office/drawing/2014/main" xmlns="" id="{DCB42B35-DA67-2677-2B22-AF570DB9845D}"/>
              </a:ext>
            </a:extLst>
          </p:cNvPr>
          <p:cNvSpPr>
            <a:spLocks noChangeArrowheads="1"/>
          </p:cNvSpPr>
          <p:nvPr/>
        </p:nvSpPr>
        <p:spPr bwMode="auto">
          <a:xfrm>
            <a:off x="9317971" y="4907192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"/>
              <a:defRPr sz="2900">
                <a:solidFill>
                  <a:schemeClr val="tx1"/>
                </a:solidFill>
                <a:latin typeface="Tw Cen MT" panose="020B0602020104020603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"/>
              <a:defRPr sz="2600">
                <a:solidFill>
                  <a:schemeClr val="tx1"/>
                </a:solidFill>
                <a:latin typeface="Tw Cen MT" panose="020B0602020104020603" pitchFamily="34" charset="0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"/>
              <a:defRPr sz="2300">
                <a:solidFill>
                  <a:schemeClr val="tx1"/>
                </a:solidFill>
                <a:latin typeface="Tw Cen MT" panose="020B0602020104020603" pitchFamily="34" charset="0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ca-ES" sz="1800">
              <a:latin typeface="Arial" panose="020B0604020202020204" pitchFamily="34" charset="0"/>
            </a:endParaRPr>
          </a:p>
        </p:txBody>
      </p:sp>
      <p:sp>
        <p:nvSpPr>
          <p:cNvPr id="86017" name="Rectangle 14">
            <a:extLst>
              <a:ext uri="{FF2B5EF4-FFF2-40B4-BE49-F238E27FC236}">
                <a16:creationId xmlns:a16="http://schemas.microsoft.com/office/drawing/2014/main" xmlns="" id="{5CA4988C-7002-C0DA-080F-AC3FDA6D3957}"/>
              </a:ext>
            </a:extLst>
          </p:cNvPr>
          <p:cNvSpPr>
            <a:spLocks noChangeArrowheads="1"/>
          </p:cNvSpPr>
          <p:nvPr/>
        </p:nvSpPr>
        <p:spPr bwMode="auto">
          <a:xfrm>
            <a:off x="9470371" y="5059592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"/>
              <a:defRPr sz="2900">
                <a:solidFill>
                  <a:schemeClr val="tx1"/>
                </a:solidFill>
                <a:latin typeface="Tw Cen MT" panose="020B0602020104020603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"/>
              <a:defRPr sz="2600">
                <a:solidFill>
                  <a:schemeClr val="tx1"/>
                </a:solidFill>
                <a:latin typeface="Tw Cen MT" panose="020B0602020104020603" pitchFamily="34" charset="0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"/>
              <a:defRPr sz="2300">
                <a:solidFill>
                  <a:schemeClr val="tx1"/>
                </a:solidFill>
                <a:latin typeface="Tw Cen MT" panose="020B0602020104020603" pitchFamily="34" charset="0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ca-ES" sz="1800">
              <a:latin typeface="Arial" panose="020B0604020202020204" pitchFamily="34" charset="0"/>
            </a:endParaRPr>
          </a:p>
        </p:txBody>
      </p:sp>
      <p:sp>
        <p:nvSpPr>
          <p:cNvPr id="86021" name="Rectangle 16">
            <a:extLst>
              <a:ext uri="{FF2B5EF4-FFF2-40B4-BE49-F238E27FC236}">
                <a16:creationId xmlns:a16="http://schemas.microsoft.com/office/drawing/2014/main" xmlns="" id="{85914EFA-AC83-6C2D-104E-61731ECD906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387679" y="5246101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"/>
              <a:defRPr sz="2900">
                <a:solidFill>
                  <a:schemeClr val="tx1"/>
                </a:solidFill>
                <a:latin typeface="Tw Cen MT" panose="020B0602020104020603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"/>
              <a:defRPr sz="2600">
                <a:solidFill>
                  <a:schemeClr val="tx1"/>
                </a:solidFill>
                <a:latin typeface="Tw Cen MT" panose="020B0602020104020603" pitchFamily="34" charset="0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"/>
              <a:defRPr sz="2300">
                <a:solidFill>
                  <a:schemeClr val="tx1"/>
                </a:solidFill>
                <a:latin typeface="Tw Cen MT" panose="020B0602020104020603" pitchFamily="34" charset="0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ca-ES" sz="1800">
              <a:latin typeface="Arial" panose="020B0604020202020204" pitchFamily="34" charset="0"/>
            </a:endParaRPr>
          </a:p>
        </p:txBody>
      </p:sp>
      <p:sp>
        <p:nvSpPr>
          <p:cNvPr id="86023" name="Rectangle 18">
            <a:extLst>
              <a:ext uri="{FF2B5EF4-FFF2-40B4-BE49-F238E27FC236}">
                <a16:creationId xmlns:a16="http://schemas.microsoft.com/office/drawing/2014/main" xmlns="" id="{BC36CC65-A0E2-BDEC-0C37-B525C2CEC62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500813" y="5287397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"/>
              <a:defRPr sz="2900">
                <a:solidFill>
                  <a:schemeClr val="tx1"/>
                </a:solidFill>
                <a:latin typeface="Tw Cen MT" panose="020B0602020104020603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"/>
              <a:defRPr sz="2600">
                <a:solidFill>
                  <a:schemeClr val="tx1"/>
                </a:solidFill>
                <a:latin typeface="Tw Cen MT" panose="020B0602020104020603" pitchFamily="34" charset="0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"/>
              <a:defRPr sz="2300">
                <a:solidFill>
                  <a:schemeClr val="tx1"/>
                </a:solidFill>
                <a:latin typeface="Tw Cen MT" panose="020B0602020104020603" pitchFamily="34" charset="0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ca-ES" sz="1800">
              <a:latin typeface="Arial" panose="020B0604020202020204" pitchFamily="34" charset="0"/>
            </a:endParaRPr>
          </a:p>
        </p:txBody>
      </p:sp>
      <p:sp>
        <p:nvSpPr>
          <p:cNvPr id="86025" name="23 Rectángulo">
            <a:extLst>
              <a:ext uri="{FF2B5EF4-FFF2-40B4-BE49-F238E27FC236}">
                <a16:creationId xmlns:a16="http://schemas.microsoft.com/office/drawing/2014/main" xmlns="" id="{7560B36C-B346-3945-1422-5B84CA2E197D}"/>
              </a:ext>
            </a:extLst>
          </p:cNvPr>
          <p:cNvSpPr/>
          <p:nvPr/>
        </p:nvSpPr>
        <p:spPr>
          <a:xfrm>
            <a:off x="573613" y="-16168"/>
            <a:ext cx="11064552" cy="292100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 algn="ctr" eaLnBrk="1" hangingPunct="1">
              <a:defRPr/>
            </a:pPr>
            <a:r>
              <a:rPr lang="en-US" sz="1300" i="1" dirty="0">
                <a:solidFill>
                  <a:schemeClr val="bg1"/>
                </a:solidFill>
                <a:latin typeface="Arial"/>
                <a:cs typeface="Arial"/>
              </a:rPr>
              <a:t>Robert Monjo: </a:t>
            </a:r>
            <a:r>
              <a:rPr lang="en-US" sz="1300" i="1" dirty="0" smtClean="0">
                <a:solidFill>
                  <a:schemeClr val="bg1"/>
                </a:solidFill>
                <a:latin typeface="Arial"/>
                <a:cs typeface="Arial"/>
              </a:rPr>
              <a:t>Testing </a:t>
            </a:r>
            <a:r>
              <a:rPr lang="en-US" sz="1300" i="1" dirty="0" err="1" smtClean="0">
                <a:solidFill>
                  <a:schemeClr val="bg1"/>
                </a:solidFill>
                <a:latin typeface="Arial"/>
                <a:cs typeface="Arial"/>
              </a:rPr>
              <a:t>hyperconical</a:t>
            </a:r>
            <a:r>
              <a:rPr lang="en-US" sz="1300" i="1" dirty="0" smtClean="0">
                <a:solidFill>
                  <a:schemeClr val="bg1"/>
                </a:solidFill>
                <a:latin typeface="Arial"/>
                <a:cs typeface="Arial"/>
              </a:rPr>
              <a:t> modified gravity in galaxies and clusters</a:t>
            </a:r>
            <a:endParaRPr lang="es-ES" sz="1300" dirty="0">
              <a:solidFill>
                <a:schemeClr val="bg1"/>
              </a:solidFill>
              <a:latin typeface="Arial" charset="0"/>
              <a:cs typeface="Arial" charset="0"/>
            </a:endParaRPr>
          </a:p>
        </p:txBody>
      </p:sp>
      <p:sp>
        <p:nvSpPr>
          <p:cNvPr id="86027" name="Text Box 30">
            <a:extLst>
              <a:ext uri="{FF2B5EF4-FFF2-40B4-BE49-F238E27FC236}">
                <a16:creationId xmlns:a16="http://schemas.microsoft.com/office/drawing/2014/main" xmlns="" id="{F951DF0F-C9BC-25F5-6321-08EF6FBB376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9768" y="829439"/>
            <a:ext cx="7687861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t">
            <a:spAutoFit/>
          </a:bodyPr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"/>
              <a:defRPr sz="2900">
                <a:solidFill>
                  <a:schemeClr val="tx1"/>
                </a:solidFill>
                <a:latin typeface="Tw Cen MT" panose="020B0602020104020603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"/>
              <a:defRPr sz="2600">
                <a:solidFill>
                  <a:schemeClr val="tx1"/>
                </a:solidFill>
                <a:latin typeface="Tw Cen MT" panose="020B0602020104020603" pitchFamily="34" charset="0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"/>
              <a:defRPr sz="2300">
                <a:solidFill>
                  <a:schemeClr val="tx1"/>
                </a:solidFill>
                <a:latin typeface="Tw Cen MT" panose="020B0602020104020603" pitchFamily="34" charset="0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9pPr>
          </a:lstStyle>
          <a:p>
            <a:pPr algn="ctr">
              <a:spcBef>
                <a:spcPct val="50000"/>
              </a:spcBef>
              <a:buNone/>
            </a:pPr>
            <a:r>
              <a:rPr lang="en" sz="2400" b="1" dirty="0">
                <a:solidFill>
                  <a:schemeClr val="bg1"/>
                </a:solidFill>
                <a:latin typeface="Arial"/>
                <a:cs typeface="Arial"/>
              </a:rPr>
              <a:t>of Lorentzian manifolds</a:t>
            </a:r>
            <a:endParaRPr lang="ca-ES" sz="2400" dirty="0">
              <a:solidFill>
                <a:schemeClr val="bg1"/>
              </a:solidFill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xmlns="" id="{0436132F-8678-9F73-CEA8-87FDBED6B4CF}"/>
              </a:ext>
            </a:extLst>
          </p:cNvPr>
          <p:cNvSpPr/>
          <p:nvPr/>
        </p:nvSpPr>
        <p:spPr>
          <a:xfrm>
            <a:off x="6327665" y="4749941"/>
            <a:ext cx="5564604" cy="64172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r>
              <a:rPr lang="ca-ES" dirty="0">
                <a:solidFill>
                  <a:schemeClr val="tx1"/>
                </a:solidFill>
              </a:rPr>
              <a:t>   </a:t>
            </a:r>
            <a:r>
              <a:rPr lang="ca-ES" dirty="0" err="1">
                <a:solidFill>
                  <a:schemeClr val="tx1"/>
                </a:solidFill>
              </a:rPr>
              <a:t>Embedding</a:t>
            </a:r>
            <a:r>
              <a:rPr lang="ca-ES" dirty="0">
                <a:solidFill>
                  <a:schemeClr val="tx1"/>
                </a:solidFill>
              </a:rPr>
              <a:t> in flat </a:t>
            </a:r>
            <a:r>
              <a:rPr lang="ca-ES" dirty="0" err="1">
                <a:solidFill>
                  <a:schemeClr val="tx1"/>
                </a:solidFill>
              </a:rPr>
              <a:t>spacetimes</a:t>
            </a:r>
            <a:endParaRPr lang="ca-ES" dirty="0">
              <a:solidFill>
                <a:schemeClr val="tx1"/>
              </a:solidFill>
            </a:endParaRPr>
          </a:p>
        </p:txBody>
      </p:sp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>
          <a:xfrm>
            <a:off x="0" y="5689237"/>
            <a:ext cx="711200" cy="381000"/>
          </a:xfrm>
        </p:spPr>
        <p:txBody>
          <a:bodyPr/>
          <a:lstStyle/>
          <a:p>
            <a:pPr>
              <a:defRPr/>
            </a:pPr>
            <a:fld id="{8664ED82-FE8E-4196-9CFA-EFB33768D1FD}" type="slidenum">
              <a:rPr lang="es-ES" smtClean="0"/>
              <a:pPr>
                <a:defRPr/>
              </a:pPr>
              <a:t>3</a:t>
            </a:fld>
            <a:endParaRPr lang="es-ES" dirty="0"/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"/>
              <a:defRPr sz="2900">
                <a:solidFill>
                  <a:schemeClr val="tx1"/>
                </a:solidFill>
                <a:latin typeface="Tw Cen MT" panose="020B0602020104020603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"/>
              <a:defRPr sz="2600">
                <a:solidFill>
                  <a:schemeClr val="tx1"/>
                </a:solidFill>
                <a:latin typeface="Tw Cen MT" panose="020B0602020104020603" pitchFamily="34" charset="0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"/>
              <a:defRPr sz="2300">
                <a:solidFill>
                  <a:schemeClr val="tx1"/>
                </a:solidFill>
                <a:latin typeface="Tw Cen MT" panose="020B0602020104020603" pitchFamily="34" charset="0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ca-ES" sz="1800">
              <a:latin typeface="Arial" panose="020B0604020202020204" pitchFamily="34" charset="0"/>
            </a:endParaRPr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"/>
              <a:defRPr sz="2900">
                <a:solidFill>
                  <a:schemeClr val="tx1"/>
                </a:solidFill>
                <a:latin typeface="Tw Cen MT" panose="020B0602020104020603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"/>
              <a:defRPr sz="2600">
                <a:solidFill>
                  <a:schemeClr val="tx1"/>
                </a:solidFill>
                <a:latin typeface="Tw Cen MT" panose="020B0602020104020603" pitchFamily="34" charset="0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"/>
              <a:defRPr sz="2300">
                <a:solidFill>
                  <a:schemeClr val="tx1"/>
                </a:solidFill>
                <a:latin typeface="Tw Cen MT" panose="020B0602020104020603" pitchFamily="34" charset="0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ca-ES" sz="1800">
              <a:latin typeface="Arial" panose="020B0604020202020204" pitchFamily="34" charset="0"/>
            </a:endParaRP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"/>
              <a:defRPr sz="2900">
                <a:solidFill>
                  <a:schemeClr val="tx1"/>
                </a:solidFill>
                <a:latin typeface="Tw Cen MT" panose="020B0602020104020603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"/>
              <a:defRPr sz="2600">
                <a:solidFill>
                  <a:schemeClr val="tx1"/>
                </a:solidFill>
                <a:latin typeface="Tw Cen MT" panose="020B0602020104020603" pitchFamily="34" charset="0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"/>
              <a:defRPr sz="2300">
                <a:solidFill>
                  <a:schemeClr val="tx1"/>
                </a:solidFill>
                <a:latin typeface="Tw Cen MT" panose="020B0602020104020603" pitchFamily="34" charset="0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ca-ES" sz="1800">
              <a:latin typeface="Arial" panose="020B0604020202020204" pitchFamily="34" charset="0"/>
            </a:endParaRPr>
          </a:p>
        </p:txBody>
      </p:sp>
      <p:sp>
        <p:nvSpPr>
          <p:cNvPr id="8" name="Rectangle 8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"/>
              <a:defRPr sz="2900">
                <a:solidFill>
                  <a:schemeClr val="tx1"/>
                </a:solidFill>
                <a:latin typeface="Tw Cen MT" panose="020B0602020104020603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"/>
              <a:defRPr sz="2600">
                <a:solidFill>
                  <a:schemeClr val="tx1"/>
                </a:solidFill>
                <a:latin typeface="Tw Cen MT" panose="020B0602020104020603" pitchFamily="34" charset="0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"/>
              <a:defRPr sz="2300">
                <a:solidFill>
                  <a:schemeClr val="tx1"/>
                </a:solidFill>
                <a:latin typeface="Tw Cen MT" panose="020B0602020104020603" pitchFamily="34" charset="0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ca-ES" sz="1800">
              <a:latin typeface="Arial" panose="020B0604020202020204" pitchFamily="34" charset="0"/>
            </a:endParaRPr>
          </a:p>
        </p:txBody>
      </p:sp>
      <p:sp>
        <p:nvSpPr>
          <p:cNvPr id="9" name="Rectangle 10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"/>
              <a:defRPr sz="2900">
                <a:solidFill>
                  <a:schemeClr val="tx1"/>
                </a:solidFill>
                <a:latin typeface="Tw Cen MT" panose="020B0602020104020603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"/>
              <a:defRPr sz="2600">
                <a:solidFill>
                  <a:schemeClr val="tx1"/>
                </a:solidFill>
                <a:latin typeface="Tw Cen MT" panose="020B0602020104020603" pitchFamily="34" charset="0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"/>
              <a:defRPr sz="2300">
                <a:solidFill>
                  <a:schemeClr val="tx1"/>
                </a:solidFill>
                <a:latin typeface="Tw Cen MT" panose="020B0602020104020603" pitchFamily="34" charset="0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ca-ES" sz="1800">
              <a:latin typeface="Arial" panose="020B0604020202020204" pitchFamily="34" charset="0"/>
            </a:endParaRPr>
          </a:p>
        </p:txBody>
      </p:sp>
      <p:sp>
        <p:nvSpPr>
          <p:cNvPr id="10" name="Rectangle 12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"/>
              <a:defRPr sz="2900">
                <a:solidFill>
                  <a:schemeClr val="tx1"/>
                </a:solidFill>
                <a:latin typeface="Tw Cen MT" panose="020B0602020104020603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"/>
              <a:defRPr sz="2600">
                <a:solidFill>
                  <a:schemeClr val="tx1"/>
                </a:solidFill>
                <a:latin typeface="Tw Cen MT" panose="020B0602020104020603" pitchFamily="34" charset="0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"/>
              <a:defRPr sz="2300">
                <a:solidFill>
                  <a:schemeClr val="tx1"/>
                </a:solidFill>
                <a:latin typeface="Tw Cen MT" panose="020B0602020104020603" pitchFamily="34" charset="0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ca-ES" sz="1800">
              <a:latin typeface="Arial" panose="020B0604020202020204" pitchFamily="34" charset="0"/>
            </a:endParaRPr>
          </a:p>
        </p:txBody>
      </p:sp>
      <p:sp>
        <p:nvSpPr>
          <p:cNvPr id="11" name="Rectangle 14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"/>
              <a:defRPr sz="2900">
                <a:solidFill>
                  <a:schemeClr val="tx1"/>
                </a:solidFill>
                <a:latin typeface="Tw Cen MT" panose="020B0602020104020603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"/>
              <a:defRPr sz="2600">
                <a:solidFill>
                  <a:schemeClr val="tx1"/>
                </a:solidFill>
                <a:latin typeface="Tw Cen MT" panose="020B0602020104020603" pitchFamily="34" charset="0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"/>
              <a:defRPr sz="2300">
                <a:solidFill>
                  <a:schemeClr val="tx1"/>
                </a:solidFill>
                <a:latin typeface="Tw Cen MT" panose="020B0602020104020603" pitchFamily="34" charset="0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ca-ES" sz="1800">
              <a:latin typeface="Arial" panose="020B0604020202020204" pitchFamily="34" charset="0"/>
            </a:endParaRPr>
          </a:p>
        </p:txBody>
      </p:sp>
      <p:sp>
        <p:nvSpPr>
          <p:cNvPr id="12" name="Rectangle 16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"/>
              <a:defRPr sz="2900">
                <a:solidFill>
                  <a:schemeClr val="tx1"/>
                </a:solidFill>
                <a:latin typeface="Tw Cen MT" panose="020B0602020104020603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"/>
              <a:defRPr sz="2600">
                <a:solidFill>
                  <a:schemeClr val="tx1"/>
                </a:solidFill>
                <a:latin typeface="Tw Cen MT" panose="020B0602020104020603" pitchFamily="34" charset="0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"/>
              <a:defRPr sz="2300">
                <a:solidFill>
                  <a:schemeClr val="tx1"/>
                </a:solidFill>
                <a:latin typeface="Tw Cen MT" panose="020B0602020104020603" pitchFamily="34" charset="0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ca-ES" sz="1800">
              <a:latin typeface="Arial" panose="020B0604020202020204" pitchFamily="34" charset="0"/>
            </a:endParaRPr>
          </a:p>
        </p:txBody>
      </p:sp>
      <p:sp>
        <p:nvSpPr>
          <p:cNvPr id="13" name="Rectangle 18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"/>
              <a:defRPr sz="2900">
                <a:solidFill>
                  <a:schemeClr val="tx1"/>
                </a:solidFill>
                <a:latin typeface="Tw Cen MT" panose="020B0602020104020603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"/>
              <a:defRPr sz="2600">
                <a:solidFill>
                  <a:schemeClr val="tx1"/>
                </a:solidFill>
                <a:latin typeface="Tw Cen MT" panose="020B0602020104020603" pitchFamily="34" charset="0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"/>
              <a:defRPr sz="2300">
                <a:solidFill>
                  <a:schemeClr val="tx1"/>
                </a:solidFill>
                <a:latin typeface="Tw Cen MT" panose="020B0602020104020603" pitchFamily="34" charset="0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ca-ES" sz="1800">
              <a:latin typeface="Arial" panose="020B0604020202020204" pitchFamily="34" charset="0"/>
            </a:endParaRPr>
          </a:p>
        </p:txBody>
      </p:sp>
      <p:pic>
        <p:nvPicPr>
          <p:cNvPr id="86018" name="Picture 2" descr="Mostra la imatge original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3552"/>
          <a:stretch/>
        </p:blipFill>
        <p:spPr bwMode="auto">
          <a:xfrm>
            <a:off x="6006603" y="1647365"/>
            <a:ext cx="6206407" cy="31428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8" name="Rectángulo 27"/>
          <p:cNvSpPr/>
          <p:nvPr/>
        </p:nvSpPr>
        <p:spPr>
          <a:xfrm>
            <a:off x="6009900" y="1431089"/>
            <a:ext cx="6206780" cy="3280140"/>
          </a:xfrm>
          <a:prstGeom prst="rect">
            <a:avLst/>
          </a:prstGeom>
          <a:solidFill>
            <a:schemeClr val="tx1">
              <a:alpha val="5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  <p:sp>
        <p:nvSpPr>
          <p:cNvPr id="16" name="39 Marcador de número de diapositiva"/>
          <p:cNvSpPr txBox="1">
            <a:spLocks/>
          </p:cNvSpPr>
          <p:nvPr/>
        </p:nvSpPr>
        <p:spPr bwMode="auto">
          <a:xfrm>
            <a:off x="11539264" y="620688"/>
            <a:ext cx="533400" cy="381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>
            <a:defPPr>
              <a:defRPr lang="es-ES"/>
            </a:defPPr>
            <a:lvl1pPr algn="ctr" rtl="0" eaLnBrk="1" fontAlgn="base" hangingPunct="1">
              <a:spcBef>
                <a:spcPts val="7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anose="05000000000000000000" pitchFamily="2" charset="2"/>
              <a:buChar char=""/>
              <a:defRPr sz="2900" b="1" kern="1200">
                <a:solidFill>
                  <a:schemeClr val="tx1"/>
                </a:solidFill>
                <a:latin typeface="Tw Cen MT" panose="020B0602020104020603" pitchFamily="34" charset="0"/>
                <a:ea typeface="+mn-ea"/>
                <a:cs typeface="Arial" panose="020B0604020202020204" pitchFamily="34" charset="0"/>
              </a:defRPr>
            </a:lvl1pPr>
            <a:lvl2pPr marL="742950" indent="-285750" algn="l" rtl="0" eaLnBrk="0" fontAlgn="base" hangingPunct="0">
              <a:spcBef>
                <a:spcPts val="55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 2" panose="05020102010507070707" pitchFamily="18" charset="2"/>
              <a:buChar char=""/>
              <a:defRPr sz="2600" kern="1200">
                <a:solidFill>
                  <a:schemeClr val="tx1"/>
                </a:solidFill>
                <a:latin typeface="Tw Cen MT" panose="020B0602020104020603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rtl="0" eaLnBrk="0" fontAlgn="base" hangingPunct="0">
              <a:spcBef>
                <a:spcPts val="500"/>
              </a:spcBef>
              <a:spcAft>
                <a:spcPct val="0"/>
              </a:spcAft>
              <a:buClr>
                <a:schemeClr val="accent2"/>
              </a:buClr>
              <a:buSzPct val="75000"/>
              <a:buFont typeface="Wingdings" panose="05000000000000000000" pitchFamily="2" charset="2"/>
              <a:buChar char=""/>
              <a:defRPr sz="2300" kern="1200">
                <a:solidFill>
                  <a:schemeClr val="tx1"/>
                </a:solidFill>
                <a:latin typeface="Tw Cen MT" panose="020B0602020104020603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rtl="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A5AB81"/>
              </a:buClr>
              <a:buSzPct val="75000"/>
              <a:buFont typeface="Wingdings" panose="05000000000000000000" pitchFamily="2" charset="2"/>
              <a:buChar char=""/>
              <a:defRPr sz="2000" kern="1200">
                <a:solidFill>
                  <a:schemeClr val="tx1"/>
                </a:solidFill>
                <a:latin typeface="Tw Cen MT" panose="020B0602020104020603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rtl="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 kern="1200">
                <a:solidFill>
                  <a:schemeClr val="tx1"/>
                </a:solidFill>
                <a:latin typeface="Tw Cen MT" panose="020B0602020104020603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0" fontAlgn="base" latinLnBrk="0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 kern="1200">
                <a:solidFill>
                  <a:schemeClr val="tx1"/>
                </a:solidFill>
                <a:latin typeface="Tw Cen MT" panose="020B0602020104020603" pitchFamily="34" charset="0"/>
                <a:ea typeface="+mn-ea"/>
                <a:cs typeface="Arial" panose="020B0604020202020204" pitchFamily="34" charset="0"/>
              </a:defRPr>
            </a:lvl6pPr>
            <a:lvl7pPr marL="2971800" indent="-228600" algn="l" defTabSz="914400" rtl="0" eaLnBrk="0" fontAlgn="base" latinLnBrk="0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 kern="1200">
                <a:solidFill>
                  <a:schemeClr val="tx1"/>
                </a:solidFill>
                <a:latin typeface="Tw Cen MT" panose="020B0602020104020603" pitchFamily="34" charset="0"/>
                <a:ea typeface="+mn-ea"/>
                <a:cs typeface="Arial" panose="020B0604020202020204" pitchFamily="34" charset="0"/>
              </a:defRPr>
            </a:lvl7pPr>
            <a:lvl8pPr marL="3429000" indent="-228600" algn="l" defTabSz="914400" rtl="0" eaLnBrk="0" fontAlgn="base" latinLnBrk="0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 kern="1200">
                <a:solidFill>
                  <a:schemeClr val="tx1"/>
                </a:solidFill>
                <a:latin typeface="Tw Cen MT" panose="020B0602020104020603" pitchFamily="34" charset="0"/>
                <a:ea typeface="+mn-ea"/>
                <a:cs typeface="Arial" panose="020B0604020202020204" pitchFamily="34" charset="0"/>
              </a:defRPr>
            </a:lvl8pPr>
            <a:lvl9pPr marL="3886200" indent="-228600" algn="l" defTabSz="914400" rtl="0" eaLnBrk="0" fontAlgn="base" latinLnBrk="0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 kern="1200">
                <a:solidFill>
                  <a:schemeClr val="tx1"/>
                </a:solidFill>
                <a:latin typeface="Tw Cen MT" panose="020B0602020104020603" pitchFamily="34" charset="0"/>
                <a:ea typeface="+mn-ea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16A09E6B-1F50-405C-808D-49F1E760CC47}" type="slidenum">
              <a:rPr lang="es-ES" sz="1400" dirty="0" smtClean="0">
                <a:solidFill>
                  <a:srgbClr val="E4F3F8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3</a:t>
            </a:fld>
            <a:endParaRPr lang="es-ES" sz="1400" dirty="0">
              <a:solidFill>
                <a:srgbClr val="E4F3F8"/>
              </a:solidFill>
              <a:latin typeface="Arial" panose="020B0604020202020204" pitchFamily="34" charset="0"/>
            </a:endParaRPr>
          </a:p>
        </p:txBody>
      </p:sp>
      <p:graphicFrame>
        <p:nvGraphicFramePr>
          <p:cNvPr id="22" name="Object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76561970"/>
              </p:ext>
            </p:extLst>
          </p:nvPr>
        </p:nvGraphicFramePr>
        <p:xfrm>
          <a:off x="9404407" y="4833679"/>
          <a:ext cx="2347958" cy="55706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38" name="Ecuación" r:id="rId6" imgW="1028520" imgH="241200" progId="Equation.3">
                  <p:embed/>
                </p:oleObj>
              </mc:Choice>
              <mc:Fallback>
                <p:oleObj name="Ecuación" r:id="rId6" imgW="1028520" imgH="241200" progId="Equation.3">
                  <p:embed/>
                  <p:pic>
                    <p:nvPicPr>
                      <p:cNvPr id="22" name="Object 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404407" y="4833679"/>
                        <a:ext cx="2347958" cy="557067"/>
                      </a:xfrm>
                      <a:prstGeom prst="rect">
                        <a:avLst/>
                      </a:prstGeom>
                      <a:solidFill>
                        <a:schemeClr val="accent4">
                          <a:lumMod val="20000"/>
                          <a:lumOff val="80000"/>
                        </a:schemeClr>
                      </a:solidFill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7" name="Rectángulo 26"/>
          <p:cNvSpPr/>
          <p:nvPr/>
        </p:nvSpPr>
        <p:spPr>
          <a:xfrm>
            <a:off x="8018519" y="1203840"/>
            <a:ext cx="2339102" cy="369332"/>
          </a:xfrm>
          <a:prstGeom prst="rect">
            <a:avLst/>
          </a:prstGeom>
        </p:spPr>
        <p:txBody>
          <a:bodyPr wrap="none" lIns="91440" tIns="45720" rIns="91440" bIns="45720" anchor="t">
            <a:spAutoFit/>
          </a:bodyPr>
          <a:lstStyle/>
          <a:p>
            <a:r>
              <a:rPr lang="ca-ES" dirty="0" err="1">
                <a:solidFill>
                  <a:schemeClr val="bg1"/>
                </a:solidFill>
                <a:latin typeface="Arial"/>
                <a:cs typeface="Arial"/>
              </a:rPr>
              <a:t>Extrinsic</a:t>
            </a:r>
            <a:r>
              <a:rPr lang="ca-ES" dirty="0">
                <a:solidFill>
                  <a:schemeClr val="bg1"/>
                </a:solidFill>
                <a:latin typeface="Arial"/>
                <a:cs typeface="Arial"/>
              </a:rPr>
              <a:t> </a:t>
            </a:r>
            <a:r>
              <a:rPr lang="ca-ES" dirty="0" err="1">
                <a:solidFill>
                  <a:schemeClr val="bg1"/>
                </a:solidFill>
                <a:latin typeface="Arial"/>
                <a:cs typeface="Arial"/>
              </a:rPr>
              <a:t>perspective</a:t>
            </a:r>
          </a:p>
        </p:txBody>
      </p:sp>
      <p:graphicFrame>
        <p:nvGraphicFramePr>
          <p:cNvPr id="26" name="Object 2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78644692"/>
              </p:ext>
            </p:extLst>
          </p:nvPr>
        </p:nvGraphicFramePr>
        <p:xfrm>
          <a:off x="11613462" y="3426530"/>
          <a:ext cx="78082" cy="11618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39" name="Ecuación" r:id="rId8" imgW="126890" imgH="190335" progId="Equation.3">
                  <p:embed/>
                </p:oleObj>
              </mc:Choice>
              <mc:Fallback>
                <p:oleObj name="Ecuación" r:id="rId8" imgW="126890" imgH="190335" progId="Equation.3">
                  <p:embed/>
                  <p:pic>
                    <p:nvPicPr>
                      <p:cNvPr id="26" name="Object 2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613462" y="3426530"/>
                        <a:ext cx="78082" cy="11618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9" name="Conector recto de flecha 18"/>
          <p:cNvCxnSpPr/>
          <p:nvPr/>
        </p:nvCxnSpPr>
        <p:spPr>
          <a:xfrm flipH="1" flipV="1">
            <a:off x="9479553" y="1883136"/>
            <a:ext cx="10732" cy="1597055"/>
          </a:xfrm>
          <a:prstGeom prst="straightConnector1">
            <a:avLst/>
          </a:prstGeom>
          <a:ln w="3492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Conector recto de flecha 30"/>
          <p:cNvCxnSpPr/>
          <p:nvPr/>
        </p:nvCxnSpPr>
        <p:spPr>
          <a:xfrm>
            <a:off x="9465741" y="3484623"/>
            <a:ext cx="1851840" cy="0"/>
          </a:xfrm>
          <a:prstGeom prst="straightConnector1">
            <a:avLst/>
          </a:prstGeom>
          <a:ln w="3492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Conector recto de flecha 33"/>
          <p:cNvCxnSpPr/>
          <p:nvPr/>
        </p:nvCxnSpPr>
        <p:spPr>
          <a:xfrm flipH="1">
            <a:off x="8457629" y="3478917"/>
            <a:ext cx="1032656" cy="1006585"/>
          </a:xfrm>
          <a:prstGeom prst="straightConnector1">
            <a:avLst/>
          </a:prstGeom>
          <a:ln w="3492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6019" name="Rectángulo 86018"/>
          <p:cNvSpPr/>
          <p:nvPr/>
        </p:nvSpPr>
        <p:spPr>
          <a:xfrm>
            <a:off x="8249880" y="4428373"/>
            <a:ext cx="41549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a-ES" dirty="0" err="1">
                <a:solidFill>
                  <a:schemeClr val="bg1"/>
                </a:solidFill>
              </a:rPr>
              <a:t>xy</a:t>
            </a:r>
            <a:endParaRPr lang="ca-ES" dirty="0">
              <a:solidFill>
                <a:schemeClr val="bg1"/>
              </a:solidFill>
            </a:endParaRPr>
          </a:p>
        </p:txBody>
      </p:sp>
      <p:sp>
        <p:nvSpPr>
          <p:cNvPr id="38" name="Rectángulo 37"/>
          <p:cNvSpPr/>
          <p:nvPr/>
        </p:nvSpPr>
        <p:spPr>
          <a:xfrm>
            <a:off x="11367928" y="3241864"/>
            <a:ext cx="3000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a-ES" dirty="0">
                <a:solidFill>
                  <a:schemeClr val="bg1"/>
                </a:solidFill>
              </a:rPr>
              <a:t>z</a:t>
            </a:r>
          </a:p>
        </p:txBody>
      </p:sp>
      <p:sp>
        <p:nvSpPr>
          <p:cNvPr id="39" name="Rectángulo 38"/>
          <p:cNvSpPr/>
          <p:nvPr/>
        </p:nvSpPr>
        <p:spPr>
          <a:xfrm>
            <a:off x="9333832" y="1502303"/>
            <a:ext cx="3129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a-ES" dirty="0">
                <a:solidFill>
                  <a:schemeClr val="bg1"/>
                </a:solidFill>
              </a:rPr>
              <a:t>u</a:t>
            </a:r>
          </a:p>
        </p:txBody>
      </p:sp>
      <p:pic>
        <p:nvPicPr>
          <p:cNvPr id="41" name="Picture 32" descr="http://www.astro.ucla.edu/~wright/balloons.gif"/>
          <p:cNvPicPr>
            <a:picLocks noChangeAspect="1" noChangeArrowheads="1" noCrop="1"/>
          </p:cNvPicPr>
          <p:nvPr/>
        </p:nvPicPr>
        <p:blipFill>
          <a:blip r:embed="rId1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89677" y="2825922"/>
            <a:ext cx="1201216" cy="12012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6" descr="https://th.bing.com/th/id/R.62f110343124dd4605988b6a6e9efa4c?rik=H61oQ18pf%2fDWfg&amp;riu=http%3a%2f%2f4.bp.blogspot.com%2f-3MeSiWkMus0%2fU0aUW3W4d7I%2fAAAAAAAAAvE%2faLzYPQnm9bA%2fs1600%2funiverse%2bexpansion.gif&amp;ehk=TQy%2fI1%2fIp92Mi5Uw7sGz6ZsnAUyzEmtj940t0nfhALA%3d&amp;risl=1&amp;pid=ImgRaw&amp;r=0">
            <a:extLst>
              <a:ext uri="{FF2B5EF4-FFF2-40B4-BE49-F238E27FC236}">
                <a16:creationId xmlns:a16="http://schemas.microsoft.com/office/drawing/2014/main" xmlns="" id="{0E31765E-BDC1-B1EA-0E5D-CE388DCD4DA1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59" y="1646447"/>
            <a:ext cx="5193734" cy="37140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Rectángulo 27">
            <a:extLst>
              <a:ext uri="{FF2B5EF4-FFF2-40B4-BE49-F238E27FC236}">
                <a16:creationId xmlns:a16="http://schemas.microsoft.com/office/drawing/2014/main" xmlns="" id="{31FC94D3-BECB-31D3-0EAA-1FF667F8E758}"/>
              </a:ext>
            </a:extLst>
          </p:cNvPr>
          <p:cNvSpPr/>
          <p:nvPr/>
        </p:nvSpPr>
        <p:spPr>
          <a:xfrm>
            <a:off x="186617" y="4452073"/>
            <a:ext cx="1183596" cy="549630"/>
          </a:xfrm>
          <a:prstGeom prst="rect">
            <a:avLst/>
          </a:prstGeom>
          <a:solidFill>
            <a:schemeClr val="tx1">
              <a:alpha val="5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  <p:sp>
        <p:nvSpPr>
          <p:cNvPr id="24" name="Rectángulo 28">
            <a:extLst>
              <a:ext uri="{FF2B5EF4-FFF2-40B4-BE49-F238E27FC236}">
                <a16:creationId xmlns:a16="http://schemas.microsoft.com/office/drawing/2014/main" xmlns="" id="{E8F4B5E0-9D52-A7C1-1E54-16CC41CEE4F2}"/>
              </a:ext>
            </a:extLst>
          </p:cNvPr>
          <p:cNvSpPr/>
          <p:nvPr/>
        </p:nvSpPr>
        <p:spPr>
          <a:xfrm>
            <a:off x="1701940" y="1195485"/>
            <a:ext cx="2857445" cy="369332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>
            <a:defPPr>
              <a:defRPr lang="e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9pPr>
          </a:lstStyle>
          <a:p>
            <a:r>
              <a:rPr lang="ca-ES" dirty="0" err="1">
                <a:solidFill>
                  <a:schemeClr val="bg1"/>
                </a:solidFill>
                <a:latin typeface="Arial"/>
                <a:cs typeface="Arial"/>
              </a:rPr>
              <a:t>Intrinsic</a:t>
            </a:r>
            <a:r>
              <a:rPr lang="ca-ES" dirty="0">
                <a:solidFill>
                  <a:schemeClr val="bg1"/>
                </a:solidFill>
                <a:latin typeface="Arial"/>
                <a:cs typeface="Arial"/>
              </a:rPr>
              <a:t> </a:t>
            </a:r>
            <a:r>
              <a:rPr lang="ca-ES" dirty="0" err="1">
                <a:solidFill>
                  <a:schemeClr val="bg1"/>
                </a:solidFill>
                <a:latin typeface="Arial"/>
                <a:cs typeface="Arial"/>
              </a:rPr>
              <a:t>perspective</a:t>
            </a:r>
            <a:endParaRPr lang="ca-ES" dirty="0" err="1">
              <a:solidFill>
                <a:schemeClr val="bg1"/>
              </a:solidFill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xmlns="" id="{E7C458C2-4F55-1AF9-79AC-82A7E9ECB4F4}"/>
              </a:ext>
            </a:extLst>
          </p:cNvPr>
          <p:cNvSpPr/>
          <p:nvPr/>
        </p:nvSpPr>
        <p:spPr>
          <a:xfrm>
            <a:off x="113299" y="4771689"/>
            <a:ext cx="5564604" cy="67006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a-ES" dirty="0">
                <a:solidFill>
                  <a:schemeClr val="tx1"/>
                </a:solidFill>
              </a:rPr>
              <a:t>(Pseudo-) </a:t>
            </a:r>
            <a:r>
              <a:rPr lang="ca-ES" dirty="0" err="1">
                <a:solidFill>
                  <a:schemeClr val="tx1"/>
                </a:solidFill>
              </a:rPr>
              <a:t>Riemannian</a:t>
            </a:r>
            <a:r>
              <a:rPr lang="ca-ES" dirty="0">
                <a:solidFill>
                  <a:schemeClr val="tx1"/>
                </a:solidFill>
              </a:rPr>
              <a:t> </a:t>
            </a:r>
            <a:r>
              <a:rPr lang="ca-ES" dirty="0" err="1">
                <a:solidFill>
                  <a:schemeClr val="tx1"/>
                </a:solidFill>
              </a:rPr>
              <a:t>manifolds</a:t>
            </a:r>
            <a:endParaRPr lang="ca-ES" dirty="0">
              <a:solidFill>
                <a:schemeClr val="tx1"/>
              </a:solidFill>
            </a:endParaRPr>
          </a:p>
          <a:p>
            <a:pPr algn="ctr"/>
            <a:endParaRPr lang="ca-ES" dirty="0" err="1">
              <a:solidFill>
                <a:schemeClr val="tx1"/>
              </a:solidFill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xmlns="" id="{B56F00FA-895F-D8A1-3C8D-C857F39FAB5B}"/>
              </a:ext>
            </a:extLst>
          </p:cNvPr>
          <p:cNvSpPr/>
          <p:nvPr/>
        </p:nvSpPr>
        <p:spPr>
          <a:xfrm>
            <a:off x="5952693" y="1235098"/>
            <a:ext cx="50562" cy="477906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  <p:sp>
        <p:nvSpPr>
          <p:cNvPr id="4" name="Text Box 30">
            <a:extLst>
              <a:ext uri="{FF2B5EF4-FFF2-40B4-BE49-F238E27FC236}">
                <a16:creationId xmlns:a16="http://schemas.microsoft.com/office/drawing/2014/main" xmlns="" id="{DF1B2B7B-CD00-ABE7-31F5-D868992035C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70731" y="241448"/>
            <a:ext cx="9573233" cy="6771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t">
            <a:spAutoFit/>
          </a:bodyPr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"/>
              <a:defRPr sz="2900">
                <a:solidFill>
                  <a:schemeClr val="tx1"/>
                </a:solidFill>
                <a:latin typeface="Tw Cen MT" panose="020B0602020104020603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"/>
              <a:defRPr sz="2600">
                <a:solidFill>
                  <a:schemeClr val="tx1"/>
                </a:solidFill>
                <a:latin typeface="Tw Cen MT" panose="020B0602020104020603" pitchFamily="34" charset="0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"/>
              <a:defRPr sz="2300">
                <a:solidFill>
                  <a:schemeClr val="tx1"/>
                </a:solidFill>
                <a:latin typeface="Tw Cen MT" panose="020B0602020104020603" pitchFamily="34" charset="0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None/>
            </a:pPr>
            <a:r>
              <a:rPr lang="en-US" sz="3800" b="1" dirty="0">
                <a:solidFill>
                  <a:schemeClr val="bg1"/>
                </a:solidFill>
                <a:latin typeface="Arial"/>
                <a:cs typeface="Arial"/>
              </a:rPr>
              <a:t>Motivation: Embedding and projection </a:t>
            </a:r>
            <a:endParaRPr lang="en-US" sz="3800" b="1" dirty="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sp>
        <p:nvSpPr>
          <p:cNvPr id="56" name="Rectángulo 55"/>
          <p:cNvSpPr/>
          <p:nvPr/>
        </p:nvSpPr>
        <p:spPr>
          <a:xfrm>
            <a:off x="11738639" y="926951"/>
            <a:ext cx="48282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" sz="1400" b="1" dirty="0">
                <a:solidFill>
                  <a:schemeClr val="bg1"/>
                </a:solidFill>
              </a:rPr>
              <a:t>15. </a:t>
            </a:r>
            <a:endParaRPr lang="ca-ES" sz="1400" b="1" dirty="0">
              <a:solidFill>
                <a:schemeClr val="bg1"/>
              </a:solidFill>
            </a:endParaRPr>
          </a:p>
        </p:txBody>
      </p:sp>
      <p:cxnSp>
        <p:nvCxnSpPr>
          <p:cNvPr id="58" name="Conector recto 57"/>
          <p:cNvCxnSpPr/>
          <p:nvPr/>
        </p:nvCxnSpPr>
        <p:spPr>
          <a:xfrm flipV="1">
            <a:off x="11539264" y="799451"/>
            <a:ext cx="463717" cy="374895"/>
          </a:xfrm>
          <a:prstGeom prst="line">
            <a:avLst/>
          </a:prstGeom>
          <a:ln>
            <a:solidFill>
              <a:srgbClr val="FFFBE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60" name="Object 6">
            <a:extLst>
              <a:ext uri="{FF2B5EF4-FFF2-40B4-BE49-F238E27FC236}">
                <a16:creationId xmlns:a16="http://schemas.microsoft.com/office/drawing/2014/main" xmlns="" id="{488BB68B-A254-7573-A273-673846286FE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28446783"/>
              </p:ext>
            </p:extLst>
          </p:nvPr>
        </p:nvGraphicFramePr>
        <p:xfrm>
          <a:off x="1397724" y="5438274"/>
          <a:ext cx="3473998" cy="75551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40" name="Ecuación" r:id="rId12" imgW="2336760" imgH="507960" progId="Equation.3">
                  <p:embed/>
                </p:oleObj>
              </mc:Choice>
              <mc:Fallback>
                <p:oleObj name="Ecuación" r:id="rId12" imgW="2336760" imgH="50796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97724" y="5438274"/>
                        <a:ext cx="3473998" cy="755515"/>
                      </a:xfrm>
                      <a:prstGeom prst="rect">
                        <a:avLst/>
                      </a:prstGeom>
                      <a:solidFill>
                        <a:schemeClr val="accent1">
                          <a:lumMod val="20000"/>
                          <a:lumOff val="80000"/>
                        </a:schemeClr>
                      </a:solidFill>
                      <a:ln w="9525">
                        <a:solidFill>
                          <a:schemeClr val="accent2"/>
                        </a:solidFill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62" name="Imagen 24">
            <a:extLst>
              <a:ext uri="{FF2B5EF4-FFF2-40B4-BE49-F238E27FC236}">
                <a16:creationId xmlns:a16="http://schemas.microsoft.com/office/drawing/2014/main" xmlns="" id="{39F8DCDC-7C88-07CE-8D6B-9FE3CD11D2CB}"/>
              </a:ext>
            </a:extLst>
          </p:cNvPr>
          <p:cNvPicPr>
            <a:picLocks noChangeAspect="1"/>
          </p:cNvPicPr>
          <p:nvPr/>
        </p:nvPicPr>
        <p:blipFill rotWithShape="1"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460" t="27958" r="67098" b="9322"/>
          <a:stretch/>
        </p:blipFill>
        <p:spPr>
          <a:xfrm>
            <a:off x="8000950" y="5419353"/>
            <a:ext cx="1255569" cy="824725"/>
          </a:xfrm>
          <a:prstGeom prst="rect">
            <a:avLst/>
          </a:prstGeom>
          <a:solidFill>
            <a:srgbClr val="FFFFFF">
              <a:alpha val="63000"/>
            </a:srgbClr>
          </a:solidFill>
        </p:spPr>
      </p:pic>
      <p:sp>
        <p:nvSpPr>
          <p:cNvPr id="67" name="Rectángulo 53">
            <a:extLst>
              <a:ext uri="{FF2B5EF4-FFF2-40B4-BE49-F238E27FC236}">
                <a16:creationId xmlns:a16="http://schemas.microsoft.com/office/drawing/2014/main" xmlns="" id="{3DD715E9-84F3-1086-7542-2B989B9C8B88}"/>
              </a:ext>
            </a:extLst>
          </p:cNvPr>
          <p:cNvSpPr/>
          <p:nvPr/>
        </p:nvSpPr>
        <p:spPr>
          <a:xfrm>
            <a:off x="1296275" y="5150242"/>
            <a:ext cx="3817958" cy="307777"/>
          </a:xfrm>
          <a:prstGeom prst="rect">
            <a:avLst/>
          </a:prstGeom>
          <a:solidFill>
            <a:srgbClr val="FFFFFF">
              <a:alpha val="63000"/>
            </a:srgbClr>
          </a:solidFill>
        </p:spPr>
        <p:txBody>
          <a:bodyPr wrap="square" lIns="91440" tIns="45720" rIns="91440" bIns="45720" anchor="t">
            <a:spAutoFit/>
          </a:bodyPr>
          <a:lstStyle/>
          <a:p>
            <a:pPr eaLnBrk="1" hangingPunct="1">
              <a:spcBef>
                <a:spcPts val="1900"/>
              </a:spcBef>
              <a:defRPr/>
            </a:pPr>
            <a:r>
              <a:rPr lang="en" sz="1400" dirty="0">
                <a:solidFill>
                  <a:schemeClr val="bg1">
                    <a:lumMod val="65000"/>
                  </a:schemeClr>
                </a:solidFill>
                <a:latin typeface="Arial"/>
                <a:cs typeface="Arial"/>
              </a:rPr>
              <a:t>Friedman-Lemaitre-Robertson-Walker metric</a:t>
            </a:r>
            <a:endParaRPr lang="es-ES_tradnl" sz="1400" dirty="0">
              <a:solidFill>
                <a:schemeClr val="bg1">
                  <a:lumMod val="65000"/>
                </a:schemeClr>
              </a:solidFill>
            </a:endParaRPr>
          </a:p>
        </p:txBody>
      </p:sp>
      <p:pic>
        <p:nvPicPr>
          <p:cNvPr id="68" name="Imagen 24">
            <a:extLst>
              <a:ext uri="{FF2B5EF4-FFF2-40B4-BE49-F238E27FC236}">
                <a16:creationId xmlns:a16="http://schemas.microsoft.com/office/drawing/2014/main" xmlns="" id="{9DF64DBA-1F12-89C4-1D6E-444F0D9C7715}"/>
              </a:ext>
            </a:extLst>
          </p:cNvPr>
          <p:cNvPicPr>
            <a:picLocks noChangeAspect="1"/>
          </p:cNvPicPr>
          <p:nvPr/>
        </p:nvPicPr>
        <p:blipFill rotWithShape="1"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221" t="26050" r="42251" b="12605"/>
          <a:stretch/>
        </p:blipFill>
        <p:spPr>
          <a:xfrm>
            <a:off x="9446513" y="5426145"/>
            <a:ext cx="1015571" cy="817933"/>
          </a:xfrm>
          <a:prstGeom prst="rect">
            <a:avLst/>
          </a:prstGeom>
          <a:solidFill>
            <a:srgbClr val="FFFFFF">
              <a:alpha val="63000"/>
            </a:srgbClr>
          </a:solidFill>
        </p:spPr>
      </p:pic>
      <p:pic>
        <p:nvPicPr>
          <p:cNvPr id="69" name="Imagen 24">
            <a:extLst>
              <a:ext uri="{FF2B5EF4-FFF2-40B4-BE49-F238E27FC236}">
                <a16:creationId xmlns:a16="http://schemas.microsoft.com/office/drawing/2014/main" xmlns="" id="{58B53B13-019E-3AEB-021B-6F5A8AB7A0A8}"/>
              </a:ext>
            </a:extLst>
          </p:cNvPr>
          <p:cNvPicPr>
            <a:picLocks noChangeAspect="1"/>
          </p:cNvPicPr>
          <p:nvPr/>
        </p:nvPicPr>
        <p:blipFill rotWithShape="1"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283" t="28814" r="14603" b="9322"/>
          <a:stretch/>
        </p:blipFill>
        <p:spPr>
          <a:xfrm>
            <a:off x="10678077" y="5419495"/>
            <a:ext cx="1071562" cy="824584"/>
          </a:xfrm>
          <a:prstGeom prst="rect">
            <a:avLst/>
          </a:prstGeom>
          <a:solidFill>
            <a:srgbClr val="FFFFFF">
              <a:alpha val="63000"/>
            </a:srgbClr>
          </a:solidFill>
        </p:spPr>
      </p:pic>
      <p:sp>
        <p:nvSpPr>
          <p:cNvPr id="70" name="Signe de multiplicació 39">
            <a:extLst>
              <a:ext uri="{FF2B5EF4-FFF2-40B4-BE49-F238E27FC236}">
                <a16:creationId xmlns:a16="http://schemas.microsoft.com/office/drawing/2014/main" xmlns="" id="{11C41DD1-0C37-8B5B-2EE6-20F0DAD391A0}"/>
              </a:ext>
            </a:extLst>
          </p:cNvPr>
          <p:cNvSpPr/>
          <p:nvPr/>
        </p:nvSpPr>
        <p:spPr>
          <a:xfrm>
            <a:off x="7362896" y="5705963"/>
            <a:ext cx="474457" cy="446275"/>
          </a:xfrm>
          <a:prstGeom prst="mathMultiply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 sz="1400"/>
          </a:p>
        </p:txBody>
      </p:sp>
      <p:sp>
        <p:nvSpPr>
          <p:cNvPr id="71" name="Oval 40">
            <a:extLst>
              <a:ext uri="{FF2B5EF4-FFF2-40B4-BE49-F238E27FC236}">
                <a16:creationId xmlns:a16="http://schemas.microsoft.com/office/drawing/2014/main" xmlns="" id="{4BAEAA60-E522-5FE4-F815-2C6E726FE704}"/>
              </a:ext>
            </a:extLst>
          </p:cNvPr>
          <p:cNvSpPr/>
          <p:nvPr/>
        </p:nvSpPr>
        <p:spPr>
          <a:xfrm>
            <a:off x="6378032" y="5566243"/>
            <a:ext cx="906552" cy="676385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a-ES" sz="2400" dirty="0">
                <a:solidFill>
                  <a:schemeClr val="tx1"/>
                </a:solidFill>
              </a:rPr>
              <a:t>a(t)</a:t>
            </a:r>
          </a:p>
        </p:txBody>
      </p:sp>
      <p:sp>
        <p:nvSpPr>
          <p:cNvPr id="72" name="És igual a 41">
            <a:extLst>
              <a:ext uri="{FF2B5EF4-FFF2-40B4-BE49-F238E27FC236}">
                <a16:creationId xmlns:a16="http://schemas.microsoft.com/office/drawing/2014/main" xmlns="" id="{23647DC4-3C56-2C19-4B46-0743F335F20E}"/>
              </a:ext>
            </a:extLst>
          </p:cNvPr>
          <p:cNvSpPr/>
          <p:nvPr/>
        </p:nvSpPr>
        <p:spPr>
          <a:xfrm>
            <a:off x="5696055" y="5700920"/>
            <a:ext cx="465984" cy="376544"/>
          </a:xfrm>
          <a:prstGeom prst="mathEqual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 sz="1400">
              <a:solidFill>
                <a:schemeClr val="tx1"/>
              </a:solidFill>
            </a:endParaRPr>
          </a:p>
        </p:txBody>
      </p:sp>
      <p:sp>
        <p:nvSpPr>
          <p:cNvPr id="73" name="Rectángulo 72">
            <a:extLst>
              <a:ext uri="{FF2B5EF4-FFF2-40B4-BE49-F238E27FC236}">
                <a16:creationId xmlns:a16="http://schemas.microsoft.com/office/drawing/2014/main" xmlns="" id="{ACE10A09-4534-8FAD-E157-016CA3295748}"/>
              </a:ext>
            </a:extLst>
          </p:cNvPr>
          <p:cNvSpPr/>
          <p:nvPr/>
        </p:nvSpPr>
        <p:spPr>
          <a:xfrm>
            <a:off x="8284192" y="5942330"/>
            <a:ext cx="704219" cy="307777"/>
          </a:xfrm>
          <a:prstGeom prst="rect">
            <a:avLst/>
          </a:prstGeom>
          <a:solidFill>
            <a:srgbClr val="FFFFFF">
              <a:alpha val="63000"/>
            </a:srgbClr>
          </a:solidFill>
        </p:spPr>
        <p:txBody>
          <a:bodyPr wrap="square">
            <a:spAutoFit/>
          </a:bodyPr>
          <a:lstStyle/>
          <a:p>
            <a:pPr algn="ctr" eaLnBrk="1" hangingPunct="1">
              <a:spcBef>
                <a:spcPts val="1900"/>
              </a:spcBef>
              <a:defRPr/>
            </a:pPr>
            <a:r>
              <a:rPr lang="en" sz="1400" b="1" dirty="0"/>
              <a:t>K &gt; 0</a:t>
            </a:r>
            <a:endParaRPr lang="es-ES_tradnl" sz="1400" b="1" dirty="0"/>
          </a:p>
        </p:txBody>
      </p:sp>
      <p:sp>
        <p:nvSpPr>
          <p:cNvPr id="74" name="Rectángulo 26">
            <a:extLst>
              <a:ext uri="{FF2B5EF4-FFF2-40B4-BE49-F238E27FC236}">
                <a16:creationId xmlns:a16="http://schemas.microsoft.com/office/drawing/2014/main" xmlns="" id="{8E6902BF-DDDC-89A1-8091-E57108C50587}"/>
              </a:ext>
            </a:extLst>
          </p:cNvPr>
          <p:cNvSpPr/>
          <p:nvPr/>
        </p:nvSpPr>
        <p:spPr>
          <a:xfrm>
            <a:off x="9594268" y="5956841"/>
            <a:ext cx="704219" cy="307777"/>
          </a:xfrm>
          <a:prstGeom prst="rect">
            <a:avLst/>
          </a:prstGeom>
          <a:solidFill>
            <a:srgbClr val="FFFFFF">
              <a:alpha val="63000"/>
            </a:srgbClr>
          </a:solidFill>
        </p:spPr>
        <p:txBody>
          <a:bodyPr wrap="square">
            <a:spAutoFit/>
          </a:bodyPr>
          <a:lstStyle/>
          <a:p>
            <a:pPr algn="ctr" eaLnBrk="1" hangingPunct="1">
              <a:spcBef>
                <a:spcPts val="1900"/>
              </a:spcBef>
              <a:defRPr/>
            </a:pPr>
            <a:r>
              <a:rPr lang="en" sz="1400" b="1" dirty="0"/>
              <a:t>K = 0</a:t>
            </a:r>
            <a:endParaRPr lang="es-ES_tradnl" sz="1400" b="1" dirty="0"/>
          </a:p>
        </p:txBody>
      </p:sp>
      <p:sp>
        <p:nvSpPr>
          <p:cNvPr id="75" name="Rectángulo 27">
            <a:extLst>
              <a:ext uri="{FF2B5EF4-FFF2-40B4-BE49-F238E27FC236}">
                <a16:creationId xmlns:a16="http://schemas.microsoft.com/office/drawing/2014/main" xmlns="" id="{0C306FA6-542F-C885-85E7-80054B82D92B}"/>
              </a:ext>
            </a:extLst>
          </p:cNvPr>
          <p:cNvSpPr/>
          <p:nvPr/>
        </p:nvSpPr>
        <p:spPr>
          <a:xfrm>
            <a:off x="10826596" y="5971948"/>
            <a:ext cx="704219" cy="307777"/>
          </a:xfrm>
          <a:prstGeom prst="rect">
            <a:avLst/>
          </a:prstGeom>
          <a:solidFill>
            <a:srgbClr val="FFFFFF">
              <a:alpha val="63000"/>
            </a:srgbClr>
          </a:solidFill>
        </p:spPr>
        <p:txBody>
          <a:bodyPr wrap="square">
            <a:spAutoFit/>
          </a:bodyPr>
          <a:lstStyle/>
          <a:p>
            <a:pPr algn="ctr" eaLnBrk="1" hangingPunct="1">
              <a:spcBef>
                <a:spcPts val="1900"/>
              </a:spcBef>
              <a:defRPr/>
            </a:pPr>
            <a:r>
              <a:rPr lang="en" sz="1400" b="1" dirty="0"/>
              <a:t>K &lt; 0</a:t>
            </a:r>
            <a:endParaRPr lang="es-ES_tradnl" sz="1400" b="1" dirty="0"/>
          </a:p>
        </p:txBody>
      </p:sp>
      <p:pic>
        <p:nvPicPr>
          <p:cNvPr id="76" name="Imagen 75"/>
          <p:cNvPicPr>
            <a:picLocks noChangeAspect="1"/>
          </p:cNvPicPr>
          <p:nvPr/>
        </p:nvPicPr>
        <p:blipFill>
          <a:blip r:embed="rId15">
            <a:duotone>
              <a:prstClr val="black"/>
              <a:srgbClr val="CEE5FE">
                <a:tint val="45000"/>
                <a:satMod val="400000"/>
              </a:srgbClr>
            </a:duotone>
            <a:extLst>
              <a:ext uri="{BEBA8EAE-BF5A-486C-A8C5-ECC9F3942E4B}">
                <a14:imgProps xmlns:a14="http://schemas.microsoft.com/office/drawing/2010/main">
                  <a14:imgLayer r:embed="rId16">
                    <a14:imgEffect>
                      <a14:colorTemperature colorTemp="59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388692" y="6158354"/>
            <a:ext cx="5715420" cy="695348"/>
          </a:xfrm>
          <a:prstGeom prst="rect">
            <a:avLst/>
          </a:prstGeom>
          <a:ln w="25400">
            <a:solidFill>
              <a:srgbClr val="0000FF"/>
            </a:solidFill>
          </a:ln>
        </p:spPr>
      </p:pic>
      <p:pic>
        <p:nvPicPr>
          <p:cNvPr id="77" name="Picture 32" descr="http://www.astro.ucla.edu/~wright/balloons.gif"/>
          <p:cNvPicPr>
            <a:picLocks noChangeAspect="1" noChangeArrowheads="1" noCrop="1"/>
          </p:cNvPicPr>
          <p:nvPr/>
        </p:nvPicPr>
        <p:blipFill>
          <a:blip r:embed="rId1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5104" y="5965041"/>
            <a:ext cx="1201216" cy="12012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8" name="És igual a 41">
            <a:extLst>
              <a:ext uri="{FF2B5EF4-FFF2-40B4-BE49-F238E27FC236}">
                <a16:creationId xmlns:a16="http://schemas.microsoft.com/office/drawing/2014/main" xmlns="" id="{23647DC4-3C56-2C19-4B46-0743F335F20E}"/>
              </a:ext>
            </a:extLst>
          </p:cNvPr>
          <p:cNvSpPr/>
          <p:nvPr/>
        </p:nvSpPr>
        <p:spPr>
          <a:xfrm>
            <a:off x="7294435" y="6417204"/>
            <a:ext cx="465984" cy="376544"/>
          </a:xfrm>
          <a:prstGeom prst="mathEqual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 sz="1400">
              <a:solidFill>
                <a:schemeClr val="tx1"/>
              </a:solidFill>
            </a:endParaRPr>
          </a:p>
        </p:txBody>
      </p:sp>
      <p:sp>
        <p:nvSpPr>
          <p:cNvPr id="21" name="Elipse 20"/>
          <p:cNvSpPr/>
          <p:nvPr/>
        </p:nvSpPr>
        <p:spPr>
          <a:xfrm>
            <a:off x="3248093" y="6173285"/>
            <a:ext cx="404247" cy="720849"/>
          </a:xfrm>
          <a:prstGeom prst="ellipse">
            <a:avLst/>
          </a:prstGeom>
          <a:noFill/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  <p:sp>
        <p:nvSpPr>
          <p:cNvPr id="79" name="Flecha curvada hacia la izquierda 78"/>
          <p:cNvSpPr/>
          <p:nvPr/>
        </p:nvSpPr>
        <p:spPr>
          <a:xfrm rot="16200000">
            <a:off x="2819017" y="5736266"/>
            <a:ext cx="300298" cy="831910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>
              <a:solidFill>
                <a:schemeClr val="tx1"/>
              </a:solidFill>
            </a:endParaRPr>
          </a:p>
        </p:txBody>
      </p:sp>
      <p:sp>
        <p:nvSpPr>
          <p:cNvPr id="30" name="Rectángulo redondeado 29"/>
          <p:cNvSpPr/>
          <p:nvPr/>
        </p:nvSpPr>
        <p:spPr>
          <a:xfrm>
            <a:off x="78124" y="5458019"/>
            <a:ext cx="770857" cy="635464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a-ES" sz="2400" b="1" dirty="0">
                <a:solidFill>
                  <a:schemeClr val="tx1"/>
                </a:solidFill>
              </a:rPr>
              <a:t>GR</a:t>
            </a:r>
          </a:p>
        </p:txBody>
      </p:sp>
      <p:sp>
        <p:nvSpPr>
          <p:cNvPr id="86016" name="Más 86015"/>
          <p:cNvSpPr/>
          <p:nvPr/>
        </p:nvSpPr>
        <p:spPr>
          <a:xfrm>
            <a:off x="904995" y="5599162"/>
            <a:ext cx="360040" cy="380719"/>
          </a:xfrm>
          <a:prstGeom prst="math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  <p:sp>
        <p:nvSpPr>
          <p:cNvPr id="82" name="Rectángulo redondeado 81"/>
          <p:cNvSpPr/>
          <p:nvPr/>
        </p:nvSpPr>
        <p:spPr>
          <a:xfrm>
            <a:off x="60159" y="6197912"/>
            <a:ext cx="770857" cy="635464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a-ES" dirty="0">
                <a:solidFill>
                  <a:schemeClr val="tx1"/>
                </a:solidFill>
              </a:rPr>
              <a:t>Local </a:t>
            </a:r>
            <a:r>
              <a:rPr lang="ca-ES" b="1" dirty="0">
                <a:solidFill>
                  <a:schemeClr val="tx1"/>
                </a:solidFill>
              </a:rPr>
              <a:t>GR</a:t>
            </a:r>
            <a:endParaRPr lang="ca-ES" sz="2400" b="1" dirty="0">
              <a:solidFill>
                <a:schemeClr val="tx1"/>
              </a:solidFill>
            </a:endParaRPr>
          </a:p>
        </p:txBody>
      </p:sp>
      <p:sp>
        <p:nvSpPr>
          <p:cNvPr id="83" name="Más 82"/>
          <p:cNvSpPr/>
          <p:nvPr/>
        </p:nvSpPr>
        <p:spPr>
          <a:xfrm>
            <a:off x="909500" y="6325284"/>
            <a:ext cx="360040" cy="380719"/>
          </a:xfrm>
          <a:prstGeom prst="math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  <p:sp>
        <p:nvSpPr>
          <p:cNvPr id="84" name="Flecha curvada hacia la derecha 83"/>
          <p:cNvSpPr/>
          <p:nvPr/>
        </p:nvSpPr>
        <p:spPr>
          <a:xfrm rot="5400000">
            <a:off x="4445058" y="4769541"/>
            <a:ext cx="352644" cy="2542614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>
              <a:solidFill>
                <a:schemeClr val="tx1"/>
              </a:solidFill>
            </a:endParaRPr>
          </a:p>
        </p:txBody>
      </p:sp>
      <p:pic>
        <p:nvPicPr>
          <p:cNvPr id="81" name="Picture 5" descr="logo folio"/>
          <p:cNvPicPr>
            <a:picLocks noChangeAspect="1" noChangeArrowheads="1"/>
          </p:cNvPicPr>
          <p:nvPr/>
        </p:nvPicPr>
        <p:blipFill>
          <a:blip r:embed="rId1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344" y="100229"/>
            <a:ext cx="2304256" cy="6992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921725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" grpId="0" animBg="1"/>
      <p:bldP spid="72" grpId="0" animBg="1"/>
      <p:bldP spid="78" grpId="0" animBg="1"/>
      <p:bldP spid="21" grpId="0" animBg="1"/>
      <p:bldP spid="79" grpId="0" animBg="1"/>
      <p:bldP spid="30" grpId="0" animBg="1"/>
      <p:bldP spid="86016" grpId="0" animBg="1"/>
      <p:bldP spid="82" grpId="0" animBg="1"/>
      <p:bldP spid="83" grpId="0" animBg="1"/>
      <p:bldP spid="8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QuadreDeText 11">
            <a:extLst>
              <a:ext uri="{FF2B5EF4-FFF2-40B4-BE49-F238E27FC236}">
                <a16:creationId xmlns:a16="http://schemas.microsoft.com/office/drawing/2014/main" xmlns="" id="{3786622A-F749-1D1F-58CD-16390EE3E6C3}"/>
              </a:ext>
            </a:extLst>
          </p:cNvPr>
          <p:cNvSpPr txBox="1"/>
          <p:nvPr/>
        </p:nvSpPr>
        <p:spPr>
          <a:xfrm>
            <a:off x="-3007" y="1163387"/>
            <a:ext cx="12240905" cy="40011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endParaRPr lang="ca-ES" sz="2000" dirty="0">
              <a:latin typeface="Arial"/>
              <a:cs typeface="Arial"/>
            </a:endParaRPr>
          </a:p>
        </p:txBody>
      </p:sp>
      <p:pic>
        <p:nvPicPr>
          <p:cNvPr id="11" name="Picture 2" descr="Ilustración de la Vía Láctea">
            <a:extLst>
              <a:ext uri="{FF2B5EF4-FFF2-40B4-BE49-F238E27FC236}">
                <a16:creationId xmlns:a16="http://schemas.microsoft.com/office/drawing/2014/main" xmlns="" id="{714748F4-8E66-C664-7F4B-97A15A885E6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5643"/>
          <a:stretch/>
        </p:blipFill>
        <p:spPr bwMode="auto">
          <a:xfrm>
            <a:off x="0" y="-10582"/>
            <a:ext cx="12190612" cy="12347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3" name="39 Marcador de número de diapositiva"/>
          <p:cNvSpPr>
            <a:spLocks noGrp="1"/>
          </p:cNvSpPr>
          <p:nvPr>
            <p:ph type="sldNum" sz="quarter" idx="12"/>
          </p:nvPr>
        </p:nvSpPr>
        <p:spPr bwMode="auto">
          <a:xfrm>
            <a:off x="11539264" y="599728"/>
            <a:ext cx="533400" cy="3810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"/>
              <a:defRPr sz="2900">
                <a:solidFill>
                  <a:schemeClr val="tx1"/>
                </a:solidFill>
                <a:latin typeface="Tw Cen MT" panose="020B0602020104020603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"/>
              <a:defRPr sz="2600">
                <a:solidFill>
                  <a:schemeClr val="tx1"/>
                </a:solidFill>
                <a:latin typeface="Tw Cen MT" panose="020B0602020104020603" pitchFamily="34" charset="0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"/>
              <a:defRPr sz="2300">
                <a:solidFill>
                  <a:schemeClr val="tx1"/>
                </a:solidFill>
                <a:latin typeface="Tw Cen MT" panose="020B0602020104020603" pitchFamily="34" charset="0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16A09E6B-1F50-405C-808D-49F1E760CC47}" type="slidenum">
              <a:rPr lang="es-ES" sz="1400">
                <a:solidFill>
                  <a:srgbClr val="E4F3F8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4</a:t>
            </a:fld>
            <a:endParaRPr lang="es-ES" sz="1400" dirty="0">
              <a:solidFill>
                <a:srgbClr val="E4F3F8"/>
              </a:solidFill>
              <a:latin typeface="Arial" panose="020B0604020202020204" pitchFamily="34" charset="0"/>
            </a:endParaRPr>
          </a:p>
        </p:txBody>
      </p:sp>
      <p:sp>
        <p:nvSpPr>
          <p:cNvPr id="14" name="23 Rectángulo">
            <a:extLst>
              <a:ext uri="{FF2B5EF4-FFF2-40B4-BE49-F238E27FC236}">
                <a16:creationId xmlns:a16="http://schemas.microsoft.com/office/drawing/2014/main" xmlns="" id="{329DF60A-065D-9EE3-60F3-A890AF70B065}"/>
              </a:ext>
            </a:extLst>
          </p:cNvPr>
          <p:cNvSpPr/>
          <p:nvPr/>
        </p:nvSpPr>
        <p:spPr>
          <a:xfrm>
            <a:off x="573613" y="-16168"/>
            <a:ext cx="11064552" cy="292100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 algn="ctr" eaLnBrk="1" hangingPunct="1">
              <a:defRPr/>
            </a:pPr>
            <a:r>
              <a:rPr lang="en-US" sz="1300" i="1" dirty="0">
                <a:solidFill>
                  <a:schemeClr val="bg1"/>
                </a:solidFill>
                <a:latin typeface="Arial"/>
                <a:cs typeface="Arial"/>
              </a:rPr>
              <a:t>Robert Monjo: </a:t>
            </a:r>
            <a:r>
              <a:rPr lang="en-US" sz="1300" i="1" dirty="0" smtClean="0">
                <a:solidFill>
                  <a:schemeClr val="bg1"/>
                </a:solidFill>
                <a:latin typeface="Arial"/>
                <a:cs typeface="Arial"/>
              </a:rPr>
              <a:t>Testing </a:t>
            </a:r>
            <a:r>
              <a:rPr lang="en-US" sz="1300" i="1" dirty="0" err="1" smtClean="0">
                <a:solidFill>
                  <a:schemeClr val="bg1"/>
                </a:solidFill>
                <a:latin typeface="Arial"/>
                <a:cs typeface="Arial"/>
              </a:rPr>
              <a:t>hyperconical</a:t>
            </a:r>
            <a:r>
              <a:rPr lang="en-US" sz="1300" i="1" dirty="0" smtClean="0">
                <a:solidFill>
                  <a:schemeClr val="bg1"/>
                </a:solidFill>
                <a:latin typeface="Arial"/>
                <a:cs typeface="Arial"/>
              </a:rPr>
              <a:t> modified gravity in galaxies and clusters</a:t>
            </a:r>
            <a:endParaRPr lang="es-ES" sz="1300" dirty="0">
              <a:solidFill>
                <a:schemeClr val="bg1"/>
              </a:solidFill>
              <a:latin typeface="Arial" charset="0"/>
              <a:cs typeface="Arial" charset="0"/>
            </a:endParaRPr>
          </a:p>
        </p:txBody>
      </p:sp>
      <p:sp>
        <p:nvSpPr>
          <p:cNvPr id="2" name="Rectángulo 1"/>
          <p:cNvSpPr/>
          <p:nvPr/>
        </p:nvSpPr>
        <p:spPr>
          <a:xfrm>
            <a:off x="2279576" y="1538203"/>
            <a:ext cx="8568952" cy="45550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900" b="1" dirty="0">
                <a:latin typeface="Arial Nova Cond Light" panose="020B0306020202020204" pitchFamily="34" charset="0"/>
                <a:cs typeface="Calibri"/>
              </a:rPr>
              <a:t>Motivation</a:t>
            </a:r>
          </a:p>
          <a:p>
            <a:pPr marL="914400" lvl="1" indent="-457200">
              <a:buFont typeface="Wingdings" panose="05000000000000000000" pitchFamily="2" charset="2"/>
              <a:buChar char="ü"/>
            </a:pPr>
            <a:r>
              <a:rPr lang="en-US" sz="2900" dirty="0">
                <a:latin typeface="Arial Nova Cond Light" panose="020B0306020202020204" pitchFamily="34" charset="0"/>
                <a:cs typeface="Calibri"/>
              </a:rPr>
              <a:t>Dynamical embedding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900" b="1" dirty="0">
                <a:solidFill>
                  <a:srgbClr val="0000FF"/>
                </a:solidFill>
                <a:latin typeface="Arial Nova Cond Light" panose="020B0306020202020204" pitchFamily="34" charset="0"/>
                <a:cs typeface="Calibri"/>
              </a:rPr>
              <a:t>Approach</a:t>
            </a:r>
            <a:r>
              <a:rPr lang="en-US" sz="2900" dirty="0">
                <a:solidFill>
                  <a:srgbClr val="0000FF"/>
                </a:solidFill>
                <a:latin typeface="Arial Nova Cond Light" panose="020B0306020202020204" pitchFamily="34" charset="0"/>
                <a:cs typeface="Calibri"/>
              </a:rPr>
              <a:t>: </a:t>
            </a:r>
          </a:p>
          <a:p>
            <a:pPr marL="914400" lvl="1" indent="-457200">
              <a:buFont typeface="Wingdings" panose="05000000000000000000" pitchFamily="2" charset="2"/>
              <a:buChar char="ü"/>
            </a:pPr>
            <a:r>
              <a:rPr lang="en-US" sz="2900" dirty="0">
                <a:solidFill>
                  <a:srgbClr val="0000FF"/>
                </a:solidFill>
                <a:latin typeface="Arial Nova Cond Light" panose="020B0306020202020204" pitchFamily="34" charset="0"/>
                <a:cs typeface="Calibri"/>
              </a:rPr>
              <a:t>Hyperconical modified gravity</a:t>
            </a:r>
          </a:p>
          <a:p>
            <a:pPr marL="914400" lvl="1" indent="-457200">
              <a:buFont typeface="Wingdings" panose="05000000000000000000" pitchFamily="2" charset="2"/>
              <a:buChar char="ü"/>
            </a:pPr>
            <a:r>
              <a:rPr lang="en-US" sz="2900" dirty="0" smtClean="0">
                <a:solidFill>
                  <a:srgbClr val="0000FF"/>
                </a:solidFill>
                <a:latin typeface="Arial Nova Cond Light" panose="020B0306020202020204" pitchFamily="34" charset="0"/>
                <a:cs typeface="Calibri"/>
              </a:rPr>
              <a:t>Observations</a:t>
            </a:r>
            <a:endParaRPr lang="en-US" sz="2900" dirty="0">
              <a:solidFill>
                <a:srgbClr val="0000FF"/>
              </a:solidFill>
              <a:latin typeface="Arial Nova Cond Light" panose="020B0306020202020204" pitchFamily="34" charset="0"/>
              <a:cs typeface="Calibri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900" b="1" dirty="0">
                <a:latin typeface="Arial Nova Cond Light" panose="020B0306020202020204" pitchFamily="34" charset="0"/>
                <a:cs typeface="Calibri"/>
              </a:rPr>
              <a:t>Results</a:t>
            </a:r>
            <a:r>
              <a:rPr lang="en-US" sz="2900" dirty="0">
                <a:latin typeface="Arial Nova Cond Light" panose="020B0306020202020204" pitchFamily="34" charset="0"/>
                <a:cs typeface="Calibri"/>
              </a:rPr>
              <a:t>: Fictitious acceleration of...</a:t>
            </a:r>
          </a:p>
          <a:p>
            <a:pPr marL="914400" lvl="1" indent="-457200">
              <a:buFont typeface="Wingdings" panose="05000000000000000000" pitchFamily="2" charset="2"/>
              <a:buChar char="ü"/>
            </a:pPr>
            <a:r>
              <a:rPr lang="es-ES" sz="2900" dirty="0">
                <a:latin typeface="Arial Nova Cond Light" panose="020B0306020202020204" pitchFamily="34" charset="0"/>
                <a:cs typeface="Calibri"/>
              </a:rPr>
              <a:t>Cosmos</a:t>
            </a:r>
            <a:endParaRPr lang="en-US" sz="2900" dirty="0">
              <a:latin typeface="Arial Nova Cond Light" panose="020B0306020202020204" pitchFamily="34" charset="0"/>
              <a:cs typeface="Calibri"/>
            </a:endParaRPr>
          </a:p>
          <a:p>
            <a:pPr marL="914400" lvl="1" indent="-457200">
              <a:buFont typeface="Wingdings" panose="05000000000000000000" pitchFamily="2" charset="2"/>
              <a:buChar char="ü"/>
            </a:pPr>
            <a:r>
              <a:rPr lang="en-US" sz="2900" dirty="0">
                <a:latin typeface="Arial Nova Cond Light" panose="020B0306020202020204" pitchFamily="34" charset="0"/>
                <a:cs typeface="Calibri"/>
              </a:rPr>
              <a:t>Clusters</a:t>
            </a:r>
          </a:p>
          <a:p>
            <a:pPr marL="914400" lvl="1" indent="-457200">
              <a:buFont typeface="Wingdings" panose="05000000000000000000" pitchFamily="2" charset="2"/>
              <a:buChar char="ü"/>
            </a:pPr>
            <a:r>
              <a:rPr lang="en-US" sz="2900" dirty="0">
                <a:latin typeface="Arial Nova Cond Light" panose="020B0306020202020204" pitchFamily="34" charset="0"/>
                <a:cs typeface="Calibri"/>
              </a:rPr>
              <a:t>Galaxies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900" b="1" dirty="0">
                <a:latin typeface="Arial Nova Cond Light" panose="020B0306020202020204" pitchFamily="34" charset="0"/>
                <a:cs typeface="Calibri"/>
              </a:rPr>
              <a:t>Final remarks</a:t>
            </a:r>
            <a:r>
              <a:rPr lang="en-US" sz="2900" dirty="0">
                <a:latin typeface="Arial Nova Cond Light" panose="020B0306020202020204" pitchFamily="34" charset="0"/>
                <a:cs typeface="Calibri"/>
              </a:rPr>
              <a:t> </a:t>
            </a:r>
            <a:endParaRPr lang="en-US" sz="2900" dirty="0">
              <a:cs typeface="Calibri"/>
            </a:endParaRPr>
          </a:p>
        </p:txBody>
      </p:sp>
      <p:sp>
        <p:nvSpPr>
          <p:cNvPr id="10" name="Rectángulo 9"/>
          <p:cNvSpPr/>
          <p:nvPr/>
        </p:nvSpPr>
        <p:spPr>
          <a:xfrm>
            <a:off x="11738639" y="926951"/>
            <a:ext cx="48282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" sz="1400" b="1" dirty="0">
                <a:solidFill>
                  <a:schemeClr val="bg1"/>
                </a:solidFill>
              </a:rPr>
              <a:t>15. </a:t>
            </a:r>
            <a:endParaRPr lang="ca-ES" sz="1400" b="1" dirty="0">
              <a:solidFill>
                <a:schemeClr val="bg1"/>
              </a:solidFill>
            </a:endParaRPr>
          </a:p>
        </p:txBody>
      </p:sp>
      <p:cxnSp>
        <p:nvCxnSpPr>
          <p:cNvPr id="12" name="Conector recto 11"/>
          <p:cNvCxnSpPr/>
          <p:nvPr/>
        </p:nvCxnSpPr>
        <p:spPr>
          <a:xfrm flipV="1">
            <a:off x="11539264" y="799451"/>
            <a:ext cx="463717" cy="374895"/>
          </a:xfrm>
          <a:prstGeom prst="line">
            <a:avLst/>
          </a:prstGeom>
          <a:ln>
            <a:solidFill>
              <a:srgbClr val="FFFBE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 Box 30">
            <a:extLst>
              <a:ext uri="{FF2B5EF4-FFF2-40B4-BE49-F238E27FC236}">
                <a16:creationId xmlns:a16="http://schemas.microsoft.com/office/drawing/2014/main" xmlns="" id="{184F97B4-61AD-2BA0-6D74-0326A2345C0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23768" y="226189"/>
            <a:ext cx="5720304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t">
            <a:spAutoFit/>
          </a:bodyPr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"/>
              <a:defRPr sz="2900">
                <a:solidFill>
                  <a:schemeClr val="tx1"/>
                </a:solidFill>
                <a:latin typeface="Tw Cen MT" panose="020B0602020104020603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"/>
              <a:defRPr sz="2600">
                <a:solidFill>
                  <a:schemeClr val="tx1"/>
                </a:solidFill>
                <a:latin typeface="Tw Cen MT" panose="020B0602020104020603" pitchFamily="34" charset="0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"/>
              <a:defRPr sz="2300">
                <a:solidFill>
                  <a:schemeClr val="tx1"/>
                </a:solidFill>
                <a:latin typeface="Tw Cen MT" panose="020B0602020104020603" pitchFamily="34" charset="0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9pPr>
          </a:lstStyle>
          <a:p>
            <a:pPr algn="ctr">
              <a:spcBef>
                <a:spcPct val="50000"/>
              </a:spcBef>
              <a:buNone/>
            </a:pPr>
            <a:r>
              <a:rPr lang="en" sz="4000" b="1" dirty="0">
                <a:solidFill>
                  <a:schemeClr val="bg1"/>
                </a:solidFill>
                <a:latin typeface="Arial"/>
                <a:cs typeface="Arial"/>
              </a:rPr>
              <a:t>Contents</a:t>
            </a:r>
            <a:endParaRPr lang="ca-ES" dirty="0">
              <a:solidFill>
                <a:schemeClr val="bg1"/>
              </a:solidFill>
            </a:endParaRPr>
          </a:p>
        </p:txBody>
      </p:sp>
      <p:pic>
        <p:nvPicPr>
          <p:cNvPr id="16" name="Picture 5" descr="logo folio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344" y="100229"/>
            <a:ext cx="2304256" cy="6992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133853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mph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8" presetClass="emph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8" presetClass="emph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0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9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7F7F7F"/>
                                      </p:to>
                                    </p:animClr>
                                    <p:animClr clrSpc="rgb" dir="cw">
                                      <p:cBhvr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7F7F7F"/>
                                      </p:to>
                                    </p:animClr>
                                    <p:set>
                                      <p:cBhvr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9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7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7F7F7F"/>
                                      </p:to>
                                    </p:animClr>
                                    <p:animClr clrSpc="rgb" dir="cw">
                                      <p:cBhvr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7F7F7F"/>
                                      </p:to>
                                    </p:animClr>
                                    <p:set>
                                      <p:cBhvr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9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2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7F7F7F"/>
                                      </p:to>
                                    </p:animClr>
                                    <p:animClr clrSpc="rgb" dir="cw">
                                      <p:cBhvr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7F7F7F"/>
                                      </p:to>
                                    </p:animClr>
                                    <p:set>
                                      <p:cBhvr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9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7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7F7F7F"/>
                                      </p:to>
                                    </p:animClr>
                                    <p:animClr clrSpc="rgb" dir="cw">
                                      <p:cBhvr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7F7F7F"/>
                                      </p:to>
                                    </p:animClr>
                                    <p:set>
                                      <p:cBhvr>
                                        <p:cTn id="29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0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9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7F7F7F"/>
                                      </p:to>
                                    </p:animClr>
                                    <p:animClr clrSpc="rgb" dir="cw">
                                      <p:cBhvr>
                                        <p:cTn id="33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7F7F7F"/>
                                      </p:to>
                                    </p:animClr>
                                    <p:set>
                                      <p:cBhvr>
                                        <p:cTn id="34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5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9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7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7F7F7F"/>
                                      </p:to>
                                    </p:animClr>
                                    <p:animClr clrSpc="rgb" dir="cw">
                                      <p:cBhvr>
                                        <p:cTn id="38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7F7F7F"/>
                                      </p:to>
                                    </p:animClr>
                                    <p:set>
                                      <p:cBhvr>
                                        <p:cTn id="39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0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9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2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7F7F7F"/>
                                      </p:to>
                                    </p:animClr>
                                    <p:animClr clrSpc="rgb" dir="cw">
                                      <p:cBhvr>
                                        <p:cTn id="43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7F7F7F"/>
                                      </p:to>
                                    </p:animClr>
                                    <p:set>
                                      <p:cBhvr>
                                        <p:cTn id="44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5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QuadreDeText 11">
            <a:extLst>
              <a:ext uri="{FF2B5EF4-FFF2-40B4-BE49-F238E27FC236}">
                <a16:creationId xmlns:a16="http://schemas.microsoft.com/office/drawing/2014/main" xmlns="" id="{3786622A-F749-1D1F-58CD-16390EE3E6C3}"/>
              </a:ext>
            </a:extLst>
          </p:cNvPr>
          <p:cNvSpPr txBox="1"/>
          <p:nvPr/>
        </p:nvSpPr>
        <p:spPr>
          <a:xfrm>
            <a:off x="-3007" y="1163387"/>
            <a:ext cx="12240905" cy="40011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endParaRPr lang="ca-ES" sz="2000" dirty="0">
              <a:latin typeface="Arial"/>
              <a:cs typeface="Arial"/>
            </a:endParaRPr>
          </a:p>
        </p:txBody>
      </p:sp>
      <p:pic>
        <p:nvPicPr>
          <p:cNvPr id="30" name="Picture 2" descr="Ilustración de la Vía Láctea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5643"/>
          <a:stretch/>
        </p:blipFill>
        <p:spPr bwMode="auto">
          <a:xfrm>
            <a:off x="0" y="1"/>
            <a:ext cx="12190612" cy="12347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2" name="Rectangle 2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"/>
              <a:defRPr sz="2900">
                <a:solidFill>
                  <a:schemeClr val="tx1"/>
                </a:solidFill>
                <a:latin typeface="Tw Cen MT" panose="020B0602020104020603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"/>
              <a:defRPr sz="2600">
                <a:solidFill>
                  <a:schemeClr val="tx1"/>
                </a:solidFill>
                <a:latin typeface="Tw Cen MT" panose="020B0602020104020603" pitchFamily="34" charset="0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"/>
              <a:defRPr sz="2300">
                <a:solidFill>
                  <a:schemeClr val="tx1"/>
                </a:solidFill>
                <a:latin typeface="Tw Cen MT" panose="020B0602020104020603" pitchFamily="34" charset="0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ca-ES" sz="1800">
              <a:latin typeface="Arial" panose="020B0604020202020204" pitchFamily="34" charset="0"/>
            </a:endParaRPr>
          </a:p>
        </p:txBody>
      </p:sp>
      <p:sp>
        <p:nvSpPr>
          <p:cNvPr id="43" name="Rectangle 4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"/>
              <a:defRPr sz="2900">
                <a:solidFill>
                  <a:schemeClr val="tx1"/>
                </a:solidFill>
                <a:latin typeface="Tw Cen MT" panose="020B0602020104020603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"/>
              <a:defRPr sz="2600">
                <a:solidFill>
                  <a:schemeClr val="tx1"/>
                </a:solidFill>
                <a:latin typeface="Tw Cen MT" panose="020B0602020104020603" pitchFamily="34" charset="0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"/>
              <a:defRPr sz="2300">
                <a:solidFill>
                  <a:schemeClr val="tx1"/>
                </a:solidFill>
                <a:latin typeface="Tw Cen MT" panose="020B0602020104020603" pitchFamily="34" charset="0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ca-ES" sz="1800">
              <a:latin typeface="Arial" panose="020B0604020202020204" pitchFamily="34" charset="0"/>
            </a:endParaRPr>
          </a:p>
        </p:txBody>
      </p:sp>
      <p:sp>
        <p:nvSpPr>
          <p:cNvPr id="44" name="Rectangle 6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"/>
              <a:defRPr sz="2900">
                <a:solidFill>
                  <a:schemeClr val="tx1"/>
                </a:solidFill>
                <a:latin typeface="Tw Cen MT" panose="020B0602020104020603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"/>
              <a:defRPr sz="2600">
                <a:solidFill>
                  <a:schemeClr val="tx1"/>
                </a:solidFill>
                <a:latin typeface="Tw Cen MT" panose="020B0602020104020603" pitchFamily="34" charset="0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"/>
              <a:defRPr sz="2300">
                <a:solidFill>
                  <a:schemeClr val="tx1"/>
                </a:solidFill>
                <a:latin typeface="Tw Cen MT" panose="020B0602020104020603" pitchFamily="34" charset="0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ca-ES" sz="1800">
              <a:latin typeface="Arial" panose="020B0604020202020204" pitchFamily="34" charset="0"/>
            </a:endParaRPr>
          </a:p>
        </p:txBody>
      </p:sp>
      <p:sp>
        <p:nvSpPr>
          <p:cNvPr id="45" name="Rectangle 8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"/>
              <a:defRPr sz="2900">
                <a:solidFill>
                  <a:schemeClr val="tx1"/>
                </a:solidFill>
                <a:latin typeface="Tw Cen MT" panose="020B0602020104020603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"/>
              <a:defRPr sz="2600">
                <a:solidFill>
                  <a:schemeClr val="tx1"/>
                </a:solidFill>
                <a:latin typeface="Tw Cen MT" panose="020B0602020104020603" pitchFamily="34" charset="0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"/>
              <a:defRPr sz="2300">
                <a:solidFill>
                  <a:schemeClr val="tx1"/>
                </a:solidFill>
                <a:latin typeface="Tw Cen MT" panose="020B0602020104020603" pitchFamily="34" charset="0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ca-ES" sz="1800">
              <a:latin typeface="Arial" panose="020B0604020202020204" pitchFamily="34" charset="0"/>
            </a:endParaRPr>
          </a:p>
        </p:txBody>
      </p:sp>
      <p:sp>
        <p:nvSpPr>
          <p:cNvPr id="46" name="Rectangle 10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"/>
              <a:defRPr sz="2900">
                <a:solidFill>
                  <a:schemeClr val="tx1"/>
                </a:solidFill>
                <a:latin typeface="Tw Cen MT" panose="020B0602020104020603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"/>
              <a:defRPr sz="2600">
                <a:solidFill>
                  <a:schemeClr val="tx1"/>
                </a:solidFill>
                <a:latin typeface="Tw Cen MT" panose="020B0602020104020603" pitchFamily="34" charset="0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"/>
              <a:defRPr sz="2300">
                <a:solidFill>
                  <a:schemeClr val="tx1"/>
                </a:solidFill>
                <a:latin typeface="Tw Cen MT" panose="020B0602020104020603" pitchFamily="34" charset="0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ca-ES" sz="1800">
              <a:latin typeface="Arial" panose="020B0604020202020204" pitchFamily="34" charset="0"/>
            </a:endParaRPr>
          </a:p>
        </p:txBody>
      </p:sp>
      <p:sp>
        <p:nvSpPr>
          <p:cNvPr id="47" name="Rectangle 12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"/>
              <a:defRPr sz="2900">
                <a:solidFill>
                  <a:schemeClr val="tx1"/>
                </a:solidFill>
                <a:latin typeface="Tw Cen MT" panose="020B0602020104020603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"/>
              <a:defRPr sz="2600">
                <a:solidFill>
                  <a:schemeClr val="tx1"/>
                </a:solidFill>
                <a:latin typeface="Tw Cen MT" panose="020B0602020104020603" pitchFamily="34" charset="0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"/>
              <a:defRPr sz="2300">
                <a:solidFill>
                  <a:schemeClr val="tx1"/>
                </a:solidFill>
                <a:latin typeface="Tw Cen MT" panose="020B0602020104020603" pitchFamily="34" charset="0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ca-ES" sz="1800">
              <a:latin typeface="Arial" panose="020B0604020202020204" pitchFamily="34" charset="0"/>
            </a:endParaRPr>
          </a:p>
        </p:txBody>
      </p:sp>
      <p:sp>
        <p:nvSpPr>
          <p:cNvPr id="48" name="Rectangle 14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"/>
              <a:defRPr sz="2900">
                <a:solidFill>
                  <a:schemeClr val="tx1"/>
                </a:solidFill>
                <a:latin typeface="Tw Cen MT" panose="020B0602020104020603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"/>
              <a:defRPr sz="2600">
                <a:solidFill>
                  <a:schemeClr val="tx1"/>
                </a:solidFill>
                <a:latin typeface="Tw Cen MT" panose="020B0602020104020603" pitchFamily="34" charset="0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"/>
              <a:defRPr sz="2300">
                <a:solidFill>
                  <a:schemeClr val="tx1"/>
                </a:solidFill>
                <a:latin typeface="Tw Cen MT" panose="020B0602020104020603" pitchFamily="34" charset="0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ca-ES" sz="1800">
              <a:latin typeface="Arial" panose="020B0604020202020204" pitchFamily="34" charset="0"/>
            </a:endParaRPr>
          </a:p>
        </p:txBody>
      </p:sp>
      <p:sp>
        <p:nvSpPr>
          <p:cNvPr id="49" name="Rectangle 16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"/>
              <a:defRPr sz="2900">
                <a:solidFill>
                  <a:schemeClr val="tx1"/>
                </a:solidFill>
                <a:latin typeface="Tw Cen MT" panose="020B0602020104020603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"/>
              <a:defRPr sz="2600">
                <a:solidFill>
                  <a:schemeClr val="tx1"/>
                </a:solidFill>
                <a:latin typeface="Tw Cen MT" panose="020B0602020104020603" pitchFamily="34" charset="0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"/>
              <a:defRPr sz="2300">
                <a:solidFill>
                  <a:schemeClr val="tx1"/>
                </a:solidFill>
                <a:latin typeface="Tw Cen MT" panose="020B0602020104020603" pitchFamily="34" charset="0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ca-ES" sz="1800">
              <a:latin typeface="Arial" panose="020B0604020202020204" pitchFamily="34" charset="0"/>
            </a:endParaRPr>
          </a:p>
        </p:txBody>
      </p:sp>
      <p:sp>
        <p:nvSpPr>
          <p:cNvPr id="50" name="Rectangle 18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"/>
              <a:defRPr sz="2900">
                <a:solidFill>
                  <a:schemeClr val="tx1"/>
                </a:solidFill>
                <a:latin typeface="Tw Cen MT" panose="020B0602020104020603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"/>
              <a:defRPr sz="2600">
                <a:solidFill>
                  <a:schemeClr val="tx1"/>
                </a:solidFill>
                <a:latin typeface="Tw Cen MT" panose="020B0602020104020603" pitchFamily="34" charset="0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"/>
              <a:defRPr sz="2300">
                <a:solidFill>
                  <a:schemeClr val="tx1"/>
                </a:solidFill>
                <a:latin typeface="Tw Cen MT" panose="020B0602020104020603" pitchFamily="34" charset="0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ca-ES" sz="1800">
              <a:latin typeface="Arial" panose="020B0604020202020204" pitchFamily="34" charset="0"/>
            </a:endParaRPr>
          </a:p>
        </p:txBody>
      </p:sp>
      <p:sp>
        <p:nvSpPr>
          <p:cNvPr id="53" name="39 Marcador de número de diapositiva"/>
          <p:cNvSpPr>
            <a:spLocks noGrp="1"/>
          </p:cNvSpPr>
          <p:nvPr>
            <p:ph type="sldNum" sz="quarter" idx="12"/>
          </p:nvPr>
        </p:nvSpPr>
        <p:spPr bwMode="auto">
          <a:xfrm>
            <a:off x="11539264" y="620688"/>
            <a:ext cx="533400" cy="3810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"/>
              <a:defRPr sz="2900">
                <a:solidFill>
                  <a:schemeClr val="tx1"/>
                </a:solidFill>
                <a:latin typeface="Tw Cen MT" panose="020B0602020104020603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"/>
              <a:defRPr sz="2600">
                <a:solidFill>
                  <a:schemeClr val="tx1"/>
                </a:solidFill>
                <a:latin typeface="Tw Cen MT" panose="020B0602020104020603" pitchFamily="34" charset="0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"/>
              <a:defRPr sz="2300">
                <a:solidFill>
                  <a:schemeClr val="tx1"/>
                </a:solidFill>
                <a:latin typeface="Tw Cen MT" panose="020B0602020104020603" pitchFamily="34" charset="0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16A09E6B-1F50-405C-808D-49F1E760CC47}" type="slidenum">
              <a:rPr lang="es-ES" sz="1400">
                <a:solidFill>
                  <a:srgbClr val="E4F3F8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5</a:t>
            </a:fld>
            <a:endParaRPr lang="es-ES" sz="1400" dirty="0">
              <a:solidFill>
                <a:srgbClr val="E4F3F8"/>
              </a:solidFill>
              <a:latin typeface="Arial" panose="020B0604020202020204" pitchFamily="34" charset="0"/>
            </a:endParaRPr>
          </a:p>
        </p:txBody>
      </p:sp>
      <p:sp>
        <p:nvSpPr>
          <p:cNvPr id="16" name="23 Rectángulo">
            <a:extLst>
              <a:ext uri="{FF2B5EF4-FFF2-40B4-BE49-F238E27FC236}">
                <a16:creationId xmlns:a16="http://schemas.microsoft.com/office/drawing/2014/main" xmlns="" id="{D9223B3E-9755-2712-533D-5ECE6ACAF44C}"/>
              </a:ext>
            </a:extLst>
          </p:cNvPr>
          <p:cNvSpPr/>
          <p:nvPr/>
        </p:nvSpPr>
        <p:spPr>
          <a:xfrm>
            <a:off x="573613" y="-16168"/>
            <a:ext cx="11064552" cy="292100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 algn="ctr" eaLnBrk="1" hangingPunct="1">
              <a:defRPr/>
            </a:pPr>
            <a:r>
              <a:rPr lang="en-US" sz="1300" i="1" dirty="0">
                <a:solidFill>
                  <a:schemeClr val="bg1"/>
                </a:solidFill>
                <a:latin typeface="Arial"/>
                <a:cs typeface="Arial"/>
              </a:rPr>
              <a:t>Robert Monjo: </a:t>
            </a:r>
            <a:r>
              <a:rPr lang="en-US" sz="1300" i="1" dirty="0" smtClean="0">
                <a:solidFill>
                  <a:schemeClr val="bg1"/>
                </a:solidFill>
                <a:latin typeface="Arial"/>
                <a:cs typeface="Arial"/>
              </a:rPr>
              <a:t>Testing </a:t>
            </a:r>
            <a:r>
              <a:rPr lang="en-US" sz="1300" i="1" dirty="0" err="1" smtClean="0">
                <a:solidFill>
                  <a:schemeClr val="bg1"/>
                </a:solidFill>
                <a:latin typeface="Arial"/>
                <a:cs typeface="Arial"/>
              </a:rPr>
              <a:t>hyperconical</a:t>
            </a:r>
            <a:r>
              <a:rPr lang="en-US" sz="1300" i="1" dirty="0" smtClean="0">
                <a:solidFill>
                  <a:schemeClr val="bg1"/>
                </a:solidFill>
                <a:latin typeface="Arial"/>
                <a:cs typeface="Arial"/>
              </a:rPr>
              <a:t> modified gravity in galaxies and clusters</a:t>
            </a:r>
            <a:endParaRPr lang="es-ES" sz="1300" dirty="0">
              <a:solidFill>
                <a:schemeClr val="bg1"/>
              </a:solidFill>
              <a:latin typeface="Arial" charset="0"/>
              <a:cs typeface="Arial" charset="0"/>
            </a:endParaRPr>
          </a:p>
        </p:txBody>
      </p:sp>
      <p:sp>
        <p:nvSpPr>
          <p:cNvPr id="38" name="Rectángulo 37"/>
          <p:cNvSpPr/>
          <p:nvPr/>
        </p:nvSpPr>
        <p:spPr>
          <a:xfrm>
            <a:off x="296093" y="2774132"/>
            <a:ext cx="312777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1" hangingPunct="1"/>
            <a:r>
              <a:rPr lang="ca-ES" sz="2400" b="1" dirty="0" err="1">
                <a:solidFill>
                  <a:srgbClr val="0070C0"/>
                </a:solidFill>
              </a:rPr>
              <a:t>Hyperconical</a:t>
            </a:r>
            <a:r>
              <a:rPr lang="ca-ES" sz="2400" b="1" dirty="0">
                <a:solidFill>
                  <a:srgbClr val="0070C0"/>
                </a:solidFill>
              </a:rPr>
              <a:t> </a:t>
            </a:r>
            <a:r>
              <a:rPr lang="ca-ES" sz="2400" b="1" dirty="0" err="1">
                <a:solidFill>
                  <a:srgbClr val="0070C0"/>
                </a:solidFill>
              </a:rPr>
              <a:t>metric</a:t>
            </a:r>
            <a:endParaRPr lang="es-ES_tradnl" sz="2400" b="1" dirty="0">
              <a:solidFill>
                <a:srgbClr val="0070C0"/>
              </a:solidFill>
            </a:endParaRPr>
          </a:p>
        </p:txBody>
      </p:sp>
      <p:sp>
        <p:nvSpPr>
          <p:cNvPr id="25" name="Rectángulo 24"/>
          <p:cNvSpPr/>
          <p:nvPr/>
        </p:nvSpPr>
        <p:spPr>
          <a:xfrm>
            <a:off x="11738639" y="926951"/>
            <a:ext cx="48282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" sz="1400" b="1" dirty="0">
                <a:solidFill>
                  <a:schemeClr val="bg1"/>
                </a:solidFill>
              </a:rPr>
              <a:t>15. </a:t>
            </a:r>
            <a:endParaRPr lang="ca-ES" sz="1400" b="1" dirty="0">
              <a:solidFill>
                <a:schemeClr val="bg1"/>
              </a:solidFill>
            </a:endParaRPr>
          </a:p>
        </p:txBody>
      </p:sp>
      <p:cxnSp>
        <p:nvCxnSpPr>
          <p:cNvPr id="26" name="Conector recto 25"/>
          <p:cNvCxnSpPr/>
          <p:nvPr/>
        </p:nvCxnSpPr>
        <p:spPr>
          <a:xfrm flipV="1">
            <a:off x="11539264" y="799451"/>
            <a:ext cx="463717" cy="374895"/>
          </a:xfrm>
          <a:prstGeom prst="line">
            <a:avLst/>
          </a:prstGeom>
          <a:ln>
            <a:solidFill>
              <a:srgbClr val="FFFBE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 Box 30"/>
          <p:cNvSpPr txBox="1">
            <a:spLocks noChangeArrowheads="1"/>
          </p:cNvSpPr>
          <p:nvPr/>
        </p:nvSpPr>
        <p:spPr bwMode="auto">
          <a:xfrm>
            <a:off x="1023768" y="226189"/>
            <a:ext cx="5961547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t">
            <a:spAutoFit/>
          </a:bodyPr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"/>
              <a:defRPr sz="2900">
                <a:solidFill>
                  <a:schemeClr val="tx1"/>
                </a:solidFill>
                <a:latin typeface="Tw Cen MT" panose="020B0602020104020603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"/>
              <a:defRPr sz="2600">
                <a:solidFill>
                  <a:schemeClr val="tx1"/>
                </a:solidFill>
                <a:latin typeface="Tw Cen MT" panose="020B0602020104020603" pitchFamily="34" charset="0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"/>
              <a:defRPr sz="2300">
                <a:solidFill>
                  <a:schemeClr val="tx1"/>
                </a:solidFill>
                <a:latin typeface="Tw Cen MT" panose="020B0602020104020603" pitchFamily="34" charset="0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None/>
            </a:pPr>
            <a:r>
              <a:rPr lang="ca-ES" sz="4000" b="1" dirty="0">
                <a:solidFill>
                  <a:schemeClr val="bg1"/>
                </a:solidFill>
                <a:latin typeface="Arial"/>
                <a:cs typeface="Arial"/>
              </a:rPr>
              <a:t>HMG model</a:t>
            </a:r>
            <a:endParaRPr lang="ca-ES" sz="4000" dirty="0">
              <a:latin typeface="Arial"/>
              <a:cs typeface="Arial"/>
            </a:endParaRPr>
          </a:p>
        </p:txBody>
      </p:sp>
      <p:sp>
        <p:nvSpPr>
          <p:cNvPr id="29" name="Text Box 30"/>
          <p:cNvSpPr txBox="1">
            <a:spLocks noChangeArrowheads="1"/>
          </p:cNvSpPr>
          <p:nvPr/>
        </p:nvSpPr>
        <p:spPr bwMode="auto">
          <a:xfrm>
            <a:off x="276390" y="4464432"/>
            <a:ext cx="602674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t">
            <a:spAutoFit/>
          </a:bodyPr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"/>
              <a:defRPr sz="2900">
                <a:solidFill>
                  <a:schemeClr val="tx1"/>
                </a:solidFill>
                <a:latin typeface="Tw Cen MT" panose="020B0602020104020603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"/>
              <a:defRPr sz="2600">
                <a:solidFill>
                  <a:schemeClr val="tx1"/>
                </a:solidFill>
                <a:latin typeface="Tw Cen MT" panose="020B0602020104020603" pitchFamily="34" charset="0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"/>
              <a:defRPr sz="2300">
                <a:solidFill>
                  <a:schemeClr val="tx1"/>
                </a:solidFill>
                <a:latin typeface="Tw Cen MT" panose="020B0602020104020603" pitchFamily="34" charset="0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None/>
            </a:pPr>
            <a:r>
              <a:rPr lang="ca-ES" sz="2400" b="1" dirty="0">
                <a:solidFill>
                  <a:srgbClr val="0070C0"/>
                </a:solidFill>
                <a:latin typeface="Arial"/>
                <a:cs typeface="Arial"/>
              </a:rPr>
              <a:t>General relativity over the manifold</a:t>
            </a:r>
          </a:p>
        </p:txBody>
      </p:sp>
      <p:sp>
        <p:nvSpPr>
          <p:cNvPr id="31" name="Rectángulo 30"/>
          <p:cNvSpPr/>
          <p:nvPr/>
        </p:nvSpPr>
        <p:spPr>
          <a:xfrm>
            <a:off x="7102232" y="388826"/>
            <a:ext cx="518645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ca-ES" sz="1200" dirty="0">
                <a:solidFill>
                  <a:schemeClr val="bg1"/>
                </a:solidFill>
              </a:rPr>
              <a:t>Monjo, R &amp; C-S, R. (2023) </a:t>
            </a:r>
            <a:r>
              <a:rPr lang="ca-ES" sz="1200" i="1" dirty="0">
                <a:solidFill>
                  <a:schemeClr val="bg1"/>
                </a:solidFill>
              </a:rPr>
              <a:t>CQG </a:t>
            </a:r>
            <a:r>
              <a:rPr lang="ca-ES" sz="1200" b="1" dirty="0">
                <a:solidFill>
                  <a:schemeClr val="bg1"/>
                </a:solidFill>
              </a:rPr>
              <a:t>40</a:t>
            </a:r>
            <a:r>
              <a:rPr lang="ca-ES" sz="1200" dirty="0">
                <a:solidFill>
                  <a:schemeClr val="bg1"/>
                </a:solidFill>
              </a:rPr>
              <a:t>, 195006. </a:t>
            </a:r>
            <a:r>
              <a:rPr lang="ca-ES" sz="1200" u="sng" dirty="0">
                <a:solidFill>
                  <a:schemeClr val="bg1"/>
                </a:solidFill>
                <a:hlinkClick r:id="rId4"/>
              </a:rPr>
              <a:t>10.1088/1361-6382/</a:t>
            </a:r>
            <a:r>
              <a:rPr lang="ca-ES" sz="1200" u="sng" dirty="0" err="1">
                <a:solidFill>
                  <a:schemeClr val="bg1"/>
                </a:solidFill>
                <a:hlinkClick r:id="rId4"/>
              </a:rPr>
              <a:t>aceacc</a:t>
            </a:r>
            <a:r>
              <a:rPr lang="ca-ES" sz="1200" dirty="0">
                <a:solidFill>
                  <a:schemeClr val="bg1"/>
                </a:solidFill>
              </a:rPr>
              <a:t> ​</a:t>
            </a:r>
            <a:br>
              <a:rPr lang="ca-ES" sz="1200" dirty="0">
                <a:solidFill>
                  <a:schemeClr val="bg1"/>
                </a:solidFill>
              </a:rPr>
            </a:br>
            <a:r>
              <a:rPr lang="ca-ES" sz="1200" dirty="0">
                <a:solidFill>
                  <a:schemeClr val="bg1"/>
                </a:solidFill>
              </a:rPr>
              <a:t>Monjo, R (2023) </a:t>
            </a:r>
            <a:r>
              <a:rPr lang="ca-ES" sz="1200" i="1" dirty="0">
                <a:solidFill>
                  <a:schemeClr val="bg1"/>
                </a:solidFill>
              </a:rPr>
              <a:t>CQG </a:t>
            </a:r>
            <a:r>
              <a:rPr lang="ca-ES" sz="1200" b="1" dirty="0">
                <a:solidFill>
                  <a:schemeClr val="bg1"/>
                </a:solidFill>
              </a:rPr>
              <a:t>40</a:t>
            </a:r>
            <a:r>
              <a:rPr lang="ca-ES" sz="1200" dirty="0">
                <a:solidFill>
                  <a:schemeClr val="bg1"/>
                </a:solidFill>
              </a:rPr>
              <a:t>, 235002. </a:t>
            </a:r>
            <a:r>
              <a:rPr lang="ca-ES" sz="1200" u="sng" dirty="0">
                <a:solidFill>
                  <a:schemeClr val="bg1"/>
                </a:solidFill>
                <a:hlinkClick r:id="rId5"/>
              </a:rPr>
              <a:t>10.1088/1361-6382/</a:t>
            </a:r>
            <a:r>
              <a:rPr lang="ca-ES" sz="1200" u="sng" dirty="0" err="1">
                <a:solidFill>
                  <a:schemeClr val="bg1"/>
                </a:solidFill>
                <a:hlinkClick r:id="rId5"/>
              </a:rPr>
              <a:t>aceacc</a:t>
            </a:r>
            <a:r>
              <a:rPr lang="ca-ES" sz="1200" dirty="0">
                <a:solidFill>
                  <a:schemeClr val="bg1"/>
                </a:solidFill>
                <a:hlinkClick r:id="rId5"/>
              </a:rPr>
              <a:t> ​</a:t>
            </a:r>
            <a:r>
              <a:rPr lang="ca-ES" sz="1200" dirty="0">
                <a:solidFill>
                  <a:schemeClr val="bg1"/>
                </a:solidFill>
              </a:rPr>
              <a:t> ​</a:t>
            </a:r>
            <a:br>
              <a:rPr lang="ca-ES" sz="1200" dirty="0">
                <a:solidFill>
                  <a:schemeClr val="bg1"/>
                </a:solidFill>
              </a:rPr>
            </a:br>
            <a:r>
              <a:rPr lang="ca-ES" sz="1200" dirty="0">
                <a:solidFill>
                  <a:schemeClr val="bg1"/>
                </a:solidFill>
              </a:rPr>
              <a:t>Monjo, R. (2024): </a:t>
            </a:r>
            <a:r>
              <a:rPr lang="ca-ES" sz="1200" dirty="0" err="1">
                <a:solidFill>
                  <a:schemeClr val="bg1"/>
                </a:solidFill>
              </a:rPr>
              <a:t>ApJ</a:t>
            </a:r>
            <a:r>
              <a:rPr lang="ca-ES" sz="1200" dirty="0">
                <a:solidFill>
                  <a:schemeClr val="bg1"/>
                </a:solidFill>
              </a:rPr>
              <a:t> 967, 66, </a:t>
            </a:r>
            <a:r>
              <a:rPr lang="ca-ES" sz="1200" u="sng" dirty="0">
                <a:solidFill>
                  <a:schemeClr val="bg1"/>
                </a:solidFill>
                <a:hlinkClick r:id="rId6"/>
              </a:rPr>
              <a:t>10.3847/1538-4357/ad3df7</a:t>
            </a:r>
            <a:r>
              <a:rPr lang="ca-ES" sz="1200" dirty="0">
                <a:solidFill>
                  <a:schemeClr val="bg1"/>
                </a:solidFill>
              </a:rPr>
              <a:t>  </a:t>
            </a:r>
          </a:p>
        </p:txBody>
      </p:sp>
      <p:sp>
        <p:nvSpPr>
          <p:cNvPr id="32" name="Flecha abajo 31"/>
          <p:cNvSpPr/>
          <p:nvPr/>
        </p:nvSpPr>
        <p:spPr>
          <a:xfrm>
            <a:off x="1310229" y="4087357"/>
            <a:ext cx="504056" cy="38852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  <p:pic>
        <p:nvPicPr>
          <p:cNvPr id="57" name="Imagen 5">
            <a:extLst>
              <a:ext uri="{FF2B5EF4-FFF2-40B4-BE49-F238E27FC236}">
                <a16:creationId xmlns:a16="http://schemas.microsoft.com/office/drawing/2014/main" xmlns="" id="{D073718D-69E9-C47F-2DDE-22C9AB5CDDCD}"/>
              </a:ext>
            </a:extLst>
          </p:cNvPr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474872" y="1634478"/>
            <a:ext cx="1647825" cy="1524000"/>
          </a:xfrm>
          <a:prstGeom prst="rect">
            <a:avLst/>
          </a:prstGeom>
        </p:spPr>
      </p:pic>
      <p:pic>
        <p:nvPicPr>
          <p:cNvPr id="58" name="Imagen 8">
            <a:extLst>
              <a:ext uri="{FF2B5EF4-FFF2-40B4-BE49-F238E27FC236}">
                <a16:creationId xmlns:a16="http://schemas.microsoft.com/office/drawing/2014/main" xmlns="" id="{67BB1B89-F9E7-EC2A-05E5-88018A365DC8}"/>
              </a:ext>
            </a:extLst>
          </p:cNvPr>
          <p:cNvPicPr>
            <a:picLocks noChangeAspect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626584" y="945558"/>
            <a:ext cx="3242735" cy="2859701"/>
          </a:xfrm>
          <a:prstGeom prst="rect">
            <a:avLst/>
          </a:prstGeom>
        </p:spPr>
      </p:pic>
      <p:pic>
        <p:nvPicPr>
          <p:cNvPr id="59" name="Imagen 58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997181" y="2901020"/>
            <a:ext cx="3108733" cy="1470172"/>
          </a:xfrm>
          <a:prstGeom prst="rect">
            <a:avLst/>
          </a:prstGeom>
        </p:spPr>
      </p:pic>
      <p:sp>
        <p:nvSpPr>
          <p:cNvPr id="60" name="Flecha abajo 59"/>
          <p:cNvSpPr/>
          <p:nvPr/>
        </p:nvSpPr>
        <p:spPr>
          <a:xfrm rot="16200000">
            <a:off x="8658042" y="3497997"/>
            <a:ext cx="461064" cy="38764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  <p:pic>
        <p:nvPicPr>
          <p:cNvPr id="61" name="Imagen 60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125533" y="3328844"/>
            <a:ext cx="1480926" cy="863874"/>
          </a:xfrm>
          <a:prstGeom prst="rect">
            <a:avLst/>
          </a:prstGeom>
        </p:spPr>
      </p:pic>
      <p:pic>
        <p:nvPicPr>
          <p:cNvPr id="62" name="Imagen 61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311627" y="3366208"/>
            <a:ext cx="6419850" cy="781050"/>
          </a:xfrm>
          <a:prstGeom prst="rect">
            <a:avLst/>
          </a:prstGeom>
          <a:ln w="25400">
            <a:solidFill>
              <a:srgbClr val="0000FF"/>
            </a:solidFill>
          </a:ln>
        </p:spPr>
      </p:pic>
      <p:pic>
        <p:nvPicPr>
          <p:cNvPr id="63" name="Imagen 62"/>
          <p:cNvPicPr>
            <a:picLocks noChangeAspect="1"/>
          </p:cNvPicPr>
          <p:nvPr/>
        </p:nvPicPr>
        <p:blipFill rotWithShape="1">
          <a:blip r:embed="rId12"/>
          <a:srcRect l="46195" t="7091" b="8127"/>
          <a:stretch/>
        </p:blipFill>
        <p:spPr>
          <a:xfrm>
            <a:off x="428651" y="4989933"/>
            <a:ext cx="2771267" cy="1103363"/>
          </a:xfrm>
          <a:prstGeom prst="rect">
            <a:avLst/>
          </a:prstGeom>
        </p:spPr>
      </p:pic>
      <p:sp>
        <p:nvSpPr>
          <p:cNvPr id="6" name="Rectángulo 5"/>
          <p:cNvSpPr/>
          <p:nvPr/>
        </p:nvSpPr>
        <p:spPr>
          <a:xfrm>
            <a:off x="7918972" y="2421105"/>
            <a:ext cx="329288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eaLnBrk="1" hangingPunct="1">
              <a:spcBef>
                <a:spcPct val="50000"/>
              </a:spcBef>
              <a:buClrTx/>
              <a:buSzTx/>
              <a:buNone/>
            </a:pPr>
            <a:r>
              <a:rPr lang="ca-ES" sz="2400" b="1" dirty="0">
                <a:solidFill>
                  <a:srgbClr val="4777FF"/>
                </a:solidFill>
                <a:latin typeface="Arial"/>
                <a:cs typeface="Arial"/>
              </a:rPr>
              <a:t>Cosmic projection ...</a:t>
            </a:r>
            <a:r>
              <a:rPr lang="en-US" sz="2400" b="1" dirty="0">
                <a:solidFill>
                  <a:srgbClr val="4777FF"/>
                </a:solidFill>
                <a:latin typeface="Arial"/>
                <a:cs typeface="Arial"/>
              </a:rPr>
              <a:t> </a:t>
            </a:r>
            <a:endParaRPr lang="ca-ES" sz="2400" b="1" dirty="0">
              <a:solidFill>
                <a:srgbClr val="4777FF"/>
              </a:solidFill>
              <a:latin typeface="Arial"/>
              <a:cs typeface="Arial"/>
            </a:endParaRPr>
          </a:p>
        </p:txBody>
      </p:sp>
      <p:pic>
        <p:nvPicPr>
          <p:cNvPr id="41" name="Imagen 40"/>
          <p:cNvPicPr>
            <a:picLocks noChangeAspect="1"/>
          </p:cNvPicPr>
          <p:nvPr/>
        </p:nvPicPr>
        <p:blipFill rotWithShape="1">
          <a:blip r:embed="rId1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47314" b="68519"/>
          <a:stretch/>
        </p:blipFill>
        <p:spPr>
          <a:xfrm>
            <a:off x="3647728" y="5305052"/>
            <a:ext cx="3698746" cy="473123"/>
          </a:xfrm>
          <a:prstGeom prst="rect">
            <a:avLst/>
          </a:prstGeom>
        </p:spPr>
      </p:pic>
      <p:sp>
        <p:nvSpPr>
          <p:cNvPr id="51" name="Rectángulo 5">
            <a:extLst>
              <a:ext uri="{FF2B5EF4-FFF2-40B4-BE49-F238E27FC236}">
                <a16:creationId xmlns:a16="http://schemas.microsoft.com/office/drawing/2014/main" xmlns="" id="{89020BA9-F922-4339-A9FB-820B7F9528FA}"/>
              </a:ext>
            </a:extLst>
          </p:cNvPr>
          <p:cNvSpPr/>
          <p:nvPr/>
        </p:nvSpPr>
        <p:spPr>
          <a:xfrm>
            <a:off x="7405661" y="4419118"/>
            <a:ext cx="475332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1" hangingPunct="1">
              <a:spcBef>
                <a:spcPct val="50000"/>
              </a:spcBef>
              <a:buClrTx/>
              <a:buSzTx/>
              <a:buNone/>
            </a:pPr>
            <a:r>
              <a:rPr lang="en-US" sz="2400" b="1" dirty="0">
                <a:solidFill>
                  <a:srgbClr val="4777FF"/>
                </a:solidFill>
                <a:latin typeface="Arial"/>
                <a:cs typeface="Arial"/>
              </a:rPr>
              <a:t>… to assimilate apparent radial inhomogeneity (space) in a fictitious acceleration (time)</a:t>
            </a:r>
          </a:p>
        </p:txBody>
      </p:sp>
      <p:sp>
        <p:nvSpPr>
          <p:cNvPr id="54" name="Text Box 30">
            <a:extLst>
              <a:ext uri="{FF2B5EF4-FFF2-40B4-BE49-F238E27FC236}">
                <a16:creationId xmlns:a16="http://schemas.microsoft.com/office/drawing/2014/main" xmlns="" id="{19B0FB73-D9FE-440B-85E3-1040D3D404C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7962" y="6115231"/>
            <a:ext cx="11837215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t">
            <a:spAutoFit/>
          </a:bodyPr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"/>
              <a:defRPr sz="2900">
                <a:solidFill>
                  <a:schemeClr val="tx1"/>
                </a:solidFill>
                <a:latin typeface="Tw Cen MT" panose="020B0602020104020603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"/>
              <a:defRPr sz="2600">
                <a:solidFill>
                  <a:schemeClr val="tx1"/>
                </a:solidFill>
                <a:latin typeface="Tw Cen MT" panose="020B0602020104020603" pitchFamily="34" charset="0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"/>
              <a:defRPr sz="2300">
                <a:solidFill>
                  <a:schemeClr val="tx1"/>
                </a:solidFill>
                <a:latin typeface="Tw Cen MT" panose="020B0602020104020603" pitchFamily="34" charset="0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9pPr>
          </a:lstStyle>
          <a:p>
            <a:pPr eaLnBrk="1" hangingPunct="1">
              <a:spcBef>
                <a:spcPts val="0"/>
              </a:spcBef>
              <a:buClrTx/>
              <a:buSzTx/>
              <a:buNone/>
            </a:pPr>
            <a:r>
              <a:rPr lang="ca-ES" sz="2000" dirty="0">
                <a:solidFill>
                  <a:srgbClr val="4777FF"/>
                </a:solidFill>
                <a:latin typeface="Arial"/>
                <a:cs typeface="Arial"/>
              </a:rPr>
              <a:t>Step 1. Solve Einstein Equations as usual by assuming that the backgrround metric is irrelevant</a:t>
            </a:r>
          </a:p>
          <a:p>
            <a:pPr eaLnBrk="1" hangingPunct="1">
              <a:spcBef>
                <a:spcPts val="0"/>
              </a:spcBef>
              <a:buClrTx/>
              <a:buSzTx/>
              <a:buNone/>
            </a:pPr>
            <a:r>
              <a:rPr lang="ca-ES" sz="2000" dirty="0">
                <a:solidFill>
                  <a:srgbClr val="4777FF"/>
                </a:solidFill>
                <a:latin typeface="Arial"/>
                <a:cs typeface="Arial"/>
              </a:rPr>
              <a:t>Step 2: Change the coordinates to incorporate the effect of the fictitious acceleration</a:t>
            </a:r>
          </a:p>
        </p:txBody>
      </p:sp>
      <p:sp>
        <p:nvSpPr>
          <p:cNvPr id="2" name="Rectángulo 1"/>
          <p:cNvSpPr/>
          <p:nvPr/>
        </p:nvSpPr>
        <p:spPr>
          <a:xfrm>
            <a:off x="5858536" y="1526390"/>
            <a:ext cx="535332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1" hangingPunct="1"/>
            <a:r>
              <a:rPr lang="ca-ES" b="1" dirty="0" err="1" smtClean="0">
                <a:solidFill>
                  <a:srgbClr val="FF0000"/>
                </a:solidFill>
              </a:rPr>
              <a:t>Spatial</a:t>
            </a:r>
            <a:r>
              <a:rPr lang="ca-ES" b="1" dirty="0" smtClean="0">
                <a:solidFill>
                  <a:srgbClr val="FF0000"/>
                </a:solidFill>
              </a:rPr>
              <a:t> </a:t>
            </a:r>
            <a:r>
              <a:rPr lang="ca-ES" b="1" dirty="0" err="1" smtClean="0">
                <a:solidFill>
                  <a:srgbClr val="FF0000"/>
                </a:solidFill>
              </a:rPr>
              <a:t>curvature</a:t>
            </a:r>
            <a:r>
              <a:rPr lang="ca-ES" b="1" dirty="0" smtClean="0">
                <a:solidFill>
                  <a:srgbClr val="FF0000"/>
                </a:solidFill>
              </a:rPr>
              <a:t> </a:t>
            </a:r>
            <a:r>
              <a:rPr lang="ca-ES" b="1" dirty="0" err="1">
                <a:solidFill>
                  <a:srgbClr val="FF0000"/>
                </a:solidFill>
              </a:rPr>
              <a:t>and</a:t>
            </a:r>
            <a:r>
              <a:rPr lang="ca-ES" b="1" dirty="0">
                <a:solidFill>
                  <a:srgbClr val="FF0000"/>
                </a:solidFill>
              </a:rPr>
              <a:t> </a:t>
            </a:r>
            <a:r>
              <a:rPr lang="ca-ES" b="1" dirty="0" smtClean="0">
                <a:solidFill>
                  <a:srgbClr val="FF0000"/>
                </a:solidFill>
              </a:rPr>
              <a:t>temporal </a:t>
            </a:r>
            <a:r>
              <a:rPr lang="ca-ES" b="1" dirty="0" err="1" smtClean="0">
                <a:solidFill>
                  <a:srgbClr val="FF0000"/>
                </a:solidFill>
              </a:rPr>
              <a:t>acceleration</a:t>
            </a:r>
            <a:r>
              <a:rPr lang="ca-ES" b="1" dirty="0" smtClean="0">
                <a:solidFill>
                  <a:srgbClr val="FF0000"/>
                </a:solidFill>
              </a:rPr>
              <a:t> </a:t>
            </a:r>
            <a:r>
              <a:rPr lang="ca-ES" b="1" dirty="0" err="1">
                <a:solidFill>
                  <a:srgbClr val="FF0000"/>
                </a:solidFill>
              </a:rPr>
              <a:t>are</a:t>
            </a:r>
            <a:r>
              <a:rPr lang="ca-ES" b="1" dirty="0">
                <a:solidFill>
                  <a:srgbClr val="FF0000"/>
                </a:solidFill>
              </a:rPr>
              <a:t> </a:t>
            </a:r>
            <a:r>
              <a:rPr lang="ca-ES" b="1" dirty="0" err="1">
                <a:solidFill>
                  <a:srgbClr val="FF0000"/>
                </a:solidFill>
              </a:rPr>
              <a:t>not</a:t>
            </a:r>
            <a:r>
              <a:rPr lang="ca-ES" b="1" dirty="0">
                <a:solidFill>
                  <a:srgbClr val="FF0000"/>
                </a:solidFill>
              </a:rPr>
              <a:t> </a:t>
            </a:r>
            <a:r>
              <a:rPr lang="ca-ES" b="1" dirty="0" err="1">
                <a:solidFill>
                  <a:srgbClr val="FF0000"/>
                </a:solidFill>
              </a:rPr>
              <a:t>geometric</a:t>
            </a:r>
            <a:r>
              <a:rPr lang="ca-ES" b="1" dirty="0">
                <a:solidFill>
                  <a:srgbClr val="FF0000"/>
                </a:solidFill>
              </a:rPr>
              <a:t> invariants</a:t>
            </a:r>
            <a:r>
              <a:rPr lang="ca-ES" b="1" dirty="0" smtClean="0">
                <a:solidFill>
                  <a:srgbClr val="FF0000"/>
                </a:solidFill>
              </a:rPr>
              <a:t>!  </a:t>
            </a:r>
            <a:r>
              <a:rPr lang="ca-ES" b="1" dirty="0" err="1" smtClean="0">
                <a:solidFill>
                  <a:srgbClr val="FF0000"/>
                </a:solidFill>
              </a:rPr>
              <a:t>Ricci</a:t>
            </a:r>
            <a:r>
              <a:rPr lang="ca-ES" b="1" dirty="0" smtClean="0">
                <a:solidFill>
                  <a:srgbClr val="FF0000"/>
                </a:solidFill>
              </a:rPr>
              <a:t> </a:t>
            </a:r>
            <a:r>
              <a:rPr lang="ca-ES" b="1" dirty="0" err="1" smtClean="0">
                <a:solidFill>
                  <a:srgbClr val="FF0000"/>
                </a:solidFill>
              </a:rPr>
              <a:t>scalar</a:t>
            </a:r>
            <a:r>
              <a:rPr lang="ca-ES" b="1" dirty="0" smtClean="0">
                <a:solidFill>
                  <a:srgbClr val="FF0000"/>
                </a:solidFill>
              </a:rPr>
              <a:t> is!</a:t>
            </a:r>
            <a:endParaRPr lang="es-ES_tradnl" b="1" dirty="0">
              <a:solidFill>
                <a:srgbClr val="FF0000"/>
              </a:solidFill>
            </a:endParaRPr>
          </a:p>
        </p:txBody>
      </p:sp>
      <p:pic>
        <p:nvPicPr>
          <p:cNvPr id="35" name="Picture 5" descr="logo folio"/>
          <p:cNvPicPr>
            <a:picLocks noChangeAspect="1" noChangeArrowheads="1"/>
          </p:cNvPicPr>
          <p:nvPr/>
        </p:nvPicPr>
        <p:blipFill>
          <a:blip r:embed="rId1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344" y="100229"/>
            <a:ext cx="2304256" cy="6992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943907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32" grpId="0" animBg="1"/>
      <p:bldP spid="5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QuadreDeText 11">
            <a:extLst>
              <a:ext uri="{FF2B5EF4-FFF2-40B4-BE49-F238E27FC236}">
                <a16:creationId xmlns:a16="http://schemas.microsoft.com/office/drawing/2014/main" xmlns="" id="{3786622A-F749-1D1F-58CD-16390EE3E6C3}"/>
              </a:ext>
            </a:extLst>
          </p:cNvPr>
          <p:cNvSpPr txBox="1"/>
          <p:nvPr/>
        </p:nvSpPr>
        <p:spPr>
          <a:xfrm>
            <a:off x="-3007" y="1163387"/>
            <a:ext cx="12240905" cy="40011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endParaRPr lang="ca-ES" sz="2000" dirty="0">
              <a:latin typeface="Arial"/>
              <a:cs typeface="Arial"/>
            </a:endParaRPr>
          </a:p>
        </p:txBody>
      </p:sp>
      <p:pic>
        <p:nvPicPr>
          <p:cNvPr id="30" name="Picture 2" descr="Ilustración de la Vía Láctea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5643"/>
          <a:stretch/>
        </p:blipFill>
        <p:spPr bwMode="auto">
          <a:xfrm>
            <a:off x="0" y="1"/>
            <a:ext cx="12190612" cy="12347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2" name="Rectangle 2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"/>
              <a:defRPr sz="2900">
                <a:solidFill>
                  <a:schemeClr val="tx1"/>
                </a:solidFill>
                <a:latin typeface="Tw Cen MT" panose="020B0602020104020603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"/>
              <a:defRPr sz="2600">
                <a:solidFill>
                  <a:schemeClr val="tx1"/>
                </a:solidFill>
                <a:latin typeface="Tw Cen MT" panose="020B0602020104020603" pitchFamily="34" charset="0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"/>
              <a:defRPr sz="2300">
                <a:solidFill>
                  <a:schemeClr val="tx1"/>
                </a:solidFill>
                <a:latin typeface="Tw Cen MT" panose="020B0602020104020603" pitchFamily="34" charset="0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ca-ES" sz="1800">
              <a:latin typeface="Arial" panose="020B0604020202020204" pitchFamily="34" charset="0"/>
            </a:endParaRPr>
          </a:p>
        </p:txBody>
      </p:sp>
      <p:sp>
        <p:nvSpPr>
          <p:cNvPr id="43" name="Rectangle 4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"/>
              <a:defRPr sz="2900">
                <a:solidFill>
                  <a:schemeClr val="tx1"/>
                </a:solidFill>
                <a:latin typeface="Tw Cen MT" panose="020B0602020104020603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"/>
              <a:defRPr sz="2600">
                <a:solidFill>
                  <a:schemeClr val="tx1"/>
                </a:solidFill>
                <a:latin typeface="Tw Cen MT" panose="020B0602020104020603" pitchFamily="34" charset="0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"/>
              <a:defRPr sz="2300">
                <a:solidFill>
                  <a:schemeClr val="tx1"/>
                </a:solidFill>
                <a:latin typeface="Tw Cen MT" panose="020B0602020104020603" pitchFamily="34" charset="0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ca-ES" sz="1800">
              <a:latin typeface="Arial" panose="020B0604020202020204" pitchFamily="34" charset="0"/>
            </a:endParaRPr>
          </a:p>
        </p:txBody>
      </p:sp>
      <p:sp>
        <p:nvSpPr>
          <p:cNvPr id="44" name="Rectangle 6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"/>
              <a:defRPr sz="2900">
                <a:solidFill>
                  <a:schemeClr val="tx1"/>
                </a:solidFill>
                <a:latin typeface="Tw Cen MT" panose="020B0602020104020603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"/>
              <a:defRPr sz="2600">
                <a:solidFill>
                  <a:schemeClr val="tx1"/>
                </a:solidFill>
                <a:latin typeface="Tw Cen MT" panose="020B0602020104020603" pitchFamily="34" charset="0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"/>
              <a:defRPr sz="2300">
                <a:solidFill>
                  <a:schemeClr val="tx1"/>
                </a:solidFill>
                <a:latin typeface="Tw Cen MT" panose="020B0602020104020603" pitchFamily="34" charset="0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ca-ES" sz="1800">
              <a:latin typeface="Arial" panose="020B0604020202020204" pitchFamily="34" charset="0"/>
            </a:endParaRPr>
          </a:p>
        </p:txBody>
      </p:sp>
      <p:sp>
        <p:nvSpPr>
          <p:cNvPr id="45" name="Rectangle 8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"/>
              <a:defRPr sz="2900">
                <a:solidFill>
                  <a:schemeClr val="tx1"/>
                </a:solidFill>
                <a:latin typeface="Tw Cen MT" panose="020B0602020104020603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"/>
              <a:defRPr sz="2600">
                <a:solidFill>
                  <a:schemeClr val="tx1"/>
                </a:solidFill>
                <a:latin typeface="Tw Cen MT" panose="020B0602020104020603" pitchFamily="34" charset="0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"/>
              <a:defRPr sz="2300">
                <a:solidFill>
                  <a:schemeClr val="tx1"/>
                </a:solidFill>
                <a:latin typeface="Tw Cen MT" panose="020B0602020104020603" pitchFamily="34" charset="0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ca-ES" sz="1800">
              <a:latin typeface="Arial" panose="020B0604020202020204" pitchFamily="34" charset="0"/>
            </a:endParaRPr>
          </a:p>
        </p:txBody>
      </p:sp>
      <p:sp>
        <p:nvSpPr>
          <p:cNvPr id="46" name="Rectangle 10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"/>
              <a:defRPr sz="2900">
                <a:solidFill>
                  <a:schemeClr val="tx1"/>
                </a:solidFill>
                <a:latin typeface="Tw Cen MT" panose="020B0602020104020603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"/>
              <a:defRPr sz="2600">
                <a:solidFill>
                  <a:schemeClr val="tx1"/>
                </a:solidFill>
                <a:latin typeface="Tw Cen MT" panose="020B0602020104020603" pitchFamily="34" charset="0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"/>
              <a:defRPr sz="2300">
                <a:solidFill>
                  <a:schemeClr val="tx1"/>
                </a:solidFill>
                <a:latin typeface="Tw Cen MT" panose="020B0602020104020603" pitchFamily="34" charset="0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ca-ES" sz="1800">
              <a:latin typeface="Arial" panose="020B0604020202020204" pitchFamily="34" charset="0"/>
            </a:endParaRPr>
          </a:p>
        </p:txBody>
      </p:sp>
      <p:sp>
        <p:nvSpPr>
          <p:cNvPr id="47" name="Rectangle 12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"/>
              <a:defRPr sz="2900">
                <a:solidFill>
                  <a:schemeClr val="tx1"/>
                </a:solidFill>
                <a:latin typeface="Tw Cen MT" panose="020B0602020104020603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"/>
              <a:defRPr sz="2600">
                <a:solidFill>
                  <a:schemeClr val="tx1"/>
                </a:solidFill>
                <a:latin typeface="Tw Cen MT" panose="020B0602020104020603" pitchFamily="34" charset="0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"/>
              <a:defRPr sz="2300">
                <a:solidFill>
                  <a:schemeClr val="tx1"/>
                </a:solidFill>
                <a:latin typeface="Tw Cen MT" panose="020B0602020104020603" pitchFamily="34" charset="0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ca-ES" sz="1800">
              <a:latin typeface="Arial" panose="020B0604020202020204" pitchFamily="34" charset="0"/>
            </a:endParaRPr>
          </a:p>
        </p:txBody>
      </p:sp>
      <p:sp>
        <p:nvSpPr>
          <p:cNvPr id="48" name="Rectangle 14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"/>
              <a:defRPr sz="2900">
                <a:solidFill>
                  <a:schemeClr val="tx1"/>
                </a:solidFill>
                <a:latin typeface="Tw Cen MT" panose="020B0602020104020603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"/>
              <a:defRPr sz="2600">
                <a:solidFill>
                  <a:schemeClr val="tx1"/>
                </a:solidFill>
                <a:latin typeface="Tw Cen MT" panose="020B0602020104020603" pitchFamily="34" charset="0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"/>
              <a:defRPr sz="2300">
                <a:solidFill>
                  <a:schemeClr val="tx1"/>
                </a:solidFill>
                <a:latin typeface="Tw Cen MT" panose="020B0602020104020603" pitchFamily="34" charset="0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ca-ES" sz="1800">
              <a:latin typeface="Arial" panose="020B0604020202020204" pitchFamily="34" charset="0"/>
            </a:endParaRPr>
          </a:p>
        </p:txBody>
      </p:sp>
      <p:sp>
        <p:nvSpPr>
          <p:cNvPr id="49" name="Rectangle 16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"/>
              <a:defRPr sz="2900">
                <a:solidFill>
                  <a:schemeClr val="tx1"/>
                </a:solidFill>
                <a:latin typeface="Tw Cen MT" panose="020B0602020104020603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"/>
              <a:defRPr sz="2600">
                <a:solidFill>
                  <a:schemeClr val="tx1"/>
                </a:solidFill>
                <a:latin typeface="Tw Cen MT" panose="020B0602020104020603" pitchFamily="34" charset="0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"/>
              <a:defRPr sz="2300">
                <a:solidFill>
                  <a:schemeClr val="tx1"/>
                </a:solidFill>
                <a:latin typeface="Tw Cen MT" panose="020B0602020104020603" pitchFamily="34" charset="0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ca-ES" sz="1800">
              <a:latin typeface="Arial" panose="020B0604020202020204" pitchFamily="34" charset="0"/>
            </a:endParaRPr>
          </a:p>
        </p:txBody>
      </p:sp>
      <p:sp>
        <p:nvSpPr>
          <p:cNvPr id="50" name="Rectangle 18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"/>
              <a:defRPr sz="2900">
                <a:solidFill>
                  <a:schemeClr val="tx1"/>
                </a:solidFill>
                <a:latin typeface="Tw Cen MT" panose="020B0602020104020603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"/>
              <a:defRPr sz="2600">
                <a:solidFill>
                  <a:schemeClr val="tx1"/>
                </a:solidFill>
                <a:latin typeface="Tw Cen MT" panose="020B0602020104020603" pitchFamily="34" charset="0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"/>
              <a:defRPr sz="2300">
                <a:solidFill>
                  <a:schemeClr val="tx1"/>
                </a:solidFill>
                <a:latin typeface="Tw Cen MT" panose="020B0602020104020603" pitchFamily="34" charset="0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ca-ES" sz="1800">
              <a:latin typeface="Arial" panose="020B0604020202020204" pitchFamily="34" charset="0"/>
            </a:endParaRPr>
          </a:p>
        </p:txBody>
      </p:sp>
      <p:sp>
        <p:nvSpPr>
          <p:cNvPr id="53" name="39 Marcador de número de diapositiva"/>
          <p:cNvSpPr>
            <a:spLocks noGrp="1"/>
          </p:cNvSpPr>
          <p:nvPr>
            <p:ph type="sldNum" sz="quarter" idx="12"/>
          </p:nvPr>
        </p:nvSpPr>
        <p:spPr bwMode="auto">
          <a:xfrm>
            <a:off x="11539264" y="620688"/>
            <a:ext cx="533400" cy="3810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"/>
              <a:defRPr sz="2900">
                <a:solidFill>
                  <a:schemeClr val="tx1"/>
                </a:solidFill>
                <a:latin typeface="Tw Cen MT" panose="020B0602020104020603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"/>
              <a:defRPr sz="2600">
                <a:solidFill>
                  <a:schemeClr val="tx1"/>
                </a:solidFill>
                <a:latin typeface="Tw Cen MT" panose="020B0602020104020603" pitchFamily="34" charset="0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"/>
              <a:defRPr sz="2300">
                <a:solidFill>
                  <a:schemeClr val="tx1"/>
                </a:solidFill>
                <a:latin typeface="Tw Cen MT" panose="020B0602020104020603" pitchFamily="34" charset="0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16A09E6B-1F50-405C-808D-49F1E760CC47}" type="slidenum">
              <a:rPr lang="es-ES" sz="1400">
                <a:solidFill>
                  <a:srgbClr val="E4F3F8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6</a:t>
            </a:fld>
            <a:endParaRPr lang="es-ES" sz="1400" dirty="0">
              <a:solidFill>
                <a:srgbClr val="E4F3F8"/>
              </a:solidFill>
              <a:latin typeface="Arial" panose="020B0604020202020204" pitchFamily="34" charset="0"/>
            </a:endParaRPr>
          </a:p>
        </p:txBody>
      </p:sp>
      <p:sp>
        <p:nvSpPr>
          <p:cNvPr id="16" name="23 Rectángulo">
            <a:extLst>
              <a:ext uri="{FF2B5EF4-FFF2-40B4-BE49-F238E27FC236}">
                <a16:creationId xmlns:a16="http://schemas.microsoft.com/office/drawing/2014/main" xmlns="" id="{D9223B3E-9755-2712-533D-5ECE6ACAF44C}"/>
              </a:ext>
            </a:extLst>
          </p:cNvPr>
          <p:cNvSpPr/>
          <p:nvPr/>
        </p:nvSpPr>
        <p:spPr>
          <a:xfrm>
            <a:off x="573613" y="-16168"/>
            <a:ext cx="11064552" cy="292100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 algn="ctr" eaLnBrk="1" hangingPunct="1">
              <a:defRPr/>
            </a:pPr>
            <a:r>
              <a:rPr lang="en-US" sz="1300" i="1" dirty="0">
                <a:solidFill>
                  <a:schemeClr val="bg1"/>
                </a:solidFill>
                <a:latin typeface="Arial"/>
                <a:cs typeface="Arial"/>
              </a:rPr>
              <a:t>Robert Monjo: </a:t>
            </a:r>
            <a:r>
              <a:rPr lang="en-US" sz="1300" i="1" dirty="0" smtClean="0">
                <a:solidFill>
                  <a:schemeClr val="bg1"/>
                </a:solidFill>
                <a:latin typeface="Arial"/>
                <a:cs typeface="Arial"/>
              </a:rPr>
              <a:t>Testing </a:t>
            </a:r>
            <a:r>
              <a:rPr lang="en-US" sz="1300" i="1" dirty="0" err="1" smtClean="0">
                <a:solidFill>
                  <a:schemeClr val="bg1"/>
                </a:solidFill>
                <a:latin typeface="Arial"/>
                <a:cs typeface="Arial"/>
              </a:rPr>
              <a:t>hyperconical</a:t>
            </a:r>
            <a:r>
              <a:rPr lang="en-US" sz="1300" i="1" dirty="0" smtClean="0">
                <a:solidFill>
                  <a:schemeClr val="bg1"/>
                </a:solidFill>
                <a:latin typeface="Arial"/>
                <a:cs typeface="Arial"/>
              </a:rPr>
              <a:t> modified gravity in galaxies and clusters</a:t>
            </a:r>
            <a:endParaRPr lang="es-ES" sz="1300" dirty="0">
              <a:solidFill>
                <a:schemeClr val="bg1"/>
              </a:solidFill>
              <a:latin typeface="Arial" charset="0"/>
              <a:cs typeface="Arial" charset="0"/>
            </a:endParaRPr>
          </a:p>
        </p:txBody>
      </p:sp>
      <p:sp>
        <p:nvSpPr>
          <p:cNvPr id="25" name="Rectángulo 24"/>
          <p:cNvSpPr/>
          <p:nvPr/>
        </p:nvSpPr>
        <p:spPr>
          <a:xfrm>
            <a:off x="11738639" y="926951"/>
            <a:ext cx="48282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" sz="1400" b="1" dirty="0">
                <a:solidFill>
                  <a:schemeClr val="bg1"/>
                </a:solidFill>
              </a:rPr>
              <a:t>15. </a:t>
            </a:r>
            <a:endParaRPr lang="ca-ES" sz="1400" b="1" dirty="0">
              <a:solidFill>
                <a:schemeClr val="bg1"/>
              </a:solidFill>
            </a:endParaRPr>
          </a:p>
        </p:txBody>
      </p:sp>
      <p:cxnSp>
        <p:nvCxnSpPr>
          <p:cNvPr id="26" name="Conector recto 25"/>
          <p:cNvCxnSpPr/>
          <p:nvPr/>
        </p:nvCxnSpPr>
        <p:spPr>
          <a:xfrm flipV="1">
            <a:off x="11539264" y="799451"/>
            <a:ext cx="463717" cy="374895"/>
          </a:xfrm>
          <a:prstGeom prst="line">
            <a:avLst/>
          </a:prstGeom>
          <a:ln>
            <a:solidFill>
              <a:srgbClr val="FFFBE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Imagen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63814" y="3381417"/>
            <a:ext cx="6741633" cy="986360"/>
          </a:xfrm>
          <a:prstGeom prst="rect">
            <a:avLst/>
          </a:prstGeom>
        </p:spPr>
      </p:pic>
      <p:sp>
        <p:nvSpPr>
          <p:cNvPr id="28" name="Text Box 30"/>
          <p:cNvSpPr txBox="1">
            <a:spLocks noChangeArrowheads="1"/>
          </p:cNvSpPr>
          <p:nvPr/>
        </p:nvSpPr>
        <p:spPr bwMode="auto">
          <a:xfrm>
            <a:off x="1023768" y="226189"/>
            <a:ext cx="5961547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t">
            <a:spAutoFit/>
          </a:bodyPr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"/>
              <a:defRPr sz="2900">
                <a:solidFill>
                  <a:schemeClr val="tx1"/>
                </a:solidFill>
                <a:latin typeface="Tw Cen MT" panose="020B0602020104020603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"/>
              <a:defRPr sz="2600">
                <a:solidFill>
                  <a:schemeClr val="tx1"/>
                </a:solidFill>
                <a:latin typeface="Tw Cen MT" panose="020B0602020104020603" pitchFamily="34" charset="0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"/>
              <a:defRPr sz="2300">
                <a:solidFill>
                  <a:schemeClr val="tx1"/>
                </a:solidFill>
                <a:latin typeface="Tw Cen MT" panose="020B0602020104020603" pitchFamily="34" charset="0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None/>
            </a:pPr>
            <a:r>
              <a:rPr lang="ca-ES" sz="4000" b="1" dirty="0">
                <a:solidFill>
                  <a:schemeClr val="bg1"/>
                </a:solidFill>
                <a:latin typeface="Arial"/>
                <a:cs typeface="Arial"/>
              </a:rPr>
              <a:t>HMG model</a:t>
            </a:r>
            <a:endParaRPr lang="ca-ES" sz="4000" dirty="0">
              <a:latin typeface="Arial"/>
              <a:cs typeface="Arial"/>
            </a:endParaRPr>
          </a:p>
        </p:txBody>
      </p:sp>
      <p:sp>
        <p:nvSpPr>
          <p:cNvPr id="29" name="Text Box 30"/>
          <p:cNvSpPr txBox="1">
            <a:spLocks noChangeArrowheads="1"/>
          </p:cNvSpPr>
          <p:nvPr/>
        </p:nvSpPr>
        <p:spPr bwMode="auto">
          <a:xfrm>
            <a:off x="-48884" y="1592567"/>
            <a:ext cx="602674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t">
            <a:spAutoFit/>
          </a:bodyPr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"/>
              <a:defRPr sz="2900">
                <a:solidFill>
                  <a:schemeClr val="tx1"/>
                </a:solidFill>
                <a:latin typeface="Tw Cen MT" panose="020B0602020104020603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"/>
              <a:defRPr sz="2600">
                <a:solidFill>
                  <a:schemeClr val="tx1"/>
                </a:solidFill>
                <a:latin typeface="Tw Cen MT" panose="020B0602020104020603" pitchFamily="34" charset="0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"/>
              <a:defRPr sz="2300">
                <a:solidFill>
                  <a:schemeClr val="tx1"/>
                </a:solidFill>
                <a:latin typeface="Tw Cen MT" panose="020B0602020104020603" pitchFamily="34" charset="0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None/>
            </a:pPr>
            <a:r>
              <a:rPr lang="ca-ES" sz="2400" b="1" dirty="0" err="1">
                <a:solidFill>
                  <a:srgbClr val="0070C0"/>
                </a:solidFill>
                <a:latin typeface="Arial"/>
                <a:cs typeface="Arial"/>
              </a:rPr>
              <a:t>Hyperconical</a:t>
            </a:r>
            <a:r>
              <a:rPr lang="ca-ES" sz="2400" b="1" dirty="0">
                <a:solidFill>
                  <a:srgbClr val="0070C0"/>
                </a:solidFill>
                <a:latin typeface="Arial"/>
                <a:cs typeface="Arial"/>
              </a:rPr>
              <a:t> </a:t>
            </a:r>
            <a:r>
              <a:rPr lang="ca-ES" sz="2400" b="1" dirty="0" err="1">
                <a:solidFill>
                  <a:srgbClr val="0070C0"/>
                </a:solidFill>
                <a:latin typeface="Arial"/>
                <a:cs typeface="Arial"/>
              </a:rPr>
              <a:t>modified</a:t>
            </a:r>
            <a:r>
              <a:rPr lang="ca-ES" sz="2400" b="1" dirty="0">
                <a:solidFill>
                  <a:srgbClr val="0070C0"/>
                </a:solidFill>
                <a:latin typeface="Arial"/>
                <a:cs typeface="Arial"/>
              </a:rPr>
              <a:t> </a:t>
            </a:r>
            <a:r>
              <a:rPr lang="ca-ES" sz="2400" b="1" dirty="0" err="1">
                <a:solidFill>
                  <a:srgbClr val="0070C0"/>
                </a:solidFill>
                <a:latin typeface="Arial"/>
                <a:cs typeface="Arial"/>
              </a:rPr>
              <a:t>gravity</a:t>
            </a:r>
            <a:r>
              <a:rPr lang="ca-ES" sz="2400" b="1" dirty="0">
                <a:solidFill>
                  <a:srgbClr val="0070C0"/>
                </a:solidFill>
                <a:latin typeface="Arial"/>
                <a:cs typeface="Arial"/>
              </a:rPr>
              <a:t> (HMG)</a:t>
            </a:r>
          </a:p>
        </p:txBody>
      </p:sp>
      <p:sp>
        <p:nvSpPr>
          <p:cNvPr id="31" name="Rectángulo 30"/>
          <p:cNvSpPr/>
          <p:nvPr/>
        </p:nvSpPr>
        <p:spPr>
          <a:xfrm>
            <a:off x="7102232" y="388826"/>
            <a:ext cx="518645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ca-ES" sz="1200" dirty="0">
                <a:solidFill>
                  <a:schemeClr val="bg1"/>
                </a:solidFill>
              </a:rPr>
              <a:t>Monjo, R &amp; C-S, R. (2023) </a:t>
            </a:r>
            <a:r>
              <a:rPr lang="ca-ES" sz="1200" i="1" dirty="0">
                <a:solidFill>
                  <a:schemeClr val="bg1"/>
                </a:solidFill>
              </a:rPr>
              <a:t>CQG </a:t>
            </a:r>
            <a:r>
              <a:rPr lang="ca-ES" sz="1200" b="1" dirty="0">
                <a:solidFill>
                  <a:schemeClr val="bg1"/>
                </a:solidFill>
              </a:rPr>
              <a:t>40</a:t>
            </a:r>
            <a:r>
              <a:rPr lang="ca-ES" sz="1200" dirty="0">
                <a:solidFill>
                  <a:schemeClr val="bg1"/>
                </a:solidFill>
              </a:rPr>
              <a:t>, 195006. </a:t>
            </a:r>
            <a:r>
              <a:rPr lang="ca-ES" sz="1200" u="sng" dirty="0">
                <a:solidFill>
                  <a:schemeClr val="bg1"/>
                </a:solidFill>
                <a:hlinkClick r:id="rId5"/>
              </a:rPr>
              <a:t>10.1088/1361-6382/</a:t>
            </a:r>
            <a:r>
              <a:rPr lang="ca-ES" sz="1200" u="sng" dirty="0" err="1">
                <a:solidFill>
                  <a:schemeClr val="bg1"/>
                </a:solidFill>
                <a:hlinkClick r:id="rId5"/>
              </a:rPr>
              <a:t>aceacc</a:t>
            </a:r>
            <a:r>
              <a:rPr lang="ca-ES" sz="1200" dirty="0">
                <a:solidFill>
                  <a:schemeClr val="bg1"/>
                </a:solidFill>
              </a:rPr>
              <a:t> ​</a:t>
            </a:r>
            <a:br>
              <a:rPr lang="ca-ES" sz="1200" dirty="0">
                <a:solidFill>
                  <a:schemeClr val="bg1"/>
                </a:solidFill>
              </a:rPr>
            </a:br>
            <a:r>
              <a:rPr lang="ca-ES" sz="1200" dirty="0">
                <a:solidFill>
                  <a:schemeClr val="bg1"/>
                </a:solidFill>
              </a:rPr>
              <a:t>Monjo, R (2023) </a:t>
            </a:r>
            <a:r>
              <a:rPr lang="ca-ES" sz="1200" i="1" dirty="0">
                <a:solidFill>
                  <a:schemeClr val="bg1"/>
                </a:solidFill>
              </a:rPr>
              <a:t>CQG </a:t>
            </a:r>
            <a:r>
              <a:rPr lang="ca-ES" sz="1200" b="1" dirty="0">
                <a:solidFill>
                  <a:schemeClr val="bg1"/>
                </a:solidFill>
              </a:rPr>
              <a:t>40</a:t>
            </a:r>
            <a:r>
              <a:rPr lang="ca-ES" sz="1200" dirty="0">
                <a:solidFill>
                  <a:schemeClr val="bg1"/>
                </a:solidFill>
              </a:rPr>
              <a:t>, 235002. </a:t>
            </a:r>
            <a:r>
              <a:rPr lang="ca-ES" sz="1200" u="sng" dirty="0">
                <a:solidFill>
                  <a:schemeClr val="bg1"/>
                </a:solidFill>
                <a:hlinkClick r:id="rId6"/>
              </a:rPr>
              <a:t>10.1088/1361-6382/</a:t>
            </a:r>
            <a:r>
              <a:rPr lang="ca-ES" sz="1200" u="sng" dirty="0" err="1">
                <a:solidFill>
                  <a:schemeClr val="bg1"/>
                </a:solidFill>
                <a:hlinkClick r:id="rId6"/>
              </a:rPr>
              <a:t>aceacc</a:t>
            </a:r>
            <a:r>
              <a:rPr lang="ca-ES" sz="1200" dirty="0">
                <a:solidFill>
                  <a:schemeClr val="bg1"/>
                </a:solidFill>
                <a:hlinkClick r:id="rId6"/>
              </a:rPr>
              <a:t> ​</a:t>
            </a:r>
            <a:r>
              <a:rPr lang="ca-ES" sz="1200" dirty="0">
                <a:solidFill>
                  <a:schemeClr val="bg1"/>
                </a:solidFill>
              </a:rPr>
              <a:t> ​</a:t>
            </a:r>
            <a:br>
              <a:rPr lang="ca-ES" sz="1200" dirty="0">
                <a:solidFill>
                  <a:schemeClr val="bg1"/>
                </a:solidFill>
              </a:rPr>
            </a:br>
            <a:r>
              <a:rPr lang="ca-ES" sz="1200" dirty="0">
                <a:solidFill>
                  <a:schemeClr val="bg1"/>
                </a:solidFill>
              </a:rPr>
              <a:t>Monjo, R. (2024): </a:t>
            </a:r>
            <a:r>
              <a:rPr lang="ca-ES" sz="1200" dirty="0" err="1">
                <a:solidFill>
                  <a:schemeClr val="bg1"/>
                </a:solidFill>
              </a:rPr>
              <a:t>ApJ</a:t>
            </a:r>
            <a:r>
              <a:rPr lang="ca-ES" sz="1200" dirty="0">
                <a:solidFill>
                  <a:schemeClr val="bg1"/>
                </a:solidFill>
              </a:rPr>
              <a:t> 967, 66, </a:t>
            </a:r>
            <a:r>
              <a:rPr lang="ca-ES" sz="1200" u="sng" dirty="0">
                <a:solidFill>
                  <a:schemeClr val="bg1"/>
                </a:solidFill>
                <a:hlinkClick r:id="rId7"/>
              </a:rPr>
              <a:t>10.3847/1538-4357/ad3df7</a:t>
            </a:r>
            <a:r>
              <a:rPr lang="ca-ES" sz="1200" dirty="0">
                <a:solidFill>
                  <a:schemeClr val="bg1"/>
                </a:solidFill>
              </a:rPr>
              <a:t>  </a:t>
            </a:r>
          </a:p>
        </p:txBody>
      </p:sp>
      <p:sp>
        <p:nvSpPr>
          <p:cNvPr id="33" name="QuadreDeText 14">
            <a:extLst>
              <a:ext uri="{FF2B5EF4-FFF2-40B4-BE49-F238E27FC236}">
                <a16:creationId xmlns:a16="http://schemas.microsoft.com/office/drawing/2014/main" xmlns="" id="{821CBE7A-3E05-E29D-F2A3-04696205A7E6}"/>
              </a:ext>
            </a:extLst>
          </p:cNvPr>
          <p:cNvSpPr txBox="1"/>
          <p:nvPr/>
        </p:nvSpPr>
        <p:spPr>
          <a:xfrm>
            <a:off x="7526528" y="4638847"/>
            <a:ext cx="1584176" cy="64633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ca-ES" b="1" dirty="0" err="1">
                <a:solidFill>
                  <a:schemeClr val="accent1">
                    <a:lumMod val="50000"/>
                  </a:schemeClr>
                </a:solidFill>
                <a:latin typeface="Arial"/>
                <a:cs typeface="Arial"/>
              </a:rPr>
              <a:t>Milgromian</a:t>
            </a:r>
            <a:r>
              <a:rPr lang="ca-ES" b="1" dirty="0">
                <a:solidFill>
                  <a:schemeClr val="accent1">
                    <a:lumMod val="50000"/>
                  </a:schemeClr>
                </a:solidFill>
                <a:latin typeface="Arial"/>
                <a:cs typeface="Arial"/>
              </a:rPr>
              <a:t> </a:t>
            </a:r>
            <a:r>
              <a:rPr lang="ca-ES" b="1" dirty="0" err="1">
                <a:solidFill>
                  <a:schemeClr val="accent1">
                    <a:lumMod val="50000"/>
                  </a:schemeClr>
                </a:solidFill>
                <a:latin typeface="Arial"/>
                <a:cs typeface="Arial"/>
              </a:rPr>
              <a:t>acceleration</a:t>
            </a:r>
            <a:endParaRPr lang="ca-ES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34" name="Imagen 33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012242" y="4471400"/>
            <a:ext cx="3885714" cy="1009524"/>
          </a:xfrm>
          <a:prstGeom prst="rect">
            <a:avLst/>
          </a:prstGeom>
          <a:noFill/>
          <a:ln w="57150">
            <a:solidFill>
              <a:schemeClr val="accent1"/>
            </a:solidFill>
          </a:ln>
        </p:spPr>
      </p:pic>
      <p:pic>
        <p:nvPicPr>
          <p:cNvPr id="35" name="Imagen 34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994964" y="4503317"/>
            <a:ext cx="1550267" cy="1018500"/>
          </a:xfrm>
          <a:prstGeom prst="rect">
            <a:avLst/>
          </a:prstGeom>
        </p:spPr>
      </p:pic>
      <p:pic>
        <p:nvPicPr>
          <p:cNvPr id="36" name="Imagen 35"/>
          <p:cNvPicPr>
            <a:picLocks noChangeAspect="1"/>
          </p:cNvPicPr>
          <p:nvPr/>
        </p:nvPicPr>
        <p:blipFill rotWithShape="1">
          <a:blip r:embed="rId10"/>
          <a:srcRect t="2" r="18841" b="-1"/>
          <a:stretch/>
        </p:blipFill>
        <p:spPr>
          <a:xfrm>
            <a:off x="9198676" y="4858097"/>
            <a:ext cx="2804305" cy="513441"/>
          </a:xfrm>
          <a:prstGeom prst="rect">
            <a:avLst/>
          </a:prstGeom>
          <a:ln>
            <a:solidFill>
              <a:srgbClr val="0070C0"/>
            </a:solidFill>
          </a:ln>
        </p:spPr>
      </p:pic>
      <p:sp>
        <p:nvSpPr>
          <p:cNvPr id="39" name="Rectángulo 38"/>
          <p:cNvSpPr/>
          <p:nvPr/>
        </p:nvSpPr>
        <p:spPr>
          <a:xfrm>
            <a:off x="9111080" y="4457057"/>
            <a:ext cx="153118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_tradnl" dirty="0" err="1">
                <a:solidFill>
                  <a:srgbClr val="002060"/>
                </a:solidFill>
              </a:rPr>
              <a:t>but</a:t>
            </a:r>
            <a:r>
              <a:rPr lang="es-ES_tradnl" dirty="0">
                <a:solidFill>
                  <a:srgbClr val="002060"/>
                </a:solidFill>
              </a:rPr>
              <a:t> </a:t>
            </a:r>
            <a:r>
              <a:rPr lang="es-ES_tradnl" dirty="0" err="1">
                <a:solidFill>
                  <a:srgbClr val="002060"/>
                </a:solidFill>
              </a:rPr>
              <a:t>now</a:t>
            </a:r>
            <a:r>
              <a:rPr lang="es-ES_tradnl" dirty="0">
                <a:solidFill>
                  <a:srgbClr val="002060"/>
                </a:solidFill>
              </a:rPr>
              <a:t> </a:t>
            </a:r>
            <a:r>
              <a:rPr lang="es-ES_tradnl" dirty="0" err="1">
                <a:solidFill>
                  <a:srgbClr val="002060"/>
                </a:solidFill>
              </a:rPr>
              <a:t>with</a:t>
            </a:r>
            <a:r>
              <a:rPr lang="es-ES_tradnl" dirty="0">
                <a:solidFill>
                  <a:srgbClr val="002060"/>
                </a:solidFill>
              </a:rPr>
              <a:t>:</a:t>
            </a:r>
            <a:endParaRPr lang="ca-ES" dirty="0">
              <a:solidFill>
                <a:srgbClr val="002060"/>
              </a:solidFill>
            </a:endParaRPr>
          </a:p>
        </p:txBody>
      </p:sp>
      <p:sp>
        <p:nvSpPr>
          <p:cNvPr id="40" name="Flecha derecha 39"/>
          <p:cNvSpPr/>
          <p:nvPr/>
        </p:nvSpPr>
        <p:spPr>
          <a:xfrm>
            <a:off x="5131149" y="4696775"/>
            <a:ext cx="720080" cy="50228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  <p:sp>
        <p:nvSpPr>
          <p:cNvPr id="2" name="Rectángulo 1"/>
          <p:cNvSpPr/>
          <p:nvPr/>
        </p:nvSpPr>
        <p:spPr>
          <a:xfrm>
            <a:off x="1012242" y="5489891"/>
            <a:ext cx="10429001" cy="3710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/>
            <a:r>
              <a:rPr lang="en-US" dirty="0"/>
              <a:t>Baryonic Tully-Fisher relation (BTFR) and the mass-discrepancy acceleration relation (MDAR)</a:t>
            </a:r>
            <a:endParaRPr lang="es-ES_tradnl" dirty="0"/>
          </a:p>
        </p:txBody>
      </p:sp>
      <p:sp>
        <p:nvSpPr>
          <p:cNvPr id="4" name="Rectángulo 3"/>
          <p:cNvSpPr/>
          <p:nvPr/>
        </p:nvSpPr>
        <p:spPr>
          <a:xfrm>
            <a:off x="2985660" y="2101445"/>
            <a:ext cx="1593713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1" hangingPunct="1">
              <a:spcBef>
                <a:spcPct val="50000"/>
              </a:spcBef>
              <a:buClrTx/>
              <a:buSzTx/>
              <a:buNone/>
            </a:pPr>
            <a:r>
              <a:rPr lang="ca-ES" sz="2400" dirty="0">
                <a:latin typeface="Arial"/>
                <a:cs typeface="Arial"/>
              </a:rPr>
              <a:t>Local GR + </a:t>
            </a:r>
            <a:r>
              <a:rPr lang="ca-ES" sz="2400" dirty="0" err="1">
                <a:latin typeface="Arial"/>
                <a:cs typeface="Arial"/>
              </a:rPr>
              <a:t>cosmic</a:t>
            </a:r>
            <a:r>
              <a:rPr lang="ca-ES" sz="2400" dirty="0">
                <a:latin typeface="Arial"/>
                <a:cs typeface="Arial"/>
              </a:rPr>
              <a:t> </a:t>
            </a:r>
            <a:r>
              <a:rPr lang="ca-ES" sz="2400" dirty="0" err="1">
                <a:latin typeface="Arial"/>
                <a:cs typeface="Arial"/>
              </a:rPr>
              <a:t>projection</a:t>
            </a:r>
            <a:r>
              <a:rPr lang="en-US" dirty="0">
                <a:latin typeface="Arial"/>
                <a:cs typeface="Arial"/>
              </a:rPr>
              <a:t> </a:t>
            </a:r>
            <a:endParaRPr lang="ca-ES" dirty="0">
              <a:latin typeface="Arial"/>
              <a:cs typeface="Arial"/>
            </a:endParaRPr>
          </a:p>
        </p:txBody>
      </p:sp>
      <p:pic>
        <p:nvPicPr>
          <p:cNvPr id="59" name="Imagen 58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769604" y="1809562"/>
            <a:ext cx="3108733" cy="1470172"/>
          </a:xfrm>
          <a:prstGeom prst="rect">
            <a:avLst/>
          </a:prstGeom>
        </p:spPr>
      </p:pic>
      <p:sp>
        <p:nvSpPr>
          <p:cNvPr id="60" name="Flecha abajo 59"/>
          <p:cNvSpPr/>
          <p:nvPr/>
        </p:nvSpPr>
        <p:spPr>
          <a:xfrm rot="16200000">
            <a:off x="6430465" y="2406539"/>
            <a:ext cx="461064" cy="38764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  <p:pic>
        <p:nvPicPr>
          <p:cNvPr id="61" name="Imagen 60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897956" y="2237386"/>
            <a:ext cx="1480926" cy="863874"/>
          </a:xfrm>
          <a:prstGeom prst="rect">
            <a:avLst/>
          </a:prstGeom>
        </p:spPr>
      </p:pic>
      <p:pic>
        <p:nvPicPr>
          <p:cNvPr id="63" name="Imagen 62"/>
          <p:cNvPicPr>
            <a:picLocks noChangeAspect="1"/>
          </p:cNvPicPr>
          <p:nvPr/>
        </p:nvPicPr>
        <p:blipFill rotWithShape="1">
          <a:blip r:embed="rId13"/>
          <a:srcRect l="46195" t="7091" b="8127"/>
          <a:stretch/>
        </p:blipFill>
        <p:spPr>
          <a:xfrm>
            <a:off x="214393" y="2150286"/>
            <a:ext cx="2771267" cy="1103363"/>
          </a:xfrm>
          <a:prstGeom prst="rect">
            <a:avLst/>
          </a:prstGeom>
        </p:spPr>
      </p:pic>
      <p:sp>
        <p:nvSpPr>
          <p:cNvPr id="6" name="Rectángulo 5"/>
          <p:cNvSpPr/>
          <p:nvPr/>
        </p:nvSpPr>
        <p:spPr>
          <a:xfrm>
            <a:off x="7227712" y="1390269"/>
            <a:ext cx="295305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eaLnBrk="1" hangingPunct="1">
              <a:spcBef>
                <a:spcPct val="50000"/>
              </a:spcBef>
              <a:buClrTx/>
              <a:buSzTx/>
              <a:buNone/>
            </a:pPr>
            <a:r>
              <a:rPr lang="ca-ES" sz="2400" b="1" dirty="0" err="1">
                <a:solidFill>
                  <a:srgbClr val="4777FF"/>
                </a:solidFill>
                <a:latin typeface="Arial"/>
                <a:cs typeface="Arial"/>
              </a:rPr>
              <a:t>Cosmic</a:t>
            </a:r>
            <a:r>
              <a:rPr lang="ca-ES" sz="2400" b="1" dirty="0">
                <a:solidFill>
                  <a:srgbClr val="4777FF"/>
                </a:solidFill>
                <a:latin typeface="Arial"/>
                <a:cs typeface="Arial"/>
              </a:rPr>
              <a:t> </a:t>
            </a:r>
            <a:r>
              <a:rPr lang="ca-ES" sz="2400" b="1" dirty="0" err="1">
                <a:solidFill>
                  <a:srgbClr val="4777FF"/>
                </a:solidFill>
                <a:latin typeface="Arial"/>
                <a:cs typeface="Arial"/>
              </a:rPr>
              <a:t>projection</a:t>
            </a:r>
            <a:r>
              <a:rPr lang="en-US" sz="2400" b="1" dirty="0">
                <a:solidFill>
                  <a:srgbClr val="4777FF"/>
                </a:solidFill>
                <a:latin typeface="Arial"/>
                <a:cs typeface="Arial"/>
              </a:rPr>
              <a:t> </a:t>
            </a:r>
            <a:endParaRPr lang="ca-ES" sz="2400" b="1" dirty="0">
              <a:solidFill>
                <a:srgbClr val="4777FF"/>
              </a:solidFill>
              <a:latin typeface="Arial"/>
              <a:cs typeface="Arial"/>
            </a:endParaRPr>
          </a:p>
        </p:txBody>
      </p:sp>
      <p:pic>
        <p:nvPicPr>
          <p:cNvPr id="41" name="Imagen 40"/>
          <p:cNvPicPr>
            <a:picLocks noChangeAspect="1"/>
          </p:cNvPicPr>
          <p:nvPr/>
        </p:nvPicPr>
        <p:blipFill rotWithShape="1">
          <a:blip r:embed="rId1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47314" b="68519"/>
          <a:stretch/>
        </p:blipFill>
        <p:spPr>
          <a:xfrm>
            <a:off x="-48884" y="3647103"/>
            <a:ext cx="3698746" cy="473123"/>
          </a:xfrm>
          <a:prstGeom prst="rect">
            <a:avLst/>
          </a:prstGeom>
        </p:spPr>
      </p:pic>
      <p:sp>
        <p:nvSpPr>
          <p:cNvPr id="51" name="Text Box 30">
            <a:extLst>
              <a:ext uri="{FF2B5EF4-FFF2-40B4-BE49-F238E27FC236}">
                <a16:creationId xmlns:a16="http://schemas.microsoft.com/office/drawing/2014/main" xmlns="" id="{8438599C-BD8E-46FD-B1F4-1417693BA93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74742" y="6124366"/>
            <a:ext cx="8305939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t">
            <a:spAutoFit/>
          </a:bodyPr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"/>
              <a:defRPr sz="2900">
                <a:solidFill>
                  <a:schemeClr val="tx1"/>
                </a:solidFill>
                <a:latin typeface="Tw Cen MT" panose="020B0602020104020603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"/>
              <a:defRPr sz="2600">
                <a:solidFill>
                  <a:schemeClr val="tx1"/>
                </a:solidFill>
                <a:latin typeface="Tw Cen MT" panose="020B0602020104020603" pitchFamily="34" charset="0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"/>
              <a:defRPr sz="2300">
                <a:solidFill>
                  <a:schemeClr val="tx1"/>
                </a:solidFill>
                <a:latin typeface="Tw Cen MT" panose="020B0602020104020603" pitchFamily="34" charset="0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9pPr>
          </a:lstStyle>
          <a:p>
            <a:pPr eaLnBrk="1" hangingPunct="1">
              <a:spcBef>
                <a:spcPts val="0"/>
              </a:spcBef>
              <a:buClrTx/>
              <a:buSzTx/>
              <a:buNone/>
            </a:pPr>
            <a:r>
              <a:rPr lang="ca-ES" sz="2000" dirty="0">
                <a:solidFill>
                  <a:srgbClr val="4777FF"/>
                </a:solidFill>
                <a:latin typeface="Arial"/>
                <a:cs typeface="Arial"/>
              </a:rPr>
              <a:t>Step 3: The fictitious acceleration depends on the perturbing system M</a:t>
            </a:r>
          </a:p>
        </p:txBody>
      </p:sp>
      <p:sp>
        <p:nvSpPr>
          <p:cNvPr id="7" name="Arrow: Curved Left 6">
            <a:extLst>
              <a:ext uri="{FF2B5EF4-FFF2-40B4-BE49-F238E27FC236}">
                <a16:creationId xmlns:a16="http://schemas.microsoft.com/office/drawing/2014/main" xmlns="" id="{5D00BBFD-8DFA-4B40-8427-7A63C11A624C}"/>
              </a:ext>
            </a:extLst>
          </p:cNvPr>
          <p:cNvSpPr/>
          <p:nvPr/>
        </p:nvSpPr>
        <p:spPr>
          <a:xfrm rot="1655345">
            <a:off x="11415259" y="5362252"/>
            <a:ext cx="610151" cy="1129488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pic>
        <p:nvPicPr>
          <p:cNvPr id="52" name="Picture 5" descr="logo folio"/>
          <p:cNvPicPr>
            <a:picLocks noChangeAspect="1" noChangeArrowheads="1"/>
          </p:cNvPicPr>
          <p:nvPr/>
        </p:nvPicPr>
        <p:blipFill>
          <a:blip r:embed="rId1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344" y="100229"/>
            <a:ext cx="2304256" cy="6992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281334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  <p:bldP spid="39" grpId="0"/>
      <p:bldP spid="40" grpId="0" animBg="1"/>
      <p:bldP spid="2" grpId="0"/>
      <p:bldP spid="51" grpId="0"/>
      <p:bldP spid="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QuadreDeText 11">
            <a:extLst>
              <a:ext uri="{FF2B5EF4-FFF2-40B4-BE49-F238E27FC236}">
                <a16:creationId xmlns:a16="http://schemas.microsoft.com/office/drawing/2014/main" xmlns="" id="{3786622A-F749-1D1F-58CD-16390EE3E6C3}"/>
              </a:ext>
            </a:extLst>
          </p:cNvPr>
          <p:cNvSpPr txBox="1"/>
          <p:nvPr/>
        </p:nvSpPr>
        <p:spPr>
          <a:xfrm>
            <a:off x="-3007" y="1163387"/>
            <a:ext cx="12240905" cy="40011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endParaRPr lang="ca-ES" sz="2000" dirty="0">
              <a:latin typeface="Arial"/>
              <a:cs typeface="Arial"/>
            </a:endParaRPr>
          </a:p>
        </p:txBody>
      </p:sp>
      <p:pic>
        <p:nvPicPr>
          <p:cNvPr id="30" name="Picture 2" descr="Ilustración de la Vía Láctea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5643"/>
          <a:stretch/>
        </p:blipFill>
        <p:spPr bwMode="auto">
          <a:xfrm>
            <a:off x="0" y="1"/>
            <a:ext cx="12190612" cy="12347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2" name="Rectangle 2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"/>
              <a:defRPr sz="2900">
                <a:solidFill>
                  <a:schemeClr val="tx1"/>
                </a:solidFill>
                <a:latin typeface="Tw Cen MT" panose="020B0602020104020603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"/>
              <a:defRPr sz="2600">
                <a:solidFill>
                  <a:schemeClr val="tx1"/>
                </a:solidFill>
                <a:latin typeface="Tw Cen MT" panose="020B0602020104020603" pitchFamily="34" charset="0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"/>
              <a:defRPr sz="2300">
                <a:solidFill>
                  <a:schemeClr val="tx1"/>
                </a:solidFill>
                <a:latin typeface="Tw Cen MT" panose="020B0602020104020603" pitchFamily="34" charset="0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ca-ES" sz="1800">
              <a:latin typeface="Arial" panose="020B0604020202020204" pitchFamily="34" charset="0"/>
            </a:endParaRPr>
          </a:p>
        </p:txBody>
      </p:sp>
      <p:sp>
        <p:nvSpPr>
          <p:cNvPr id="43" name="Rectangle 4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"/>
              <a:defRPr sz="2900">
                <a:solidFill>
                  <a:schemeClr val="tx1"/>
                </a:solidFill>
                <a:latin typeface="Tw Cen MT" panose="020B0602020104020603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"/>
              <a:defRPr sz="2600">
                <a:solidFill>
                  <a:schemeClr val="tx1"/>
                </a:solidFill>
                <a:latin typeface="Tw Cen MT" panose="020B0602020104020603" pitchFamily="34" charset="0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"/>
              <a:defRPr sz="2300">
                <a:solidFill>
                  <a:schemeClr val="tx1"/>
                </a:solidFill>
                <a:latin typeface="Tw Cen MT" panose="020B0602020104020603" pitchFamily="34" charset="0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ca-ES" sz="1800">
              <a:latin typeface="Arial" panose="020B0604020202020204" pitchFamily="34" charset="0"/>
            </a:endParaRPr>
          </a:p>
        </p:txBody>
      </p:sp>
      <p:sp>
        <p:nvSpPr>
          <p:cNvPr id="44" name="Rectangle 6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"/>
              <a:defRPr sz="2900">
                <a:solidFill>
                  <a:schemeClr val="tx1"/>
                </a:solidFill>
                <a:latin typeface="Tw Cen MT" panose="020B0602020104020603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"/>
              <a:defRPr sz="2600">
                <a:solidFill>
                  <a:schemeClr val="tx1"/>
                </a:solidFill>
                <a:latin typeface="Tw Cen MT" panose="020B0602020104020603" pitchFamily="34" charset="0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"/>
              <a:defRPr sz="2300">
                <a:solidFill>
                  <a:schemeClr val="tx1"/>
                </a:solidFill>
                <a:latin typeface="Tw Cen MT" panose="020B0602020104020603" pitchFamily="34" charset="0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ca-ES" sz="1800">
              <a:latin typeface="Arial" panose="020B0604020202020204" pitchFamily="34" charset="0"/>
            </a:endParaRPr>
          </a:p>
        </p:txBody>
      </p:sp>
      <p:sp>
        <p:nvSpPr>
          <p:cNvPr id="45" name="Rectangle 8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"/>
              <a:defRPr sz="2900">
                <a:solidFill>
                  <a:schemeClr val="tx1"/>
                </a:solidFill>
                <a:latin typeface="Tw Cen MT" panose="020B0602020104020603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"/>
              <a:defRPr sz="2600">
                <a:solidFill>
                  <a:schemeClr val="tx1"/>
                </a:solidFill>
                <a:latin typeface="Tw Cen MT" panose="020B0602020104020603" pitchFamily="34" charset="0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"/>
              <a:defRPr sz="2300">
                <a:solidFill>
                  <a:schemeClr val="tx1"/>
                </a:solidFill>
                <a:latin typeface="Tw Cen MT" panose="020B0602020104020603" pitchFamily="34" charset="0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ca-ES" sz="1800">
              <a:latin typeface="Arial" panose="020B0604020202020204" pitchFamily="34" charset="0"/>
            </a:endParaRPr>
          </a:p>
        </p:txBody>
      </p:sp>
      <p:sp>
        <p:nvSpPr>
          <p:cNvPr id="46" name="Rectangle 10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"/>
              <a:defRPr sz="2900">
                <a:solidFill>
                  <a:schemeClr val="tx1"/>
                </a:solidFill>
                <a:latin typeface="Tw Cen MT" panose="020B0602020104020603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"/>
              <a:defRPr sz="2600">
                <a:solidFill>
                  <a:schemeClr val="tx1"/>
                </a:solidFill>
                <a:latin typeface="Tw Cen MT" panose="020B0602020104020603" pitchFamily="34" charset="0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"/>
              <a:defRPr sz="2300">
                <a:solidFill>
                  <a:schemeClr val="tx1"/>
                </a:solidFill>
                <a:latin typeface="Tw Cen MT" panose="020B0602020104020603" pitchFamily="34" charset="0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ca-ES" sz="1800">
              <a:latin typeface="Arial" panose="020B0604020202020204" pitchFamily="34" charset="0"/>
            </a:endParaRPr>
          </a:p>
        </p:txBody>
      </p:sp>
      <p:sp>
        <p:nvSpPr>
          <p:cNvPr id="47" name="Rectangle 12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"/>
              <a:defRPr sz="2900">
                <a:solidFill>
                  <a:schemeClr val="tx1"/>
                </a:solidFill>
                <a:latin typeface="Tw Cen MT" panose="020B0602020104020603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"/>
              <a:defRPr sz="2600">
                <a:solidFill>
                  <a:schemeClr val="tx1"/>
                </a:solidFill>
                <a:latin typeface="Tw Cen MT" panose="020B0602020104020603" pitchFamily="34" charset="0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"/>
              <a:defRPr sz="2300">
                <a:solidFill>
                  <a:schemeClr val="tx1"/>
                </a:solidFill>
                <a:latin typeface="Tw Cen MT" panose="020B0602020104020603" pitchFamily="34" charset="0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ca-ES" sz="1800">
              <a:latin typeface="Arial" panose="020B0604020202020204" pitchFamily="34" charset="0"/>
            </a:endParaRPr>
          </a:p>
        </p:txBody>
      </p:sp>
      <p:sp>
        <p:nvSpPr>
          <p:cNvPr id="48" name="Rectangle 14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"/>
              <a:defRPr sz="2900">
                <a:solidFill>
                  <a:schemeClr val="tx1"/>
                </a:solidFill>
                <a:latin typeface="Tw Cen MT" panose="020B0602020104020603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"/>
              <a:defRPr sz="2600">
                <a:solidFill>
                  <a:schemeClr val="tx1"/>
                </a:solidFill>
                <a:latin typeface="Tw Cen MT" panose="020B0602020104020603" pitchFamily="34" charset="0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"/>
              <a:defRPr sz="2300">
                <a:solidFill>
                  <a:schemeClr val="tx1"/>
                </a:solidFill>
                <a:latin typeface="Tw Cen MT" panose="020B0602020104020603" pitchFamily="34" charset="0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ca-ES" sz="1800">
              <a:latin typeface="Arial" panose="020B0604020202020204" pitchFamily="34" charset="0"/>
            </a:endParaRPr>
          </a:p>
        </p:txBody>
      </p:sp>
      <p:sp>
        <p:nvSpPr>
          <p:cNvPr id="49" name="Rectangle 16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"/>
              <a:defRPr sz="2900">
                <a:solidFill>
                  <a:schemeClr val="tx1"/>
                </a:solidFill>
                <a:latin typeface="Tw Cen MT" panose="020B0602020104020603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"/>
              <a:defRPr sz="2600">
                <a:solidFill>
                  <a:schemeClr val="tx1"/>
                </a:solidFill>
                <a:latin typeface="Tw Cen MT" panose="020B0602020104020603" pitchFamily="34" charset="0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"/>
              <a:defRPr sz="2300">
                <a:solidFill>
                  <a:schemeClr val="tx1"/>
                </a:solidFill>
                <a:latin typeface="Tw Cen MT" panose="020B0602020104020603" pitchFamily="34" charset="0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ca-ES" sz="1800">
              <a:latin typeface="Arial" panose="020B0604020202020204" pitchFamily="34" charset="0"/>
            </a:endParaRPr>
          </a:p>
        </p:txBody>
      </p:sp>
      <p:sp>
        <p:nvSpPr>
          <p:cNvPr id="50" name="Rectangle 18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"/>
              <a:defRPr sz="2900">
                <a:solidFill>
                  <a:schemeClr val="tx1"/>
                </a:solidFill>
                <a:latin typeface="Tw Cen MT" panose="020B0602020104020603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"/>
              <a:defRPr sz="2600">
                <a:solidFill>
                  <a:schemeClr val="tx1"/>
                </a:solidFill>
                <a:latin typeface="Tw Cen MT" panose="020B0602020104020603" pitchFamily="34" charset="0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"/>
              <a:defRPr sz="2300">
                <a:solidFill>
                  <a:schemeClr val="tx1"/>
                </a:solidFill>
                <a:latin typeface="Tw Cen MT" panose="020B0602020104020603" pitchFamily="34" charset="0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ca-ES" sz="1800">
              <a:latin typeface="Arial" panose="020B0604020202020204" pitchFamily="34" charset="0"/>
            </a:endParaRPr>
          </a:p>
        </p:txBody>
      </p:sp>
      <p:sp>
        <p:nvSpPr>
          <p:cNvPr id="53" name="39 Marcador de número de diapositiva"/>
          <p:cNvSpPr>
            <a:spLocks noGrp="1"/>
          </p:cNvSpPr>
          <p:nvPr>
            <p:ph type="sldNum" sz="quarter" idx="12"/>
          </p:nvPr>
        </p:nvSpPr>
        <p:spPr bwMode="auto">
          <a:xfrm>
            <a:off x="11539264" y="620688"/>
            <a:ext cx="533400" cy="3810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"/>
              <a:defRPr sz="2900">
                <a:solidFill>
                  <a:schemeClr val="tx1"/>
                </a:solidFill>
                <a:latin typeface="Tw Cen MT" panose="020B0602020104020603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"/>
              <a:defRPr sz="2600">
                <a:solidFill>
                  <a:schemeClr val="tx1"/>
                </a:solidFill>
                <a:latin typeface="Tw Cen MT" panose="020B0602020104020603" pitchFamily="34" charset="0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"/>
              <a:defRPr sz="2300">
                <a:solidFill>
                  <a:schemeClr val="tx1"/>
                </a:solidFill>
                <a:latin typeface="Tw Cen MT" panose="020B0602020104020603" pitchFamily="34" charset="0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16A09E6B-1F50-405C-808D-49F1E760CC47}" type="slidenum">
              <a:rPr lang="es-ES" sz="1400">
                <a:solidFill>
                  <a:srgbClr val="E4F3F8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7</a:t>
            </a:fld>
            <a:endParaRPr lang="es-ES" sz="1400" dirty="0">
              <a:solidFill>
                <a:srgbClr val="E4F3F8"/>
              </a:solidFill>
              <a:latin typeface="Arial" panose="020B0604020202020204" pitchFamily="34" charset="0"/>
            </a:endParaRPr>
          </a:p>
        </p:txBody>
      </p:sp>
      <p:sp>
        <p:nvSpPr>
          <p:cNvPr id="16" name="23 Rectángulo">
            <a:extLst>
              <a:ext uri="{FF2B5EF4-FFF2-40B4-BE49-F238E27FC236}">
                <a16:creationId xmlns:a16="http://schemas.microsoft.com/office/drawing/2014/main" xmlns="" id="{D9223B3E-9755-2712-533D-5ECE6ACAF44C}"/>
              </a:ext>
            </a:extLst>
          </p:cNvPr>
          <p:cNvSpPr/>
          <p:nvPr/>
        </p:nvSpPr>
        <p:spPr>
          <a:xfrm>
            <a:off x="573613" y="-16168"/>
            <a:ext cx="11064552" cy="292100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 algn="ctr" eaLnBrk="1" hangingPunct="1">
              <a:defRPr/>
            </a:pPr>
            <a:r>
              <a:rPr lang="en-US" sz="1300" i="1" dirty="0">
                <a:solidFill>
                  <a:schemeClr val="bg1"/>
                </a:solidFill>
                <a:latin typeface="Arial"/>
                <a:cs typeface="Arial"/>
              </a:rPr>
              <a:t>Robert Monjo: </a:t>
            </a:r>
            <a:r>
              <a:rPr lang="en-US" sz="1300" i="1" dirty="0" smtClean="0">
                <a:solidFill>
                  <a:schemeClr val="bg1"/>
                </a:solidFill>
                <a:latin typeface="Arial"/>
                <a:cs typeface="Arial"/>
              </a:rPr>
              <a:t>Testing </a:t>
            </a:r>
            <a:r>
              <a:rPr lang="en-US" sz="1300" i="1" dirty="0" err="1" smtClean="0">
                <a:solidFill>
                  <a:schemeClr val="bg1"/>
                </a:solidFill>
                <a:latin typeface="Arial"/>
                <a:cs typeface="Arial"/>
              </a:rPr>
              <a:t>hyperconical</a:t>
            </a:r>
            <a:r>
              <a:rPr lang="en-US" sz="1300" i="1" dirty="0" smtClean="0">
                <a:solidFill>
                  <a:schemeClr val="bg1"/>
                </a:solidFill>
                <a:latin typeface="Arial"/>
                <a:cs typeface="Arial"/>
              </a:rPr>
              <a:t> modified gravity in galaxies and clusters</a:t>
            </a:r>
            <a:endParaRPr lang="es-ES" sz="1300" dirty="0">
              <a:solidFill>
                <a:schemeClr val="bg1"/>
              </a:solidFill>
              <a:latin typeface="Arial" charset="0"/>
              <a:cs typeface="Arial" charset="0"/>
            </a:endParaRPr>
          </a:p>
        </p:txBody>
      </p:sp>
      <p:sp>
        <p:nvSpPr>
          <p:cNvPr id="25" name="Rectángulo 24"/>
          <p:cNvSpPr/>
          <p:nvPr/>
        </p:nvSpPr>
        <p:spPr>
          <a:xfrm>
            <a:off x="11738639" y="926951"/>
            <a:ext cx="48282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" sz="1400" b="1" dirty="0">
                <a:solidFill>
                  <a:schemeClr val="bg1"/>
                </a:solidFill>
              </a:rPr>
              <a:t>15. </a:t>
            </a:r>
            <a:endParaRPr lang="ca-ES" sz="1400" b="1" dirty="0">
              <a:solidFill>
                <a:schemeClr val="bg1"/>
              </a:solidFill>
            </a:endParaRPr>
          </a:p>
        </p:txBody>
      </p:sp>
      <p:cxnSp>
        <p:nvCxnSpPr>
          <p:cNvPr id="26" name="Conector recto 25"/>
          <p:cNvCxnSpPr/>
          <p:nvPr/>
        </p:nvCxnSpPr>
        <p:spPr>
          <a:xfrm flipV="1">
            <a:off x="11539264" y="799451"/>
            <a:ext cx="463717" cy="374895"/>
          </a:xfrm>
          <a:prstGeom prst="line">
            <a:avLst/>
          </a:prstGeom>
          <a:ln>
            <a:solidFill>
              <a:srgbClr val="FFFBE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 Box 30"/>
          <p:cNvSpPr txBox="1">
            <a:spLocks noChangeArrowheads="1"/>
          </p:cNvSpPr>
          <p:nvPr/>
        </p:nvSpPr>
        <p:spPr bwMode="auto">
          <a:xfrm>
            <a:off x="1023768" y="226189"/>
            <a:ext cx="5961547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t">
            <a:spAutoFit/>
          </a:bodyPr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"/>
              <a:defRPr sz="2900">
                <a:solidFill>
                  <a:schemeClr val="tx1"/>
                </a:solidFill>
                <a:latin typeface="Tw Cen MT" panose="020B0602020104020603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"/>
              <a:defRPr sz="2600">
                <a:solidFill>
                  <a:schemeClr val="tx1"/>
                </a:solidFill>
                <a:latin typeface="Tw Cen MT" panose="020B0602020104020603" pitchFamily="34" charset="0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"/>
              <a:defRPr sz="2300">
                <a:solidFill>
                  <a:schemeClr val="tx1"/>
                </a:solidFill>
                <a:latin typeface="Tw Cen MT" panose="020B0602020104020603" pitchFamily="34" charset="0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None/>
            </a:pPr>
            <a:r>
              <a:rPr lang="ca-ES" sz="4000" b="1" dirty="0">
                <a:solidFill>
                  <a:schemeClr val="bg1"/>
                </a:solidFill>
                <a:latin typeface="Arial"/>
                <a:cs typeface="Arial"/>
              </a:rPr>
              <a:t>HMG model</a:t>
            </a:r>
            <a:endParaRPr lang="ca-ES" sz="4000" dirty="0">
              <a:latin typeface="Arial"/>
              <a:cs typeface="Arial"/>
            </a:endParaRPr>
          </a:p>
        </p:txBody>
      </p:sp>
      <p:sp>
        <p:nvSpPr>
          <p:cNvPr id="29" name="Text Box 30"/>
          <p:cNvSpPr txBox="1">
            <a:spLocks noChangeArrowheads="1"/>
          </p:cNvSpPr>
          <p:nvPr/>
        </p:nvSpPr>
        <p:spPr bwMode="auto">
          <a:xfrm>
            <a:off x="-24680" y="1592567"/>
            <a:ext cx="1204954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t">
            <a:spAutoFit/>
          </a:bodyPr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"/>
              <a:defRPr sz="2900">
                <a:solidFill>
                  <a:schemeClr val="tx1"/>
                </a:solidFill>
                <a:latin typeface="Tw Cen MT" panose="020B0602020104020603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"/>
              <a:defRPr sz="2600">
                <a:solidFill>
                  <a:schemeClr val="tx1"/>
                </a:solidFill>
                <a:latin typeface="Tw Cen MT" panose="020B0602020104020603" pitchFamily="34" charset="0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"/>
              <a:defRPr sz="2300">
                <a:solidFill>
                  <a:schemeClr val="tx1"/>
                </a:solidFill>
                <a:latin typeface="Tw Cen MT" panose="020B0602020104020603" pitchFamily="34" charset="0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None/>
            </a:pPr>
            <a:r>
              <a:rPr lang="ca-ES" sz="2400" b="1" dirty="0" err="1" smtClean="0">
                <a:solidFill>
                  <a:srgbClr val="0070C0"/>
                </a:solidFill>
                <a:latin typeface="Arial"/>
                <a:cs typeface="Arial"/>
              </a:rPr>
              <a:t>Cosmic</a:t>
            </a:r>
            <a:r>
              <a:rPr lang="ca-ES" sz="2400" b="1" dirty="0" smtClean="0">
                <a:solidFill>
                  <a:srgbClr val="0070C0"/>
                </a:solidFill>
                <a:latin typeface="Arial"/>
                <a:cs typeface="Arial"/>
              </a:rPr>
              <a:t> </a:t>
            </a:r>
            <a:r>
              <a:rPr lang="ca-ES" sz="2400" b="1" dirty="0" err="1" smtClean="0">
                <a:solidFill>
                  <a:srgbClr val="0070C0"/>
                </a:solidFill>
                <a:latin typeface="Arial"/>
                <a:cs typeface="Arial"/>
              </a:rPr>
              <a:t>projection</a:t>
            </a:r>
            <a:r>
              <a:rPr lang="ca-ES" sz="2400" b="1" dirty="0" smtClean="0">
                <a:solidFill>
                  <a:srgbClr val="0070C0"/>
                </a:solidFill>
                <a:latin typeface="Arial"/>
                <a:cs typeface="Arial"/>
              </a:rPr>
              <a:t> as a </a:t>
            </a:r>
            <a:r>
              <a:rPr lang="ca-ES" sz="2400" b="1" dirty="0" err="1" smtClean="0">
                <a:solidFill>
                  <a:srgbClr val="0070C0"/>
                </a:solidFill>
                <a:latin typeface="Arial"/>
                <a:cs typeface="Arial"/>
              </a:rPr>
              <a:t>function</a:t>
            </a:r>
            <a:r>
              <a:rPr lang="ca-ES" sz="2400" b="1" dirty="0" smtClean="0">
                <a:solidFill>
                  <a:srgbClr val="0070C0"/>
                </a:solidFill>
                <a:latin typeface="Arial"/>
                <a:cs typeface="Arial"/>
              </a:rPr>
              <a:t> of </a:t>
            </a:r>
            <a:r>
              <a:rPr lang="ca-ES" sz="2400" b="1" dirty="0" err="1" smtClean="0">
                <a:solidFill>
                  <a:srgbClr val="0070C0"/>
                </a:solidFill>
                <a:latin typeface="Arial"/>
                <a:cs typeface="Arial"/>
              </a:rPr>
              <a:t>the</a:t>
            </a:r>
            <a:r>
              <a:rPr lang="ca-ES" sz="2400" b="1" dirty="0" smtClean="0">
                <a:solidFill>
                  <a:srgbClr val="0070C0"/>
                </a:solidFill>
                <a:latin typeface="Arial"/>
                <a:cs typeface="Arial"/>
              </a:rPr>
              <a:t> </a:t>
            </a:r>
            <a:r>
              <a:rPr lang="ca-ES" sz="2400" b="1" dirty="0" err="1" smtClean="0">
                <a:solidFill>
                  <a:srgbClr val="0070C0"/>
                </a:solidFill>
                <a:latin typeface="Arial"/>
                <a:cs typeface="Arial"/>
              </a:rPr>
              <a:t>system</a:t>
            </a:r>
            <a:r>
              <a:rPr lang="ca-ES" sz="2400" b="1" dirty="0" smtClean="0">
                <a:solidFill>
                  <a:srgbClr val="0070C0"/>
                </a:solidFill>
                <a:latin typeface="Arial"/>
                <a:cs typeface="Arial"/>
              </a:rPr>
              <a:t> </a:t>
            </a:r>
            <a:r>
              <a:rPr lang="ca-ES" sz="2400" b="1" dirty="0" err="1" smtClean="0">
                <a:solidFill>
                  <a:srgbClr val="0070C0"/>
                </a:solidFill>
                <a:latin typeface="Arial"/>
                <a:cs typeface="Arial"/>
              </a:rPr>
              <a:t>geometry</a:t>
            </a:r>
            <a:r>
              <a:rPr lang="ca-ES" sz="2400" b="1" dirty="0" smtClean="0">
                <a:solidFill>
                  <a:srgbClr val="0070C0"/>
                </a:solidFill>
                <a:latin typeface="Arial"/>
                <a:cs typeface="Arial"/>
              </a:rPr>
              <a:t> (</a:t>
            </a:r>
            <a:r>
              <a:rPr lang="ca-ES" sz="2400" b="1" dirty="0" err="1" smtClean="0">
                <a:solidFill>
                  <a:srgbClr val="0070C0"/>
                </a:solidFill>
                <a:latin typeface="Arial"/>
                <a:cs typeface="Arial"/>
              </a:rPr>
              <a:t>velocity</a:t>
            </a:r>
            <a:r>
              <a:rPr lang="ca-ES" sz="2400" b="1" dirty="0" smtClean="0">
                <a:solidFill>
                  <a:srgbClr val="0070C0"/>
                </a:solidFill>
                <a:latin typeface="Arial"/>
                <a:cs typeface="Arial"/>
              </a:rPr>
              <a:t> </a:t>
            </a:r>
            <a:r>
              <a:rPr lang="ca-ES" sz="2400" b="1" dirty="0" err="1" smtClean="0">
                <a:solidFill>
                  <a:srgbClr val="0070C0"/>
                </a:solidFill>
                <a:latin typeface="Arial"/>
                <a:cs typeface="Arial"/>
              </a:rPr>
              <a:t>and</a:t>
            </a:r>
            <a:r>
              <a:rPr lang="ca-ES" sz="2400" b="1" dirty="0" smtClean="0">
                <a:solidFill>
                  <a:srgbClr val="0070C0"/>
                </a:solidFill>
                <a:latin typeface="Arial"/>
                <a:cs typeface="Arial"/>
              </a:rPr>
              <a:t> </a:t>
            </a:r>
            <a:r>
              <a:rPr lang="ca-ES" sz="2400" b="1" dirty="0" err="1" smtClean="0">
                <a:solidFill>
                  <a:srgbClr val="0070C0"/>
                </a:solidFill>
                <a:latin typeface="Arial"/>
                <a:cs typeface="Arial"/>
              </a:rPr>
              <a:t>density</a:t>
            </a:r>
            <a:r>
              <a:rPr lang="ca-ES" sz="2400" b="1" dirty="0" smtClean="0">
                <a:solidFill>
                  <a:srgbClr val="0070C0"/>
                </a:solidFill>
                <a:latin typeface="Arial"/>
                <a:cs typeface="Arial"/>
              </a:rPr>
              <a:t>)</a:t>
            </a:r>
            <a:endParaRPr lang="ca-ES" sz="2400" b="1" dirty="0">
              <a:solidFill>
                <a:srgbClr val="0070C0"/>
              </a:solidFill>
              <a:latin typeface="Arial"/>
              <a:cs typeface="Arial"/>
            </a:endParaRPr>
          </a:p>
        </p:txBody>
      </p:sp>
      <p:sp>
        <p:nvSpPr>
          <p:cNvPr id="31" name="Rectángulo 30"/>
          <p:cNvSpPr/>
          <p:nvPr/>
        </p:nvSpPr>
        <p:spPr>
          <a:xfrm>
            <a:off x="7102232" y="388826"/>
            <a:ext cx="518645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ca-ES" sz="1200" dirty="0">
                <a:solidFill>
                  <a:schemeClr val="bg1"/>
                </a:solidFill>
              </a:rPr>
              <a:t>Monjo, R &amp; C-S, R. (2023) </a:t>
            </a:r>
            <a:r>
              <a:rPr lang="ca-ES" sz="1200" i="1" dirty="0">
                <a:solidFill>
                  <a:schemeClr val="bg1"/>
                </a:solidFill>
              </a:rPr>
              <a:t>CQG </a:t>
            </a:r>
            <a:r>
              <a:rPr lang="ca-ES" sz="1200" b="1" dirty="0">
                <a:solidFill>
                  <a:schemeClr val="bg1"/>
                </a:solidFill>
              </a:rPr>
              <a:t>40</a:t>
            </a:r>
            <a:r>
              <a:rPr lang="ca-ES" sz="1200" dirty="0">
                <a:solidFill>
                  <a:schemeClr val="bg1"/>
                </a:solidFill>
              </a:rPr>
              <a:t>, 195006. </a:t>
            </a:r>
            <a:r>
              <a:rPr lang="ca-ES" sz="1200" u="sng" dirty="0">
                <a:solidFill>
                  <a:schemeClr val="bg1"/>
                </a:solidFill>
                <a:hlinkClick r:id="rId4"/>
              </a:rPr>
              <a:t>10.1088/1361-6382/</a:t>
            </a:r>
            <a:r>
              <a:rPr lang="ca-ES" sz="1200" u="sng" dirty="0" err="1">
                <a:solidFill>
                  <a:schemeClr val="bg1"/>
                </a:solidFill>
                <a:hlinkClick r:id="rId4"/>
              </a:rPr>
              <a:t>aceacc</a:t>
            </a:r>
            <a:r>
              <a:rPr lang="ca-ES" sz="1200" dirty="0">
                <a:solidFill>
                  <a:schemeClr val="bg1"/>
                </a:solidFill>
              </a:rPr>
              <a:t> ​</a:t>
            </a:r>
            <a:br>
              <a:rPr lang="ca-ES" sz="1200" dirty="0">
                <a:solidFill>
                  <a:schemeClr val="bg1"/>
                </a:solidFill>
              </a:rPr>
            </a:br>
            <a:r>
              <a:rPr lang="ca-ES" sz="1200" dirty="0">
                <a:solidFill>
                  <a:schemeClr val="bg1"/>
                </a:solidFill>
              </a:rPr>
              <a:t>Monjo, R (2023) </a:t>
            </a:r>
            <a:r>
              <a:rPr lang="ca-ES" sz="1200" i="1" dirty="0">
                <a:solidFill>
                  <a:schemeClr val="bg1"/>
                </a:solidFill>
              </a:rPr>
              <a:t>CQG </a:t>
            </a:r>
            <a:r>
              <a:rPr lang="ca-ES" sz="1200" b="1" dirty="0">
                <a:solidFill>
                  <a:schemeClr val="bg1"/>
                </a:solidFill>
              </a:rPr>
              <a:t>40</a:t>
            </a:r>
            <a:r>
              <a:rPr lang="ca-ES" sz="1200" dirty="0">
                <a:solidFill>
                  <a:schemeClr val="bg1"/>
                </a:solidFill>
              </a:rPr>
              <a:t>, 235002. </a:t>
            </a:r>
            <a:r>
              <a:rPr lang="ca-ES" sz="1200" u="sng" dirty="0">
                <a:solidFill>
                  <a:schemeClr val="bg1"/>
                </a:solidFill>
                <a:hlinkClick r:id="rId5"/>
              </a:rPr>
              <a:t>10.1088/1361-6382/</a:t>
            </a:r>
            <a:r>
              <a:rPr lang="ca-ES" sz="1200" u="sng" dirty="0" err="1">
                <a:solidFill>
                  <a:schemeClr val="bg1"/>
                </a:solidFill>
                <a:hlinkClick r:id="rId5"/>
              </a:rPr>
              <a:t>aceacc</a:t>
            </a:r>
            <a:r>
              <a:rPr lang="ca-ES" sz="1200" dirty="0">
                <a:solidFill>
                  <a:schemeClr val="bg1"/>
                </a:solidFill>
                <a:hlinkClick r:id="rId5"/>
              </a:rPr>
              <a:t> ​</a:t>
            </a:r>
            <a:r>
              <a:rPr lang="ca-ES" sz="1200" dirty="0">
                <a:solidFill>
                  <a:schemeClr val="bg1"/>
                </a:solidFill>
              </a:rPr>
              <a:t> ​</a:t>
            </a:r>
            <a:br>
              <a:rPr lang="ca-ES" sz="1200" dirty="0">
                <a:solidFill>
                  <a:schemeClr val="bg1"/>
                </a:solidFill>
              </a:rPr>
            </a:br>
            <a:r>
              <a:rPr lang="ca-ES" sz="1200" dirty="0">
                <a:solidFill>
                  <a:schemeClr val="bg1"/>
                </a:solidFill>
              </a:rPr>
              <a:t>Monjo, R. (2024): </a:t>
            </a:r>
            <a:r>
              <a:rPr lang="ca-ES" sz="1200" dirty="0" err="1">
                <a:solidFill>
                  <a:schemeClr val="bg1"/>
                </a:solidFill>
              </a:rPr>
              <a:t>ApJ</a:t>
            </a:r>
            <a:r>
              <a:rPr lang="ca-ES" sz="1200" dirty="0">
                <a:solidFill>
                  <a:schemeClr val="bg1"/>
                </a:solidFill>
              </a:rPr>
              <a:t> 967, 66, </a:t>
            </a:r>
            <a:r>
              <a:rPr lang="ca-ES" sz="1200" u="sng" dirty="0">
                <a:solidFill>
                  <a:schemeClr val="bg1"/>
                </a:solidFill>
                <a:hlinkClick r:id="rId6"/>
              </a:rPr>
              <a:t>10.3847/1538-4357/ad3df7</a:t>
            </a:r>
            <a:r>
              <a:rPr lang="ca-ES" sz="1200" dirty="0">
                <a:solidFill>
                  <a:schemeClr val="bg1"/>
                </a:solidFill>
              </a:rPr>
              <a:t>  </a:t>
            </a:r>
          </a:p>
        </p:txBody>
      </p:sp>
      <p:pic>
        <p:nvPicPr>
          <p:cNvPr id="52" name="Picture 5" descr="logo folio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344" y="100229"/>
            <a:ext cx="2304256" cy="6992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4" name="Imagen 53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109067" y="3139368"/>
            <a:ext cx="6715125" cy="847725"/>
          </a:xfrm>
          <a:prstGeom prst="rect">
            <a:avLst/>
          </a:prstGeom>
        </p:spPr>
      </p:pic>
      <p:pic>
        <p:nvPicPr>
          <p:cNvPr id="55" name="Imagen 54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134610" y="5616360"/>
            <a:ext cx="5153025" cy="752475"/>
          </a:xfrm>
          <a:prstGeom prst="rect">
            <a:avLst/>
          </a:prstGeom>
        </p:spPr>
      </p:pic>
      <p:pic>
        <p:nvPicPr>
          <p:cNvPr id="56" name="Imagen 55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8193175" y="3563162"/>
            <a:ext cx="2571750" cy="314325"/>
          </a:xfrm>
          <a:prstGeom prst="rect">
            <a:avLst/>
          </a:prstGeom>
        </p:spPr>
      </p:pic>
      <p:pic>
        <p:nvPicPr>
          <p:cNvPr id="57" name="Imagen 56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668940" y="5663671"/>
            <a:ext cx="3619500" cy="304800"/>
          </a:xfrm>
          <a:prstGeom prst="rect">
            <a:avLst/>
          </a:prstGeom>
        </p:spPr>
      </p:pic>
      <p:pic>
        <p:nvPicPr>
          <p:cNvPr id="58" name="Imagen 57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668940" y="6003619"/>
            <a:ext cx="1733550" cy="304800"/>
          </a:xfrm>
          <a:prstGeom prst="rect">
            <a:avLst/>
          </a:prstGeom>
        </p:spPr>
      </p:pic>
      <p:pic>
        <p:nvPicPr>
          <p:cNvPr id="62" name="Imagen 61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8193175" y="3193061"/>
            <a:ext cx="2085975" cy="323850"/>
          </a:xfrm>
          <a:prstGeom prst="rect">
            <a:avLst/>
          </a:prstGeom>
        </p:spPr>
      </p:pic>
      <p:pic>
        <p:nvPicPr>
          <p:cNvPr id="64" name="Imagen 63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10672827" y="3216873"/>
            <a:ext cx="1266825" cy="276225"/>
          </a:xfrm>
          <a:prstGeom prst="rect">
            <a:avLst/>
          </a:prstGeom>
        </p:spPr>
      </p:pic>
      <p:sp>
        <p:nvSpPr>
          <p:cNvPr id="65" name="Rectángulo 64"/>
          <p:cNvSpPr/>
          <p:nvPr/>
        </p:nvSpPr>
        <p:spPr>
          <a:xfrm>
            <a:off x="487803" y="2088866"/>
            <a:ext cx="975432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/>
            <a:r>
              <a:rPr lang="es-ES_tradnl" b="1" dirty="0" smtClean="0"/>
              <a:t>0-parameter HMG </a:t>
            </a:r>
            <a:r>
              <a:rPr lang="es-ES_tradnl" b="1" dirty="0" err="1" smtClean="0"/>
              <a:t>model</a:t>
            </a:r>
            <a:r>
              <a:rPr lang="es-ES_tradnl" b="1" dirty="0" smtClean="0"/>
              <a:t>:  </a:t>
            </a:r>
            <a:r>
              <a:rPr lang="el-GR" b="1" dirty="0" smtClean="0"/>
              <a:t>γ</a:t>
            </a:r>
            <a:r>
              <a:rPr lang="es-ES_tradnl" b="1" baseline="-25000" dirty="0"/>
              <a:t>0</a:t>
            </a:r>
            <a:r>
              <a:rPr lang="es-ES_tradnl" b="1" dirty="0"/>
              <a:t> </a:t>
            </a:r>
            <a:r>
              <a:rPr lang="es-ES_tradnl" b="1" dirty="0" smtClean="0"/>
              <a:t>= global </a:t>
            </a:r>
            <a:r>
              <a:rPr lang="es-ES_tradnl" b="1" dirty="0" err="1" smtClean="0"/>
              <a:t>constant</a:t>
            </a:r>
            <a:r>
              <a:rPr lang="es-ES_tradnl" b="1" dirty="0" smtClean="0"/>
              <a:t>  ≈ 9 ± 1</a:t>
            </a:r>
            <a:r>
              <a:rPr lang="es-ES_tradnl" dirty="0" smtClean="0"/>
              <a:t> (reproduces MOND)</a:t>
            </a:r>
          </a:p>
          <a:p>
            <a:pPr eaLnBrk="1" hangingPunct="1"/>
            <a:r>
              <a:rPr lang="es-ES_tradnl" b="1" dirty="0" smtClean="0"/>
              <a:t>1-parameter </a:t>
            </a:r>
            <a:r>
              <a:rPr lang="es-ES_tradnl" b="1" dirty="0"/>
              <a:t>HMG </a:t>
            </a:r>
            <a:r>
              <a:rPr lang="es-ES_tradnl" b="1" dirty="0" err="1"/>
              <a:t>model</a:t>
            </a:r>
            <a:r>
              <a:rPr lang="es-ES_tradnl" b="1" dirty="0"/>
              <a:t>:  </a:t>
            </a:r>
            <a:r>
              <a:rPr lang="el-GR" b="1" dirty="0"/>
              <a:t>γ</a:t>
            </a:r>
            <a:r>
              <a:rPr lang="es-ES_tradnl" b="1" baseline="-25000" dirty="0"/>
              <a:t>0</a:t>
            </a:r>
            <a:r>
              <a:rPr lang="es-ES_tradnl" b="1" dirty="0"/>
              <a:t> = </a:t>
            </a:r>
            <a:r>
              <a:rPr lang="es-ES_tradnl" b="1" dirty="0" err="1"/>
              <a:t>constant</a:t>
            </a:r>
            <a:r>
              <a:rPr lang="es-ES_tradnl" b="1" dirty="0"/>
              <a:t> </a:t>
            </a:r>
            <a:r>
              <a:rPr lang="es-ES_tradnl" b="1" dirty="0" err="1"/>
              <a:t>for</a:t>
            </a:r>
            <a:r>
              <a:rPr lang="es-ES_tradnl" b="1" dirty="0"/>
              <a:t> </a:t>
            </a:r>
            <a:r>
              <a:rPr lang="es-ES_tradnl" b="1" dirty="0" err="1"/>
              <a:t>each</a:t>
            </a:r>
            <a:r>
              <a:rPr lang="es-ES_tradnl" b="1" dirty="0"/>
              <a:t> </a:t>
            </a:r>
            <a:r>
              <a:rPr lang="es-ES_tradnl" b="1" dirty="0" err="1" smtClean="0"/>
              <a:t>system</a:t>
            </a:r>
            <a:endParaRPr lang="es-ES_tradnl" b="1" dirty="0"/>
          </a:p>
          <a:p>
            <a:pPr eaLnBrk="1" hangingPunct="1"/>
            <a:r>
              <a:rPr lang="es-ES_tradnl" b="1" dirty="0"/>
              <a:t>2-parameter HMG </a:t>
            </a:r>
            <a:r>
              <a:rPr lang="es-ES_tradnl" b="1" dirty="0" err="1"/>
              <a:t>model</a:t>
            </a:r>
            <a:r>
              <a:rPr lang="es-ES_tradnl" b="1" dirty="0"/>
              <a:t>:  </a:t>
            </a:r>
            <a:r>
              <a:rPr lang="el-GR" b="1" dirty="0"/>
              <a:t>γ</a:t>
            </a:r>
            <a:r>
              <a:rPr lang="es-ES_tradnl" b="1" baseline="-25000" dirty="0"/>
              <a:t>0 </a:t>
            </a:r>
            <a:r>
              <a:rPr lang="es-ES_tradnl" b="1" dirty="0"/>
              <a:t>= </a:t>
            </a:r>
            <a:r>
              <a:rPr lang="es-ES_tradnl" b="1" i="1" dirty="0"/>
              <a:t>f</a:t>
            </a:r>
            <a:r>
              <a:rPr lang="es-ES_tradnl" b="1" dirty="0"/>
              <a:t>(</a:t>
            </a:r>
            <a:r>
              <a:rPr lang="es-ES_tradnl" b="1" dirty="0" err="1"/>
              <a:t>geometry</a:t>
            </a:r>
            <a:r>
              <a:rPr lang="es-ES_tradnl" b="1" dirty="0"/>
              <a:t> of </a:t>
            </a:r>
            <a:r>
              <a:rPr lang="es-ES_tradnl" b="1" dirty="0" err="1"/>
              <a:t>the</a:t>
            </a:r>
            <a:r>
              <a:rPr lang="es-ES_tradnl" b="1" dirty="0"/>
              <a:t> </a:t>
            </a:r>
            <a:r>
              <a:rPr lang="es-ES_tradnl" b="1" dirty="0" err="1"/>
              <a:t>system</a:t>
            </a:r>
            <a:r>
              <a:rPr lang="es-ES_tradnl" b="1" dirty="0"/>
              <a:t>, </a:t>
            </a:r>
            <a:r>
              <a:rPr lang="es-ES_tradnl" b="1" dirty="0" err="1"/>
              <a:t>that</a:t>
            </a:r>
            <a:r>
              <a:rPr lang="es-ES_tradnl" b="1" dirty="0"/>
              <a:t> </a:t>
            </a:r>
            <a:r>
              <a:rPr lang="es-ES_tradnl" b="1" dirty="0" err="1"/>
              <a:t>is</a:t>
            </a:r>
            <a:r>
              <a:rPr lang="es-ES_tradnl" b="1" dirty="0"/>
              <a:t>: </a:t>
            </a:r>
            <a:r>
              <a:rPr lang="el-GR" b="1" dirty="0"/>
              <a:t>γ</a:t>
            </a:r>
            <a:r>
              <a:rPr lang="es-ES_tradnl" b="1" baseline="-25000" dirty="0"/>
              <a:t>center</a:t>
            </a:r>
            <a:r>
              <a:rPr lang="ca-ES" b="1" dirty="0"/>
              <a:t> </a:t>
            </a:r>
            <a:r>
              <a:rPr lang="ca-ES" b="1" dirty="0" err="1"/>
              <a:t>and</a:t>
            </a:r>
            <a:r>
              <a:rPr lang="ca-ES" b="1" dirty="0"/>
              <a:t> </a:t>
            </a:r>
            <a:r>
              <a:rPr lang="el-GR" b="1" dirty="0"/>
              <a:t>ε</a:t>
            </a:r>
            <a:r>
              <a:rPr lang="es-ES_tradnl" b="1" baseline="-25000" dirty="0">
                <a:latin typeface="Symbol" panose="05050102010706020507" pitchFamily="18" charset="2"/>
              </a:rPr>
              <a:t>H</a:t>
            </a:r>
            <a:r>
              <a:rPr lang="es-ES_tradnl" b="1" dirty="0"/>
              <a:t>) </a:t>
            </a:r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1575098" y="4120802"/>
            <a:ext cx="1352550" cy="304800"/>
          </a:xfrm>
          <a:prstGeom prst="rect">
            <a:avLst/>
          </a:prstGeom>
        </p:spPr>
      </p:pic>
      <p:pic>
        <p:nvPicPr>
          <p:cNvPr id="9" name="Imagen 8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8193175" y="3969250"/>
            <a:ext cx="1000125" cy="285750"/>
          </a:xfrm>
          <a:prstGeom prst="rect">
            <a:avLst/>
          </a:prstGeom>
        </p:spPr>
      </p:pic>
      <p:sp>
        <p:nvSpPr>
          <p:cNvPr id="10" name="Más 9"/>
          <p:cNvSpPr/>
          <p:nvPr/>
        </p:nvSpPr>
        <p:spPr>
          <a:xfrm>
            <a:off x="1005661" y="4003196"/>
            <a:ext cx="450155" cy="540012"/>
          </a:xfrm>
          <a:prstGeom prst="math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  <p:sp>
        <p:nvSpPr>
          <p:cNvPr id="11" name="Flecha abajo 10"/>
          <p:cNvSpPr/>
          <p:nvPr/>
        </p:nvSpPr>
        <p:spPr>
          <a:xfrm>
            <a:off x="487803" y="3046830"/>
            <a:ext cx="358162" cy="176618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  <p:sp>
        <p:nvSpPr>
          <p:cNvPr id="66" name="Rectángulo 65"/>
          <p:cNvSpPr/>
          <p:nvPr/>
        </p:nvSpPr>
        <p:spPr>
          <a:xfrm>
            <a:off x="487803" y="4891524"/>
            <a:ext cx="975432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/>
            <a:r>
              <a:rPr lang="es-ES_tradnl" b="1" dirty="0" smtClean="0"/>
              <a:t>1-parameter </a:t>
            </a:r>
            <a:r>
              <a:rPr lang="es-ES_tradnl" b="1" dirty="0"/>
              <a:t>HMG </a:t>
            </a:r>
            <a:r>
              <a:rPr lang="es-ES_tradnl" b="1" dirty="0" err="1"/>
              <a:t>model</a:t>
            </a:r>
            <a:r>
              <a:rPr lang="es-ES_tradnl" b="1" dirty="0"/>
              <a:t>: </a:t>
            </a:r>
            <a:r>
              <a:rPr lang="el-GR" b="1" dirty="0"/>
              <a:t>ε</a:t>
            </a:r>
            <a:r>
              <a:rPr lang="es-ES_tradnl" b="1" baseline="-25000" dirty="0" smtClean="0">
                <a:latin typeface="Symbol" panose="05050102010706020507" pitchFamily="18" charset="2"/>
              </a:rPr>
              <a:t>H</a:t>
            </a:r>
            <a:r>
              <a:rPr lang="es-ES_tradnl" b="1" dirty="0" smtClean="0"/>
              <a:t> </a:t>
            </a:r>
            <a:r>
              <a:rPr lang="es-ES_tradnl" b="1" dirty="0"/>
              <a:t>= </a:t>
            </a:r>
            <a:r>
              <a:rPr lang="es-ES_tradnl" b="1" dirty="0" err="1" smtClean="0"/>
              <a:t>fitted</a:t>
            </a:r>
            <a:r>
              <a:rPr lang="es-ES_tradnl" b="1" dirty="0" smtClean="0"/>
              <a:t> </a:t>
            </a:r>
            <a:r>
              <a:rPr lang="es-ES_tradnl" b="1" dirty="0" err="1" smtClean="0"/>
              <a:t>value</a:t>
            </a:r>
            <a:r>
              <a:rPr lang="es-ES_tradnl" b="1" dirty="0" smtClean="0"/>
              <a:t> </a:t>
            </a:r>
            <a:r>
              <a:rPr lang="es-ES_tradnl" b="1" dirty="0" err="1" smtClean="0"/>
              <a:t>for</a:t>
            </a:r>
            <a:r>
              <a:rPr lang="es-ES_tradnl" b="1" dirty="0" smtClean="0"/>
              <a:t> </a:t>
            </a:r>
            <a:r>
              <a:rPr lang="es-ES_tradnl" b="1" dirty="0" err="1"/>
              <a:t>each</a:t>
            </a:r>
            <a:r>
              <a:rPr lang="es-ES_tradnl" b="1" dirty="0"/>
              <a:t> </a:t>
            </a:r>
            <a:r>
              <a:rPr lang="es-ES_tradnl" b="1" dirty="0" err="1" smtClean="0"/>
              <a:t>system</a:t>
            </a:r>
            <a:endParaRPr lang="es-ES_tradnl" b="1" dirty="0"/>
          </a:p>
          <a:p>
            <a:pPr eaLnBrk="1" hangingPunct="1"/>
            <a:r>
              <a:rPr lang="es-ES_tradnl" b="1" dirty="0" smtClean="0"/>
              <a:t>1-parameter </a:t>
            </a:r>
            <a:r>
              <a:rPr lang="es-ES_tradnl" b="1" dirty="0"/>
              <a:t>HMG </a:t>
            </a:r>
            <a:r>
              <a:rPr lang="es-ES_tradnl" b="1" dirty="0" err="1"/>
              <a:t>model</a:t>
            </a:r>
            <a:r>
              <a:rPr lang="es-ES_tradnl" b="1" dirty="0"/>
              <a:t>: </a:t>
            </a:r>
            <a:r>
              <a:rPr lang="el-GR" b="1" dirty="0"/>
              <a:t>ε</a:t>
            </a:r>
            <a:r>
              <a:rPr lang="es-ES_tradnl" b="1" baseline="-25000" dirty="0">
                <a:latin typeface="Symbol" panose="05050102010706020507" pitchFamily="18" charset="2"/>
              </a:rPr>
              <a:t>H</a:t>
            </a:r>
            <a:r>
              <a:rPr lang="es-ES_tradnl" b="1" dirty="0"/>
              <a:t> = </a:t>
            </a:r>
            <a:r>
              <a:rPr lang="es-ES_tradnl" b="1" i="1" dirty="0" smtClean="0"/>
              <a:t>f</a:t>
            </a:r>
            <a:r>
              <a:rPr lang="es-ES_tradnl" b="1" dirty="0" smtClean="0"/>
              <a:t>(</a:t>
            </a:r>
            <a:r>
              <a:rPr lang="es-ES_tradnl" b="1" dirty="0" err="1" smtClean="0"/>
              <a:t>relative</a:t>
            </a:r>
            <a:r>
              <a:rPr lang="es-ES_tradnl" b="1" dirty="0" smtClean="0"/>
              <a:t> </a:t>
            </a:r>
            <a:r>
              <a:rPr lang="es-ES_tradnl" b="1" dirty="0" err="1" smtClean="0"/>
              <a:t>density</a:t>
            </a:r>
            <a:r>
              <a:rPr lang="es-ES_tradnl" b="1" dirty="0" smtClean="0"/>
              <a:t> </a:t>
            </a:r>
            <a:r>
              <a:rPr lang="es-ES_tradnl" b="1" dirty="0"/>
              <a:t>of </a:t>
            </a:r>
            <a:r>
              <a:rPr lang="es-ES_tradnl" b="1" dirty="0" err="1"/>
              <a:t>the</a:t>
            </a:r>
            <a:r>
              <a:rPr lang="es-ES_tradnl" b="1" dirty="0"/>
              <a:t> </a:t>
            </a:r>
            <a:r>
              <a:rPr lang="es-ES_tradnl" b="1" dirty="0" err="1"/>
              <a:t>system</a:t>
            </a:r>
            <a:r>
              <a:rPr lang="es-ES_tradnl" b="1" dirty="0"/>
              <a:t>, </a:t>
            </a:r>
            <a:r>
              <a:rPr lang="es-ES_tradnl" b="1" dirty="0" err="1"/>
              <a:t>that</a:t>
            </a:r>
            <a:r>
              <a:rPr lang="es-ES_tradnl" b="1" dirty="0"/>
              <a:t> </a:t>
            </a:r>
            <a:r>
              <a:rPr lang="es-ES_tradnl" b="1" dirty="0" err="1"/>
              <a:t>is</a:t>
            </a:r>
            <a:r>
              <a:rPr lang="es-ES_tradnl" b="1" dirty="0" smtClean="0"/>
              <a:t>: </a:t>
            </a:r>
            <a:r>
              <a:rPr lang="es-ES_tradnl" b="1" dirty="0" smtClean="0"/>
              <a:t>(</a:t>
            </a:r>
            <a:r>
              <a:rPr lang="ca-ES" b="1" dirty="0" smtClean="0"/>
              <a:t>r</a:t>
            </a:r>
            <a:r>
              <a:rPr lang="es-ES_tradnl" b="1" baseline="-25000" dirty="0" err="1" smtClean="0"/>
              <a:t>sys</a:t>
            </a:r>
            <a:r>
              <a:rPr lang="ca-ES" b="1" dirty="0" smtClean="0"/>
              <a:t>/r</a:t>
            </a:r>
            <a:r>
              <a:rPr lang="es-ES_tradnl" b="1" baseline="-25000" dirty="0" smtClean="0"/>
              <a:t> </a:t>
            </a:r>
            <a:r>
              <a:rPr lang="es-ES_tradnl" b="1" baseline="-25000" dirty="0" err="1" smtClean="0"/>
              <a:t>nei</a:t>
            </a:r>
            <a:r>
              <a:rPr lang="es-ES_tradnl" b="1" dirty="0" smtClean="0"/>
              <a:t>)</a:t>
            </a:r>
            <a:r>
              <a:rPr lang="es-ES_tradnl" b="1" baseline="30000" dirty="0" smtClean="0"/>
              <a:t>3</a:t>
            </a:r>
            <a:r>
              <a:rPr lang="es-ES_tradnl" b="1" dirty="0" smtClean="0"/>
              <a:t>) </a:t>
            </a:r>
            <a:endParaRPr lang="es-ES_tradnl" b="1" dirty="0"/>
          </a:p>
        </p:txBody>
      </p:sp>
      <p:sp>
        <p:nvSpPr>
          <p:cNvPr id="34" name="Elipse 33"/>
          <p:cNvSpPr/>
          <p:nvPr/>
        </p:nvSpPr>
        <p:spPr>
          <a:xfrm>
            <a:off x="4155878" y="3429000"/>
            <a:ext cx="621501" cy="399716"/>
          </a:xfrm>
          <a:prstGeom prst="ellipse">
            <a:avLst/>
          </a:prstGeom>
          <a:noFill/>
          <a:ln w="12700">
            <a:solidFill>
              <a:srgbClr val="FFFF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  <p:sp>
        <p:nvSpPr>
          <p:cNvPr id="35" name="Elipse 34"/>
          <p:cNvSpPr/>
          <p:nvPr/>
        </p:nvSpPr>
        <p:spPr>
          <a:xfrm>
            <a:off x="6816081" y="3260617"/>
            <a:ext cx="286152" cy="571086"/>
          </a:xfrm>
          <a:prstGeom prst="ellipse">
            <a:avLst/>
          </a:prstGeom>
          <a:noFill/>
          <a:ln w="12700">
            <a:solidFill>
              <a:srgbClr val="FFFF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21156024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66" grpId="0"/>
      <p:bldP spid="34" grpId="0" animBg="1"/>
      <p:bldP spid="3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Imagen 1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8329"/>
          <a:stretch/>
        </p:blipFill>
        <p:spPr>
          <a:xfrm>
            <a:off x="2494469" y="5717541"/>
            <a:ext cx="6481851" cy="1056286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13" name="QuadreDeText 11">
            <a:extLst>
              <a:ext uri="{FF2B5EF4-FFF2-40B4-BE49-F238E27FC236}">
                <a16:creationId xmlns:a16="http://schemas.microsoft.com/office/drawing/2014/main" xmlns="" id="{3786622A-F749-1D1F-58CD-16390EE3E6C3}"/>
              </a:ext>
            </a:extLst>
          </p:cNvPr>
          <p:cNvSpPr txBox="1"/>
          <p:nvPr/>
        </p:nvSpPr>
        <p:spPr>
          <a:xfrm>
            <a:off x="-3007" y="1163387"/>
            <a:ext cx="12240905" cy="40011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endParaRPr lang="ca-ES" sz="2000" dirty="0">
              <a:latin typeface="Arial"/>
              <a:cs typeface="Arial"/>
            </a:endParaRPr>
          </a:p>
        </p:txBody>
      </p:sp>
      <p:pic>
        <p:nvPicPr>
          <p:cNvPr id="11" name="Picture 2" descr="Ilustración de la Vía Láctea">
            <a:extLst>
              <a:ext uri="{FF2B5EF4-FFF2-40B4-BE49-F238E27FC236}">
                <a16:creationId xmlns:a16="http://schemas.microsoft.com/office/drawing/2014/main" xmlns="" id="{714748F4-8E66-C664-7F4B-97A15A885E6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5643"/>
          <a:stretch/>
        </p:blipFill>
        <p:spPr bwMode="auto">
          <a:xfrm>
            <a:off x="0" y="-10582"/>
            <a:ext cx="12190612" cy="12347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3" name="39 Marcador de número de diapositiva"/>
          <p:cNvSpPr>
            <a:spLocks noGrp="1"/>
          </p:cNvSpPr>
          <p:nvPr>
            <p:ph type="sldNum" sz="quarter" idx="12"/>
          </p:nvPr>
        </p:nvSpPr>
        <p:spPr bwMode="auto">
          <a:xfrm>
            <a:off x="11539264" y="599728"/>
            <a:ext cx="533400" cy="3810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"/>
              <a:defRPr sz="2900">
                <a:solidFill>
                  <a:schemeClr val="tx1"/>
                </a:solidFill>
                <a:latin typeface="Tw Cen MT" panose="020B0602020104020603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"/>
              <a:defRPr sz="2600">
                <a:solidFill>
                  <a:schemeClr val="tx1"/>
                </a:solidFill>
                <a:latin typeface="Tw Cen MT" panose="020B0602020104020603" pitchFamily="34" charset="0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"/>
              <a:defRPr sz="2300">
                <a:solidFill>
                  <a:schemeClr val="tx1"/>
                </a:solidFill>
                <a:latin typeface="Tw Cen MT" panose="020B0602020104020603" pitchFamily="34" charset="0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16A09E6B-1F50-405C-808D-49F1E760CC47}" type="slidenum">
              <a:rPr lang="es-ES" sz="1400">
                <a:solidFill>
                  <a:srgbClr val="E4F3F8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8</a:t>
            </a:fld>
            <a:endParaRPr lang="es-ES" sz="1400" dirty="0">
              <a:solidFill>
                <a:srgbClr val="E4F3F8"/>
              </a:solidFill>
              <a:latin typeface="Arial" panose="020B0604020202020204" pitchFamily="34" charset="0"/>
            </a:endParaRPr>
          </a:p>
        </p:txBody>
      </p:sp>
      <p:sp>
        <p:nvSpPr>
          <p:cNvPr id="10" name="Rectángulo 9"/>
          <p:cNvSpPr/>
          <p:nvPr/>
        </p:nvSpPr>
        <p:spPr>
          <a:xfrm>
            <a:off x="11738639" y="926951"/>
            <a:ext cx="43313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" sz="1400" b="1" dirty="0">
                <a:solidFill>
                  <a:schemeClr val="bg1"/>
                </a:solidFill>
              </a:rPr>
              <a:t>28.</a:t>
            </a:r>
            <a:endParaRPr lang="ca-ES" sz="1400" b="1" dirty="0">
              <a:solidFill>
                <a:schemeClr val="bg1"/>
              </a:solidFill>
            </a:endParaRPr>
          </a:p>
        </p:txBody>
      </p:sp>
      <p:cxnSp>
        <p:nvCxnSpPr>
          <p:cNvPr id="12" name="Conector recto 11"/>
          <p:cNvCxnSpPr/>
          <p:nvPr/>
        </p:nvCxnSpPr>
        <p:spPr>
          <a:xfrm flipV="1">
            <a:off x="11539264" y="799451"/>
            <a:ext cx="463717" cy="374895"/>
          </a:xfrm>
          <a:prstGeom prst="line">
            <a:avLst/>
          </a:prstGeom>
          <a:ln>
            <a:solidFill>
              <a:srgbClr val="FFFBE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Imagen 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4099" b="11720"/>
          <a:stretch/>
        </p:blipFill>
        <p:spPr>
          <a:xfrm>
            <a:off x="6101092" y="2184194"/>
            <a:ext cx="5753097" cy="3549062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15" name="Imagen 1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319" b="55920"/>
          <a:stretch/>
        </p:blipFill>
        <p:spPr>
          <a:xfrm>
            <a:off x="47540" y="1412777"/>
            <a:ext cx="5753097" cy="3566592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18" name="Imagen 17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8921" b="11720"/>
          <a:stretch/>
        </p:blipFill>
        <p:spPr>
          <a:xfrm>
            <a:off x="47540" y="4941168"/>
            <a:ext cx="5753097" cy="751828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19" name="Imagen 18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8" t="-697" r="-123" b="89495"/>
          <a:stretch/>
        </p:blipFill>
        <p:spPr>
          <a:xfrm>
            <a:off x="6096000" y="1421288"/>
            <a:ext cx="5760640" cy="899946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21" name="23 Rectángulo">
            <a:extLst>
              <a:ext uri="{FF2B5EF4-FFF2-40B4-BE49-F238E27FC236}">
                <a16:creationId xmlns:a16="http://schemas.microsoft.com/office/drawing/2014/main" xmlns="" id="{58618894-C195-4A1F-B8B3-5F9D80D1D076}"/>
              </a:ext>
            </a:extLst>
          </p:cNvPr>
          <p:cNvSpPr/>
          <p:nvPr/>
        </p:nvSpPr>
        <p:spPr>
          <a:xfrm>
            <a:off x="573613" y="-16168"/>
            <a:ext cx="11064552" cy="292100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 algn="ctr" eaLnBrk="1" hangingPunct="1">
              <a:defRPr/>
            </a:pPr>
            <a:r>
              <a:rPr lang="en-US" sz="1300" i="1" dirty="0">
                <a:solidFill>
                  <a:schemeClr val="bg1"/>
                </a:solidFill>
                <a:latin typeface="Arial"/>
                <a:cs typeface="Arial"/>
              </a:rPr>
              <a:t>Robert Monjo: </a:t>
            </a:r>
            <a:r>
              <a:rPr lang="en-US" sz="1300" i="1" dirty="0" smtClean="0">
                <a:solidFill>
                  <a:schemeClr val="bg1"/>
                </a:solidFill>
                <a:latin typeface="Arial"/>
                <a:cs typeface="Arial"/>
              </a:rPr>
              <a:t>Testing </a:t>
            </a:r>
            <a:r>
              <a:rPr lang="en-US" sz="1300" i="1" dirty="0" err="1" smtClean="0">
                <a:solidFill>
                  <a:schemeClr val="bg1"/>
                </a:solidFill>
                <a:latin typeface="Arial"/>
                <a:cs typeface="Arial"/>
              </a:rPr>
              <a:t>hyperconical</a:t>
            </a:r>
            <a:r>
              <a:rPr lang="en-US" sz="1300" i="1" dirty="0" smtClean="0">
                <a:solidFill>
                  <a:schemeClr val="bg1"/>
                </a:solidFill>
                <a:latin typeface="Arial"/>
                <a:cs typeface="Arial"/>
              </a:rPr>
              <a:t> modified gravity in galaxies and clusters</a:t>
            </a:r>
            <a:endParaRPr lang="es-ES" sz="1300" dirty="0">
              <a:solidFill>
                <a:schemeClr val="bg1"/>
              </a:solidFill>
              <a:latin typeface="Arial" charset="0"/>
              <a:cs typeface="Arial" charset="0"/>
            </a:endParaRPr>
          </a:p>
        </p:txBody>
      </p:sp>
      <p:sp>
        <p:nvSpPr>
          <p:cNvPr id="23" name="Text Box 30">
            <a:extLst>
              <a:ext uri="{FF2B5EF4-FFF2-40B4-BE49-F238E27FC236}">
                <a16:creationId xmlns:a16="http://schemas.microsoft.com/office/drawing/2014/main" xmlns="" id="{B81BB3F1-1438-4740-8B10-148098F6C16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23768" y="226189"/>
            <a:ext cx="5961547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t">
            <a:spAutoFit/>
          </a:bodyPr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"/>
              <a:defRPr sz="2900">
                <a:solidFill>
                  <a:schemeClr val="tx1"/>
                </a:solidFill>
                <a:latin typeface="Tw Cen MT" panose="020B0602020104020603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"/>
              <a:defRPr sz="2600">
                <a:solidFill>
                  <a:schemeClr val="tx1"/>
                </a:solidFill>
                <a:latin typeface="Tw Cen MT" panose="020B0602020104020603" pitchFamily="34" charset="0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"/>
              <a:defRPr sz="2300">
                <a:solidFill>
                  <a:schemeClr val="tx1"/>
                </a:solidFill>
                <a:latin typeface="Tw Cen MT" panose="020B0602020104020603" pitchFamily="34" charset="0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None/>
            </a:pPr>
            <a:r>
              <a:rPr lang="ca-ES" sz="4000" b="1" dirty="0">
                <a:solidFill>
                  <a:schemeClr val="bg1"/>
                </a:solidFill>
                <a:latin typeface="Arial"/>
                <a:cs typeface="Arial"/>
              </a:rPr>
              <a:t>HMG model</a:t>
            </a:r>
            <a:endParaRPr lang="ca-ES" sz="4000" dirty="0">
              <a:latin typeface="Arial"/>
              <a:cs typeface="Arial"/>
            </a:endParaRPr>
          </a:p>
        </p:txBody>
      </p:sp>
      <p:sp>
        <p:nvSpPr>
          <p:cNvPr id="24" name="Rectángulo 30">
            <a:extLst>
              <a:ext uri="{FF2B5EF4-FFF2-40B4-BE49-F238E27FC236}">
                <a16:creationId xmlns:a16="http://schemas.microsoft.com/office/drawing/2014/main" xmlns="" id="{BE9336F2-B47C-47D1-B189-A5511DF45E1C}"/>
              </a:ext>
            </a:extLst>
          </p:cNvPr>
          <p:cNvSpPr/>
          <p:nvPr/>
        </p:nvSpPr>
        <p:spPr>
          <a:xfrm>
            <a:off x="7102232" y="388826"/>
            <a:ext cx="518645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ca-ES" sz="1200" dirty="0">
                <a:solidFill>
                  <a:schemeClr val="bg1"/>
                </a:solidFill>
              </a:rPr>
              <a:t>Monjo, R &amp; C-S, R. (2023) </a:t>
            </a:r>
            <a:r>
              <a:rPr lang="ca-ES" sz="1200" i="1" dirty="0">
                <a:solidFill>
                  <a:schemeClr val="bg1"/>
                </a:solidFill>
              </a:rPr>
              <a:t>CQG </a:t>
            </a:r>
            <a:r>
              <a:rPr lang="ca-ES" sz="1200" b="1" dirty="0">
                <a:solidFill>
                  <a:schemeClr val="bg1"/>
                </a:solidFill>
              </a:rPr>
              <a:t>40</a:t>
            </a:r>
            <a:r>
              <a:rPr lang="ca-ES" sz="1200" dirty="0">
                <a:solidFill>
                  <a:schemeClr val="bg1"/>
                </a:solidFill>
              </a:rPr>
              <a:t>, 195006. </a:t>
            </a:r>
            <a:r>
              <a:rPr lang="ca-ES" sz="1200" u="sng" dirty="0">
                <a:solidFill>
                  <a:schemeClr val="bg1"/>
                </a:solidFill>
                <a:hlinkClick r:id="rId5"/>
              </a:rPr>
              <a:t>10.1088/1361-6382/</a:t>
            </a:r>
            <a:r>
              <a:rPr lang="ca-ES" sz="1200" u="sng" dirty="0" err="1">
                <a:solidFill>
                  <a:schemeClr val="bg1"/>
                </a:solidFill>
                <a:hlinkClick r:id="rId5"/>
              </a:rPr>
              <a:t>aceacc</a:t>
            </a:r>
            <a:r>
              <a:rPr lang="ca-ES" sz="1200" dirty="0">
                <a:solidFill>
                  <a:schemeClr val="bg1"/>
                </a:solidFill>
              </a:rPr>
              <a:t> ​</a:t>
            </a:r>
            <a:br>
              <a:rPr lang="ca-ES" sz="1200" dirty="0">
                <a:solidFill>
                  <a:schemeClr val="bg1"/>
                </a:solidFill>
              </a:rPr>
            </a:br>
            <a:r>
              <a:rPr lang="ca-ES" sz="1200" dirty="0">
                <a:solidFill>
                  <a:schemeClr val="bg1"/>
                </a:solidFill>
              </a:rPr>
              <a:t>Monjo, R (2023) </a:t>
            </a:r>
            <a:r>
              <a:rPr lang="ca-ES" sz="1200" i="1" dirty="0">
                <a:solidFill>
                  <a:schemeClr val="bg1"/>
                </a:solidFill>
              </a:rPr>
              <a:t>CQG </a:t>
            </a:r>
            <a:r>
              <a:rPr lang="ca-ES" sz="1200" b="1" dirty="0">
                <a:solidFill>
                  <a:schemeClr val="bg1"/>
                </a:solidFill>
              </a:rPr>
              <a:t>40</a:t>
            </a:r>
            <a:r>
              <a:rPr lang="ca-ES" sz="1200" dirty="0">
                <a:solidFill>
                  <a:schemeClr val="bg1"/>
                </a:solidFill>
              </a:rPr>
              <a:t>, 235002. </a:t>
            </a:r>
            <a:r>
              <a:rPr lang="ca-ES" sz="1200" u="sng" dirty="0">
                <a:solidFill>
                  <a:schemeClr val="bg1"/>
                </a:solidFill>
                <a:hlinkClick r:id="rId6"/>
              </a:rPr>
              <a:t>10.1088/1361-6382/</a:t>
            </a:r>
            <a:r>
              <a:rPr lang="ca-ES" sz="1200" u="sng" dirty="0" err="1">
                <a:solidFill>
                  <a:schemeClr val="bg1"/>
                </a:solidFill>
                <a:hlinkClick r:id="rId6"/>
              </a:rPr>
              <a:t>aceacc</a:t>
            </a:r>
            <a:r>
              <a:rPr lang="ca-ES" sz="1200" dirty="0">
                <a:solidFill>
                  <a:schemeClr val="bg1"/>
                </a:solidFill>
                <a:hlinkClick r:id="rId6"/>
              </a:rPr>
              <a:t> ​</a:t>
            </a:r>
            <a:r>
              <a:rPr lang="ca-ES" sz="1200" dirty="0">
                <a:solidFill>
                  <a:schemeClr val="bg1"/>
                </a:solidFill>
              </a:rPr>
              <a:t> ​</a:t>
            </a:r>
            <a:br>
              <a:rPr lang="ca-ES" sz="1200" dirty="0">
                <a:solidFill>
                  <a:schemeClr val="bg1"/>
                </a:solidFill>
              </a:rPr>
            </a:br>
            <a:r>
              <a:rPr lang="ca-ES" sz="1200" dirty="0">
                <a:solidFill>
                  <a:schemeClr val="bg1"/>
                </a:solidFill>
              </a:rPr>
              <a:t>Monjo, R. (2024): </a:t>
            </a:r>
            <a:r>
              <a:rPr lang="ca-ES" sz="1200" dirty="0" err="1">
                <a:solidFill>
                  <a:schemeClr val="bg1"/>
                </a:solidFill>
              </a:rPr>
              <a:t>ApJ</a:t>
            </a:r>
            <a:r>
              <a:rPr lang="ca-ES" sz="1200" dirty="0">
                <a:solidFill>
                  <a:schemeClr val="bg1"/>
                </a:solidFill>
              </a:rPr>
              <a:t> 967, 66, </a:t>
            </a:r>
            <a:r>
              <a:rPr lang="ca-ES" sz="1200" u="sng" dirty="0">
                <a:solidFill>
                  <a:schemeClr val="bg1"/>
                </a:solidFill>
                <a:hlinkClick r:id="rId7"/>
              </a:rPr>
              <a:t>10.3847/1538-4357/ad3df7</a:t>
            </a:r>
            <a:r>
              <a:rPr lang="ca-ES" sz="1200" dirty="0">
                <a:solidFill>
                  <a:schemeClr val="bg1"/>
                </a:solidFill>
              </a:rPr>
              <a:t>  </a:t>
            </a:r>
          </a:p>
        </p:txBody>
      </p:sp>
      <p:pic>
        <p:nvPicPr>
          <p:cNvPr id="26" name="Imagen 2">
            <a:extLst>
              <a:ext uri="{FF2B5EF4-FFF2-40B4-BE49-F238E27FC236}">
                <a16:creationId xmlns:a16="http://schemas.microsoft.com/office/drawing/2014/main" xmlns="" id="{6F930357-E9B3-4C88-9EC6-3797F09262F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192969" y="4554281"/>
            <a:ext cx="2934381" cy="2277430"/>
          </a:xfrm>
          <a:prstGeom prst="rect">
            <a:avLst/>
          </a:prstGeom>
          <a:ln w="28575">
            <a:solidFill>
              <a:schemeClr val="accent1">
                <a:lumMod val="75000"/>
              </a:schemeClr>
            </a:solidFill>
          </a:ln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xmlns="" id="{01D36BC6-E60D-452F-8B10-85A8F06A9C9C}"/>
              </a:ext>
            </a:extLst>
          </p:cNvPr>
          <p:cNvSpPr/>
          <p:nvPr/>
        </p:nvSpPr>
        <p:spPr>
          <a:xfrm>
            <a:off x="1695717" y="4234271"/>
            <a:ext cx="190629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400" dirty="0">
                <a:solidFill>
                  <a:schemeClr val="bg1">
                    <a:lumMod val="50000"/>
                  </a:schemeClr>
                </a:solidFill>
                <a:cs typeface="Calibri"/>
              </a:rPr>
              <a:t>Fictitious acceleration</a:t>
            </a:r>
          </a:p>
          <a:p>
            <a:pPr algn="ctr"/>
            <a:r>
              <a:rPr lang="es-ES" sz="1400" dirty="0">
                <a:solidFill>
                  <a:schemeClr val="bg1">
                    <a:lumMod val="50000"/>
                  </a:schemeClr>
                </a:solidFill>
                <a:cs typeface="Calibri"/>
              </a:rPr>
              <a:t>a</a:t>
            </a:r>
            <a:r>
              <a:rPr lang="en-US" sz="1400" dirty="0" err="1">
                <a:solidFill>
                  <a:schemeClr val="bg1">
                    <a:lumMod val="50000"/>
                  </a:schemeClr>
                </a:solidFill>
                <a:cs typeface="Calibri"/>
              </a:rPr>
              <a:t>nomaly</a:t>
            </a:r>
            <a:endParaRPr lang="en" sz="1400" dirty="0">
              <a:solidFill>
                <a:schemeClr val="bg1">
                  <a:lumMod val="50000"/>
                </a:schemeClr>
              </a:solidFill>
              <a:cs typeface="Calibri"/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xmlns="" id="{C10563EA-04DE-40CE-A1E0-01C675FD04B1}"/>
              </a:ext>
            </a:extLst>
          </p:cNvPr>
          <p:cNvSpPr/>
          <p:nvPr/>
        </p:nvSpPr>
        <p:spPr>
          <a:xfrm>
            <a:off x="8394513" y="3825928"/>
            <a:ext cx="159691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ES" sz="1400" dirty="0">
                <a:solidFill>
                  <a:schemeClr val="bg1">
                    <a:lumMod val="50000"/>
                  </a:schemeClr>
                </a:solidFill>
                <a:cs typeface="Calibri"/>
              </a:rPr>
              <a:t>Flat orbital curves</a:t>
            </a:r>
            <a:endParaRPr lang="en" sz="1400" dirty="0">
              <a:solidFill>
                <a:schemeClr val="bg1">
                  <a:lumMod val="50000"/>
                </a:schemeClr>
              </a:solidFill>
              <a:cs typeface="Calibri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xmlns="" id="{C451B700-92C2-4507-9CBB-022B52969180}"/>
              </a:ext>
            </a:extLst>
          </p:cNvPr>
          <p:cNvSpPr/>
          <p:nvPr/>
        </p:nvSpPr>
        <p:spPr>
          <a:xfrm>
            <a:off x="9480376" y="4973701"/>
            <a:ext cx="127298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1200" dirty="0" err="1">
                <a:solidFill>
                  <a:schemeClr val="bg1">
                    <a:lumMod val="50000"/>
                  </a:schemeClr>
                </a:solidFill>
                <a:cs typeface="Calibri"/>
              </a:rPr>
              <a:t>Gravitational</a:t>
            </a:r>
            <a:r>
              <a:rPr lang="es-ES" sz="1200" dirty="0">
                <a:solidFill>
                  <a:schemeClr val="bg1">
                    <a:lumMod val="50000"/>
                  </a:schemeClr>
                </a:solidFill>
                <a:cs typeface="Calibri"/>
              </a:rPr>
              <a:t> </a:t>
            </a:r>
            <a:r>
              <a:rPr lang="es-ES" sz="1200" dirty="0" err="1">
                <a:solidFill>
                  <a:schemeClr val="bg1">
                    <a:lumMod val="50000"/>
                  </a:schemeClr>
                </a:solidFill>
                <a:cs typeface="Calibri"/>
              </a:rPr>
              <a:t>lensing</a:t>
            </a:r>
            <a:endParaRPr lang="en" sz="1200" dirty="0">
              <a:solidFill>
                <a:schemeClr val="bg1">
                  <a:lumMod val="50000"/>
                </a:schemeClr>
              </a:solidFill>
              <a:cs typeface="Calibri"/>
            </a:endParaRPr>
          </a:p>
        </p:txBody>
      </p:sp>
      <p:pic>
        <p:nvPicPr>
          <p:cNvPr id="20" name="Picture 5" descr="logo folio"/>
          <p:cNvPicPr>
            <a:picLocks noChangeAspect="1" noChangeArrowheads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344" y="100229"/>
            <a:ext cx="2304256" cy="6992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322992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QuadreDeText 11">
            <a:extLst>
              <a:ext uri="{FF2B5EF4-FFF2-40B4-BE49-F238E27FC236}">
                <a16:creationId xmlns:a16="http://schemas.microsoft.com/office/drawing/2014/main" xmlns="" id="{3786622A-F749-1D1F-58CD-16390EE3E6C3}"/>
              </a:ext>
            </a:extLst>
          </p:cNvPr>
          <p:cNvSpPr txBox="1"/>
          <p:nvPr/>
        </p:nvSpPr>
        <p:spPr>
          <a:xfrm>
            <a:off x="-3007" y="1163387"/>
            <a:ext cx="12240905" cy="40011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000" dirty="0">
                <a:latin typeface="Arial"/>
                <a:cs typeface="Arial"/>
              </a:rPr>
              <a:t> </a:t>
            </a:r>
            <a:endParaRPr lang="ca-ES" sz="2000" dirty="0">
              <a:latin typeface="Arial"/>
              <a:cs typeface="Arial"/>
            </a:endParaRPr>
          </a:p>
        </p:txBody>
      </p:sp>
      <p:pic>
        <p:nvPicPr>
          <p:cNvPr id="4" name="Picture 2" descr="Ilustración de la Vía Láctea">
            <a:extLst>
              <a:ext uri="{FF2B5EF4-FFF2-40B4-BE49-F238E27FC236}">
                <a16:creationId xmlns:a16="http://schemas.microsoft.com/office/drawing/2014/main" xmlns="" id="{B1A5C0D4-DAE6-5D05-BB8D-E3BB6E8F7A5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5643"/>
          <a:stretch/>
        </p:blipFill>
        <p:spPr bwMode="auto">
          <a:xfrm>
            <a:off x="0" y="1"/>
            <a:ext cx="12222361" cy="12453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0" name="Rectangle 2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"/>
              <a:defRPr sz="2900">
                <a:solidFill>
                  <a:schemeClr val="tx1"/>
                </a:solidFill>
                <a:latin typeface="Tw Cen MT" panose="020B0602020104020603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"/>
              <a:defRPr sz="2600">
                <a:solidFill>
                  <a:schemeClr val="tx1"/>
                </a:solidFill>
                <a:latin typeface="Tw Cen MT" panose="020B0602020104020603" pitchFamily="34" charset="0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"/>
              <a:defRPr sz="2300">
                <a:solidFill>
                  <a:schemeClr val="tx1"/>
                </a:solidFill>
                <a:latin typeface="Tw Cen MT" panose="020B0602020104020603" pitchFamily="34" charset="0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ca-ES" sz="1800">
              <a:latin typeface="Arial" panose="020B0604020202020204" pitchFamily="34" charset="0"/>
            </a:endParaRPr>
          </a:p>
        </p:txBody>
      </p:sp>
      <p:sp>
        <p:nvSpPr>
          <p:cNvPr id="41" name="Rectangle 4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"/>
              <a:defRPr sz="2900">
                <a:solidFill>
                  <a:schemeClr val="tx1"/>
                </a:solidFill>
                <a:latin typeface="Tw Cen MT" panose="020B0602020104020603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"/>
              <a:defRPr sz="2600">
                <a:solidFill>
                  <a:schemeClr val="tx1"/>
                </a:solidFill>
                <a:latin typeface="Tw Cen MT" panose="020B0602020104020603" pitchFamily="34" charset="0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"/>
              <a:defRPr sz="2300">
                <a:solidFill>
                  <a:schemeClr val="tx1"/>
                </a:solidFill>
                <a:latin typeface="Tw Cen MT" panose="020B0602020104020603" pitchFamily="34" charset="0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ca-ES" sz="1800">
              <a:latin typeface="Arial" panose="020B0604020202020204" pitchFamily="34" charset="0"/>
            </a:endParaRPr>
          </a:p>
        </p:txBody>
      </p:sp>
      <p:sp>
        <p:nvSpPr>
          <p:cNvPr id="42" name="Rectangle 6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"/>
              <a:defRPr sz="2900">
                <a:solidFill>
                  <a:schemeClr val="tx1"/>
                </a:solidFill>
                <a:latin typeface="Tw Cen MT" panose="020B0602020104020603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"/>
              <a:defRPr sz="2600">
                <a:solidFill>
                  <a:schemeClr val="tx1"/>
                </a:solidFill>
                <a:latin typeface="Tw Cen MT" panose="020B0602020104020603" pitchFamily="34" charset="0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"/>
              <a:defRPr sz="2300">
                <a:solidFill>
                  <a:schemeClr val="tx1"/>
                </a:solidFill>
                <a:latin typeface="Tw Cen MT" panose="020B0602020104020603" pitchFamily="34" charset="0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ca-ES" sz="1800">
              <a:latin typeface="Arial" panose="020B0604020202020204" pitchFamily="34" charset="0"/>
            </a:endParaRPr>
          </a:p>
        </p:txBody>
      </p:sp>
      <p:sp>
        <p:nvSpPr>
          <p:cNvPr id="43" name="Rectangle 8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"/>
              <a:defRPr sz="2900">
                <a:solidFill>
                  <a:schemeClr val="tx1"/>
                </a:solidFill>
                <a:latin typeface="Tw Cen MT" panose="020B0602020104020603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"/>
              <a:defRPr sz="2600">
                <a:solidFill>
                  <a:schemeClr val="tx1"/>
                </a:solidFill>
                <a:latin typeface="Tw Cen MT" panose="020B0602020104020603" pitchFamily="34" charset="0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"/>
              <a:defRPr sz="2300">
                <a:solidFill>
                  <a:schemeClr val="tx1"/>
                </a:solidFill>
                <a:latin typeface="Tw Cen MT" panose="020B0602020104020603" pitchFamily="34" charset="0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ca-ES" sz="1800">
              <a:latin typeface="Arial" panose="020B0604020202020204" pitchFamily="34" charset="0"/>
            </a:endParaRPr>
          </a:p>
        </p:txBody>
      </p:sp>
      <p:sp>
        <p:nvSpPr>
          <p:cNvPr id="45" name="Rectangle 10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"/>
              <a:defRPr sz="2900">
                <a:solidFill>
                  <a:schemeClr val="tx1"/>
                </a:solidFill>
                <a:latin typeface="Tw Cen MT" panose="020B0602020104020603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"/>
              <a:defRPr sz="2600">
                <a:solidFill>
                  <a:schemeClr val="tx1"/>
                </a:solidFill>
                <a:latin typeface="Tw Cen MT" panose="020B0602020104020603" pitchFamily="34" charset="0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"/>
              <a:defRPr sz="2300">
                <a:solidFill>
                  <a:schemeClr val="tx1"/>
                </a:solidFill>
                <a:latin typeface="Tw Cen MT" panose="020B0602020104020603" pitchFamily="34" charset="0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ca-ES" sz="1800">
              <a:latin typeface="Arial" panose="020B0604020202020204" pitchFamily="34" charset="0"/>
            </a:endParaRPr>
          </a:p>
        </p:txBody>
      </p:sp>
      <p:sp>
        <p:nvSpPr>
          <p:cNvPr id="47" name="Rectangle 12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"/>
              <a:defRPr sz="2900">
                <a:solidFill>
                  <a:schemeClr val="tx1"/>
                </a:solidFill>
                <a:latin typeface="Tw Cen MT" panose="020B0602020104020603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"/>
              <a:defRPr sz="2600">
                <a:solidFill>
                  <a:schemeClr val="tx1"/>
                </a:solidFill>
                <a:latin typeface="Tw Cen MT" panose="020B0602020104020603" pitchFamily="34" charset="0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"/>
              <a:defRPr sz="2300">
                <a:solidFill>
                  <a:schemeClr val="tx1"/>
                </a:solidFill>
                <a:latin typeface="Tw Cen MT" panose="020B0602020104020603" pitchFamily="34" charset="0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ca-ES" sz="1800">
              <a:latin typeface="Arial" panose="020B0604020202020204" pitchFamily="34" charset="0"/>
            </a:endParaRPr>
          </a:p>
        </p:txBody>
      </p:sp>
      <p:sp>
        <p:nvSpPr>
          <p:cNvPr id="48" name="Rectangle 14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"/>
              <a:defRPr sz="2900">
                <a:solidFill>
                  <a:schemeClr val="tx1"/>
                </a:solidFill>
                <a:latin typeface="Tw Cen MT" panose="020B0602020104020603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"/>
              <a:defRPr sz="2600">
                <a:solidFill>
                  <a:schemeClr val="tx1"/>
                </a:solidFill>
                <a:latin typeface="Tw Cen MT" panose="020B0602020104020603" pitchFamily="34" charset="0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"/>
              <a:defRPr sz="2300">
                <a:solidFill>
                  <a:schemeClr val="tx1"/>
                </a:solidFill>
                <a:latin typeface="Tw Cen MT" panose="020B0602020104020603" pitchFamily="34" charset="0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ca-ES" sz="1800">
              <a:latin typeface="Arial" panose="020B0604020202020204" pitchFamily="34" charset="0"/>
            </a:endParaRPr>
          </a:p>
        </p:txBody>
      </p:sp>
      <p:sp>
        <p:nvSpPr>
          <p:cNvPr id="49" name="Rectangle 16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"/>
              <a:defRPr sz="2900">
                <a:solidFill>
                  <a:schemeClr val="tx1"/>
                </a:solidFill>
                <a:latin typeface="Tw Cen MT" panose="020B0602020104020603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"/>
              <a:defRPr sz="2600">
                <a:solidFill>
                  <a:schemeClr val="tx1"/>
                </a:solidFill>
                <a:latin typeface="Tw Cen MT" panose="020B0602020104020603" pitchFamily="34" charset="0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"/>
              <a:defRPr sz="2300">
                <a:solidFill>
                  <a:schemeClr val="tx1"/>
                </a:solidFill>
                <a:latin typeface="Tw Cen MT" panose="020B0602020104020603" pitchFamily="34" charset="0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ca-ES" sz="1800">
              <a:latin typeface="Arial" panose="020B0604020202020204" pitchFamily="34" charset="0"/>
            </a:endParaRPr>
          </a:p>
        </p:txBody>
      </p:sp>
      <p:sp>
        <p:nvSpPr>
          <p:cNvPr id="50" name="Rectangle 18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"/>
              <a:defRPr sz="2900">
                <a:solidFill>
                  <a:schemeClr val="tx1"/>
                </a:solidFill>
                <a:latin typeface="Tw Cen MT" panose="020B0602020104020603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"/>
              <a:defRPr sz="2600">
                <a:solidFill>
                  <a:schemeClr val="tx1"/>
                </a:solidFill>
                <a:latin typeface="Tw Cen MT" panose="020B0602020104020603" pitchFamily="34" charset="0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"/>
              <a:defRPr sz="2300">
                <a:solidFill>
                  <a:schemeClr val="tx1"/>
                </a:solidFill>
                <a:latin typeface="Tw Cen MT" panose="020B0602020104020603" pitchFamily="34" charset="0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ca-ES" sz="1800">
              <a:latin typeface="Arial" panose="020B0604020202020204" pitchFamily="34" charset="0"/>
            </a:endParaRPr>
          </a:p>
        </p:txBody>
      </p:sp>
      <p:sp>
        <p:nvSpPr>
          <p:cNvPr id="52" name="39 Marcador de número de diapositiva"/>
          <p:cNvSpPr>
            <a:spLocks noGrp="1"/>
          </p:cNvSpPr>
          <p:nvPr>
            <p:ph type="sldNum" sz="quarter" idx="12"/>
          </p:nvPr>
        </p:nvSpPr>
        <p:spPr bwMode="auto">
          <a:xfrm>
            <a:off x="11539264" y="620688"/>
            <a:ext cx="533400" cy="3810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"/>
              <a:defRPr sz="2900">
                <a:solidFill>
                  <a:schemeClr val="tx1"/>
                </a:solidFill>
                <a:latin typeface="Tw Cen MT" panose="020B0602020104020603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"/>
              <a:defRPr sz="2600">
                <a:solidFill>
                  <a:schemeClr val="tx1"/>
                </a:solidFill>
                <a:latin typeface="Tw Cen MT" panose="020B0602020104020603" pitchFamily="34" charset="0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"/>
              <a:defRPr sz="2300">
                <a:solidFill>
                  <a:schemeClr val="tx1"/>
                </a:solidFill>
                <a:latin typeface="Tw Cen MT" panose="020B0602020104020603" pitchFamily="34" charset="0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16A09E6B-1F50-405C-808D-49F1E760CC47}" type="slidenum">
              <a:rPr lang="es-ES" sz="1400">
                <a:solidFill>
                  <a:srgbClr val="E4F3F8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9</a:t>
            </a:fld>
            <a:endParaRPr lang="es-ES" sz="1400" dirty="0">
              <a:solidFill>
                <a:srgbClr val="E4F3F8"/>
              </a:solidFill>
              <a:latin typeface="Arial" panose="020B0604020202020204" pitchFamily="34" charset="0"/>
            </a:endParaRPr>
          </a:p>
        </p:txBody>
      </p:sp>
      <p:sp>
        <p:nvSpPr>
          <p:cNvPr id="38" name="Rectangle 2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"/>
              <a:defRPr sz="2900">
                <a:solidFill>
                  <a:schemeClr val="tx1"/>
                </a:solidFill>
                <a:latin typeface="Tw Cen MT" panose="020B0602020104020603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"/>
              <a:defRPr sz="2600">
                <a:solidFill>
                  <a:schemeClr val="tx1"/>
                </a:solidFill>
                <a:latin typeface="Tw Cen MT" panose="020B0602020104020603" pitchFamily="34" charset="0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"/>
              <a:defRPr sz="2300">
                <a:solidFill>
                  <a:schemeClr val="tx1"/>
                </a:solidFill>
                <a:latin typeface="Tw Cen MT" panose="020B0602020104020603" pitchFamily="34" charset="0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ca-ES" sz="1800">
              <a:latin typeface="Arial" panose="020B0604020202020204" pitchFamily="34" charset="0"/>
            </a:endParaRPr>
          </a:p>
        </p:txBody>
      </p:sp>
      <p:sp>
        <p:nvSpPr>
          <p:cNvPr id="44" name="Rectangle 4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"/>
              <a:defRPr sz="2900">
                <a:solidFill>
                  <a:schemeClr val="tx1"/>
                </a:solidFill>
                <a:latin typeface="Tw Cen MT" panose="020B0602020104020603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"/>
              <a:defRPr sz="2600">
                <a:solidFill>
                  <a:schemeClr val="tx1"/>
                </a:solidFill>
                <a:latin typeface="Tw Cen MT" panose="020B0602020104020603" pitchFamily="34" charset="0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"/>
              <a:defRPr sz="2300">
                <a:solidFill>
                  <a:schemeClr val="tx1"/>
                </a:solidFill>
                <a:latin typeface="Tw Cen MT" panose="020B0602020104020603" pitchFamily="34" charset="0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ca-ES" sz="1800">
              <a:latin typeface="Arial" panose="020B0604020202020204" pitchFamily="34" charset="0"/>
            </a:endParaRPr>
          </a:p>
        </p:txBody>
      </p:sp>
      <p:sp>
        <p:nvSpPr>
          <p:cNvPr id="46" name="Rectangle 6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"/>
              <a:defRPr sz="2900">
                <a:solidFill>
                  <a:schemeClr val="tx1"/>
                </a:solidFill>
                <a:latin typeface="Tw Cen MT" panose="020B0602020104020603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"/>
              <a:defRPr sz="2600">
                <a:solidFill>
                  <a:schemeClr val="tx1"/>
                </a:solidFill>
                <a:latin typeface="Tw Cen MT" panose="020B0602020104020603" pitchFamily="34" charset="0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"/>
              <a:defRPr sz="2300">
                <a:solidFill>
                  <a:schemeClr val="tx1"/>
                </a:solidFill>
                <a:latin typeface="Tw Cen MT" panose="020B0602020104020603" pitchFamily="34" charset="0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ca-ES" sz="1800">
              <a:latin typeface="Arial" panose="020B0604020202020204" pitchFamily="34" charset="0"/>
            </a:endParaRPr>
          </a:p>
        </p:txBody>
      </p:sp>
      <p:sp>
        <p:nvSpPr>
          <p:cNvPr id="55" name="Rectangle 8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"/>
              <a:defRPr sz="2900">
                <a:solidFill>
                  <a:schemeClr val="tx1"/>
                </a:solidFill>
                <a:latin typeface="Tw Cen MT" panose="020B0602020104020603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"/>
              <a:defRPr sz="2600">
                <a:solidFill>
                  <a:schemeClr val="tx1"/>
                </a:solidFill>
                <a:latin typeface="Tw Cen MT" panose="020B0602020104020603" pitchFamily="34" charset="0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"/>
              <a:defRPr sz="2300">
                <a:solidFill>
                  <a:schemeClr val="tx1"/>
                </a:solidFill>
                <a:latin typeface="Tw Cen MT" panose="020B0602020104020603" pitchFamily="34" charset="0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ca-ES" sz="1800">
              <a:latin typeface="Arial" panose="020B0604020202020204" pitchFamily="34" charset="0"/>
            </a:endParaRPr>
          </a:p>
        </p:txBody>
      </p:sp>
      <p:sp>
        <p:nvSpPr>
          <p:cNvPr id="56" name="Rectangle 10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"/>
              <a:defRPr sz="2900">
                <a:solidFill>
                  <a:schemeClr val="tx1"/>
                </a:solidFill>
                <a:latin typeface="Tw Cen MT" panose="020B0602020104020603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"/>
              <a:defRPr sz="2600">
                <a:solidFill>
                  <a:schemeClr val="tx1"/>
                </a:solidFill>
                <a:latin typeface="Tw Cen MT" panose="020B0602020104020603" pitchFamily="34" charset="0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"/>
              <a:defRPr sz="2300">
                <a:solidFill>
                  <a:schemeClr val="tx1"/>
                </a:solidFill>
                <a:latin typeface="Tw Cen MT" panose="020B0602020104020603" pitchFamily="34" charset="0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ca-ES" sz="1800">
              <a:latin typeface="Arial" panose="020B0604020202020204" pitchFamily="34" charset="0"/>
            </a:endParaRPr>
          </a:p>
        </p:txBody>
      </p:sp>
      <p:sp>
        <p:nvSpPr>
          <p:cNvPr id="57" name="Rectangle 12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"/>
              <a:defRPr sz="2900">
                <a:solidFill>
                  <a:schemeClr val="tx1"/>
                </a:solidFill>
                <a:latin typeface="Tw Cen MT" panose="020B0602020104020603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"/>
              <a:defRPr sz="2600">
                <a:solidFill>
                  <a:schemeClr val="tx1"/>
                </a:solidFill>
                <a:latin typeface="Tw Cen MT" panose="020B0602020104020603" pitchFamily="34" charset="0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"/>
              <a:defRPr sz="2300">
                <a:solidFill>
                  <a:schemeClr val="tx1"/>
                </a:solidFill>
                <a:latin typeface="Tw Cen MT" panose="020B0602020104020603" pitchFamily="34" charset="0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ca-ES" sz="1800">
              <a:latin typeface="Arial" panose="020B0604020202020204" pitchFamily="34" charset="0"/>
            </a:endParaRPr>
          </a:p>
        </p:txBody>
      </p:sp>
      <p:sp>
        <p:nvSpPr>
          <p:cNvPr id="58" name="Rectangle 14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"/>
              <a:defRPr sz="2900">
                <a:solidFill>
                  <a:schemeClr val="tx1"/>
                </a:solidFill>
                <a:latin typeface="Tw Cen MT" panose="020B0602020104020603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"/>
              <a:defRPr sz="2600">
                <a:solidFill>
                  <a:schemeClr val="tx1"/>
                </a:solidFill>
                <a:latin typeface="Tw Cen MT" panose="020B0602020104020603" pitchFamily="34" charset="0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"/>
              <a:defRPr sz="2300">
                <a:solidFill>
                  <a:schemeClr val="tx1"/>
                </a:solidFill>
                <a:latin typeface="Tw Cen MT" panose="020B0602020104020603" pitchFamily="34" charset="0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ca-ES" sz="1800">
              <a:latin typeface="Arial" panose="020B0604020202020204" pitchFamily="34" charset="0"/>
            </a:endParaRPr>
          </a:p>
        </p:txBody>
      </p:sp>
      <p:sp>
        <p:nvSpPr>
          <p:cNvPr id="59" name="Rectangle 16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"/>
              <a:defRPr sz="2900">
                <a:solidFill>
                  <a:schemeClr val="tx1"/>
                </a:solidFill>
                <a:latin typeface="Tw Cen MT" panose="020B0602020104020603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"/>
              <a:defRPr sz="2600">
                <a:solidFill>
                  <a:schemeClr val="tx1"/>
                </a:solidFill>
                <a:latin typeface="Tw Cen MT" panose="020B0602020104020603" pitchFamily="34" charset="0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"/>
              <a:defRPr sz="2300">
                <a:solidFill>
                  <a:schemeClr val="tx1"/>
                </a:solidFill>
                <a:latin typeface="Tw Cen MT" panose="020B0602020104020603" pitchFamily="34" charset="0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ca-ES" sz="1800">
              <a:latin typeface="Arial" panose="020B0604020202020204" pitchFamily="34" charset="0"/>
            </a:endParaRPr>
          </a:p>
        </p:txBody>
      </p:sp>
      <p:sp>
        <p:nvSpPr>
          <p:cNvPr id="60" name="Rectangle 18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"/>
              <a:defRPr sz="2900">
                <a:solidFill>
                  <a:schemeClr val="tx1"/>
                </a:solidFill>
                <a:latin typeface="Tw Cen MT" panose="020B0602020104020603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"/>
              <a:defRPr sz="2600">
                <a:solidFill>
                  <a:schemeClr val="tx1"/>
                </a:solidFill>
                <a:latin typeface="Tw Cen MT" panose="020B0602020104020603" pitchFamily="34" charset="0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"/>
              <a:defRPr sz="2300">
                <a:solidFill>
                  <a:schemeClr val="tx1"/>
                </a:solidFill>
                <a:latin typeface="Tw Cen MT" panose="020B0602020104020603" pitchFamily="34" charset="0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ca-ES" sz="1800">
              <a:latin typeface="Arial" panose="020B0604020202020204" pitchFamily="34" charset="0"/>
            </a:endParaRPr>
          </a:p>
        </p:txBody>
      </p:sp>
      <p:sp>
        <p:nvSpPr>
          <p:cNvPr id="62" name="23 Rectángulo"/>
          <p:cNvSpPr/>
          <p:nvPr/>
        </p:nvSpPr>
        <p:spPr>
          <a:xfrm>
            <a:off x="573613" y="-16168"/>
            <a:ext cx="11064552" cy="292100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 algn="ctr" eaLnBrk="1" hangingPunct="1">
              <a:defRPr/>
            </a:pPr>
            <a:r>
              <a:rPr lang="en-US" sz="1300" i="1" dirty="0">
                <a:solidFill>
                  <a:schemeClr val="bg1"/>
                </a:solidFill>
                <a:latin typeface="Arial"/>
                <a:cs typeface="Arial"/>
              </a:rPr>
              <a:t>Robert Monjo: </a:t>
            </a:r>
            <a:r>
              <a:rPr lang="en-US" sz="1300" i="1" dirty="0" smtClean="0">
                <a:solidFill>
                  <a:schemeClr val="bg1"/>
                </a:solidFill>
                <a:latin typeface="Arial"/>
                <a:cs typeface="Arial"/>
              </a:rPr>
              <a:t>Testing </a:t>
            </a:r>
            <a:r>
              <a:rPr lang="en-US" sz="1300" i="1" dirty="0" err="1" smtClean="0">
                <a:solidFill>
                  <a:schemeClr val="bg1"/>
                </a:solidFill>
                <a:latin typeface="Arial"/>
                <a:cs typeface="Arial"/>
              </a:rPr>
              <a:t>hyperconical</a:t>
            </a:r>
            <a:r>
              <a:rPr lang="en-US" sz="1300" i="1" dirty="0" smtClean="0">
                <a:solidFill>
                  <a:schemeClr val="bg1"/>
                </a:solidFill>
                <a:latin typeface="Arial"/>
                <a:cs typeface="Arial"/>
              </a:rPr>
              <a:t> modified gravity in galaxies and clusters</a:t>
            </a:r>
            <a:endParaRPr lang="es-ES" sz="1300" dirty="0">
              <a:solidFill>
                <a:schemeClr val="bg1"/>
              </a:solidFill>
              <a:latin typeface="Arial" charset="0"/>
              <a:cs typeface="Arial" charset="0"/>
            </a:endParaRPr>
          </a:p>
        </p:txBody>
      </p:sp>
      <p:sp>
        <p:nvSpPr>
          <p:cNvPr id="63" name="Text Box 30"/>
          <p:cNvSpPr txBox="1">
            <a:spLocks noChangeArrowheads="1"/>
          </p:cNvSpPr>
          <p:nvPr/>
        </p:nvSpPr>
        <p:spPr bwMode="auto">
          <a:xfrm>
            <a:off x="2279576" y="260648"/>
            <a:ext cx="7639957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t">
            <a:spAutoFit/>
          </a:bodyPr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"/>
              <a:defRPr sz="2900">
                <a:solidFill>
                  <a:schemeClr val="tx1"/>
                </a:solidFill>
                <a:latin typeface="Tw Cen MT" panose="020B0602020104020603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"/>
              <a:defRPr sz="2600">
                <a:solidFill>
                  <a:schemeClr val="tx1"/>
                </a:solidFill>
                <a:latin typeface="Tw Cen MT" panose="020B0602020104020603" pitchFamily="34" charset="0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"/>
              <a:defRPr sz="2300">
                <a:solidFill>
                  <a:schemeClr val="tx1"/>
                </a:solidFill>
                <a:latin typeface="Tw Cen MT" panose="020B0602020104020603" pitchFamily="34" charset="0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None/>
            </a:pPr>
            <a:r>
              <a:rPr lang="ca-ES" sz="4000" b="1" dirty="0" err="1" smtClean="0">
                <a:solidFill>
                  <a:schemeClr val="bg1"/>
                </a:solidFill>
                <a:latin typeface="Arial"/>
                <a:cs typeface="Arial"/>
              </a:rPr>
              <a:t>Observations</a:t>
            </a:r>
            <a:r>
              <a:rPr lang="ca-ES" sz="4000" b="1" dirty="0" smtClean="0">
                <a:solidFill>
                  <a:schemeClr val="bg1"/>
                </a:solidFill>
                <a:latin typeface="Arial"/>
                <a:cs typeface="Arial"/>
              </a:rPr>
              <a:t>: </a:t>
            </a:r>
            <a:r>
              <a:rPr lang="ca-ES" sz="4000" b="1" dirty="0" err="1" smtClean="0">
                <a:solidFill>
                  <a:schemeClr val="bg1"/>
                </a:solidFill>
                <a:latin typeface="Arial"/>
                <a:cs typeface="Arial"/>
              </a:rPr>
              <a:t>five</a:t>
            </a:r>
            <a:r>
              <a:rPr lang="ca-ES" sz="4000" b="1" dirty="0" smtClean="0">
                <a:solidFill>
                  <a:schemeClr val="bg1"/>
                </a:solidFill>
                <a:latin typeface="Arial"/>
                <a:cs typeface="Arial"/>
              </a:rPr>
              <a:t> </a:t>
            </a:r>
            <a:r>
              <a:rPr lang="ca-ES" sz="4000" b="1" dirty="0" err="1" smtClean="0">
                <a:solidFill>
                  <a:schemeClr val="bg1"/>
                </a:solidFill>
                <a:latin typeface="Arial"/>
                <a:cs typeface="Arial"/>
              </a:rPr>
              <a:t>datasets</a:t>
            </a:r>
            <a:endParaRPr lang="en-US" sz="4000" b="1" dirty="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sp>
        <p:nvSpPr>
          <p:cNvPr id="2" name="AutoShape 2" descr="Mostrando image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ca-ES"/>
          </a:p>
        </p:txBody>
      </p:sp>
      <p:sp>
        <p:nvSpPr>
          <p:cNvPr id="26" name="AutoShape 6" descr="image.pn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ca-ES"/>
          </a:p>
        </p:txBody>
      </p:sp>
      <p:sp>
        <p:nvSpPr>
          <p:cNvPr id="69" name="Rectángulo 68"/>
          <p:cNvSpPr/>
          <p:nvPr/>
        </p:nvSpPr>
        <p:spPr>
          <a:xfrm>
            <a:off x="11738639" y="926951"/>
            <a:ext cx="48282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" sz="1400" b="1" dirty="0">
                <a:solidFill>
                  <a:schemeClr val="bg1"/>
                </a:solidFill>
              </a:rPr>
              <a:t>15. </a:t>
            </a:r>
            <a:endParaRPr lang="ca-ES" sz="1400" b="1" dirty="0">
              <a:solidFill>
                <a:schemeClr val="bg1"/>
              </a:solidFill>
            </a:endParaRPr>
          </a:p>
        </p:txBody>
      </p:sp>
      <p:cxnSp>
        <p:nvCxnSpPr>
          <p:cNvPr id="70" name="Conector recto 69"/>
          <p:cNvCxnSpPr/>
          <p:nvPr/>
        </p:nvCxnSpPr>
        <p:spPr>
          <a:xfrm flipV="1">
            <a:off x="11539264" y="799451"/>
            <a:ext cx="463717" cy="374895"/>
          </a:xfrm>
          <a:prstGeom prst="line">
            <a:avLst/>
          </a:prstGeom>
          <a:ln>
            <a:solidFill>
              <a:srgbClr val="FFFBE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ángulo 7"/>
          <p:cNvSpPr/>
          <p:nvPr/>
        </p:nvSpPr>
        <p:spPr>
          <a:xfrm>
            <a:off x="767407" y="4067780"/>
            <a:ext cx="1152494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a-ES" b="1" dirty="0"/>
              <a:t>10 </a:t>
            </a:r>
            <a:r>
              <a:rPr lang="ca-ES" b="1" dirty="0" err="1"/>
              <a:t>galaxy</a:t>
            </a:r>
            <a:r>
              <a:rPr lang="ca-ES" b="1" dirty="0"/>
              <a:t> </a:t>
            </a:r>
            <a:r>
              <a:rPr lang="ca-ES" b="1" dirty="0" smtClean="0"/>
              <a:t>clústers for radial </a:t>
            </a:r>
            <a:r>
              <a:rPr lang="ca-ES" b="1" dirty="0" err="1" smtClean="0"/>
              <a:t>acceleration</a:t>
            </a:r>
            <a:r>
              <a:rPr lang="ca-ES" b="1" dirty="0" smtClean="0"/>
              <a:t> </a:t>
            </a:r>
            <a:r>
              <a:rPr lang="ca-ES" dirty="0" err="1" smtClean="0"/>
              <a:t>and</a:t>
            </a:r>
            <a:endParaRPr lang="ca-ES" b="1" u="sng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a-ES" dirty="0" err="1"/>
              <a:t>Range</a:t>
            </a:r>
            <a:r>
              <a:rPr lang="ca-ES" dirty="0"/>
              <a:t>: 0.033 &lt; z &lt; </a:t>
            </a:r>
            <a:r>
              <a:rPr lang="ca-ES" dirty="0" smtClean="0"/>
              <a:t>0.090; </a:t>
            </a:r>
            <a:r>
              <a:rPr lang="en-US" dirty="0" smtClean="0"/>
              <a:t>Rotation curves (distances; observed and </a:t>
            </a:r>
            <a:r>
              <a:rPr lang="en-US" dirty="0" err="1" smtClean="0"/>
              <a:t>Keplerian</a:t>
            </a:r>
            <a:r>
              <a:rPr lang="en-US" dirty="0" smtClean="0"/>
              <a:t> speeds)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a-ES" dirty="0" err="1" smtClean="0"/>
              <a:t>Source</a:t>
            </a:r>
            <a:r>
              <a:rPr lang="ca-ES" dirty="0" smtClean="0"/>
              <a:t>: </a:t>
            </a:r>
            <a:r>
              <a:rPr lang="ca-ES" b="1" dirty="0" err="1" smtClean="0">
                <a:solidFill>
                  <a:srgbClr val="0000FF"/>
                </a:solidFill>
              </a:rPr>
              <a:t>HIghest</a:t>
            </a:r>
            <a:r>
              <a:rPr lang="ca-ES" b="1" dirty="0" smtClean="0">
                <a:solidFill>
                  <a:srgbClr val="0000FF"/>
                </a:solidFill>
              </a:rPr>
              <a:t> X-</a:t>
            </a:r>
            <a:r>
              <a:rPr lang="ca-ES" b="1" dirty="0" err="1" smtClean="0">
                <a:solidFill>
                  <a:srgbClr val="0000FF"/>
                </a:solidFill>
              </a:rPr>
              <a:t>ray</a:t>
            </a:r>
            <a:r>
              <a:rPr lang="ca-ES" b="1" dirty="0" smtClean="0">
                <a:solidFill>
                  <a:srgbClr val="0000FF"/>
                </a:solidFill>
              </a:rPr>
              <a:t> </a:t>
            </a:r>
            <a:r>
              <a:rPr lang="ca-ES" b="1" dirty="0" err="1" smtClean="0">
                <a:solidFill>
                  <a:srgbClr val="0000FF"/>
                </a:solidFill>
              </a:rPr>
              <a:t>FLUx</a:t>
            </a:r>
            <a:r>
              <a:rPr lang="ca-ES" b="1" dirty="0" smtClean="0">
                <a:solidFill>
                  <a:srgbClr val="0000FF"/>
                </a:solidFill>
              </a:rPr>
              <a:t> </a:t>
            </a:r>
            <a:r>
              <a:rPr lang="ca-ES" b="1" dirty="0" err="1" smtClean="0">
                <a:solidFill>
                  <a:srgbClr val="0000FF"/>
                </a:solidFill>
              </a:rPr>
              <a:t>Galaxy</a:t>
            </a:r>
            <a:r>
              <a:rPr lang="ca-ES" b="1" dirty="0" smtClean="0">
                <a:solidFill>
                  <a:srgbClr val="0000FF"/>
                </a:solidFill>
              </a:rPr>
              <a:t> </a:t>
            </a:r>
            <a:r>
              <a:rPr lang="ca-ES" b="1" dirty="0" err="1" smtClean="0">
                <a:solidFill>
                  <a:srgbClr val="0000FF"/>
                </a:solidFill>
              </a:rPr>
              <a:t>Cluster</a:t>
            </a:r>
            <a:r>
              <a:rPr lang="ca-ES" b="1" dirty="0" smtClean="0">
                <a:solidFill>
                  <a:srgbClr val="0000FF"/>
                </a:solidFill>
              </a:rPr>
              <a:t> </a:t>
            </a:r>
            <a:r>
              <a:rPr lang="ca-ES" b="1" dirty="0" err="1" smtClean="0">
                <a:solidFill>
                  <a:srgbClr val="0000FF"/>
                </a:solidFill>
              </a:rPr>
              <a:t>Sample</a:t>
            </a:r>
            <a:r>
              <a:rPr lang="ca-ES" b="1" dirty="0" smtClean="0">
                <a:solidFill>
                  <a:srgbClr val="0000FF"/>
                </a:solidFill>
              </a:rPr>
              <a:t> (HIFLUGCS</a:t>
            </a:r>
            <a:r>
              <a:rPr lang="en-US" b="1" dirty="0" smtClean="0">
                <a:solidFill>
                  <a:srgbClr val="0000FF"/>
                </a:solidFill>
              </a:rPr>
              <a:t>; </a:t>
            </a:r>
            <a:r>
              <a:rPr lang="en-US" b="1" dirty="0" err="1" smtClean="0">
                <a:solidFill>
                  <a:srgbClr val="0000FF"/>
                </a:solidFill>
              </a:rPr>
              <a:t>Ghirardini</a:t>
            </a:r>
            <a:r>
              <a:rPr lang="en-US" b="1" dirty="0" smtClean="0">
                <a:solidFill>
                  <a:srgbClr val="0000FF"/>
                </a:solidFill>
              </a:rPr>
              <a:t> et al. 2019; Li </a:t>
            </a:r>
            <a:r>
              <a:rPr lang="en-US" b="1" dirty="0" smtClean="0">
                <a:solidFill>
                  <a:srgbClr val="0000FF"/>
                </a:solidFill>
              </a:rPr>
              <a:t>et al. 2023</a:t>
            </a:r>
            <a:r>
              <a:rPr lang="ca-ES" b="1" dirty="0" smtClean="0">
                <a:solidFill>
                  <a:srgbClr val="0000FF"/>
                </a:solidFill>
              </a:rPr>
              <a:t>)</a:t>
            </a:r>
            <a:endParaRPr lang="ca-ES" b="1" dirty="0">
              <a:solidFill>
                <a:srgbClr val="0000FF"/>
              </a:solidFill>
            </a:endParaRPr>
          </a:p>
        </p:txBody>
      </p:sp>
      <p:sp>
        <p:nvSpPr>
          <p:cNvPr id="72" name="Rectángulo 71"/>
          <p:cNvSpPr/>
          <p:nvPr/>
        </p:nvSpPr>
        <p:spPr>
          <a:xfrm>
            <a:off x="767407" y="1550936"/>
            <a:ext cx="1097123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a-ES" b="1" dirty="0"/>
              <a:t>60 </a:t>
            </a:r>
            <a:r>
              <a:rPr lang="ca-ES" b="1" dirty="0" err="1"/>
              <a:t>high-quality</a:t>
            </a:r>
            <a:r>
              <a:rPr lang="ca-ES" b="1" dirty="0"/>
              <a:t> </a:t>
            </a:r>
            <a:r>
              <a:rPr lang="ca-ES" b="1" dirty="0" err="1"/>
              <a:t>rotation</a:t>
            </a:r>
            <a:r>
              <a:rPr lang="ca-ES" b="1" dirty="0"/>
              <a:t> </a:t>
            </a:r>
            <a:r>
              <a:rPr lang="ca-ES" b="1" dirty="0" err="1"/>
              <a:t>curves</a:t>
            </a:r>
            <a:r>
              <a:rPr lang="ca-ES" b="1" dirty="0"/>
              <a:t> </a:t>
            </a:r>
            <a:endParaRPr lang="ca-E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a-ES" dirty="0" err="1"/>
              <a:t>Range</a:t>
            </a:r>
            <a:r>
              <a:rPr lang="ca-ES" dirty="0"/>
              <a:t>: 0.00022 &lt; z &lt; </a:t>
            </a:r>
            <a:r>
              <a:rPr lang="ca-ES" dirty="0" smtClean="0"/>
              <a:t>0.028; 	Radial </a:t>
            </a:r>
            <a:r>
              <a:rPr lang="ca-ES" dirty="0" err="1"/>
              <a:t>acceleration</a:t>
            </a:r>
            <a:r>
              <a:rPr lang="ca-ES" dirty="0"/>
              <a:t> </a:t>
            </a:r>
            <a:r>
              <a:rPr lang="ca-ES" dirty="0" err="1"/>
              <a:t>relationship</a:t>
            </a:r>
            <a:r>
              <a:rPr lang="ca-ES" dirty="0"/>
              <a:t> (RAR)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a-ES" dirty="0" err="1"/>
              <a:t>Source</a:t>
            </a:r>
            <a:r>
              <a:rPr lang="ca-ES" dirty="0"/>
              <a:t>: </a:t>
            </a:r>
            <a:r>
              <a:rPr lang="en-US" b="1" dirty="0">
                <a:solidFill>
                  <a:srgbClr val="0000FF"/>
                </a:solidFill>
              </a:rPr>
              <a:t>Spitzer Photometry and Accurate Rotation Curves (SPARC;  </a:t>
            </a:r>
            <a:r>
              <a:rPr lang="en-US" b="1" dirty="0" err="1">
                <a:solidFill>
                  <a:srgbClr val="0000FF"/>
                </a:solidFill>
              </a:rPr>
              <a:t>McGaugh</a:t>
            </a:r>
            <a:r>
              <a:rPr lang="en-US" b="1" dirty="0">
                <a:solidFill>
                  <a:srgbClr val="0000FF"/>
                </a:solidFill>
              </a:rPr>
              <a:t> et al. 2007, 2016)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a-ES" dirty="0" err="1"/>
              <a:t>Features</a:t>
            </a:r>
            <a:r>
              <a:rPr lang="ca-ES" dirty="0"/>
              <a:t>: </a:t>
            </a:r>
            <a:r>
              <a:rPr lang="ca-ES" dirty="0" err="1"/>
              <a:t>Galaxies</a:t>
            </a:r>
            <a:r>
              <a:rPr lang="ca-ES" dirty="0"/>
              <a:t> </a:t>
            </a:r>
            <a:r>
              <a:rPr lang="ca-ES" dirty="0" err="1"/>
              <a:t>filtered</a:t>
            </a:r>
            <a:r>
              <a:rPr lang="ca-ES" dirty="0"/>
              <a:t> to </a:t>
            </a:r>
            <a:r>
              <a:rPr lang="ca-ES" dirty="0" err="1"/>
              <a:t>well-measured</a:t>
            </a:r>
            <a:r>
              <a:rPr lang="ca-ES" dirty="0"/>
              <a:t> </a:t>
            </a:r>
            <a:r>
              <a:rPr lang="ca-ES" dirty="0" err="1"/>
              <a:t>intermediate</a:t>
            </a:r>
            <a:r>
              <a:rPr lang="ca-ES" dirty="0"/>
              <a:t> radii </a:t>
            </a:r>
            <a:r>
              <a:rPr lang="en-US" dirty="0"/>
              <a:t>(</a:t>
            </a:r>
            <a:r>
              <a:rPr lang="en-US" dirty="0" err="1"/>
              <a:t>Lelli</a:t>
            </a:r>
            <a:r>
              <a:rPr lang="en-US" dirty="0"/>
              <a:t> et al. 2019).</a:t>
            </a:r>
            <a:endParaRPr lang="ca-ES" dirty="0"/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xmlns="" id="{8E4D6D7C-2C3F-4806-88B7-84762DB70612}"/>
              </a:ext>
            </a:extLst>
          </p:cNvPr>
          <p:cNvSpPr/>
          <p:nvPr/>
        </p:nvSpPr>
        <p:spPr>
          <a:xfrm>
            <a:off x="775284" y="2943807"/>
            <a:ext cx="914131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latin typeface="Arial"/>
                <a:cs typeface="Arial"/>
              </a:rPr>
              <a:t>20 </a:t>
            </a:r>
            <a:r>
              <a:rPr lang="en-US" b="1" dirty="0">
                <a:latin typeface="Arial"/>
                <a:cs typeface="Arial"/>
              </a:rPr>
              <a:t>accurate estimates of </a:t>
            </a:r>
            <a:r>
              <a:rPr lang="en-US" b="1" dirty="0" smtClean="0">
                <a:latin typeface="Arial"/>
                <a:cs typeface="Arial"/>
              </a:rPr>
              <a:t>flat speed </a:t>
            </a:r>
            <a:r>
              <a:rPr lang="en-US" dirty="0" smtClean="0">
                <a:latin typeface="Arial"/>
                <a:cs typeface="Arial"/>
              </a:rPr>
              <a:t>inferred from</a:t>
            </a:r>
            <a:r>
              <a:rPr lang="en-US" b="1" dirty="0" smtClean="0">
                <a:latin typeface="Arial"/>
                <a:cs typeface="Arial"/>
              </a:rPr>
              <a:t> weak lensing </a:t>
            </a:r>
            <a:endParaRPr lang="ca-E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a-ES" dirty="0" err="1" smtClean="0"/>
              <a:t>Range</a:t>
            </a:r>
            <a:r>
              <a:rPr lang="ca-ES" dirty="0"/>
              <a:t>: </a:t>
            </a:r>
            <a:r>
              <a:rPr lang="ca-ES" dirty="0" smtClean="0"/>
              <a:t>0.24 &lt; z &lt; </a:t>
            </a:r>
            <a:r>
              <a:rPr lang="ca-ES" dirty="0"/>
              <a:t>0.42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a-ES" dirty="0" err="1" smtClean="0"/>
              <a:t>Source</a:t>
            </a:r>
            <a:r>
              <a:rPr lang="ca-ES" dirty="0"/>
              <a:t>: </a:t>
            </a:r>
            <a:r>
              <a:rPr lang="en-US" b="1" dirty="0" err="1" smtClean="0">
                <a:solidFill>
                  <a:srgbClr val="4777FF"/>
                </a:solidFill>
              </a:rPr>
              <a:t>Mistele</a:t>
            </a:r>
            <a:r>
              <a:rPr lang="en-US" b="1" dirty="0" smtClean="0">
                <a:solidFill>
                  <a:srgbClr val="4777FF"/>
                </a:solidFill>
              </a:rPr>
              <a:t> </a:t>
            </a:r>
            <a:r>
              <a:rPr lang="en-US" b="1" dirty="0">
                <a:solidFill>
                  <a:srgbClr val="4777FF"/>
                </a:solidFill>
              </a:rPr>
              <a:t>et al. (</a:t>
            </a:r>
            <a:r>
              <a:rPr lang="en-US" b="1" dirty="0" smtClean="0">
                <a:solidFill>
                  <a:srgbClr val="4777FF"/>
                </a:solidFill>
              </a:rPr>
              <a:t>2024)</a:t>
            </a:r>
            <a:r>
              <a:rPr lang="en-US" dirty="0" smtClean="0"/>
              <a:t>, four bins: </a:t>
            </a:r>
            <a:r>
              <a:rPr lang="en-US" dirty="0" smtClean="0">
                <a:solidFill>
                  <a:srgbClr val="000000"/>
                </a:solidFill>
                <a:latin typeface="CMR10"/>
              </a:rPr>
              <a:t>1.29</a:t>
            </a:r>
            <a:r>
              <a:rPr lang="en-US" dirty="0">
                <a:solidFill>
                  <a:srgbClr val="000000"/>
                </a:solidFill>
                <a:latin typeface="CMR10"/>
              </a:rPr>
              <a:t>, 4.57, 9.13, and 19.5 in units of 10</a:t>
            </a:r>
            <a:r>
              <a:rPr lang="en-US" baseline="30000" dirty="0">
                <a:solidFill>
                  <a:srgbClr val="000000"/>
                </a:solidFill>
                <a:latin typeface="CMR7"/>
              </a:rPr>
              <a:t>10</a:t>
            </a:r>
            <a:r>
              <a:rPr lang="en-US" dirty="0">
                <a:solidFill>
                  <a:srgbClr val="000000"/>
                </a:solidFill>
                <a:latin typeface="CMMI10"/>
              </a:rPr>
              <a:t>M</a:t>
            </a:r>
            <a:r>
              <a:rPr lang="en-US" sz="800" dirty="0" smtClean="0">
                <a:solidFill>
                  <a:srgbClr val="000000"/>
                </a:solidFill>
                <a:latin typeface="CMSY7"/>
              </a:rPr>
              <a:t>⊙</a:t>
            </a:r>
            <a:r>
              <a:rPr lang="en-US" dirty="0" smtClean="0">
                <a:solidFill>
                  <a:srgbClr val="000000"/>
                </a:solidFill>
                <a:latin typeface="CMR10"/>
              </a:rPr>
              <a:t>. </a:t>
            </a:r>
            <a:endParaRPr lang="en-US" dirty="0"/>
          </a:p>
        </p:txBody>
      </p:sp>
      <p:pic>
        <p:nvPicPr>
          <p:cNvPr id="37" name="Picture 5" descr="logo folio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344" y="100229"/>
            <a:ext cx="2304256" cy="6992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ángulo 4"/>
          <p:cNvSpPr/>
          <p:nvPr/>
        </p:nvSpPr>
        <p:spPr>
          <a:xfrm>
            <a:off x="767407" y="6074712"/>
            <a:ext cx="1123521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>
              <a:spcBef>
                <a:spcPct val="30000"/>
              </a:spcBef>
              <a:defRPr/>
            </a:pPr>
            <a:r>
              <a:rPr lang="ca-ES" b="1" dirty="0" smtClean="0"/>
              <a:t>5 </a:t>
            </a:r>
            <a:r>
              <a:rPr lang="ca-ES" b="1" dirty="0" err="1" smtClean="0"/>
              <a:t>complete</a:t>
            </a:r>
            <a:r>
              <a:rPr lang="ca-ES" dirty="0" smtClean="0"/>
              <a:t> </a:t>
            </a:r>
            <a:r>
              <a:rPr lang="ca-ES" dirty="0" err="1"/>
              <a:t>stellar</a:t>
            </a:r>
            <a:r>
              <a:rPr lang="ca-ES" dirty="0"/>
              <a:t> </a:t>
            </a:r>
            <a:r>
              <a:rPr lang="ca-ES" dirty="0" err="1"/>
              <a:t>mass</a:t>
            </a:r>
            <a:r>
              <a:rPr lang="ca-ES" dirty="0"/>
              <a:t> </a:t>
            </a:r>
            <a:r>
              <a:rPr lang="ca-ES" dirty="0" err="1" smtClean="0"/>
              <a:t>info</a:t>
            </a:r>
            <a:r>
              <a:rPr lang="ca-ES" dirty="0" smtClean="0"/>
              <a:t>: </a:t>
            </a:r>
            <a:r>
              <a:rPr lang="ca-ES" sz="1600" b="1" dirty="0"/>
              <a:t>A1795, A2029, A2142, A2319</a:t>
            </a:r>
            <a:r>
              <a:rPr lang="ca-ES" sz="1600" b="1" dirty="0" smtClean="0"/>
              <a:t>, </a:t>
            </a:r>
            <a:r>
              <a:rPr lang="ca-ES" sz="1600" b="1" dirty="0"/>
              <a:t>A644</a:t>
            </a:r>
            <a:r>
              <a:rPr lang="ca-ES" b="1" dirty="0">
                <a:solidFill>
                  <a:srgbClr val="0000FF"/>
                </a:solidFill>
              </a:rPr>
              <a:t> </a:t>
            </a:r>
            <a:r>
              <a:rPr lang="ca-ES" b="1" dirty="0">
                <a:solidFill>
                  <a:srgbClr val="0000FF"/>
                </a:solidFill>
              </a:rPr>
              <a:t>(</a:t>
            </a:r>
            <a:r>
              <a:rPr lang="ca-ES" b="1" dirty="0" err="1">
                <a:solidFill>
                  <a:srgbClr val="0000FF"/>
                </a:solidFill>
              </a:rPr>
              <a:t>Eckert</a:t>
            </a:r>
            <a:r>
              <a:rPr lang="ca-ES" b="1" dirty="0">
                <a:solidFill>
                  <a:srgbClr val="0000FF"/>
                </a:solidFill>
              </a:rPr>
              <a:t> </a:t>
            </a:r>
            <a:r>
              <a:rPr lang="ca-ES" b="1" dirty="0">
                <a:solidFill>
                  <a:srgbClr val="0000FF"/>
                </a:solidFill>
              </a:rPr>
              <a:t>et al. 2022; </a:t>
            </a:r>
            <a:r>
              <a:rPr lang="ca-ES" b="1" dirty="0" err="1">
                <a:solidFill>
                  <a:srgbClr val="0000FF"/>
                </a:solidFill>
              </a:rPr>
              <a:t>Kelleher</a:t>
            </a:r>
            <a:r>
              <a:rPr lang="ca-ES" b="1" dirty="0">
                <a:solidFill>
                  <a:srgbClr val="0000FF"/>
                </a:solidFill>
              </a:rPr>
              <a:t> </a:t>
            </a:r>
            <a:r>
              <a:rPr lang="ca-ES" b="1" dirty="0">
                <a:solidFill>
                  <a:srgbClr val="0000FF"/>
                </a:solidFill>
              </a:rPr>
              <a:t>&amp; </a:t>
            </a:r>
            <a:r>
              <a:rPr lang="ca-ES" b="1" dirty="0" err="1">
                <a:solidFill>
                  <a:srgbClr val="0000FF"/>
                </a:solidFill>
              </a:rPr>
              <a:t>Lelli</a:t>
            </a:r>
            <a:r>
              <a:rPr lang="ca-ES" b="1" dirty="0">
                <a:solidFill>
                  <a:srgbClr val="0000FF"/>
                </a:solidFill>
              </a:rPr>
              <a:t> </a:t>
            </a:r>
            <a:r>
              <a:rPr lang="ca-ES" b="1" dirty="0">
                <a:solidFill>
                  <a:srgbClr val="0000FF"/>
                </a:solidFill>
              </a:rPr>
              <a:t>2024).</a:t>
            </a:r>
            <a:endParaRPr lang="es-ES_tradnl" b="1" dirty="0">
              <a:solidFill>
                <a:srgbClr val="0000FF"/>
              </a:solidFill>
            </a:endParaRPr>
          </a:p>
        </p:txBody>
      </p:sp>
      <p:sp>
        <p:nvSpPr>
          <p:cNvPr id="39" name="Rectángulo 38">
            <a:extLst>
              <a:ext uri="{FF2B5EF4-FFF2-40B4-BE49-F238E27FC236}">
                <a16:creationId xmlns:a16="http://schemas.microsoft.com/office/drawing/2014/main" xmlns="" id="{789A812B-5556-9201-26B6-DABC5A995568}"/>
              </a:ext>
            </a:extLst>
          </p:cNvPr>
          <p:cNvSpPr/>
          <p:nvPr/>
        </p:nvSpPr>
        <p:spPr>
          <a:xfrm>
            <a:off x="2681" y="2915652"/>
            <a:ext cx="62549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" sz="2800" b="1" dirty="0" smtClean="0">
                <a:solidFill>
                  <a:schemeClr val="accent5"/>
                </a:solidFill>
                <a:latin typeface="Arial" charset="0"/>
                <a:cs typeface="Arial" charset="0"/>
              </a:rPr>
              <a:t>(2)</a:t>
            </a:r>
            <a:endParaRPr lang="ca-ES" sz="2800" dirty="0">
              <a:solidFill>
                <a:schemeClr val="accent5"/>
              </a:solidFill>
            </a:endParaRPr>
          </a:p>
        </p:txBody>
      </p:sp>
      <p:sp>
        <p:nvSpPr>
          <p:cNvPr id="51" name="Rectángulo 34">
            <a:extLst>
              <a:ext uri="{FF2B5EF4-FFF2-40B4-BE49-F238E27FC236}">
                <a16:creationId xmlns:a16="http://schemas.microsoft.com/office/drawing/2014/main" xmlns="" id="{D9487967-9E55-1DC8-2704-D5D10C242C9A}"/>
              </a:ext>
            </a:extLst>
          </p:cNvPr>
          <p:cNvSpPr/>
          <p:nvPr/>
        </p:nvSpPr>
        <p:spPr>
          <a:xfrm>
            <a:off x="2681" y="3851756"/>
            <a:ext cx="625492" cy="523220"/>
          </a:xfrm>
          <a:prstGeom prst="rect">
            <a:avLst/>
          </a:prstGeom>
        </p:spPr>
        <p:txBody>
          <a:bodyPr wrap="none" lIns="91440" tIns="45720" rIns="91440" bIns="45720" anchor="t">
            <a:spAutoFit/>
          </a:bodyPr>
          <a:lstStyle/>
          <a:p>
            <a:r>
              <a:rPr lang="en" sz="2800" b="1" dirty="0" smtClean="0">
                <a:solidFill>
                  <a:schemeClr val="accent5"/>
                </a:solidFill>
                <a:latin typeface="Arial"/>
                <a:cs typeface="Arial"/>
              </a:rPr>
              <a:t>(3)</a:t>
            </a:r>
            <a:endParaRPr lang="ca-ES" sz="2800" dirty="0">
              <a:solidFill>
                <a:schemeClr val="accent5"/>
              </a:solidFill>
            </a:endParaRPr>
          </a:p>
        </p:txBody>
      </p:sp>
      <p:sp>
        <p:nvSpPr>
          <p:cNvPr id="64" name="Rectángulo 63">
            <a:extLst>
              <a:ext uri="{FF2B5EF4-FFF2-40B4-BE49-F238E27FC236}">
                <a16:creationId xmlns:a16="http://schemas.microsoft.com/office/drawing/2014/main" xmlns="" id="{789A812B-5556-9201-26B6-DABC5A995568}"/>
              </a:ext>
            </a:extLst>
          </p:cNvPr>
          <p:cNvSpPr/>
          <p:nvPr/>
        </p:nvSpPr>
        <p:spPr>
          <a:xfrm>
            <a:off x="2681" y="1475492"/>
            <a:ext cx="62549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" sz="2800" b="1" dirty="0" smtClean="0">
                <a:solidFill>
                  <a:schemeClr val="accent5"/>
                </a:solidFill>
                <a:latin typeface="Arial" charset="0"/>
                <a:cs typeface="Arial" charset="0"/>
              </a:rPr>
              <a:t>(1)</a:t>
            </a:r>
            <a:endParaRPr lang="ca-ES" sz="2800" dirty="0">
              <a:solidFill>
                <a:schemeClr val="accent5"/>
              </a:solidFill>
            </a:endParaRPr>
          </a:p>
        </p:txBody>
      </p:sp>
      <p:sp>
        <p:nvSpPr>
          <p:cNvPr id="65" name="Rectángulo 34">
            <a:extLst>
              <a:ext uri="{FF2B5EF4-FFF2-40B4-BE49-F238E27FC236}">
                <a16:creationId xmlns:a16="http://schemas.microsoft.com/office/drawing/2014/main" xmlns="" id="{D9487967-9E55-1DC8-2704-D5D10C242C9A}"/>
              </a:ext>
            </a:extLst>
          </p:cNvPr>
          <p:cNvSpPr/>
          <p:nvPr/>
        </p:nvSpPr>
        <p:spPr>
          <a:xfrm rot="21352653">
            <a:off x="17998" y="5097698"/>
            <a:ext cx="625492" cy="523220"/>
          </a:xfrm>
          <a:prstGeom prst="rect">
            <a:avLst/>
          </a:prstGeom>
        </p:spPr>
        <p:txBody>
          <a:bodyPr wrap="none" lIns="91440" tIns="45720" rIns="91440" bIns="45720" anchor="t">
            <a:spAutoFit/>
          </a:bodyPr>
          <a:lstStyle/>
          <a:p>
            <a:r>
              <a:rPr lang="en" sz="2800" b="1" dirty="0" smtClean="0">
                <a:solidFill>
                  <a:schemeClr val="accent5"/>
                </a:solidFill>
                <a:latin typeface="Arial"/>
                <a:cs typeface="Arial"/>
              </a:rPr>
              <a:t>(4)</a:t>
            </a:r>
            <a:endParaRPr lang="ca-ES" sz="2800" dirty="0">
              <a:solidFill>
                <a:schemeClr val="accent5"/>
              </a:solidFill>
            </a:endParaRPr>
          </a:p>
        </p:txBody>
      </p:sp>
      <p:sp>
        <p:nvSpPr>
          <p:cNvPr id="66" name="Rectángulo 34">
            <a:extLst>
              <a:ext uri="{FF2B5EF4-FFF2-40B4-BE49-F238E27FC236}">
                <a16:creationId xmlns:a16="http://schemas.microsoft.com/office/drawing/2014/main" xmlns="" id="{D9487967-9E55-1DC8-2704-D5D10C242C9A}"/>
              </a:ext>
            </a:extLst>
          </p:cNvPr>
          <p:cNvSpPr/>
          <p:nvPr/>
        </p:nvSpPr>
        <p:spPr>
          <a:xfrm>
            <a:off x="61025" y="5992832"/>
            <a:ext cx="625492" cy="523220"/>
          </a:xfrm>
          <a:prstGeom prst="rect">
            <a:avLst/>
          </a:prstGeom>
        </p:spPr>
        <p:txBody>
          <a:bodyPr wrap="none" lIns="91440" tIns="45720" rIns="91440" bIns="45720" anchor="t">
            <a:spAutoFit/>
          </a:bodyPr>
          <a:lstStyle/>
          <a:p>
            <a:r>
              <a:rPr lang="en" sz="2800" b="1" dirty="0" smtClean="0">
                <a:solidFill>
                  <a:schemeClr val="accent5"/>
                </a:solidFill>
                <a:latin typeface="Arial"/>
                <a:cs typeface="Arial"/>
              </a:rPr>
              <a:t>(5)</a:t>
            </a:r>
            <a:endParaRPr lang="ca-ES" sz="2800" dirty="0">
              <a:solidFill>
                <a:schemeClr val="accent5"/>
              </a:solidFill>
            </a:endParaRPr>
          </a:p>
        </p:txBody>
      </p:sp>
      <p:sp>
        <p:nvSpPr>
          <p:cNvPr id="6" name="Rectángulo 5"/>
          <p:cNvSpPr/>
          <p:nvPr/>
        </p:nvSpPr>
        <p:spPr>
          <a:xfrm>
            <a:off x="807617" y="5212013"/>
            <a:ext cx="865717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a-ES" b="1" dirty="0"/>
              <a:t>12 </a:t>
            </a:r>
            <a:r>
              <a:rPr lang="en-US" b="1" dirty="0"/>
              <a:t>X-COP galaxy clusters </a:t>
            </a:r>
            <a:r>
              <a:rPr lang="en-US" dirty="0"/>
              <a:t>for </a:t>
            </a:r>
            <a:r>
              <a:rPr lang="en-US" b="1" dirty="0"/>
              <a:t>hydrostatic </a:t>
            </a:r>
            <a:r>
              <a:rPr lang="en-US" b="1" dirty="0" smtClean="0"/>
              <a:t>equilibrium </a:t>
            </a:r>
            <a:r>
              <a:rPr lang="ca-ES" b="1" dirty="0" smtClean="0">
                <a:solidFill>
                  <a:srgbClr val="0000FF"/>
                </a:solidFill>
              </a:rPr>
              <a:t>(</a:t>
            </a:r>
            <a:r>
              <a:rPr lang="ca-ES" b="1" dirty="0" err="1" smtClean="0">
                <a:solidFill>
                  <a:srgbClr val="0000FF"/>
                </a:solidFill>
              </a:rPr>
              <a:t>Ghirardini</a:t>
            </a:r>
            <a:r>
              <a:rPr lang="ca-ES" b="1" dirty="0" smtClean="0">
                <a:solidFill>
                  <a:srgbClr val="0000FF"/>
                </a:solidFill>
              </a:rPr>
              <a:t> </a:t>
            </a:r>
            <a:r>
              <a:rPr lang="ca-ES" b="1" dirty="0">
                <a:solidFill>
                  <a:srgbClr val="0000FF"/>
                </a:solidFill>
              </a:rPr>
              <a:t>et al. </a:t>
            </a:r>
            <a:r>
              <a:rPr lang="ca-ES" b="1" dirty="0">
                <a:solidFill>
                  <a:srgbClr val="0000FF"/>
                </a:solidFill>
              </a:rPr>
              <a:t>2019)</a:t>
            </a:r>
          </a:p>
        </p:txBody>
      </p:sp>
      <p:sp>
        <p:nvSpPr>
          <p:cNvPr id="7" name="Rectángulo 6"/>
          <p:cNvSpPr/>
          <p:nvPr/>
        </p:nvSpPr>
        <p:spPr>
          <a:xfrm>
            <a:off x="802173" y="5435932"/>
            <a:ext cx="314060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ca-ES" dirty="0" err="1"/>
              <a:t>Range</a:t>
            </a:r>
            <a:r>
              <a:rPr lang="ca-ES" dirty="0"/>
              <a:t>: </a:t>
            </a:r>
            <a:r>
              <a:rPr lang="ca-ES" dirty="0" smtClean="0"/>
              <a:t>0.055 </a:t>
            </a:r>
            <a:r>
              <a:rPr lang="ca-ES" dirty="0"/>
              <a:t>&lt; z &lt; 0.090</a:t>
            </a:r>
            <a:r>
              <a:rPr lang="ca-ES" dirty="0" smtClean="0"/>
              <a:t>;</a:t>
            </a:r>
            <a:endParaRPr lang="ca-ES" dirty="0"/>
          </a:p>
        </p:txBody>
      </p:sp>
      <p:sp>
        <p:nvSpPr>
          <p:cNvPr id="67" name="Rectángulo 66"/>
          <p:cNvSpPr/>
          <p:nvPr/>
        </p:nvSpPr>
        <p:spPr>
          <a:xfrm>
            <a:off x="802173" y="6372036"/>
            <a:ext cx="320472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ca-ES" dirty="0" err="1"/>
              <a:t>Range</a:t>
            </a:r>
            <a:r>
              <a:rPr lang="ca-ES" dirty="0"/>
              <a:t>: </a:t>
            </a:r>
            <a:r>
              <a:rPr lang="ca-ES" dirty="0" smtClean="0"/>
              <a:t>0.055 </a:t>
            </a:r>
            <a:r>
              <a:rPr lang="ca-ES" dirty="0"/>
              <a:t>&lt; z &lt; </a:t>
            </a:r>
            <a:r>
              <a:rPr lang="ca-ES" dirty="0" smtClean="0"/>
              <a:t>0.090; </a:t>
            </a:r>
            <a:endParaRPr lang="ca-ES" dirty="0"/>
          </a:p>
        </p:txBody>
      </p:sp>
    </p:spTree>
    <p:extLst>
      <p:ext uri="{BB962C8B-B14F-4D97-AF65-F5344CB8AC3E}">
        <p14:creationId xmlns:p14="http://schemas.microsoft.com/office/powerpoint/2010/main" val="9441679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53" grpId="0"/>
      <p:bldP spid="5" grpId="0"/>
      <p:bldP spid="39" grpId="0"/>
      <p:bldP spid="51" grpId="0"/>
      <p:bldP spid="64" grpId="0"/>
      <p:bldP spid="65" grpId="0"/>
      <p:bldP spid="66" grpId="0"/>
      <p:bldP spid="6" grpId="0"/>
      <p:bldP spid="7" grpId="0"/>
      <p:bldP spid="67" grpId="0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ntermedio">
  <a:themeElements>
    <a:clrScheme name="Intermedio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Intermedio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Intermedio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Intermedio">
    <a:dk1>
      <a:sysClr val="windowText" lastClr="000000"/>
    </a:dk1>
    <a:lt1>
      <a:sysClr val="window" lastClr="FFFFFF"/>
    </a:lt1>
    <a:dk2>
      <a:srgbClr val="775F55"/>
    </a:dk2>
    <a:lt2>
      <a:srgbClr val="EBDDC3"/>
    </a:lt2>
    <a:accent1>
      <a:srgbClr val="94B6D2"/>
    </a:accent1>
    <a:accent2>
      <a:srgbClr val="DD8047"/>
    </a:accent2>
    <a:accent3>
      <a:srgbClr val="A5AB81"/>
    </a:accent3>
    <a:accent4>
      <a:srgbClr val="D8B25C"/>
    </a:accent4>
    <a:accent5>
      <a:srgbClr val="7BA79D"/>
    </a:accent5>
    <a:accent6>
      <a:srgbClr val="968C8C"/>
    </a:accent6>
    <a:hlink>
      <a:srgbClr val="F7B615"/>
    </a:hlink>
    <a:folHlink>
      <a:srgbClr val="704404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90908</TotalTime>
  <Words>1768</Words>
  <Application>Microsoft Office PowerPoint</Application>
  <PresentationFormat>Panorámica</PresentationFormat>
  <Paragraphs>306</Paragraphs>
  <Slides>21</Slides>
  <Notes>21</Notes>
  <HiddenSlides>1</HiddenSlides>
  <MMClips>0</MMClips>
  <ScaleCrop>false</ScaleCrop>
  <HeadingPairs>
    <vt:vector size="8" baseType="variant">
      <vt:variant>
        <vt:lpstr>Fuentes usadas</vt:lpstr>
      </vt:variant>
      <vt:variant>
        <vt:i4>19</vt:i4>
      </vt:variant>
      <vt:variant>
        <vt:lpstr>Tema</vt:lpstr>
      </vt:variant>
      <vt:variant>
        <vt:i4>1</vt:i4>
      </vt:variant>
      <vt:variant>
        <vt:lpstr>Servidores OLE incrustados</vt:lpstr>
      </vt:variant>
      <vt:variant>
        <vt:i4>2</vt:i4>
      </vt:variant>
      <vt:variant>
        <vt:lpstr>Títulos de diapositiva</vt:lpstr>
      </vt:variant>
      <vt:variant>
        <vt:i4>21</vt:i4>
      </vt:variant>
    </vt:vector>
  </HeadingPairs>
  <TitlesOfParts>
    <vt:vector size="43" baseType="lpstr">
      <vt:lpstr>Adobe Garamond</vt:lpstr>
      <vt:lpstr>-apple-system</vt:lpstr>
      <vt:lpstr>Arial</vt:lpstr>
      <vt:lpstr>Arial Nova Cond Light</vt:lpstr>
      <vt:lpstr>Calibri</vt:lpstr>
      <vt:lpstr>Cambria Math</vt:lpstr>
      <vt:lpstr>CMMI10</vt:lpstr>
      <vt:lpstr>CMMI6</vt:lpstr>
      <vt:lpstr>CMMI9</vt:lpstr>
      <vt:lpstr>CMR10</vt:lpstr>
      <vt:lpstr>CMR7</vt:lpstr>
      <vt:lpstr>CMR9</vt:lpstr>
      <vt:lpstr>CMSY7</vt:lpstr>
      <vt:lpstr>CMTI9</vt:lpstr>
      <vt:lpstr>Courier New</vt:lpstr>
      <vt:lpstr>Symbol</vt:lpstr>
      <vt:lpstr>Tw Cen MT</vt:lpstr>
      <vt:lpstr>Wingdings</vt:lpstr>
      <vt:lpstr>Wingdings 2</vt:lpstr>
      <vt:lpstr>Intermedio</vt:lpstr>
      <vt:lpstr>Ecuación</vt:lpstr>
      <vt:lpstr>Imagen de mapa de bits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FIC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Roberto</dc:creator>
  <cp:lastModifiedBy>Cuenta Microsoft</cp:lastModifiedBy>
  <cp:revision>10129</cp:revision>
  <dcterms:created xsi:type="dcterms:W3CDTF">2011-06-05T21:29:19Z</dcterms:created>
  <dcterms:modified xsi:type="dcterms:W3CDTF">2025-04-12T12:59:02Z</dcterms:modified>
</cp:coreProperties>
</file>