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9" r:id="rId2"/>
    <p:sldId id="405" r:id="rId3"/>
    <p:sldId id="2147196893" r:id="rId4"/>
    <p:sldId id="2147196904" r:id="rId5"/>
    <p:sldId id="409" r:id="rId6"/>
    <p:sldId id="414" r:id="rId7"/>
    <p:sldId id="415" r:id="rId8"/>
    <p:sldId id="2348" r:id="rId9"/>
    <p:sldId id="417" r:id="rId10"/>
    <p:sldId id="2147196905" r:id="rId11"/>
    <p:sldId id="2351" r:id="rId12"/>
    <p:sldId id="2349" r:id="rId13"/>
    <p:sldId id="407" r:id="rId14"/>
    <p:sldId id="2147196896" r:id="rId15"/>
    <p:sldId id="408" r:id="rId16"/>
    <p:sldId id="2352" r:id="rId17"/>
    <p:sldId id="2353" r:id="rId18"/>
    <p:sldId id="2354" r:id="rId19"/>
    <p:sldId id="2355" r:id="rId20"/>
    <p:sldId id="2147196908" r:id="rId21"/>
    <p:sldId id="2147196906" r:id="rId22"/>
    <p:sldId id="2359" r:id="rId23"/>
    <p:sldId id="2358" r:id="rId24"/>
    <p:sldId id="2357" r:id="rId25"/>
    <p:sldId id="2147196907" r:id="rId26"/>
    <p:sldId id="2147196892" r:id="rId27"/>
    <p:sldId id="342" r:id="rId28"/>
    <p:sldId id="2147196875" r:id="rId29"/>
    <p:sldId id="2147196891" r:id="rId30"/>
    <p:sldId id="2147196890" r:id="rId31"/>
    <p:sldId id="2147196880" r:id="rId32"/>
    <p:sldId id="2360" r:id="rId33"/>
    <p:sldId id="2147196898" r:id="rId34"/>
    <p:sldId id="2147196899" r:id="rId35"/>
    <p:sldId id="2147196897" r:id="rId36"/>
    <p:sldId id="2147196902" r:id="rId37"/>
    <p:sldId id="2147196901" r:id="rId38"/>
    <p:sldId id="2147196903" r:id="rId39"/>
    <p:sldId id="2147196900" r:id="rId40"/>
    <p:sldId id="406" r:id="rId41"/>
    <p:sldId id="2147196873" r:id="rId42"/>
    <p:sldId id="353" r:id="rId43"/>
    <p:sldId id="354" r:id="rId44"/>
    <p:sldId id="346" r:id="rId45"/>
    <p:sldId id="349" r:id="rId46"/>
    <p:sldId id="351" r:id="rId47"/>
    <p:sldId id="395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840"/>
    <p:restoredTop sz="94686"/>
  </p:normalViewPr>
  <p:slideViewPr>
    <p:cSldViewPr snapToGrid="0" snapToObjects="1">
      <p:cViewPr varScale="1">
        <p:scale>
          <a:sx n="120" d="100"/>
          <a:sy n="120" d="100"/>
        </p:scale>
        <p:origin x="216" y="1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705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(OPTIONAL, TIME PERMITTING)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Key innovations in HL-LHC: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1) Powerful superconducting quadrupole magnets (12 Tesla) will be installed on either side of the ATLAS and CMS experiments to focus the particle bunches. These magnets will be made using niobium-tin (Nb</a:t>
            </a:r>
            <a:r>
              <a:rPr lang="en-US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Sn), used for the first time in an accelerator (instead of niobium-titanium)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2) Crab cavities for tilting the beams (16 in total) - give the head and tail of the particle bunches opposite-sign transverse momentum before they meet, enlarging the overlap area of the two bunches and thus increasing the probability of collisions.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3) One hundred new, more effective collimators will be installed: these devices absorb particles that stray from the beam trajectory and might otherwise damage the machine.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5) Innovative superconducting power lines will connect the power converters to the accelerator; will be able to carry currents of record intensities, up to 100 000 amps!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091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86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84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19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75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Rende Steerenberg | Talk-for-Guides: Lifecycle of the LHC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857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87FEBE9-CE5B-9600-90B0-8C13C48C7F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766" y="-633005"/>
            <a:ext cx="9248800" cy="69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6420237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23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76" r:id="rId3"/>
    <p:sldLayoutId id="2147483662" r:id="rId4"/>
    <p:sldLayoutId id="2147483650" r:id="rId5"/>
    <p:sldLayoutId id="2147483665" r:id="rId6"/>
    <p:sldLayoutId id="2147483668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5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op-webtools.web.cern.ch/vistar/?usr=SPS1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0932" y="3429000"/>
            <a:ext cx="11376025" cy="2153265"/>
          </a:xfrm>
        </p:spPr>
        <p:txBody>
          <a:bodyPr/>
          <a:lstStyle/>
          <a:p>
            <a:r>
              <a:rPr lang="en-GB" sz="4800" dirty="0"/>
              <a:t>Talk-for-Guides: Lifecycle of the LHC</a:t>
            </a:r>
            <a:br>
              <a:rPr lang="en-GB" sz="4800" dirty="0"/>
            </a:br>
            <a:r>
              <a:rPr lang="en-GB" sz="2800" dirty="0"/>
              <a:t>The CERN Accelerator complex and its running</a:t>
            </a:r>
            <a:br>
              <a:rPr lang="en-GB" sz="4000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1800" dirty="0"/>
              <a:t>Rende Steerenberg – BE/OP</a:t>
            </a:r>
          </a:p>
          <a:p>
            <a:pPr algn="r"/>
            <a:r>
              <a:rPr lang="en-US" sz="1800" dirty="0"/>
              <a:t>6 December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315B0A-118F-F322-0531-489C509FE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5CC9F6-BCD7-687A-7DC5-A075FAB7C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68919"/>
            <a:ext cx="11376024" cy="4631856"/>
          </a:xfrm>
        </p:spPr>
        <p:txBody>
          <a:bodyPr/>
          <a:lstStyle/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Scheduling 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accent3"/>
                </a:solidFill>
              </a:rPr>
              <a:t>Satisfying our Users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Controlling the Accelerator Complex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Some things that will happen during LS3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46154-2DB7-6D1E-47F2-46E8F29D5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31D1F-ED4B-83F3-C1EB-AA7951280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A32A7-503D-2D3A-4469-2FA0F611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5F5ED-6CFD-FE69-1504-9D26C8B2A7C3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7E4B70-B224-C0BB-3342-A8F1A686592D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B9D33E-750D-5BE6-4320-F1063367D171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7A5DDB-A5CC-EDEE-9616-5F3D74D98A76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658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5141D-7D7E-3048-9946-92F3C8C87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9B7F9B-C821-3B84-F00F-B68D25B64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21774DA-015F-25EC-D7D9-B9E7B38CC27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27AC67-D10A-B792-BBE1-AFF585C4E13A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FA7F19-F65C-6409-080A-9B74A134C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0629" y="282525"/>
            <a:ext cx="7201283" cy="1065742"/>
          </a:xfrm>
        </p:spPr>
        <p:txBody>
          <a:bodyPr/>
          <a:lstStyle/>
          <a:p>
            <a:pPr algn="ctr"/>
            <a:r>
              <a:rPr lang="en-GB" dirty="0"/>
              <a:t>Filling the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468DA-7267-6925-C6A6-BEA922325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F1665-8D4B-8CCA-2E30-43E42C4E7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11F54-3A59-3F4E-4C90-306963A61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E69C14-FED7-0E86-CE78-EEF559394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625D1E-DB99-C737-EA3E-90B2BC18BB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C7A49D-3B2A-1E58-AB61-C12960CCCA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00EA9F-FCBC-443C-521A-AD8393E42F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E9F458-B8F1-B085-74BC-281E27E52C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45B9302-753D-2758-9462-28772C6C5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AAC5ED6D-07D4-CCD4-7B78-B454BB1AE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9D348C22-F47D-ECF2-D7A0-480E7F021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220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B2DA5-8229-FAAF-7371-CD724526A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30312A9F-DD74-1A77-9259-2E7211C86C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D7B27B0-D874-12EA-BB9F-90DB59257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A35E8-F8CA-8008-11BF-FA2D8689B4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06.12.2024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A8082-1F25-7938-A9E1-831A632C8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Talk-for-Guides: Lifecycle of the 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94582-EA5F-7BD6-291E-83B16F0B6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80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245F9-E579-B995-BDAE-088441EA5D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B9A5D2-F8AE-F701-DB64-6220CE99D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7E8FE-A94B-8BA1-8422-576A55EA3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58A76-820C-4E81-24FA-61EBF5A3B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58E8B-C31D-E58C-EF9A-B23A22DAF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A38B74D-AD84-AE5E-8ADF-7732936F9227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9E97160-AAEE-3C10-79F6-B005B9EE6593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494C139E-6569-0668-95BC-1DC6525946F8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21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6.8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97E100F4-B920-1F97-E0F9-4EAEC8DECF67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8964C06-5A7C-96D0-63D8-DF28D9F4073D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C31EA7AF-4E9C-7EB3-5E70-688C657A276E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22AC03E1-AAC3-1C0B-5E3B-0B606325D9F9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14B8E6BF-8C80-F95E-EF72-83212D45DA22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3498A985-6C89-84BB-3258-BF6F4CE8B543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1F8A0083-6762-10FF-27F2-8916A23F894C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09D9A4F7-22A8-47F7-5BE7-3E8DE79F1EE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016D9CA8-8FD3-855B-0728-AD9589045A0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99CCD28A-C61E-EE89-5B25-169FF0B06A6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6B4A528C-434E-3EED-1110-F4AE601BFCB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9C23889A-2657-808D-B8C2-82CAFD4FF8E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FA907CEB-CCAD-74F2-7875-FB6EC351642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5C53CC3-DF2E-E06C-026E-9E96C67EBC6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EDAA9793-E112-45B4-8D5D-B594BCCAE49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1C6C2723-2758-F702-59EC-387EE48B931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60DDF75-9C6E-6D44-36F1-9F36759BE52D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CFFFA25A-C349-1223-EB79-70823E7F6583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2C8EAA3F-0745-6CEC-E78C-E5D82F1601B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ADB4BEE7-485C-6315-044A-F1748344F396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FA4142A-6156-B18C-28B7-C3A6E1622D2C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BC83ABD2-1D2A-CCAF-8BF8-48C6C9A28F68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16CFF8EB-F171-36D0-42F4-DBFA09D2CF5D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5D894C4F-67E8-B16E-CC5B-D4F33514D02A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49A8B7D5-F495-F558-5C5D-A3646B814A4F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B142AE22-F753-A60D-584D-3833E4ECC197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8D100FD5-284B-E4E6-25D4-EB4537086724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D4674ABA-CBD7-CCA1-D303-9E769181C86B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891EA66B-A108-8BC7-7930-C08C7485F2A1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B546F1A4-7787-FDAC-C286-19724B4E4A1C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713CF0AD-D828-572F-0B4F-694770FE2282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7E685921-D9D5-CCDA-B83A-9BF1B62AA689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2FF67A9-3FFD-671C-3B4A-7F521B7C45AB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5B8944A-1496-F0A1-09EB-185BF8988459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941884F-DDA2-7EF5-469F-51515CCE067A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953E62E-8D8F-78DD-F025-7FD3B06CE16A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AAF6ECE4-1F5F-9FB0-4649-0D5658656F1A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2E326488-C6C1-BC29-D1F3-07B01EAE9D1C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EF1D8657-167E-222B-121A-D00FE4E9C5D8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5E62A1F3-8B44-82E4-09B7-283765754B1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3879C165-94FB-604E-AC74-B50316D6B4B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E9285A55-736C-DA4A-7099-C139CE2E2EE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63C2793F-0930-953A-AA4C-DD3A14A2CC8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6316381-C3DE-CFC4-98A8-7241C9AAEA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6174405F-7802-BA14-A18A-8598BD72EC7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941EBE59-B8EB-29B4-CF1D-947406933C8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68375465-769B-AD7E-211C-DB1B42CB2E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AEABC814-EEBF-6A3E-498A-83104035DE6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F2EA5F8F-E1CD-77BF-B614-B06E508AD82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3BEDDA81-4E97-6754-3AC1-83110B5BD8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9C1D7ABF-D96E-298D-A001-3851422AC2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51B7054-EF47-E402-01A7-DD9D5FAA038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E749E2EE-D20E-4B36-A66F-45C272C459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2CF06FFE-F200-00C6-C1BC-2D2193B4E19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9856325-5A58-98E6-A774-EE33B407B7F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2ED38C1D-B6BC-3344-15E8-AB96582DE86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2E29A753-6679-2A2F-0E33-60BA6D98F195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F9D71612-D7A1-5D4A-EB99-01E08ADC902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93CE55B1-7F0F-DE16-3448-CE60E56B82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34F8A504-A866-41D0-0260-E5407336FBC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9925CAF8-24C7-DC46-2C0B-2D67F41B734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177A8F93-6F40-2895-6CCE-3B5F7E91FC9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11EC0C79-0DF4-24D2-495E-C96754456FE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8AF8082E-2831-1418-7317-71AB01665DA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3F1F4AE3-8DA5-035B-DE86-F0B7A3A6DC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4AD8E4A8-092D-A1D5-0E13-805FED2844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DADDAD82-2482-3F86-73B4-0BD89E7B58D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44FC0879-AE25-0E45-4CA9-56E08EACB7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B576C88F-7F61-346F-DA78-4C749811200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1B9FCE3F-FAF6-FDE2-D993-8FDF1073EB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4D53AF8C-5E31-F894-59A0-E47C9098BDA5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997AECD-2C43-EB85-5426-B1273FBDE5BF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E6F58337-94F9-BD18-58B3-2FA98AF5E585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2C997BBA-4499-8D5D-6177-219AF1A50FBE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0FCA9897-0467-840E-5D76-EC0229943C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45540E9E-AC27-BF73-8DAE-C1FB14CE7A6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6CEAC58C-1EC6-E515-7668-F098FFCEE8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8F459E31-1D27-7AC2-EAB5-6177012A6CD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6D3AA54C-D0D4-EBAE-3B3F-E4E245B34B0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A34A5CA8-DFF1-5735-A0CB-ADB7DADA19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169265A8-5E6F-2A19-0030-BC136D51E59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2CD8D4F2-26E4-C58D-B52C-D75D1CCACE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16155A3A-660C-E07B-A2B5-E436BF6FDB0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CE6D35E6-DADC-CAB9-D2BE-B58D0180AA9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DCDF9B6-E64C-5434-6897-752E27883FD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29132C94-CE35-00E2-E6F0-A0EEAF673CF5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B533D2B0-D17C-4E99-DDF2-2CACF8E9E59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FDFD8556-6414-CFE0-8E1E-DA14C585915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45F10638-952B-7E3C-A5FC-3AB16F2A792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10734DE6-7A62-A7DF-F773-EF9E8C05362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3B554808-3A83-1D2B-5FE4-A949C8B692B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87476F34-6D75-DE7D-4022-CAC79582408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13D40F38-72E9-57F0-EA56-4122C81CD4F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E902ADB6-9CC9-A979-60C7-CD6B2BF652D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C05C42F9-CCE3-4119-7990-C4C2C19B5D5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214F27C0-E672-3DFE-1BEE-45060BAEAC2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DDB25C69-2AC0-E377-1A4D-C9915AAAFA5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F3A91AEC-32A0-E9BB-1AE6-D29936AAB0A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143DD718-CC79-8A22-1103-A2727A8F403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63FDE929-39FF-4F5A-6A50-5A20A9786DB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3099818B-63C3-C673-057A-7EE0D5E94045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69CB1331-DDC4-F81D-9E46-D5FA20DDBE5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A5085F74-11E5-7067-B3F0-92CB2939D3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9763DCF2-ECBA-5E21-C392-91B7A1C8E8EB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FF1BC09B-0738-D058-3B77-EAD359EE35E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A9B453E8-C3A4-56A7-45DF-E7C59338B35B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351B5311-4464-7E36-6E7B-6BEB39B01B6D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E55501E-48D5-D588-35C8-3C92F4D2A2B0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15CD4C1-1515-34E7-41AE-06A36BBA6E7F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222C8A0-5DB7-F74A-4A77-DDF7E94B9F78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AA00A651-99FB-E307-10D1-3FF0D168753B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DE05D67C-4811-3328-9CAA-A29F348AE795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4408F865-29C6-F7B7-36B6-DB39BEA4A7A0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9D12A0A9-4090-42F3-3F6A-131816D46AA1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4CEDA414-9BF1-C716-63BC-7AD8EB286A01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0243AF31-222E-6DC2-EAC5-F85786777CBF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E920C121-0D02-D5AF-2BEF-3376482411C4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1C8ABE63-60E3-B791-947E-19402E4E60C0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004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8D40D4-66B8-2418-C3C2-333B1AD0A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600" dirty="0"/>
              <a:t>Stored Beam Energy in the LHC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C5E25-9DD8-2BD3-59E0-78DD095F9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ED0B3-9459-CAA8-17B2-6AB40E40A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4E1EE-E671-84BC-8523-BF8B0181D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375C13F-3E0C-2405-BDF0-DD463E346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3562" y="1964267"/>
            <a:ext cx="4940451" cy="4236508"/>
          </a:xfrm>
        </p:spPr>
        <p:txBody>
          <a:bodyPr>
            <a:normAutofit/>
          </a:bodyPr>
          <a:lstStyle/>
          <a:p>
            <a:pPr marL="379413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sz="2400" b="0" dirty="0"/>
              <a:t>The stored energy in one LHC beam at 6.8 TeV nowadays is about </a:t>
            </a:r>
            <a:r>
              <a:rPr lang="en-US" sz="2400" dirty="0"/>
              <a:t>400 Million Joules</a:t>
            </a:r>
          </a:p>
          <a:p>
            <a:pPr marL="379413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sz="2400" b="0" dirty="0"/>
              <a:t>This corresponds to the energy of a TGV train going at ~160 km/h</a:t>
            </a:r>
          </a:p>
          <a:p>
            <a:pPr marL="379413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sz="2400" b="0" dirty="0"/>
              <a:t>...... but then concentrated in the size of a hair</a:t>
            </a:r>
          </a:p>
          <a:p>
            <a:pPr marL="36513">
              <a:spcBef>
                <a:spcPts val="2800"/>
              </a:spcBef>
            </a:pP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2412647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0BE503-22B4-1708-8469-B907E09BD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31DC77-625B-9303-CFB0-ABFC57F35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Filling the LHC &amp; Satisfying Fixed Target users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33394-7A35-619D-E41B-1DCC68B50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15B71-2CE7-F6E5-C459-288C534EC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89455-9581-AF52-CADF-6070C53E9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EC3FD1B-9BC1-42F0-41B9-E6B8CD83EC58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0470105-00B2-6FBA-9CDF-128C656ABF62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F23396B-7E9C-0B4A-5F9F-1F38DE7CE975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9288C2E-7728-4F9B-E698-89BDB91CF5B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3D423A-096B-E68E-642F-BB6D598E57C7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3357C8-F7E3-7706-438B-AC545CEBACD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533B10-1E56-9AD9-0E6B-441E20C5629A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028D8A4-14BA-4272-776B-C0A3416643BA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4C5C47D-6EED-1D5C-DA79-0011C4A9493E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FAD8091-3D17-B1BB-FE54-E422AF4E769A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C05CAD1-80D6-5A81-285D-D1B62C2C4A89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57C24F5-9E53-AD86-3C0E-7127CB195B64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F280F0-EAB8-162F-3048-7E7E21339E93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2981334-EA19-BB79-C347-6C1F89366C8D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A5ED55D-3941-29AE-C530-F1650C99616A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B32AAB4-7767-E788-45C2-0A0558D37041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0E60FFE-840C-74A2-6C5C-453A18875543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4B15FAFA-2A64-F686-6EE7-75AB0D4AF03D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4A0C7A97-ED10-0B3B-FC39-EAEB503573A0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0B2CEB4F-E8CC-2A9F-964D-DCEF3A28844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DD194394-9572-44B7-B39C-31FDDDB72D47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9A40F925-E123-3335-F1D6-CE456B07BA3B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4CE58C30-BA1B-CCB9-8736-5EE7520F0C87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BBE90868-1EDC-57AB-88CD-0784E6A41DB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02AB7A88-91CB-6324-6200-92BF730C0303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2DDCDD5A-90D5-92C7-47FE-463277CAAD39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51034D48-06C6-2331-2502-3C2F51BED914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2F0C19B5-5F5B-CB53-D215-82E2B1ACB48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CA629DE7-5623-B8CC-89D6-1039E2EE59B9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F3EAE4FE-5E9D-A035-19F0-BB76FC6047B0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2367FD79-6808-6959-CB09-8BDD469E9C2D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FF7FC06A-CDC1-99BF-200B-534B1422B67D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41A72E3F-1BA7-8857-FE62-2F3E21E4A207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96656183-17DD-14EC-666A-CC8330EEA30F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7E90BF7-A213-D95F-3456-8E90C6EB3AF2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088B1AB-9CDF-2CE4-9459-F4AB518F6D1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9BE0244B-3185-BF03-F9E6-258DC4E82CF9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1113757C-25C9-217D-1388-6C72737EDD47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A222014E-9D0A-45A4-D863-CB3564DE5C6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D28AFF10-6F91-2958-9061-07B10DCE4FC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6677B12-365E-89DD-A3F8-6A2D5FF70AC5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63043DEF-3169-65CC-C9B0-BB806301012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DBC2A7B7-7A71-2BC7-1989-38EF53EAD540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4DBC61C3-B927-4E96-6CDD-BC368224BFD4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86D91004-2A70-545C-CC03-9B75FF7867D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86BD577C-CFC4-E717-38F4-DF9E75C1706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8B9A35C9-DCF1-8F4C-944A-A9AA1312CEDD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62CB47CC-2FEA-0752-8241-A6ED7537B081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B6026235-61AA-3B9C-67F7-09720757A70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EB7E12D9-FDCC-B36A-2221-1DFACB3AC50A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14FDED4A-4EEE-627A-AD56-CCD55968F27D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888A364-5679-9342-9D1C-CBE13071DE8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B29A667F-B01A-DE1B-1065-FAA73839EC97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73FCC37E-014A-92B1-4A02-7605B8646733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0683774A-1801-64A4-2E19-E2745619EF11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2289E0A-F1BC-DFBE-4940-359C49F5E83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BDD986CC-581D-8605-CB38-C526110DF894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F746F12-95D3-1B22-2068-683228705F3B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BB548CD-340D-623B-0DAC-3FF673BC9E52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6AD925B-2006-E343-B5B8-BA111C35B42E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A724228-0A5A-03B2-DE4C-8D8DD49ED443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D4AFEBC-BA99-6ACA-8F57-EA2FA2F737D7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789FEEF-A0DB-F15A-88EE-6CC761B0E1F2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1636EEB0-727F-08E2-4A70-891ECF58774A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FEB283FB-D8ED-D96C-D202-30334A29FAF9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E0570179-C855-BA81-343E-D5F4DFE61A1B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DABF6CB9-C111-802D-D9EB-1EB83A86EB3C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AA4C1A8B-3BBB-A71F-CCCE-39E9315B5D3C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EB9B42BE-0F46-AF5E-777D-70CD527733E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FAFC546-CA0A-499D-6CDE-85C746BCB9B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0AF0C703-2022-6409-9BFA-DA98946A2EB0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AEDC0799-499A-D8F6-F9E8-CFE196B6177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6CEB3EC-0952-4B23-3C05-DEB3C83209D8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0FD197C-467C-65A7-E7B4-1C8D9D09008B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531B87FA-78D3-C46F-1925-26875245FEC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04B1A8C5-22C2-B500-2CA1-077512222018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DE0902E5-555E-06F1-D9BB-715A4B9A2181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8DE57AA5-4A5B-7418-DF98-AD0F1A7C0C12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E8A9E1B9-0813-1BF9-E48F-FD0EE4E3E20D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FF68CEE-A465-A79F-5DDE-BF5AF148656A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051FD5CE-623D-0E54-2916-6CC4B1E5AAE0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35FCB2D8-8483-DE81-98C3-B75B2CBBD87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3CE7EB63-A9F7-33B3-EC9E-5B49419F1D4E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0E5ED8C-BEC5-1EE4-3978-493A8239818A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80A09015-48B4-4F8F-D089-96DEC677C606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4EEBF950-3A5D-6A48-BE24-5F9A184BB740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EBFC89E-D9D2-2A11-211F-2CEABEC696E0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D8341791-C8E8-E9A7-C2A4-F459CC14FC28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E8C2BE89-2485-F796-0336-BF25026243E4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B09AFE3A-27AD-6704-7118-83090E32377F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231094D-33B8-83EC-FD6A-6516E18E0705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2A1EAC7-686C-2711-842F-F2B529AFBB5A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82C68ED8-EDAA-08B2-4051-78D506DC5D2E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523F77C4-ED8F-4185-8DF1-C4D7B67765A7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4CC3351-8A06-1299-3433-7B021659EF5F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F7D7B75-E722-11AD-1295-6EEFC95A64BB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816D6FAE-E2BE-A82D-91E0-1E45AD43F712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645F640E-3487-1EC7-8AC9-2D50123E42E8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485932B-8812-573F-6513-C1D643B51917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937F709A-ED26-F348-8455-FA1A5403FE26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DD1A0A84-B517-EAD6-9A07-BC2DD55D01D9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6C6E5046-23E2-CE20-37BB-FCC47BE9115E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196F44C1-0D7D-9F55-9DFF-C73B45CA438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5A3D87E8-9674-A04A-23B5-2F254EA14685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27D059B9-A8CC-5A45-876A-8D1D16B874CF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D62F52DB-A5D3-10F3-D006-B6552F7D37CF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DEDDFD8C-D4BE-FFB5-FF13-F6C457BC48B3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32608F97-3D1C-7070-287D-3F30AA8AA89F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0AF8107E-4CC6-B554-2381-93600D49BC6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87D2A15-9E32-5EA1-7D66-CE72689CDBA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4E6A21C4-7B7B-05D7-2870-6E2117B1036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81F0645F-D179-07D5-449A-EF18260E322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C872CA2F-B588-75B7-FEB5-53161A4374DF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5D75E0D7-10F6-2D51-1CBD-C403EA0F57E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7677DD99-1956-58B8-EB38-F1B2522DE03B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2189FF0B-68D3-E301-571F-85B0F311DC58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0017C47B-BB7D-BF98-BF58-C6951051A5D6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177B6D73-139E-3FCC-E99E-0E3A256C4AC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184161EC-DED9-ABA1-E13B-C27AF0DA5205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5F7D55BB-2CDF-9811-AD05-1C7F589EA651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653593CF-3266-3518-9508-51FC92C834D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CB4439A2-9452-BA6B-1B10-1F9F5E5D0C26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F257D06C-AD07-0E74-EA80-E51CE3309377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ED75ACFD-80D0-A783-6AEF-99EF198D767A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91DC5BCC-065F-E38E-E694-8D5C689817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1DEC0406-8D70-E3B0-F06B-CE61149AAE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459ADAF1-ADFC-E69F-5652-9F7B189742C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F0FDD279-0486-E614-FF19-0E472440AFBE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91A7C3DB-EEA5-8F1D-702D-4DCCFA67A13F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18F62601-D1BC-839B-DC4C-DD1B03AC9EEC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4DAEBB5D-7A92-BAB4-0475-09B5CE63E90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A25F8CE7-5F37-28FE-EB59-8A33BABB9A8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481653EB-E8C2-0956-2F00-39AF44009063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DF44F573-3AE5-41FD-C69A-8E22BAFC4E1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6AE6EECF-1B83-32BA-B6A2-F97F928934DC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A6F77E69-0CC2-BEF3-3041-F41F536ED2E8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86D49A58-58EE-FC6E-ECCF-F6F89E6AB216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279398B4-C021-EF82-8FB3-3D493100981B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E0A3E8B6-E319-B228-770D-E5BE6DF9544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6BD45D1E-BE4C-4250-35C8-BEF627FC2E3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E00E52A7-8EF1-8744-23D0-79B5EF241097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DCED412C-4C95-3876-543A-47DF36316683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ECEC85A2-F62A-F2BA-9159-E30AE898EB7F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ED063242-BE4F-E1D3-FAEE-9134ACD947F1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E9C588E9-54E1-48A3-BE5C-174AF9A79FE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F048DC98-3F0E-C14E-03B2-16D4DC1331B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65DBF134-7C74-989F-56DD-7664211ECF90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4E9AFDFB-F9D8-CA7B-0C55-719609806702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F85B00F7-7BF9-82C4-9457-E2AC989C63D8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B5E54819-F136-ED45-EB77-8A559192B14A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334D8033-FC7F-CF93-8489-EF41A279ADFE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5F408B00-820B-F425-DD28-D06B82C8BAF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A9089F23-CAF8-1C81-1AAD-0929AC9443E1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9F8A9F17-9F46-FFC5-7FC0-0713B4C52B1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DFF9F103-8EF2-91E7-3E12-80D6F32104E6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03D4373B-5D84-D9B7-9F56-067D1DAECC8F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D8D1FBDF-713C-0DD6-553C-5D971E515CF0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E1738E67-1CFA-8F00-067A-E08FF8AF3A9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B19D41DF-588B-05B1-E4EE-4D34E614A170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C4DC9C84-51DB-CC86-425D-972A16BFBFBD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B9794381-22A4-850D-AC39-570A912C2A48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19E0050F-B7EE-07C3-01D9-EF68493389BC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F59AD1DD-B70B-680C-1BB1-AF74C6A915E2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8F1040C7-5C75-180C-BDA2-E2F21D4099F2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FDB2AA94-1BD0-A4F6-5058-CDC3B72B16D8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7F80ABB4-82D4-9028-5F1E-7FA2CAFD1A2F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73F45412-C24D-D97C-536A-94A7F1459414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D1184005-9A2D-E022-4368-DCFC47D42685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AD12B60C-ABAC-93E1-A30F-38D436105A38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2E8BF008-0B60-A138-64E5-309E3D2DF6DA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CB00FA93-73A9-0584-4E99-E2148526F739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E2291020-FF5F-CA40-0EA2-2646B16CE419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546B40E0-056D-731A-2727-448A4591A533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60D18E75-A9F2-A60C-5973-EAEE7A30001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3C1777B-7FE9-E0F0-3635-484A18DA85FA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54D77703-A1DD-5611-2816-919D8143ACD7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5610E575-10FF-0973-813F-042B72439C03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BA6F10BA-2C62-0D6C-598E-0CF14563EC46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AF660A51-3C42-3435-7392-0B1DF7E672B5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0204F08C-1CF5-6945-44A9-8C0FBBEDACAE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D0494A21-3949-48C7-150F-B70F3EBDBAFA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C7E51733-D62D-0267-FBF0-B80F6D5B639B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30063A83-7DC9-6392-0C6F-F7B1C0E67A78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69687CD-BB21-E5AC-8D07-915F75E7D6B5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64022671-FB10-5AB0-9CE4-169D28E9ACA9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2308E828-F33F-9657-CA35-629AFAB53D47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9C50C36E-A104-B9D5-B4E8-45B9E813E5D8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E9C51B60-5CE0-717C-A6D3-FBBE78D7BDB4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E39E0852-5991-FED8-39D3-5153890499D3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A25A5D20-266C-6AE6-8799-F576CE4CCC5A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3606EA68-4095-19C6-8E1B-DF0B89E28FB8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3CEB9AA7-200D-4E17-AB98-295B7FC9AFA2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E7D93958-A8F6-A3DC-3426-E134AA16595B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AA86F209-64E6-9874-EDF6-FC7AD30F9C3B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97B0E7AB-1303-FB4A-43B6-5806C995DB04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9563F468-2293-F973-4769-576F85DEC8DD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544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088297-000D-AC08-EA81-3FE0985F4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D3131F-149B-AC98-4DC7-274442D7D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D60F645-14B7-D126-E5CD-A7D4AA5613BB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52C14-720A-3739-1782-A545CAD85004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D12345-660A-7106-6ECD-11E442F60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0629" y="282525"/>
            <a:ext cx="7201283" cy="1065742"/>
          </a:xfrm>
        </p:spPr>
        <p:txBody>
          <a:bodyPr/>
          <a:lstStyle/>
          <a:p>
            <a:pPr algn="ctr"/>
            <a:r>
              <a:rPr lang="en-GB" sz="3200" dirty="0"/>
              <a:t>Satisfying the Fixed Target Users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55A38-64E4-844F-D954-84AF5EAE4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6592F-0D42-8274-46A7-522E6FD2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4E2A4-B428-922D-94F9-42B7B1D71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1E06E4-C8FE-4A64-8254-7822D33CC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17820A-DDCC-ECF8-8676-EF2769B84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CFD116-788A-3864-3B7B-EB08275D05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D54AEF-7353-B24C-60A6-0D442CBC19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606D0C-F0AC-5A16-99C8-505E358A08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86CFDE7-7EDB-2022-FFAC-64B0DB8D1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665F9CF9-FCAC-BABE-E3AD-9DCEE0B8A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0C1F482A-793C-42B9-409D-0477088B2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574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4CD397-F9F8-293B-97FD-6EE54C5D9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324" y="2002871"/>
            <a:ext cx="4448092" cy="2010201"/>
          </a:xfrm>
          <a:ln w="25400">
            <a:solidFill>
              <a:srgbClr val="FF0000"/>
            </a:solidFill>
          </a:ln>
        </p:spPr>
        <p:txBody>
          <a:bodyPr lIns="72000" tIns="72000" rIns="108000" bIns="72000"/>
          <a:lstStyle/>
          <a:p>
            <a:pPr algn="l"/>
            <a:r>
              <a:rPr lang="en-GB" dirty="0"/>
              <a:t>Cycle (e.g. SFTPRO1):</a:t>
            </a:r>
          </a:p>
          <a:p>
            <a:pPr lvl="1"/>
            <a:r>
              <a:rPr lang="en-GB" dirty="0"/>
              <a:t>Flat bottom – injection</a:t>
            </a:r>
          </a:p>
          <a:p>
            <a:pPr lvl="1"/>
            <a:r>
              <a:rPr lang="en-GB" dirty="0"/>
              <a:t>Ramp – acceleration</a:t>
            </a:r>
          </a:p>
          <a:p>
            <a:pPr lvl="1"/>
            <a:r>
              <a:rPr lang="en-GB" dirty="0"/>
              <a:t>Flattop – extraction</a:t>
            </a:r>
          </a:p>
          <a:p>
            <a:pPr lvl="1"/>
            <a:r>
              <a:rPr lang="en-GB" dirty="0"/>
              <a:t>Ramp down – no beam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89D245-95FC-ADC6-466E-9B8AD7382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Satisfying Fixed Target users, when LHC is not filling</a:t>
            </a:r>
            <a:r>
              <a:rPr lang="en-GB" sz="32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68220-E805-7477-4284-02903620E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94ADD-5165-723C-6A8D-335C0A9DE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69379-942D-9EE9-9137-9580F8FD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2C491D-9234-E87C-07A0-0C9A35D44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180" y="1275619"/>
            <a:ext cx="6850494" cy="4949588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7D8EF0-496A-A337-4138-11F5EDCC01F3}"/>
              </a:ext>
            </a:extLst>
          </p:cNvPr>
          <p:cNvSpPr/>
          <p:nvPr/>
        </p:nvSpPr>
        <p:spPr>
          <a:xfrm>
            <a:off x="5016645" y="2121987"/>
            <a:ext cx="2085473" cy="181382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149883B-4B02-960A-9D61-3B112B4193DA}"/>
              </a:ext>
            </a:extLst>
          </p:cNvPr>
          <p:cNvSpPr/>
          <p:nvPr/>
        </p:nvSpPr>
        <p:spPr>
          <a:xfrm>
            <a:off x="4963336" y="2064956"/>
            <a:ext cx="6754898" cy="1927888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26AF90C4-C21D-90EE-6BA6-83DE33B44367}"/>
              </a:ext>
            </a:extLst>
          </p:cNvPr>
          <p:cNvSpPr txBox="1">
            <a:spLocks/>
          </p:cNvSpPr>
          <p:nvPr/>
        </p:nvSpPr>
        <p:spPr>
          <a:xfrm>
            <a:off x="382324" y="4169111"/>
            <a:ext cx="4448092" cy="2010201"/>
          </a:xfrm>
          <a:prstGeom prst="rect">
            <a:avLst/>
          </a:prstGeom>
          <a:ln w="31750">
            <a:solidFill>
              <a:srgbClr val="00B0F0"/>
            </a:solidFill>
          </a:ln>
        </p:spPr>
        <p:txBody>
          <a:bodyPr vert="horz" lIns="72000" tIns="72000" rIns="108000" bIns="7200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Super Cycle &amp; Basic Periods:</a:t>
            </a:r>
          </a:p>
          <a:p>
            <a:pPr lvl="1"/>
            <a:r>
              <a:rPr lang="en-GB" dirty="0"/>
              <a:t>Sequence of multiple cycles of the same or different type that repeats itself</a:t>
            </a:r>
          </a:p>
          <a:p>
            <a:pPr lvl="1"/>
            <a:r>
              <a:rPr lang="en-GB" dirty="0"/>
              <a:t>Length 30BP, 36.0s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0A01EE8C-7B5A-0907-17AF-232426A7B71B}"/>
              </a:ext>
            </a:extLst>
          </p:cNvPr>
          <p:cNvSpPr txBox="1">
            <a:spLocks/>
          </p:cNvSpPr>
          <p:nvPr/>
        </p:nvSpPr>
        <p:spPr>
          <a:xfrm>
            <a:off x="382324" y="1381720"/>
            <a:ext cx="4448093" cy="560735"/>
          </a:xfrm>
          <a:prstGeom prst="rect">
            <a:avLst/>
          </a:prstGeom>
          <a:ln w="25400">
            <a:noFill/>
          </a:ln>
        </p:spPr>
        <p:txBody>
          <a:bodyPr vert="horz" lIns="72000" tIns="72000" rIns="108000" bIns="7200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Example SPS: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dirty="0">
                <a:hlinkClick r:id="rId4"/>
              </a:rPr>
              <a:t>https://op-webtools.web.cern.ch/vistar/?usr=SPS1</a:t>
            </a:r>
            <a:endParaRPr lang="en-GB" sz="1400" dirty="0"/>
          </a:p>
          <a:p>
            <a:pPr marL="0" indent="0">
              <a:spcBef>
                <a:spcPts val="0"/>
              </a:spcBef>
              <a:buNone/>
            </a:pPr>
            <a:endParaRPr lang="en-GB" sz="1400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9F5A7C3-5876-C1D9-C89B-0E5881477FF8}"/>
              </a:ext>
            </a:extLst>
          </p:cNvPr>
          <p:cNvSpPr/>
          <p:nvPr/>
        </p:nvSpPr>
        <p:spPr>
          <a:xfrm>
            <a:off x="4959180" y="1606434"/>
            <a:ext cx="1553120" cy="238444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13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3" grpId="0" animBg="1"/>
      <p:bldP spid="15" grpId="0" animBg="1"/>
      <p:bldP spid="16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8E4AC-EA04-9314-2985-F93D4A95D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BE7F54-255C-ECD3-F1FA-42ED08AD8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Satisfying Fixed Target users, when LHC is not filling</a:t>
            </a:r>
            <a:r>
              <a:rPr lang="en-GB" sz="32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970C4-631D-8361-98C4-6EA97E7AF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7A955-397B-9163-9000-00A09094E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323EF-2B10-74C0-8DD3-AC69C23E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AE9EBF-6192-57DA-24DA-25B279C65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180" y="1275619"/>
            <a:ext cx="6850494" cy="4949588"/>
          </a:xfrm>
          <a:prstGeom prst="rect">
            <a:avLst/>
          </a:prstGeom>
        </p:spPr>
      </p:pic>
      <p:sp>
        <p:nvSpPr>
          <p:cNvPr id="12" name="Rounded Rectangular Callout 11">
            <a:extLst>
              <a:ext uri="{FF2B5EF4-FFF2-40B4-BE49-F238E27FC236}">
                <a16:creationId xmlns:a16="http://schemas.microsoft.com/office/drawing/2014/main" id="{F24C9B5F-968B-7CFF-958D-47349CEB3153}"/>
              </a:ext>
            </a:extLst>
          </p:cNvPr>
          <p:cNvSpPr/>
          <p:nvPr/>
        </p:nvSpPr>
        <p:spPr>
          <a:xfrm>
            <a:off x="10334455" y="1908616"/>
            <a:ext cx="1261075" cy="545715"/>
          </a:xfrm>
          <a:prstGeom prst="wedgeRoundRectCallout">
            <a:avLst>
              <a:gd name="adj1" fmla="val 4781"/>
              <a:gd name="adj2" fmla="val 132038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2</a:t>
            </a:r>
            <a:r>
              <a:rPr lang="en-GB" sz="1400" baseline="30000" dirty="0"/>
              <a:t>nd</a:t>
            </a:r>
            <a:r>
              <a:rPr lang="en-GB" sz="1400" dirty="0"/>
              <a:t> Short parallel MD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0365274-765C-A04A-ECFE-4D3A970ED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75618"/>
            <a:ext cx="4402697" cy="2506039"/>
          </a:xfrm>
          <a:ln w="50800">
            <a:solidFill>
              <a:srgbClr val="FF0000"/>
            </a:solidFill>
          </a:ln>
        </p:spPr>
        <p:txBody>
          <a:bodyPr lIns="72000" tIns="72000" rIns="72000" bIns="72000"/>
          <a:lstStyle/>
          <a:p>
            <a:r>
              <a:rPr lang="en-GB" dirty="0"/>
              <a:t>Cycle SFTPRO1:</a:t>
            </a:r>
          </a:p>
          <a:p>
            <a:pPr lvl="1">
              <a:spcBef>
                <a:spcPts val="0"/>
              </a:spcBef>
            </a:pPr>
            <a:r>
              <a:rPr lang="en-GB" dirty="0"/>
              <a:t>Two injections from the PS</a:t>
            </a:r>
          </a:p>
          <a:p>
            <a:pPr lvl="2">
              <a:spcBef>
                <a:spcPts val="0"/>
              </a:spcBef>
            </a:pPr>
            <a:r>
              <a:rPr lang="en-GB" sz="1600" dirty="0"/>
              <a:t>Each PS cycle injecting takes 1.2S</a:t>
            </a:r>
          </a:p>
          <a:p>
            <a:pPr lvl="1"/>
            <a:r>
              <a:rPr lang="en-GB" dirty="0"/>
              <a:t>Final destination North Area</a:t>
            </a:r>
          </a:p>
          <a:p>
            <a:pPr lvl="1"/>
            <a:r>
              <a:rPr lang="en-GB" dirty="0"/>
              <a:t>Slow extraction over ~ 4.5 sec.</a:t>
            </a:r>
          </a:p>
          <a:p>
            <a:pPr lvl="1"/>
            <a:r>
              <a:rPr lang="en-GB" dirty="0"/>
              <a:t>Total cycle duration 9BP, 10.8s</a:t>
            </a:r>
          </a:p>
          <a:p>
            <a:pPr lvl="1"/>
            <a:r>
              <a:rPr lang="en-GB" dirty="0"/>
              <a:t>Used for physics</a:t>
            </a:r>
          </a:p>
        </p:txBody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14ED36A1-CB26-6C28-595B-76EC18F2FC51}"/>
              </a:ext>
            </a:extLst>
          </p:cNvPr>
          <p:cNvSpPr txBox="1">
            <a:spLocks/>
          </p:cNvSpPr>
          <p:nvPr/>
        </p:nvSpPr>
        <p:spPr>
          <a:xfrm>
            <a:off x="407987" y="3904084"/>
            <a:ext cx="4402697" cy="2312407"/>
          </a:xfrm>
          <a:prstGeom prst="rect">
            <a:avLst/>
          </a:prstGeom>
          <a:ln w="50800">
            <a:solidFill>
              <a:srgbClr val="00B0F0"/>
            </a:solidFill>
          </a:ln>
        </p:spPr>
        <p:txBody>
          <a:bodyPr vert="horz" lIns="72000" tIns="72000" rIns="72000" bIns="7200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Cycle MD1:</a:t>
            </a:r>
          </a:p>
          <a:p>
            <a:pPr lvl="1"/>
            <a:r>
              <a:rPr lang="en-GB" dirty="0"/>
              <a:t>One injections from the PS</a:t>
            </a:r>
          </a:p>
          <a:p>
            <a:pPr lvl="1"/>
            <a:r>
              <a:rPr lang="en-GB" dirty="0"/>
              <a:t>Destination internal beam dump</a:t>
            </a:r>
          </a:p>
          <a:p>
            <a:pPr lvl="1"/>
            <a:r>
              <a:rPr lang="en-GB" dirty="0"/>
              <a:t>Total cycle duration 6BP, 7.2s</a:t>
            </a:r>
          </a:p>
          <a:p>
            <a:pPr lvl="1"/>
            <a:r>
              <a:rPr lang="en-GB" dirty="0"/>
              <a:t>Used for Machine development studies (MD)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D2C4B6-642E-FBA4-73B0-D263702351FD}"/>
              </a:ext>
            </a:extLst>
          </p:cNvPr>
          <p:cNvGrpSpPr/>
          <p:nvPr/>
        </p:nvGrpSpPr>
        <p:grpSpPr>
          <a:xfrm>
            <a:off x="4959180" y="2084015"/>
            <a:ext cx="5409507" cy="2608572"/>
            <a:chOff x="4959180" y="2084015"/>
            <a:chExt cx="5409507" cy="2608572"/>
          </a:xfrm>
        </p:grpSpPr>
        <p:sp>
          <p:nvSpPr>
            <p:cNvPr id="9" name="Rounded Rectangular Callout 8">
              <a:extLst>
                <a:ext uri="{FF2B5EF4-FFF2-40B4-BE49-F238E27FC236}">
                  <a16:creationId xmlns:a16="http://schemas.microsoft.com/office/drawing/2014/main" id="{FD26A554-2631-8087-CF1F-51B9FA3B7DD4}"/>
                </a:ext>
              </a:extLst>
            </p:cNvPr>
            <p:cNvSpPr/>
            <p:nvPr/>
          </p:nvSpPr>
          <p:spPr>
            <a:xfrm>
              <a:off x="5333076" y="4286030"/>
              <a:ext cx="1261075" cy="406557"/>
            </a:xfrm>
            <a:prstGeom prst="wedgeRoundRectCallout">
              <a:avLst>
                <a:gd name="adj1" fmla="val 15125"/>
                <a:gd name="adj2" fmla="val -437500"/>
                <a:gd name="adj3" fmla="val 16667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North Area</a:t>
              </a:r>
            </a:p>
          </p:txBody>
        </p:sp>
        <p:sp>
          <p:nvSpPr>
            <p:cNvPr id="10" name="Rounded Rectangular Callout 9">
              <a:extLst>
                <a:ext uri="{FF2B5EF4-FFF2-40B4-BE49-F238E27FC236}">
                  <a16:creationId xmlns:a16="http://schemas.microsoft.com/office/drawing/2014/main" id="{FCB1CD60-48F1-6715-24D4-FCE766B68E1C}"/>
                </a:ext>
              </a:extLst>
            </p:cNvPr>
            <p:cNvSpPr/>
            <p:nvPr/>
          </p:nvSpPr>
          <p:spPr>
            <a:xfrm>
              <a:off x="8502070" y="3343856"/>
              <a:ext cx="1261075" cy="406557"/>
            </a:xfrm>
            <a:prstGeom prst="wedgeRoundRectCallout">
              <a:avLst>
                <a:gd name="adj1" fmla="val 35815"/>
                <a:gd name="adj2" fmla="val -155449"/>
                <a:gd name="adj3" fmla="val 16667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North Area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759E9567-69E3-3C89-3A7E-633EA70B3BC8}"/>
                </a:ext>
              </a:extLst>
            </p:cNvPr>
            <p:cNvSpPr/>
            <p:nvPr/>
          </p:nvSpPr>
          <p:spPr>
            <a:xfrm>
              <a:off x="4959180" y="2084015"/>
              <a:ext cx="1982851" cy="1813827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87016AF8-38EB-87A8-B3F6-99846D145F72}"/>
                </a:ext>
              </a:extLst>
            </p:cNvPr>
            <p:cNvSpPr/>
            <p:nvPr/>
          </p:nvSpPr>
          <p:spPr>
            <a:xfrm>
              <a:off x="8385836" y="2084015"/>
              <a:ext cx="1982851" cy="1813827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517654A-5977-3D78-0F6E-1A0C954D55E7}"/>
              </a:ext>
            </a:extLst>
          </p:cNvPr>
          <p:cNvGrpSpPr/>
          <p:nvPr/>
        </p:nvGrpSpPr>
        <p:grpSpPr>
          <a:xfrm>
            <a:off x="6942033" y="1765475"/>
            <a:ext cx="1386958" cy="2132367"/>
            <a:chOff x="6942033" y="1765475"/>
            <a:chExt cx="1386958" cy="2132367"/>
          </a:xfrm>
        </p:grpSpPr>
        <p:sp>
          <p:nvSpPr>
            <p:cNvPr id="11" name="Rounded Rectangular Callout 10">
              <a:extLst>
                <a:ext uri="{FF2B5EF4-FFF2-40B4-BE49-F238E27FC236}">
                  <a16:creationId xmlns:a16="http://schemas.microsoft.com/office/drawing/2014/main" id="{C0E7CA66-BC0A-DAF7-1B36-448D22AE26B6}"/>
                </a:ext>
              </a:extLst>
            </p:cNvPr>
            <p:cNvSpPr/>
            <p:nvPr/>
          </p:nvSpPr>
          <p:spPr>
            <a:xfrm>
              <a:off x="6942033" y="1765475"/>
              <a:ext cx="1261075" cy="545715"/>
            </a:xfrm>
            <a:prstGeom prst="wedgeRoundRectCallout">
              <a:avLst>
                <a:gd name="adj1" fmla="val -2116"/>
                <a:gd name="adj2" fmla="val 206346"/>
                <a:gd name="adj3" fmla="val 16667"/>
              </a:avLst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  <a:r>
                <a:rPr lang="en-GB" sz="1400" baseline="30000" dirty="0"/>
                <a:t>st</a:t>
              </a:r>
              <a:r>
                <a:rPr lang="en-GB" sz="1400" dirty="0"/>
                <a:t> Short parallel MD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74F1592-2753-C3FF-3A67-BA6060AD6053}"/>
                </a:ext>
              </a:extLst>
            </p:cNvPr>
            <p:cNvSpPr/>
            <p:nvPr/>
          </p:nvSpPr>
          <p:spPr>
            <a:xfrm>
              <a:off x="6997864" y="2843499"/>
              <a:ext cx="1331127" cy="1054343"/>
            </a:xfrm>
            <a:prstGeom prst="roundRect">
              <a:avLst/>
            </a:prstGeom>
            <a:noFill/>
            <a:ln w="508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7495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uiExpand="1" build="p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80A303-2A7F-659F-B301-D8579A972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776870"/>
            <a:ext cx="11376024" cy="2423905"/>
          </a:xfrm>
        </p:spPr>
        <p:txBody>
          <a:bodyPr/>
          <a:lstStyle/>
          <a:p>
            <a:r>
              <a:rPr lang="en-GB" dirty="0"/>
              <a:t>SPS Fixed target (=SFTPRO1):</a:t>
            </a:r>
          </a:p>
          <a:p>
            <a:pPr lvl="1"/>
            <a:r>
              <a:rPr lang="en-GB" dirty="0"/>
              <a:t>Requires 2 cycles in the PSB injecting into the PS injecting into the SPS</a:t>
            </a:r>
          </a:p>
          <a:p>
            <a:pPr lvl="1"/>
            <a:r>
              <a:rPr lang="en-GB" dirty="0"/>
              <a:t>While SPS is accelerating and extracting PS can PSB can serve ‘their’ users</a:t>
            </a:r>
          </a:p>
          <a:p>
            <a:pPr lvl="2"/>
            <a:r>
              <a:rPr lang="en-GB" dirty="0"/>
              <a:t>PS: 2 x East Area requiring each 1 cycle in the PSB + 2 x </a:t>
            </a:r>
            <a:r>
              <a:rPr lang="en-GB" dirty="0" err="1"/>
              <a:t>nTOF</a:t>
            </a:r>
            <a:r>
              <a:rPr lang="en-GB" dirty="0"/>
              <a:t> requiring each 1 cycles in the PSB</a:t>
            </a:r>
          </a:p>
          <a:p>
            <a:pPr lvl="2"/>
            <a:r>
              <a:rPr lang="en-GB" dirty="0"/>
              <a:t>PSB: in the shadow of the PS accelerating and extracting for East Area, PSB can produce ISOLDE</a:t>
            </a:r>
          </a:p>
          <a:p>
            <a:pPr lvl="2"/>
            <a:r>
              <a:rPr lang="en-GB" dirty="0"/>
              <a:t>PSB can also use the cycles for ISOLDE that are not required by PS or PS and SPS</a:t>
            </a: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C3C2CC-7407-BC67-FD4D-09557AE8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dirty="0"/>
              <a:t>PSB, PS and SPS super cycle composition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2C95C-C3DC-2853-FE7C-580554762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8735B-A7C4-B92F-F8BC-0C1E91C39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F96F5-052E-C571-B621-EFEF1FF21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F59CF6-2687-B09E-72FA-DAFF645A5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689246"/>
            <a:ext cx="11263668" cy="173975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E6AA93C-9240-179B-3168-7F9F84336687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3A881B-99C5-FCA7-D564-AB33355608D8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191978-AB83-EE9C-C1FF-9538E51B1960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C071D3-5F38-D202-0B65-21E181B36016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5289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82A39-0ABB-AD23-C83C-8B0E52E756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3A03187-3586-A006-E44C-669F8FFCB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5CE9708-EF3E-7756-D96C-37B9FE527116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5EE808-025D-B5E4-AE5D-90ACA8FDE047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D3314B-9888-16FC-4DA8-E015306FA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40D7D-67AA-BC41-8FDB-9129A613D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87312-F6C5-2867-A452-1AA6A11C7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B14E3-4BF0-80C8-D08B-ACDF5D5A1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6E8E97-2DE9-D89F-8E5D-F8464EA3E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C52A5F-67FD-56CB-C2B5-766B3C6F8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AE9278-E403-D495-6D32-BB167F5808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FAFE2E-AD64-DABC-C6CF-2F3D936BB1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86645B-97CA-707C-C5CE-A13F44311F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65941AEC-69F5-9B20-0F83-AE7737D45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71218B4-7A5A-3312-E2C7-4A2D3F032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7D14FF3B-B2B6-8D86-2D7E-64C4FD6F0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232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BDBFA3-3FA4-C51E-5D29-5ED3C327D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examples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5B4D9-553B-EBB3-DCE6-48108946C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39201-EE25-2C70-9A14-3B96D34B1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728A1-78D1-4427-D523-6067E8D2F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1D37E6-BF25-8DA8-F993-7C34063D6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1838498"/>
            <a:ext cx="11280586" cy="12570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7F4E6B-273E-5053-20D9-397083062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07" y="3820865"/>
            <a:ext cx="11280586" cy="10849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0BB325-A77D-E2C9-CF85-43B8FE0748FF}"/>
              </a:ext>
            </a:extLst>
          </p:cNvPr>
          <p:cNvSpPr txBox="1"/>
          <p:nvPr/>
        </p:nvSpPr>
        <p:spPr>
          <a:xfrm>
            <a:off x="7623357" y="5741581"/>
            <a:ext cx="40652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Infinitely other combinations possible….</a:t>
            </a:r>
          </a:p>
        </p:txBody>
      </p:sp>
    </p:spTree>
    <p:extLst>
      <p:ext uri="{BB962C8B-B14F-4D97-AF65-F5344CB8AC3E}">
        <p14:creationId xmlns:p14="http://schemas.microsoft.com/office/powerpoint/2010/main" val="2798679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E34D7-1FE9-6EE8-DDB3-71ED75428A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7E932A-F960-2C32-B26F-3C23EBD63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68919"/>
            <a:ext cx="11376024" cy="4631856"/>
          </a:xfrm>
        </p:spPr>
        <p:txBody>
          <a:bodyPr/>
          <a:lstStyle/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Scheduling 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Satisfying our Users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accent5"/>
                </a:solidFill>
              </a:rPr>
              <a:t>Controlling the Accelerator Complex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Some things that will happen during LS3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83BDC-295E-0E32-93E4-A4033E81F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C687F-93E9-976A-170F-FBA56B51B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BA811-8836-C37E-9F23-3A6B9784A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DC1E4B-CC42-D598-C81B-6E7A3BAE320F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CA6393-4A77-16B0-3D3D-4E766541BFF8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D5F3C8-7C6A-91A1-E17C-096039FF9F46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854439-55BA-2A3B-74E8-0DEE5B2D4A61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071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590913-DAAC-BC32-B5B2-E7DC5CDA1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3494838"/>
            <a:ext cx="11290369" cy="2554592"/>
          </a:xfrm>
        </p:spPr>
        <p:txBody>
          <a:bodyPr/>
          <a:lstStyle/>
          <a:p>
            <a:r>
              <a:rPr lang="en-GB" dirty="0"/>
              <a:t>The database contains settings (values, functions) for each cycles in each machine</a:t>
            </a:r>
          </a:p>
          <a:p>
            <a:r>
              <a:rPr lang="en-GB" dirty="0"/>
              <a:t>Every time a cycle is executed:</a:t>
            </a:r>
          </a:p>
          <a:p>
            <a:pPr lvl="1">
              <a:spcBef>
                <a:spcPts val="0"/>
              </a:spcBef>
            </a:pPr>
            <a:r>
              <a:rPr lang="en-GB" dirty="0"/>
              <a:t>These values are sent to the equipment </a:t>
            </a:r>
          </a:p>
          <a:p>
            <a:pPr lvl="1">
              <a:spcBef>
                <a:spcPts val="0"/>
              </a:spcBef>
            </a:pPr>
            <a:r>
              <a:rPr lang="en-GB" dirty="0"/>
              <a:t>The values and functions are activated by timing events that are also programmed in a database</a:t>
            </a:r>
          </a:p>
          <a:p>
            <a:r>
              <a:rPr lang="en-GB" dirty="0"/>
              <a:t>This allows to program each cycle differently enabling the production of very different types of beams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76069D-69D5-C044-CC2C-1BE39F2D2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Settings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5264E-37F2-292C-A0D0-B76381537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746B9-9512-3E94-E95B-E80EB2C2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DF81F-2156-0A6F-23FA-780987D45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AC95D9-C622-1C14-7128-D5C541385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201" y="373593"/>
            <a:ext cx="4161811" cy="2850085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17D1860-5548-5861-7EB4-44A14F701856}"/>
              </a:ext>
            </a:extLst>
          </p:cNvPr>
          <p:cNvSpPr txBox="1">
            <a:spLocks/>
          </p:cNvSpPr>
          <p:nvPr/>
        </p:nvSpPr>
        <p:spPr>
          <a:xfrm>
            <a:off x="407987" y="1439335"/>
            <a:ext cx="7185508" cy="18146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All machine equipment (e.g. power converters, RF cavities, beam instrumentation, …) are items in a database with various properties</a:t>
            </a:r>
          </a:p>
          <a:p>
            <a:r>
              <a:rPr lang="en-GB" dirty="0"/>
              <a:t>Each cycle has a label (e.g. SFTPRO1, MD1, LHCINDIV, ISO,….) which are stored in a database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F25CF7-BA36-F91B-A4BD-5A9FBC9D8089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A103CD-0912-CEEF-0310-1D69778CA674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1ADC04-B195-9D8D-48B6-640816054CE8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437067-4D84-7C84-081D-9E9CCE3179AD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64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5D8985-3B37-9D51-A8D7-F98FDEC12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84348"/>
            <a:ext cx="6809489" cy="4926889"/>
          </a:xfrm>
        </p:spPr>
        <p:txBody>
          <a:bodyPr/>
          <a:lstStyle/>
          <a:p>
            <a:r>
              <a:rPr lang="en-GB" dirty="0"/>
              <a:t>CERN Control Centre (CCC) – </a:t>
            </a:r>
            <a:r>
              <a:rPr lang="en-GB" dirty="0" err="1"/>
              <a:t>Prevessin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GB" dirty="0"/>
              <a:t>24/7 shifts</a:t>
            </a:r>
          </a:p>
          <a:p>
            <a:pPr lvl="1">
              <a:spcBef>
                <a:spcPts val="0"/>
              </a:spcBef>
            </a:pPr>
            <a:r>
              <a:rPr lang="en-GB" dirty="0"/>
              <a:t>Linac4, PSB, PS, SPS, LHC</a:t>
            </a:r>
          </a:p>
          <a:p>
            <a:pPr lvl="1">
              <a:spcBef>
                <a:spcPts val="0"/>
              </a:spcBef>
            </a:pPr>
            <a:r>
              <a:rPr lang="en-GB" dirty="0"/>
              <a:t>LINAC3, LEIR</a:t>
            </a:r>
          </a:p>
          <a:p>
            <a:pPr lvl="1">
              <a:spcBef>
                <a:spcPts val="0"/>
              </a:spcBef>
            </a:pPr>
            <a:r>
              <a:rPr lang="en-GB" dirty="0"/>
              <a:t>Technical Infrastructure, Cryogenics</a:t>
            </a:r>
          </a:p>
          <a:p>
            <a:r>
              <a:rPr lang="en-GB" dirty="0"/>
              <a:t>AD Control Room (ACR) - </a:t>
            </a:r>
            <a:r>
              <a:rPr lang="en-GB" dirty="0" err="1"/>
              <a:t>Meyrin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GB" dirty="0"/>
              <a:t>Day time operation</a:t>
            </a:r>
          </a:p>
          <a:p>
            <a:pPr lvl="1">
              <a:spcBef>
                <a:spcPts val="0"/>
              </a:spcBef>
            </a:pPr>
            <a:r>
              <a:rPr lang="en-GB" dirty="0"/>
              <a:t>Back-up operation from CCC during nights &amp; weekends</a:t>
            </a:r>
          </a:p>
          <a:p>
            <a:pPr lvl="1">
              <a:spcBef>
                <a:spcPts val="0"/>
              </a:spcBef>
            </a:pPr>
            <a:r>
              <a:rPr lang="en-GB" dirty="0"/>
              <a:t>Standby service by AD/ELENA operator</a:t>
            </a:r>
          </a:p>
          <a:p>
            <a:r>
              <a:rPr lang="en-GB" dirty="0"/>
              <a:t>ISOLDE Control Room (ICR) - </a:t>
            </a:r>
            <a:r>
              <a:rPr lang="en-GB" dirty="0" err="1"/>
              <a:t>Meyrin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GB" dirty="0"/>
              <a:t>Day time operation</a:t>
            </a:r>
          </a:p>
          <a:p>
            <a:pPr lvl="1">
              <a:spcBef>
                <a:spcPts val="0"/>
              </a:spcBef>
            </a:pPr>
            <a:r>
              <a:rPr lang="en-GB" dirty="0"/>
              <a:t>Limited back-up operation by experimentalists during nights &amp; weekends</a:t>
            </a:r>
          </a:p>
          <a:p>
            <a:pPr lvl="1">
              <a:spcBef>
                <a:spcPts val="0"/>
              </a:spcBef>
            </a:pPr>
            <a:r>
              <a:rPr lang="en-GB" dirty="0"/>
              <a:t>Standby service by ISOLDE operator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0D74C8-5E6A-E4E5-ABDC-53374570D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 Rooms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E961B-EC4F-BC92-F9E0-9A3600F06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B0193-0D6A-3D2C-AAC9-4FFB39BDD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8098A-B6B5-9368-0071-F05807901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3AD9E12-B5FA-AE77-65AC-D6AC4FCCC8DF}"/>
              </a:ext>
            </a:extLst>
          </p:cNvPr>
          <p:cNvGrpSpPr/>
          <p:nvPr/>
        </p:nvGrpSpPr>
        <p:grpSpPr>
          <a:xfrm>
            <a:off x="7797810" y="29421"/>
            <a:ext cx="4358723" cy="3481318"/>
            <a:chOff x="7797810" y="29421"/>
            <a:chExt cx="4358723" cy="348131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0F03AE-759D-7942-61B8-2250A5B46A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97810" y="29421"/>
              <a:ext cx="4358723" cy="3481318"/>
            </a:xfrm>
            <a:prstGeom prst="rect">
              <a:avLst/>
            </a:prstGeom>
          </p:spPr>
        </p:pic>
        <p:sp>
          <p:nvSpPr>
            <p:cNvPr id="8" name="5-point Star 7">
              <a:extLst>
                <a:ext uri="{FF2B5EF4-FFF2-40B4-BE49-F238E27FC236}">
                  <a16:creationId xmlns:a16="http://schemas.microsoft.com/office/drawing/2014/main" id="{A0471BF5-F52B-2667-C7AA-D49734F86878}"/>
                </a:ext>
              </a:extLst>
            </p:cNvPr>
            <p:cNvSpPr/>
            <p:nvPr/>
          </p:nvSpPr>
          <p:spPr>
            <a:xfrm>
              <a:off x="9821189" y="2176863"/>
              <a:ext cx="308113" cy="298174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4E540D-13E5-0F3A-E683-C27E1CCC8532}"/>
              </a:ext>
            </a:extLst>
          </p:cNvPr>
          <p:cNvGrpSpPr/>
          <p:nvPr/>
        </p:nvGrpSpPr>
        <p:grpSpPr>
          <a:xfrm>
            <a:off x="7797810" y="2843533"/>
            <a:ext cx="4358723" cy="3367705"/>
            <a:chOff x="7797810" y="2843533"/>
            <a:chExt cx="4358723" cy="336770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AC11194-A8C0-E32F-CEBE-AC35C8B9D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97810" y="2843533"/>
              <a:ext cx="4358723" cy="3367705"/>
            </a:xfrm>
            <a:prstGeom prst="rect">
              <a:avLst/>
            </a:prstGeom>
          </p:spPr>
        </p:pic>
        <p:sp>
          <p:nvSpPr>
            <p:cNvPr id="10" name="5-point Star 9">
              <a:extLst>
                <a:ext uri="{FF2B5EF4-FFF2-40B4-BE49-F238E27FC236}">
                  <a16:creationId xmlns:a16="http://schemas.microsoft.com/office/drawing/2014/main" id="{650F8CFD-DB74-8E1F-0F38-D473754E73B4}"/>
                </a:ext>
              </a:extLst>
            </p:cNvPr>
            <p:cNvSpPr/>
            <p:nvPr/>
          </p:nvSpPr>
          <p:spPr>
            <a:xfrm>
              <a:off x="9168237" y="3765577"/>
              <a:ext cx="308113" cy="298174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922B0AF2-EA0C-08D9-38DC-648440F938E0}"/>
              </a:ext>
            </a:extLst>
          </p:cNvPr>
          <p:cNvSpPr/>
          <p:nvPr/>
        </p:nvSpPr>
        <p:spPr>
          <a:xfrm>
            <a:off x="10890754" y="3955273"/>
            <a:ext cx="308113" cy="29817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3D197A-A19D-4CD6-3C59-84B858210EC9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34B12F-5ABF-3D00-A25E-75760F3602C8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C0CC716-D397-734A-C50C-38B88AE0E995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1F9F6A-D03C-659B-49E8-C15700C5EAF6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51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7EB26C-E440-29A4-9B2E-2EC31F591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6687" y="1578496"/>
            <a:ext cx="6214230" cy="4336348"/>
          </a:xfrm>
        </p:spPr>
        <p:txBody>
          <a:bodyPr/>
          <a:lstStyle/>
          <a:p>
            <a:r>
              <a:rPr lang="en-GB" dirty="0"/>
              <a:t>PS island</a:t>
            </a:r>
          </a:p>
          <a:p>
            <a:pPr lvl="1">
              <a:spcBef>
                <a:spcPts val="0"/>
              </a:spcBef>
            </a:pPr>
            <a:r>
              <a:rPr lang="en-GB" dirty="0"/>
              <a:t>1 Shift leader + 1 or 2 Operators</a:t>
            </a:r>
          </a:p>
          <a:p>
            <a:r>
              <a:rPr lang="en-GB" dirty="0"/>
              <a:t>SPS island</a:t>
            </a:r>
          </a:p>
          <a:p>
            <a:pPr lvl="1">
              <a:spcBef>
                <a:spcPts val="0"/>
              </a:spcBef>
            </a:pPr>
            <a:r>
              <a:rPr lang="en-GB" dirty="0"/>
              <a:t>1 Shift leader + 1 Operator</a:t>
            </a:r>
          </a:p>
          <a:p>
            <a:r>
              <a:rPr lang="en-GB" dirty="0"/>
              <a:t>LHC island</a:t>
            </a:r>
          </a:p>
          <a:p>
            <a:pPr lvl="1">
              <a:spcBef>
                <a:spcPts val="0"/>
              </a:spcBef>
            </a:pPr>
            <a:r>
              <a:rPr lang="en-GB" dirty="0"/>
              <a:t>1 Engineer in charge (LHC-EiC)</a:t>
            </a:r>
          </a:p>
          <a:p>
            <a:r>
              <a:rPr lang="en-GB" dirty="0"/>
              <a:t>TI/</a:t>
            </a:r>
            <a:r>
              <a:rPr lang="en-GB" dirty="0" err="1"/>
              <a:t>Cryo</a:t>
            </a:r>
            <a:r>
              <a:rPr lang="en-GB" dirty="0"/>
              <a:t> island</a:t>
            </a:r>
          </a:p>
          <a:p>
            <a:pPr lvl="1">
              <a:spcBef>
                <a:spcPts val="0"/>
              </a:spcBef>
            </a:pPr>
            <a:r>
              <a:rPr lang="en-GB" dirty="0"/>
              <a:t>1 Technical infrastructure operator</a:t>
            </a:r>
          </a:p>
          <a:p>
            <a:pPr lvl="1">
              <a:spcBef>
                <a:spcPts val="0"/>
              </a:spcBef>
            </a:pPr>
            <a:r>
              <a:rPr lang="en-GB" dirty="0"/>
              <a:t>1 (or 2) </a:t>
            </a:r>
            <a:r>
              <a:rPr lang="en-GB" dirty="0" err="1"/>
              <a:t>Cryo</a:t>
            </a:r>
            <a:r>
              <a:rPr lang="en-GB" dirty="0"/>
              <a:t> operator(s)</a:t>
            </a:r>
          </a:p>
          <a:p>
            <a:r>
              <a:rPr lang="en-GB" dirty="0"/>
              <a:t>During daytime 20 to 30 people extra for studies, setting-up new beams, issues, 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A16F48-0BD4-A1C0-7354-82E2BAF76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Control Centre (CCC) lay-out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75BFB-4A38-C96C-661F-89A97254A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320CC-53D9-3D5E-A76B-45F27A0B4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02FD2-4D7E-50F8-6C1C-5ED35FAFB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 descr="A close up of a clock&#10;&#10;Description automatically generated">
            <a:extLst>
              <a:ext uri="{FF2B5EF4-FFF2-40B4-BE49-F238E27FC236}">
                <a16:creationId xmlns:a16="http://schemas.microsoft.com/office/drawing/2014/main" id="{18802174-8978-48D2-38B7-398083B0F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598758"/>
            <a:ext cx="4729384" cy="4336347"/>
          </a:xfrm>
          <a:prstGeom prst="rect">
            <a:avLst/>
          </a:prstGeom>
        </p:spPr>
      </p:pic>
      <p:sp>
        <p:nvSpPr>
          <p:cNvPr id="8" name="Text Box 7">
            <a:extLst>
              <a:ext uri="{FF2B5EF4-FFF2-40B4-BE49-F238E27FC236}">
                <a16:creationId xmlns:a16="http://schemas.microsoft.com/office/drawing/2014/main" id="{CF5455A8-37E2-7B24-D04D-3C405B52248F}"/>
              </a:ext>
            </a:extLst>
          </p:cNvPr>
          <p:cNvSpPr txBox="1"/>
          <p:nvPr/>
        </p:nvSpPr>
        <p:spPr>
          <a:xfrm>
            <a:off x="2772679" y="2792896"/>
            <a:ext cx="506242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r>
              <a:rPr lang="en-GB" sz="750" b="1" dirty="0" err="1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endParaRPr lang="en-CH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6752BACC-8241-B786-2A88-DB0B67BB38B9}"/>
              </a:ext>
            </a:extLst>
          </p:cNvPr>
          <p:cNvSpPr txBox="1"/>
          <p:nvPr/>
        </p:nvSpPr>
        <p:spPr>
          <a:xfrm>
            <a:off x="1318463" y="3635448"/>
            <a:ext cx="1210957" cy="2224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GB" sz="750" b="1" dirty="0" err="1">
                <a:solidFill>
                  <a:srgbClr val="C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GB" sz="750" b="1" dirty="0">
                <a:solidFill>
                  <a:srgbClr val="C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4, PSB, PS</a:t>
            </a:r>
            <a:endParaRPr lang="en-CH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13">
            <a:extLst>
              <a:ext uri="{FF2B5EF4-FFF2-40B4-BE49-F238E27FC236}">
                <a16:creationId xmlns:a16="http://schemas.microsoft.com/office/drawing/2014/main" id="{1FD6249A-D7CB-28B6-ED59-4214E73B25EE}"/>
              </a:ext>
            </a:extLst>
          </p:cNvPr>
          <p:cNvSpPr txBox="1"/>
          <p:nvPr/>
        </p:nvSpPr>
        <p:spPr>
          <a:xfrm>
            <a:off x="3428472" y="3937554"/>
            <a:ext cx="830790" cy="3129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GB" sz="750" b="1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  <a:endParaRPr lang="en-CH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BB6379FE-675B-3553-321C-630C31EDE399}"/>
              </a:ext>
            </a:extLst>
          </p:cNvPr>
          <p:cNvSpPr txBox="1"/>
          <p:nvPr/>
        </p:nvSpPr>
        <p:spPr>
          <a:xfrm>
            <a:off x="2089329" y="4715586"/>
            <a:ext cx="1521546" cy="36182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GB" sz="750" b="1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SPS/LEIR</a:t>
            </a:r>
            <a:endParaRPr lang="en-CH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11">
            <a:extLst>
              <a:ext uri="{FF2B5EF4-FFF2-40B4-BE49-F238E27FC236}">
                <a16:creationId xmlns:a16="http://schemas.microsoft.com/office/drawing/2014/main" id="{29A9139C-1960-01A3-C57D-614CC217ECED}"/>
              </a:ext>
            </a:extLst>
          </p:cNvPr>
          <p:cNvSpPr txBox="1"/>
          <p:nvPr/>
        </p:nvSpPr>
        <p:spPr>
          <a:xfrm>
            <a:off x="1216950" y="3917286"/>
            <a:ext cx="1210957" cy="2224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GB" sz="750" b="1" dirty="0">
                <a:solidFill>
                  <a:srgbClr val="C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Back-up operation for AD/ELENA</a:t>
            </a:r>
            <a:endParaRPr lang="en-CH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2CCACB83-EE89-5D2C-8676-8417417DBF81}"/>
              </a:ext>
            </a:extLst>
          </p:cNvPr>
          <p:cNvSpPr txBox="1"/>
          <p:nvPr/>
        </p:nvSpPr>
        <p:spPr>
          <a:xfrm>
            <a:off x="2356852" y="2674986"/>
            <a:ext cx="345136" cy="29902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r>
              <a:rPr lang="en-GB" sz="750" b="1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endParaRPr lang="en-CH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E3C701-78A8-392F-46D7-21F2C819BB8A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20896E-BB47-880D-93A7-E9E5C6DBC739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524DD7-12FD-103E-0C9D-E2E398D32E2F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1A77B8C-5D1A-D442-E225-CAD4C35D8CB5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108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CBE1F-419D-CC1D-9A24-3A564CF97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5907DD-CF11-20B1-CCCE-F36CFCD3F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68919"/>
            <a:ext cx="11376024" cy="4631856"/>
          </a:xfrm>
        </p:spPr>
        <p:txBody>
          <a:bodyPr/>
          <a:lstStyle/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Scheduling 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Satisfying our Users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Controlling the Accelerator Complex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Some things that will happen during LS3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72283-B6A8-1EEB-778A-0542FBB6E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C9CBE-20B3-8707-9577-6741D0AFD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9EACA-615F-50D1-B4B4-7BDB1BDC2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A9726D-98D3-4171-DD40-2ECE3684B369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12E891-16A3-9F92-7B91-2CE42D6F346B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2E2440-B956-578F-8075-F34558AFD59A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A02A3C-FB56-274C-C369-384DF1224653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3683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14669-373A-4633-5260-931A9F3C4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47A339-4BDC-E8F8-4D20-50345D895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HL-LHC project will be deployed</a:t>
            </a:r>
          </a:p>
          <a:p>
            <a:pPr lvl="1"/>
            <a:r>
              <a:rPr lang="en-GB" dirty="0"/>
              <a:t>The LHC Injector Upgrade (LIU) project was completed during LS2</a:t>
            </a:r>
          </a:p>
          <a:p>
            <a:pPr lvl="1"/>
            <a:r>
              <a:rPr lang="en-GB" dirty="0"/>
              <a:t>During run the performance potential given to the injectors has been exploited and HL-LHC beam parameters have been achieved in the injectors.</a:t>
            </a:r>
          </a:p>
          <a:p>
            <a:pPr lvl="1"/>
            <a:r>
              <a:rPr lang="en-GB" dirty="0"/>
              <a:t>Now LHC will be prepared to be able to cope with the high intensity and high brightness beams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AAB13A-8B58-242A-F6E8-6794AB056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will happen during LS3?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E8B3F-DFF4-1C28-312E-0689D82C1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D9462-BA81-192B-3D3B-A153397E9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BC2BA-8984-F879-9B02-25215D6C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368AD9-FC8D-4955-F516-81A952DE33AF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02A869-AA38-B130-BC91-1ECC91006CC4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2DE82C-1A07-721A-951B-238A8BC8542E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BFA547-A365-A1A8-8F9B-A71D9A8E7DB4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61248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Rende Steerenberg | Talk-for-Guides: Lifecycle of the LHC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27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FA42CF-9CCA-A844-ACED-818CA02DD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-128336" y="-96252"/>
            <a:ext cx="12331660" cy="69863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48042" y="-96252"/>
            <a:ext cx="3960000" cy="6986338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59509" y="224286"/>
            <a:ext cx="3687518" cy="1715407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Upgrade to the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High-Luminosity LHC is under way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336749" y="2188858"/>
            <a:ext cx="3815027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HL-LHC will use new technologies to provide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10 times more collisions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than the LHC.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stored beam energy will increase from ~300 MJ to ~600 MJ.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It will give access to rare phenomena, greater precision and larger discovery potential.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It will start operating in 2030, and run until 2041.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374C2-802B-1A96-2911-E9393CDB9730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BFDB80-A3C7-0C26-6254-A7305F99F856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303AEE-9D3A-1006-2C4C-448A42261195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F3A1C6-E146-A224-1403-E2647AC9081A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064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8B440F-F4B7-A482-9478-89443A6EB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05" y="3453005"/>
            <a:ext cx="10981907" cy="2880667"/>
          </a:xfrm>
        </p:spPr>
        <p:txBody>
          <a:bodyPr>
            <a:normAutofit fontScale="70000" lnSpcReduction="20000"/>
          </a:bodyPr>
          <a:lstStyle/>
          <a:p>
            <a:r>
              <a:rPr lang="en-GB" sz="2400" dirty="0"/>
              <a:t>What to do to maximise luminosity?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Increase the number of bunches and revolution frequency </a:t>
            </a:r>
            <a:r>
              <a:rPr lang="en-GB" b="0" dirty="0">
                <a:sym typeface="Wingdings" pitchFamily="2" charset="2"/>
              </a:rPr>
              <a:t></a:t>
            </a:r>
            <a:r>
              <a:rPr lang="en-GB" b="0" dirty="0"/>
              <a:t> constraint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Increase the bunch intensity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Reduce the transverse beam size (emittance)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Reduce the beam size at the collision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Minimise the crossing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Ensure good machine availability to increase integrated luminosity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C336F1-A773-D638-B623-2D9B62127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Luminosity, the Figure of Merit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6719E-B238-292E-A298-AB5652B5B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A2594-AD5C-668C-2AEF-18445ADAC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42F34-54A7-D6C7-E863-601C2DB1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04D1FC5-8D44-4E9D-9168-8C7BC2FC3FE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8452" y="1687448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89200" imgH="508000" progId="Equation.3">
                  <p:embed/>
                </p:oleObj>
              </mc:Choice>
              <mc:Fallback>
                <p:oleObj name="Equation" r:id="rId3" imgW="2489200" imgH="508000" progId="Equation.3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04D1FC5-8D44-4E9D-9168-8C7BC2FC3F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8452" y="1687448"/>
                        <a:ext cx="6774805" cy="136048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675490BE-4716-F4CD-0CAE-A388FB3003A9}"/>
              </a:ext>
            </a:extLst>
          </p:cNvPr>
          <p:cNvGrpSpPr/>
          <p:nvPr/>
        </p:nvGrpSpPr>
        <p:grpSpPr>
          <a:xfrm>
            <a:off x="5680575" y="955303"/>
            <a:ext cx="2088362" cy="1485437"/>
            <a:chOff x="5680575" y="1211975"/>
            <a:chExt cx="2088362" cy="1485437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1A6BA99-140F-46A3-09A7-785D091960A3}"/>
                </a:ext>
              </a:extLst>
            </p:cNvPr>
            <p:cNvSpPr/>
            <p:nvPr/>
          </p:nvSpPr>
          <p:spPr>
            <a:xfrm>
              <a:off x="6763979" y="2086073"/>
              <a:ext cx="1004958" cy="6113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Line Callout 2 8">
              <a:extLst>
                <a:ext uri="{FF2B5EF4-FFF2-40B4-BE49-F238E27FC236}">
                  <a16:creationId xmlns:a16="http://schemas.microsoft.com/office/drawing/2014/main" id="{90DCC06D-8BCD-B0AE-15BA-896130EFA682}"/>
                </a:ext>
              </a:extLst>
            </p:cNvPr>
            <p:cNvSpPr/>
            <p:nvPr/>
          </p:nvSpPr>
          <p:spPr>
            <a:xfrm>
              <a:off x="5680575" y="1211975"/>
              <a:ext cx="1315616" cy="635097"/>
            </a:xfrm>
            <a:prstGeom prst="borderCallout2">
              <a:avLst>
                <a:gd name="adj1" fmla="val 20851"/>
                <a:gd name="adj2" fmla="val 108392"/>
                <a:gd name="adj3" fmla="val 21065"/>
                <a:gd name="adj4" fmla="val 121877"/>
                <a:gd name="adj5" fmla="val 137118"/>
                <a:gd name="adj6" fmla="val 129075"/>
              </a:avLst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Intensity per bunch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723CCC-351B-9E66-0531-5011105C92BA}"/>
              </a:ext>
            </a:extLst>
          </p:cNvPr>
          <p:cNvGrpSpPr/>
          <p:nvPr/>
        </p:nvGrpSpPr>
        <p:grpSpPr>
          <a:xfrm>
            <a:off x="7451389" y="2572188"/>
            <a:ext cx="3297810" cy="1009643"/>
            <a:chOff x="7421831" y="2779456"/>
            <a:chExt cx="3297810" cy="100964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1832EAF-6902-BCEB-BF1F-F367E72D58B1}"/>
                </a:ext>
              </a:extLst>
            </p:cNvPr>
            <p:cNvSpPr/>
            <p:nvPr/>
          </p:nvSpPr>
          <p:spPr>
            <a:xfrm>
              <a:off x="7421831" y="2779456"/>
              <a:ext cx="1069315" cy="49120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Line Callout 2 10">
              <a:extLst>
                <a:ext uri="{FF2B5EF4-FFF2-40B4-BE49-F238E27FC236}">
                  <a16:creationId xmlns:a16="http://schemas.microsoft.com/office/drawing/2014/main" id="{EFA1A856-EFDC-BFE6-D7EE-8CFEC5FA5F4D}"/>
                </a:ext>
              </a:extLst>
            </p:cNvPr>
            <p:cNvSpPr/>
            <p:nvPr/>
          </p:nvSpPr>
          <p:spPr>
            <a:xfrm>
              <a:off x="9404025" y="3154002"/>
              <a:ext cx="1315616" cy="635097"/>
            </a:xfrm>
            <a:prstGeom prst="borderCallout2">
              <a:avLst>
                <a:gd name="adj1" fmla="val 23427"/>
                <a:gd name="adj2" fmla="val -7542"/>
                <a:gd name="adj3" fmla="val 23048"/>
                <a:gd name="adj4" fmla="val -20183"/>
                <a:gd name="adj5" fmla="val -16654"/>
                <a:gd name="adj6" fmla="val -68192"/>
              </a:avLst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Beam dimensions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749B4FA-D808-E25C-44B6-BC148BF1B1A6}"/>
              </a:ext>
            </a:extLst>
          </p:cNvPr>
          <p:cNvGrpSpPr/>
          <p:nvPr/>
        </p:nvGrpSpPr>
        <p:grpSpPr>
          <a:xfrm>
            <a:off x="8203573" y="1072789"/>
            <a:ext cx="2633878" cy="1346092"/>
            <a:chOff x="7410595" y="1344630"/>
            <a:chExt cx="2633878" cy="134609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BFD607D-4C9B-3DD0-9A41-9203CC9E2B2F}"/>
                </a:ext>
              </a:extLst>
            </p:cNvPr>
            <p:cNvSpPr/>
            <p:nvPr/>
          </p:nvSpPr>
          <p:spPr>
            <a:xfrm>
              <a:off x="7410595" y="2220810"/>
              <a:ext cx="397324" cy="46991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Line Callout 2 12">
              <a:extLst>
                <a:ext uri="{FF2B5EF4-FFF2-40B4-BE49-F238E27FC236}">
                  <a16:creationId xmlns:a16="http://schemas.microsoft.com/office/drawing/2014/main" id="{5532C3D5-2E83-372F-B56F-1B82BFE726AD}"/>
                </a:ext>
              </a:extLst>
            </p:cNvPr>
            <p:cNvSpPr/>
            <p:nvPr/>
          </p:nvSpPr>
          <p:spPr>
            <a:xfrm>
              <a:off x="8870588" y="1344630"/>
              <a:ext cx="1173885" cy="635097"/>
            </a:xfrm>
            <a:prstGeom prst="borderCallout2">
              <a:avLst>
                <a:gd name="adj1" fmla="val 24626"/>
                <a:gd name="adj2" fmla="val -5496"/>
                <a:gd name="adj3" fmla="val 24627"/>
                <a:gd name="adj4" fmla="val -22341"/>
                <a:gd name="adj5" fmla="val 148452"/>
                <a:gd name="adj6" fmla="val -95082"/>
              </a:avLst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Number of bunches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F83E1EA-2C7F-5944-D0B7-BCBA00B89537}"/>
              </a:ext>
            </a:extLst>
          </p:cNvPr>
          <p:cNvGrpSpPr/>
          <p:nvPr/>
        </p:nvGrpSpPr>
        <p:grpSpPr>
          <a:xfrm>
            <a:off x="8649153" y="1967220"/>
            <a:ext cx="2542301" cy="727578"/>
            <a:chOff x="8649153" y="2223892"/>
            <a:chExt cx="2542301" cy="72757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872B11D-74F0-6A82-CC8D-EE8F40BAF9BF}"/>
                </a:ext>
              </a:extLst>
            </p:cNvPr>
            <p:cNvSpPr/>
            <p:nvPr/>
          </p:nvSpPr>
          <p:spPr>
            <a:xfrm>
              <a:off x="8649153" y="2404429"/>
              <a:ext cx="397324" cy="46991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Line Callout 2 14">
              <a:extLst>
                <a:ext uri="{FF2B5EF4-FFF2-40B4-BE49-F238E27FC236}">
                  <a16:creationId xmlns:a16="http://schemas.microsoft.com/office/drawing/2014/main" id="{12D59721-4B95-F5F1-6525-0F34513EDB1B}"/>
                </a:ext>
              </a:extLst>
            </p:cNvPr>
            <p:cNvSpPr/>
            <p:nvPr/>
          </p:nvSpPr>
          <p:spPr>
            <a:xfrm>
              <a:off x="9875838" y="2223892"/>
              <a:ext cx="1315616" cy="727578"/>
            </a:xfrm>
            <a:prstGeom prst="borderCallout2">
              <a:avLst>
                <a:gd name="adj1" fmla="val 23427"/>
                <a:gd name="adj2" fmla="val -7542"/>
                <a:gd name="adj3" fmla="val 23048"/>
                <a:gd name="adj4" fmla="val -20183"/>
                <a:gd name="adj5" fmla="val 55440"/>
                <a:gd name="adj6" fmla="val -62257"/>
              </a:avLst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Geometrical</a:t>
              </a:r>
            </a:p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Correction </a:t>
              </a:r>
            </a:p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factors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A7EB07-998F-FD80-A56B-4966DAD4CA0F}"/>
              </a:ext>
            </a:extLst>
          </p:cNvPr>
          <p:cNvGrpSpPr/>
          <p:nvPr/>
        </p:nvGrpSpPr>
        <p:grpSpPr>
          <a:xfrm>
            <a:off x="1081184" y="4267200"/>
            <a:ext cx="9826302" cy="786063"/>
            <a:chOff x="1081184" y="4267200"/>
            <a:chExt cx="9826302" cy="7860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723ED88-1AE4-6E87-AA07-0F5EFD5A6FA2}"/>
                </a:ext>
              </a:extLst>
            </p:cNvPr>
            <p:cNvSpPr/>
            <p:nvPr/>
          </p:nvSpPr>
          <p:spPr>
            <a:xfrm>
              <a:off x="1081184" y="4267200"/>
              <a:ext cx="5618627" cy="78606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Arrow 20">
              <a:extLst>
                <a:ext uri="{FF2B5EF4-FFF2-40B4-BE49-F238E27FC236}">
                  <a16:creationId xmlns:a16="http://schemas.microsoft.com/office/drawing/2014/main" id="{E88023D9-6140-824B-CF6E-13EF088813AB}"/>
                </a:ext>
              </a:extLst>
            </p:cNvPr>
            <p:cNvSpPr/>
            <p:nvPr/>
          </p:nvSpPr>
          <p:spPr>
            <a:xfrm>
              <a:off x="6702137" y="4419455"/>
              <a:ext cx="428237" cy="441304"/>
            </a:xfrm>
            <a:prstGeom prst="rightArrow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F94A2A5-013B-45DC-C879-93E787245E3F}"/>
                </a:ext>
              </a:extLst>
            </p:cNvPr>
            <p:cNvSpPr txBox="1"/>
            <p:nvPr/>
          </p:nvSpPr>
          <p:spPr>
            <a:xfrm>
              <a:off x="7219028" y="4466985"/>
              <a:ext cx="368845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400" dirty="0">
                  <a:solidFill>
                    <a:srgbClr val="00B050"/>
                  </a:solidFill>
                </a:rPr>
                <a:t>LHC Injectors Upgrade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D3DC1D-E344-3A09-36DD-B53FBEF2C322}"/>
              </a:ext>
            </a:extLst>
          </p:cNvPr>
          <p:cNvGrpSpPr/>
          <p:nvPr/>
        </p:nvGrpSpPr>
        <p:grpSpPr>
          <a:xfrm>
            <a:off x="1065269" y="5138848"/>
            <a:ext cx="8633232" cy="786063"/>
            <a:chOff x="1065269" y="5138848"/>
            <a:chExt cx="8633232" cy="78606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713111-5A20-9785-8AFC-4E46188212F6}"/>
                </a:ext>
              </a:extLst>
            </p:cNvPr>
            <p:cNvSpPr/>
            <p:nvPr/>
          </p:nvSpPr>
          <p:spPr>
            <a:xfrm>
              <a:off x="1065269" y="5138848"/>
              <a:ext cx="5618627" cy="786063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ight Arrow 23">
              <a:extLst>
                <a:ext uri="{FF2B5EF4-FFF2-40B4-BE49-F238E27FC236}">
                  <a16:creationId xmlns:a16="http://schemas.microsoft.com/office/drawing/2014/main" id="{44E06299-035A-CE05-AF21-0A6854C41959}"/>
                </a:ext>
              </a:extLst>
            </p:cNvPr>
            <p:cNvSpPr/>
            <p:nvPr/>
          </p:nvSpPr>
          <p:spPr>
            <a:xfrm>
              <a:off x="6686222" y="5291103"/>
              <a:ext cx="428237" cy="441304"/>
            </a:xfrm>
            <a:prstGeom prst="rightArrow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49A7D6B-6DCA-E8B5-DC3E-3E7C3390FDB6}"/>
                </a:ext>
              </a:extLst>
            </p:cNvPr>
            <p:cNvSpPr txBox="1"/>
            <p:nvPr/>
          </p:nvSpPr>
          <p:spPr>
            <a:xfrm>
              <a:off x="7210099" y="5326979"/>
              <a:ext cx="248840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400" dirty="0">
                  <a:solidFill>
                    <a:schemeClr val="accent3"/>
                  </a:solidFill>
                </a:rPr>
                <a:t>HL-LHC Upgrade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B9F6E93-1337-559B-6ADD-B5FDB41AA9D7}"/>
              </a:ext>
            </a:extLst>
          </p:cNvPr>
          <p:cNvGrpSpPr/>
          <p:nvPr/>
        </p:nvGrpSpPr>
        <p:grpSpPr>
          <a:xfrm>
            <a:off x="7768937" y="532268"/>
            <a:ext cx="1807183" cy="1888179"/>
            <a:chOff x="8188360" y="781523"/>
            <a:chExt cx="1807183" cy="1888179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6BCCD94-937D-3EAA-FCB7-EEC342FA2D3C}"/>
                </a:ext>
              </a:extLst>
            </p:cNvPr>
            <p:cNvSpPr/>
            <p:nvPr/>
          </p:nvSpPr>
          <p:spPr>
            <a:xfrm>
              <a:off x="8188360" y="2199790"/>
              <a:ext cx="397324" cy="46991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Line Callout 2 29">
              <a:extLst>
                <a:ext uri="{FF2B5EF4-FFF2-40B4-BE49-F238E27FC236}">
                  <a16:creationId xmlns:a16="http://schemas.microsoft.com/office/drawing/2014/main" id="{80311A9D-3258-CDBA-1F68-B78D41F52638}"/>
                </a:ext>
              </a:extLst>
            </p:cNvPr>
            <p:cNvSpPr/>
            <p:nvPr/>
          </p:nvSpPr>
          <p:spPr>
            <a:xfrm>
              <a:off x="8821658" y="781523"/>
              <a:ext cx="1173885" cy="635097"/>
            </a:xfrm>
            <a:prstGeom prst="borderCallout2">
              <a:avLst>
                <a:gd name="adj1" fmla="val 24626"/>
                <a:gd name="adj2" fmla="val -5496"/>
                <a:gd name="adj3" fmla="val 24627"/>
                <a:gd name="adj4" fmla="val -22341"/>
                <a:gd name="adj5" fmla="val 224519"/>
                <a:gd name="adj6" fmla="val -33734"/>
              </a:avLst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Revolution</a:t>
              </a:r>
            </a:p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frequency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0F8A0631-4A3A-443C-61B2-B462B84B4064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E6F974C-EEC0-3DED-DF99-A183F64FBC50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8B81DA2-B127-F6F6-4107-880DB72DFF02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B9EFE6B-BCE3-E1A7-07D4-1769F2D09DC2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75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F30A57-6CA7-1C15-38D7-9939C8804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1DD30-00E8-CDE7-8B46-AF20FE7D6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Key Ingredient Injector Upgrade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60773-EC92-0675-7A0B-CFFE4FF7A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FF117-D807-1149-9D75-11971A48C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8579-0C01-DC0A-E004-A07330402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E21E620-3CC6-02FD-37F9-FA7DC678D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283" y="1410086"/>
            <a:ext cx="8226854" cy="477436"/>
          </a:xfrm>
        </p:spPr>
        <p:txBody>
          <a:bodyPr>
            <a:normAutofit/>
          </a:bodyPr>
          <a:lstStyle/>
          <a:p>
            <a:r>
              <a:rPr lang="en-GB" b="0" dirty="0">
                <a:solidFill>
                  <a:schemeClr val="tx2"/>
                </a:solidFill>
              </a:rPr>
              <a:t>Charge exchange injection with H</a:t>
            </a:r>
            <a:r>
              <a:rPr lang="en-GB" b="0" baseline="30000" dirty="0">
                <a:solidFill>
                  <a:schemeClr val="tx2"/>
                </a:solidFill>
              </a:rPr>
              <a:t>-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699DE6-FEB1-FAD2-E9CC-F6F96FA64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3665" y="1728611"/>
            <a:ext cx="5517781" cy="386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2AEDB8F-984B-DBBB-051F-107839C61F82}"/>
              </a:ext>
            </a:extLst>
          </p:cNvPr>
          <p:cNvGrpSpPr/>
          <p:nvPr/>
        </p:nvGrpSpPr>
        <p:grpSpPr>
          <a:xfrm>
            <a:off x="9115711" y="1059658"/>
            <a:ext cx="2366076" cy="2219333"/>
            <a:chOff x="6468330" y="1355327"/>
            <a:chExt cx="2366076" cy="221933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AF90CE6-535A-DEF5-15E0-AC8454EC4500}"/>
                </a:ext>
              </a:extLst>
            </p:cNvPr>
            <p:cNvGrpSpPr/>
            <p:nvPr/>
          </p:nvGrpSpPr>
          <p:grpSpPr>
            <a:xfrm>
              <a:off x="6468330" y="1677852"/>
              <a:ext cx="2366076" cy="1896808"/>
              <a:chOff x="6394354" y="1173935"/>
              <a:chExt cx="2366076" cy="1896808"/>
            </a:xfrm>
          </p:grpSpPr>
          <p:grpSp>
            <p:nvGrpSpPr>
              <p:cNvPr id="12" name="Group 1081">
                <a:extLst>
                  <a:ext uri="{FF2B5EF4-FFF2-40B4-BE49-F238E27FC236}">
                    <a16:creationId xmlns:a16="http://schemas.microsoft.com/office/drawing/2014/main" id="{F9B74DA6-12F0-934E-E63B-898B451561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94354" y="1173935"/>
                <a:ext cx="2366076" cy="1896808"/>
                <a:chOff x="803" y="965"/>
                <a:chExt cx="1612" cy="1329"/>
              </a:xfrm>
            </p:grpSpPr>
            <p:sp>
              <p:nvSpPr>
                <p:cNvPr id="38" name="Text Box 1029">
                  <a:extLst>
                    <a:ext uri="{FF2B5EF4-FFF2-40B4-BE49-F238E27FC236}">
                      <a16:creationId xmlns:a16="http://schemas.microsoft.com/office/drawing/2014/main" id="{EB5543C6-3387-3A99-FBAF-9F413BA07E83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23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39" name="Text Box 1030">
                  <a:extLst>
                    <a:ext uri="{FF2B5EF4-FFF2-40B4-BE49-F238E27FC236}">
                      <a16:creationId xmlns:a16="http://schemas.microsoft.com/office/drawing/2014/main" id="{13DCB701-B36F-C715-4642-5AA192E283DA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80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40" name="Oval 1031">
                  <a:extLst>
                    <a:ext uri="{FF2B5EF4-FFF2-40B4-BE49-F238E27FC236}">
                      <a16:creationId xmlns:a16="http://schemas.microsoft.com/office/drawing/2014/main" id="{3884A4EB-5CAC-0682-602A-B4EE6C7162C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41" name="Line 1032">
                  <a:extLst>
                    <a:ext uri="{FF2B5EF4-FFF2-40B4-BE49-F238E27FC236}">
                      <a16:creationId xmlns:a16="http://schemas.microsoft.com/office/drawing/2014/main" id="{227FC1B5-3A30-6EBB-D7E2-F94389D4350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1037">
                  <a:extLst>
                    <a:ext uri="{FF2B5EF4-FFF2-40B4-BE49-F238E27FC236}">
                      <a16:creationId xmlns:a16="http://schemas.microsoft.com/office/drawing/2014/main" id="{EB5C90C6-D2EB-A054-86D6-9F4270DFF41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8D8682A-67E3-FD1E-83FF-2ED3F7593720}"/>
                  </a:ext>
                </a:extLst>
              </p:cNvPr>
              <p:cNvSpPr txBox="1"/>
              <p:nvPr/>
            </p:nvSpPr>
            <p:spPr>
              <a:xfrm>
                <a:off x="6847644" y="238853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CAD192-B875-1793-6D82-1EE1E8540A10}"/>
                  </a:ext>
                </a:extLst>
              </p:cNvPr>
              <p:cNvSpPr txBox="1"/>
              <p:nvPr/>
            </p:nvSpPr>
            <p:spPr>
              <a:xfrm>
                <a:off x="7901251" y="1542972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B6197F5-22AD-44B0-AE93-9B7D420B3450}"/>
                  </a:ext>
                </a:extLst>
              </p:cNvPr>
              <p:cNvSpPr txBox="1"/>
              <p:nvPr/>
            </p:nvSpPr>
            <p:spPr>
              <a:xfrm>
                <a:off x="7000044" y="24789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91F0087-8EDE-3130-489B-06F134BC1DCE}"/>
                  </a:ext>
                </a:extLst>
              </p:cNvPr>
              <p:cNvSpPr txBox="1"/>
              <p:nvPr/>
            </p:nvSpPr>
            <p:spPr>
              <a:xfrm>
                <a:off x="7000044" y="2223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E29EA4B-8668-53CA-6944-9E598A67045F}"/>
                  </a:ext>
                </a:extLst>
              </p:cNvPr>
              <p:cNvSpPr txBox="1"/>
              <p:nvPr/>
            </p:nvSpPr>
            <p:spPr>
              <a:xfrm>
                <a:off x="7000044" y="19209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54F407-B1CC-3EAD-AFB1-B092C0DF5801}"/>
                  </a:ext>
                </a:extLst>
              </p:cNvPr>
              <p:cNvSpPr txBox="1"/>
              <p:nvPr/>
            </p:nvSpPr>
            <p:spPr>
              <a:xfrm>
                <a:off x="7209269" y="23549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A9A61E5-24A0-0018-B011-79B81BAB3719}"/>
                  </a:ext>
                </a:extLst>
              </p:cNvPr>
              <p:cNvSpPr txBox="1"/>
              <p:nvPr/>
            </p:nvSpPr>
            <p:spPr>
              <a:xfrm>
                <a:off x="7232509" y="209923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588F21-38FE-4BDE-59D8-3A2E5BB1E83C}"/>
                  </a:ext>
                </a:extLst>
              </p:cNvPr>
              <p:cNvSpPr txBox="1"/>
              <p:nvPr/>
            </p:nvSpPr>
            <p:spPr>
              <a:xfrm>
                <a:off x="7283929" y="17323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A977456-C5FC-9F7D-D281-32A97AB805A9}"/>
                  </a:ext>
                </a:extLst>
              </p:cNvPr>
              <p:cNvSpPr txBox="1"/>
              <p:nvPr/>
            </p:nvSpPr>
            <p:spPr>
              <a:xfrm>
                <a:off x="6698362" y="217811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73FFBBC-B1F9-285D-A648-A5D70B35C582}"/>
                  </a:ext>
                </a:extLst>
              </p:cNvPr>
              <p:cNvSpPr txBox="1"/>
              <p:nvPr/>
            </p:nvSpPr>
            <p:spPr>
              <a:xfrm>
                <a:off x="7666046" y="162004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26FAE2-14FF-E497-6BE0-AB5A21C85B4A}"/>
                  </a:ext>
                </a:extLst>
              </p:cNvPr>
              <p:cNvSpPr txBox="1"/>
              <p:nvPr/>
            </p:nvSpPr>
            <p:spPr>
              <a:xfrm>
                <a:off x="8046498" y="154050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44FE35-56D0-4CE3-054E-7B1612619CE9}"/>
                  </a:ext>
                </a:extLst>
              </p:cNvPr>
              <p:cNvSpPr txBox="1"/>
              <p:nvPr/>
            </p:nvSpPr>
            <p:spPr>
              <a:xfrm>
                <a:off x="7912486" y="18531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424B24F-EB47-9E1F-C264-F6B11743F015}"/>
                  </a:ext>
                </a:extLst>
              </p:cNvPr>
              <p:cNvSpPr txBox="1"/>
              <p:nvPr/>
            </p:nvSpPr>
            <p:spPr>
              <a:xfrm>
                <a:off x="7766656" y="212323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D8EE9B9-6084-737A-EA13-4EF79B1E4E49}"/>
                  </a:ext>
                </a:extLst>
              </p:cNvPr>
              <p:cNvSpPr txBox="1"/>
              <p:nvPr/>
            </p:nvSpPr>
            <p:spPr>
              <a:xfrm>
                <a:off x="7620615" y="187245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1B3DC24-E79D-754F-7E8E-51F3C84ECAC0}"/>
                  </a:ext>
                </a:extLst>
              </p:cNvPr>
              <p:cNvSpPr txBox="1"/>
              <p:nvPr/>
            </p:nvSpPr>
            <p:spPr>
              <a:xfrm>
                <a:off x="7552919" y="224146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EC3AC8-C82B-92CC-401D-E3A640CB3DD5}"/>
                  </a:ext>
                </a:extLst>
              </p:cNvPr>
              <p:cNvSpPr txBox="1"/>
              <p:nvPr/>
            </p:nvSpPr>
            <p:spPr>
              <a:xfrm>
                <a:off x="8217378" y="1657863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861786C-DAD3-0840-15A4-9E5C7FE22E5F}"/>
                  </a:ext>
                </a:extLst>
              </p:cNvPr>
              <p:cNvSpPr txBox="1"/>
              <p:nvPr/>
            </p:nvSpPr>
            <p:spPr>
              <a:xfrm>
                <a:off x="8104946" y="1854839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3DA2824-F455-27FB-6A7D-7B0F5FF38962}"/>
                  </a:ext>
                </a:extLst>
              </p:cNvPr>
              <p:cNvSpPr txBox="1"/>
              <p:nvPr/>
            </p:nvSpPr>
            <p:spPr>
              <a:xfrm>
                <a:off x="7572608" y="1703173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85DA323-9321-2863-168B-55B540525BEB}"/>
                  </a:ext>
                </a:extLst>
              </p:cNvPr>
              <p:cNvSpPr txBox="1"/>
              <p:nvPr/>
            </p:nvSpPr>
            <p:spPr>
              <a:xfrm>
                <a:off x="7790064" y="1770143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575C7BA-0B10-3FCE-F7A6-62D25367C0FB}"/>
                  </a:ext>
                </a:extLst>
              </p:cNvPr>
              <p:cNvSpPr txBox="1"/>
              <p:nvPr/>
            </p:nvSpPr>
            <p:spPr>
              <a:xfrm>
                <a:off x="7612122" y="2097868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F5D3931-C98A-9CA8-CD08-F045438368AC}"/>
                  </a:ext>
                </a:extLst>
              </p:cNvPr>
              <p:cNvSpPr txBox="1"/>
              <p:nvPr/>
            </p:nvSpPr>
            <p:spPr>
              <a:xfrm>
                <a:off x="7301845" y="1858977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9357E06-5F47-6A84-2945-5D2C55704EDD}"/>
                  </a:ext>
                </a:extLst>
              </p:cNvPr>
              <p:cNvSpPr txBox="1"/>
              <p:nvPr/>
            </p:nvSpPr>
            <p:spPr>
              <a:xfrm>
                <a:off x="7310232" y="2214745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9FF31D6-14E5-F4CC-185F-55539B8B53DB}"/>
                  </a:ext>
                </a:extLst>
              </p:cNvPr>
              <p:cNvSpPr txBox="1"/>
              <p:nvPr/>
            </p:nvSpPr>
            <p:spPr>
              <a:xfrm>
                <a:off x="6906351" y="2065900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55ED5AB-4179-6B27-560C-0EB0D721C75B}"/>
                  </a:ext>
                </a:extLst>
              </p:cNvPr>
              <p:cNvSpPr txBox="1"/>
              <p:nvPr/>
            </p:nvSpPr>
            <p:spPr>
              <a:xfrm>
                <a:off x="6636465" y="2403090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325334B-02E4-C489-0ED3-EC11BE3C1AA7}"/>
                  </a:ext>
                </a:extLst>
              </p:cNvPr>
              <p:cNvSpPr txBox="1"/>
              <p:nvPr/>
            </p:nvSpPr>
            <p:spPr>
              <a:xfrm>
                <a:off x="6844659" y="2518943"/>
                <a:ext cx="253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-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44D861F-4AAE-2AEC-999F-4E9E2EA55010}"/>
                </a:ext>
              </a:extLst>
            </p:cNvPr>
            <p:cNvSpPr txBox="1"/>
            <p:nvPr/>
          </p:nvSpPr>
          <p:spPr>
            <a:xfrm>
              <a:off x="6531594" y="1355327"/>
              <a:ext cx="2159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Before stripping foil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A46F126-0546-66BE-39D8-679F99DD0FE0}"/>
              </a:ext>
            </a:extLst>
          </p:cNvPr>
          <p:cNvGrpSpPr/>
          <p:nvPr/>
        </p:nvGrpSpPr>
        <p:grpSpPr>
          <a:xfrm>
            <a:off x="9110927" y="3527236"/>
            <a:ext cx="2366076" cy="2164425"/>
            <a:chOff x="6483008" y="3878068"/>
            <a:chExt cx="2366076" cy="216442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E8AE5EC-A47A-13A0-92B7-DD2D0DB26CA7}"/>
                </a:ext>
              </a:extLst>
            </p:cNvPr>
            <p:cNvGrpSpPr/>
            <p:nvPr/>
          </p:nvGrpSpPr>
          <p:grpSpPr>
            <a:xfrm>
              <a:off x="6483008" y="4145685"/>
              <a:ext cx="2366076" cy="1896808"/>
              <a:chOff x="6389570" y="3551289"/>
              <a:chExt cx="2366076" cy="1896808"/>
            </a:xfrm>
          </p:grpSpPr>
          <p:grpSp>
            <p:nvGrpSpPr>
              <p:cNvPr id="46" name="Group 1081">
                <a:extLst>
                  <a:ext uri="{FF2B5EF4-FFF2-40B4-BE49-F238E27FC236}">
                    <a16:creationId xmlns:a16="http://schemas.microsoft.com/office/drawing/2014/main" id="{F0174964-5A1F-9C2F-9809-A7FE7D5A02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66076" cy="1896808"/>
                <a:chOff x="803" y="965"/>
                <a:chExt cx="1612" cy="1329"/>
              </a:xfrm>
            </p:grpSpPr>
            <p:sp>
              <p:nvSpPr>
                <p:cNvPr id="72" name="Text Box 1029">
                  <a:extLst>
                    <a:ext uri="{FF2B5EF4-FFF2-40B4-BE49-F238E27FC236}">
                      <a16:creationId xmlns:a16="http://schemas.microsoft.com/office/drawing/2014/main" id="{D04B015C-DA90-D883-25B3-2DFD7451C587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23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73" name="Text Box 1030">
                  <a:extLst>
                    <a:ext uri="{FF2B5EF4-FFF2-40B4-BE49-F238E27FC236}">
                      <a16:creationId xmlns:a16="http://schemas.microsoft.com/office/drawing/2014/main" id="{CABEBBBA-0CCD-12AA-44A9-E3C093CB1283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80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74" name="Oval 1031">
                  <a:extLst>
                    <a:ext uri="{FF2B5EF4-FFF2-40B4-BE49-F238E27FC236}">
                      <a16:creationId xmlns:a16="http://schemas.microsoft.com/office/drawing/2014/main" id="{B661172A-017C-31CD-6A66-3612930D7C2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75" name="Line 1032">
                  <a:extLst>
                    <a:ext uri="{FF2B5EF4-FFF2-40B4-BE49-F238E27FC236}">
                      <a16:creationId xmlns:a16="http://schemas.microsoft.com/office/drawing/2014/main" id="{B971E1EF-9302-8E12-8E27-7ADC49020E8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Line 1037">
                  <a:extLst>
                    <a:ext uri="{FF2B5EF4-FFF2-40B4-BE49-F238E27FC236}">
                      <a16:creationId xmlns:a16="http://schemas.microsoft.com/office/drawing/2014/main" id="{C758BE00-6D6B-5046-40AF-A8C1B6764AC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36F21FF-4E0B-5284-E586-82F3317ED076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E9E9AE8-449F-9143-A1BC-45A509D08C6F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7433E0A-D28B-2764-4C0A-C6AEFD841E35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65C5EE3-FCC3-DD60-42B6-EEA331AE39B1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22DD735-67C3-BADE-E2CF-9791F16EA9B2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4FA10434-FB84-92B4-66A7-4E79CC72023E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C9CCFAD-1428-77C1-22CE-477176BB4F57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6BD8646-B0E8-74B6-0103-766F547B11F3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353099-448E-1BBB-74A8-F54CC3B30CDB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D8975E6-0731-0AD5-F1C8-97BDBB09C25C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89BEEB5-F088-7C9C-AD86-97F18525AE36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0E9C711-E07B-B1EE-1AF5-71F53C4948D3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7CD8521-AFAE-ACE8-15D5-2EC058E73786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7D5614F-DB37-3032-A193-31A22D6E455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4E1AC2D8-09BF-F25B-F943-088EF77879C0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B61E7F44-0437-E82F-E86C-B472DCED0902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0C932C13-4FB0-D45A-0356-AF976A354BC1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2BD8A62-4371-8136-0BD6-F163F462C82B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8653E3C-3A96-1E01-2146-C5295FDBB806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23FC085-B207-E81F-9821-A135689EEB01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2667C56-1B2A-BD7E-8376-B3B311758DBD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BE98874-1066-13C6-B446-61E18272D335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7C82522D-B0E6-9077-510A-0735F7D1092B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7AFBCAD-D7C9-63B9-3458-22838BA94580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BB5C5B8F-1BC3-714D-2CED-6D39A7268609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9FA23EC-BCE6-B515-701B-28E21B711AD9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  <p:sp>
        <p:nvSpPr>
          <p:cNvPr id="77" name="Content Placeholder 2">
            <a:extLst>
              <a:ext uri="{FF2B5EF4-FFF2-40B4-BE49-F238E27FC236}">
                <a16:creationId xmlns:a16="http://schemas.microsoft.com/office/drawing/2014/main" id="{E622700A-3890-0F6F-E947-BF2239850847}"/>
              </a:ext>
            </a:extLst>
          </p:cNvPr>
          <p:cNvSpPr txBox="1">
            <a:spLocks/>
          </p:cNvSpPr>
          <p:nvPr/>
        </p:nvSpPr>
        <p:spPr>
          <a:xfrm>
            <a:off x="513283" y="5702803"/>
            <a:ext cx="8952104" cy="47743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Phase Space Painting is possible (various particle distributions)</a:t>
            </a:r>
          </a:p>
          <a:p>
            <a:pPr marL="36576" indent="0" algn="ctr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D8598-2641-30F0-ED1C-8CB94B3BE8CD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1C1100C-6778-85EA-8D39-EDB7D3925C6A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3CF1C70-EA77-0EEF-6920-749AAADDCD04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1BB185E-5617-144A-307C-7EFC3AD439F0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807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A27BB4-4BE0-B923-B7F9-7C9222585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68919"/>
            <a:ext cx="11376024" cy="4631856"/>
          </a:xfrm>
        </p:spPr>
        <p:txBody>
          <a:bodyPr/>
          <a:lstStyle/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tx1"/>
                </a:solidFill>
              </a:rPr>
              <a:t>Scheduling 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accent3"/>
                </a:solidFill>
              </a:rPr>
              <a:t>Satisfying our Users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accent5"/>
                </a:solidFill>
              </a:rPr>
              <a:t>Controlling the Accelerator Complex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Some things that will happen during LS3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C9CBF8-8F52-4460-5F70-8E6565518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84550-3805-E7E6-15FE-8E2FE3A04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605A5-7920-78B0-BB67-C430DB663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AE850-4E76-BB80-446B-704F579B5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F6093D-6DEA-C52D-3840-41456182DA92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C0B486-6B54-5F6C-FF82-4FA5C4033E21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D03297-C5A2-1205-A297-06F99F1630FA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49E45F-55C3-5EFB-241B-89D8C8DD6A59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61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0051F9-30C6-EFEB-9549-91752E104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38" y="1816481"/>
            <a:ext cx="4821267" cy="4608512"/>
          </a:xfrm>
        </p:spPr>
        <p:txBody>
          <a:bodyPr>
            <a:normAutofit/>
          </a:bodyPr>
          <a:lstStyle/>
          <a:p>
            <a:pPr>
              <a:spcBef>
                <a:spcPts val="1176"/>
              </a:spcBef>
            </a:pPr>
            <a:r>
              <a:rPr lang="en-GB" sz="2400" dirty="0">
                <a:solidFill>
                  <a:schemeClr val="tx2"/>
                </a:solidFill>
              </a:rPr>
              <a:t>Major </a:t>
            </a:r>
            <a:r>
              <a:rPr lang="en-GB" sz="2400" b="1" dirty="0"/>
              <a:t>civil engineering</a:t>
            </a:r>
          </a:p>
          <a:p>
            <a:pPr marL="342900" indent="-342900">
              <a:spcBef>
                <a:spcPts val="2376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New </a:t>
            </a:r>
            <a:r>
              <a:rPr lang="en-GB" sz="2000" b="1" dirty="0">
                <a:solidFill>
                  <a:schemeClr val="tx1"/>
                </a:solidFill>
              </a:rPr>
              <a:t>interaction region </a:t>
            </a:r>
            <a:r>
              <a:rPr lang="en-GB" sz="2000" dirty="0">
                <a:solidFill>
                  <a:schemeClr val="tx1"/>
                </a:solidFill>
              </a:rPr>
              <a:t>magnets</a:t>
            </a:r>
          </a:p>
          <a:p>
            <a:pPr marL="342900" indent="-342900">
              <a:spcBef>
                <a:spcPts val="1176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Collimation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b="0" dirty="0">
                <a:solidFill>
                  <a:schemeClr val="tx2"/>
                </a:solidFill>
              </a:rPr>
              <a:t>upgrade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Cryogenics</a:t>
            </a:r>
            <a:r>
              <a:rPr lang="en-GB" sz="2000" dirty="0">
                <a:solidFill>
                  <a:schemeClr val="tx2"/>
                </a:solidFill>
              </a:rPr>
              <a:t> upgrade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Crab Cavities </a:t>
            </a:r>
            <a:r>
              <a:rPr lang="en-GB" sz="2000" dirty="0">
                <a:solidFill>
                  <a:schemeClr val="tx2"/>
                </a:solidFill>
              </a:rPr>
              <a:t>to reduce crossing angle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Cold powering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Machine protection</a:t>
            </a:r>
          </a:p>
          <a:p>
            <a:pPr marL="342900" lvl="1" indent="-342900">
              <a:spcBef>
                <a:spcPts val="1176"/>
              </a:spcBef>
              <a:buFont typeface="Arial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…and much </a:t>
            </a:r>
            <a:r>
              <a:rPr lang="en-GB" sz="2000" b="1" dirty="0">
                <a:solidFill>
                  <a:schemeClr val="tx1"/>
                </a:solidFill>
              </a:rPr>
              <a:t>more</a:t>
            </a:r>
            <a:r>
              <a:rPr lang="en-GB" sz="2000" dirty="0">
                <a:solidFill>
                  <a:schemeClr val="tx2"/>
                </a:solidFill>
              </a:rPr>
              <a:t>…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D4AD5C-34D0-4120-BF74-869CB0D82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</a:t>
            </a:r>
            <a:r>
              <a:rPr lang="en-US" sz="4000" dirty="0"/>
              <a:t>H</a:t>
            </a:r>
            <a:r>
              <a:rPr lang="en-US" sz="3600" dirty="0"/>
              <a:t>igh </a:t>
            </a:r>
            <a:r>
              <a:rPr lang="en-US" sz="4000" dirty="0"/>
              <a:t>L</a:t>
            </a:r>
            <a:r>
              <a:rPr lang="en-US" sz="3600" dirty="0"/>
              <a:t>uminosity </a:t>
            </a:r>
            <a:r>
              <a:rPr lang="en-US" sz="4000" dirty="0"/>
              <a:t>LHC</a:t>
            </a:r>
            <a:r>
              <a:rPr lang="en-US" sz="3600" dirty="0"/>
              <a:t> Project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222F7-736F-08BE-88D8-07A341B16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DE476-05C2-D2D1-F3C0-3464D3CC1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3B6D2-6925-5AF5-BDFA-EFF720840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B376017-C5DB-FB5B-2AA7-FFAF2DA06F0C}"/>
              </a:ext>
            </a:extLst>
          </p:cNvPr>
          <p:cNvGrpSpPr/>
          <p:nvPr/>
        </p:nvGrpSpPr>
        <p:grpSpPr>
          <a:xfrm>
            <a:off x="5059680" y="1207070"/>
            <a:ext cx="8326582" cy="5070764"/>
            <a:chOff x="0" y="1075694"/>
            <a:chExt cx="6630556" cy="3878234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ECE2C74A-52F6-947C-868B-103CDC3E40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7543" y="1173935"/>
              <a:ext cx="5263933" cy="3779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FCB9B96-49D6-13C4-2C91-F0ECE38DDE42}"/>
                </a:ext>
              </a:extLst>
            </p:cNvPr>
            <p:cNvSpPr/>
            <p:nvPr/>
          </p:nvSpPr>
          <p:spPr>
            <a:xfrm>
              <a:off x="1728571" y="2204613"/>
              <a:ext cx="2330424" cy="6641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C273802-C75E-B656-CB81-4948426BCEB6}"/>
                </a:ext>
              </a:extLst>
            </p:cNvPr>
            <p:cNvSpPr/>
            <p:nvPr/>
          </p:nvSpPr>
          <p:spPr>
            <a:xfrm>
              <a:off x="4300132" y="1075694"/>
              <a:ext cx="2330424" cy="6641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C83BE3F-CAF3-FDC6-959D-F52F6784AE38}"/>
                </a:ext>
              </a:extLst>
            </p:cNvPr>
            <p:cNvSpPr/>
            <p:nvPr/>
          </p:nvSpPr>
          <p:spPr>
            <a:xfrm>
              <a:off x="0" y="1075694"/>
              <a:ext cx="1462584" cy="5188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D81B0-F038-5C8C-B6CD-EF5E0BB83F70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12C68E-FCD3-96E4-FA88-2765C9DF8379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1D0826-F05C-5570-9D3B-AAB3510F89D9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3BFB6A-27F8-9A8D-A594-B60699259BF0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1311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8A98FE-0FF2-4A14-6EEA-0A9BEA80D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Facilities and </a:t>
            </a:r>
            <a:r>
              <a:rPr lang="en-GB" dirty="0" err="1"/>
              <a:t>Equipement</a:t>
            </a:r>
            <a:r>
              <a:rPr lang="en-GB" dirty="0"/>
              <a:t> Being Added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624FD-9EE8-FD7C-F806-065251A8D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0091B3-FA46-E542-4E2E-479594F57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53E80-3258-2CEA-4776-8DF36DAD6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A026A5-0392-23A4-7B8B-11E1E82953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325" y="1744619"/>
            <a:ext cx="10687848" cy="3685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A diagram of a factory&#10;&#10;Description automatically generated">
            <a:extLst>
              <a:ext uri="{FF2B5EF4-FFF2-40B4-BE49-F238E27FC236}">
                <a16:creationId xmlns:a16="http://schemas.microsoft.com/office/drawing/2014/main" id="{67E47B67-B7A3-C53D-3512-55D5F2D104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54" y="1283808"/>
            <a:ext cx="10310283" cy="5232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6B194C39-9201-74BA-92D8-0D4EC6021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90" y="1427401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large red tube in a factory&#10;&#10;Description automatically generated">
            <a:extLst>
              <a:ext uri="{FF2B5EF4-FFF2-40B4-BE49-F238E27FC236}">
                <a16:creationId xmlns:a16="http://schemas.microsoft.com/office/drawing/2014/main" id="{0BEB3F75-04CF-ECFF-C01F-3995EA931F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48" y="1439335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0A7EBD-E866-6788-29CC-2D9798D656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411" y="1289886"/>
            <a:ext cx="7433178" cy="46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ECF8BA7-6CA9-5095-E739-43773C276437}"/>
              </a:ext>
            </a:extLst>
          </p:cNvPr>
          <p:cNvSpPr txBox="1"/>
          <p:nvPr/>
        </p:nvSpPr>
        <p:spPr>
          <a:xfrm>
            <a:off x="1997367" y="3022255"/>
            <a:ext cx="8617845" cy="1130291"/>
          </a:xfrm>
          <a:prstGeom prst="rect">
            <a:avLst/>
          </a:prstGeom>
          <a:solidFill>
            <a:schemeClr val="tx1"/>
          </a:solidFill>
        </p:spPr>
        <p:txBody>
          <a:bodyPr wrap="none" lIns="144000" tIns="72000" rIns="144000" bIns="72000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The HL-LHC is to be commissioned in 2030</a:t>
            </a:r>
          </a:p>
          <a:p>
            <a:pPr algn="ctr"/>
            <a:r>
              <a:rPr lang="en-GB" sz="3200" b="1" dirty="0">
                <a:solidFill>
                  <a:schemeClr val="bg1"/>
                </a:solidFill>
              </a:rPr>
              <a:t>….stay tuned….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165FF04-B805-1099-4F93-0DFAEF3ADE68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4FBD89-45FE-1F8F-D83C-7733A045149F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269807-B5D3-D3F2-98B2-68D9A74E322F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0178F0-99E1-D426-589E-5CDA0B69B3BE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507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E76C98-BBCD-2F61-008E-908A6C258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HL-LHC project will be deployed</a:t>
            </a:r>
          </a:p>
          <a:p>
            <a:pPr lvl="1"/>
            <a:r>
              <a:rPr lang="en-GB" dirty="0"/>
              <a:t>The LHC Injector Upgrade (LIU) project was completed during LS2</a:t>
            </a:r>
          </a:p>
          <a:p>
            <a:pPr lvl="1"/>
            <a:r>
              <a:rPr lang="en-GB" dirty="0"/>
              <a:t>During run the performance potential given to the injectors has been exploited and HL-LHC beam parameters have been achieved in the injectors.</a:t>
            </a:r>
          </a:p>
          <a:p>
            <a:pPr lvl="1"/>
            <a:r>
              <a:rPr lang="en-GB" dirty="0"/>
              <a:t>Now LHC will be prepared to be able to cope with the high intensity and high brightness beams</a:t>
            </a:r>
          </a:p>
          <a:p>
            <a:r>
              <a:rPr lang="en-GB" dirty="0"/>
              <a:t>SPS North Area consolidation phase 1 &amp; HI-ECN3 in view of the </a:t>
            </a:r>
            <a:r>
              <a:rPr lang="en-GB" dirty="0" err="1"/>
              <a:t>SHiP</a:t>
            </a:r>
            <a:r>
              <a:rPr lang="en-GB" dirty="0"/>
              <a:t> experiment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AFB8DF-7785-1560-F01D-C1E2C6F15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will happen during LS3?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973C3-45D6-796C-0613-CBECE111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BE74C-719F-6B55-43BB-60204580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EEB6E-B985-13B5-51F6-96B9BEA80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02D42C-976A-6DA0-B9BF-17810061C554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D1A0AD-2C2E-10E1-B3E7-1DA052691395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FB02E5-2FF7-851E-FF2A-DA57056AD60A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B5B8F8-ADA0-B7D1-3005-F38FF2FC8126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94820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066A53-1723-6372-70E2-743B85B60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13700"/>
            <a:ext cx="11376024" cy="1065742"/>
          </a:xfrm>
        </p:spPr>
        <p:txBody>
          <a:bodyPr/>
          <a:lstStyle/>
          <a:p>
            <a:r>
              <a:rPr lang="en-GB" dirty="0"/>
              <a:t>Consolidation Phase 1 (2019 – 2028)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Primary areas incl. TDC2, TCC2, BA2, BA80 &amp; beam lines towards EHN1 &amp; TDC8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CBEC3C-4345-555D-9E9F-1565160DE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SPS North Area Consolidation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617A9-1A80-E459-F02C-28687005B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B0E3F-C7FD-184F-92E9-E40299FE5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0F0BE-A4B6-AA71-9B86-5D378306B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A44F39-D2DC-9AE1-8EF3-32378FAE15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5" y="2244180"/>
            <a:ext cx="8593610" cy="3892380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470E9E-A9F4-E0FD-274E-2FC6C7DB158F}"/>
              </a:ext>
            </a:extLst>
          </p:cNvPr>
          <p:cNvSpPr txBox="1"/>
          <p:nvPr/>
        </p:nvSpPr>
        <p:spPr>
          <a:xfrm>
            <a:off x="6266676" y="2599232"/>
            <a:ext cx="54698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Phase 2 (2029 – 2034): BA81, BA82, EHN1, EHN2</a:t>
            </a:r>
            <a:r>
              <a:rPr lang="en-US" sz="2000" b="1" dirty="0">
                <a:solidFill>
                  <a:srgbClr val="E47501"/>
                </a:solidFill>
                <a:latin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associated beamlines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C3F05-2D0C-DEB6-F644-873DE9E31EFE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4F29C8-6C75-5706-5F5A-21B4EA7E2138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A1C9C6-2E00-4589-3E93-0D5558538E0A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AE19C8-6393-3713-093E-6D7CA1E6E796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04711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492242-4293-D9F7-1DCD-A51552359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9621" y="4456497"/>
            <a:ext cx="2784392" cy="1744278"/>
          </a:xfrm>
        </p:spPr>
        <p:txBody>
          <a:bodyPr/>
          <a:lstStyle/>
          <a:p>
            <a:r>
              <a:rPr lang="en-GB" dirty="0"/>
              <a:t>q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6E1CE5-D96C-2A38-7C94-EA32AB728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Intensity ECN3 for the </a:t>
            </a:r>
            <a:r>
              <a:rPr lang="en-GB" dirty="0" err="1"/>
              <a:t>SHiP</a:t>
            </a:r>
            <a:r>
              <a:rPr lang="en-GB" dirty="0"/>
              <a:t>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B1E02-80D9-6A12-E4A7-70E2530C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297AC-2625-1BCE-B88C-986EA25E4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91927-B7FE-0ED9-B813-96B1541BD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551D609-677B-1904-5BC1-238E8FACF025}"/>
              </a:ext>
            </a:extLst>
          </p:cNvPr>
          <p:cNvGrpSpPr/>
          <p:nvPr/>
        </p:nvGrpSpPr>
        <p:grpSpPr>
          <a:xfrm>
            <a:off x="686746" y="1594910"/>
            <a:ext cx="8593610" cy="3892380"/>
            <a:chOff x="542367" y="1847735"/>
            <a:chExt cx="8593610" cy="389238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16CC99C-9ACB-B8CE-10B1-F74293D44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2367" y="1847735"/>
              <a:ext cx="8593610" cy="38923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Freeform: Shape 8">
              <a:extLst>
                <a:ext uri="{FF2B5EF4-FFF2-40B4-BE49-F238E27FC236}">
                  <a16:creationId xmlns:a16="http://schemas.microsoft.com/office/drawing/2014/main" id="{40F3BB40-23AE-E5B7-6E61-5EBD96B45AE2}"/>
                </a:ext>
              </a:extLst>
            </p:cNvPr>
            <p:cNvSpPr/>
            <p:nvPr/>
          </p:nvSpPr>
          <p:spPr>
            <a:xfrm>
              <a:off x="2022325" y="2210088"/>
              <a:ext cx="6343633" cy="2618586"/>
            </a:xfrm>
            <a:custGeom>
              <a:avLst/>
              <a:gdLst>
                <a:gd name="connsiteX0" fmla="*/ 149629 w 3990109"/>
                <a:gd name="connsiteY0" fmla="*/ 0 h 1537855"/>
                <a:gd name="connsiteX1" fmla="*/ 3990109 w 3990109"/>
                <a:gd name="connsiteY1" fmla="*/ 1072342 h 1537855"/>
                <a:gd name="connsiteX2" fmla="*/ 3275215 w 3990109"/>
                <a:gd name="connsiteY2" fmla="*/ 1537855 h 1537855"/>
                <a:gd name="connsiteX3" fmla="*/ 0 w 3990109"/>
                <a:gd name="connsiteY3" fmla="*/ 166255 h 1537855"/>
                <a:gd name="connsiteX4" fmla="*/ 149629 w 3990109"/>
                <a:gd name="connsiteY4" fmla="*/ 0 h 1537855"/>
                <a:gd name="connsiteX0" fmla="*/ 0 w 4580312"/>
                <a:gd name="connsiteY0" fmla="*/ 0 h 1845426"/>
                <a:gd name="connsiteX1" fmla="*/ 4580312 w 4580312"/>
                <a:gd name="connsiteY1" fmla="*/ 1379913 h 1845426"/>
                <a:gd name="connsiteX2" fmla="*/ 3865418 w 4580312"/>
                <a:gd name="connsiteY2" fmla="*/ 1845426 h 1845426"/>
                <a:gd name="connsiteX3" fmla="*/ 590203 w 4580312"/>
                <a:gd name="connsiteY3" fmla="*/ 473826 h 1845426"/>
                <a:gd name="connsiteX4" fmla="*/ 0 w 4580312"/>
                <a:gd name="connsiteY4" fmla="*/ 0 h 1845426"/>
                <a:gd name="connsiteX0" fmla="*/ 0 w 4580312"/>
                <a:gd name="connsiteY0" fmla="*/ 0 h 1845426"/>
                <a:gd name="connsiteX1" fmla="*/ 108065 w 4580312"/>
                <a:gd name="connsiteY1" fmla="*/ 24938 h 1845426"/>
                <a:gd name="connsiteX2" fmla="*/ 4580312 w 4580312"/>
                <a:gd name="connsiteY2" fmla="*/ 1379913 h 1845426"/>
                <a:gd name="connsiteX3" fmla="*/ 3865418 w 4580312"/>
                <a:gd name="connsiteY3" fmla="*/ 1845426 h 1845426"/>
                <a:gd name="connsiteX4" fmla="*/ 590203 w 4580312"/>
                <a:gd name="connsiteY4" fmla="*/ 473826 h 1845426"/>
                <a:gd name="connsiteX5" fmla="*/ 0 w 4580312"/>
                <a:gd name="connsiteY5" fmla="*/ 0 h 1845426"/>
                <a:gd name="connsiteX0" fmla="*/ 0 w 4580312"/>
                <a:gd name="connsiteY0" fmla="*/ 0 h 1845426"/>
                <a:gd name="connsiteX1" fmla="*/ 814647 w 4580312"/>
                <a:gd name="connsiteY1" fmla="*/ 390698 h 1845426"/>
                <a:gd name="connsiteX2" fmla="*/ 4580312 w 4580312"/>
                <a:gd name="connsiteY2" fmla="*/ 1379913 h 1845426"/>
                <a:gd name="connsiteX3" fmla="*/ 3865418 w 4580312"/>
                <a:gd name="connsiteY3" fmla="*/ 1845426 h 1845426"/>
                <a:gd name="connsiteX4" fmla="*/ 590203 w 4580312"/>
                <a:gd name="connsiteY4" fmla="*/ 473826 h 1845426"/>
                <a:gd name="connsiteX5" fmla="*/ 0 w 4580312"/>
                <a:gd name="connsiteY5" fmla="*/ 0 h 1845426"/>
                <a:gd name="connsiteX0" fmla="*/ 0 w 5328457"/>
                <a:gd name="connsiteY0" fmla="*/ 0 h 2568633"/>
                <a:gd name="connsiteX1" fmla="*/ 1562792 w 5328457"/>
                <a:gd name="connsiteY1" fmla="*/ 1113905 h 2568633"/>
                <a:gd name="connsiteX2" fmla="*/ 5328457 w 5328457"/>
                <a:gd name="connsiteY2" fmla="*/ 2103120 h 2568633"/>
                <a:gd name="connsiteX3" fmla="*/ 4613563 w 5328457"/>
                <a:gd name="connsiteY3" fmla="*/ 2568633 h 2568633"/>
                <a:gd name="connsiteX4" fmla="*/ 1338348 w 5328457"/>
                <a:gd name="connsiteY4" fmla="*/ 1197033 h 2568633"/>
                <a:gd name="connsiteX5" fmla="*/ 0 w 5328457"/>
                <a:gd name="connsiteY5" fmla="*/ 0 h 2568633"/>
                <a:gd name="connsiteX0" fmla="*/ 0 w 5328457"/>
                <a:gd name="connsiteY0" fmla="*/ 0 h 2568633"/>
                <a:gd name="connsiteX1" fmla="*/ 1562792 w 5328457"/>
                <a:gd name="connsiteY1" fmla="*/ 1113905 h 2568633"/>
                <a:gd name="connsiteX2" fmla="*/ 5328457 w 5328457"/>
                <a:gd name="connsiteY2" fmla="*/ 2103120 h 2568633"/>
                <a:gd name="connsiteX3" fmla="*/ 4613563 w 5328457"/>
                <a:gd name="connsiteY3" fmla="*/ 2568633 h 2568633"/>
                <a:gd name="connsiteX4" fmla="*/ 1338348 w 5328457"/>
                <a:gd name="connsiteY4" fmla="*/ 1197033 h 2568633"/>
                <a:gd name="connsiteX5" fmla="*/ 174567 w 5328457"/>
                <a:gd name="connsiteY5" fmla="*/ 157943 h 2568633"/>
                <a:gd name="connsiteX6" fmla="*/ 0 w 5328457"/>
                <a:gd name="connsiteY6" fmla="*/ 0 h 2568633"/>
                <a:gd name="connsiteX0" fmla="*/ 390698 w 5719155"/>
                <a:gd name="connsiteY0" fmla="*/ 0 h 2568633"/>
                <a:gd name="connsiteX1" fmla="*/ 1953490 w 5719155"/>
                <a:gd name="connsiteY1" fmla="*/ 1113905 h 2568633"/>
                <a:gd name="connsiteX2" fmla="*/ 5719155 w 5719155"/>
                <a:gd name="connsiteY2" fmla="*/ 2103120 h 2568633"/>
                <a:gd name="connsiteX3" fmla="*/ 5004261 w 5719155"/>
                <a:gd name="connsiteY3" fmla="*/ 2568633 h 2568633"/>
                <a:gd name="connsiteX4" fmla="*/ 1729046 w 5719155"/>
                <a:gd name="connsiteY4" fmla="*/ 1197033 h 2568633"/>
                <a:gd name="connsiteX5" fmla="*/ 0 w 5719155"/>
                <a:gd name="connsiteY5" fmla="*/ 415637 h 2568633"/>
                <a:gd name="connsiteX6" fmla="*/ 390698 w 5719155"/>
                <a:gd name="connsiteY6" fmla="*/ 0 h 2568633"/>
                <a:gd name="connsiteX0" fmla="*/ 390698 w 5719155"/>
                <a:gd name="connsiteY0" fmla="*/ 0 h 2568633"/>
                <a:gd name="connsiteX1" fmla="*/ 997527 w 5719155"/>
                <a:gd name="connsiteY1" fmla="*/ 440575 h 2568633"/>
                <a:gd name="connsiteX2" fmla="*/ 1953490 w 5719155"/>
                <a:gd name="connsiteY2" fmla="*/ 1113905 h 2568633"/>
                <a:gd name="connsiteX3" fmla="*/ 5719155 w 5719155"/>
                <a:gd name="connsiteY3" fmla="*/ 2103120 h 2568633"/>
                <a:gd name="connsiteX4" fmla="*/ 5004261 w 5719155"/>
                <a:gd name="connsiteY4" fmla="*/ 2568633 h 2568633"/>
                <a:gd name="connsiteX5" fmla="*/ 1729046 w 5719155"/>
                <a:gd name="connsiteY5" fmla="*/ 1197033 h 2568633"/>
                <a:gd name="connsiteX6" fmla="*/ 0 w 5719155"/>
                <a:gd name="connsiteY6" fmla="*/ 415637 h 2568633"/>
                <a:gd name="connsiteX7" fmla="*/ 390698 w 5719155"/>
                <a:gd name="connsiteY7" fmla="*/ 0 h 2568633"/>
                <a:gd name="connsiteX0" fmla="*/ 390698 w 5719155"/>
                <a:gd name="connsiteY0" fmla="*/ 0 h 2568633"/>
                <a:gd name="connsiteX1" fmla="*/ 1197033 w 5719155"/>
                <a:gd name="connsiteY1" fmla="*/ 307571 h 2568633"/>
                <a:gd name="connsiteX2" fmla="*/ 1953490 w 5719155"/>
                <a:gd name="connsiteY2" fmla="*/ 1113905 h 2568633"/>
                <a:gd name="connsiteX3" fmla="*/ 5719155 w 5719155"/>
                <a:gd name="connsiteY3" fmla="*/ 2103120 h 2568633"/>
                <a:gd name="connsiteX4" fmla="*/ 5004261 w 5719155"/>
                <a:gd name="connsiteY4" fmla="*/ 2568633 h 2568633"/>
                <a:gd name="connsiteX5" fmla="*/ 1729046 w 5719155"/>
                <a:gd name="connsiteY5" fmla="*/ 1197033 h 2568633"/>
                <a:gd name="connsiteX6" fmla="*/ 0 w 5719155"/>
                <a:gd name="connsiteY6" fmla="*/ 415637 h 2568633"/>
                <a:gd name="connsiteX7" fmla="*/ 390698 w 5719155"/>
                <a:gd name="connsiteY7" fmla="*/ 0 h 2568633"/>
                <a:gd name="connsiteX0" fmla="*/ 390698 w 5719155"/>
                <a:gd name="connsiteY0" fmla="*/ 0 h 2568633"/>
                <a:gd name="connsiteX1" fmla="*/ 1197033 w 5719155"/>
                <a:gd name="connsiteY1" fmla="*/ 307571 h 2568633"/>
                <a:gd name="connsiteX2" fmla="*/ 1903614 w 5719155"/>
                <a:gd name="connsiteY2" fmla="*/ 1122218 h 2568633"/>
                <a:gd name="connsiteX3" fmla="*/ 5719155 w 5719155"/>
                <a:gd name="connsiteY3" fmla="*/ 2103120 h 2568633"/>
                <a:gd name="connsiteX4" fmla="*/ 5004261 w 5719155"/>
                <a:gd name="connsiteY4" fmla="*/ 2568633 h 2568633"/>
                <a:gd name="connsiteX5" fmla="*/ 1729046 w 5719155"/>
                <a:gd name="connsiteY5" fmla="*/ 1197033 h 2568633"/>
                <a:gd name="connsiteX6" fmla="*/ 0 w 5719155"/>
                <a:gd name="connsiteY6" fmla="*/ 415637 h 2568633"/>
                <a:gd name="connsiteX7" fmla="*/ 390698 w 5719155"/>
                <a:gd name="connsiteY7" fmla="*/ 0 h 2568633"/>
                <a:gd name="connsiteX0" fmla="*/ 390698 w 5719155"/>
                <a:gd name="connsiteY0" fmla="*/ 0 h 2568633"/>
                <a:gd name="connsiteX1" fmla="*/ 1197033 w 5719155"/>
                <a:gd name="connsiteY1" fmla="*/ 307571 h 2568633"/>
                <a:gd name="connsiteX2" fmla="*/ 1413164 w 5719155"/>
                <a:gd name="connsiteY2" fmla="*/ 573579 h 2568633"/>
                <a:gd name="connsiteX3" fmla="*/ 1903614 w 5719155"/>
                <a:gd name="connsiteY3" fmla="*/ 1122218 h 2568633"/>
                <a:gd name="connsiteX4" fmla="*/ 5719155 w 5719155"/>
                <a:gd name="connsiteY4" fmla="*/ 2103120 h 2568633"/>
                <a:gd name="connsiteX5" fmla="*/ 5004261 w 5719155"/>
                <a:gd name="connsiteY5" fmla="*/ 2568633 h 2568633"/>
                <a:gd name="connsiteX6" fmla="*/ 1729046 w 5719155"/>
                <a:gd name="connsiteY6" fmla="*/ 1197033 h 2568633"/>
                <a:gd name="connsiteX7" fmla="*/ 0 w 5719155"/>
                <a:gd name="connsiteY7" fmla="*/ 415637 h 2568633"/>
                <a:gd name="connsiteX8" fmla="*/ 390698 w 5719155"/>
                <a:gd name="connsiteY8" fmla="*/ 0 h 2568633"/>
                <a:gd name="connsiteX0" fmla="*/ 390698 w 5719155"/>
                <a:gd name="connsiteY0" fmla="*/ 0 h 2568633"/>
                <a:gd name="connsiteX1" fmla="*/ 1197033 w 5719155"/>
                <a:gd name="connsiteY1" fmla="*/ 307571 h 2568633"/>
                <a:gd name="connsiteX2" fmla="*/ 1147157 w 5719155"/>
                <a:gd name="connsiteY2" fmla="*/ 681645 h 2568633"/>
                <a:gd name="connsiteX3" fmla="*/ 1903614 w 5719155"/>
                <a:gd name="connsiteY3" fmla="*/ 1122218 h 2568633"/>
                <a:gd name="connsiteX4" fmla="*/ 5719155 w 5719155"/>
                <a:gd name="connsiteY4" fmla="*/ 2103120 h 2568633"/>
                <a:gd name="connsiteX5" fmla="*/ 5004261 w 5719155"/>
                <a:gd name="connsiteY5" fmla="*/ 2568633 h 2568633"/>
                <a:gd name="connsiteX6" fmla="*/ 1729046 w 5719155"/>
                <a:gd name="connsiteY6" fmla="*/ 1197033 h 2568633"/>
                <a:gd name="connsiteX7" fmla="*/ 0 w 5719155"/>
                <a:gd name="connsiteY7" fmla="*/ 415637 h 2568633"/>
                <a:gd name="connsiteX8" fmla="*/ 390698 w 5719155"/>
                <a:gd name="connsiteY8" fmla="*/ 0 h 2568633"/>
                <a:gd name="connsiteX0" fmla="*/ 390698 w 5719155"/>
                <a:gd name="connsiteY0" fmla="*/ 0 h 2568633"/>
                <a:gd name="connsiteX1" fmla="*/ 1255223 w 5719155"/>
                <a:gd name="connsiteY1" fmla="*/ 307571 h 2568633"/>
                <a:gd name="connsiteX2" fmla="*/ 1147157 w 5719155"/>
                <a:gd name="connsiteY2" fmla="*/ 681645 h 2568633"/>
                <a:gd name="connsiteX3" fmla="*/ 1903614 w 5719155"/>
                <a:gd name="connsiteY3" fmla="*/ 1122218 h 2568633"/>
                <a:gd name="connsiteX4" fmla="*/ 5719155 w 5719155"/>
                <a:gd name="connsiteY4" fmla="*/ 2103120 h 2568633"/>
                <a:gd name="connsiteX5" fmla="*/ 5004261 w 5719155"/>
                <a:gd name="connsiteY5" fmla="*/ 2568633 h 2568633"/>
                <a:gd name="connsiteX6" fmla="*/ 1729046 w 5719155"/>
                <a:gd name="connsiteY6" fmla="*/ 1197033 h 2568633"/>
                <a:gd name="connsiteX7" fmla="*/ 0 w 5719155"/>
                <a:gd name="connsiteY7" fmla="*/ 415637 h 2568633"/>
                <a:gd name="connsiteX8" fmla="*/ 390698 w 5719155"/>
                <a:gd name="connsiteY8" fmla="*/ 0 h 2568633"/>
                <a:gd name="connsiteX0" fmla="*/ 390698 w 5719155"/>
                <a:gd name="connsiteY0" fmla="*/ 0 h 2568633"/>
                <a:gd name="connsiteX1" fmla="*/ 1255223 w 5719155"/>
                <a:gd name="connsiteY1" fmla="*/ 307571 h 2568633"/>
                <a:gd name="connsiteX2" fmla="*/ 1039092 w 5719155"/>
                <a:gd name="connsiteY2" fmla="*/ 640081 h 2568633"/>
                <a:gd name="connsiteX3" fmla="*/ 1903614 w 5719155"/>
                <a:gd name="connsiteY3" fmla="*/ 1122218 h 2568633"/>
                <a:gd name="connsiteX4" fmla="*/ 5719155 w 5719155"/>
                <a:gd name="connsiteY4" fmla="*/ 2103120 h 2568633"/>
                <a:gd name="connsiteX5" fmla="*/ 5004261 w 5719155"/>
                <a:gd name="connsiteY5" fmla="*/ 2568633 h 2568633"/>
                <a:gd name="connsiteX6" fmla="*/ 1729046 w 5719155"/>
                <a:gd name="connsiteY6" fmla="*/ 1197033 h 2568633"/>
                <a:gd name="connsiteX7" fmla="*/ 0 w 5719155"/>
                <a:gd name="connsiteY7" fmla="*/ 415637 h 2568633"/>
                <a:gd name="connsiteX8" fmla="*/ 390698 w 5719155"/>
                <a:gd name="connsiteY8" fmla="*/ 0 h 256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9155" h="2568633">
                  <a:moveTo>
                    <a:pt x="390698" y="0"/>
                  </a:moveTo>
                  <a:lnTo>
                    <a:pt x="1255223" y="307571"/>
                  </a:lnTo>
                  <a:lnTo>
                    <a:pt x="1039092" y="640081"/>
                  </a:lnTo>
                  <a:lnTo>
                    <a:pt x="1903614" y="1122218"/>
                  </a:lnTo>
                  <a:lnTo>
                    <a:pt x="5719155" y="2103120"/>
                  </a:lnTo>
                  <a:lnTo>
                    <a:pt x="5004261" y="2568633"/>
                  </a:lnTo>
                  <a:lnTo>
                    <a:pt x="1729046" y="1197033"/>
                  </a:lnTo>
                  <a:lnTo>
                    <a:pt x="0" y="415637"/>
                  </a:lnTo>
                  <a:lnTo>
                    <a:pt x="390698" y="0"/>
                  </a:lnTo>
                  <a:close/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580E7839-1143-4C3E-412E-99AD02AF1D01}"/>
              </a:ext>
            </a:extLst>
          </p:cNvPr>
          <p:cNvSpPr/>
          <p:nvPr/>
        </p:nvSpPr>
        <p:spPr>
          <a:xfrm>
            <a:off x="7903287" y="1521884"/>
            <a:ext cx="3524158" cy="14260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TCC8/ECN3: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Dump Facility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600" b="1" dirty="0">
                <a:solidFill>
                  <a:schemeClr val="tx2"/>
                </a:solidFill>
                <a:latin typeface="Arial"/>
              </a:rPr>
              <a:t>HI Target Complex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Related Infrastructure &amp; 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600" b="1" dirty="0">
                <a:solidFill>
                  <a:schemeClr val="tx2"/>
                </a:solidFill>
                <a:latin typeface="Arial"/>
              </a:rPr>
              <a:t>Services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999288-C2E7-920C-F405-673742143F99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662958-72FF-30EC-2DF5-BAA472951B48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6DEC7E-B380-5988-6AC5-AF2991089A65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79A9B7-D707-9801-7269-887827FFEC7B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2823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486BA5-83FD-1E57-0DB5-D02F623D3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C4B3BB-AC79-408F-E216-ABD1C6C93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HL-LHC project will be deployed</a:t>
            </a:r>
          </a:p>
          <a:p>
            <a:pPr lvl="1"/>
            <a:r>
              <a:rPr lang="en-GB" dirty="0"/>
              <a:t>The LHC Injector Upgrade (LIU) project was completed during LS2</a:t>
            </a:r>
          </a:p>
          <a:p>
            <a:pPr lvl="1"/>
            <a:r>
              <a:rPr lang="en-GB" dirty="0"/>
              <a:t>During run the performance potential given to the injectors has been exploited and HL-LHC beam parameters have been achieved in the injectors.</a:t>
            </a:r>
          </a:p>
          <a:p>
            <a:pPr lvl="1"/>
            <a:r>
              <a:rPr lang="en-GB" dirty="0"/>
              <a:t>Now LHC will be prepared to be able to cope with the high intensity and high brightness beams</a:t>
            </a:r>
          </a:p>
          <a:p>
            <a:r>
              <a:rPr lang="en-GB" dirty="0"/>
              <a:t>SPS North Area consolidation phase 1 &amp; HI-ECN3</a:t>
            </a:r>
          </a:p>
          <a:p>
            <a:r>
              <a:rPr lang="en-GB" dirty="0"/>
              <a:t>ISOLDE beam dumps replacement in view of possible energy and intensity upgrade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957D4B-B913-BC5B-5F40-09081C42D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will happen during LS3?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CF43D-9CD0-05E1-B2C8-442935098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FB167-F9D3-7A1D-0CED-5B6FD00AF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67FCF-93FB-9907-DC8B-F6DF85E38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4AEB39-5914-E7E9-4163-341E7C78B396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543297-D43B-C4BF-7A39-0C3D04C4312B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D50598-D3C1-B64A-FAF9-A54D153F7ADC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51CBB6-7F11-C852-9DA2-F8927B75AFCE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8123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7E85DE-D488-F372-301F-AA5B46AA1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77" y="1738308"/>
            <a:ext cx="4529773" cy="4101557"/>
          </a:xfrm>
        </p:spPr>
        <p:txBody>
          <a:bodyPr/>
          <a:lstStyle/>
          <a:p>
            <a:r>
              <a:rPr lang="en-GB" dirty="0"/>
              <a:t>With the LIU upgrade the PSB: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Can provide higher energy beam at 2 GeV instead of 1.4 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Has the potential to provide higher intensity beam to ISOLDE</a:t>
            </a:r>
          </a:p>
          <a:p>
            <a:r>
              <a:rPr lang="en-GB" dirty="0"/>
              <a:t>To allow for this ISOLDE will need to be consolidated and possibly upgraded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One major ingredient for this is the replacement of the beam dumps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BF9836-BC49-4E01-FAF4-A049F5AE6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ISOLDE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E9460-FEAF-6F99-C24C-A317808CC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AB568E-4C35-5C8C-0F9F-1B520A849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CAC7C-B363-3DB1-14E0-F3110DE61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3B3C41EA-CC2F-CAEE-8ADA-280C61F88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792" y="136525"/>
            <a:ext cx="6572220" cy="580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eft Arrow 6">
            <a:extLst>
              <a:ext uri="{FF2B5EF4-FFF2-40B4-BE49-F238E27FC236}">
                <a16:creationId xmlns:a16="http://schemas.microsoft.com/office/drawing/2014/main" id="{FCFAF978-61E3-CAE9-C915-BEDF77B59064}"/>
              </a:ext>
            </a:extLst>
          </p:cNvPr>
          <p:cNvSpPr/>
          <p:nvPr/>
        </p:nvSpPr>
        <p:spPr>
          <a:xfrm rot="1446876">
            <a:off x="9607005" y="2718062"/>
            <a:ext cx="1617648" cy="25988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Arrow 7">
            <a:extLst>
              <a:ext uri="{FF2B5EF4-FFF2-40B4-BE49-F238E27FC236}">
                <a16:creationId xmlns:a16="http://schemas.microsoft.com/office/drawing/2014/main" id="{B54CD336-B326-3063-C3F5-65FE56B4F7B0}"/>
              </a:ext>
            </a:extLst>
          </p:cNvPr>
          <p:cNvSpPr/>
          <p:nvPr/>
        </p:nvSpPr>
        <p:spPr>
          <a:xfrm rot="478914">
            <a:off x="10248107" y="2993559"/>
            <a:ext cx="1112134" cy="25988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3C1A6D-BF22-33C3-65C5-805531F7AC82}"/>
              </a:ext>
            </a:extLst>
          </p:cNvPr>
          <p:cNvSpPr txBox="1"/>
          <p:nvPr/>
        </p:nvSpPr>
        <p:spPr>
          <a:xfrm>
            <a:off x="10571833" y="3571055"/>
            <a:ext cx="1349596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PSB Protons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E17523-B040-14FC-79D5-641CDA2C47CE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E24622-7D24-CD77-2494-F72880567997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9D25B7-F8B6-A01F-C74A-C59290DC79E3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BC981F-735F-51C9-F530-469806C546A3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2907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Rende Steerenberg | Talk-for-Guides: Lifecycle of the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37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pPr marL="36000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ISOLDE Beam Dump Replacement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 txBox="1">
            <a:spLocks/>
          </p:cNvSpPr>
          <p:nvPr/>
        </p:nvSpPr>
        <p:spPr bwMode="auto">
          <a:xfrm>
            <a:off x="335360" y="908720"/>
            <a:ext cx="11593288" cy="489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1800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u="sng" dirty="0"/>
          </a:p>
          <a:p>
            <a:pPr marL="36000" indent="1800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6000" indent="1800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 marL="36000" indent="1800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b="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68D03FF-1958-65F2-137D-E21684FD48CC}"/>
              </a:ext>
            </a:extLst>
          </p:cNvPr>
          <p:cNvGrpSpPr/>
          <p:nvPr/>
        </p:nvGrpSpPr>
        <p:grpSpPr>
          <a:xfrm>
            <a:off x="647662" y="1260392"/>
            <a:ext cx="11208978" cy="4786946"/>
            <a:chOff x="794707" y="951587"/>
            <a:chExt cx="11208978" cy="478694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EA958C-3326-A099-BD31-4156DD4F06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420" r="18993"/>
            <a:stretch/>
          </p:blipFill>
          <p:spPr>
            <a:xfrm>
              <a:off x="4232554" y="3385578"/>
              <a:ext cx="2323703" cy="2351399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4E11849-94CD-59B6-91D1-7C229105B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546376" y="3399391"/>
              <a:ext cx="2323703" cy="2339142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5F0651B-CF73-6A1D-3EBD-4A42C4F15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86935" y="3385578"/>
              <a:ext cx="3545761" cy="2351399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63125C8-8B3D-7575-79B8-D43734C03598}"/>
                </a:ext>
              </a:extLst>
            </p:cNvPr>
            <p:cNvGrpSpPr/>
            <p:nvPr/>
          </p:nvGrpSpPr>
          <p:grpSpPr>
            <a:xfrm>
              <a:off x="794707" y="951587"/>
              <a:ext cx="10646013" cy="2389913"/>
              <a:chOff x="226007" y="937206"/>
              <a:chExt cx="11907494" cy="2540177"/>
            </a:xfrm>
          </p:grpSpPr>
          <p:pic>
            <p:nvPicPr>
              <p:cNvPr id="22" name="Picture 21" descr="A picture containing outdoor, several&#10;&#10;Description automatically generated">
                <a:extLst>
                  <a:ext uri="{FF2B5EF4-FFF2-40B4-BE49-F238E27FC236}">
                    <a16:creationId xmlns:a16="http://schemas.microsoft.com/office/drawing/2014/main" id="{7789A9F8-8768-A67C-AAF4-CF78C86F119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14" t="6837" r="-314" b="28282"/>
              <a:stretch/>
            </p:blipFill>
            <p:spPr>
              <a:xfrm>
                <a:off x="226007" y="937206"/>
                <a:ext cx="5922452" cy="2499241"/>
              </a:xfrm>
              <a:prstGeom prst="rect">
                <a:avLst/>
              </a:prstGeom>
            </p:spPr>
          </p:pic>
          <p:pic>
            <p:nvPicPr>
              <p:cNvPr id="23" name="Picture 22" descr="A picture containing miller&#10;&#10;Description automatically generated">
                <a:extLst>
                  <a:ext uri="{FF2B5EF4-FFF2-40B4-BE49-F238E27FC236}">
                    <a16:creationId xmlns:a16="http://schemas.microsoft.com/office/drawing/2014/main" id="{BEC0796E-D72B-ED3E-3285-4CCB7F19F7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25061"/>
              <a:stretch/>
            </p:blipFill>
            <p:spPr>
              <a:xfrm>
                <a:off x="6148459" y="945151"/>
                <a:ext cx="5879976" cy="2499240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0BE0B59-A365-78C0-C5A4-9AA0387F0B21}"/>
                  </a:ext>
                </a:extLst>
              </p:cNvPr>
              <p:cNvSpPr txBox="1"/>
              <p:nvPr/>
            </p:nvSpPr>
            <p:spPr bwMode="auto">
              <a:xfrm>
                <a:off x="3528166" y="945151"/>
                <a:ext cx="2725359" cy="294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200" dirty="0">
                    <a:solidFill>
                      <a:schemeClr val="bg1"/>
                    </a:solidFill>
                  </a:rPr>
                  <a:t>ISOLDE construction1991-1992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ADD4945-3715-3E74-E9F6-6CDBFF1E5A00}"/>
                  </a:ext>
                </a:extLst>
              </p:cNvPr>
              <p:cNvSpPr txBox="1"/>
              <p:nvPr/>
            </p:nvSpPr>
            <p:spPr bwMode="auto">
              <a:xfrm>
                <a:off x="1189397" y="2852936"/>
                <a:ext cx="586123" cy="43204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CH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5DE7EBF-D831-AB4B-34AB-2A172C7862EF}"/>
                  </a:ext>
                </a:extLst>
              </p:cNvPr>
              <p:cNvSpPr txBox="1"/>
              <p:nvPr/>
            </p:nvSpPr>
            <p:spPr bwMode="auto">
              <a:xfrm>
                <a:off x="833017" y="3261939"/>
                <a:ext cx="14979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800" dirty="0">
                    <a:solidFill>
                      <a:schemeClr val="bg1"/>
                    </a:solidFill>
                  </a:rPr>
                  <a:t>HRS dump and shielding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D09CFC1-2D19-840D-88C8-2EAB2688FB86}"/>
                  </a:ext>
                </a:extLst>
              </p:cNvPr>
              <p:cNvCxnSpPr/>
              <p:nvPr/>
            </p:nvCxnSpPr>
            <p:spPr>
              <a:xfrm flipH="1">
                <a:off x="1482458" y="2038413"/>
                <a:ext cx="293062" cy="52649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DCDCB10-6AA6-3351-4A28-068A0BE5B901}"/>
                  </a:ext>
                </a:extLst>
              </p:cNvPr>
              <p:cNvSpPr txBox="1"/>
              <p:nvPr/>
            </p:nvSpPr>
            <p:spPr bwMode="auto">
              <a:xfrm>
                <a:off x="1189397" y="1848338"/>
                <a:ext cx="14979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800" dirty="0">
                    <a:solidFill>
                      <a:schemeClr val="bg1"/>
                    </a:solidFill>
                  </a:rPr>
                  <a:t>GPS dump and shielding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7BDF005-3538-806D-74B8-BFC7F9958356}"/>
                  </a:ext>
                </a:extLst>
              </p:cNvPr>
              <p:cNvSpPr txBox="1"/>
              <p:nvPr/>
            </p:nvSpPr>
            <p:spPr bwMode="auto">
              <a:xfrm>
                <a:off x="10704512" y="945150"/>
                <a:ext cx="142898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200" dirty="0">
                    <a:solidFill>
                      <a:schemeClr val="bg1"/>
                    </a:solidFill>
                  </a:rPr>
                  <a:t>ISOLDE 2023</a:t>
                </a: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3F613572-ECD5-2142-D474-B060B38426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1544" y="1700808"/>
                <a:ext cx="1080120" cy="7200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28CC018-654F-DF1E-C941-C71632B95146}"/>
                  </a:ext>
                </a:extLst>
              </p:cNvPr>
              <p:cNvSpPr txBox="1"/>
              <p:nvPr/>
            </p:nvSpPr>
            <p:spPr bwMode="auto">
              <a:xfrm>
                <a:off x="10195634" y="1220436"/>
                <a:ext cx="530939" cy="35739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CH" sz="800" dirty="0">
                    <a:solidFill>
                      <a:schemeClr val="bg1"/>
                    </a:solidFill>
                  </a:rPr>
                  <a:t>GPS dump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79F06A4-BCAF-13AA-849C-7EEBC53DE396}"/>
                  </a:ext>
                </a:extLst>
              </p:cNvPr>
              <p:cNvSpPr txBox="1"/>
              <p:nvPr/>
            </p:nvSpPr>
            <p:spPr bwMode="auto">
              <a:xfrm>
                <a:off x="10756179" y="1577834"/>
                <a:ext cx="530939" cy="35739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CH" sz="800" dirty="0">
                    <a:solidFill>
                      <a:schemeClr val="bg1"/>
                    </a:solidFill>
                  </a:rPr>
                  <a:t>HRS dump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431C242-2174-648E-523D-1704335F02D8}"/>
                </a:ext>
              </a:extLst>
            </p:cNvPr>
            <p:cNvSpPr txBox="1"/>
            <p:nvPr/>
          </p:nvSpPr>
          <p:spPr bwMode="auto">
            <a:xfrm>
              <a:off x="10480569" y="3586564"/>
              <a:ext cx="1523116" cy="20313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2"/>
                  </a:solidFill>
                </a:rPr>
                <a:t>Dumps already operate at their limit in terms of </a:t>
              </a:r>
              <a:r>
                <a:rPr lang="en-GB" sz="1400" b="1" dirty="0">
                  <a:solidFill>
                    <a:schemeClr val="tx2"/>
                  </a:solidFill>
                </a:rPr>
                <a:t>temperature and mechanical stresses</a:t>
              </a:r>
            </a:p>
            <a:p>
              <a:pPr algn="ctr"/>
              <a:endParaRPr lang="en-CH" sz="1400" dirty="0">
                <a:solidFill>
                  <a:schemeClr val="tx2"/>
                </a:solidFill>
              </a:endParaRPr>
            </a:p>
            <a:p>
              <a:pPr algn="ctr"/>
              <a:r>
                <a:rPr lang="en-CH" sz="1400" b="1" dirty="0">
                  <a:solidFill>
                    <a:schemeClr val="tx2"/>
                  </a:solidFill>
                </a:rPr>
                <a:t>Suffering from:</a:t>
              </a:r>
            </a:p>
            <a:p>
              <a:pPr algn="ctr"/>
              <a:r>
                <a:rPr lang="en-CH" sz="1400" b="1" dirty="0">
                  <a:solidFill>
                    <a:schemeClr val="tx2"/>
                  </a:solidFill>
                </a:rPr>
                <a:t>Corrosion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BCBD731-2688-F56F-56B5-D36F286282AD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65D72F-A0C7-B06B-494F-675750705217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AEAC50-2256-C2EA-47D2-3BB6FBEA518C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134A99-C55F-6779-52A4-8D472C742B28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486729-0796-38D6-D708-E066473A63DE}"/>
              </a:ext>
            </a:extLst>
          </p:cNvPr>
          <p:cNvSpPr txBox="1"/>
          <p:nvPr/>
        </p:nvSpPr>
        <p:spPr>
          <a:xfrm>
            <a:off x="159394" y="4847225"/>
            <a:ext cx="1229140" cy="246221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/>
              <a:t>PSB Protons </a:t>
            </a:r>
          </a:p>
        </p:txBody>
      </p:sp>
      <p:sp>
        <p:nvSpPr>
          <p:cNvPr id="34" name="Left Arrow 33">
            <a:extLst>
              <a:ext uri="{FF2B5EF4-FFF2-40B4-BE49-F238E27FC236}">
                <a16:creationId xmlns:a16="http://schemas.microsoft.com/office/drawing/2014/main" id="{758B118B-2F78-4B30-9B98-33DC8129AF84}"/>
              </a:ext>
            </a:extLst>
          </p:cNvPr>
          <p:cNvSpPr/>
          <p:nvPr/>
        </p:nvSpPr>
        <p:spPr>
          <a:xfrm rot="10800000">
            <a:off x="171282" y="4555821"/>
            <a:ext cx="3096001" cy="324387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Left Arrow 34">
            <a:extLst>
              <a:ext uri="{FF2B5EF4-FFF2-40B4-BE49-F238E27FC236}">
                <a16:creationId xmlns:a16="http://schemas.microsoft.com/office/drawing/2014/main" id="{7AB13946-3CCB-68EB-EAE2-89369B177D4C}"/>
              </a:ext>
            </a:extLst>
          </p:cNvPr>
          <p:cNvSpPr/>
          <p:nvPr/>
        </p:nvSpPr>
        <p:spPr>
          <a:xfrm rot="10150684">
            <a:off x="4128086" y="4848944"/>
            <a:ext cx="1480258" cy="324387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5-point Star 35">
            <a:extLst>
              <a:ext uri="{FF2B5EF4-FFF2-40B4-BE49-F238E27FC236}">
                <a16:creationId xmlns:a16="http://schemas.microsoft.com/office/drawing/2014/main" id="{3E461FAE-AF03-6E65-A377-4A982B68696C}"/>
              </a:ext>
            </a:extLst>
          </p:cNvPr>
          <p:cNvSpPr/>
          <p:nvPr/>
        </p:nvSpPr>
        <p:spPr>
          <a:xfrm>
            <a:off x="8083603" y="5676892"/>
            <a:ext cx="268942" cy="23826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E17D8648-9972-251E-4615-AEDE27270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042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76649-91FB-02B7-FEE2-E3C6E2CC5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E3CAC0-640C-6D93-B53C-377151D16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HL-LHC project will be deployed</a:t>
            </a:r>
          </a:p>
          <a:p>
            <a:pPr lvl="1"/>
            <a:r>
              <a:rPr lang="en-GB" dirty="0"/>
              <a:t>The LHC Injector Upgrade (LIU) project was completed during LS2</a:t>
            </a:r>
          </a:p>
          <a:p>
            <a:pPr lvl="1"/>
            <a:r>
              <a:rPr lang="en-GB" dirty="0"/>
              <a:t>During run the performance potential given to the injectors has been exploited and HL-LHC beam parameters have been achieved in the injectors.</a:t>
            </a:r>
          </a:p>
          <a:p>
            <a:pPr lvl="1"/>
            <a:r>
              <a:rPr lang="en-GB" dirty="0"/>
              <a:t>Now LHC will be prepared to be able to cope with the high intensity and high brightness beams</a:t>
            </a:r>
          </a:p>
          <a:p>
            <a:r>
              <a:rPr lang="en-GB" dirty="0"/>
              <a:t>SPS North Area consolidation phase 1 &amp; HI-ECN3</a:t>
            </a:r>
          </a:p>
          <a:p>
            <a:r>
              <a:rPr lang="en-GB" dirty="0"/>
              <a:t>ISOLDE beam dumps replacement in view of possible energy and intensity upgrade</a:t>
            </a:r>
          </a:p>
          <a:p>
            <a:r>
              <a:rPr lang="en-GB" dirty="0"/>
              <a:t>Massive consolidation work (e.g. electrical infrastructure, …)</a:t>
            </a:r>
          </a:p>
          <a:p>
            <a:r>
              <a:rPr lang="en-GB" dirty="0"/>
              <a:t>…. Many more… plus… the usual preventive and corrective maintenance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DDA1D9-3353-4CC3-7479-D8FCD8AC7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will happen during LS3?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75B23-0C87-6449-A434-0F051E298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EE3E9-E207-FD62-3C82-5A4853551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EFE62-DF8C-AA64-A515-94FB4B389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CDB7ED-D7A2-4591-F9C6-F9DCD94F3DC9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F43ABC-BE34-4E47-445A-D657771CFE92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78C18F-4105-ECA5-DC70-EF40C432ABF2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48B664-63AD-80AA-FD3B-5346FA7B7662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51784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DF9AC-21C6-86DC-60CB-89B8A32AA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359FE-D9D0-E758-F7F1-23AEB382C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68AC6-E90C-E14E-7926-D40AF02E2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083375-41CF-4ED0-1CFC-52BD29A57457}"/>
              </a:ext>
            </a:extLst>
          </p:cNvPr>
          <p:cNvSpPr/>
          <p:nvPr/>
        </p:nvSpPr>
        <p:spPr>
          <a:xfrm>
            <a:off x="1908864" y="2145963"/>
            <a:ext cx="8922619" cy="2123658"/>
          </a:xfrm>
          <a:prstGeom prst="rect">
            <a:avLst/>
          </a:prstGeom>
          <a:noFill/>
          <a:ln w="57150"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46000">
                  <a:schemeClr val="tx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</a:gra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400" b="1" dirty="0">
                <a:ln w="0"/>
                <a:gradFill flip="none" rotWithShape="1">
                  <a:gsLst>
                    <a:gs pos="21000">
                      <a:schemeClr val="tx1"/>
                    </a:gs>
                    <a:gs pos="88000">
                      <a:schemeClr val="tx1">
                        <a:lumMod val="20000"/>
                        <a:lumOff val="80000"/>
                      </a:schemeClr>
                    </a:gs>
                  </a:gsLst>
                  <a:lin ang="2700000" scaled="1"/>
                  <a:tileRect/>
                </a:gradFill>
              </a:rPr>
              <a:t>But until then the focus will be on beam production for physics Stay tuned…!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FB8F5B-37B5-0854-34E4-E367117532A9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0DB630-0003-2607-2FF6-DD658B6D51CF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DA7B2B-0B49-5B9C-8A6F-1A27266A5EFC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843019-D8F3-4631-3E34-6579BE4E4BDC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677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F9F15-BAD6-0A05-4DDA-3AE87FE92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9BD546-9E1F-C121-D0EE-86144D45D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68919"/>
            <a:ext cx="11376024" cy="4631856"/>
          </a:xfrm>
        </p:spPr>
        <p:txBody>
          <a:bodyPr/>
          <a:lstStyle/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tx1"/>
                </a:solidFill>
              </a:rPr>
              <a:t>Scheduling 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Satisfying our Users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Controlling the Accelerator Complex</a:t>
            </a:r>
          </a:p>
          <a:p>
            <a:pPr>
              <a:spcBef>
                <a:spcPts val="6000"/>
              </a:spcBef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Some things that will happen during LS3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691BB-FE9C-DF59-DAD6-E1B435254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9F853-897C-5BEF-05A6-1F68E33F2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D8C43-A77A-3567-AE0E-A66B87894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C4CADC-0EC0-7F7E-65FB-C6F620596330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7B8B3-7A6D-74A0-971B-00667EBF0498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EAC4AE-1577-3066-5987-8378BD26A6D4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ABDC4B-6C18-D78B-D9A9-B5606621A708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0705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49863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F1E9CC-5CA9-65DA-F53B-5714FBEDA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1155" y="3845092"/>
            <a:ext cx="4552858" cy="172502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 integrated luminosity for proton physics during Run 3 so far stands at an impressive 196 fb</a:t>
            </a:r>
            <a:r>
              <a:rPr lang="en-GB" sz="1800" kern="100" dirty="0">
                <a:effectLst/>
                <a:ea typeface="Aptos" panose="020B0004020202020204" pitchFamily="34" charset="0"/>
                <a:cs typeface="Cambria Math" panose="02040503050406030204" pitchFamily="18" charset="0"/>
              </a:rPr>
              <a:t>⁻</a:t>
            </a:r>
            <a:r>
              <a:rPr lang="en-GB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¹, surpassing the combined total of Runs 1 and 2 - and Run 3 is far from over, with 2025 and 2026 still ahead of us.</a:t>
            </a:r>
            <a:endParaRPr lang="en-CH" sz="18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CCB5C4-421C-BE5B-23C1-D2FF3842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Breaking Performance Records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EE1C8-17E3-7B18-B62A-65E484998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6B7C4-A99F-9C9A-84F3-CB0C50E85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9F9D8-5685-6707-6E45-9A5DBD6B2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0E64B5-833F-D454-412C-0035CF87C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96" y="1424171"/>
            <a:ext cx="6638351" cy="4507991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68A90D8-C6E4-A5D4-34DD-E3FB8C547B8F}"/>
              </a:ext>
            </a:extLst>
          </p:cNvPr>
          <p:cNvGraphicFramePr>
            <a:graphicFrameLocks noGrp="1"/>
          </p:cNvGraphicFramePr>
          <p:nvPr/>
        </p:nvGraphicFramePr>
        <p:xfrm>
          <a:off x="6758084" y="1704076"/>
          <a:ext cx="5152261" cy="1849120"/>
        </p:xfrm>
        <a:graphic>
          <a:graphicData uri="http://schemas.openxmlformats.org/drawingml/2006/table">
            <a:tbl>
              <a:tblPr bandRow="1">
                <a:tableStyleId>{8EC20E35-A176-4012-BC5E-935CFFF8708E}</a:tableStyleId>
              </a:tblPr>
              <a:tblGrid>
                <a:gridCol w="3026281">
                  <a:extLst>
                    <a:ext uri="{9D8B030D-6E8A-4147-A177-3AD203B41FA5}">
                      <a16:colId xmlns:a16="http://schemas.microsoft.com/office/drawing/2014/main" val="506390018"/>
                    </a:ext>
                  </a:extLst>
                </a:gridCol>
                <a:gridCol w="2125980">
                  <a:extLst>
                    <a:ext uri="{9D8B030D-6E8A-4147-A177-3AD203B41FA5}">
                      <a16:colId xmlns:a16="http://schemas.microsoft.com/office/drawing/2014/main" val="9338066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Peak Luminosity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2.33x10</a:t>
                      </a:r>
                      <a:r>
                        <a:rPr lang="en-GB" baseline="30000" dirty="0"/>
                        <a:t>34</a:t>
                      </a:r>
                      <a:r>
                        <a:rPr lang="en-GB" dirty="0"/>
                        <a:t> cm</a:t>
                      </a:r>
                      <a:r>
                        <a:rPr lang="en-GB" baseline="30000" dirty="0"/>
                        <a:t>-2</a:t>
                      </a:r>
                      <a:r>
                        <a:rPr lang="en-GB" dirty="0"/>
                        <a:t>s</a:t>
                      </a:r>
                      <a:r>
                        <a:rPr lang="en-GB" baseline="300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519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Max. Luminosity in one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1.525 fb</a:t>
                      </a:r>
                      <a:r>
                        <a:rPr lang="en-GB" baseline="300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411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Max. Luminosity in 7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8.342 fb</a:t>
                      </a:r>
                      <a:r>
                        <a:rPr lang="en-GB" baseline="300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54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Longest time in Stable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 days 3 hr 35 min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532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Max. Charge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1.64x10</a:t>
                      </a:r>
                      <a:r>
                        <a:rPr lang="en-GB" baseline="300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5185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BB92A848-DBE0-F452-FA16-2A865713BF0F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CC3476-7BC3-368D-A118-5EEE354BE225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76AE5C-8777-E941-89F8-B7996D0013E1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2A7FA0-6438-ABEF-3426-06C382AF7B1B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1011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45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6BE8C8-92D6-2F54-AE2C-DD345D3F1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388" y="4421863"/>
            <a:ext cx="7772400" cy="169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9799C9-CB11-E56A-7335-F045D2E56396}"/>
              </a:ext>
            </a:extLst>
          </p:cNvPr>
          <p:cNvGrpSpPr/>
          <p:nvPr/>
        </p:nvGrpSpPr>
        <p:grpSpPr>
          <a:xfrm>
            <a:off x="8238991" y="3695881"/>
            <a:ext cx="2770909" cy="2521527"/>
            <a:chOff x="8238991" y="3695881"/>
            <a:chExt cx="2770909" cy="2521527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2B6C8D17-BACB-F143-8731-886FC4CDA437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195D0A1A-E95B-E242-BEC7-5CBDA12FA326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AFD05DCA-E07A-9548-9181-33FBA3E3F967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119" name="Group 1081">
                  <a:extLst>
                    <a:ext uri="{FF2B5EF4-FFF2-40B4-BE49-F238E27FC236}">
                      <a16:creationId xmlns:a16="http://schemas.microsoft.com/office/drawing/2014/main" id="{D113E49F-243B-CE4E-B0BB-86B3D52742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45" name="Text Box 1029">
                    <a:extLst>
                      <a:ext uri="{FF2B5EF4-FFF2-40B4-BE49-F238E27FC236}">
                        <a16:creationId xmlns:a16="http://schemas.microsoft.com/office/drawing/2014/main" id="{2C6C0E46-7EB2-0047-8AD6-E9B849F79D78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46" name="Text Box 1030">
                    <a:extLst>
                      <a:ext uri="{FF2B5EF4-FFF2-40B4-BE49-F238E27FC236}">
                        <a16:creationId xmlns:a16="http://schemas.microsoft.com/office/drawing/2014/main" id="{2AA58541-B5E8-1848-AC8C-1244C822A675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47" name="Oval 1031">
                    <a:extLst>
                      <a:ext uri="{FF2B5EF4-FFF2-40B4-BE49-F238E27FC236}">
                        <a16:creationId xmlns:a16="http://schemas.microsoft.com/office/drawing/2014/main" id="{0A54EA6A-6731-034E-A904-272E446725D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48" name="Line 1032">
                    <a:extLst>
                      <a:ext uri="{FF2B5EF4-FFF2-40B4-BE49-F238E27FC236}">
                        <a16:creationId xmlns:a16="http://schemas.microsoft.com/office/drawing/2014/main" id="{46FBA710-4C1E-FB4E-8B8B-868D7B781A77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9" name="Line 1037">
                    <a:extLst>
                      <a:ext uri="{FF2B5EF4-FFF2-40B4-BE49-F238E27FC236}">
                        <a16:creationId xmlns:a16="http://schemas.microsoft.com/office/drawing/2014/main" id="{F27252BC-991E-DD48-B19E-C1348512F8C1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5C621F0D-76CF-ED45-9812-558C4608336C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B22FB014-CCFC-C64B-8752-71220B1A0CC8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093DCCB6-4096-2D40-908B-F76799B96951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0103E51A-3C79-0941-AFC2-3EAD062EA8B9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9DD36279-5F09-2B4C-A3ED-40003772A114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C5591DB7-5E1D-6E46-8E9F-864B1DBED311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E015E809-A363-8D40-B23D-6CD8CAF787CF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FAF04C74-FBCF-3841-8779-CF06198D55DA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E2A0555C-9D0F-7443-9B77-95A24EB04362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C4F03F24-D26A-0D41-8245-8DCBD78AB471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465B4AA6-42FB-F241-BE36-0A5E1571D1A9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6499FB27-CC50-974B-90B0-9D29082DB1D8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97806F71-5B6F-8641-AEEE-E3912A95F14D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102FA1A2-1C41-3440-A3DB-7CBC647A6B76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51EB82A0-932D-4C46-B7D9-25FBBB04DAB3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6A2497F0-A520-354C-B23B-7678A45EE62B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F4BB88F1-68DA-3E41-8C11-F43312F90C5C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5DF437AA-C442-7146-8E12-A1F8D57D3A40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F1BFC024-EC80-404D-ABE7-F37DD5A0BB8E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BFDB7333-1B87-6F45-8DD9-FEEFA7D421FA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B28AC1F6-6F54-A54A-A68A-F9388A686D3E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7D140881-E088-2947-B0C7-D79CAD26F97E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FC0F6D07-2C48-534E-ACDA-1F4B4DADF6D6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3" name="TextBox 142">
                  <a:extLst>
                    <a:ext uri="{FF2B5EF4-FFF2-40B4-BE49-F238E27FC236}">
                      <a16:creationId xmlns:a16="http://schemas.microsoft.com/office/drawing/2014/main" id="{E972E1A9-59BC-6A42-8EB3-03833F396AEE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08EF2404-9E8B-0F44-9AAB-DA4E9F893B66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7B060742-1F78-3E41-B71E-1029360864E0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06.12.2024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Talk-for-Guides: Lifecycle of the 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3E9CB4-00D7-8D47-9E0B-2A559A62B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sz="4000" dirty="0"/>
              <a:t>LIU </a:t>
            </a:r>
            <a:r>
              <a:rPr lang="en-US" dirty="0"/>
              <a:t>Project was completed in LS2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E5EF4-741F-CC46-87AC-8AD81363A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D976B-CEB3-E646-8029-DA858451D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0A47D-1F9C-1F44-909D-A43B50A8D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9249517-E0A1-F444-A633-F4E02F49ECDC}"/>
              </a:ext>
            </a:extLst>
          </p:cNvPr>
          <p:cNvSpPr txBox="1">
            <a:spLocks/>
          </p:cNvSpPr>
          <p:nvPr/>
        </p:nvSpPr>
        <p:spPr>
          <a:xfrm>
            <a:off x="240820" y="2718179"/>
            <a:ext cx="6105220" cy="187218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PS:</a:t>
            </a:r>
          </a:p>
          <a:p>
            <a:pPr marL="712788" lvl="1" indent="-260350"/>
            <a:r>
              <a:rPr lang="en-GB" dirty="0"/>
              <a:t>Injection energy increase from 1.4 </a:t>
            </a:r>
            <a:r>
              <a:rPr lang="en-GB" dirty="0" err="1"/>
              <a:t>GeV</a:t>
            </a:r>
            <a:r>
              <a:rPr lang="en-GB" dirty="0"/>
              <a:t> to 2 </a:t>
            </a:r>
            <a:r>
              <a:rPr lang="en-GB" dirty="0" err="1"/>
              <a:t>GeV</a:t>
            </a:r>
            <a:r>
              <a:rPr lang="en-GB" dirty="0"/>
              <a:t> </a:t>
            </a:r>
          </a:p>
          <a:p>
            <a:pPr marL="712788" lvl="1" indent="-260350"/>
            <a:r>
              <a:rPr lang="en-GB" dirty="0"/>
              <a:t>New </a:t>
            </a:r>
            <a:r>
              <a:rPr lang="en-GB" dirty="0" err="1"/>
              <a:t>Finemet</a:t>
            </a:r>
            <a:r>
              <a:rPr lang="en-GB" dirty="0"/>
              <a:t>® RF Longitudinal feedback system </a:t>
            </a:r>
          </a:p>
          <a:p>
            <a:pPr marL="712788" lvl="1" indent="-260350"/>
            <a:r>
              <a:rPr lang="en-GB" dirty="0"/>
              <a:t>New RF beam manipulation scheme to increase beam brightness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463483-8EB6-994F-99C1-4858E4316F86}"/>
              </a:ext>
            </a:extLst>
          </p:cNvPr>
          <p:cNvSpPr txBox="1">
            <a:spLocks/>
          </p:cNvSpPr>
          <p:nvPr/>
        </p:nvSpPr>
        <p:spPr>
          <a:xfrm>
            <a:off x="345597" y="1138597"/>
            <a:ext cx="8180402" cy="145898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LINAC4 – PS Booster:</a:t>
            </a:r>
          </a:p>
          <a:p>
            <a:pPr marL="577850" lvl="1" indent="-215900">
              <a:buFont typeface="Arial" charset="0"/>
              <a:buChar char="•"/>
            </a:pPr>
            <a:r>
              <a:rPr lang="en-GB" dirty="0"/>
              <a:t>New LINAC 4 with H</a:t>
            </a:r>
            <a:r>
              <a:rPr lang="en-GB" baseline="30000" dirty="0"/>
              <a:t>-</a:t>
            </a:r>
            <a:r>
              <a:rPr lang="en-GB" dirty="0"/>
              <a:t> injection </a:t>
            </a:r>
          </a:p>
          <a:p>
            <a:pPr marL="577850" lvl="1" indent="-215900">
              <a:buFont typeface="Arial" charset="0"/>
              <a:buChar char="•"/>
            </a:pPr>
            <a:r>
              <a:rPr lang="en-GB" dirty="0"/>
              <a:t>Higher injection energy</a:t>
            </a:r>
          </a:p>
          <a:p>
            <a:pPr marL="577850" lvl="1" indent="-215900">
              <a:buFont typeface="Arial" charset="0"/>
              <a:buChar char="•"/>
            </a:pPr>
            <a:r>
              <a:rPr lang="en-GB" dirty="0"/>
              <a:t>New </a:t>
            </a:r>
            <a:r>
              <a:rPr lang="en-GB" dirty="0" err="1"/>
              <a:t>Finemet</a:t>
            </a:r>
            <a:r>
              <a:rPr lang="en-GB" dirty="0"/>
              <a:t>® RF cavity system</a:t>
            </a:r>
          </a:p>
          <a:p>
            <a:pPr marL="577850" lvl="1" indent="-215900">
              <a:buFont typeface="Arial" charset="0"/>
              <a:buChar char="•"/>
            </a:pPr>
            <a:r>
              <a:rPr lang="en-GB" dirty="0"/>
              <a:t>Increase of extraction energy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F4E07C3-6042-9847-9A8F-0F8EE0C8B3C0}"/>
              </a:ext>
            </a:extLst>
          </p:cNvPr>
          <p:cNvSpPr txBox="1">
            <a:spLocks/>
          </p:cNvSpPr>
          <p:nvPr/>
        </p:nvSpPr>
        <p:spPr>
          <a:xfrm>
            <a:off x="345596" y="4189406"/>
            <a:ext cx="8180402" cy="126481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SPS</a:t>
            </a:r>
          </a:p>
          <a:p>
            <a:pPr marL="712788" lvl="1" indent="-350838">
              <a:buFont typeface="Arial" charset="0"/>
              <a:buChar char="•"/>
            </a:pPr>
            <a:r>
              <a:rPr lang="en-GB" dirty="0"/>
              <a:t>Machine Impedance reduction (instabilities)</a:t>
            </a:r>
          </a:p>
          <a:p>
            <a:pPr marL="712788" lvl="1" indent="-350838">
              <a:buFont typeface="Arial" charset="0"/>
              <a:buChar char="•"/>
            </a:pPr>
            <a:r>
              <a:rPr lang="en-GB" dirty="0">
                <a:sym typeface="Wingdings"/>
              </a:rPr>
              <a:t>New 200 MHz RF system</a:t>
            </a:r>
          </a:p>
          <a:p>
            <a:pPr marL="712788" lvl="1" indent="-350838">
              <a:buFont typeface="Arial" charset="0"/>
              <a:buChar char="•"/>
            </a:pPr>
            <a:r>
              <a:rPr lang="en-GB" dirty="0">
                <a:sym typeface="Wingdings"/>
              </a:rPr>
              <a:t>Vacuum chamber coating against e-cloud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C2D8932-71D8-4B4F-BD83-82943C8C1913}"/>
              </a:ext>
            </a:extLst>
          </p:cNvPr>
          <p:cNvGrpSpPr/>
          <p:nvPr/>
        </p:nvGrpSpPr>
        <p:grpSpPr>
          <a:xfrm>
            <a:off x="7996559" y="2844008"/>
            <a:ext cx="3774844" cy="2767534"/>
            <a:chOff x="7996559" y="2844008"/>
            <a:chExt cx="3774844" cy="2767534"/>
          </a:xfrm>
        </p:grpSpPr>
        <p:pic>
          <p:nvPicPr>
            <p:cNvPr id="7" name="Picture 6" descr="sl15_2.jpg">
              <a:extLst>
                <a:ext uri="{FF2B5EF4-FFF2-40B4-BE49-F238E27FC236}">
                  <a16:creationId xmlns:a16="http://schemas.microsoft.com/office/drawing/2014/main" id="{CB93F116-EBC8-ED40-BDC5-C657EBF0A4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6559" y="2853627"/>
              <a:ext cx="3774844" cy="2757915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928E5E2-4540-7E4F-BBEB-7E7F46B6CC53}"/>
                </a:ext>
              </a:extLst>
            </p:cNvPr>
            <p:cNvSpPr/>
            <p:nvPr/>
          </p:nvSpPr>
          <p:spPr>
            <a:xfrm>
              <a:off x="11397188" y="2844008"/>
              <a:ext cx="374215" cy="2426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1D0292B-211F-4340-B7CD-F675984B976B}"/>
              </a:ext>
            </a:extLst>
          </p:cNvPr>
          <p:cNvSpPr txBox="1">
            <a:spLocks/>
          </p:cNvSpPr>
          <p:nvPr/>
        </p:nvSpPr>
        <p:spPr>
          <a:xfrm>
            <a:off x="240820" y="5619623"/>
            <a:ext cx="8634148" cy="48067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dirty="0">
                <a:sym typeface="Wingdings"/>
              </a:rPr>
              <a:t>These are only the main modifications and this list </a:t>
            </a:r>
            <a:r>
              <a:rPr lang="fr-CH" dirty="0" err="1">
                <a:sym typeface="Wingdings"/>
              </a:rPr>
              <a:t>is</a:t>
            </a:r>
            <a:r>
              <a:rPr lang="fr-CH" dirty="0">
                <a:sym typeface="Wingdings"/>
              </a:rPr>
              <a:t> not exhaustive</a:t>
            </a:r>
          </a:p>
        </p:txBody>
      </p:sp>
      <p:pic>
        <p:nvPicPr>
          <p:cNvPr id="13" name="Picture 12" descr="sl15_1.jpg">
            <a:extLst>
              <a:ext uri="{FF2B5EF4-FFF2-40B4-BE49-F238E27FC236}">
                <a16:creationId xmlns:a16="http://schemas.microsoft.com/office/drawing/2014/main" id="{D017AB90-AF9B-654C-9CBA-404F79B9A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950" y="1154995"/>
            <a:ext cx="3787453" cy="151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91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52874A-1A41-7BDD-7DF1-6CADEFF80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long-term accelerator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26AD3-3468-AD69-59AB-41DAC6753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F04B4-21A9-6A7B-EFDA-350F69D26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3969A-9F0F-7F39-A6AC-AB457F1E4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AA0A94-898E-7E1F-A502-10016360C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493" y="1130204"/>
            <a:ext cx="9825990" cy="506255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94D0877-E9A4-75A3-ADBF-D41A899911E8}"/>
              </a:ext>
            </a:extLst>
          </p:cNvPr>
          <p:cNvGrpSpPr/>
          <p:nvPr/>
        </p:nvGrpSpPr>
        <p:grpSpPr>
          <a:xfrm>
            <a:off x="5866431" y="1840810"/>
            <a:ext cx="4287764" cy="257714"/>
            <a:chOff x="5877860" y="1646500"/>
            <a:chExt cx="4430851" cy="25771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27D0F48-785B-F1DC-83C9-4687EAA443B9}"/>
                </a:ext>
              </a:extLst>
            </p:cNvPr>
            <p:cNvSpPr/>
            <p:nvPr/>
          </p:nvSpPr>
          <p:spPr>
            <a:xfrm>
              <a:off x="5877860" y="1646500"/>
              <a:ext cx="4312515" cy="25771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NA Consolidation Phase 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C32DA4F-7BEE-85BA-15E0-F70F49FFC016}"/>
                </a:ext>
              </a:extLst>
            </p:cNvPr>
            <p:cNvSpPr/>
            <p:nvPr/>
          </p:nvSpPr>
          <p:spPr>
            <a:xfrm>
              <a:off x="10190375" y="1646500"/>
              <a:ext cx="118336" cy="25771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324671A-3E68-BB85-7187-B1D88A13CDAB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96BFE9-2080-CBCC-5997-FAE8B8BA0A78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34807C-EF1A-61AA-12CA-7A8649C9F166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6C5B072-F045-2F6B-66C2-7902821C9A81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647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B4872D-3B52-DEAC-7EBB-465003F8B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A7142D-608E-5823-6B2B-402890671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43777" y="1382015"/>
            <a:ext cx="3726052" cy="4608512"/>
          </a:xfrm>
        </p:spPr>
        <p:txBody>
          <a:bodyPr/>
          <a:lstStyle/>
          <a:p>
            <a:r>
              <a:rPr lang="en-GB" sz="1800" dirty="0"/>
              <a:t>The running of the accelerator complex is interleaved with: </a:t>
            </a:r>
          </a:p>
          <a:p>
            <a:pPr lvl="1"/>
            <a:r>
              <a:rPr lang="en-GB" sz="1400" dirty="0"/>
              <a:t>Technical stops – </a:t>
            </a:r>
            <a:r>
              <a:rPr lang="en-GB" sz="1400" dirty="0">
                <a:solidFill>
                  <a:schemeClr val="tx1"/>
                </a:solidFill>
              </a:rPr>
              <a:t>TS</a:t>
            </a:r>
          </a:p>
          <a:p>
            <a:pPr lvl="1"/>
            <a:r>
              <a:rPr lang="en-GB" sz="1400" dirty="0"/>
              <a:t>Year End Technical Stops - </a:t>
            </a:r>
            <a:r>
              <a:rPr lang="en-GB" sz="1400" dirty="0">
                <a:solidFill>
                  <a:schemeClr val="tx1"/>
                </a:solidFill>
              </a:rPr>
              <a:t>YETS</a:t>
            </a:r>
          </a:p>
          <a:p>
            <a:pPr lvl="1"/>
            <a:r>
              <a:rPr lang="en-GB" sz="1400" dirty="0"/>
              <a:t>Long shutdowns – </a:t>
            </a:r>
            <a:r>
              <a:rPr lang="en-GB" sz="1400" dirty="0">
                <a:solidFill>
                  <a:schemeClr val="tx1"/>
                </a:solidFill>
              </a:rPr>
              <a:t>LS</a:t>
            </a:r>
          </a:p>
          <a:p>
            <a:pPr algn="l">
              <a:spcBef>
                <a:spcPts val="1200"/>
              </a:spcBef>
              <a:spcAft>
                <a:spcPts val="300"/>
              </a:spcAft>
            </a:pPr>
            <a:r>
              <a:rPr lang="en-GB" sz="1800" dirty="0"/>
              <a:t>The periods between the LS’s are typically 4 to 5 years</a:t>
            </a:r>
          </a:p>
          <a:p>
            <a:pPr algn="l">
              <a:spcBef>
                <a:spcPts val="1200"/>
              </a:spcBef>
              <a:spcAft>
                <a:spcPts val="300"/>
              </a:spcAft>
            </a:pPr>
            <a:r>
              <a:rPr lang="en-GB" sz="1800" dirty="0"/>
              <a:t>Yearly schedules are made and approved by the Research Board based on this long-term schedule </a:t>
            </a:r>
          </a:p>
          <a:p>
            <a:pPr algn="l">
              <a:spcBef>
                <a:spcPts val="1200"/>
              </a:spcBef>
              <a:spcAft>
                <a:spcPts val="300"/>
              </a:spcAft>
            </a:pPr>
            <a:r>
              <a:rPr lang="en-GB" sz="1800" dirty="0"/>
              <a:t>The present Long-term schedule runs until 2041 incl.</a:t>
            </a:r>
          </a:p>
          <a:p>
            <a:pPr lvl="1"/>
            <a:r>
              <a:rPr lang="en-GB" sz="1400" dirty="0"/>
              <a:t>This is at present the foreseen date to complete the (HL-)LHC programme</a:t>
            </a:r>
            <a:endParaRPr lang="en-GB" sz="1500" dirty="0"/>
          </a:p>
          <a:p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CDDBA9-F3B9-C2DD-366B-0BB92C9F2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long-term accelerator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CE60E-418D-0C28-033F-2AFF2C409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BB84B-E008-D547-AE0B-BE6CA10BC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A926A-26BD-565F-7D4D-D4D19EAE4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C055E6D-32BD-E689-C456-B527688BC890}"/>
              </a:ext>
            </a:extLst>
          </p:cNvPr>
          <p:cNvGrpSpPr/>
          <p:nvPr/>
        </p:nvGrpSpPr>
        <p:grpSpPr>
          <a:xfrm>
            <a:off x="407988" y="1742260"/>
            <a:ext cx="7546324" cy="3888022"/>
            <a:chOff x="407988" y="1742260"/>
            <a:chExt cx="7546324" cy="388802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BF98767-2ED4-D27A-C45F-92E750FBC68C}"/>
                </a:ext>
              </a:extLst>
            </p:cNvPr>
            <p:cNvGrpSpPr/>
            <p:nvPr/>
          </p:nvGrpSpPr>
          <p:grpSpPr>
            <a:xfrm>
              <a:off x="407988" y="1742260"/>
              <a:ext cx="7546324" cy="3888022"/>
              <a:chOff x="605406" y="1130204"/>
              <a:chExt cx="7546324" cy="388802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1434280-F257-7A6B-DCC3-DD9AB03AFB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5406" y="1130204"/>
                <a:ext cx="7546324" cy="3888022"/>
              </a:xfrm>
              <a:prstGeom prst="rect">
                <a:avLst/>
              </a:prstGeom>
            </p:spPr>
          </p:pic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4621D09E-A498-B768-A6DC-F23586E7EFE2}"/>
                  </a:ext>
                </a:extLst>
              </p:cNvPr>
              <p:cNvGrpSpPr/>
              <p:nvPr/>
            </p:nvGrpSpPr>
            <p:grpSpPr>
              <a:xfrm>
                <a:off x="4329012" y="1675334"/>
                <a:ext cx="3213189" cy="175846"/>
                <a:chOff x="5877860" y="1646500"/>
                <a:chExt cx="4430851" cy="257714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CE4BA3F6-D4FA-1576-E1C5-8161255CBD73}"/>
                    </a:ext>
                  </a:extLst>
                </p:cNvPr>
                <p:cNvSpPr/>
                <p:nvPr/>
              </p:nvSpPr>
              <p:spPr>
                <a:xfrm>
                  <a:off x="5877860" y="1646500"/>
                  <a:ext cx="4312515" cy="257714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/>
                    <a:t>NA Consolidation Phase 1</a:t>
                  </a: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52EDD2E3-D702-E7BF-2621-47D6463B5FB9}"/>
                    </a:ext>
                  </a:extLst>
                </p:cNvPr>
                <p:cNvSpPr/>
                <p:nvPr/>
              </p:nvSpPr>
              <p:spPr>
                <a:xfrm>
                  <a:off x="10190375" y="1646500"/>
                  <a:ext cx="118336" cy="257714"/>
                </a:xfrm>
                <a:prstGeom prst="rect">
                  <a:avLst/>
                </a:prstGeom>
                <a:solidFill>
                  <a:srgbClr val="FFFF00">
                    <a:alpha val="50000"/>
                  </a:srgb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9" name="Left-right Arrow 8">
              <a:extLst>
                <a:ext uri="{FF2B5EF4-FFF2-40B4-BE49-F238E27FC236}">
                  <a16:creationId xmlns:a16="http://schemas.microsoft.com/office/drawing/2014/main" id="{E9FCDBCE-18F1-BD5F-7EBC-CF6DCB6B9D84}"/>
                </a:ext>
              </a:extLst>
            </p:cNvPr>
            <p:cNvSpPr/>
            <p:nvPr/>
          </p:nvSpPr>
          <p:spPr>
            <a:xfrm>
              <a:off x="1026885" y="2364290"/>
              <a:ext cx="3018893" cy="450203"/>
            </a:xfrm>
            <a:prstGeom prst="leftRightArrow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Run 3</a:t>
              </a:r>
            </a:p>
          </p:txBody>
        </p:sp>
        <p:sp>
          <p:nvSpPr>
            <p:cNvPr id="10" name="Left-right Arrow 9">
              <a:extLst>
                <a:ext uri="{FF2B5EF4-FFF2-40B4-BE49-F238E27FC236}">
                  <a16:creationId xmlns:a16="http://schemas.microsoft.com/office/drawing/2014/main" id="{FE2F6128-F9E9-F556-5F3C-8C58B7247509}"/>
                </a:ext>
              </a:extLst>
            </p:cNvPr>
            <p:cNvSpPr/>
            <p:nvPr/>
          </p:nvSpPr>
          <p:spPr>
            <a:xfrm>
              <a:off x="1493050" y="3772184"/>
              <a:ext cx="3957491" cy="450203"/>
            </a:xfrm>
            <a:prstGeom prst="leftRightArrow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Run 4</a:t>
              </a:r>
            </a:p>
          </p:txBody>
        </p:sp>
        <p:sp>
          <p:nvSpPr>
            <p:cNvPr id="11" name="Left-right Arrow 10">
              <a:extLst>
                <a:ext uri="{FF2B5EF4-FFF2-40B4-BE49-F238E27FC236}">
                  <a16:creationId xmlns:a16="http://schemas.microsoft.com/office/drawing/2014/main" id="{2FEA4A41-5E5A-8FEE-43E4-12DE4F0C4A24}"/>
                </a:ext>
              </a:extLst>
            </p:cNvPr>
            <p:cNvSpPr/>
            <p:nvPr/>
          </p:nvSpPr>
          <p:spPr>
            <a:xfrm>
              <a:off x="1493050" y="4853392"/>
              <a:ext cx="6261421" cy="450203"/>
            </a:xfrm>
            <a:prstGeom prst="leftRightArrow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Run 5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C91231E-7D4C-C61C-83E6-B551D06EA978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0E9929-A3A6-6EB4-8C9D-8928DCAC7FBF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A809A1-367A-4A5F-15A5-00858B77BBC8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038986-619C-25BC-F321-BFEA43367A5C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603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05D8C-BF63-3AD1-2CB3-60E23A45D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C94D2B-B0D0-2B98-3676-CB42A0CD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5848" y="1593586"/>
            <a:ext cx="3726052" cy="4608512"/>
          </a:xfrm>
        </p:spPr>
        <p:txBody>
          <a:bodyPr/>
          <a:lstStyle/>
          <a:p>
            <a:pPr algn="l"/>
            <a:r>
              <a:rPr lang="en-GB" sz="1800" dirty="0"/>
              <a:t>End of the Run 3:</a:t>
            </a:r>
          </a:p>
          <a:p>
            <a:pPr lvl="1"/>
            <a:r>
              <a:rPr lang="en-GB" sz="1400" dirty="0"/>
              <a:t>LHC – last beams scheduled to be dumped on 29 June 2026</a:t>
            </a:r>
          </a:p>
          <a:p>
            <a:pPr lvl="1"/>
            <a:r>
              <a:rPr lang="en-GB" sz="1400" dirty="0"/>
              <a:t>Injectors – End of beam production and physics scheduled for 31 August</a:t>
            </a:r>
          </a:p>
          <a:p>
            <a:r>
              <a:rPr lang="en-GB" sz="1700" dirty="0"/>
              <a:t>Tentative dates to resume beam operation post-LS3 (still under discussion)</a:t>
            </a:r>
          </a:p>
          <a:p>
            <a:pPr lvl="1"/>
            <a:r>
              <a:rPr lang="en-GB" sz="1400" dirty="0"/>
              <a:t>(HL-)LHC</a:t>
            </a:r>
          </a:p>
          <a:p>
            <a:pPr lvl="2"/>
            <a:r>
              <a:rPr lang="en-GB" sz="1400" dirty="0"/>
              <a:t>Hardware re-commissioning January 2029</a:t>
            </a:r>
          </a:p>
          <a:p>
            <a:pPr lvl="2"/>
            <a:r>
              <a:rPr lang="en-GB" sz="1400" dirty="0"/>
              <a:t>Beam re-commissioning May 2030</a:t>
            </a:r>
          </a:p>
          <a:p>
            <a:pPr lvl="1"/>
            <a:r>
              <a:rPr lang="en-GB" sz="1400" dirty="0"/>
              <a:t>SPS: May 2029</a:t>
            </a:r>
          </a:p>
          <a:p>
            <a:pPr lvl="1"/>
            <a:r>
              <a:rPr lang="en-GB" sz="1400" dirty="0"/>
              <a:t>PS Complex: May/June 2028</a:t>
            </a:r>
          </a:p>
          <a:p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1F1FF4-0CBA-1BB3-0E34-1F45C0C0A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long-term accelerator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34A32-C121-25BC-829E-540C6EB61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933F8-25FE-AEFC-B441-AF6BD4ACD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392EE-96AB-0A03-541C-439D709F3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5BCCE46-64E5-F85D-3978-976EBAD8DB6D}"/>
              </a:ext>
            </a:extLst>
          </p:cNvPr>
          <p:cNvGrpSpPr/>
          <p:nvPr/>
        </p:nvGrpSpPr>
        <p:grpSpPr>
          <a:xfrm>
            <a:off x="407988" y="1742260"/>
            <a:ext cx="7546324" cy="3888022"/>
            <a:chOff x="407988" y="1742260"/>
            <a:chExt cx="7546324" cy="388802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4F772F6-058A-1AF3-8655-58EC7F9C1CA4}"/>
                </a:ext>
              </a:extLst>
            </p:cNvPr>
            <p:cNvGrpSpPr/>
            <p:nvPr/>
          </p:nvGrpSpPr>
          <p:grpSpPr>
            <a:xfrm>
              <a:off x="407988" y="1742260"/>
              <a:ext cx="7546324" cy="3888022"/>
              <a:chOff x="605406" y="1130204"/>
              <a:chExt cx="7546324" cy="388802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D79385B8-44C8-BB32-822F-A6A340CEBF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5406" y="1130204"/>
                <a:ext cx="7546324" cy="3888022"/>
              </a:xfrm>
              <a:prstGeom prst="rect">
                <a:avLst/>
              </a:prstGeom>
            </p:spPr>
          </p:pic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5A7FE6F-01C1-C858-A03F-8CBAE0A9B320}"/>
                  </a:ext>
                </a:extLst>
              </p:cNvPr>
              <p:cNvGrpSpPr/>
              <p:nvPr/>
            </p:nvGrpSpPr>
            <p:grpSpPr>
              <a:xfrm>
                <a:off x="4329012" y="1675334"/>
                <a:ext cx="3213189" cy="175846"/>
                <a:chOff x="5877860" y="1646500"/>
                <a:chExt cx="4430851" cy="257714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A0B8D501-C46B-1829-D6C9-6817910E5B23}"/>
                    </a:ext>
                  </a:extLst>
                </p:cNvPr>
                <p:cNvSpPr/>
                <p:nvPr/>
              </p:nvSpPr>
              <p:spPr>
                <a:xfrm>
                  <a:off x="5877860" y="1646500"/>
                  <a:ext cx="4312515" cy="257714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/>
                    <a:t>NA Consolidation Phase 1</a:t>
                  </a: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3B7C9AA-580D-0F2B-1F8F-50B42BDF5E64}"/>
                    </a:ext>
                  </a:extLst>
                </p:cNvPr>
                <p:cNvSpPr/>
                <p:nvPr/>
              </p:nvSpPr>
              <p:spPr>
                <a:xfrm>
                  <a:off x="10190375" y="1646500"/>
                  <a:ext cx="118336" cy="257714"/>
                </a:xfrm>
                <a:prstGeom prst="rect">
                  <a:avLst/>
                </a:prstGeom>
                <a:solidFill>
                  <a:srgbClr val="FFFF00">
                    <a:alpha val="50000"/>
                  </a:srgb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9" name="Left-right Arrow 8">
              <a:extLst>
                <a:ext uri="{FF2B5EF4-FFF2-40B4-BE49-F238E27FC236}">
                  <a16:creationId xmlns:a16="http://schemas.microsoft.com/office/drawing/2014/main" id="{C775B464-D4A0-1BC2-D8A0-3358000BA62B}"/>
                </a:ext>
              </a:extLst>
            </p:cNvPr>
            <p:cNvSpPr/>
            <p:nvPr/>
          </p:nvSpPr>
          <p:spPr>
            <a:xfrm>
              <a:off x="1026885" y="2364290"/>
              <a:ext cx="3018893" cy="450203"/>
            </a:xfrm>
            <a:prstGeom prst="leftRightArrow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Run 3</a:t>
              </a:r>
            </a:p>
          </p:txBody>
        </p:sp>
        <p:sp>
          <p:nvSpPr>
            <p:cNvPr id="10" name="Left-right Arrow 9">
              <a:extLst>
                <a:ext uri="{FF2B5EF4-FFF2-40B4-BE49-F238E27FC236}">
                  <a16:creationId xmlns:a16="http://schemas.microsoft.com/office/drawing/2014/main" id="{4A649B92-80AA-ADAF-4B3A-0A08A24DF2D5}"/>
                </a:ext>
              </a:extLst>
            </p:cNvPr>
            <p:cNvSpPr/>
            <p:nvPr/>
          </p:nvSpPr>
          <p:spPr>
            <a:xfrm>
              <a:off x="1493050" y="3772184"/>
              <a:ext cx="3957491" cy="450203"/>
            </a:xfrm>
            <a:prstGeom prst="leftRightArrow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Run 4</a:t>
              </a:r>
            </a:p>
          </p:txBody>
        </p:sp>
        <p:sp>
          <p:nvSpPr>
            <p:cNvPr id="11" name="Left-right Arrow 10">
              <a:extLst>
                <a:ext uri="{FF2B5EF4-FFF2-40B4-BE49-F238E27FC236}">
                  <a16:creationId xmlns:a16="http://schemas.microsoft.com/office/drawing/2014/main" id="{EA44600D-E780-3237-08C5-0FDF7871B538}"/>
                </a:ext>
              </a:extLst>
            </p:cNvPr>
            <p:cNvSpPr/>
            <p:nvPr/>
          </p:nvSpPr>
          <p:spPr>
            <a:xfrm>
              <a:off x="1493050" y="4853392"/>
              <a:ext cx="6261421" cy="450203"/>
            </a:xfrm>
            <a:prstGeom prst="leftRightArrow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Run 5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24C8A5D-FC39-0D7F-5F38-81378278C3A0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4AFC69-93C3-9661-CEA1-684A62F828D3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8767DB-6E01-9375-D3A9-AB79C604EB7E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F92B210-D1CA-4006-1829-A9DDB5CFD844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312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2CFCC5-9024-8953-143C-18AA4A638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895866"/>
            <a:ext cx="11376024" cy="1304908"/>
          </a:xfrm>
        </p:spPr>
        <p:txBody>
          <a:bodyPr/>
          <a:lstStyle/>
          <a:p>
            <a:r>
              <a:rPr lang="en-GB" dirty="0">
                <a:sym typeface="Wingdings" pitchFamily="2" charset="2"/>
              </a:rPr>
              <a:t>2025: </a:t>
            </a:r>
            <a:r>
              <a:rPr lang="en-GB" b="0" dirty="0">
                <a:sym typeface="Wingdings" pitchFamily="2" charset="2"/>
              </a:rPr>
              <a:t>35 weeks YETS to YETS  165 physics days (protons, oxygen ions and lead ions)</a:t>
            </a:r>
          </a:p>
          <a:p>
            <a:r>
              <a:rPr lang="en-GB" dirty="0">
                <a:sym typeface="Wingdings" pitchFamily="2" charset="2"/>
              </a:rPr>
              <a:t>2026: </a:t>
            </a:r>
            <a:r>
              <a:rPr lang="en-GB" b="0" dirty="0">
                <a:sym typeface="Wingdings" pitchFamily="2" charset="2"/>
              </a:rPr>
              <a:t>18 weeks YETS to YETS  88 physics days (protons and lead ions)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472D80-34F4-243B-D966-97DA75A53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overview of the LHC running until LS3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A875C-2E79-3470-2F08-51F4FF5E7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23D74-2116-7C27-0807-A03A387B0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11313-2B21-24B7-2B6C-8B5FC37DB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564A1B-050F-3534-42E1-2C5DF366A794}"/>
              </a:ext>
            </a:extLst>
          </p:cNvPr>
          <p:cNvSpPr/>
          <p:nvPr/>
        </p:nvSpPr>
        <p:spPr>
          <a:xfrm>
            <a:off x="6096000" y="2844905"/>
            <a:ext cx="2880000" cy="11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/>
              <a:t>          2026</a:t>
            </a:r>
          </a:p>
          <a:p>
            <a:pPr algn="ctr"/>
            <a:r>
              <a:rPr lang="en-GB" sz="1200" dirty="0"/>
              <a:t>        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471A6C-D94A-DD6A-8FB6-BE49540AF6E4}"/>
              </a:ext>
            </a:extLst>
          </p:cNvPr>
          <p:cNvSpPr/>
          <p:nvPr/>
        </p:nvSpPr>
        <p:spPr>
          <a:xfrm>
            <a:off x="3171357" y="2847175"/>
            <a:ext cx="2880000" cy="11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       2025</a:t>
            </a:r>
          </a:p>
          <a:p>
            <a:pPr algn="ctr"/>
            <a:r>
              <a:rPr lang="en-GB" sz="1200" dirty="0"/>
              <a:t>         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676F5C-5FEB-0B8E-F95A-3DD98AFEF111}"/>
              </a:ext>
            </a:extLst>
          </p:cNvPr>
          <p:cNvSpPr/>
          <p:nvPr/>
        </p:nvSpPr>
        <p:spPr>
          <a:xfrm rot="16200000">
            <a:off x="2714072" y="2893632"/>
            <a:ext cx="1332000" cy="1080000"/>
          </a:xfrm>
          <a:prstGeom prst="rect">
            <a:avLst/>
          </a:prstGeom>
          <a:solidFill>
            <a:srgbClr val="FF0000">
              <a:alpha val="5026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YETS 24-25</a:t>
            </a:r>
          </a:p>
          <a:p>
            <a:pPr algn="ctr"/>
            <a:r>
              <a:rPr lang="en-GB" sz="1400" dirty="0"/>
              <a:t>19 weeks</a:t>
            </a:r>
          </a:p>
        </p:txBody>
      </p:sp>
      <p:sp>
        <p:nvSpPr>
          <p:cNvPr id="12" name="Pentagon 11">
            <a:extLst>
              <a:ext uri="{FF2B5EF4-FFF2-40B4-BE49-F238E27FC236}">
                <a16:creationId xmlns:a16="http://schemas.microsoft.com/office/drawing/2014/main" id="{6E84966F-054D-5322-C9DF-644409ACB12B}"/>
              </a:ext>
            </a:extLst>
          </p:cNvPr>
          <p:cNvSpPr/>
          <p:nvPr/>
        </p:nvSpPr>
        <p:spPr>
          <a:xfrm>
            <a:off x="7719420" y="2767630"/>
            <a:ext cx="2114605" cy="1332000"/>
          </a:xfrm>
          <a:prstGeom prst="homePlate">
            <a:avLst>
              <a:gd name="adj" fmla="val 54401"/>
            </a:avLst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1A39A1-7F9C-4319-22F3-14EB8432CE92}"/>
              </a:ext>
            </a:extLst>
          </p:cNvPr>
          <p:cNvSpPr/>
          <p:nvPr/>
        </p:nvSpPr>
        <p:spPr>
          <a:xfrm rot="16200000">
            <a:off x="8158577" y="3230098"/>
            <a:ext cx="660032" cy="4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LS3</a:t>
            </a:r>
          </a:p>
        </p:txBody>
      </p:sp>
      <p:sp>
        <p:nvSpPr>
          <p:cNvPr id="15" name="Left-right Arrow 35">
            <a:extLst>
              <a:ext uri="{FF2B5EF4-FFF2-40B4-BE49-F238E27FC236}">
                <a16:creationId xmlns:a16="http://schemas.microsoft.com/office/drawing/2014/main" id="{72809FD0-C20C-7F47-5448-FEAE3818EA1A}"/>
              </a:ext>
            </a:extLst>
          </p:cNvPr>
          <p:cNvSpPr/>
          <p:nvPr/>
        </p:nvSpPr>
        <p:spPr>
          <a:xfrm>
            <a:off x="3920073" y="3645520"/>
            <a:ext cx="1859372" cy="5400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 35 weeks</a:t>
            </a:r>
          </a:p>
        </p:txBody>
      </p:sp>
      <p:sp>
        <p:nvSpPr>
          <p:cNvPr id="17" name="Left Arrow 16">
            <a:extLst>
              <a:ext uri="{FF2B5EF4-FFF2-40B4-BE49-F238E27FC236}">
                <a16:creationId xmlns:a16="http://schemas.microsoft.com/office/drawing/2014/main" id="{461DC478-569D-E7B9-D66B-4FC3011D567B}"/>
              </a:ext>
            </a:extLst>
          </p:cNvPr>
          <p:cNvSpPr/>
          <p:nvPr/>
        </p:nvSpPr>
        <p:spPr>
          <a:xfrm rot="16200000">
            <a:off x="2250417" y="2102986"/>
            <a:ext cx="1188000" cy="5334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dirty="0"/>
              <a:t>25.11.2024</a:t>
            </a:r>
          </a:p>
        </p:txBody>
      </p:sp>
      <p:sp>
        <p:nvSpPr>
          <p:cNvPr id="18" name="Left Arrow 17">
            <a:extLst>
              <a:ext uri="{FF2B5EF4-FFF2-40B4-BE49-F238E27FC236}">
                <a16:creationId xmlns:a16="http://schemas.microsoft.com/office/drawing/2014/main" id="{06211AF0-67F7-58AB-1314-7811B5CA7CEF}"/>
              </a:ext>
            </a:extLst>
          </p:cNvPr>
          <p:cNvSpPr/>
          <p:nvPr/>
        </p:nvSpPr>
        <p:spPr>
          <a:xfrm rot="16200000">
            <a:off x="3309008" y="2099023"/>
            <a:ext cx="1188000" cy="5334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dirty="0"/>
              <a:t>05.04.2025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24A923-F4CA-1A9F-9E19-AF98EC488440}"/>
              </a:ext>
            </a:extLst>
          </p:cNvPr>
          <p:cNvSpPr/>
          <p:nvPr/>
        </p:nvSpPr>
        <p:spPr>
          <a:xfrm rot="16200000">
            <a:off x="5430000" y="3117075"/>
            <a:ext cx="1332000" cy="633109"/>
          </a:xfrm>
          <a:prstGeom prst="rect">
            <a:avLst/>
          </a:prstGeom>
          <a:solidFill>
            <a:srgbClr val="FF0000">
              <a:alpha val="5026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YETS 25-26</a:t>
            </a:r>
          </a:p>
          <a:p>
            <a:pPr algn="ctr"/>
            <a:r>
              <a:rPr lang="en-GB" sz="1400" dirty="0"/>
              <a:t>11 weeks</a:t>
            </a:r>
          </a:p>
        </p:txBody>
      </p:sp>
      <p:sp>
        <p:nvSpPr>
          <p:cNvPr id="20" name="Left Arrow 19">
            <a:extLst>
              <a:ext uri="{FF2B5EF4-FFF2-40B4-BE49-F238E27FC236}">
                <a16:creationId xmlns:a16="http://schemas.microsoft.com/office/drawing/2014/main" id="{354B4199-F760-D8F9-2B00-0AC6389D8F9D}"/>
              </a:ext>
            </a:extLst>
          </p:cNvPr>
          <p:cNvSpPr/>
          <p:nvPr/>
        </p:nvSpPr>
        <p:spPr>
          <a:xfrm rot="16200000">
            <a:off x="5191262" y="2103366"/>
            <a:ext cx="11880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dirty="0"/>
              <a:t>08.12.2025</a:t>
            </a:r>
          </a:p>
        </p:txBody>
      </p:sp>
      <p:sp>
        <p:nvSpPr>
          <p:cNvPr id="21" name="Left-right Arrow 35">
            <a:extLst>
              <a:ext uri="{FF2B5EF4-FFF2-40B4-BE49-F238E27FC236}">
                <a16:creationId xmlns:a16="http://schemas.microsoft.com/office/drawing/2014/main" id="{E2BBC7AB-BF70-71DF-EC6E-A40B13AD1CBC}"/>
              </a:ext>
            </a:extLst>
          </p:cNvPr>
          <p:cNvSpPr/>
          <p:nvPr/>
        </p:nvSpPr>
        <p:spPr>
          <a:xfrm>
            <a:off x="6412554" y="3640686"/>
            <a:ext cx="1320841" cy="54000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 18 weeks</a:t>
            </a:r>
          </a:p>
        </p:txBody>
      </p:sp>
      <p:sp>
        <p:nvSpPr>
          <p:cNvPr id="22" name="Left Arrow 21">
            <a:extLst>
              <a:ext uri="{FF2B5EF4-FFF2-40B4-BE49-F238E27FC236}">
                <a16:creationId xmlns:a16="http://schemas.microsoft.com/office/drawing/2014/main" id="{CAB4D092-7D5B-39DE-5E47-7982A823E71B}"/>
              </a:ext>
            </a:extLst>
          </p:cNvPr>
          <p:cNvSpPr/>
          <p:nvPr/>
        </p:nvSpPr>
        <p:spPr>
          <a:xfrm rot="16200000">
            <a:off x="5821547" y="2099022"/>
            <a:ext cx="11880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dirty="0"/>
              <a:t>23.02.2026</a:t>
            </a:r>
          </a:p>
        </p:txBody>
      </p:sp>
      <p:sp>
        <p:nvSpPr>
          <p:cNvPr id="23" name="Left Arrow 22">
            <a:extLst>
              <a:ext uri="{FF2B5EF4-FFF2-40B4-BE49-F238E27FC236}">
                <a16:creationId xmlns:a16="http://schemas.microsoft.com/office/drawing/2014/main" id="{01D16D3C-9EF2-D57D-C1D4-61CCDC25577C}"/>
              </a:ext>
            </a:extLst>
          </p:cNvPr>
          <p:cNvSpPr/>
          <p:nvPr/>
        </p:nvSpPr>
        <p:spPr>
          <a:xfrm rot="16200000">
            <a:off x="7140278" y="2099021"/>
            <a:ext cx="11880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400" dirty="0"/>
              <a:t>29.06.2026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60B2616-0CCE-8676-C71C-BB8BC88DF87A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BEC8842-CCD2-638D-7BC5-1E0E7084AB1E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30D53D3-A5D9-5C4E-ABD2-5EC711C8A9FC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C10B123-B71D-6B8F-549D-1B6B4C5AEDB1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678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BF5A8E-9906-AD4F-25F3-8AEC275F9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840411" cy="3410043"/>
          </a:xfrm>
        </p:spPr>
        <p:txBody>
          <a:bodyPr/>
          <a:lstStyle/>
          <a:p>
            <a:r>
              <a:rPr lang="en-GB" dirty="0"/>
              <a:t>Yearly Schedules are based on:</a:t>
            </a:r>
          </a:p>
          <a:p>
            <a:pPr lvl="1">
              <a:spcBef>
                <a:spcPts val="0"/>
              </a:spcBef>
            </a:pPr>
            <a:r>
              <a:rPr lang="en-GB" dirty="0"/>
              <a:t>The long-term schedule</a:t>
            </a:r>
          </a:p>
          <a:p>
            <a:pPr lvl="1"/>
            <a:r>
              <a:rPr lang="en-GB" dirty="0"/>
              <a:t>Physics needs as defined by the experimental committees and the Research board</a:t>
            </a:r>
          </a:p>
          <a:p>
            <a:pPr lvl="1"/>
            <a:r>
              <a:rPr lang="en-GB" dirty="0"/>
              <a:t>The period necessary to restart the complex and to prepare the different beam types required</a:t>
            </a:r>
          </a:p>
          <a:p>
            <a:r>
              <a:rPr lang="en-GB" dirty="0"/>
              <a:t>There are two yearly schedules:</a:t>
            </a:r>
          </a:p>
          <a:p>
            <a:pPr lvl="1">
              <a:spcBef>
                <a:spcPts val="0"/>
              </a:spcBef>
            </a:pPr>
            <a:r>
              <a:rPr lang="en-GB" dirty="0"/>
              <a:t>The LHC schedule</a:t>
            </a:r>
          </a:p>
          <a:p>
            <a:pPr lvl="1"/>
            <a:r>
              <a:rPr lang="en-GB" dirty="0"/>
              <a:t>The Injectors schedule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F45DF3-062B-BA06-00C9-A26318586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939024" cy="1065742"/>
          </a:xfrm>
        </p:spPr>
        <p:txBody>
          <a:bodyPr/>
          <a:lstStyle/>
          <a:p>
            <a:r>
              <a:rPr lang="en-GB" dirty="0"/>
              <a:t>The Yearly Schedule: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83934-924F-80E8-9BB7-8C4C44758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C7A99-EC9D-441B-AFF3-4F54CE810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Talk-for-Guides: Lifecycle of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0F37B-D30D-8462-CFAB-0D532073D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2905DB-7CA9-4E41-4699-EA569301C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013" y="136525"/>
            <a:ext cx="5683827" cy="60219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BFE54-DF54-8DEE-58A6-A5D9D2A30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250" y="5073634"/>
            <a:ext cx="4836738" cy="1004167"/>
          </a:xfrm>
          <a:prstGeom prst="rect">
            <a:avLst/>
          </a:prstGeom>
        </p:spPr>
      </p:pic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FBACD977-09C7-BDCA-D92E-820D226CA6C7}"/>
              </a:ext>
            </a:extLst>
          </p:cNvPr>
          <p:cNvSpPr/>
          <p:nvPr/>
        </p:nvSpPr>
        <p:spPr>
          <a:xfrm>
            <a:off x="10810904" y="1479173"/>
            <a:ext cx="1156978" cy="226179"/>
          </a:xfrm>
          <a:prstGeom prst="leftRightArrow">
            <a:avLst/>
          </a:prstGeom>
          <a:solidFill>
            <a:srgbClr val="FF000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Commissioning</a:t>
            </a:r>
          </a:p>
        </p:txBody>
      </p:sp>
      <p:sp>
        <p:nvSpPr>
          <p:cNvPr id="10" name="Left-right Arrow 9">
            <a:extLst>
              <a:ext uri="{FF2B5EF4-FFF2-40B4-BE49-F238E27FC236}">
                <a16:creationId xmlns:a16="http://schemas.microsoft.com/office/drawing/2014/main" id="{66D95C7F-7FF3-6492-846B-0B1EF493413B}"/>
              </a:ext>
            </a:extLst>
          </p:cNvPr>
          <p:cNvSpPr/>
          <p:nvPr/>
        </p:nvSpPr>
        <p:spPr>
          <a:xfrm>
            <a:off x="6795247" y="3024532"/>
            <a:ext cx="2743200" cy="285026"/>
          </a:xfrm>
          <a:prstGeom prst="leftRightArrow">
            <a:avLst/>
          </a:prstGeom>
          <a:gradFill flip="none" rotWithShape="1">
            <a:gsLst>
              <a:gs pos="0">
                <a:srgbClr val="FF0000">
                  <a:alpha val="70000"/>
                </a:srgbClr>
              </a:gs>
              <a:gs pos="15000">
                <a:srgbClr val="FFFF00">
                  <a:alpha val="70000"/>
                </a:srgbClr>
              </a:gs>
              <a:gs pos="67000">
                <a:srgbClr val="FFFF00">
                  <a:alpha val="70000"/>
                </a:srgbClr>
              </a:gs>
              <a:gs pos="100000">
                <a:srgbClr val="FFFF00">
                  <a:alpha val="7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Commissioning</a:t>
            </a:r>
          </a:p>
        </p:txBody>
      </p:sp>
      <p:sp>
        <p:nvSpPr>
          <p:cNvPr id="11" name="Left-right Arrow 10">
            <a:extLst>
              <a:ext uri="{FF2B5EF4-FFF2-40B4-BE49-F238E27FC236}">
                <a16:creationId xmlns:a16="http://schemas.microsoft.com/office/drawing/2014/main" id="{E8876BE1-9F94-D677-FA95-56610B9D381C}"/>
              </a:ext>
            </a:extLst>
          </p:cNvPr>
          <p:cNvSpPr/>
          <p:nvPr/>
        </p:nvSpPr>
        <p:spPr>
          <a:xfrm>
            <a:off x="9625369" y="3024532"/>
            <a:ext cx="2330822" cy="285026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25 ns p+ physics</a:t>
            </a:r>
          </a:p>
        </p:txBody>
      </p:sp>
      <p:sp>
        <p:nvSpPr>
          <p:cNvPr id="12" name="Left-right Arrow 11">
            <a:extLst>
              <a:ext uri="{FF2B5EF4-FFF2-40B4-BE49-F238E27FC236}">
                <a16:creationId xmlns:a16="http://schemas.microsoft.com/office/drawing/2014/main" id="{26DDB1D4-2748-9736-3225-EC9318B8840B}"/>
              </a:ext>
            </a:extLst>
          </p:cNvPr>
          <p:cNvSpPr/>
          <p:nvPr/>
        </p:nvSpPr>
        <p:spPr>
          <a:xfrm>
            <a:off x="7348773" y="4514952"/>
            <a:ext cx="4607417" cy="285026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25 ns p+ physics</a:t>
            </a:r>
          </a:p>
        </p:txBody>
      </p:sp>
      <p:sp>
        <p:nvSpPr>
          <p:cNvPr id="13" name="Left-right Arrow 12">
            <a:extLst>
              <a:ext uri="{FF2B5EF4-FFF2-40B4-BE49-F238E27FC236}">
                <a16:creationId xmlns:a16="http://schemas.microsoft.com/office/drawing/2014/main" id="{EF4CDC0B-B576-9DF9-C066-696A948C1E26}"/>
              </a:ext>
            </a:extLst>
          </p:cNvPr>
          <p:cNvSpPr/>
          <p:nvPr/>
        </p:nvSpPr>
        <p:spPr>
          <a:xfrm>
            <a:off x="6750426" y="4508815"/>
            <a:ext cx="598348" cy="287674"/>
          </a:xfrm>
          <a:prstGeom prst="leftRightArrow">
            <a:avLst/>
          </a:prstGeom>
          <a:solidFill>
            <a:srgbClr val="FFC00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O ions</a:t>
            </a:r>
          </a:p>
        </p:txBody>
      </p:sp>
      <p:sp>
        <p:nvSpPr>
          <p:cNvPr id="14" name="Left-right Arrow 13">
            <a:extLst>
              <a:ext uri="{FF2B5EF4-FFF2-40B4-BE49-F238E27FC236}">
                <a16:creationId xmlns:a16="http://schemas.microsoft.com/office/drawing/2014/main" id="{D58C5452-798C-ED08-C0B4-0CF6B7EE83B0}"/>
              </a:ext>
            </a:extLst>
          </p:cNvPr>
          <p:cNvSpPr/>
          <p:nvPr/>
        </p:nvSpPr>
        <p:spPr>
          <a:xfrm>
            <a:off x="6759814" y="6025972"/>
            <a:ext cx="2086643" cy="285026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25 ns p+ physics</a:t>
            </a:r>
          </a:p>
        </p:txBody>
      </p:sp>
      <p:sp>
        <p:nvSpPr>
          <p:cNvPr id="15" name="Left-right Arrow 14">
            <a:extLst>
              <a:ext uri="{FF2B5EF4-FFF2-40B4-BE49-F238E27FC236}">
                <a16:creationId xmlns:a16="http://schemas.microsoft.com/office/drawing/2014/main" id="{3E0132EF-DDF0-EE86-3BD8-8D6B64A8CB3E}"/>
              </a:ext>
            </a:extLst>
          </p:cNvPr>
          <p:cNvSpPr/>
          <p:nvPr/>
        </p:nvSpPr>
        <p:spPr>
          <a:xfrm>
            <a:off x="9374796" y="6019835"/>
            <a:ext cx="1436107" cy="287674"/>
          </a:xfrm>
          <a:prstGeom prst="leftRightArrow">
            <a:avLst/>
          </a:prstGeom>
          <a:solidFill>
            <a:srgbClr val="FFC00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Pb 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15CF282-D549-F5DE-9116-B705DC11884B}"/>
              </a:ext>
            </a:extLst>
          </p:cNvPr>
          <p:cNvSpPr/>
          <p:nvPr/>
        </p:nvSpPr>
        <p:spPr>
          <a:xfrm>
            <a:off x="9144853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C752FCB-F125-7C03-686F-DA081F62A0A3}"/>
              </a:ext>
            </a:extLst>
          </p:cNvPr>
          <p:cNvSpPr/>
          <p:nvPr/>
        </p:nvSpPr>
        <p:spPr>
          <a:xfrm>
            <a:off x="302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1F5F84-D3AD-BA49-51AF-EDBC57106A4C}"/>
              </a:ext>
            </a:extLst>
          </p:cNvPr>
          <p:cNvSpPr/>
          <p:nvPr/>
        </p:nvSpPr>
        <p:spPr>
          <a:xfrm>
            <a:off x="6087498" y="-14895"/>
            <a:ext cx="3060000" cy="2329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C5675D-2D74-7B11-0AE7-81901B087743}"/>
              </a:ext>
            </a:extLst>
          </p:cNvPr>
          <p:cNvSpPr/>
          <p:nvPr/>
        </p:nvSpPr>
        <p:spPr>
          <a:xfrm>
            <a:off x="-9728" y="-14896"/>
            <a:ext cx="3096000" cy="232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091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5487</TotalTime>
  <Words>3088</Words>
  <Application>Microsoft Macintosh PowerPoint</Application>
  <PresentationFormat>Widescreen</PresentationFormat>
  <Paragraphs>631</Paragraphs>
  <Slides>47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5" baseType="lpstr">
      <vt:lpstr>Aptos</vt:lpstr>
      <vt:lpstr>Arial</vt:lpstr>
      <vt:lpstr>Calibri</vt:lpstr>
      <vt:lpstr>Times New Roman</vt:lpstr>
      <vt:lpstr>Verdana</vt:lpstr>
      <vt:lpstr>Wingdings</vt:lpstr>
      <vt:lpstr>Office Theme</vt:lpstr>
      <vt:lpstr>Equation</vt:lpstr>
      <vt:lpstr>Talk-for-Guides: Lifecycle of the LHC The CERN Accelerator complex and its running </vt:lpstr>
      <vt:lpstr>The CERN Accelerator Complex</vt:lpstr>
      <vt:lpstr>Topics</vt:lpstr>
      <vt:lpstr>PowerPoint Presentation</vt:lpstr>
      <vt:lpstr>The long-term accelerator schedule</vt:lpstr>
      <vt:lpstr>The long-term accelerator schedule</vt:lpstr>
      <vt:lpstr>The long-term accelerator schedule</vt:lpstr>
      <vt:lpstr>Global overview of the LHC running until LS3</vt:lpstr>
      <vt:lpstr>The Yearly Schedule: 2025</vt:lpstr>
      <vt:lpstr>PowerPoint Presentation</vt:lpstr>
      <vt:lpstr>Filling the LHC</vt:lpstr>
      <vt:lpstr>PowerPoint Presentation</vt:lpstr>
      <vt:lpstr>The LHC Cycle</vt:lpstr>
      <vt:lpstr>Stored Beam Energy in the LHC</vt:lpstr>
      <vt:lpstr>Filling the LHC &amp; Satisfying Fixed Target users</vt:lpstr>
      <vt:lpstr>Satisfying the Fixed Target Users</vt:lpstr>
      <vt:lpstr>Satisfying Fixed Target users, when LHC is not filling </vt:lpstr>
      <vt:lpstr>Satisfying Fixed Target users, when LHC is not filling </vt:lpstr>
      <vt:lpstr>PSB, PS and SPS super cycle composition example</vt:lpstr>
      <vt:lpstr>Other examples</vt:lpstr>
      <vt:lpstr>PowerPoint Presentation</vt:lpstr>
      <vt:lpstr>Settings Management</vt:lpstr>
      <vt:lpstr>Control Rooms</vt:lpstr>
      <vt:lpstr>CERN Control Centre (CCC) lay-out</vt:lpstr>
      <vt:lpstr>PowerPoint Presentation</vt:lpstr>
      <vt:lpstr>What will happen during LS3?</vt:lpstr>
      <vt:lpstr>Upgrade to the  High-Luminosity LHC is under way</vt:lpstr>
      <vt:lpstr>Luminosity, the Figure of Merit</vt:lpstr>
      <vt:lpstr>Key Ingredient Injector Upgrade</vt:lpstr>
      <vt:lpstr>The High Luminosity LHC Project</vt:lpstr>
      <vt:lpstr>New Facilities and Equipement Being Added</vt:lpstr>
      <vt:lpstr>What will happen during LS3?</vt:lpstr>
      <vt:lpstr>Scope of SPS North Area Consolidation</vt:lpstr>
      <vt:lpstr>High Intensity ECN3 for the SHiP experiment</vt:lpstr>
      <vt:lpstr>What will happen during LS3?</vt:lpstr>
      <vt:lpstr>The ISOLDE layout</vt:lpstr>
      <vt:lpstr>ISOLDE Beam Dump Replacement</vt:lpstr>
      <vt:lpstr>What will happen during LS3?</vt:lpstr>
      <vt:lpstr>PowerPoint Presentation</vt:lpstr>
      <vt:lpstr>PowerPoint Presentation</vt:lpstr>
      <vt:lpstr>Breaking Performance Records</vt:lpstr>
      <vt:lpstr>PowerPoint Presentation</vt:lpstr>
      <vt:lpstr>PowerPoint Presentation</vt:lpstr>
      <vt:lpstr>PS</vt:lpstr>
      <vt:lpstr>SPS</vt:lpstr>
      <vt:lpstr>LHC</vt:lpstr>
      <vt:lpstr>The LIU Project was completed in LS2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156</cp:revision>
  <dcterms:created xsi:type="dcterms:W3CDTF">2021-05-17T19:21:29Z</dcterms:created>
  <dcterms:modified xsi:type="dcterms:W3CDTF">2024-12-08T13:08:26Z</dcterms:modified>
</cp:coreProperties>
</file>