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12192000"/>
  <p:notesSz cx="6858000" cy="9144000"/>
  <p:embeddedFontLst>
    <p:embeddedFont>
      <p:font typeface="SUSE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41C55D4-3800-43F5-9936-769B5E0B89CA}">
  <a:tblStyle styleId="{841C55D4-3800-43F5-9936-769B5E0B89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SUSE-bold.fntdata"/><Relationship Id="rId6" Type="http://schemas.openxmlformats.org/officeDocument/2006/relationships/slide" Target="slides/slide1.xml"/><Relationship Id="rId18" Type="http://schemas.openxmlformats.org/officeDocument/2006/relationships/font" Target="fonts/SUS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b0067d4369_0_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2b0067d4369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1969096379_0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Like a flock migrating, your data can seamlessly transition to data streams.</a:t>
            </a:r>
            <a:endParaRPr/>
          </a:p>
        </p:txBody>
      </p:sp>
      <p:sp>
        <p:nvSpPr>
          <p:cNvPr id="261" name="Google Shape;261;g31969096379_0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1969096379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31969096379_0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17119fd48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317119fd48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fd9a6116fb_0_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ISM Index State Management</a:t>
            </a:r>
            <a:endParaRPr/>
          </a:p>
        </p:txBody>
      </p:sp>
      <p:sp>
        <p:nvSpPr>
          <p:cNvPr id="185" name="Google Shape;185;g2fd9a6116f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1969096379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ISM Index State Management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DS decides by default automatically when to rollover this can be further tuned </a:t>
            </a:r>
            <a:r>
              <a:rPr lang="en-GB"/>
              <a:t>with</a:t>
            </a:r>
            <a:r>
              <a:rPr lang="en-GB"/>
              <a:t> an ISM if needed</a:t>
            </a:r>
            <a:endParaRPr/>
          </a:p>
        </p:txBody>
      </p:sp>
      <p:sp>
        <p:nvSpPr>
          <p:cNvPr id="195" name="Google Shape;195;g31969096379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1969096379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31969096379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1969096379_0_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31969096379_0_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196909637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3196909637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1969096379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31969096379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1969096379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31969096379_0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b="0" i="0" sz="5000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i="0" sz="2000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/>
          <p:nvPr>
            <p:ph idx="2" type="pic"/>
          </p:nvPr>
        </p:nvSpPr>
        <p:spPr>
          <a:xfrm>
            <a:off x="0" y="-29980"/>
            <a:ext cx="12192000" cy="623075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8075612" y="-48846"/>
            <a:ext cx="4116387" cy="6249621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0" i="0" sz="2800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407987" y="1598658"/>
            <a:ext cx="5616575" cy="46021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 b="0" i="0">
                <a:solidFill>
                  <a:srgbClr val="171717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/>
          <p:nvPr>
            <p:ph idx="2" type="pic"/>
          </p:nvPr>
        </p:nvSpPr>
        <p:spPr>
          <a:xfrm>
            <a:off x="6167438" y="0"/>
            <a:ext cx="6024562" cy="62071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 b="0" i="0">
                <a:solidFill>
                  <a:srgbClr val="171717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0" name="Google Shape;90;p13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13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 b="0" i="0">
                <a:solidFill>
                  <a:srgbClr val="171717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4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4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8" name="Google Shape;98;p14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14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0" name="Google Shape;100;p14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14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0" i="0" sz="2400">
                <a:solidFill>
                  <a:schemeClr val="accen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5" name="Google Shape;105;p15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0" i="0" sz="2400">
                <a:solidFill>
                  <a:schemeClr val="accen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6" name="Google Shape;106;p15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7" name="Google Shape;107;p15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5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5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0" name="Google Shape;110;p15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6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0" i="0" sz="2100">
                <a:solidFill>
                  <a:schemeClr val="accen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4" name="Google Shape;114;p16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0" i="0" sz="2400">
                <a:solidFill>
                  <a:schemeClr val="accen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5" name="Google Shape;115;p16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6" name="Google Shape;116;p16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7" name="Google Shape;117;p16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0" i="0" sz="2100">
                <a:solidFill>
                  <a:schemeClr val="accen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6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9" name="Google Shape;119;p16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6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6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7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i="0" sz="2100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5" name="Google Shape;125;p17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6" name="Google Shape;126;p17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7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7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9" name="Google Shape;129;p17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i="0" sz="2100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30" name="Google Shape;130;p17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1" name="Google Shape;131;p17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i="0" sz="2100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32" name="Google Shape;132;p17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8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6" name="Google Shape;136;p18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18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8" name="Google Shape;138;p18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8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8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1" name="Google Shape;141;p18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9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5" name="Google Shape;145;p19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b="0" i="0">
                <a:solidFill>
                  <a:schemeClr val="l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19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b="0" i="0">
                <a:solidFill>
                  <a:schemeClr val="l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7" name="Google Shape;147;p19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19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19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0" name="Google Shape;150;p19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b="0" i="0">
                <a:solidFill>
                  <a:schemeClr val="l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52" name="Google Shape;152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 b="0" i="0">
                <a:solidFill>
                  <a:srgbClr val="171717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0" i="0" sz="600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b="0" i="0" sz="2400">
                <a:latin typeface="SUSE"/>
                <a:ea typeface="SUSE"/>
                <a:cs typeface="SUSE"/>
                <a:sym typeface="SUSE"/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6" name="Google Shape;156;p21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1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2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2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2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3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" name="Google Shape;32;p4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b="0" i="0" sz="500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0" i="0" sz="2400">
                <a:solidFill>
                  <a:schemeClr val="accen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rPr>
              <a:t>home.cern</a:t>
            </a:r>
            <a:endParaRPr b="0" i="0" sz="1800" u="none" cap="none" strike="noStrike">
              <a:solidFill>
                <a:schemeClr val="dk1"/>
              </a:solidFill>
              <a:latin typeface="SUSE"/>
              <a:ea typeface="SUSE"/>
              <a:cs typeface="SUSE"/>
              <a:sym typeface="SUSE"/>
            </a:endParaRPr>
          </a:p>
        </p:txBody>
      </p:sp>
      <p:pic>
        <p:nvPicPr>
          <p:cNvPr id="41" name="Google Shape;41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 ">
  <p:cSld name="Content   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b="0" i="0">
                <a:solidFill>
                  <a:schemeClr val="dk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8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0" i="0" sz="2400">
                <a:solidFill>
                  <a:schemeClr val="accen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8"/>
          <p:cNvSpPr txBox="1"/>
          <p:nvPr>
            <p:ph idx="2" type="body"/>
          </p:nvPr>
        </p:nvSpPr>
        <p:spPr>
          <a:xfrm>
            <a:off x="407987" y="2427287"/>
            <a:ext cx="5616575" cy="37734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 b="0" i="0"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0" i="0" sz="2400">
                <a:solidFill>
                  <a:schemeClr val="accent2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8"/>
          <p:cNvSpPr txBox="1"/>
          <p:nvPr>
            <p:ph idx="4" type="body"/>
          </p:nvPr>
        </p:nvSpPr>
        <p:spPr>
          <a:xfrm>
            <a:off x="6172200" y="2427287"/>
            <a:ext cx="5611813" cy="37734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 b="0" i="0"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0" i="0">
                <a:latin typeface="SUSE"/>
                <a:ea typeface="SUSE"/>
                <a:cs typeface="SUSE"/>
                <a:sym typeface="SUSE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colour or picture" showMasterSp="0">
  <p:cSld name="Full page colour or picture"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b="0" i="0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8" name="Google Shape;68;p10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9" name="Google Shape;69;p10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7988" y="6364800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24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SUSE"/>
                <a:ea typeface="SUSE"/>
                <a:cs typeface="SUSE"/>
                <a:sym typeface="SUS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hyperlink" Target="https://opensearch-playground.cern.ch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Relationship Id="rId4" Type="http://schemas.openxmlformats.org/officeDocument/2006/relationships/hyperlink" Target="https://indico.cern.ch/event/1410267/contributions/5927798/subcontributions/485526/attachments/2872458/5030201/LanDB%20use%20cases.pdf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opensearch.org/docs/latest/im-plugin/data-streams/" TargetMode="External"/><Relationship Id="rId4" Type="http://schemas.openxmlformats.org/officeDocument/2006/relationships/hyperlink" Target="https://opensearch.docs.cern.ch/data_ingestion/#data-streams" TargetMode="External"/><Relationship Id="rId5" Type="http://schemas.openxmlformats.org/officeDocument/2006/relationships/image" Target="../media/image1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Relationship Id="rId4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/>
          <p:nvPr>
            <p:ph type="ctrTitle"/>
          </p:nvPr>
        </p:nvSpPr>
        <p:spPr>
          <a:xfrm>
            <a:off x="1548637" y="3429000"/>
            <a:ext cx="9094726" cy="1508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4800"/>
              <a:t>Data Streams feature in OpenSearch</a:t>
            </a:r>
            <a:endParaRPr sz="4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t/>
            </a:r>
            <a:endParaRPr sz="4800"/>
          </a:p>
        </p:txBody>
      </p:sp>
      <p:sp>
        <p:nvSpPr>
          <p:cNvPr id="173" name="Google Shape;173;p24"/>
          <p:cNvSpPr txBox="1"/>
          <p:nvPr/>
        </p:nvSpPr>
        <p:spPr>
          <a:xfrm>
            <a:off x="408000" y="5582400"/>
            <a:ext cx="5190523" cy="9783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GB" sz="3200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rPr>
              <a:t>Emil Kleszcz</a:t>
            </a:r>
            <a:endParaRPr b="1" i="0" sz="3200" u="none" cap="none" strike="noStrike">
              <a:solidFill>
                <a:schemeClr val="lt1"/>
              </a:solidFill>
              <a:latin typeface="SUSE"/>
              <a:ea typeface="SUSE"/>
              <a:cs typeface="SUSE"/>
              <a:sym typeface="SUS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800" u="none" cap="none" strike="noStrike">
                <a:solidFill>
                  <a:schemeClr val="lt1"/>
                </a:solidFill>
                <a:latin typeface="SUSE"/>
                <a:ea typeface="SUSE"/>
                <a:cs typeface="SUSE"/>
                <a:sym typeface="SUSE"/>
              </a:rPr>
              <a:t>it-opensearch-experts@cern.ch</a:t>
            </a:r>
            <a:endParaRPr b="0" i="0" sz="2800" u="none" cap="none" strike="noStrike">
              <a:solidFill>
                <a:schemeClr val="lt1"/>
              </a:solidFill>
              <a:latin typeface="SUSE"/>
              <a:ea typeface="SUSE"/>
              <a:cs typeface="SUSE"/>
              <a:sym typeface="SUS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SUSE"/>
              <a:ea typeface="SUSE"/>
              <a:cs typeface="SUSE"/>
              <a:sym typeface="SUS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/>
              <a:t>Demo</a:t>
            </a:r>
            <a:endParaRPr/>
          </a:p>
        </p:txBody>
      </p:sp>
      <p:sp>
        <p:nvSpPr>
          <p:cNvPr id="254" name="Google Shape;254;p3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 sz="1800"/>
              <a:t>‹#›</a:t>
            </a:fld>
            <a:endParaRPr sz="1800"/>
          </a:p>
        </p:txBody>
      </p:sp>
      <p:pic>
        <p:nvPicPr>
          <p:cNvPr id="255" name="Google Shape;25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5259" y="846425"/>
            <a:ext cx="10014367" cy="535435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pic>
      <p:sp>
        <p:nvSpPr>
          <p:cNvPr id="256" name="Google Shape;256;p33"/>
          <p:cNvSpPr/>
          <p:nvPr/>
        </p:nvSpPr>
        <p:spPr>
          <a:xfrm>
            <a:off x="1542475" y="846425"/>
            <a:ext cx="10057200" cy="5354400"/>
          </a:xfrm>
          <a:prstGeom prst="rect">
            <a:avLst/>
          </a:prstGeom>
          <a:solidFill>
            <a:schemeClr val="accent1">
              <a:alpha val="3294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3"/>
          <p:cNvSpPr txBox="1"/>
          <p:nvPr/>
        </p:nvSpPr>
        <p:spPr>
          <a:xfrm>
            <a:off x="4263852" y="3429000"/>
            <a:ext cx="3840000" cy="585000"/>
          </a:xfrm>
          <a:prstGeom prst="rect">
            <a:avLst/>
          </a:prstGeom>
          <a:solidFill>
            <a:schemeClr val="lt1">
              <a:alpha val="75686"/>
            </a:schemeClr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u="sng">
                <a:solidFill>
                  <a:schemeClr val="hlink"/>
                </a:solidFill>
                <a:latin typeface="SUSE"/>
                <a:ea typeface="SUSE"/>
                <a:cs typeface="SUSE"/>
                <a:sym typeface="SUSE"/>
                <a:hlinkClick r:id="rId4"/>
              </a:rPr>
              <a:t>Demo</a:t>
            </a:r>
            <a:endParaRPr b="0" i="0" sz="3200" u="none" cap="none" strike="noStrike">
              <a:solidFill>
                <a:srgbClr val="000000"/>
              </a:solidFill>
              <a:latin typeface="SUSE"/>
              <a:ea typeface="SUSE"/>
              <a:cs typeface="SUSE"/>
              <a:sym typeface="SUSE"/>
            </a:endParaRPr>
          </a:p>
        </p:txBody>
      </p:sp>
      <p:sp>
        <p:nvSpPr>
          <p:cNvPr id="258" name="Google Shape;258;p33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/>
              <a:t>Migrate your current data from indexes to Data Streams</a:t>
            </a:r>
            <a:endParaRPr/>
          </a:p>
        </p:txBody>
      </p:sp>
      <p:sp>
        <p:nvSpPr>
          <p:cNvPr id="264" name="Google Shape;264;p3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5" name="Google Shape;265;p34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266" name="Google Shape;266;p34"/>
          <p:cNvSpPr txBox="1"/>
          <p:nvPr>
            <p:ph idx="1" type="body"/>
          </p:nvPr>
        </p:nvSpPr>
        <p:spPr>
          <a:xfrm>
            <a:off x="407987" y="1439335"/>
            <a:ext cx="6956400" cy="48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GB"/>
              <a:t>Create an index template of type Data Stream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GB"/>
              <a:t>Create a Data Stream: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i="1" lang="en-GB">
                <a:solidFill>
                  <a:schemeClr val="dk1"/>
                </a:solidFill>
              </a:rPr>
              <a:t>PUT</a:t>
            </a:r>
            <a:r>
              <a:rPr i="1" lang="en-GB"/>
              <a:t> _data_stream/logs-app</a:t>
            </a:r>
            <a:endParaRPr i="1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i="1" lang="en-GB"/>
              <a:t>Check if source index has field @timestamp and add it</a:t>
            </a:r>
            <a:endParaRPr i="1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GB"/>
              <a:t>Reindex data</a:t>
            </a:r>
            <a:endParaRPr b="1" i="1" sz="14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4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4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4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4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4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4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GB"/>
              <a:t>Recommended: define ISM policy for data retention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34"/>
          <p:cNvSpPr txBox="1"/>
          <p:nvPr/>
        </p:nvSpPr>
        <p:spPr>
          <a:xfrm>
            <a:off x="830550" y="3300400"/>
            <a:ext cx="4354500" cy="21240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POST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_reindex 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{ 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"source"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: { 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"index"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"old-logs-index"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}, 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"dest"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: { 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"index"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"logs-data-stream" 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pic>
        <p:nvPicPr>
          <p:cNvPr descr="Why do birds migrate? Scientists have a few major theories. | Popular  Science" id="268" name="Google Shape;26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7400" y="1192225"/>
            <a:ext cx="3652475" cy="204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4"/>
          <p:cNvSpPr txBox="1"/>
          <p:nvPr/>
        </p:nvSpPr>
        <p:spPr>
          <a:xfrm>
            <a:off x="7447450" y="5424400"/>
            <a:ext cx="4417500" cy="557700"/>
          </a:xfrm>
          <a:prstGeom prst="rect">
            <a:avLst/>
          </a:prstGeom>
          <a:solidFill>
            <a:srgbClr val="A4C2F4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u="sng">
                <a:solidFill>
                  <a:schemeClr val="hlink"/>
                </a:solidFill>
                <a:hlinkClick r:id="rId4"/>
              </a:rPr>
              <a:t>Example of LanDB migration (TBs)</a:t>
            </a:r>
            <a:r>
              <a:rPr lang="en-GB" sz="2100">
                <a:solidFill>
                  <a:srgbClr val="171717"/>
                </a:solidFill>
              </a:rPr>
              <a:t> 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/>
              <a:t>Summary</a:t>
            </a:r>
            <a:endParaRPr/>
          </a:p>
        </p:txBody>
      </p:sp>
      <p:sp>
        <p:nvSpPr>
          <p:cNvPr id="275" name="Google Shape;275;p3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6" name="Google Shape;276;p35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277" name="Google Shape;277;p35"/>
          <p:cNvSpPr txBox="1"/>
          <p:nvPr>
            <p:ph idx="1" type="body"/>
          </p:nvPr>
        </p:nvSpPr>
        <p:spPr>
          <a:xfrm>
            <a:off x="407975" y="1439325"/>
            <a:ext cx="7270200" cy="48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Time-series data can be simplified with Data Streams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Migration to Data Streams is easy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Provides considerable </a:t>
            </a:r>
            <a:r>
              <a:rPr lang="en-GB"/>
              <a:t>improvement</a:t>
            </a:r>
            <a:r>
              <a:rPr lang="en-GB"/>
              <a:t> of operations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Reach out to OpenSearch team for help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Happy streaming! :-)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Reach for more</a:t>
            </a:r>
            <a:r>
              <a:rPr lang="en-GB"/>
              <a:t> details: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https://opensearch.org/docs/latest/im-plugin/data-streams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https://opensearch.docs.cern.ch/data_ingestion/#data-streams</a:t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descr="File:Stream waterfall.jpg - Wikimedia Commons" id="278" name="Google Shape;278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64375" y="0"/>
            <a:ext cx="4827628" cy="34486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/>
              <a:t>Agenda</a:t>
            </a:r>
            <a:endParaRPr/>
          </a:p>
        </p:txBody>
      </p:sp>
      <p:sp>
        <p:nvSpPr>
          <p:cNvPr id="179" name="Google Shape;179;p2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181" name="Google Shape;181;p25"/>
          <p:cNvSpPr txBox="1"/>
          <p:nvPr>
            <p:ph idx="1" type="body"/>
          </p:nvPr>
        </p:nvSpPr>
        <p:spPr>
          <a:xfrm>
            <a:off x="407987" y="1439335"/>
            <a:ext cx="6956400" cy="48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GB"/>
              <a:t>Background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GB"/>
              <a:t>What are Data Streams?</a:t>
            </a:r>
            <a:endParaRPr/>
          </a:p>
          <a:p>
            <a:pPr indent="-361950" lvl="0" marL="457200" rtl="0" algn="l">
              <a:spcBef>
                <a:spcPts val="180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When to use them?</a:t>
            </a:r>
            <a:endParaRPr/>
          </a:p>
          <a:p>
            <a:pPr indent="-361950" lvl="0" marL="457200" rtl="0" algn="l">
              <a:spcBef>
                <a:spcPts val="180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Why to use them?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How can I use them?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Demo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Migrate your current data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Summary</a:t>
            </a:r>
            <a:endParaRPr/>
          </a:p>
        </p:txBody>
      </p:sp>
      <p:pic>
        <p:nvPicPr>
          <p:cNvPr descr="Water Stream by Courtney Lively" id="182" name="Google Shape;18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8425" y="0"/>
            <a:ext cx="6683576" cy="447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Background</a:t>
            </a:r>
            <a:endParaRPr/>
          </a:p>
        </p:txBody>
      </p:sp>
      <p:sp>
        <p:nvSpPr>
          <p:cNvPr id="188" name="Google Shape;188;p26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9" name="Google Shape;189;p26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190" name="Google Shape;190;p26"/>
          <p:cNvSpPr txBox="1"/>
          <p:nvPr>
            <p:ph idx="1" type="body"/>
          </p:nvPr>
        </p:nvSpPr>
        <p:spPr>
          <a:xfrm>
            <a:off x="408000" y="853450"/>
            <a:ext cx="7524900" cy="48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Font typeface="SUSE"/>
              <a:buChar char="•"/>
            </a:pPr>
            <a:r>
              <a:rPr b="1" lang="en-GB">
                <a:solidFill>
                  <a:srgbClr val="242424"/>
                </a:solidFill>
                <a:highlight>
                  <a:srgbClr val="FFFFFF"/>
                </a:highlight>
              </a:rPr>
              <a:t>Time series data </a:t>
            </a:r>
            <a:r>
              <a:rPr lang="en-GB">
                <a:solidFill>
                  <a:srgbClr val="242424"/>
                </a:solidFill>
                <a:highlight>
                  <a:srgbClr val="FFFFFF"/>
                </a:highlight>
              </a:rPr>
              <a:t>refer to data points recorded and </a:t>
            </a:r>
            <a:br>
              <a:rPr lang="en-GB">
                <a:solidFill>
                  <a:srgbClr val="242424"/>
                </a:solidFill>
                <a:highlight>
                  <a:srgbClr val="FFFFFF"/>
                </a:highlight>
              </a:rPr>
            </a:br>
            <a:r>
              <a:rPr lang="en-GB">
                <a:solidFill>
                  <a:srgbClr val="242424"/>
                </a:solidFill>
                <a:highlight>
                  <a:srgbClr val="FFFFFF"/>
                </a:highlight>
              </a:rPr>
              <a:t>organized in chronological order</a:t>
            </a:r>
            <a:endParaRPr>
              <a:solidFill>
                <a:srgbClr val="242424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  <a:highlight>
                <a:srgbClr val="FFFFFF"/>
              </a:highlight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GB"/>
              <a:t>Classic</a:t>
            </a:r>
            <a:r>
              <a:rPr b="1" lang="en-GB"/>
              <a:t> way</a:t>
            </a:r>
            <a:r>
              <a:rPr lang="en-GB"/>
              <a:t> </a:t>
            </a:r>
            <a:r>
              <a:rPr b="1" lang="en-GB"/>
              <a:t>of ingesting time-series data</a:t>
            </a:r>
            <a:r>
              <a:rPr lang="en-GB"/>
              <a:t> with indices: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Create an index template (like a scheme in SQL)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Set up an ISM policy (e.g. retention)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Define a write alias and handle manually rollovers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Ingest data, splitting it across multiple indices over time</a:t>
            </a:r>
            <a:br>
              <a:rPr lang="en-GB">
                <a:latin typeface="SUSE"/>
                <a:ea typeface="SUSE"/>
                <a:cs typeface="SUSE"/>
                <a:sym typeface="SUSE"/>
              </a:rPr>
            </a:br>
            <a:endParaRPr>
              <a:latin typeface="SUSE"/>
              <a:ea typeface="SUSE"/>
              <a:cs typeface="SUSE"/>
              <a:sym typeface="SUSE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GB"/>
              <a:t>Challenges</a:t>
            </a:r>
            <a:r>
              <a:rPr lang="en-GB"/>
              <a:t>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Complex setup: requires configuring ISM, aliases, and templates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Manual </a:t>
            </a:r>
            <a:r>
              <a:rPr lang="en-GB">
                <a:latin typeface="SUSE"/>
                <a:ea typeface="SUSE"/>
                <a:cs typeface="SUSE"/>
                <a:sym typeface="SUSE"/>
              </a:rPr>
              <a:t>oversight</a:t>
            </a:r>
            <a:r>
              <a:rPr lang="en-GB">
                <a:latin typeface="SUSE"/>
                <a:ea typeface="SUSE"/>
                <a:cs typeface="SUSE"/>
                <a:sym typeface="SUSE"/>
              </a:rPr>
              <a:t>: error-prone rollover and lifecycle management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Scalability: high-</a:t>
            </a:r>
            <a:r>
              <a:rPr lang="en-GB">
                <a:latin typeface="SUSE"/>
                <a:ea typeface="SUSE"/>
                <a:cs typeface="SUSE"/>
                <a:sym typeface="SUSE"/>
              </a:rPr>
              <a:t>throughput</a:t>
            </a:r>
            <a:r>
              <a:rPr lang="en-GB">
                <a:latin typeface="SUSE"/>
                <a:ea typeface="SUSE"/>
                <a:cs typeface="SUSE"/>
                <a:sym typeface="SUSE"/>
              </a:rPr>
              <a:t> data ingestion needs extensive tuning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0" lvl="0" marL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191" name="Google Shape;19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9825" y="0"/>
            <a:ext cx="4822175" cy="20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3088" y="2118550"/>
            <a:ext cx="4367874" cy="153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Background</a:t>
            </a:r>
            <a:endParaRPr/>
          </a:p>
        </p:txBody>
      </p:sp>
      <p:sp>
        <p:nvSpPr>
          <p:cNvPr id="198" name="Google Shape;198;p2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200" name="Google Shape;200;p27"/>
          <p:cNvSpPr txBox="1"/>
          <p:nvPr>
            <p:ph idx="1" type="body"/>
          </p:nvPr>
        </p:nvSpPr>
        <p:spPr>
          <a:xfrm>
            <a:off x="407975" y="1439325"/>
            <a:ext cx="8609400" cy="48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SUSE"/>
              <a:buChar char="•"/>
            </a:pPr>
            <a:r>
              <a:rPr b="1" lang="en-GB"/>
              <a:t>Time-series data is voluminous and snowballs quickly</a:t>
            </a:r>
            <a:endParaRPr b="1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SUSE"/>
              <a:buChar char="•"/>
            </a:pPr>
            <a:r>
              <a:rPr lang="en-GB"/>
              <a:t>For example: For an average user, syslogs from MacBook might be anything from the range of 300MB-1GB per day.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Now multiply it with the number of days, it starts to look prominent…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SUSE"/>
              <a:buChar char="•"/>
            </a:pPr>
            <a:r>
              <a:rPr lang="en-GB"/>
              <a:t>There are two ways of storing and managing time-series data in OS: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b="1" lang="en-GB">
                <a:latin typeface="SUSE"/>
                <a:ea typeface="SUSE"/>
                <a:cs typeface="SUSE"/>
                <a:sym typeface="SUSE"/>
              </a:rPr>
              <a:t>Indexes</a:t>
            </a:r>
            <a:endParaRPr b="1">
              <a:latin typeface="SUSE"/>
              <a:ea typeface="SUSE"/>
              <a:cs typeface="SUSE"/>
              <a:sym typeface="SUSE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Independent units requiring manual setup and management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b="1" lang="en-GB">
                <a:latin typeface="SUSE"/>
                <a:ea typeface="SUSE"/>
                <a:cs typeface="SUSE"/>
                <a:sym typeface="SUSE"/>
              </a:rPr>
              <a:t>Data streams</a:t>
            </a:r>
            <a:endParaRPr b="1">
              <a:latin typeface="SUSE"/>
              <a:ea typeface="SUSE"/>
              <a:cs typeface="SUSE"/>
              <a:sym typeface="SUSE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Automated abstraction managing time-based indices seamlessly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0" lvl="0" marL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descr="Afbeeldingen over Snowball Effect – Blader in stockfoto's, vectoren en  video's over 5,441 | Adobe Stock" id="201" name="Google Shape;20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375" y="0"/>
            <a:ext cx="3174625" cy="4205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8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/>
              <a:t>What are OpenSearch Data Streams?</a:t>
            </a:r>
            <a:endParaRPr/>
          </a:p>
        </p:txBody>
      </p:sp>
      <p:sp>
        <p:nvSpPr>
          <p:cNvPr id="207" name="Google Shape;207;p2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8" name="Google Shape;208;p28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209" name="Google Shape;209;p28"/>
          <p:cNvSpPr txBox="1"/>
          <p:nvPr>
            <p:ph idx="1" type="body"/>
          </p:nvPr>
        </p:nvSpPr>
        <p:spPr>
          <a:xfrm>
            <a:off x="425425" y="1358175"/>
            <a:ext cx="8357100" cy="48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GB"/>
              <a:t>Designed for indexing and querying time-series append-only data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USE"/>
              <a:buChar char="•"/>
            </a:pPr>
            <a:r>
              <a:rPr lang="en-GB">
                <a:latin typeface="SUSE"/>
                <a:ea typeface="SUSE"/>
                <a:cs typeface="SUSE"/>
                <a:sym typeface="SUSE"/>
              </a:rPr>
              <a:t>typically logs, metrics, or observability data</a:t>
            </a:r>
            <a:endParaRPr>
              <a:latin typeface="SUSE"/>
              <a:ea typeface="SUSE"/>
              <a:cs typeface="SUSE"/>
              <a:sym typeface="SUSE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Collection of hidden automatically generated indices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Rolls over the index automatically based on the ISM policy</a:t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descr="ES Data stream" id="210" name="Google Shape;21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8523" y="3311525"/>
            <a:ext cx="6572100" cy="288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9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/>
              <a:t>What are Data Streams?</a:t>
            </a:r>
            <a:endParaRPr/>
          </a:p>
        </p:txBody>
      </p:sp>
      <p:sp>
        <p:nvSpPr>
          <p:cNvPr id="216" name="Google Shape;216;p2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7" name="Google Shape;217;p29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218" name="Google Shape;218;p29"/>
          <p:cNvSpPr txBox="1"/>
          <p:nvPr>
            <p:ph idx="1" type="body"/>
          </p:nvPr>
        </p:nvSpPr>
        <p:spPr>
          <a:xfrm>
            <a:off x="407975" y="1439325"/>
            <a:ext cx="11053800" cy="48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Made of a list of hidden indices (</a:t>
            </a:r>
            <a:r>
              <a:rPr b="1" lang="en-GB"/>
              <a:t>backing indices</a:t>
            </a:r>
            <a:r>
              <a:rPr lang="en-GB"/>
              <a:t>)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GB"/>
              <a:t>Read requests </a:t>
            </a:r>
            <a:r>
              <a:rPr lang="en-GB"/>
              <a:t>are automatically r</a:t>
            </a:r>
            <a:r>
              <a:rPr lang="en-GB"/>
              <a:t>outed</a:t>
            </a:r>
            <a:r>
              <a:rPr lang="en-GB"/>
              <a:t> to the proper backing indices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GB"/>
              <a:t>Write requests</a:t>
            </a:r>
            <a:r>
              <a:rPr lang="en-GB"/>
              <a:t> are routed to the write index (most recent backing index) only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219" name="Google Shape;21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0775" y="3061451"/>
            <a:ext cx="3749701" cy="2428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5273" y="3015900"/>
            <a:ext cx="3749700" cy="247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/>
              <a:t>When to use Data Streams?</a:t>
            </a:r>
            <a:endParaRPr/>
          </a:p>
        </p:txBody>
      </p:sp>
      <p:sp>
        <p:nvSpPr>
          <p:cNvPr id="226" name="Google Shape;226;p3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7" name="Google Shape;227;p30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228" name="Google Shape;228;p30"/>
          <p:cNvSpPr txBox="1"/>
          <p:nvPr>
            <p:ph idx="1" type="body"/>
          </p:nvPr>
        </p:nvSpPr>
        <p:spPr>
          <a:xfrm>
            <a:off x="407975" y="1439325"/>
            <a:ext cx="7667700" cy="48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GB"/>
              <a:t>Time-series data</a:t>
            </a:r>
            <a:r>
              <a:rPr lang="en-GB"/>
              <a:t>: logs, metrics, and traces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For </a:t>
            </a:r>
            <a:r>
              <a:rPr b="1" lang="en-GB"/>
              <a:t>append-only</a:t>
            </a:r>
            <a:r>
              <a:rPr lang="en-GB"/>
              <a:t> logs with timestamp!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Examples of logs: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Application (e.g. Nginx, Apache, logstash, systemd…)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Audit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Metrics (Prometheus sending to OpenSearch, etc.)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Stream of events (IoT, app telemetry, etc.)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System logs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GB"/>
              <a:t>When not to use?</a:t>
            </a:r>
            <a:endParaRPr b="1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Mutable data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Non-time-series (no timestamp)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Very small static data volumes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Highly customised index management</a:t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descr="Top Tips for Ways to Cut Firewood without a Chainsaw | Garden Power Tools" id="229" name="Google Shape;22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1300" y="12"/>
            <a:ext cx="4580699" cy="285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1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/>
              <a:t>Why use Data Streams?</a:t>
            </a:r>
            <a:endParaRPr/>
          </a:p>
        </p:txBody>
      </p:sp>
      <p:sp>
        <p:nvSpPr>
          <p:cNvPr id="235" name="Google Shape;235;p3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6" name="Google Shape;236;p31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237" name="Google Shape;237;p31"/>
          <p:cNvSpPr txBox="1"/>
          <p:nvPr>
            <p:ph idx="1" type="body"/>
          </p:nvPr>
        </p:nvSpPr>
        <p:spPr>
          <a:xfrm>
            <a:off x="946600" y="1449400"/>
            <a:ext cx="5768400" cy="13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GB"/>
              <a:t>Previously:</a:t>
            </a:r>
            <a:r>
              <a:rPr lang="en-GB"/>
              <a:t> creating a rollover index alias, defining a write index, and defining common mappings and settings for the backing indices</a:t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graphicFrame>
        <p:nvGraphicFramePr>
          <p:cNvPr id="238" name="Google Shape;238;p31"/>
          <p:cNvGraphicFramePr/>
          <p:nvPr/>
        </p:nvGraphicFramePr>
        <p:xfrm>
          <a:off x="1023950" y="36348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{841C55D4-3800-43F5-9936-769B5E0B89CA}</a:tableStyleId>
              </a:tblPr>
              <a:tblGrid>
                <a:gridCol w="2717100"/>
                <a:gridCol w="3690025"/>
                <a:gridCol w="38798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Feature</a:t>
                      </a:r>
                      <a:endParaRPr b="1"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Classic Indices</a:t>
                      </a:r>
                      <a:endParaRPr b="1"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Data Streams</a:t>
                      </a:r>
                      <a:endParaRPr b="1"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Management complexity</a:t>
                      </a:r>
                      <a:endParaRPr b="1"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Requires manual ISM, aliases, templates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Simplified</a:t>
                      </a: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 with automatic rollover &amp; retention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Time-based queries</a:t>
                      </a:r>
                      <a:endParaRPr b="1"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Requires complex queries across indices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Optimized for time-based queries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Write alias management</a:t>
                      </a:r>
                      <a:endParaRPr b="1"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Manual alias updates needed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Managed automatically as part of the stream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Scalability</a:t>
                      </a:r>
                      <a:endParaRPr b="1"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Manual tuning for large data volumes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Seamless scaling with automatic index creation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Data retention</a:t>
                      </a:r>
                      <a:endParaRPr b="1"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Manual lifecycle management by default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USE"/>
                          <a:ea typeface="SUSE"/>
                          <a:cs typeface="SUSE"/>
                          <a:sym typeface="SUSE"/>
                        </a:rPr>
                        <a:t>Automatic data retention and deletion</a:t>
                      </a:r>
                      <a:endParaRPr>
                        <a:latin typeface="SUSE"/>
                        <a:ea typeface="SUSE"/>
                        <a:cs typeface="SUSE"/>
                        <a:sym typeface="SUSE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2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/>
              <a:t>How to use</a:t>
            </a:r>
            <a:r>
              <a:rPr lang="en-GB"/>
              <a:t> Data Streams</a:t>
            </a:r>
            <a:r>
              <a:rPr lang="en-GB"/>
              <a:t>?</a:t>
            </a:r>
            <a:endParaRPr/>
          </a:p>
        </p:txBody>
      </p:sp>
      <p:sp>
        <p:nvSpPr>
          <p:cNvPr id="244" name="Google Shape;244;p3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5" name="Google Shape;245;p32"/>
          <p:cNvSpPr txBox="1"/>
          <p:nvPr>
            <p:ph idx="11" type="ftr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Data Streams feature in OpenSearch – 28 Nov 2024</a:t>
            </a:r>
            <a:endParaRPr/>
          </a:p>
        </p:txBody>
      </p:sp>
      <p:sp>
        <p:nvSpPr>
          <p:cNvPr id="246" name="Google Shape;246;p32"/>
          <p:cNvSpPr txBox="1"/>
          <p:nvPr>
            <p:ph idx="1" type="body"/>
          </p:nvPr>
        </p:nvSpPr>
        <p:spPr>
          <a:xfrm>
            <a:off x="408000" y="1308800"/>
            <a:ext cx="11053800" cy="48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OpenSearch treats indexed documents as immutable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Aligning well with append-only log use-cases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Write once - read many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Recommended to define a ISM retention policy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to manage lifecycle of the data hot-&gt;cold-&gt;delete</a:t>
            </a:r>
            <a:endParaRPr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Works with the popular ingestion tools such as: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Logstash, Fluent bit, vector.dev, Fluentd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47" name="Google Shape;247;p32"/>
          <p:cNvSpPr txBox="1"/>
          <p:nvPr/>
        </p:nvSpPr>
        <p:spPr>
          <a:xfrm>
            <a:off x="7593625" y="1074000"/>
            <a:ext cx="4389900" cy="49563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60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# Fluent bit output plugin example</a:t>
            </a:r>
            <a:endParaRPr b="1" i="1" sz="160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[OUTPUT]</a:t>
            </a:r>
            <a:endParaRPr b="1" i="1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opensearch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Match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some_logs*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Host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os-playground.cern.ch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Port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443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Path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/os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Buffer_Size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128KB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Logstash_Format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Off</a:t>
            </a:r>
            <a:endParaRPr b="1" i="1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Index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fluentbit-logs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Type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_doc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Time_Key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@timestamp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Time_Key_Format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%Y-%m-%dT%H:%M:%S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Time_Key_Nanos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Off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Tls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On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HTTP_User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XXX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HTTP_Passwd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YYY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Suppress_Type_Name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On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Workers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0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Compress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""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Write_Operation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1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create</a:t>
            </a:r>
            <a:endParaRPr b="1" i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1" lang="en-GB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Generate_ID</a:t>
            </a:r>
            <a:r>
              <a:rPr b="1" i="1" lang="en-GB">
                <a:latin typeface="Courier New"/>
                <a:ea typeface="Courier New"/>
                <a:cs typeface="Courier New"/>
                <a:sym typeface="Courier New"/>
              </a:rPr>
              <a:t> Off</a:t>
            </a:r>
            <a:endParaRPr b="1" i="1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48" name="Google Shape;24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625" y="3855800"/>
            <a:ext cx="4389898" cy="234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