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82" r:id="rId2"/>
    <p:sldId id="314" r:id="rId3"/>
    <p:sldId id="302" r:id="rId4"/>
    <p:sldId id="319" r:id="rId5"/>
    <p:sldId id="304" r:id="rId6"/>
    <p:sldId id="315" r:id="rId7"/>
    <p:sldId id="322" r:id="rId8"/>
    <p:sldId id="306" r:id="rId9"/>
    <p:sldId id="308" r:id="rId10"/>
    <p:sldId id="311" r:id="rId11"/>
    <p:sldId id="310" r:id="rId12"/>
    <p:sldId id="287" r:id="rId13"/>
    <p:sldId id="316" r:id="rId14"/>
    <p:sldId id="312" r:id="rId15"/>
    <p:sldId id="323" r:id="rId16"/>
    <p:sldId id="317" r:id="rId17"/>
    <p:sldId id="321" r:id="rId18"/>
    <p:sldId id="318" r:id="rId19"/>
    <p:sldId id="320" r:id="rId20"/>
    <p:sldId id="289" r:id="rId21"/>
    <p:sldId id="290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8E5C73-68B4-E985-376D-6AD075F9D20F}" v="787" dt="2025-09-08T10:36:36.224"/>
    <p1510:client id="{673EF55F-D879-2726-F1D7-956F4E969CDC}" v="572" dt="2025-09-09T05:50:04.716"/>
    <p1510:client id="{FFFE298A-AB6C-2DE6-6A19-3C6D9D8B5A14}" v="1532" dt="2025-09-09T20:54:52.8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A7C6BB-063E-42B1-BC94-68A7A309C83B}" type="datetimeFigureOut">
              <a:rPr lang="es-ES" smtClean="0"/>
              <a:t>09/09/2025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6ECA4-47DB-4C13-ADEF-4D7FB5F7C3E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384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4CD1-B2BE-4EEA-BF67-8366C0CF7CFB}" type="datetime1">
              <a:rPr lang="es-ES" smtClean="0"/>
              <a:t>09/09/2025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‹#›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75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860B-2AF1-4FF0-8664-07A3DD0FA3F6}" type="datetime1">
              <a:rPr lang="es-ES" smtClean="0"/>
              <a:t>09/09/2025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5648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123F-A2CE-4BEB-9700-F12981CE58CA}" type="datetime1">
              <a:rPr lang="es-ES" smtClean="0"/>
              <a:t>09/09/2025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032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1C990-5B32-4D55-AD0B-44FCFC92E54B}" type="datetime1">
              <a:rPr lang="es-ES" smtClean="0"/>
              <a:t>09/09/2025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5914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C7774-5E80-4822-A537-47EA7F634184}" type="datetime1">
              <a:rPr lang="es-ES" smtClean="0"/>
              <a:t>09/09/2025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‹#›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3246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2EB7-0951-4B9B-8358-4F516BB4D41B}" type="datetime1">
              <a:rPr lang="es-ES" smtClean="0"/>
              <a:t>09/09/2025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8006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59B5-D25E-4729-8F6F-F465D4BCC0D3}" type="datetime1">
              <a:rPr lang="es-ES" smtClean="0"/>
              <a:t>09/09/2025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7612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C6A1-51B1-4D12-A3B6-2F96736B9BE7}" type="datetime1">
              <a:rPr lang="es-ES" smtClean="0"/>
              <a:t>09/09/2025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7683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EF8AA-C235-4F4B-A29B-73979AC4F3F2}" type="datetime1">
              <a:rPr lang="es-ES" smtClean="0"/>
              <a:t>09/09/2025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4348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F8A78EB-8C3B-40D8-8EDD-C53DF78540CD}" type="datetime1">
              <a:rPr lang="es-ES" smtClean="0"/>
              <a:t>09/09/2025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8FC8D95-4255-4CE2-98C7-19B6141FFAE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319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25C5B-6505-4847-8979-1C314A12B345}" type="datetime1">
              <a:rPr lang="es-ES" smtClean="0"/>
              <a:t>09/09/2025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9297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AD3705B-D30A-4F2E-A8A9-1957F9088818}" type="datetime1">
              <a:rPr lang="es-ES" smtClean="0"/>
              <a:t>09/09/2025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8FC8D95-4255-4CE2-98C7-19B6141FFAE9}" type="slidenum">
              <a:rPr lang="es-ES" smtClean="0"/>
              <a:t>‹#›</a:t>
            </a:fld>
            <a:endParaRPr lang="es-E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994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11" Type="http://schemas.openxmlformats.org/officeDocument/2006/relationships/image" Target="../media/image49.png"/><Relationship Id="rId15" Type="http://schemas.openxmlformats.org/officeDocument/2006/relationships/image" Target="../media/image53.png"/><Relationship Id="rId10" Type="http://schemas.openxmlformats.org/officeDocument/2006/relationships/hyperlink" Target="https://arxiv.org/abs/1112.4833" TargetMode="External"/><Relationship Id="rId9" Type="http://schemas.openxmlformats.org/officeDocument/2006/relationships/image" Target="../media/image47.png"/><Relationship Id="rId1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40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Relationship Id="rId9" Type="http://schemas.openxmlformats.org/officeDocument/2006/relationships/hyperlink" Target="https://arxiv.org/abs/1901.07653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rxiv.org/abs/0902.4475" TargetMode="External"/><Relationship Id="rId5" Type="http://schemas.openxmlformats.org/officeDocument/2006/relationships/image" Target="../media/image650.png"/><Relationship Id="rId4" Type="http://schemas.openxmlformats.org/officeDocument/2006/relationships/image" Target="../media/image8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808.10378" TargetMode="External"/><Relationship Id="rId2" Type="http://schemas.openxmlformats.org/officeDocument/2006/relationships/hyperlink" Target="https://arxiv.org/abs/1112.483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hyperlink" Target="https://arxiv.org/abs/2108.10793" TargetMode="External"/><Relationship Id="rId3" Type="http://schemas.openxmlformats.org/officeDocument/2006/relationships/image" Target="../media/image27.png"/><Relationship Id="rId12" Type="http://schemas.openxmlformats.org/officeDocument/2006/relationships/image" Target="../media/image33.png"/><Relationship Id="rId17" Type="http://schemas.openxmlformats.org/officeDocument/2006/relationships/image" Target="../media/image35.png"/><Relationship Id="rId2" Type="http://schemas.openxmlformats.org/officeDocument/2006/relationships/image" Target="../media/image250.png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20.png"/><Relationship Id="rId5" Type="http://schemas.openxmlformats.org/officeDocument/2006/relationships/image" Target="../media/image29.png"/><Relationship Id="rId15" Type="http://schemas.openxmlformats.org/officeDocument/2006/relationships/image" Target="../media/image32.png"/><Relationship Id="rId4" Type="http://schemas.openxmlformats.org/officeDocument/2006/relationships/image" Target="../media/image28.png"/><Relationship Id="rId1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326832A-01CC-EAFA-2425-69F7AE5AE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9" y="2856513"/>
            <a:ext cx="8346848" cy="59003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D2A32A12-80BF-47B7-9E82-2ABDEE264405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286605" y="1484126"/>
                <a:ext cx="8701948" cy="1944874"/>
              </a:xfrm>
            </p:spPr>
            <p:txBody>
              <a:bodyPr vert="horz" lIns="91440" tIns="45720" rIns="91440" bIns="45720" rtlCol="0" anchor="t">
                <a:noAutofit/>
              </a:bodyPr>
              <a:lstStyle/>
              <a:p>
                <a:pPr marL="548640" marR="548640">
                  <a:spcAft>
                    <a:spcPts val="1800"/>
                  </a:spcAft>
                </a:pPr>
                <a:r>
                  <a:rPr lang="en-US" sz="4400" spc="200">
                    <a:latin typeface="Bernard MT Condensed"/>
                    <a:ea typeface="+mj-lt"/>
                    <a:cs typeface="+mj-lt"/>
                  </a:rPr>
                  <a:t>Thermalization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400" b="1" i="1" spc="200" dirty="0" smtClean="0">
                            <a:latin typeface="Cambria Math" panose="02040503050406030204" pitchFamily="18" charset="0"/>
                            <a:ea typeface="+mj-lt"/>
                            <a:cs typeface="+mj-lt"/>
                          </a:rPr>
                        </m:ctrlPr>
                      </m:sSupPr>
                      <m:e>
                        <m:r>
                          <a:rPr lang="en-US" sz="4400" b="1" i="0" spc="200" dirty="0" smtClean="0">
                            <a:latin typeface="Cambria Math" panose="02040503050406030204" pitchFamily="18" charset="0"/>
                            <a:ea typeface="+mj-lt"/>
                            <a:cs typeface="+mj-lt"/>
                          </a:rPr>
                          <m:t>𝚽</m:t>
                        </m:r>
                      </m:e>
                      <m:sup>
                        <m:r>
                          <a:rPr lang="en-US" sz="4400" b="1" i="1" spc="200" dirty="0" smtClean="0">
                            <a:latin typeface="Cambria Math" panose="02040503050406030204" pitchFamily="18" charset="0"/>
                            <a:ea typeface="+mj-lt"/>
                            <a:cs typeface="+mj-lt"/>
                          </a:rPr>
                          <m:t>𝟒</m:t>
                        </m:r>
                      </m:sup>
                    </m:sSup>
                    <m:r>
                      <a:rPr lang="en-US" sz="4400" i="1" spc="200" dirty="0" smtClean="0">
                        <a:latin typeface="Cambria Math" panose="02040503050406030204" pitchFamily="18" charset="0"/>
                        <a:ea typeface="+mj-lt"/>
                        <a:cs typeface="+mj-lt"/>
                      </a:rPr>
                      <m:t> </m:t>
                    </m:r>
                  </m:oMath>
                </a14:m>
                <a:r>
                  <a:rPr lang="en-US" sz="4400" spc="200">
                    <a:latin typeface="Bernard MT Condensed"/>
                    <a:ea typeface="+mj-lt"/>
                    <a:cs typeface="+mj-lt"/>
                  </a:rPr>
                  <a:t>theory via quantum computing</a:t>
                </a:r>
                <a:endParaRPr lang="en-US">
                  <a:latin typeface="Calibri Light"/>
                  <a:ea typeface="+mj-lt"/>
                  <a:cs typeface="+mj-lt"/>
                </a:endParaRPr>
              </a:p>
            </p:txBody>
          </p:sp>
        </mc:Choice>
        <mc:Fallback xmlns="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D2A32A12-80BF-47B7-9E82-2ABDEE2644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286605" y="1484126"/>
                <a:ext cx="8701948" cy="1944874"/>
              </a:xfrm>
              <a:blipFill>
                <a:blip r:embed="rId3"/>
                <a:stretch>
                  <a:fillRect t="-1093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uadroTexto 3">
            <a:extLst>
              <a:ext uri="{FF2B5EF4-FFF2-40B4-BE49-F238E27FC236}">
                <a16:creationId xmlns:a16="http://schemas.microsoft.com/office/drawing/2014/main" id="{5F5F4E2D-B850-43BB-9388-CEDF9AFD5E56}"/>
              </a:ext>
            </a:extLst>
          </p:cNvPr>
          <p:cNvSpPr txBox="1"/>
          <p:nvPr/>
        </p:nvSpPr>
        <p:spPr>
          <a:xfrm>
            <a:off x="1163146" y="3629230"/>
            <a:ext cx="4880343" cy="61476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indent="-228600">
              <a:lnSpc>
                <a:spcPct val="90000"/>
              </a:lnSpc>
              <a:spcBef>
                <a:spcPts val="700"/>
              </a:spcBef>
              <a:buClr>
                <a:schemeClr val="tx2"/>
              </a:buClr>
            </a:pPr>
            <a:r>
              <a:rPr lang="en-US" sz="3100" b="1" dirty="0">
                <a:solidFill>
                  <a:schemeClr val="accent3">
                    <a:lumMod val="50000"/>
                  </a:schemeClr>
                </a:solidFill>
                <a:latin typeface="Times New Roman"/>
                <a:cs typeface="Times New Roman"/>
              </a:rPr>
              <a:t>Iván </a:t>
            </a:r>
            <a:r>
              <a:rPr lang="en-US" sz="3100" b="1" err="1">
                <a:solidFill>
                  <a:schemeClr val="accent3">
                    <a:lumMod val="50000"/>
                  </a:schemeClr>
                </a:solidFill>
                <a:latin typeface="Times New Roman"/>
                <a:cs typeface="Times New Roman"/>
              </a:rPr>
              <a:t>Cuntín</a:t>
            </a:r>
            <a:endParaRPr lang="en-US" sz="3100" b="1">
              <a:solidFill>
                <a:schemeClr val="accent3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indent="-228600">
              <a:lnSpc>
                <a:spcPct val="90000"/>
              </a:lnSpc>
              <a:spcBef>
                <a:spcPts val="700"/>
              </a:spcBef>
            </a:pPr>
            <a:r>
              <a:rPr lang="en-US" sz="2500" b="1" dirty="0">
                <a:solidFill>
                  <a:schemeClr val="accent3">
                    <a:lumMod val="50000"/>
                  </a:schemeClr>
                </a:solidFill>
                <a:latin typeface="Times New Roman"/>
                <a:cs typeface="Times New Roman"/>
              </a:rPr>
              <a:t>In collaboration with Wenyang Qian, Bin Wu</a:t>
            </a:r>
            <a:endParaRPr lang="en-US" sz="25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28600">
              <a:lnSpc>
                <a:spcPct val="90000"/>
              </a:lnSpc>
              <a:spcBef>
                <a:spcPts val="700"/>
              </a:spcBef>
              <a:buClr>
                <a:schemeClr val="tx2"/>
              </a:buClr>
            </a:pPr>
            <a:endParaRPr lang="en-US" sz="700" b="1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28600">
              <a:lnSpc>
                <a:spcPct val="90000"/>
              </a:lnSpc>
              <a:spcBef>
                <a:spcPts val="700"/>
              </a:spcBef>
              <a:buClr>
                <a:schemeClr val="tx2"/>
              </a:buClr>
            </a:pPr>
            <a:endParaRPr lang="en-US" sz="220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28600">
              <a:lnSpc>
                <a:spcPct val="90000"/>
              </a:lnSpc>
              <a:spcBef>
                <a:spcPts val="700"/>
              </a:spcBef>
              <a:buClr>
                <a:schemeClr val="tx2"/>
              </a:buClr>
            </a:pPr>
            <a:endParaRPr lang="en-US" sz="220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3CD4FE9-7AC7-F6D3-4199-C8E6CFBCC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1</a:t>
            </a:fld>
            <a:endParaRPr lang="es-E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FB2F20B-394A-1A81-0337-14BB3C37A4CC}"/>
              </a:ext>
            </a:extLst>
          </p:cNvPr>
          <p:cNvSpPr txBox="1"/>
          <p:nvPr/>
        </p:nvSpPr>
        <p:spPr>
          <a:xfrm>
            <a:off x="105343" y="6446136"/>
            <a:ext cx="8767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Instituto Galego de Física de Altas Enerxías – Universidade de Santiago de Compostela</a:t>
            </a:r>
          </a:p>
        </p:txBody>
      </p:sp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F37AF19E-B30F-468D-EDB1-444792F622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90" r="156"/>
          <a:stretch>
            <a:fillRect/>
          </a:stretch>
        </p:blipFill>
        <p:spPr>
          <a:xfrm>
            <a:off x="6883412" y="5200385"/>
            <a:ext cx="3583454" cy="813105"/>
          </a:xfrm>
          <a:prstGeom prst="rect">
            <a:avLst/>
          </a:prstGeom>
        </p:spPr>
      </p:pic>
      <p:sp>
        <p:nvSpPr>
          <p:cNvPr id="8" name="CuadroTexto 3">
            <a:extLst>
              <a:ext uri="{FF2B5EF4-FFF2-40B4-BE49-F238E27FC236}">
                <a16:creationId xmlns:a16="http://schemas.microsoft.com/office/drawing/2014/main" id="{42B3A11B-F396-A049-25E8-6069CD71FFE1}"/>
              </a:ext>
            </a:extLst>
          </p:cNvPr>
          <p:cNvSpPr txBox="1"/>
          <p:nvPr/>
        </p:nvSpPr>
        <p:spPr>
          <a:xfrm>
            <a:off x="2581764" y="4504718"/>
            <a:ext cx="7157480" cy="40400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indent="-228600">
              <a:lnSpc>
                <a:spcPct val="90000"/>
              </a:lnSpc>
              <a:spcBef>
                <a:spcPts val="700"/>
              </a:spcBef>
            </a:pP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Times New Roman"/>
                <a:cs typeface="Times New Roman"/>
              </a:rPr>
              <a:t>Initial Stages 2025, 7-12 September 2025, Taipei</a:t>
            </a:r>
            <a:endParaRPr lang="en-US" sz="2400">
              <a:solidFill>
                <a:schemeClr val="accent3">
                  <a:lumMod val="50000"/>
                </a:schemeClr>
              </a:solidFill>
              <a:ea typeface="Calibri"/>
              <a:cs typeface="Calibri"/>
            </a:endParaRPr>
          </a:p>
          <a:p>
            <a:pPr indent="-228600">
              <a:lnSpc>
                <a:spcPct val="90000"/>
              </a:lnSpc>
              <a:spcBef>
                <a:spcPts val="700"/>
              </a:spcBef>
              <a:buClr>
                <a:schemeClr val="tx2"/>
              </a:buClr>
            </a:pPr>
            <a:endParaRPr lang="en-US" sz="700" b="1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28600">
              <a:lnSpc>
                <a:spcPct val="90000"/>
              </a:lnSpc>
              <a:spcBef>
                <a:spcPts val="700"/>
              </a:spcBef>
              <a:buClr>
                <a:schemeClr val="tx2"/>
              </a:buClr>
            </a:pPr>
            <a:endParaRPr lang="en-US" sz="220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28600">
              <a:lnSpc>
                <a:spcPct val="90000"/>
              </a:lnSpc>
              <a:spcBef>
                <a:spcPts val="700"/>
              </a:spcBef>
              <a:buClr>
                <a:schemeClr val="tx2"/>
              </a:buClr>
            </a:pPr>
            <a:endParaRPr lang="en-US" sz="220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893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C37E39F-8D9F-9CD2-34DD-65569F1C1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10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8E91473-8BB1-AC89-F798-D855C7B2037B}"/>
              </a:ext>
            </a:extLst>
          </p:cNvPr>
          <p:cNvSpPr txBox="1"/>
          <p:nvPr/>
        </p:nvSpPr>
        <p:spPr>
          <a:xfrm>
            <a:off x="227109" y="286507"/>
            <a:ext cx="6093724" cy="629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s-ES" sz="3200" b="1" kern="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Field </a:t>
            </a:r>
            <a:r>
              <a:rPr lang="es-ES" sz="3200" b="1" kern="0" err="1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operator</a:t>
            </a:r>
            <a:r>
              <a:rPr lang="es-ES" sz="3200" b="1" kern="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ES" sz="3200" b="1" kern="0" err="1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representation</a:t>
            </a:r>
            <a:endParaRPr lang="es-ES" sz="3200" kern="100">
              <a:solidFill>
                <a:schemeClr val="accent3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6D440E-D631-CF64-D875-8D7C3B883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3388" y="1753760"/>
            <a:ext cx="3705225" cy="952500"/>
          </a:xfrm>
          <a:prstGeom prst="rect">
            <a:avLst/>
          </a:prstGeom>
          <a:ln w="28575">
            <a:solidFill>
              <a:schemeClr val="bg2">
                <a:lumMod val="25000"/>
              </a:schemeClr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</p:pic>
      <p:pic>
        <p:nvPicPr>
          <p:cNvPr id="5" name="Picture 4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14B3B776-C945-1C27-1DBB-2064D43409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012" y="3850426"/>
            <a:ext cx="7915275" cy="1000125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693339-1FA5-FB4E-487E-C957A514A518}"/>
              </a:ext>
            </a:extLst>
          </p:cNvPr>
          <p:cNvSpPr txBox="1"/>
          <p:nvPr/>
        </p:nvSpPr>
        <p:spPr>
          <a:xfrm>
            <a:off x="597440" y="1091965"/>
            <a:ext cx="10225614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Ø"/>
            </a:pPr>
            <a:r>
              <a:rPr lang="en-GB" sz="2000" dirty="0">
                <a:latin typeface="Cambria"/>
                <a:ea typeface="Calibri"/>
                <a:cs typeface="Calibri"/>
              </a:rPr>
              <a:t>To obtain the correct eigenvalues, we represent the field operator in this way </a:t>
            </a:r>
            <a:endParaRPr lang="en-GB" sz="2000" dirty="0">
              <a:latin typeface="Cambria"/>
              <a:ea typeface="Cambri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1FA0E1-C691-B7B9-74BE-87458F93E966}"/>
              </a:ext>
            </a:extLst>
          </p:cNvPr>
          <p:cNvSpPr txBox="1"/>
          <p:nvPr/>
        </p:nvSpPr>
        <p:spPr>
          <a:xfrm>
            <a:off x="597440" y="3227337"/>
            <a:ext cx="10225614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Ø"/>
            </a:pPr>
            <a:r>
              <a:rPr lang="en-GB" sz="2000" dirty="0">
                <a:latin typeface="Cambria"/>
                <a:ea typeface="Calibri"/>
                <a:cs typeface="Calibri"/>
              </a:rPr>
              <a:t>The symmetric Quantum Fourier Transform (</a:t>
            </a:r>
            <a:r>
              <a:rPr lang="en-GB" sz="2000" dirty="0" err="1">
                <a:latin typeface="Cambria"/>
                <a:ea typeface="Calibri"/>
                <a:cs typeface="Calibri"/>
              </a:rPr>
              <a:t>sQFT</a:t>
            </a:r>
            <a:r>
              <a:rPr lang="en-GB" sz="2000" dirty="0">
                <a:latin typeface="Cambria"/>
                <a:ea typeface="Calibri"/>
                <a:cs typeface="Calibri"/>
              </a:rPr>
              <a:t>) can be obtained from the regular QFT</a:t>
            </a:r>
            <a:endParaRPr lang="en-GB" sz="2000">
              <a:latin typeface="Calibri"/>
              <a:ea typeface="Calibri"/>
              <a:cs typeface="Calibri"/>
            </a:endParaRPr>
          </a:p>
        </p:txBody>
      </p:sp>
      <p:pic>
        <p:nvPicPr>
          <p:cNvPr id="14" name="Picture 13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DA5C156D-F761-F2A2-027B-83139D2320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4304" y="5251930"/>
            <a:ext cx="5948695" cy="837535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  <a:prstDash val="dash"/>
          </a:ln>
        </p:spPr>
      </p:pic>
    </p:spTree>
    <p:extLst>
      <p:ext uri="{BB962C8B-B14F-4D97-AF65-F5344CB8AC3E}">
        <p14:creationId xmlns:p14="http://schemas.microsoft.com/office/powerpoint/2010/main" val="1247522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131E5657-6D08-06A8-D017-22CEA6727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11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FF663A7-CBA5-3468-3359-6254A720F26C}"/>
              </a:ext>
            </a:extLst>
          </p:cNvPr>
          <p:cNvSpPr txBox="1"/>
          <p:nvPr/>
        </p:nvSpPr>
        <p:spPr>
          <a:xfrm>
            <a:off x="180833" y="247159"/>
            <a:ext cx="8571870" cy="61042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3200" b="1" kern="0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FO Basis: Scalar</a:t>
            </a:r>
            <a:r>
              <a:rPr lang="en-U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/>
                <a:ea typeface="Cambria"/>
                <a:cs typeface="Times New Roman"/>
              </a:rPr>
              <a:t> field theory on the qubit</a:t>
            </a:r>
            <a:endParaRPr lang="es-ES" sz="3200" kern="100" dirty="0">
              <a:solidFill>
                <a:schemeClr val="accent3">
                  <a:lumMod val="50000"/>
                </a:schemeClr>
              </a:solidFill>
              <a:effectLst/>
              <a:latin typeface="Cambria"/>
              <a:ea typeface="Cambria"/>
              <a:cs typeface="Times New Roman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63D9D8E-13F7-B274-3119-67FFE5DE980B}"/>
                  </a:ext>
                </a:extLst>
              </p:cNvPr>
              <p:cNvSpPr txBox="1"/>
              <p:nvPr/>
            </p:nvSpPr>
            <p:spPr>
              <a:xfrm>
                <a:off x="9810445" y="3131636"/>
                <a:ext cx="1337610" cy="4022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𝜑</m:t>
                          </m:r>
                        </m:sub>
                      </m:sSub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sSub>
                            <m:sSubPr>
                              <m:ctrlP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s-ES" sz="2400"/>
              </a:p>
            </p:txBody>
          </p:sp>
        </mc:Choice>
        <mc:Fallback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63D9D8E-13F7-B274-3119-67FFE5DE98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0445" y="3131636"/>
                <a:ext cx="1337610" cy="402226"/>
              </a:xfrm>
              <a:prstGeom prst="rect">
                <a:avLst/>
              </a:prstGeom>
              <a:blipFill>
                <a:blip r:embed="rId2"/>
                <a:stretch>
                  <a:fillRect l="-4545" r="-1818" b="-196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FEDCBF04-6657-D548-4311-287BD7C28D4B}"/>
                  </a:ext>
                </a:extLst>
              </p:cNvPr>
              <p:cNvSpPr txBox="1"/>
              <p:nvPr/>
            </p:nvSpPr>
            <p:spPr>
              <a:xfrm>
                <a:off x="9844524" y="3442167"/>
                <a:ext cx="1399550" cy="395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𝑁</m:t>
                      </m:r>
                      <m:sSub>
                        <m:sSub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</m:oMath>
                  </m:oMathPara>
                </a14:m>
                <a:endParaRPr lang="es-ES" sz="2400"/>
              </a:p>
            </p:txBody>
          </p:sp>
        </mc:Choice>
        <mc:Fallback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FEDCBF04-6657-D548-4311-287BD7C28D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4524" y="3442167"/>
                <a:ext cx="1399550" cy="395429"/>
              </a:xfrm>
              <a:prstGeom prst="rect">
                <a:avLst/>
              </a:prstGeom>
              <a:blipFill>
                <a:blip r:embed="rId3"/>
                <a:stretch>
                  <a:fillRect l="-2609" r="-2609" b="-21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ángulo 2">
            <a:extLst>
              <a:ext uri="{FF2B5EF4-FFF2-40B4-BE49-F238E27FC236}">
                <a16:creationId xmlns:a16="http://schemas.microsoft.com/office/drawing/2014/main" id="{BF4FAFC2-C002-FD5F-7583-DC0028EF671F}"/>
              </a:ext>
            </a:extLst>
          </p:cNvPr>
          <p:cNvSpPr/>
          <p:nvPr/>
        </p:nvSpPr>
        <p:spPr>
          <a:xfrm>
            <a:off x="9767314" y="3089049"/>
            <a:ext cx="1433629" cy="830112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4" name="Picture 13" descr="A mathematical equation with numbers and symbols&#10;&#10;AI-generated content may be incorrect.">
            <a:extLst>
              <a:ext uri="{FF2B5EF4-FFF2-40B4-BE49-F238E27FC236}">
                <a16:creationId xmlns:a16="http://schemas.microsoft.com/office/drawing/2014/main" id="{A8CD29D2-C1B9-B3E8-244F-8EB1179F7FE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-378" r="3642" b="738"/>
          <a:stretch>
            <a:fillRect/>
          </a:stretch>
        </p:blipFill>
        <p:spPr>
          <a:xfrm>
            <a:off x="9802429" y="4217365"/>
            <a:ext cx="2177452" cy="75000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2C7C423-F2C7-C009-8D5D-E7BA442B14F5}"/>
              </a:ext>
            </a:extLst>
          </p:cNvPr>
          <p:cNvSpPr txBox="1"/>
          <p:nvPr/>
        </p:nvSpPr>
        <p:spPr>
          <a:xfrm>
            <a:off x="180585" y="1233558"/>
            <a:ext cx="11677327" cy="4154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100">
                <a:latin typeface="Cambria"/>
                <a:ea typeface="Calibri"/>
                <a:cs typeface="Calibri"/>
              </a:rPr>
              <a:t>We map bosons onto qubits using eigenstates of the field operator as the computational basis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670D6A-10DB-5DB0-977E-28B59F1AC6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0727" y="4330221"/>
            <a:ext cx="4014013" cy="8645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0516B78-C4C3-27CE-FD69-471D0DD2FB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5190" y="4224227"/>
            <a:ext cx="2579503" cy="107654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21E31DF-64EA-C78D-6FEE-D925F38AAC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78397" y="1715497"/>
            <a:ext cx="4933950" cy="73342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2ECBDCE-9B5E-42C7-0091-AA9CFBA0CCF0}"/>
              </a:ext>
            </a:extLst>
          </p:cNvPr>
          <p:cNvSpPr txBox="1"/>
          <p:nvPr/>
        </p:nvSpPr>
        <p:spPr>
          <a:xfrm>
            <a:off x="180585" y="3041094"/>
            <a:ext cx="8700211" cy="7652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100" dirty="0">
                <a:latin typeface="Cambria"/>
                <a:ea typeface="Calibri"/>
                <a:cs typeface="Calibri"/>
              </a:rPr>
              <a:t>We use a 1D lattice of </a:t>
            </a:r>
            <a:r>
              <a:rPr lang="en-GB" sz="2100" i="1" dirty="0">
                <a:solidFill>
                  <a:schemeClr val="accent2">
                    <a:lumMod val="49000"/>
                  </a:schemeClr>
                </a:solidFill>
                <a:latin typeface="Cambria"/>
                <a:ea typeface="Calibri"/>
                <a:cs typeface="Calibri"/>
              </a:rPr>
              <a:t>N</a:t>
            </a:r>
            <a:r>
              <a:rPr lang="en-GB" sz="2100" dirty="0">
                <a:solidFill>
                  <a:schemeClr val="accent2">
                    <a:lumMod val="49000"/>
                  </a:schemeClr>
                </a:solidFill>
                <a:latin typeface="Cambria"/>
                <a:ea typeface="Calibri"/>
                <a:cs typeface="Calibri"/>
              </a:rPr>
              <a:t> quantum registers to represent </a:t>
            </a:r>
            <a:r>
              <a:rPr lang="en-GB" sz="2100" i="1" dirty="0">
                <a:solidFill>
                  <a:schemeClr val="accent2">
                    <a:lumMod val="49000"/>
                  </a:schemeClr>
                </a:solidFill>
                <a:latin typeface="Cambria"/>
                <a:ea typeface="Calibri"/>
                <a:cs typeface="Calibri"/>
              </a:rPr>
              <a:t>N</a:t>
            </a:r>
            <a:r>
              <a:rPr lang="en-GB" sz="2100" dirty="0">
                <a:solidFill>
                  <a:schemeClr val="accent2">
                    <a:lumMod val="49000"/>
                  </a:schemeClr>
                </a:solidFill>
                <a:latin typeface="Cambria"/>
                <a:ea typeface="Calibri"/>
                <a:cs typeface="Calibri"/>
              </a:rPr>
              <a:t> lattice points</a:t>
            </a:r>
            <a:r>
              <a:rPr lang="en-GB" sz="2100" dirty="0">
                <a:latin typeface="Cambria"/>
                <a:ea typeface="Calibri"/>
                <a:cs typeface="Calibri"/>
              </a:rPr>
              <a:t>. In each register, we use</a:t>
            </a:r>
            <a:r>
              <a:rPr lang="en-GB" sz="2100" i="1" dirty="0">
                <a:latin typeface="Cambria"/>
                <a:ea typeface="Calibri"/>
                <a:cs typeface="Calibri"/>
              </a:rPr>
              <a:t> </a:t>
            </a:r>
            <a:r>
              <a:rPr lang="en-GB" sz="2100" i="1" dirty="0" err="1">
                <a:solidFill>
                  <a:schemeClr val="accent6">
                    <a:lumMod val="49000"/>
                  </a:schemeClr>
                </a:solidFill>
                <a:latin typeface="Cambria"/>
                <a:ea typeface="Calibri"/>
                <a:cs typeface="Calibri"/>
              </a:rPr>
              <a:t>n</a:t>
            </a:r>
            <a:r>
              <a:rPr lang="en-GB" sz="2100" i="1" baseline="-25000" dirty="0" err="1">
                <a:solidFill>
                  <a:schemeClr val="accent6">
                    <a:lumMod val="49000"/>
                  </a:schemeClr>
                </a:solidFill>
                <a:latin typeface="Cambria"/>
                <a:ea typeface="Calibri"/>
                <a:cs typeface="Calibri"/>
              </a:rPr>
              <a:t>Q</a:t>
            </a:r>
            <a:r>
              <a:rPr lang="en-GB" sz="2100" i="1" dirty="0">
                <a:solidFill>
                  <a:schemeClr val="accent6">
                    <a:lumMod val="49000"/>
                  </a:schemeClr>
                </a:solidFill>
                <a:latin typeface="Cambria"/>
                <a:ea typeface="Calibri"/>
                <a:cs typeface="Calibri"/>
              </a:rPr>
              <a:t> </a:t>
            </a:r>
            <a:r>
              <a:rPr lang="en-GB" sz="2100" dirty="0">
                <a:solidFill>
                  <a:schemeClr val="accent6">
                    <a:lumMod val="49000"/>
                  </a:schemeClr>
                </a:solidFill>
                <a:latin typeface="Cambria"/>
                <a:ea typeface="Calibri"/>
                <a:cs typeface="Calibri"/>
              </a:rPr>
              <a:t>qubits to digitise the fields</a:t>
            </a:r>
          </a:p>
        </p:txBody>
      </p:sp>
    </p:spTree>
    <p:extLst>
      <p:ext uri="{BB962C8B-B14F-4D97-AF65-F5344CB8AC3E}">
        <p14:creationId xmlns:p14="http://schemas.microsoft.com/office/powerpoint/2010/main" val="1262627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B883E4E6-0F14-BB83-4FCC-315CCD22E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12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00D1576-A00F-70A0-D75D-8BE13D9128CB}"/>
              </a:ext>
            </a:extLst>
          </p:cNvPr>
          <p:cNvSpPr txBox="1"/>
          <p:nvPr/>
        </p:nvSpPr>
        <p:spPr>
          <a:xfrm>
            <a:off x="249071" y="208738"/>
            <a:ext cx="2731119" cy="6295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s-ES" sz="3200" b="1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</a:rPr>
              <a:t>HO Basis</a:t>
            </a:r>
            <a:endParaRPr lang="es-ES" sz="3200" b="1" dirty="0">
              <a:solidFill>
                <a:schemeClr val="accent3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14">
            <a:extLst>
              <a:ext uri="{FF2B5EF4-FFF2-40B4-BE49-F238E27FC236}">
                <a16:creationId xmlns:a16="http://schemas.microsoft.com/office/drawing/2014/main" id="{4E44B409-15E8-C31E-CDB7-6A0CF7536C07}"/>
              </a:ext>
            </a:extLst>
          </p:cNvPr>
          <p:cNvSpPr txBox="1"/>
          <p:nvPr/>
        </p:nvSpPr>
        <p:spPr>
          <a:xfrm>
            <a:off x="249071" y="968779"/>
            <a:ext cx="10068636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Step 1: Hamiltonian in terms of creation and annihilation </a:t>
            </a:r>
            <a:r>
              <a:rPr lang="en-US" sz="2000" err="1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oper</a:t>
            </a:r>
            <a:r>
              <a:rPr lang="es-ES" sz="200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a</a:t>
            </a:r>
            <a:r>
              <a:rPr lang="en-US" sz="200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tors in momentum space</a:t>
            </a:r>
            <a:endParaRPr lang="en-US" sz="200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2">
                <a:extLst>
                  <a:ext uri="{FF2B5EF4-FFF2-40B4-BE49-F238E27FC236}">
                    <a16:creationId xmlns:a16="http://schemas.microsoft.com/office/drawing/2014/main" id="{882242AA-F1A4-9C42-9F37-5CA397E3033C}"/>
                  </a:ext>
                </a:extLst>
              </p:cNvPr>
              <p:cNvSpPr txBox="1"/>
              <p:nvPr/>
            </p:nvSpPr>
            <p:spPr>
              <a:xfrm>
                <a:off x="249071" y="4868927"/>
                <a:ext cx="8823866" cy="474489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>
                    <a:latin typeface="Cambria" panose="02040503050406030204" pitchFamily="18" charset="0"/>
                    <a:ea typeface="Cambria" panose="02040503050406030204" pitchFamily="18" charset="0"/>
                    <a:cs typeface="Calibri"/>
                  </a:rPr>
                  <a:t>Step 2: Map it onto qubits using  eigenstates of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</m:ctrlPr>
                      </m:sSubSupPr>
                      <m:e>
                        <m: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𝑎</m:t>
                        </m:r>
                      </m:e>
                      <m:sub>
                        <m: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𝑝</m:t>
                        </m:r>
                      </m:sub>
                      <m:sup>
                        <m: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†</m:t>
                        </m:r>
                      </m:sup>
                    </m:sSubSup>
                    <m:sSub>
                      <m:sSubPr>
                        <m:ctrlP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</m:ctrlPr>
                      </m:sSubPr>
                      <m:e>
                        <m: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𝑎</m:t>
                        </m:r>
                      </m:e>
                      <m:sub>
                        <m: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000">
                    <a:latin typeface="Cambria" panose="02040503050406030204" pitchFamily="18" charset="0"/>
                    <a:ea typeface="Cambria" panose="02040503050406030204" pitchFamily="18" charset="0"/>
                    <a:cs typeface="Calibri"/>
                  </a:rPr>
                  <a:t> as the computation basis</a:t>
                </a:r>
              </a:p>
            </p:txBody>
          </p:sp>
        </mc:Choice>
        <mc:Fallback xmlns="">
          <p:sp>
            <p:nvSpPr>
              <p:cNvPr id="5" name="TextBox 2">
                <a:extLst>
                  <a:ext uri="{FF2B5EF4-FFF2-40B4-BE49-F238E27FC236}">
                    <a16:creationId xmlns:a16="http://schemas.microsoft.com/office/drawing/2014/main" id="{882242AA-F1A4-9C42-9F37-5CA397E303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071" y="4868927"/>
                <a:ext cx="8823866" cy="474489"/>
              </a:xfrm>
              <a:prstGeom prst="rect">
                <a:avLst/>
              </a:prstGeom>
              <a:blipFill>
                <a:blip r:embed="rId6"/>
                <a:stretch>
                  <a:fillRect l="-622" r="-691" b="-14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Elipse 14">
            <a:extLst>
              <a:ext uri="{FF2B5EF4-FFF2-40B4-BE49-F238E27FC236}">
                <a16:creationId xmlns:a16="http://schemas.microsoft.com/office/drawing/2014/main" id="{DCF7CDA9-9731-0978-E88B-CE0FD06E54A2}"/>
              </a:ext>
            </a:extLst>
          </p:cNvPr>
          <p:cNvSpPr/>
          <p:nvPr/>
        </p:nvSpPr>
        <p:spPr>
          <a:xfrm>
            <a:off x="512516" y="1697535"/>
            <a:ext cx="432000" cy="4320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DAA00181-05B9-7466-EB95-F7D4DCFA0780}"/>
              </a:ext>
            </a:extLst>
          </p:cNvPr>
          <p:cNvSpPr/>
          <p:nvPr/>
        </p:nvSpPr>
        <p:spPr>
          <a:xfrm>
            <a:off x="512516" y="3010702"/>
            <a:ext cx="432000" cy="4320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F5BEC8FD-3241-3002-B7CE-CCB67615D455}"/>
              </a:ext>
            </a:extLst>
          </p:cNvPr>
          <p:cNvSpPr/>
          <p:nvPr/>
        </p:nvSpPr>
        <p:spPr>
          <a:xfrm>
            <a:off x="512516" y="4095522"/>
            <a:ext cx="432000" cy="432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07320CF-F1C2-8B81-7302-CB6D3143BE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56774" y="5410021"/>
            <a:ext cx="3209925" cy="55245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D69009B-A13B-EAAF-6A83-D400298E43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94462" y="5367427"/>
            <a:ext cx="2667000" cy="7239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5E78211-D6C0-6CD4-956C-7075E8D25277}"/>
              </a:ext>
            </a:extLst>
          </p:cNvPr>
          <p:cNvSpPr txBox="1"/>
          <p:nvPr/>
        </p:nvSpPr>
        <p:spPr>
          <a:xfrm>
            <a:off x="8680763" y="5411483"/>
            <a:ext cx="143199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latin typeface="Cambria"/>
                <a:ea typeface="Calibri"/>
                <a:cs typeface="Calibri"/>
              </a:rPr>
              <a:t>Max number of bosons </a:t>
            </a:r>
            <a:endParaRPr lang="en-GB">
              <a:latin typeface="Cambria"/>
              <a:ea typeface="Cambria"/>
              <a:cs typeface="Times New Roman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F7CF0D4-242F-E923-082A-12E3EADE27BC}"/>
              </a:ext>
            </a:extLst>
          </p:cNvPr>
          <p:cNvCxnSpPr/>
          <p:nvPr/>
        </p:nvCxnSpPr>
        <p:spPr>
          <a:xfrm>
            <a:off x="10171201" y="5709756"/>
            <a:ext cx="46536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751006F9-0D1E-5621-A6AE-BB03FBF0116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839181" y="5543462"/>
            <a:ext cx="1181639" cy="38621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64AC450-62D0-FDA5-736E-511A22E8F763}"/>
              </a:ext>
            </a:extLst>
          </p:cNvPr>
          <p:cNvSpPr txBox="1"/>
          <p:nvPr/>
        </p:nvSpPr>
        <p:spPr>
          <a:xfrm>
            <a:off x="8468841" y="290246"/>
            <a:ext cx="355197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0" i="0" u="none" strike="noStrike" baseline="0" err="1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Klco</a:t>
            </a:r>
            <a:r>
              <a:rPr lang="es-ES" sz="1600" b="0" i="0" u="none" strike="noStrike" baseline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 &amp; </a:t>
            </a:r>
            <a:r>
              <a:rPr lang="es-ES" sz="1600" b="0" i="0" u="none" strike="noStrike" baseline="0" err="1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Savage</a:t>
            </a:r>
            <a:r>
              <a:rPr lang="es-ES" sz="1600" b="0" i="0" u="none" strike="noStrike" baseline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, 2019 </a:t>
            </a:r>
            <a:r>
              <a:rPr lang="es-ES" sz="1600" b="0" i="0" u="none" strike="noStrike" baseline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[</a:t>
            </a:r>
            <a:r>
              <a:rPr lang="es-ES" sz="1600" b="0" i="0" u="sng" strike="noStrike" baseline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a</a:t>
            </a:r>
            <a:r>
              <a:rPr lang="es-ES" sz="1600" u="sng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rXiv:</a:t>
            </a:r>
            <a:r>
              <a:rPr lang="es-ES" sz="1600" u="sng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1808.10378</a:t>
            </a:r>
            <a:r>
              <a:rPr lang="es-ES" sz="160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]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55B0AAE-6F93-1EF4-9217-D7D6EE55A3D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71753" y="2754908"/>
            <a:ext cx="7992590" cy="78115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DF9E79BE-4B52-7CB9-747E-6A8ED63F332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725316" y="3227782"/>
            <a:ext cx="2371845" cy="541226"/>
          </a:xfrm>
          <a:prstGeom prst="rect">
            <a:avLst/>
          </a:prstGeom>
          <a:ln w="19050">
            <a:solidFill>
              <a:schemeClr val="accent6">
                <a:lumMod val="75000"/>
              </a:schemeClr>
            </a:solidFill>
            <a:prstDash val="sysDot"/>
          </a:ln>
        </p:spPr>
      </p:pic>
      <p:pic>
        <p:nvPicPr>
          <p:cNvPr id="10" name="Picture 9" descr="A black and white text&#10;&#10;AI-generated content may be incorrect.">
            <a:extLst>
              <a:ext uri="{FF2B5EF4-FFF2-40B4-BE49-F238E27FC236}">
                <a16:creationId xmlns:a16="http://schemas.microsoft.com/office/drawing/2014/main" id="{C4DAEF53-AB49-71F2-5391-C147DC2EB67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207571" y="1522893"/>
            <a:ext cx="7047836" cy="7819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CDD584-F9D8-7228-E84B-6FE2A88AEAC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18953" y="3926424"/>
            <a:ext cx="11146466" cy="7772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96C3EBA-C4DA-39FA-DA74-1DE83E96D5C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067246" y="1607843"/>
            <a:ext cx="1482577" cy="59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781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CED7B6D-BB6C-5926-F0FA-A65D57708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13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B980E5E-04DF-4609-6C61-5D62ED58F009}"/>
              </a:ext>
            </a:extLst>
          </p:cNvPr>
          <p:cNvSpPr txBox="1"/>
          <p:nvPr/>
        </p:nvSpPr>
        <p:spPr>
          <a:xfrm>
            <a:off x="249071" y="208738"/>
            <a:ext cx="8280779" cy="6295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s-ES" sz="3200" b="1" dirty="0" err="1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</a:rPr>
              <a:t>Coherent</a:t>
            </a:r>
            <a:r>
              <a:rPr lang="es-ES" sz="3200" b="1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</a:rPr>
              <a:t> </a:t>
            </a:r>
            <a:r>
              <a:rPr lang="es-ES" sz="3200" b="1" dirty="0" err="1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</a:rPr>
              <a:t>states</a:t>
            </a:r>
            <a:endParaRPr lang="es-ES" sz="3200" b="1" dirty="0">
              <a:solidFill>
                <a:schemeClr val="accent3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BC7E56-313E-313D-3474-E80AD8560715}"/>
              </a:ext>
            </a:extLst>
          </p:cNvPr>
          <p:cNvSpPr txBox="1"/>
          <p:nvPr/>
        </p:nvSpPr>
        <p:spPr>
          <a:xfrm>
            <a:off x="250913" y="1005686"/>
            <a:ext cx="1161899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>
                <a:latin typeface="Cambria"/>
                <a:ea typeface="+mn-lt"/>
                <a:cs typeface="+mn-lt"/>
              </a:rPr>
              <a:t>The </a:t>
            </a:r>
            <a:r>
              <a:rPr lang="en-GB" sz="2400">
                <a:solidFill>
                  <a:schemeClr val="accent1">
                    <a:lumMod val="76000"/>
                  </a:schemeClr>
                </a:solidFill>
                <a:latin typeface="Cambria"/>
                <a:ea typeface="+mn-lt"/>
                <a:cs typeface="+mn-lt"/>
              </a:rPr>
              <a:t>coherent state</a:t>
            </a:r>
            <a:r>
              <a:rPr lang="en-GB" sz="2400">
                <a:latin typeface="Cambria"/>
                <a:ea typeface="+mn-lt"/>
                <a:cs typeface="+mn-lt"/>
              </a:rPr>
              <a:t> |α⟩ of a HO is defined as the eigenstate of the annihilation operator</a:t>
            </a:r>
            <a:endParaRPr lang="en-US" sz="2400">
              <a:latin typeface="Cambria"/>
              <a:ea typeface="+mn-lt"/>
              <a:cs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DEADB8-BD2B-71B7-241F-9B9FC71B45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231" y="5258968"/>
            <a:ext cx="3453801" cy="10414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1009AED-95FA-A535-8F95-174BE2D1D4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2451" y="5367694"/>
            <a:ext cx="7825776" cy="864799"/>
          </a:xfrm>
          <a:prstGeom prst="rect">
            <a:avLst/>
          </a:prstGeom>
        </p:spPr>
      </p:pic>
      <p:cxnSp>
        <p:nvCxnSpPr>
          <p:cNvPr id="12" name="Conector recto 10">
            <a:extLst>
              <a:ext uri="{FF2B5EF4-FFF2-40B4-BE49-F238E27FC236}">
                <a16:creationId xmlns:a16="http://schemas.microsoft.com/office/drawing/2014/main" id="{255FDF49-EA09-FBD5-7DE8-36AFAEF03CA3}"/>
              </a:ext>
            </a:extLst>
          </p:cNvPr>
          <p:cNvCxnSpPr/>
          <p:nvPr/>
        </p:nvCxnSpPr>
        <p:spPr>
          <a:xfrm>
            <a:off x="456204" y="2655773"/>
            <a:ext cx="111905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4EE7A7-1DE4-9023-B066-0EAF34BB4201}"/>
              </a:ext>
            </a:extLst>
          </p:cNvPr>
          <p:cNvSpPr txBox="1"/>
          <p:nvPr/>
        </p:nvSpPr>
        <p:spPr>
          <a:xfrm>
            <a:off x="246052" y="2780095"/>
            <a:ext cx="550590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/>
              <a:buChar char="§"/>
            </a:pPr>
            <a:r>
              <a:rPr lang="en-GB" sz="2400">
                <a:latin typeface="Cambria"/>
                <a:ea typeface="Cambria"/>
                <a:cs typeface="Calibri"/>
              </a:rPr>
              <a:t>Infinite-dimensional Hilbert space: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D63CA8-739F-94FA-5BCA-BACB466125CE}"/>
              </a:ext>
            </a:extLst>
          </p:cNvPr>
          <p:cNvSpPr txBox="1"/>
          <p:nvPr/>
        </p:nvSpPr>
        <p:spPr>
          <a:xfrm>
            <a:off x="231675" y="4562887"/>
            <a:ext cx="550590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/>
              <a:buChar char="§"/>
            </a:pPr>
            <a:r>
              <a:rPr lang="en-GB" sz="2400">
                <a:latin typeface="Cambria"/>
                <a:ea typeface="Cambria"/>
                <a:cs typeface="Calibri"/>
              </a:rPr>
              <a:t>Finite-dimensional Hilbert space:</a:t>
            </a:r>
          </a:p>
        </p:txBody>
      </p:sp>
      <p:pic>
        <p:nvPicPr>
          <p:cNvPr id="16" name="Picture 15" descr="A black and white math symbol&#10;&#10;AI-generated content may be incorrect.">
            <a:extLst>
              <a:ext uri="{FF2B5EF4-FFF2-40B4-BE49-F238E27FC236}">
                <a16:creationId xmlns:a16="http://schemas.microsoft.com/office/drawing/2014/main" id="{6F2E5AE6-BD76-BC5F-B543-D5D7FBD372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4025" y="1739840"/>
            <a:ext cx="6181007" cy="689754"/>
          </a:xfrm>
          <a:prstGeom prst="rect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4A283E5-C3AE-66FE-C45F-93EA18F4FE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151" y="3437839"/>
            <a:ext cx="4754952" cy="1078123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5F5561C-8CC6-2F2C-C141-90C979583E62}"/>
              </a:ext>
            </a:extLst>
          </p:cNvPr>
          <p:cNvCxnSpPr>
            <a:cxnSpLocks/>
          </p:cNvCxnSpPr>
          <p:nvPr/>
        </p:nvCxnSpPr>
        <p:spPr>
          <a:xfrm>
            <a:off x="5476365" y="3962091"/>
            <a:ext cx="103315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FB04157-AF10-3D96-1E7F-149648C3D954}"/>
              </a:ext>
            </a:extLst>
          </p:cNvPr>
          <p:cNvSpPr txBox="1"/>
          <p:nvPr/>
        </p:nvSpPr>
        <p:spPr>
          <a:xfrm>
            <a:off x="5579688" y="3533216"/>
            <a:ext cx="857688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>
                <a:solidFill>
                  <a:schemeClr val="accent2">
                    <a:lumMod val="60000"/>
                    <a:lumOff val="40000"/>
                  </a:schemeClr>
                </a:solidFill>
                <a:latin typeface="Cambria"/>
                <a:ea typeface="Calibri"/>
                <a:cs typeface="Calibri"/>
              </a:rPr>
              <a:t>small </a:t>
            </a:r>
            <a:r>
              <a:rPr lang="el-GR" sz="1600">
                <a:solidFill>
                  <a:schemeClr val="accent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α</a:t>
            </a:r>
            <a:endParaRPr lang="en-GB" sz="1600">
              <a:solidFill>
                <a:schemeClr val="accent2">
                  <a:lumMod val="60000"/>
                  <a:lumOff val="40000"/>
                </a:schemeClr>
              </a:solidFill>
              <a:latin typeface="Cambria"/>
              <a:ea typeface="Calibri"/>
              <a:cs typeface="Calibri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F352870-73C7-C2DF-F52C-D0E259664B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4347" y="3382453"/>
            <a:ext cx="4738957" cy="10587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69B8C8F2-A091-B895-8872-F980525477A3}"/>
                  </a:ext>
                </a:extLst>
              </p:cNvPr>
              <p:cNvSpPr txBox="1"/>
              <p:nvPr/>
            </p:nvSpPr>
            <p:spPr>
              <a:xfrm>
                <a:off x="1229663" y="1838495"/>
                <a:ext cx="2198935" cy="492443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3200" b="0" i="1" smtClean="0"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begChr m:val=""/>
                          <m:endChr m:val="⟩"/>
                          <m:ctrlPr>
                            <a:rPr lang="es-E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32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s-ES" sz="32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  <m:r>
                        <a:rPr lang="es-E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3200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begChr m:val=""/>
                          <m:endChr m:val="⟩"/>
                          <m:ctrlPr>
                            <a:rPr lang="es-E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32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s-ES" sz="3200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</m:oMath>
                  </m:oMathPara>
                </a14:m>
                <a:endParaRPr lang="es-ES" sz="320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69B8C8F2-A091-B895-8872-F980525477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9663" y="1838495"/>
                <a:ext cx="2198935" cy="49244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5">
            <a:extLst>
              <a:ext uri="{FF2B5EF4-FFF2-40B4-BE49-F238E27FC236}">
                <a16:creationId xmlns:a16="http://schemas.microsoft.com/office/drawing/2014/main" id="{B394BEB0-F9A4-ADD7-B6C4-E2E08F0C85D8}"/>
              </a:ext>
            </a:extLst>
          </p:cNvPr>
          <p:cNvSpPr txBox="1"/>
          <p:nvPr/>
        </p:nvSpPr>
        <p:spPr>
          <a:xfrm>
            <a:off x="7689121" y="2780037"/>
            <a:ext cx="4207653" cy="33855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s-ES" sz="160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/>
              </a:rPr>
              <a:t>Glauber, 1963 </a:t>
            </a:r>
            <a:r>
              <a:rPr lang="es-ES" sz="1600">
                <a:solidFill>
                  <a:schemeClr val="accent5">
                    <a:lumMod val="49000"/>
                  </a:schemeClr>
                </a:solidFill>
                <a:latin typeface="Baskerville Old Face"/>
                <a:ea typeface="+mn-lt"/>
                <a:cs typeface="+mn-lt"/>
              </a:rPr>
              <a:t>[</a:t>
            </a:r>
            <a:r>
              <a:rPr lang="es-ES" sz="1600" u="sng">
                <a:solidFill>
                  <a:schemeClr val="accent5">
                    <a:lumMod val="49000"/>
                  </a:schemeClr>
                </a:solidFill>
                <a:latin typeface="Baskerville Old Face"/>
                <a:ea typeface="+mn-lt"/>
                <a:cs typeface="+mn-lt"/>
              </a:rPr>
              <a:t>DOI:10.1103/PhysRev.131.2766</a:t>
            </a:r>
            <a:r>
              <a:rPr lang="es-ES" sz="1600">
                <a:solidFill>
                  <a:schemeClr val="accent5">
                    <a:lumMod val="49000"/>
                  </a:schemeClr>
                </a:solidFill>
                <a:latin typeface="Baskerville Old Face"/>
                <a:ea typeface="+mn-lt"/>
                <a:cs typeface="+mn-lt"/>
              </a:rPr>
              <a:t>]</a:t>
            </a:r>
            <a:endParaRPr lang="es-ES" sz="1600" u="sng">
              <a:solidFill>
                <a:schemeClr val="accent5">
                  <a:lumMod val="49000"/>
                </a:schemeClr>
              </a:solidFill>
              <a:latin typeface="Baskerville Old Face"/>
            </a:endParaRPr>
          </a:p>
        </p:txBody>
      </p:sp>
      <p:sp>
        <p:nvSpPr>
          <p:cNvPr id="9" name="CuadroTexto 5">
            <a:extLst>
              <a:ext uri="{FF2B5EF4-FFF2-40B4-BE49-F238E27FC236}">
                <a16:creationId xmlns:a16="http://schemas.microsoft.com/office/drawing/2014/main" id="{6C7552B9-7BC9-AA51-1CD1-C5F4CAEDCF23}"/>
              </a:ext>
            </a:extLst>
          </p:cNvPr>
          <p:cNvSpPr txBox="1"/>
          <p:nvPr/>
        </p:nvSpPr>
        <p:spPr>
          <a:xfrm>
            <a:off x="5847539" y="4793136"/>
            <a:ext cx="6125093" cy="33855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s-ES" sz="1600" err="1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/>
                <a:ea typeface="+mn-lt"/>
                <a:cs typeface="+mn-lt"/>
              </a:rPr>
              <a:t>Miranowicz</a:t>
            </a:r>
            <a:r>
              <a:rPr lang="es-ES" sz="1600" b="0" i="0" u="none" strike="noStrike" baseline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/>
                <a:ea typeface="+mn-lt"/>
                <a:cs typeface="+mn-lt"/>
              </a:rPr>
              <a:t>,</a:t>
            </a:r>
            <a:r>
              <a:rPr lang="es-ES" sz="160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/>
                <a:ea typeface="+mn-lt"/>
                <a:cs typeface="+mn-lt"/>
              </a:rPr>
              <a:t> </a:t>
            </a:r>
            <a:r>
              <a:rPr lang="es-ES" sz="1600" err="1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/>
                <a:ea typeface="+mn-lt"/>
                <a:cs typeface="+mn-lt"/>
              </a:rPr>
              <a:t>Pia̧tek</a:t>
            </a:r>
            <a:r>
              <a:rPr lang="es-ES" sz="160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/>
                <a:ea typeface="+mn-lt"/>
                <a:cs typeface="+mn-lt"/>
              </a:rPr>
              <a:t> and </a:t>
            </a:r>
            <a:r>
              <a:rPr lang="es-ES" sz="1600" err="1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/>
                <a:ea typeface="+mn-lt"/>
                <a:cs typeface="+mn-lt"/>
              </a:rPr>
              <a:t>Tanaś</a:t>
            </a:r>
            <a:r>
              <a:rPr lang="es-ES" sz="160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/>
                <a:ea typeface="+mn-lt"/>
                <a:cs typeface="+mn-lt"/>
              </a:rPr>
              <a:t>, 1994</a:t>
            </a:r>
            <a:r>
              <a:rPr lang="es-ES" sz="160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/>
              </a:rPr>
              <a:t> </a:t>
            </a:r>
            <a:r>
              <a:rPr lang="es-ES" sz="1600" b="0" i="0" u="none" strike="noStrike" baseline="0">
                <a:solidFill>
                  <a:schemeClr val="accent5">
                    <a:lumMod val="49000"/>
                  </a:schemeClr>
                </a:solidFill>
                <a:latin typeface="Baskerville Old Face"/>
                <a:ea typeface="+mn-lt"/>
                <a:cs typeface="+mn-lt"/>
              </a:rPr>
              <a:t>[</a:t>
            </a:r>
            <a:r>
              <a:rPr lang="es-ES" sz="1600" u="sng">
                <a:solidFill>
                  <a:schemeClr val="accent5">
                    <a:lumMod val="49000"/>
                  </a:schemeClr>
                </a:solidFill>
                <a:latin typeface="Baskerville Old Face"/>
                <a:ea typeface="+mn-lt"/>
                <a:cs typeface="+mn-lt"/>
              </a:rPr>
              <a:t>DOI:10.1103/PhysRevA.50.3423</a:t>
            </a:r>
            <a:r>
              <a:rPr lang="es-ES" sz="1600">
                <a:solidFill>
                  <a:schemeClr val="accent5">
                    <a:lumMod val="49000"/>
                  </a:schemeClr>
                </a:solidFill>
                <a:latin typeface="Baskerville Old Face"/>
                <a:ea typeface="+mn-lt"/>
                <a:cs typeface="+mn-lt"/>
              </a:rPr>
              <a:t>]</a:t>
            </a:r>
            <a:endParaRPr lang="en-US">
              <a:solidFill>
                <a:schemeClr val="accent5">
                  <a:lumMod val="49000"/>
                </a:schemeClr>
              </a:solidFill>
              <a:latin typeface="Baskerville Old Face"/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20819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D8BB09B-A363-0054-B8B5-98FEF6597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14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346CEE7-E882-83B2-20E0-94DD41428371}"/>
              </a:ext>
            </a:extLst>
          </p:cNvPr>
          <p:cNvSpPr txBox="1"/>
          <p:nvPr/>
        </p:nvSpPr>
        <p:spPr>
          <a:xfrm>
            <a:off x="67238" y="301"/>
            <a:ext cx="11286614" cy="61042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3200" b="1" kern="0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Results</a:t>
            </a:r>
            <a:r>
              <a:rPr lang="en-U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/>
                <a:ea typeface="Cambria"/>
                <a:cs typeface="Times New Roman"/>
              </a:rPr>
              <a:t> for </a:t>
            </a:r>
            <a:r>
              <a:rPr lang="en-US" sz="3200" b="1" kern="0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Scalar Fields</a:t>
            </a:r>
            <a:r>
              <a:rPr lang="en-U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/>
                <a:ea typeface="Cambria"/>
                <a:cs typeface="Times New Roman"/>
              </a:rPr>
              <a:t> in </a:t>
            </a:r>
            <a:r>
              <a:rPr lang="en-US" sz="3200" b="1" kern="0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Thermal</a:t>
            </a:r>
            <a:r>
              <a:rPr lang="en-U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/>
                <a:ea typeface="Cambria"/>
                <a:cs typeface="Times New Roman"/>
              </a:rPr>
              <a:t> </a:t>
            </a:r>
            <a:r>
              <a:rPr lang="en-US" sz="3200" b="1" kern="0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Equilibrium (</a:t>
            </a:r>
            <a:r>
              <a:rPr lang="es-ES" sz="3200" b="1" i="1" kern="100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N </a:t>
            </a:r>
            <a:r>
              <a:rPr lang="es-ES" sz="3200" b="1" kern="100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= 1)</a:t>
            </a:r>
            <a:endParaRPr lang="es-ES" sz="3200" b="1" kern="100" dirty="0">
              <a:solidFill>
                <a:schemeClr val="accent3">
                  <a:lumMod val="50000"/>
                </a:schemeClr>
              </a:solidFill>
              <a:effectLst/>
              <a:latin typeface="Cambria"/>
              <a:ea typeface="Cambria"/>
              <a:cs typeface="Times New Roman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1568E2A5-FC88-8446-1276-A03CF64762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964" y="1805127"/>
            <a:ext cx="4632072" cy="3677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9E0D6AA3-AAA4-193B-4958-02680E980A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460" y="1884872"/>
            <a:ext cx="4532129" cy="3509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12">
            <a:extLst>
              <a:ext uri="{FF2B5EF4-FFF2-40B4-BE49-F238E27FC236}">
                <a16:creationId xmlns:a16="http://schemas.microsoft.com/office/drawing/2014/main" id="{3EE1AA61-AB71-C7DB-62E6-39E9A62D883E}"/>
              </a:ext>
            </a:extLst>
          </p:cNvPr>
          <p:cNvSpPr txBox="1"/>
          <p:nvPr/>
        </p:nvSpPr>
        <p:spPr>
          <a:xfrm>
            <a:off x="-175891" y="824663"/>
            <a:ext cx="3870137" cy="73446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000" kern="0" dirty="0">
                <a:latin typeface="Cambria"/>
                <a:ea typeface="Cambria"/>
              </a:rPr>
              <a:t>Analytical result</a:t>
            </a:r>
            <a:r>
              <a:rPr lang="es-ES" sz="2000" kern="0" dirty="0">
                <a:latin typeface="Cambria"/>
                <a:ea typeface="Cambria"/>
              </a:rPr>
              <a:t>s</a:t>
            </a:r>
            <a:r>
              <a:rPr lang="en-US" sz="2000" kern="0" dirty="0">
                <a:latin typeface="Cambria"/>
                <a:ea typeface="Cambria"/>
              </a:rPr>
              <a:t>: </a:t>
            </a:r>
            <a:endParaRPr lang="es-ES" sz="2000" dirty="0">
              <a:latin typeface="Cambria"/>
              <a:ea typeface="Cambria"/>
            </a:endParaRPr>
          </a:p>
          <a:p>
            <a:pPr algn="ctr"/>
            <a:r>
              <a:rPr lang="es-ES" sz="2000" kern="0">
                <a:latin typeface="Cambria"/>
                <a:ea typeface="Cambria"/>
              </a:rPr>
              <a:t>Bose-Einstein</a:t>
            </a:r>
            <a:r>
              <a:rPr lang="en-US" sz="2000" kern="0" dirty="0">
                <a:latin typeface="Cambria"/>
                <a:ea typeface="Cambria"/>
              </a:rPr>
              <a:t> distribution  </a:t>
            </a:r>
            <a:endParaRPr lang="es-ES" sz="2000">
              <a:latin typeface="Cambria"/>
              <a:ea typeface="Cambria"/>
            </a:endParaRPr>
          </a:p>
        </p:txBody>
      </p:sp>
      <p:cxnSp>
        <p:nvCxnSpPr>
          <p:cNvPr id="8" name="Conector recto de flecha 22">
            <a:extLst>
              <a:ext uri="{FF2B5EF4-FFF2-40B4-BE49-F238E27FC236}">
                <a16:creationId xmlns:a16="http://schemas.microsoft.com/office/drawing/2014/main" id="{A59A41B9-D345-791E-26BA-01169F18D7A5}"/>
              </a:ext>
            </a:extLst>
          </p:cNvPr>
          <p:cNvCxnSpPr/>
          <p:nvPr/>
        </p:nvCxnSpPr>
        <p:spPr>
          <a:xfrm>
            <a:off x="5243639" y="1149748"/>
            <a:ext cx="1019177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72E75E6C-FA38-5FDE-497A-794C14BCD0AC}"/>
                  </a:ext>
                </a:extLst>
              </p:cNvPr>
              <p:cNvSpPr txBox="1"/>
              <p:nvPr/>
            </p:nvSpPr>
            <p:spPr>
              <a:xfrm>
                <a:off x="3181296" y="863525"/>
                <a:ext cx="2062342" cy="6476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400" i="1" kern="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MR1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24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MR10"/>
                              <a:cs typeface="Calibri" panose="020F0502020204030204" pitchFamily="34" charset="0"/>
                            </a:rPr>
                            <m:t>𝑓</m:t>
                          </m:r>
                        </m:e>
                        <m:sub>
                          <m:r>
                            <a:rPr lang="en-US" sz="24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MR10"/>
                              <a:cs typeface="Calibri" panose="020F0502020204030204" pitchFamily="34" charset="0"/>
                            </a:rPr>
                            <m:t>𝑝</m:t>
                          </m:r>
                        </m:sub>
                      </m:sSub>
                      <m:r>
                        <a:rPr lang="en-US" sz="2400" i="1" ker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MR10"/>
                          <a:cs typeface="Calibri" panose="020F0502020204030204" pitchFamily="34" charset="0"/>
                        </a:rPr>
                        <m:t>≡</m:t>
                      </m:r>
                      <m:sSub>
                        <m:sSubPr>
                          <m:ctrlPr>
                            <a:rPr lang="es-ES" sz="24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MR1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s-ES" sz="24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MR1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s-ES" sz="24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MR10"/>
                                      <a:cs typeface="Calibri" panose="020F050202020403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MR10"/>
                                      <a:cs typeface="Calibri" panose="020F0502020204030204" pitchFamily="34" charset="0"/>
                                    </a:rPr>
                                    <m:t>â</m:t>
                                  </m:r>
                                </m:e>
                                <m:sub>
                                  <m:r>
                                    <a:rPr lang="en-US" sz="24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MR10"/>
                                      <a:cs typeface="Calibri" panose="020F0502020204030204" pitchFamily="34" charset="0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en-US" sz="24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MR10"/>
                                      <a:cs typeface="Calibri" panose="020F0502020204030204" pitchFamily="34" charset="0"/>
                                    </a:rPr>
                                    <m:t>†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s-ES" sz="24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MR1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MR10"/>
                                      <a:cs typeface="Calibri" panose="020F0502020204030204" pitchFamily="34" charset="0"/>
                                    </a:rPr>
                                    <m:t>â</m:t>
                                  </m:r>
                                </m:e>
                                <m:sub>
                                  <m:r>
                                    <a:rPr lang="en-US" sz="24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MR10"/>
                                      <a:cs typeface="Calibri" panose="020F0502020204030204" pitchFamily="34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en-US" sz="24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MR10"/>
                              <a:cs typeface="Calibri" panose="020F0502020204030204" pitchFamily="34" charset="0"/>
                            </a:rPr>
                            <m:t>𝛽</m:t>
                          </m:r>
                        </m:sub>
                      </m:sSub>
                    </m:oMath>
                  </m:oMathPara>
                </a14:m>
                <a:endParaRPr lang="es-ES" sz="2400"/>
              </a:p>
            </p:txBody>
          </p:sp>
        </mc:Choice>
        <mc:Fallback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72E75E6C-FA38-5FDE-497A-794C14BCD0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1296" y="863525"/>
                <a:ext cx="2062342" cy="6476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A213E7C-76FD-8825-3114-DDE58D59E8D8}"/>
                  </a:ext>
                </a:extLst>
              </p:cNvPr>
              <p:cNvSpPr txBox="1"/>
              <p:nvPr/>
            </p:nvSpPr>
            <p:spPr>
              <a:xfrm>
                <a:off x="6100062" y="615751"/>
                <a:ext cx="2563773" cy="10305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400" i="1" kern="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MR1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24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MR10"/>
                              <a:cs typeface="Calibri" panose="020F0502020204030204" pitchFamily="34" charset="0"/>
                            </a:rPr>
                            <m:t>𝑓</m:t>
                          </m:r>
                        </m:e>
                        <m:sub>
                          <m:r>
                            <a:rPr lang="en-US" sz="24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MR10"/>
                              <a:cs typeface="Calibri" panose="020F0502020204030204" pitchFamily="34" charset="0"/>
                            </a:rPr>
                            <m:t>𝑝</m:t>
                          </m:r>
                        </m:sub>
                      </m:sSub>
                      <m:r>
                        <a:rPr lang="en-US" sz="2400" i="1" ker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MR10"/>
                          <a:cs typeface="Calibri" panose="020F0502020204030204" pitchFamily="34" charset="0"/>
                        </a:rPr>
                        <m:t>=</m:t>
                      </m:r>
                      <m:f>
                        <m:fPr>
                          <m:ctrlPr>
                            <a:rPr lang="es-ES" sz="24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MR1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lang="en-US" sz="24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MR10"/>
                              <a:cs typeface="Calibri" panose="020F0502020204030204" pitchFamily="34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s-ES" sz="24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MR10"/>
                                  <a:cs typeface="Calibri" panose="020F050202020403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MR10"/>
                                  <a:cs typeface="Calibri" panose="020F0502020204030204" pitchFamily="34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MR10"/>
                                  <a:cs typeface="Calibri" panose="020F0502020204030204" pitchFamily="34" charset="0"/>
                                </a:rPr>
                                <m:t>𝛽</m:t>
                              </m:r>
                              <m:sSub>
                                <m:sSubPr>
                                  <m:ctrlPr>
                                    <a:rPr lang="es-ES" sz="24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MR1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MR10"/>
                                      <a:cs typeface="Calibri" panose="020F0502020204030204" pitchFamily="34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4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MR10"/>
                                      <a:cs typeface="Calibri" panose="020F0502020204030204" pitchFamily="34" charset="0"/>
                                    </a:rPr>
                                    <m:t>𝑝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sz="24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MR10"/>
                              <a:cs typeface="Calibri" panose="020F0502020204030204" pitchFamily="34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s-ES" sz="2400" kern="100">
                  <a:effectLst/>
                  <a:latin typeface="Aptos" panose="020B00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A213E7C-76FD-8825-3114-DDE58D59E8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0062" y="615751"/>
                <a:ext cx="2563773" cy="10305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27">
            <a:extLst>
              <a:ext uri="{FF2B5EF4-FFF2-40B4-BE49-F238E27FC236}">
                <a16:creationId xmlns:a16="http://schemas.microsoft.com/office/drawing/2014/main" id="{4404798D-909B-24EF-C30D-E1D326968A1C}"/>
              </a:ext>
            </a:extLst>
          </p:cNvPr>
          <p:cNvSpPr txBox="1"/>
          <p:nvPr/>
        </p:nvSpPr>
        <p:spPr>
          <a:xfrm>
            <a:off x="8456314" y="602238"/>
            <a:ext cx="3686169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latin typeface="Baskerville Old Face" panose="02020602080505020303" pitchFamily="18" charset="0"/>
                <a:cs typeface="Calibri"/>
              </a:rPr>
              <a:t>IC, Qian &amp; Wu, 2024 </a:t>
            </a:r>
            <a:r>
              <a:rPr lang="en-US" sz="160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cs typeface="Calibri"/>
              </a:rPr>
              <a:t>[</a:t>
            </a:r>
            <a:r>
              <a:rPr lang="en-US" sz="1600" u="sng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cs typeface="Calibri"/>
              </a:rPr>
              <a:t>arXiv:2411.19601</a:t>
            </a:r>
            <a:r>
              <a:rPr lang="en-US" sz="160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cs typeface="Calibri"/>
              </a:rPr>
              <a:t>]</a:t>
            </a:r>
          </a:p>
        </p:txBody>
      </p:sp>
      <p:pic>
        <p:nvPicPr>
          <p:cNvPr id="4" name="Picture 3" descr="A black and white picture of a quote&#10;&#10;AI-generated content may be incorrect.">
            <a:extLst>
              <a:ext uri="{FF2B5EF4-FFF2-40B4-BE49-F238E27FC236}">
                <a16:creationId xmlns:a16="http://schemas.microsoft.com/office/drawing/2014/main" id="{A93C3647-FAD7-8FF6-40D0-474FAE7EBB6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3665" r="199" b="1031"/>
          <a:stretch>
            <a:fillRect/>
          </a:stretch>
        </p:blipFill>
        <p:spPr>
          <a:xfrm>
            <a:off x="5897415" y="5484404"/>
            <a:ext cx="3598689" cy="842275"/>
          </a:xfrm>
          <a:prstGeom prst="rect">
            <a:avLst/>
          </a:prstGeom>
        </p:spPr>
      </p:pic>
      <p:pic>
        <p:nvPicPr>
          <p:cNvPr id="7" name="Picture 6" descr="A black and white picture of a quote&#10;&#10;AI-generated content may be incorrect.">
            <a:extLst>
              <a:ext uri="{FF2B5EF4-FFF2-40B4-BE49-F238E27FC236}">
                <a16:creationId xmlns:a16="http://schemas.microsoft.com/office/drawing/2014/main" id="{E1BFB094-BD24-4174-DACA-82CC9900ECF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53864" b="1031"/>
          <a:stretch>
            <a:fillRect/>
          </a:stretch>
        </p:blipFill>
        <p:spPr>
          <a:xfrm>
            <a:off x="1535851" y="5484404"/>
            <a:ext cx="3598681" cy="84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4041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37DC3D-A2F7-E843-3F79-A397282D8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15</a:t>
            </a:fld>
            <a:endParaRPr lang="es-ES"/>
          </a:p>
        </p:txBody>
      </p:sp>
      <p:sp>
        <p:nvSpPr>
          <p:cNvPr id="5" name="CuadroTexto 3">
            <a:extLst>
              <a:ext uri="{FF2B5EF4-FFF2-40B4-BE49-F238E27FC236}">
                <a16:creationId xmlns:a16="http://schemas.microsoft.com/office/drawing/2014/main" id="{8C63F692-BA96-F1DE-15E2-2EF008C7BE0C}"/>
              </a:ext>
            </a:extLst>
          </p:cNvPr>
          <p:cNvSpPr txBox="1"/>
          <p:nvPr/>
        </p:nvSpPr>
        <p:spPr>
          <a:xfrm>
            <a:off x="249071" y="208738"/>
            <a:ext cx="8280779" cy="6295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s-ES" sz="3200" b="1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</a:rPr>
              <a:t>H</a:t>
            </a:r>
            <a:r>
              <a:rPr lang="es-ES" sz="3200" b="1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O </a:t>
            </a:r>
            <a:r>
              <a:rPr lang="es-ES" sz="3200" b="1" dirty="0" err="1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Results</a:t>
            </a:r>
            <a:r>
              <a:rPr lang="es-ES" sz="3200" b="1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: Real-time </a:t>
            </a:r>
            <a:r>
              <a:rPr lang="es-ES" sz="3200" b="1" dirty="0" err="1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evolution</a:t>
            </a:r>
            <a:endParaRPr lang="es-ES" sz="3200" b="1" dirty="0" err="1">
              <a:solidFill>
                <a:schemeClr val="accent3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/>
            </a:endParaRPr>
          </a:p>
        </p:txBody>
      </p:sp>
      <p:pic>
        <p:nvPicPr>
          <p:cNvPr id="6" name="Picture 5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FA3716EE-962E-F672-6D17-5B64905B67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6970" y="1206838"/>
            <a:ext cx="5847743" cy="47442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96EDB7B-9BAB-9274-C9B6-D046012B2D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28" y="2311977"/>
            <a:ext cx="5491595" cy="7706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405C588-3E36-101C-62A7-A1FB82EC533F}"/>
              </a:ext>
            </a:extLst>
          </p:cNvPr>
          <p:cNvSpPr txBox="1"/>
          <p:nvPr/>
        </p:nvSpPr>
        <p:spPr>
          <a:xfrm rot="21060000">
            <a:off x="4752761" y="1108928"/>
            <a:ext cx="2320637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dirty="0">
                <a:solidFill>
                  <a:schemeClr val="accent2"/>
                </a:solidFill>
                <a:latin typeface="Consolas"/>
                <a:ea typeface="Calibri"/>
                <a:cs typeface="Calibri"/>
              </a:rPr>
              <a:t>Preliminary results</a:t>
            </a:r>
          </a:p>
          <a:p>
            <a:pPr algn="ctr"/>
            <a:r>
              <a:rPr lang="en-GB" sz="1600" dirty="0">
                <a:solidFill>
                  <a:schemeClr val="accent2"/>
                </a:solidFill>
                <a:latin typeface="Consolas"/>
                <a:ea typeface="Calibri"/>
                <a:cs typeface="Calibri"/>
              </a:rPr>
              <a:t>(9 qubits)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DB08C6-1249-EFD3-C989-A6791B026FAB}"/>
              </a:ext>
            </a:extLst>
          </p:cNvPr>
          <p:cNvSpPr txBox="1"/>
          <p:nvPr/>
        </p:nvSpPr>
        <p:spPr>
          <a:xfrm>
            <a:off x="311727" y="1714500"/>
            <a:ext cx="403513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dirty="0">
                <a:latin typeface="Cambria"/>
                <a:ea typeface="Calibri"/>
                <a:cs typeface="Calibri"/>
              </a:rPr>
              <a:t>Initial state for homogeneous field:</a:t>
            </a:r>
            <a:endParaRPr lang="en-GB" sz="2000" dirty="0">
              <a:latin typeface="Cambria"/>
              <a:ea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4768162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FDD4D0-ABDC-C9CC-2DCA-49D43AF79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16</a:t>
            </a:fld>
            <a:endParaRPr lang="es-ES"/>
          </a:p>
        </p:txBody>
      </p:sp>
      <p:sp>
        <p:nvSpPr>
          <p:cNvPr id="6" name="CuadroTexto 3">
            <a:extLst>
              <a:ext uri="{FF2B5EF4-FFF2-40B4-BE49-F238E27FC236}">
                <a16:creationId xmlns:a16="http://schemas.microsoft.com/office/drawing/2014/main" id="{340BB47B-D851-8AFF-E768-B074216DFA19}"/>
              </a:ext>
            </a:extLst>
          </p:cNvPr>
          <p:cNvSpPr txBox="1"/>
          <p:nvPr/>
        </p:nvSpPr>
        <p:spPr>
          <a:xfrm>
            <a:off x="249071" y="208738"/>
            <a:ext cx="8280779" cy="6295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s-ES" sz="3200" b="1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</a:rPr>
              <a:t>H</a:t>
            </a:r>
            <a:r>
              <a:rPr lang="es-ES" sz="3200" b="1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O </a:t>
            </a:r>
            <a:r>
              <a:rPr lang="es-ES" sz="3200" b="1" dirty="0" err="1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Results</a:t>
            </a:r>
            <a:r>
              <a:rPr lang="es-ES" sz="3200" b="1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: Real-time </a:t>
            </a:r>
            <a:r>
              <a:rPr lang="es-ES" sz="3200" b="1" dirty="0" err="1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evolution</a:t>
            </a:r>
            <a:endParaRPr lang="es-ES" sz="3200" b="1" dirty="0" err="1">
              <a:solidFill>
                <a:schemeClr val="accent3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/>
            </a:endParaRPr>
          </a:p>
        </p:txBody>
      </p:sp>
      <p:sp>
        <p:nvSpPr>
          <p:cNvPr id="7" name="TextBox 27">
            <a:extLst>
              <a:ext uri="{FF2B5EF4-FFF2-40B4-BE49-F238E27FC236}">
                <a16:creationId xmlns:a16="http://schemas.microsoft.com/office/drawing/2014/main" id="{73FE6B98-00EA-C66C-8F59-6DFD6AEE044F}"/>
              </a:ext>
            </a:extLst>
          </p:cNvPr>
          <p:cNvSpPr txBox="1"/>
          <p:nvPr/>
        </p:nvSpPr>
        <p:spPr>
          <a:xfrm>
            <a:off x="8438593" y="209738"/>
            <a:ext cx="3686169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>
                <a:latin typeface="Baskerville Old Face"/>
                <a:cs typeface="Calibri"/>
              </a:rPr>
              <a:t>IC, Qian &amp; Wu 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  <a:latin typeface="Baskerville Old Face"/>
                <a:cs typeface="Calibri"/>
              </a:rPr>
              <a:t>[work in progress]</a:t>
            </a:r>
            <a:endParaRPr lang="en-US" sz="1600">
              <a:solidFill>
                <a:schemeClr val="accent5">
                  <a:lumMod val="50000"/>
                </a:schemeClr>
              </a:solidFill>
              <a:latin typeface="Baskerville Old Face" panose="02020602080505020303" pitchFamily="18" charset="0"/>
              <a:cs typeface="Calibri"/>
            </a:endParaRPr>
          </a:p>
        </p:txBody>
      </p:sp>
      <p:pic>
        <p:nvPicPr>
          <p:cNvPr id="8" name="Picture 7" descr="A graph with a line&#10;&#10;AI-generated content may be incorrect.">
            <a:extLst>
              <a:ext uri="{FF2B5EF4-FFF2-40B4-BE49-F238E27FC236}">
                <a16:creationId xmlns:a16="http://schemas.microsoft.com/office/drawing/2014/main" id="{D39A9481-7061-88B9-DB7A-E1318C4352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167" y="1404835"/>
            <a:ext cx="5660124" cy="46664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2CDF2CD-9A8B-23C8-21A1-CDDD3CFC2399}"/>
              </a:ext>
            </a:extLst>
          </p:cNvPr>
          <p:cNvSpPr txBox="1"/>
          <p:nvPr/>
        </p:nvSpPr>
        <p:spPr>
          <a:xfrm>
            <a:off x="432954" y="1939636"/>
            <a:ext cx="3048000" cy="6667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GB"/>
          </a:p>
        </p:txBody>
      </p:sp>
      <p:pic>
        <p:nvPicPr>
          <p:cNvPr id="12" name="Picture 11" descr="A graph with a line and numbers&#10;&#10;AI-generated content may be incorrect.">
            <a:extLst>
              <a:ext uri="{FF2B5EF4-FFF2-40B4-BE49-F238E27FC236}">
                <a16:creationId xmlns:a16="http://schemas.microsoft.com/office/drawing/2014/main" id="{07E79F58-11EB-19D7-70D9-065A14EAA6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527" y="1328978"/>
            <a:ext cx="5816145" cy="473838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1636A30-9EFE-8887-10F0-E4384076D2C3}"/>
              </a:ext>
            </a:extLst>
          </p:cNvPr>
          <p:cNvSpPr txBox="1"/>
          <p:nvPr/>
        </p:nvSpPr>
        <p:spPr>
          <a:xfrm rot="21060000">
            <a:off x="4934602" y="1108928"/>
            <a:ext cx="2320637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dirty="0">
                <a:solidFill>
                  <a:schemeClr val="accent2"/>
                </a:solidFill>
                <a:latin typeface="Consolas"/>
                <a:ea typeface="Calibri"/>
                <a:cs typeface="Calibri"/>
              </a:rPr>
              <a:t>Preliminary results</a:t>
            </a:r>
          </a:p>
          <a:p>
            <a:pPr algn="ctr"/>
            <a:r>
              <a:rPr lang="en-GB" sz="1600" dirty="0">
                <a:solidFill>
                  <a:schemeClr val="accent2"/>
                </a:solidFill>
                <a:latin typeface="Consolas"/>
                <a:ea typeface="Calibri"/>
                <a:cs typeface="Calibri"/>
              </a:rPr>
              <a:t>(9 qubits)</a:t>
            </a:r>
          </a:p>
        </p:txBody>
      </p:sp>
    </p:spTree>
    <p:extLst>
      <p:ext uri="{BB962C8B-B14F-4D97-AF65-F5344CB8AC3E}">
        <p14:creationId xmlns:p14="http://schemas.microsoft.com/office/powerpoint/2010/main" val="1435700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EC2A6BE-82A3-2282-10D3-9FD7C5D95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17</a:t>
            </a:fld>
            <a:endParaRPr lang="es-ES"/>
          </a:p>
        </p:txBody>
      </p:sp>
      <p:sp>
        <p:nvSpPr>
          <p:cNvPr id="3" name="CuadroTexto 3">
            <a:extLst>
              <a:ext uri="{FF2B5EF4-FFF2-40B4-BE49-F238E27FC236}">
                <a16:creationId xmlns:a16="http://schemas.microsoft.com/office/drawing/2014/main" id="{F5E5F5EA-CB49-BA84-E1E4-BCDFE99812B3}"/>
              </a:ext>
            </a:extLst>
          </p:cNvPr>
          <p:cNvSpPr txBox="1"/>
          <p:nvPr/>
        </p:nvSpPr>
        <p:spPr>
          <a:xfrm>
            <a:off x="249071" y="208738"/>
            <a:ext cx="8280779" cy="6295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s-ES" sz="3200" b="1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</a:rPr>
              <a:t>H</a:t>
            </a:r>
            <a:r>
              <a:rPr lang="es-ES" sz="3200" b="1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O </a:t>
            </a:r>
            <a:r>
              <a:rPr lang="es-ES" sz="3200" b="1" dirty="0" err="1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Results</a:t>
            </a:r>
            <a:r>
              <a:rPr lang="es-ES" sz="3200" b="1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: </a:t>
            </a:r>
            <a:r>
              <a:rPr lang="es-ES" sz="3200" b="1" dirty="0" err="1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Thermalisation</a:t>
            </a:r>
            <a:endParaRPr lang="es-ES" sz="3200" b="1" dirty="0" err="1">
              <a:solidFill>
                <a:schemeClr val="accent3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/>
            </a:endParaRPr>
          </a:p>
        </p:txBody>
      </p:sp>
      <p:pic>
        <p:nvPicPr>
          <p:cNvPr id="4" name="Picture 3" descr="A graph with lines and dots&#10;&#10;AI-generated content may be incorrect.">
            <a:extLst>
              <a:ext uri="{FF2B5EF4-FFF2-40B4-BE49-F238E27FC236}">
                <a16:creationId xmlns:a16="http://schemas.microsoft.com/office/drawing/2014/main" id="{CF259EC9-62C4-A32D-3270-3ED0C3257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9647" y="1428640"/>
            <a:ext cx="5261566" cy="4319699"/>
          </a:xfrm>
          <a:prstGeom prst="rect">
            <a:avLst/>
          </a:prstGeom>
        </p:spPr>
      </p:pic>
      <p:sp>
        <p:nvSpPr>
          <p:cNvPr id="7" name="TextBox 27">
            <a:extLst>
              <a:ext uri="{FF2B5EF4-FFF2-40B4-BE49-F238E27FC236}">
                <a16:creationId xmlns:a16="http://schemas.microsoft.com/office/drawing/2014/main" id="{91001D70-7A60-6A9D-EC13-BC633DB62E3C}"/>
              </a:ext>
            </a:extLst>
          </p:cNvPr>
          <p:cNvSpPr txBox="1"/>
          <p:nvPr/>
        </p:nvSpPr>
        <p:spPr>
          <a:xfrm>
            <a:off x="8438593" y="209738"/>
            <a:ext cx="3686169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>
                <a:latin typeface="Baskerville Old Face"/>
                <a:cs typeface="Calibri"/>
              </a:rPr>
              <a:t>IC, Qian &amp; Wu 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  <a:latin typeface="Baskerville Old Face"/>
                <a:cs typeface="Calibri"/>
              </a:rPr>
              <a:t>[work in progress]</a:t>
            </a:r>
            <a:endParaRPr lang="en-US" sz="1600">
              <a:solidFill>
                <a:schemeClr val="accent5">
                  <a:lumMod val="50000"/>
                </a:schemeClr>
              </a:solidFill>
              <a:latin typeface="Baskerville Old Face" panose="02020602080505020303" pitchFamily="18" charset="0"/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7F6F1F-B7EE-DDE9-1008-ED97EFB33CF0}"/>
              </a:ext>
            </a:extLst>
          </p:cNvPr>
          <p:cNvSpPr txBox="1"/>
          <p:nvPr/>
        </p:nvSpPr>
        <p:spPr>
          <a:xfrm rot="19380000">
            <a:off x="1072648" y="2710860"/>
            <a:ext cx="2320637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dirty="0">
                <a:solidFill>
                  <a:schemeClr val="accent2"/>
                </a:solidFill>
                <a:latin typeface="Consolas"/>
                <a:ea typeface="Calibri"/>
                <a:cs typeface="Calibri"/>
              </a:rPr>
              <a:t>Preliminary results</a:t>
            </a:r>
          </a:p>
          <a:p>
            <a:pPr algn="ctr"/>
            <a:r>
              <a:rPr lang="en-GB" sz="1600" dirty="0">
                <a:solidFill>
                  <a:schemeClr val="accent2"/>
                </a:solidFill>
                <a:latin typeface="Consolas"/>
                <a:ea typeface="Calibri"/>
                <a:cs typeface="Calibri"/>
              </a:rPr>
              <a:t>(10 qubits)</a:t>
            </a:r>
          </a:p>
        </p:txBody>
      </p:sp>
    </p:spTree>
    <p:extLst>
      <p:ext uri="{BB962C8B-B14F-4D97-AF65-F5344CB8AC3E}">
        <p14:creationId xmlns:p14="http://schemas.microsoft.com/office/powerpoint/2010/main" val="33681958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16C27D-866D-D8A2-246C-211727719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18</a:t>
            </a:fld>
            <a:endParaRPr lang="es-ES"/>
          </a:p>
        </p:txBody>
      </p:sp>
      <p:pic>
        <p:nvPicPr>
          <p:cNvPr id="4" name="Picture 3" descr="A mathematical equation with black letters&#10;&#10;AI-generated content may be incorrect.">
            <a:extLst>
              <a:ext uri="{FF2B5EF4-FFF2-40B4-BE49-F238E27FC236}">
                <a16:creationId xmlns:a16="http://schemas.microsoft.com/office/drawing/2014/main" id="{C5F7C4EF-8F31-8ECF-FF35-E832616829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5813"/>
          <a:stretch>
            <a:fillRect/>
          </a:stretch>
        </p:blipFill>
        <p:spPr>
          <a:xfrm>
            <a:off x="7091849" y="1984366"/>
            <a:ext cx="3598622" cy="871218"/>
          </a:xfrm>
          <a:prstGeom prst="rect">
            <a:avLst/>
          </a:prstGeom>
        </p:spPr>
      </p:pic>
      <p:sp>
        <p:nvSpPr>
          <p:cNvPr id="8" name="CuadroTexto 3">
            <a:extLst>
              <a:ext uri="{FF2B5EF4-FFF2-40B4-BE49-F238E27FC236}">
                <a16:creationId xmlns:a16="http://schemas.microsoft.com/office/drawing/2014/main" id="{9A1A6887-2C68-1C8D-D073-8F6089D9A609}"/>
              </a:ext>
            </a:extLst>
          </p:cNvPr>
          <p:cNvSpPr txBox="1"/>
          <p:nvPr/>
        </p:nvSpPr>
        <p:spPr>
          <a:xfrm>
            <a:off x="516490" y="289251"/>
            <a:ext cx="8280779" cy="6295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s-ES" sz="3200" b="1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</a:rPr>
              <a:t>H</a:t>
            </a:r>
            <a:r>
              <a:rPr lang="es-ES" sz="3200" b="1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O </a:t>
            </a:r>
            <a:r>
              <a:rPr lang="es-ES" sz="3200" b="1" dirty="0" err="1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Results</a:t>
            </a:r>
            <a:r>
              <a:rPr lang="es-ES" sz="3200" b="1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: Real-time </a:t>
            </a:r>
            <a:r>
              <a:rPr lang="es-ES" sz="3200" b="1" dirty="0" err="1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evolution</a:t>
            </a:r>
            <a:r>
              <a:rPr lang="es-ES" sz="3200" b="1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 </a:t>
            </a:r>
            <a:endParaRPr lang="es-ES" sz="3200" b="1" dirty="0">
              <a:solidFill>
                <a:schemeClr val="accent3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/>
            </a:endParaRPr>
          </a:p>
        </p:txBody>
      </p:sp>
      <p:sp>
        <p:nvSpPr>
          <p:cNvPr id="9" name="TextBox 27">
            <a:extLst>
              <a:ext uri="{FF2B5EF4-FFF2-40B4-BE49-F238E27FC236}">
                <a16:creationId xmlns:a16="http://schemas.microsoft.com/office/drawing/2014/main" id="{1919D269-F8A8-5045-BE1C-4D4CA47AFE83}"/>
              </a:ext>
            </a:extLst>
          </p:cNvPr>
          <p:cNvSpPr txBox="1"/>
          <p:nvPr/>
        </p:nvSpPr>
        <p:spPr>
          <a:xfrm>
            <a:off x="8438593" y="209738"/>
            <a:ext cx="3686169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>
                <a:latin typeface="Baskerville Old Face"/>
                <a:cs typeface="Calibri"/>
              </a:rPr>
              <a:t>IC, Qian &amp; Wu 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  <a:latin typeface="Baskerville Old Face"/>
                <a:cs typeface="Calibri"/>
              </a:rPr>
              <a:t>[work in progress]</a:t>
            </a:r>
            <a:endParaRPr lang="en-US" sz="1600">
              <a:solidFill>
                <a:schemeClr val="accent5">
                  <a:lumMod val="50000"/>
                </a:schemeClr>
              </a:solidFill>
              <a:latin typeface="Baskerville Old Face" panose="02020602080505020303" pitchFamily="18" charset="0"/>
              <a:cs typeface="Calibri"/>
            </a:endParaRPr>
          </a:p>
        </p:txBody>
      </p:sp>
      <p:pic>
        <p:nvPicPr>
          <p:cNvPr id="10" name="Picture 9" descr="A graph with a line&#10;&#10;AI-generated content may be incorrect.">
            <a:extLst>
              <a:ext uri="{FF2B5EF4-FFF2-40B4-BE49-F238E27FC236}">
                <a16:creationId xmlns:a16="http://schemas.microsoft.com/office/drawing/2014/main" id="{A2D93BD3-BFC1-B6C7-1601-747EDD1019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283" y="1148316"/>
            <a:ext cx="5525829" cy="4570228"/>
          </a:xfrm>
          <a:prstGeom prst="rect">
            <a:avLst/>
          </a:prstGeom>
        </p:spPr>
      </p:pic>
      <p:pic>
        <p:nvPicPr>
          <p:cNvPr id="3" name="Picture 2" descr="A mathematical equation with numbers and plus&#10;&#10;AI-generated content may be incorrect.">
            <a:extLst>
              <a:ext uri="{FF2B5EF4-FFF2-40B4-BE49-F238E27FC236}">
                <a16:creationId xmlns:a16="http://schemas.microsoft.com/office/drawing/2014/main" id="{C0ED4286-E428-0DE6-328A-20796BFFA8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9765" y="3246416"/>
            <a:ext cx="5920120" cy="78813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0811475-1454-59B7-8793-B25C97BD5B19}"/>
              </a:ext>
            </a:extLst>
          </p:cNvPr>
          <p:cNvSpPr txBox="1"/>
          <p:nvPr/>
        </p:nvSpPr>
        <p:spPr>
          <a:xfrm rot="20760000">
            <a:off x="5687943" y="5273951"/>
            <a:ext cx="2320637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>
                <a:solidFill>
                  <a:schemeClr val="accent2"/>
                </a:solidFill>
                <a:latin typeface="Consolas"/>
                <a:ea typeface="Calibri"/>
                <a:cs typeface="Calibri"/>
              </a:rPr>
              <a:t>Preliminary results</a:t>
            </a:r>
          </a:p>
          <a:p>
            <a:pPr algn="ctr"/>
            <a:r>
              <a:rPr lang="en-GB" sz="1600">
                <a:solidFill>
                  <a:schemeClr val="accent2"/>
                </a:solidFill>
                <a:latin typeface="Consolas"/>
                <a:ea typeface="Calibri"/>
                <a:cs typeface="Calibri"/>
              </a:rPr>
              <a:t>(9 qubits)</a:t>
            </a:r>
            <a:endParaRPr lang="en-GB" sz="1600" dirty="0">
              <a:solidFill>
                <a:schemeClr val="accent2"/>
              </a:solidFill>
              <a:latin typeface="Consolas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85509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B49B9926-0FC6-CE50-43E7-C95B11775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19</a:t>
            </a:fld>
            <a:endParaRPr lang="es-ES"/>
          </a:p>
        </p:txBody>
      </p:sp>
      <p:sp>
        <p:nvSpPr>
          <p:cNvPr id="3" name="Título 25">
            <a:extLst>
              <a:ext uri="{FF2B5EF4-FFF2-40B4-BE49-F238E27FC236}">
                <a16:creationId xmlns:a16="http://schemas.microsoft.com/office/drawing/2014/main" id="{CAFD8F10-9177-4A1C-9496-5AEDCEA42165}"/>
              </a:ext>
            </a:extLst>
          </p:cNvPr>
          <p:cNvSpPr txBox="1">
            <a:spLocks noGrp="1"/>
          </p:cNvSpPr>
          <p:nvPr/>
        </p:nvSpPr>
        <p:spPr>
          <a:xfrm>
            <a:off x="2260382" y="4926146"/>
            <a:ext cx="7573765" cy="98378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2800" b="1" i="0" u="none" strike="noStrike" kern="1200" cap="none" spc="0" baseline="0">
                <a:solidFill>
                  <a:srgbClr val="002060"/>
                </a:solidFill>
                <a:uFillTx/>
                <a:latin typeface="Roobert" panose="00000500000000000000" pitchFamily="2" charset="0"/>
              </a:defRPr>
            </a:lvl1pPr>
          </a:lstStyle>
          <a:p>
            <a:r>
              <a:rPr lang="es-ES" dirty="0">
                <a:solidFill>
                  <a:schemeClr val="accent3">
                    <a:lumMod val="49000"/>
                  </a:schemeClr>
                </a:solidFill>
                <a:latin typeface="Roobert"/>
              </a:rPr>
              <a:t>THANK YOU FOR YOUR ATTENTION!</a:t>
            </a:r>
            <a:endParaRPr lang="es-ES" dirty="0">
              <a:solidFill>
                <a:schemeClr val="accent3">
                  <a:lumMod val="49000"/>
                </a:schemeClr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3DDFA9C-2D0E-E8E9-FDA4-C5CD3A1062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798" y="5660223"/>
            <a:ext cx="9042400" cy="535632"/>
          </a:xfrm>
          <a:prstGeom prst="rect">
            <a:avLst/>
          </a:prstGeom>
        </p:spPr>
      </p:pic>
      <p:pic>
        <p:nvPicPr>
          <p:cNvPr id="5" name="Imagen 4" descr="Un letrero de color negro&#10;&#10;El contenido generado por IA puede ser incorrecto.">
            <a:extLst>
              <a:ext uri="{FF2B5EF4-FFF2-40B4-BE49-F238E27FC236}">
                <a16:creationId xmlns:a16="http://schemas.microsoft.com/office/drawing/2014/main" id="{19772D14-C2E9-7D30-7805-EDD33D6DDF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0133"/>
            <a:ext cx="3167788" cy="63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 descr="Texto&#10;&#10;El contenido generado por IA puede ser incorrecto.">
            <a:extLst>
              <a:ext uri="{FF2B5EF4-FFF2-40B4-BE49-F238E27FC236}">
                <a16:creationId xmlns:a16="http://schemas.microsoft.com/office/drawing/2014/main" id="{2DD715DB-2838-F7B1-7A8C-726B440CDF6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3" t="8558" r="5681" b="8059"/>
          <a:stretch>
            <a:fillRect/>
          </a:stretch>
        </p:blipFill>
        <p:spPr bwMode="auto">
          <a:xfrm>
            <a:off x="4467312" y="202236"/>
            <a:ext cx="1205894" cy="63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 descr="Imagen que contiene computadora, computer, oscuro, teclado&#10;&#10;El contenido generado por IA puede ser incorrecto.">
            <a:extLst>
              <a:ext uri="{FF2B5EF4-FFF2-40B4-BE49-F238E27FC236}">
                <a16:creationId xmlns:a16="http://schemas.microsoft.com/office/drawing/2014/main" id="{9495A87D-42A1-1C09-F117-28E63AB202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4277" y="200133"/>
            <a:ext cx="1529519" cy="630000"/>
          </a:xfrm>
          <a:prstGeom prst="rect">
            <a:avLst/>
          </a:prstGeom>
        </p:spPr>
      </p:pic>
      <p:sp>
        <p:nvSpPr>
          <p:cNvPr id="9" name="CuadroTexto 2">
            <a:extLst>
              <a:ext uri="{FF2B5EF4-FFF2-40B4-BE49-F238E27FC236}">
                <a16:creationId xmlns:a16="http://schemas.microsoft.com/office/drawing/2014/main" id="{57CD7FCE-E7E3-C348-967B-2D56A0867BAB}"/>
              </a:ext>
            </a:extLst>
          </p:cNvPr>
          <p:cNvSpPr txBox="1"/>
          <p:nvPr/>
        </p:nvSpPr>
        <p:spPr>
          <a:xfrm>
            <a:off x="378276" y="1067468"/>
            <a:ext cx="61278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err="1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Summary</a:t>
            </a:r>
            <a:r>
              <a:rPr lang="es-ES" sz="320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and </a:t>
            </a:r>
            <a:r>
              <a:rPr lang="es-ES" sz="3200" err="1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outlook</a:t>
            </a:r>
            <a:endParaRPr lang="es-ES" sz="3200"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C53F58E3-EF5A-9D3C-F1E2-0A44FDD8E3E1}"/>
              </a:ext>
            </a:extLst>
          </p:cNvPr>
          <p:cNvSpPr txBox="1"/>
          <p:nvPr/>
        </p:nvSpPr>
        <p:spPr>
          <a:xfrm>
            <a:off x="570349" y="1711579"/>
            <a:ext cx="11485992" cy="347787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kern="0" dirty="0">
                <a:latin typeface="Cambria"/>
                <a:ea typeface="Cambria"/>
              </a:rPr>
              <a:t>Quantum computing technology is available today and developing fast for HEP</a:t>
            </a:r>
          </a:p>
          <a:p>
            <a:endParaRPr lang="en-US" sz="2000" kern="0">
              <a:latin typeface="Cambria"/>
              <a:ea typeface="Cambri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kern="0" dirty="0">
                <a:effectLst/>
                <a:latin typeface="Cambria"/>
                <a:ea typeface="Cambria"/>
              </a:rPr>
              <a:t>We formulated the quantum field theory for </a:t>
            </a:r>
            <a:r>
              <a:rPr lang="es-ES" sz="2000" kern="0" dirty="0" err="1">
                <a:effectLst/>
                <a:latin typeface="Cambria"/>
                <a:ea typeface="Cambria"/>
              </a:rPr>
              <a:t>scalar</a:t>
            </a:r>
            <a:r>
              <a:rPr lang="es-ES" sz="2000" kern="0" dirty="0">
                <a:effectLst/>
                <a:latin typeface="Cambria"/>
                <a:ea typeface="Cambria"/>
              </a:rPr>
              <a:t> </a:t>
            </a:r>
            <a:r>
              <a:rPr lang="es-ES" sz="2000" kern="0" dirty="0" err="1">
                <a:effectLst/>
                <a:latin typeface="Cambria"/>
                <a:ea typeface="Cambria"/>
              </a:rPr>
              <a:t>fields</a:t>
            </a:r>
            <a:r>
              <a:rPr lang="en-US" sz="2000" kern="0" dirty="0">
                <a:effectLst/>
                <a:latin typeface="Cambria"/>
                <a:ea typeface="Cambria"/>
              </a:rPr>
              <a:t> in 1+1 dimensions on the qubits and </a:t>
            </a:r>
            <a:r>
              <a:rPr lang="en-US" sz="2000" kern="0" dirty="0" err="1">
                <a:latin typeface="Cambria"/>
                <a:ea typeface="Cambria"/>
              </a:rPr>
              <a:t>studi</a:t>
            </a:r>
            <a:r>
              <a:rPr lang="es-ES" sz="2000" kern="0" dirty="0" err="1">
                <a:latin typeface="Cambria"/>
                <a:ea typeface="Cambria"/>
              </a:rPr>
              <a:t>ed</a:t>
            </a:r>
            <a:r>
              <a:rPr lang="en-US" sz="2000" kern="0" dirty="0">
                <a:effectLst/>
                <a:latin typeface="Cambria"/>
                <a:ea typeface="Cambria"/>
              </a:rPr>
              <a:t> its various thermal properties at finite temperature</a:t>
            </a:r>
            <a:r>
              <a:rPr lang="en-US" sz="2000" kern="0" dirty="0">
                <a:latin typeface="Cambria"/>
                <a:ea typeface="Cambria"/>
              </a:rPr>
              <a:t> as well as </a:t>
            </a:r>
            <a:r>
              <a:rPr lang="en-US" sz="2000" kern="0" dirty="0" err="1">
                <a:latin typeface="Cambria"/>
                <a:ea typeface="Cambria"/>
              </a:rPr>
              <a:t>thermalisation</a:t>
            </a:r>
            <a:r>
              <a:rPr lang="en-US" sz="2000" kern="0" dirty="0">
                <a:latin typeface="Cambria"/>
                <a:ea typeface="Cambria"/>
              </a:rPr>
              <a:t> using</a:t>
            </a:r>
            <a:r>
              <a:rPr lang="en-US" sz="2000" kern="0" dirty="0">
                <a:effectLst/>
                <a:latin typeface="Cambria"/>
                <a:ea typeface="Cambria"/>
              </a:rPr>
              <a:t> quantum simulation algorithm</a:t>
            </a:r>
            <a:r>
              <a:rPr lang="es-ES" sz="2000" kern="0" dirty="0">
                <a:effectLst/>
                <a:latin typeface="Cambria"/>
                <a:ea typeface="Cambria"/>
              </a:rPr>
              <a:t>s</a:t>
            </a:r>
          </a:p>
          <a:p>
            <a:endParaRPr lang="es-ES" sz="2000" kern="0">
              <a:effectLst/>
              <a:latin typeface="Cambria"/>
              <a:ea typeface="Cambri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kern="0" dirty="0">
                <a:latin typeface="Cambria"/>
                <a:ea typeface="Cambria"/>
              </a:rPr>
              <a:t>Quantum simulation helps to understand real-time evolution of non-equilibrium dynamics relevant to heavy-ion collisions.</a:t>
            </a:r>
          </a:p>
          <a:p>
            <a:endParaRPr lang="en-US" sz="2000" kern="0">
              <a:latin typeface="Cambria"/>
              <a:ea typeface="Cambri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kern="0" dirty="0">
                <a:latin typeface="Cambria"/>
                <a:ea typeface="Cambria"/>
              </a:rPr>
              <a:t>Larger scale simulation under development. It remains interesting to explore other options such as tensor networks</a:t>
            </a:r>
            <a:endParaRPr lang="es-ES" sz="2000" kern="0" dirty="0">
              <a:latin typeface="Cambria"/>
              <a:ea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481215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D00569-B947-E965-1500-F9CAEE10E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2</a:t>
            </a:fld>
            <a:endParaRPr lang="es-E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C6CF69-2AA6-B081-E317-2618F0BB5E32}"/>
              </a:ext>
            </a:extLst>
          </p:cNvPr>
          <p:cNvSpPr txBox="1"/>
          <p:nvPr/>
        </p:nvSpPr>
        <p:spPr>
          <a:xfrm>
            <a:off x="195532" y="195532"/>
            <a:ext cx="10436074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3200" b="1" dirty="0" err="1">
                <a:solidFill>
                  <a:srgbClr val="432B20"/>
                </a:solidFill>
                <a:latin typeface="Cambria"/>
              </a:rPr>
              <a:t>State</a:t>
            </a:r>
            <a:r>
              <a:rPr lang="es-ES" sz="3200" b="1" dirty="0">
                <a:solidFill>
                  <a:srgbClr val="432B20"/>
                </a:solidFill>
                <a:latin typeface="Cambria"/>
              </a:rPr>
              <a:t> </a:t>
            </a:r>
            <a:r>
              <a:rPr lang="es-ES" sz="3200" b="1" dirty="0" err="1">
                <a:solidFill>
                  <a:srgbClr val="432B20"/>
                </a:solidFill>
                <a:latin typeface="Cambria"/>
              </a:rPr>
              <a:t>of</a:t>
            </a:r>
            <a:r>
              <a:rPr lang="es-ES" sz="3200" b="1" dirty="0">
                <a:solidFill>
                  <a:srgbClr val="432B20"/>
                </a:solidFill>
                <a:latin typeface="Cambria"/>
              </a:rPr>
              <a:t> </a:t>
            </a:r>
            <a:r>
              <a:rPr lang="es-ES" sz="3200" b="1" dirty="0" err="1">
                <a:solidFill>
                  <a:srgbClr val="432B20"/>
                </a:solidFill>
                <a:latin typeface="Cambria"/>
              </a:rPr>
              <a:t>the</a:t>
            </a:r>
            <a:r>
              <a:rPr lang="es-ES" sz="3200" b="1" dirty="0">
                <a:solidFill>
                  <a:srgbClr val="432B20"/>
                </a:solidFill>
                <a:latin typeface="Cambria"/>
              </a:rPr>
              <a:t> art in quantum </a:t>
            </a:r>
            <a:r>
              <a:rPr lang="es-ES" sz="3200" b="1" dirty="0" err="1">
                <a:solidFill>
                  <a:srgbClr val="432B20"/>
                </a:solidFill>
                <a:latin typeface="Cambria"/>
              </a:rPr>
              <a:t>computer</a:t>
            </a:r>
            <a:r>
              <a:rPr lang="es-ES" sz="3200" b="1" dirty="0">
                <a:solidFill>
                  <a:srgbClr val="432B20"/>
                </a:solidFill>
                <a:latin typeface="Cambria"/>
              </a:rPr>
              <a:t> </a:t>
            </a:r>
            <a:r>
              <a:rPr lang="es-ES" sz="3200" b="1" dirty="0" err="1">
                <a:solidFill>
                  <a:srgbClr val="432B20"/>
                </a:solidFill>
                <a:latin typeface="Cambria"/>
              </a:rPr>
              <a:t>technology</a:t>
            </a:r>
            <a:endParaRPr lang="es-ES" sz="3200" b="1" dirty="0">
              <a:solidFill>
                <a:srgbClr val="432B20"/>
              </a:solidFill>
              <a:latin typeface="Cambria"/>
              <a:ea typeface="Cambri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E0C035-5C7A-D6A9-3231-A3CCEDBC33AC}"/>
              </a:ext>
            </a:extLst>
          </p:cNvPr>
          <p:cNvSpPr txBox="1"/>
          <p:nvPr/>
        </p:nvSpPr>
        <p:spPr>
          <a:xfrm>
            <a:off x="268715" y="1743129"/>
            <a:ext cx="8179249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>
                <a:latin typeface="Cambria" panose="02040503050406030204" pitchFamily="18" charset="0"/>
                <a:ea typeface="Cambria" panose="02040503050406030204" pitchFamily="18" charset="0"/>
              </a:rPr>
              <a:t>Currently, we are in the Noisy Intermediate-Scale quantum </a:t>
            </a:r>
            <a:r>
              <a:rPr lang="en-US" sz="200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(NISQ) </a:t>
            </a:r>
            <a:r>
              <a:rPr lang="en-US" sz="2000">
                <a:latin typeface="Cambria" panose="02040503050406030204" pitchFamily="18" charset="0"/>
                <a:ea typeface="Cambria" panose="02040503050406030204" pitchFamily="18" charset="0"/>
              </a:rPr>
              <a:t>era:</a:t>
            </a:r>
          </a:p>
          <a:p>
            <a:endParaRPr lang="en-US" sz="200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>
                <a:latin typeface="Cambria" panose="02040503050406030204" pitchFamily="18" charset="0"/>
                <a:ea typeface="Cambria" panose="02040503050406030204" pitchFamily="18" charset="0"/>
              </a:rPr>
              <a:t>Quantum processors containing up to ~1000 qubits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2000">
                <a:latin typeface="Cambria" panose="02040503050406030204" pitchFamily="18" charset="0"/>
                <a:ea typeface="Cambria" panose="02040503050406030204" pitchFamily="18" charset="0"/>
              </a:rPr>
              <a:t>Sensitive </a:t>
            </a:r>
            <a:r>
              <a:rPr lang="es-ES" sz="2000" err="1">
                <a:latin typeface="Cambria" panose="02040503050406030204" pitchFamily="18" charset="0"/>
                <a:ea typeface="Cambria" panose="02040503050406030204" pitchFamily="18" charset="0"/>
              </a:rPr>
              <a:t>to</a:t>
            </a:r>
            <a:r>
              <a:rPr lang="es-ES" sz="200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2000" err="1">
                <a:latin typeface="Cambria" panose="02040503050406030204" pitchFamily="18" charset="0"/>
                <a:ea typeface="Cambria" panose="02040503050406030204" pitchFamily="18" charset="0"/>
              </a:rPr>
              <a:t>their</a:t>
            </a:r>
            <a:r>
              <a:rPr lang="es-ES" sz="200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2000" err="1">
                <a:latin typeface="Cambria" panose="02040503050406030204" pitchFamily="18" charset="0"/>
                <a:ea typeface="Cambria" panose="02040503050406030204" pitchFamily="18" charset="0"/>
              </a:rPr>
              <a:t>environment</a:t>
            </a:r>
            <a:endParaRPr lang="es-ES" sz="200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Prone to quantum decoherence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E31181-9731-7DF8-9AE9-D020F5E4C1B4}"/>
              </a:ext>
            </a:extLst>
          </p:cNvPr>
          <p:cNvSpPr txBox="1"/>
          <p:nvPr/>
        </p:nvSpPr>
        <p:spPr>
          <a:xfrm>
            <a:off x="4007872" y="5732342"/>
            <a:ext cx="459236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latin typeface="Cambria"/>
                <a:ea typeface="Cambria"/>
                <a:cs typeface="Calibri"/>
              </a:rPr>
              <a:t>IBM Condor employs over 1000 qubits </a:t>
            </a:r>
            <a:r>
              <a:rPr lang="en-US" sz="2400">
                <a:latin typeface="Cambria"/>
                <a:ea typeface="Cambria"/>
                <a:cs typeface="Calibri"/>
              </a:rPr>
              <a:t>⇨</a:t>
            </a:r>
            <a:r>
              <a:rPr lang="en-US">
                <a:latin typeface="Cambria"/>
                <a:ea typeface="Cambria"/>
                <a:cs typeface="Calibri"/>
              </a:rPr>
              <a:t> </a:t>
            </a:r>
            <a:endParaRPr lang="en-US">
              <a:latin typeface="Cambria"/>
              <a:ea typeface="Cambria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303ACDD-C8C4-B276-82E4-2359AB903C6C}"/>
              </a:ext>
            </a:extLst>
          </p:cNvPr>
          <p:cNvSpPr txBox="1"/>
          <p:nvPr/>
        </p:nvSpPr>
        <p:spPr>
          <a:xfrm>
            <a:off x="268716" y="954549"/>
            <a:ext cx="114274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b="0" i="0" u="none" strike="noStrike" baseline="0">
                <a:latin typeface="Cambria" panose="02040503050406030204" pitchFamily="18" charset="0"/>
                <a:ea typeface="Cambria" panose="02040503050406030204" pitchFamily="18" charset="0"/>
              </a:rPr>
              <a:t>Quantum computing (QC) is a rapidly-emerging technology that harnesses the laws of quantum mechanics to solve problems too complex for classical computers.</a:t>
            </a:r>
            <a:endParaRPr lang="es-ES" sz="200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9" name="Imagen 8" descr="Imagen que contiene tabla, computadora&#10;&#10;Descripción generada automáticamente">
            <a:extLst>
              <a:ext uri="{FF2B5EF4-FFF2-40B4-BE49-F238E27FC236}">
                <a16:creationId xmlns:a16="http://schemas.microsoft.com/office/drawing/2014/main" id="{66D2A24E-37C5-1070-25EE-57774FC58B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9" r="26892" b="5049"/>
          <a:stretch/>
        </p:blipFill>
        <p:spPr>
          <a:xfrm>
            <a:off x="8769084" y="1810379"/>
            <a:ext cx="2791814" cy="4363017"/>
          </a:xfrm>
          <a:prstGeom prst="rect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19816200-9FC6-E650-28C0-9BB2FC09BFB9}"/>
              </a:ext>
            </a:extLst>
          </p:cNvPr>
          <p:cNvSpPr txBox="1"/>
          <p:nvPr/>
        </p:nvSpPr>
        <p:spPr>
          <a:xfrm>
            <a:off x="268715" y="4107445"/>
            <a:ext cx="774252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ker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Quantum information science has proved useful in a broad range of physics applications</a:t>
            </a:r>
            <a:endParaRPr lang="es-ES" sz="200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90CD140-72E4-CA49-79A8-379D6C5F8334}"/>
              </a:ext>
            </a:extLst>
          </p:cNvPr>
          <p:cNvSpPr txBox="1"/>
          <p:nvPr/>
        </p:nvSpPr>
        <p:spPr>
          <a:xfrm>
            <a:off x="268714" y="4937039"/>
            <a:ext cx="817924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ker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Quantum simulation is potentially more advantageous in reducing the problem complexity </a:t>
            </a:r>
            <a:r>
              <a:rPr lang="en-US" sz="2000" kern="0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from exponential to polynomial </a:t>
            </a:r>
            <a:endParaRPr lang="es-ES" sz="200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9217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156B062A-DF68-65C1-F3E4-CA0C1D536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20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61A37C5-DD0A-21C4-2497-DEC81B0850E3}"/>
              </a:ext>
            </a:extLst>
          </p:cNvPr>
          <p:cNvSpPr txBox="1"/>
          <p:nvPr/>
        </p:nvSpPr>
        <p:spPr>
          <a:xfrm>
            <a:off x="233501" y="121816"/>
            <a:ext cx="8062414" cy="610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3200" b="1" kern="10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Quantum imaginary time evolution</a:t>
            </a:r>
            <a:endParaRPr lang="es-ES" sz="3200" kern="100">
              <a:solidFill>
                <a:schemeClr val="accent3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5B3DE18-7674-1438-CD3F-F05C2E3F0A9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91" r="-206" b="17215"/>
          <a:stretch>
            <a:fillRect/>
          </a:stretch>
        </p:blipFill>
        <p:spPr>
          <a:xfrm>
            <a:off x="233501" y="1866112"/>
            <a:ext cx="7555773" cy="287408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C1A55EB-31AF-07BF-CEFC-5ABFAB1502A1}"/>
              </a:ext>
            </a:extLst>
          </p:cNvPr>
          <p:cNvSpPr txBox="1"/>
          <p:nvPr/>
        </p:nvSpPr>
        <p:spPr>
          <a:xfrm>
            <a:off x="603163" y="928107"/>
            <a:ext cx="207104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u="sng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Trotter formula: </a:t>
            </a:r>
            <a:endParaRPr lang="es-ES" sz="2000" u="sng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C6D12EC0-56BA-B747-35B6-6C889A90CF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467" y="788093"/>
            <a:ext cx="4290529" cy="773004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9761A513-90FF-8D5E-8FED-A649F2FAE4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70" y="5343113"/>
            <a:ext cx="6941413" cy="75921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1EAD20C4-3146-FD04-F303-F0DBE5AB21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3205" y="1529815"/>
            <a:ext cx="2228850" cy="47625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E8AAFA71-24D0-81D9-A3D1-C06DFB224A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15580" y="3144868"/>
            <a:ext cx="2324100" cy="504825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3A4B1369-B5C0-50B5-D4E5-C792F3F464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22359" y="4908040"/>
            <a:ext cx="4251075" cy="470037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048CE431-504C-46B1-A900-0DA217A8B8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48205" y="5441932"/>
            <a:ext cx="2629489" cy="479704"/>
          </a:xfrm>
          <a:prstGeom prst="rect">
            <a:avLst/>
          </a:prstGeom>
        </p:spPr>
      </p:pic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08A27816-29A5-AE60-3AD5-4155508D8BDB}"/>
              </a:ext>
            </a:extLst>
          </p:cNvPr>
          <p:cNvCxnSpPr>
            <a:cxnSpLocks/>
          </p:cNvCxnSpPr>
          <p:nvPr/>
        </p:nvCxnSpPr>
        <p:spPr>
          <a:xfrm>
            <a:off x="7746424" y="969477"/>
            <a:ext cx="0" cy="50076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42BFE5C0-7651-AA70-0A3A-D27D210AA908}"/>
              </a:ext>
            </a:extLst>
          </p:cNvPr>
          <p:cNvSpPr txBox="1"/>
          <p:nvPr/>
        </p:nvSpPr>
        <p:spPr>
          <a:xfrm>
            <a:off x="8168459" y="974540"/>
            <a:ext cx="36405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Real-time Hamiltonian operator </a:t>
            </a:r>
            <a:endParaRPr lang="es-ES" sz="200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30D0982F-93BA-6F47-0E42-A79CB63AAA99}"/>
              </a:ext>
            </a:extLst>
          </p:cNvPr>
          <p:cNvSpPr txBox="1"/>
          <p:nvPr/>
        </p:nvSpPr>
        <p:spPr>
          <a:xfrm>
            <a:off x="8243247" y="2317820"/>
            <a:ext cx="348388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determined by solving the linear matrix equation</a:t>
            </a:r>
            <a:endParaRPr lang="es-ES" sz="200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F7C17C2A-8373-7CB2-3B27-E2D98B9812EE}"/>
              </a:ext>
            </a:extLst>
          </p:cNvPr>
          <p:cNvSpPr txBox="1"/>
          <p:nvPr/>
        </p:nvSpPr>
        <p:spPr>
          <a:xfrm>
            <a:off x="8257096" y="3776221"/>
            <a:ext cx="364055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whose matrix elements are evaluated as expectation values on the quantum circuit</a:t>
            </a:r>
            <a:endParaRPr lang="es-ES" sz="200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7E582D6-BC64-FB94-9F9F-DE06AF621017}"/>
              </a:ext>
            </a:extLst>
          </p:cNvPr>
          <p:cNvSpPr txBox="1"/>
          <p:nvPr/>
        </p:nvSpPr>
        <p:spPr>
          <a:xfrm>
            <a:off x="9342518" y="212571"/>
            <a:ext cx="2830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>
                <a:latin typeface="Baskerville Old Face" panose="02020602080505020303" pitchFamily="18" charset="0"/>
              </a:rPr>
              <a:t>Motta, 2019 </a:t>
            </a:r>
            <a:r>
              <a:rPr lang="es-ES" sz="160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[</a:t>
            </a:r>
            <a:r>
              <a:rPr lang="es-ES" sz="1600" u="sng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a</a:t>
            </a:r>
            <a:r>
              <a:rPr lang="es-ES" sz="1600" u="sng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rXiv:1901.07653</a:t>
            </a:r>
            <a:r>
              <a:rPr lang="es-ES" sz="160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7437491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B40B382F-FF64-1424-55BB-80052132E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21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4205F4F-F228-73C1-65DB-C499746D7D3A}"/>
              </a:ext>
            </a:extLst>
          </p:cNvPr>
          <p:cNvSpPr txBox="1"/>
          <p:nvPr/>
        </p:nvSpPr>
        <p:spPr>
          <a:xfrm>
            <a:off x="412844" y="261111"/>
            <a:ext cx="7953233" cy="610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s-ES" sz="3200" b="1" kern="100" err="1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Thermal</a:t>
            </a:r>
            <a:r>
              <a:rPr lang="es-ES" sz="3200" b="1" kern="10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ES" sz="3200" b="1" kern="100" err="1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expectation</a:t>
            </a:r>
            <a:r>
              <a:rPr lang="es-ES" sz="3200" b="1" kern="10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on the </a:t>
            </a:r>
            <a:r>
              <a:rPr lang="es-ES" sz="3200" b="1" kern="100" err="1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circuit</a:t>
            </a:r>
            <a:endParaRPr lang="es-ES" sz="3200" kern="100">
              <a:solidFill>
                <a:schemeClr val="accent3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B1BF5CD-AE86-FC2E-DD87-F1364AB1B6FE}"/>
              </a:ext>
            </a:extLst>
          </p:cNvPr>
          <p:cNvSpPr txBox="1"/>
          <p:nvPr/>
        </p:nvSpPr>
        <p:spPr>
          <a:xfrm>
            <a:off x="412844" y="1042587"/>
            <a:ext cx="115016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Minimally entangled typical thermal state method (METTS)</a:t>
            </a:r>
            <a:endParaRPr lang="es-ES" sz="200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6DE5411-6C9F-EBBD-C6A1-2375E61FF96C}"/>
              </a:ext>
            </a:extLst>
          </p:cNvPr>
          <p:cNvSpPr txBox="1"/>
          <p:nvPr/>
        </p:nvSpPr>
        <p:spPr>
          <a:xfrm>
            <a:off x="1763976" y="1975931"/>
            <a:ext cx="29718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Redefined quantum state</a:t>
            </a:r>
            <a:endParaRPr lang="es-ES" sz="200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8483ADF-8B42-8E46-FBA7-795709C6BD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5776" y="1852821"/>
            <a:ext cx="5767261" cy="646331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87BDCBF2-57E5-DCC6-3096-C22EAA239475}"/>
              </a:ext>
            </a:extLst>
          </p:cNvPr>
          <p:cNvSpPr txBox="1"/>
          <p:nvPr/>
        </p:nvSpPr>
        <p:spPr>
          <a:xfrm>
            <a:off x="2811436" y="2895343"/>
            <a:ext cx="12931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in QITE: </a:t>
            </a:r>
            <a:endParaRPr lang="es-ES" sz="200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C76FAC08-3EB8-E3F7-6046-199F105FF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5144" y="2575033"/>
            <a:ext cx="5284739" cy="98175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E4CB669F-88C9-6A76-CF98-AD7461E54E40}"/>
              </a:ext>
            </a:extLst>
          </p:cNvPr>
          <p:cNvSpPr txBox="1"/>
          <p:nvPr/>
        </p:nvSpPr>
        <p:spPr>
          <a:xfrm>
            <a:off x="1454231" y="4053556"/>
            <a:ext cx="24941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Thermal observables </a:t>
            </a:r>
            <a:endParaRPr lang="es-ES" sz="200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A72A5ED3-DE7A-F932-59FC-2BF2F0ED5D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1173" y="3870960"/>
            <a:ext cx="6562725" cy="857250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3FDCE2DD-CE9F-23B8-ED40-198758F071A1}"/>
              </a:ext>
            </a:extLst>
          </p:cNvPr>
          <p:cNvSpPr/>
          <p:nvPr/>
        </p:nvSpPr>
        <p:spPr>
          <a:xfrm>
            <a:off x="1291416" y="3870960"/>
            <a:ext cx="9585847" cy="857250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BDCDAAA7-FAE7-727B-BD25-20A93EB1DB7F}"/>
                  </a:ext>
                </a:extLst>
              </p:cNvPr>
              <p:cNvSpPr txBox="1"/>
              <p:nvPr/>
            </p:nvSpPr>
            <p:spPr>
              <a:xfrm>
                <a:off x="1253175" y="5520347"/>
                <a:ext cx="9603762" cy="465127"/>
              </a:xfrm>
              <a:prstGeom prst="rect">
                <a:avLst/>
              </a:prstGeom>
              <a:solidFill>
                <a:schemeClr val="accent3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800"/>
                  </a:spcAft>
                </a:pPr>
                <a:r>
                  <a:rPr lang="en-US" sz="2000" kern="100">
                    <a:effectLst/>
                    <a:latin typeface="Cambria" panose="02040503050406030204" pitchFamily="18" charset="0"/>
                    <a:ea typeface="Cambria" panose="02040503050406030204" pitchFamily="18" charset="0"/>
                    <a:cs typeface="Times New Roman" panose="02020603050405020304" pitchFamily="18" charset="0"/>
                  </a:rPr>
                  <a:t>Equivalent to sampling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⟩"/>
                        <m:ctrlPr>
                          <a:rPr lang="es-ES" sz="2000" b="0" i="1" kern="100" dirty="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ES" sz="2000" b="0" i="1" kern="100" dirty="0" smtClean="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sz="2000" b="0" i="1" kern="100" dirty="0" smtClean="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s-ES" sz="2000" b="0" i="1" kern="100" dirty="0" smtClean="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kern="100">
                    <a:effectLst/>
                    <a:latin typeface="Cambria" panose="02040503050406030204" pitchFamily="18" charset="0"/>
                    <a:ea typeface="Cambria" panose="02040503050406030204" pitchFamily="18" charset="0"/>
                    <a:cs typeface="Times New Roman" panose="02020603050405020304" pitchFamily="18" charset="0"/>
                  </a:rPr>
                  <a:t> with probability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0" i="1" kern="1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000" b="0" i="1" kern="1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s-ES" sz="2000" b="0" i="1" kern="1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  <m:r>
                      <a:rPr lang="es-ES" sz="2000" b="0" i="1" kern="10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s-ES" sz="2000" b="0" i="1" kern="10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𝑍</m:t>
                    </m:r>
                  </m:oMath>
                </a14:m>
                <a:r>
                  <a:rPr lang="en-US" sz="2000" kern="100">
                    <a:effectLst/>
                    <a:latin typeface="Cambria" panose="02040503050406030204" pitchFamily="18" charset="0"/>
                    <a:ea typeface="Cambria" panose="02040503050406030204" pitchFamily="18" charset="0"/>
                    <a:cs typeface="Times New Roman" panose="02020603050405020304" pitchFamily="18" charset="0"/>
                  </a:rPr>
                  <a:t> and summing its expectations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0" i="1" kern="1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s-ES" sz="2000" b="0" i="1" kern="100" smtClean="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s-ES" sz="2000" b="0" i="1" kern="100" smtClean="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2000" b="0" i="1" kern="100" smtClean="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s-ES" sz="2000" b="0" i="1" kern="100" smtClean="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s-ES" sz="2000" b="0" i="1" kern="1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sub>
                    </m:sSub>
                  </m:oMath>
                </a14:m>
                <a:endParaRPr lang="es-ES" sz="2000" kern="100">
                  <a:effectLst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BDCDAAA7-FAE7-727B-BD25-20A93EB1DB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3175" y="5520347"/>
                <a:ext cx="9603762" cy="465127"/>
              </a:xfrm>
              <a:prstGeom prst="rect">
                <a:avLst/>
              </a:prstGeom>
              <a:blipFill>
                <a:blip r:embed="rId5"/>
                <a:stretch>
                  <a:fillRect l="-698" t="-1316" b="-1578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Flecha: hacia abajo 21">
            <a:extLst>
              <a:ext uri="{FF2B5EF4-FFF2-40B4-BE49-F238E27FC236}">
                <a16:creationId xmlns:a16="http://schemas.microsoft.com/office/drawing/2014/main" id="{85E82CEF-94DF-0A96-A44D-49FE9E6C16D7}"/>
              </a:ext>
            </a:extLst>
          </p:cNvPr>
          <p:cNvSpPr/>
          <p:nvPr/>
        </p:nvSpPr>
        <p:spPr>
          <a:xfrm>
            <a:off x="5663533" y="4804019"/>
            <a:ext cx="841612" cy="648088"/>
          </a:xfrm>
          <a:prstGeom prst="down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22D898D-489B-C358-223E-162082FA15DD}"/>
              </a:ext>
            </a:extLst>
          </p:cNvPr>
          <p:cNvSpPr txBox="1"/>
          <p:nvPr/>
        </p:nvSpPr>
        <p:spPr>
          <a:xfrm>
            <a:off x="9269883" y="261111"/>
            <a:ext cx="2781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>
                <a:latin typeface="Baskerville Old Face" panose="02020602080505020303" pitchFamily="18" charset="0"/>
              </a:rPr>
              <a:t>White, 2009 </a:t>
            </a:r>
            <a:r>
              <a:rPr lang="es-ES" sz="160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[</a:t>
            </a:r>
            <a:r>
              <a:rPr lang="es-ES" sz="1600" u="sng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a</a:t>
            </a:r>
            <a:r>
              <a:rPr lang="es-ES" sz="160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rXiv:0902.4475</a:t>
            </a:r>
            <a:r>
              <a:rPr lang="es-ES" sz="160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739215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68C378E-E4C2-D423-CBD0-D40853ECC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3</a:t>
            </a:fld>
            <a:endParaRPr lang="es-E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3944460-C6A2-0F39-83BA-C4A6915DA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598" y="1000259"/>
            <a:ext cx="5669213" cy="3787064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41DC8553-66BB-16D0-AD88-0B5EEF5A10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6811" y="847077"/>
            <a:ext cx="6267017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QGP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constitutes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one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of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the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main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research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areas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in QCD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physics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s-ES" altLang="es-E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Time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evolution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of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QCD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matter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before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lang="es-ES" altLang="es-ES" sz="2000" dirty="0" err="1">
                <a:latin typeface="Cambria"/>
                <a:ea typeface="Cambria"/>
              </a:rPr>
              <a:t>thermalisation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has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been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studied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using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classical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approaches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such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as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classical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field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simulations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or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kinetic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theory</a:t>
            </a:r>
            <a:endParaRPr kumimoji="0" lang="es-ES" altLang="es-ES" sz="2000" b="0" i="0" u="none" strike="noStrike" cap="none" normalizeH="0" baseline="0" dirty="0">
              <a:ln>
                <a:noFill/>
              </a:ln>
              <a:effectLst/>
              <a:latin typeface="Cambria"/>
              <a:ea typeface="Cambri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s-ES" altLang="es-E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altLang="es-ES" sz="2000" dirty="0" err="1">
                <a:latin typeface="Cambria"/>
                <a:ea typeface="Cambria"/>
              </a:rPr>
              <a:t>I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t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has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not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yet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been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resolved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from</a:t>
            </a:r>
            <a:r>
              <a:rPr lang="es-ES" altLang="es-ES" sz="2000" dirty="0">
                <a:latin typeface="Cambria"/>
                <a:ea typeface="Cambria"/>
              </a:rPr>
              <a:t> </a:t>
            </a:r>
            <a:r>
              <a:rPr lang="es-ES" altLang="es-ES" sz="2000" dirty="0" err="1">
                <a:latin typeface="Cambria"/>
                <a:ea typeface="Cambria"/>
              </a:rPr>
              <a:t>first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principles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effectLst/>
                <a:latin typeface="Cambria"/>
                <a:ea typeface="Cambria"/>
              </a:rPr>
              <a:t>of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effectLst/>
                <a:latin typeface="Cambria"/>
                <a:ea typeface="Cambria"/>
              </a:rPr>
              <a:t> QCD</a:t>
            </a:r>
            <a:endParaRPr lang="es-ES" altLang="es-ES" sz="2000" b="0" i="0" u="none" strike="noStrike" cap="none" normalizeH="0" baseline="0" dirty="0">
              <a:ln>
                <a:noFill/>
              </a:ln>
              <a:effectLst/>
              <a:latin typeface="Cambria"/>
              <a:ea typeface="Cambri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s-ES" altLang="es-ES" sz="200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ambria"/>
                <a:ea typeface="Cambria"/>
              </a:rPr>
              <a:t>Lattice QCD is only applicable at low baryon densities in imaginary time where the numerical sign problem does not interfere with calculations</a:t>
            </a:r>
            <a:endParaRPr kumimoji="0" lang="es-ES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/>
              <a:ea typeface="Cambria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BAB3B29-3747-2E06-3305-0E21E9EC0FD0}"/>
              </a:ext>
            </a:extLst>
          </p:cNvPr>
          <p:cNvSpPr txBox="1">
            <a:spLocks/>
          </p:cNvSpPr>
          <p:nvPr/>
        </p:nvSpPr>
        <p:spPr>
          <a:xfrm>
            <a:off x="259056" y="276222"/>
            <a:ext cx="8987857" cy="4316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kern="0" dirty="0" err="1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Thermalisation</a:t>
            </a:r>
            <a:r>
              <a:rPr lang="es-ES" sz="3200" b="1" kern="0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 in heavy-ion </a:t>
            </a:r>
            <a:r>
              <a:rPr lang="es-ES" sz="3200" b="1" kern="0" dirty="0" err="1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collisions</a:t>
            </a:r>
            <a:endParaRPr lang="es-ES" sz="3200" b="1" kern="0" dirty="0" err="1"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63632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335221-643C-C57D-C75E-33D590275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4</a:t>
            </a:fld>
            <a:endParaRPr lang="es-E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0A95FE-537B-7366-A61A-47DA4CE0061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676" t="-1676" r="48948" b="31806"/>
          <a:stretch>
            <a:fillRect/>
          </a:stretch>
        </p:blipFill>
        <p:spPr>
          <a:xfrm>
            <a:off x="8391009" y="2886334"/>
            <a:ext cx="2830264" cy="22994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026E53-17EB-0DEB-532C-DE6600285D56}"/>
              </a:ext>
            </a:extLst>
          </p:cNvPr>
          <p:cNvSpPr txBox="1"/>
          <p:nvPr/>
        </p:nvSpPr>
        <p:spPr>
          <a:xfrm>
            <a:off x="8461003" y="5274525"/>
            <a:ext cx="2977728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>
                <a:latin typeface="Cambria"/>
                <a:ea typeface="Calibri"/>
                <a:cs typeface="Calibri"/>
              </a:rPr>
              <a:t>Glasma flux tubes, along which </a:t>
            </a:r>
            <a:r>
              <a:rPr lang="en-GB" sz="1600" err="1">
                <a:latin typeface="Cambria"/>
                <a:ea typeface="Calibri"/>
                <a:cs typeface="Calibri"/>
              </a:rPr>
              <a:t>glasma</a:t>
            </a:r>
            <a:r>
              <a:rPr lang="en-GB" sz="1600">
                <a:latin typeface="Cambria"/>
                <a:ea typeface="Calibri"/>
                <a:cs typeface="Calibri"/>
              </a:rPr>
              <a:t> fields are coherent</a:t>
            </a:r>
            <a:endParaRPr lang="en-GB" sz="1600">
              <a:latin typeface="Cambria"/>
              <a:ea typeface="Cambria"/>
            </a:endParaRPr>
          </a:p>
        </p:txBody>
      </p:sp>
      <p:sp>
        <p:nvSpPr>
          <p:cNvPr id="9" name="CuadroTexto 14">
            <a:extLst>
              <a:ext uri="{FF2B5EF4-FFF2-40B4-BE49-F238E27FC236}">
                <a16:creationId xmlns:a16="http://schemas.microsoft.com/office/drawing/2014/main" id="{6A21435B-A217-CDF2-943A-554E0230D83F}"/>
              </a:ext>
            </a:extLst>
          </p:cNvPr>
          <p:cNvSpPr txBox="1"/>
          <p:nvPr/>
        </p:nvSpPr>
        <p:spPr>
          <a:xfrm>
            <a:off x="9197080" y="383110"/>
            <a:ext cx="2867873" cy="33855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s-ES" sz="1600" err="1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/>
              </a:rPr>
              <a:t>Gelis</a:t>
            </a:r>
            <a:r>
              <a:rPr lang="es-ES" sz="1600" b="0" i="0" u="none" strike="noStrike" baseline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/>
              </a:rPr>
              <a:t>, </a:t>
            </a:r>
            <a:r>
              <a:rPr lang="es-ES" sz="160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/>
              </a:rPr>
              <a:t>2012</a:t>
            </a:r>
            <a:r>
              <a:rPr lang="es-ES" sz="1600" b="0" i="0" u="none" strike="noStrike" baseline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/>
              </a:rPr>
              <a:t> </a:t>
            </a:r>
            <a:r>
              <a:rPr lang="es-ES" sz="1600">
                <a:solidFill>
                  <a:schemeClr val="accent5">
                    <a:lumMod val="50000"/>
                  </a:schemeClr>
                </a:solidFill>
                <a:latin typeface="Baskerville Old Face"/>
              </a:rPr>
              <a:t>[</a:t>
            </a:r>
            <a:r>
              <a:rPr lang="es-ES" sz="1600" u="sng">
                <a:solidFill>
                  <a:schemeClr val="accent5">
                    <a:lumMod val="50000"/>
                  </a:schemeClr>
                </a:solidFill>
                <a:latin typeface="Baskerville Old Face"/>
              </a:rPr>
              <a:t>arXiv:</a:t>
            </a:r>
            <a:r>
              <a:rPr lang="es-ES" sz="1600" u="sng">
                <a:solidFill>
                  <a:schemeClr val="accent5">
                    <a:lumMod val="50000"/>
                  </a:schemeClr>
                </a:solidFill>
                <a:latin typeface="Baskerville Old Face"/>
                <a:ea typeface="+mn-lt"/>
                <a:cs typeface="+mn-lt"/>
              </a:rPr>
              <a:t>1211.3327v2</a:t>
            </a:r>
            <a:r>
              <a:rPr lang="es-ES" sz="1600">
                <a:solidFill>
                  <a:schemeClr val="accent5">
                    <a:lumMod val="50000"/>
                  </a:schemeClr>
                </a:solidFill>
                <a:latin typeface="Baskerville Old Face"/>
              </a:rPr>
              <a:t>]</a:t>
            </a:r>
            <a:endParaRPr lang="en-US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221558-9A78-A05F-11A0-C1AC38CF1D51}"/>
              </a:ext>
            </a:extLst>
          </p:cNvPr>
          <p:cNvSpPr txBox="1"/>
          <p:nvPr/>
        </p:nvSpPr>
        <p:spPr>
          <a:xfrm>
            <a:off x="195532" y="195532"/>
            <a:ext cx="343216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3200" b="1" dirty="0" err="1">
                <a:solidFill>
                  <a:srgbClr val="432B20"/>
                </a:solidFill>
                <a:latin typeface="Cambria"/>
                <a:ea typeface="Cambria"/>
              </a:rPr>
              <a:t>Motivation</a:t>
            </a:r>
          </a:p>
        </p:txBody>
      </p:sp>
      <p:sp>
        <p:nvSpPr>
          <p:cNvPr id="14" name="TextBox 4">
            <a:extLst>
              <a:ext uri="{FF2B5EF4-FFF2-40B4-BE49-F238E27FC236}">
                <a16:creationId xmlns:a16="http://schemas.microsoft.com/office/drawing/2014/main" id="{671D74CA-345A-C542-2A5E-65E4514AE0AF}"/>
              </a:ext>
            </a:extLst>
          </p:cNvPr>
          <p:cNvSpPr txBox="1"/>
          <p:nvPr/>
        </p:nvSpPr>
        <p:spPr>
          <a:xfrm>
            <a:off x="444000" y="1297357"/>
            <a:ext cx="10676841" cy="40011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latin typeface="Cambria"/>
                <a:cs typeface="Arial"/>
              </a:rPr>
              <a:t>Color Glass Condensate</a:t>
            </a:r>
            <a:r>
              <a:rPr lang="en-US" sz="2000" dirty="0">
                <a:latin typeface="Cambria"/>
                <a:cs typeface="Arial"/>
              </a:rPr>
              <a:t> (CGC) ​can be described as a classical field at leading order with</a:t>
            </a: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446C73C6-5892-0F69-8787-CE04ECC0A7FC}"/>
              </a:ext>
            </a:extLst>
          </p:cNvPr>
          <p:cNvSpPr txBox="1"/>
          <p:nvPr/>
        </p:nvSpPr>
        <p:spPr>
          <a:xfrm>
            <a:off x="2357672" y="2152106"/>
            <a:ext cx="6838752" cy="400110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>
                <a:solidFill>
                  <a:schemeClr val="accent6">
                    <a:lumMod val="76000"/>
                  </a:schemeClr>
                </a:solidFill>
                <a:latin typeface="Cambria"/>
                <a:ea typeface="Cambria"/>
                <a:cs typeface="Arial"/>
              </a:rPr>
              <a:t>Glasma:</a:t>
            </a:r>
            <a:r>
              <a:rPr lang="en-US" sz="2000">
                <a:solidFill>
                  <a:schemeClr val="accent6">
                    <a:lumMod val="76000"/>
                  </a:schemeClr>
                </a:solidFill>
                <a:latin typeface="Cambria"/>
                <a:ea typeface="Cambria"/>
                <a:cs typeface="Arial"/>
              </a:rPr>
              <a:t> </a:t>
            </a:r>
            <a:r>
              <a:rPr lang="en-US" sz="2000">
                <a:latin typeface="Cambria"/>
                <a:ea typeface="Cambria"/>
                <a:cs typeface="Arial"/>
              </a:rPr>
              <a:t>state during which the classical field stays coherent</a:t>
            </a:r>
            <a:endParaRPr lang="en-US"/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03D51AEF-2CA5-25B7-5D54-023C88983BF7}"/>
              </a:ext>
            </a:extLst>
          </p:cNvPr>
          <p:cNvSpPr txBox="1"/>
          <p:nvPr/>
        </p:nvSpPr>
        <p:spPr>
          <a:xfrm>
            <a:off x="444553" y="2993070"/>
            <a:ext cx="8754524" cy="7078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latin typeface="Cambria"/>
                <a:cs typeface="Arial"/>
              </a:rPr>
              <a:t>It remains an open question how these classical fields lose their coherence and form a plasma of quarks and gluons in local thermal equilibrium. </a:t>
            </a:r>
            <a:endParaRPr lang="en-US" sz="2000" dirty="0">
              <a:latin typeface="Cambria"/>
              <a:ea typeface="Cambria"/>
              <a:cs typeface="Arial"/>
            </a:endParaRP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64C8B494-FBEB-6029-9F07-ECFD665FEA91}"/>
              </a:ext>
            </a:extLst>
          </p:cNvPr>
          <p:cNvSpPr txBox="1"/>
          <p:nvPr/>
        </p:nvSpPr>
        <p:spPr>
          <a:xfrm>
            <a:off x="441362" y="4200197"/>
            <a:ext cx="6989569" cy="7078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Cambria"/>
                <a:cs typeface="Arial"/>
              </a:rPr>
              <a:t>Quantum computing is a potential tool for solving this issue from QCD first principles ​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68889C-B5AA-F99E-A353-772ED883E9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7758" y="1223995"/>
            <a:ext cx="861506" cy="62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759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F3E4C83-4759-8B1C-68A3-E30646422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5</a:t>
            </a:fld>
            <a:endParaRPr lang="es-E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515DC6F-6F14-78F3-3D75-59F760DC6B97}"/>
              </a:ext>
            </a:extLst>
          </p:cNvPr>
          <p:cNvSpPr txBox="1"/>
          <p:nvPr/>
        </p:nvSpPr>
        <p:spPr>
          <a:xfrm>
            <a:off x="295978" y="136492"/>
            <a:ext cx="10362923" cy="58477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s-ES" sz="3200" b="1" dirty="0" err="1">
                <a:solidFill>
                  <a:schemeClr val="accent4">
                    <a:lumMod val="50000"/>
                  </a:schemeClr>
                </a:solidFill>
                <a:latin typeface="Cambria"/>
                <a:ea typeface="Cambria"/>
              </a:rPr>
              <a:t>Warm</a:t>
            </a:r>
            <a:r>
              <a:rPr lang="es-ES" sz="3200" b="1" dirty="0">
                <a:solidFill>
                  <a:schemeClr val="accent4">
                    <a:lumMod val="50000"/>
                  </a:schemeClr>
                </a:solidFill>
                <a:latin typeface="Cambria"/>
                <a:ea typeface="Cambria"/>
              </a:rPr>
              <a:t> up: Φ</a:t>
            </a:r>
            <a:r>
              <a:rPr lang="es-ES" sz="3200" b="1" baseline="30000" dirty="0">
                <a:solidFill>
                  <a:schemeClr val="accent4">
                    <a:lumMod val="50000"/>
                  </a:schemeClr>
                </a:solidFill>
                <a:latin typeface="Cambria"/>
                <a:ea typeface="Cambria"/>
              </a:rPr>
              <a:t>4</a:t>
            </a:r>
            <a:r>
              <a:rPr lang="es-ES" sz="3200" b="1" dirty="0">
                <a:solidFill>
                  <a:schemeClr val="accent4">
                    <a:lumMod val="50000"/>
                  </a:schemeClr>
                </a:solidFill>
                <a:latin typeface="Cambria"/>
                <a:ea typeface="Cambria"/>
              </a:rPr>
              <a:t> theory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B7D5F96-3481-A1EF-86BF-046ECAD1FE13}"/>
              </a:ext>
            </a:extLst>
          </p:cNvPr>
          <p:cNvSpPr txBox="1"/>
          <p:nvPr/>
        </p:nvSpPr>
        <p:spPr>
          <a:xfrm>
            <a:off x="8582315" y="1880717"/>
            <a:ext cx="40189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b="0" i="0" u="none" strike="noStrike" baseline="0" err="1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Jordan</a:t>
            </a:r>
            <a:r>
              <a:rPr lang="es-ES" sz="1400" b="0" i="0" u="none" strike="noStrike" baseline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, Lee &amp; </a:t>
            </a:r>
            <a:r>
              <a:rPr lang="es-ES" sz="1400" b="0" i="0" u="none" strike="noStrike" baseline="0" err="1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Preskill</a:t>
            </a:r>
            <a:r>
              <a:rPr lang="es-ES" sz="1400" b="0" i="0" u="none" strike="noStrike" baseline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, 2011 </a:t>
            </a:r>
            <a:r>
              <a:rPr lang="es-ES" sz="1400" b="0" i="0" u="none" strike="noStrike" baseline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[</a:t>
            </a:r>
            <a:r>
              <a:rPr lang="es-ES" sz="1400" b="0" i="0" u="sng" strike="noStrike" baseline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a</a:t>
            </a:r>
            <a:r>
              <a:rPr lang="es-ES" sz="1400" u="sng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rXiv</a:t>
            </a:r>
            <a:r>
              <a:rPr lang="es-ES" sz="140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:1112.4833</a:t>
            </a:r>
            <a:r>
              <a:rPr lang="es-ES" sz="140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]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8D4C9873-C2C0-125F-FDB2-F6087FE66027}"/>
              </a:ext>
            </a:extLst>
          </p:cNvPr>
          <p:cNvSpPr txBox="1"/>
          <p:nvPr/>
        </p:nvSpPr>
        <p:spPr>
          <a:xfrm>
            <a:off x="9050573" y="2166467"/>
            <a:ext cx="34696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b="0" i="0" u="none" strike="noStrike" baseline="0" err="1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Klco</a:t>
            </a:r>
            <a:r>
              <a:rPr lang="es-ES" sz="1400" b="0" i="0" u="none" strike="noStrike" baseline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 &amp; </a:t>
            </a:r>
            <a:r>
              <a:rPr lang="es-ES" sz="1400" b="0" i="0" u="none" strike="noStrike" baseline="0" err="1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Savage</a:t>
            </a:r>
            <a:r>
              <a:rPr lang="es-ES" sz="1400" b="0" i="0" u="none" strike="noStrike" baseline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, 2018 </a:t>
            </a:r>
            <a:r>
              <a:rPr lang="es-ES" sz="1400" b="0" i="0" u="none" strike="noStrike" baseline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[</a:t>
            </a:r>
            <a:r>
              <a:rPr lang="es-ES" sz="1400" b="0" i="0" u="sng" strike="noStrike" baseline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ar</a:t>
            </a:r>
            <a:r>
              <a:rPr lang="es-ES" sz="140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Xiv:1808.10378</a:t>
            </a:r>
            <a:r>
              <a:rPr lang="es-ES" sz="1400" b="0" i="0" u="none" strike="noStrike" baseline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]</a:t>
            </a:r>
            <a:endParaRPr lang="es-ES" sz="1400">
              <a:solidFill>
                <a:schemeClr val="accent5">
                  <a:lumMod val="50000"/>
                </a:schemeClr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1CBD4952-C937-D7C0-3522-C97068D083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0290" y="1969741"/>
            <a:ext cx="3871203" cy="698364"/>
          </a:xfrm>
          <a:prstGeom prst="rect">
            <a:avLst/>
          </a:prstGeom>
        </p:spPr>
      </p:pic>
      <p:sp>
        <p:nvSpPr>
          <p:cNvPr id="4" name="TextBox 4">
            <a:extLst>
              <a:ext uri="{FF2B5EF4-FFF2-40B4-BE49-F238E27FC236}">
                <a16:creationId xmlns:a16="http://schemas.microsoft.com/office/drawing/2014/main" id="{37E4DBA8-E029-0388-3D58-65CD1E9AAFFA}"/>
              </a:ext>
            </a:extLst>
          </p:cNvPr>
          <p:cNvSpPr txBox="1"/>
          <p:nvPr/>
        </p:nvSpPr>
        <p:spPr>
          <a:xfrm>
            <a:off x="2828597" y="4738986"/>
            <a:ext cx="6032451" cy="707886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>
                <a:solidFill>
                  <a:schemeClr val="accent1">
                    <a:lumMod val="76000"/>
                  </a:schemeClr>
                </a:solidFill>
                <a:latin typeface="Cambria"/>
                <a:ea typeface="Cambria"/>
                <a:cs typeface="Arial"/>
              </a:rPr>
              <a:t>Coherent states:</a:t>
            </a:r>
            <a:r>
              <a:rPr lang="en-US" sz="2000">
                <a:latin typeface="Cambria"/>
                <a:ea typeface="Cambria"/>
                <a:cs typeface="Arial"/>
              </a:rPr>
              <a:t> states that have the minimal extent in phase-space allowed by the uncertainty principle.</a:t>
            </a:r>
            <a:endParaRPr lang="en-US">
              <a:ea typeface="Calibri" panose="020F0502020204030204"/>
              <a:cs typeface="Calibri" panose="020F050202020403020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DDD517-F503-BB51-44E4-27376E6D157C}"/>
              </a:ext>
            </a:extLst>
          </p:cNvPr>
          <p:cNvSpPr txBox="1"/>
          <p:nvPr/>
        </p:nvSpPr>
        <p:spPr>
          <a:xfrm>
            <a:off x="447016" y="1221947"/>
            <a:ext cx="6947905" cy="40821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latin typeface="Cambria"/>
                <a:cs typeface="Arial"/>
              </a:rPr>
              <a:t>Before solving this issue in QCD, we start with </a:t>
            </a:r>
            <a:r>
              <a:rPr lang="en-US" sz="2000" dirty="0">
                <a:solidFill>
                  <a:srgbClr val="000000"/>
                </a:solidFill>
                <a:latin typeface="Cambria Math"/>
                <a:ea typeface="+mn-lt"/>
                <a:cs typeface="+mn-lt"/>
              </a:rPr>
              <a:t>Φ</a:t>
            </a:r>
            <a:r>
              <a:rPr lang="en-US" sz="2000" baseline="30000" dirty="0">
                <a:solidFill>
                  <a:srgbClr val="000000"/>
                </a:solidFill>
                <a:latin typeface="Cambria Math"/>
                <a:ea typeface="Cambria"/>
                <a:cs typeface="Arial"/>
              </a:rPr>
              <a:t>4</a:t>
            </a:r>
            <a:r>
              <a:rPr lang="en-US" sz="2000" dirty="0">
                <a:solidFill>
                  <a:srgbClr val="000000"/>
                </a:solidFill>
                <a:latin typeface="Cambria Math"/>
                <a:ea typeface="Cambria"/>
                <a:cs typeface="Arial"/>
              </a:rPr>
              <a:t> theory</a:t>
            </a:r>
            <a:endParaRPr lang="en-US" sz="2000" dirty="0">
              <a:latin typeface="Cambria Math"/>
              <a:ea typeface="Cambria"/>
              <a:cs typeface="Arial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F67A8ACC-829E-65BE-DE11-F830BD16B24B}"/>
              </a:ext>
            </a:extLst>
          </p:cNvPr>
          <p:cNvSpPr txBox="1"/>
          <p:nvPr/>
        </p:nvSpPr>
        <p:spPr>
          <a:xfrm>
            <a:off x="444565" y="3355246"/>
            <a:ext cx="10214778" cy="7078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latin typeface="Cambria"/>
                <a:cs typeface="Arial"/>
              </a:rPr>
              <a:t>In order to mimic classical field  (CGC) background, we use </a:t>
            </a:r>
            <a:r>
              <a:rPr lang="en-US" sz="2000" dirty="0">
                <a:solidFill>
                  <a:schemeClr val="accent1">
                    <a:lumMod val="76000"/>
                  </a:schemeClr>
                </a:solidFill>
                <a:latin typeface="Cambria"/>
                <a:cs typeface="Arial"/>
              </a:rPr>
              <a:t>coherent states</a:t>
            </a:r>
            <a:r>
              <a:rPr lang="en-US" sz="2000" dirty="0">
                <a:solidFill>
                  <a:srgbClr val="000000"/>
                </a:solidFill>
                <a:latin typeface="Cambria"/>
                <a:cs typeface="Arial"/>
              </a:rPr>
              <a:t> and study the real-time evolution and </a:t>
            </a:r>
            <a:r>
              <a:rPr lang="en-US" sz="2000" dirty="0" err="1">
                <a:solidFill>
                  <a:srgbClr val="000000"/>
                </a:solidFill>
                <a:latin typeface="Cambria"/>
                <a:cs typeface="Arial"/>
              </a:rPr>
              <a:t>thermalisation</a:t>
            </a:r>
            <a:r>
              <a:rPr lang="en-US" sz="2000" dirty="0">
                <a:solidFill>
                  <a:srgbClr val="000000"/>
                </a:solidFill>
                <a:latin typeface="Cambria"/>
                <a:cs typeface="Arial"/>
              </a:rPr>
              <a:t> from them.</a:t>
            </a:r>
            <a:endParaRPr lang="en-US" sz="2000" dirty="0">
              <a:latin typeface="Cambria"/>
              <a:ea typeface="Cambri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65338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A2CDCBEF-DC83-2D89-8C7E-84B967E2E57E}"/>
              </a:ext>
            </a:extLst>
          </p:cNvPr>
          <p:cNvSpPr/>
          <p:nvPr/>
        </p:nvSpPr>
        <p:spPr>
          <a:xfrm>
            <a:off x="636280" y="4431304"/>
            <a:ext cx="10908000" cy="934340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45C1A3A0-80D0-BA5B-BE3B-C5BBAB426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6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5867492-280A-1D69-FC30-2A5B0C2CF284}"/>
              </a:ext>
            </a:extLst>
          </p:cNvPr>
          <p:cNvSpPr txBox="1"/>
          <p:nvPr/>
        </p:nvSpPr>
        <p:spPr>
          <a:xfrm>
            <a:off x="221777" y="178705"/>
            <a:ext cx="6093724" cy="6295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3200" b="1" kern="10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Thermalisation process</a:t>
            </a:r>
            <a:endParaRPr lang="es-ES" sz="3200" kern="100">
              <a:solidFill>
                <a:schemeClr val="accent3">
                  <a:lumMod val="50000"/>
                </a:schemeClr>
              </a:solidFill>
              <a:effectLst/>
              <a:latin typeface="Cambria"/>
              <a:ea typeface="Cambria"/>
              <a:cs typeface="Times New Roman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681CE56-9987-4B82-9B6F-7BD1B0845C17}"/>
              </a:ext>
            </a:extLst>
          </p:cNvPr>
          <p:cNvSpPr txBox="1"/>
          <p:nvPr/>
        </p:nvSpPr>
        <p:spPr>
          <a:xfrm>
            <a:off x="7084967" y="4696183"/>
            <a:ext cx="221918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Partition function </a:t>
            </a:r>
            <a:endParaRPr lang="es-ES" sz="200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0561238-7632-B977-BBDB-17095C47AD12}"/>
              </a:ext>
            </a:extLst>
          </p:cNvPr>
          <p:cNvSpPr txBox="1"/>
          <p:nvPr/>
        </p:nvSpPr>
        <p:spPr>
          <a:xfrm>
            <a:off x="945057" y="5761737"/>
            <a:ext cx="10440753" cy="40011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000">
                <a:solidFill>
                  <a:schemeClr val="accent2">
                    <a:lumMod val="50000"/>
                  </a:schemeClr>
                </a:solidFill>
                <a:latin typeface="Cambria"/>
                <a:ea typeface="Cambria"/>
              </a:rPr>
              <a:t>The</a:t>
            </a:r>
            <a:r>
              <a:rPr lang="en-US" sz="2000">
                <a:solidFill>
                  <a:schemeClr val="accent2">
                    <a:lumMod val="50000"/>
                  </a:schemeClr>
                </a:solidFill>
                <a:effectLst/>
                <a:latin typeface="Cambria"/>
                <a:ea typeface="Cambria"/>
              </a:rPr>
              <a:t> trace can be calculated by summing the expectation values over the complete set of states</a:t>
            </a:r>
            <a:endParaRPr lang="es-ES" sz="2000">
              <a:solidFill>
                <a:schemeClr val="accent2">
                  <a:lumMod val="50000"/>
                </a:schemeClr>
              </a:solidFill>
              <a:latin typeface="Cambria"/>
              <a:ea typeface="Cambria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5B5A0E62-2689-DFB0-062A-51479A7702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4148" y="1697760"/>
            <a:ext cx="4372585" cy="781159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9338BA07-8CF9-325B-E04E-4A13A482CCAC}"/>
              </a:ext>
            </a:extLst>
          </p:cNvPr>
          <p:cNvSpPr txBox="1"/>
          <p:nvPr/>
        </p:nvSpPr>
        <p:spPr>
          <a:xfrm>
            <a:off x="350644" y="3828016"/>
            <a:ext cx="9382541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000" dirty="0" err="1">
                <a:latin typeface="Cambria"/>
                <a:ea typeface="Cambria"/>
              </a:rPr>
              <a:t>Fixed-point</a:t>
            </a:r>
            <a:r>
              <a:rPr lang="es-ES" sz="2000" dirty="0">
                <a:latin typeface="Cambria"/>
                <a:ea typeface="Cambria"/>
              </a:rPr>
              <a:t> </a:t>
            </a:r>
            <a:r>
              <a:rPr lang="es-ES" sz="2000" dirty="0" err="1">
                <a:latin typeface="Cambria"/>
                <a:ea typeface="Cambria"/>
              </a:rPr>
              <a:t>thermal</a:t>
            </a:r>
            <a:r>
              <a:rPr lang="es-ES" sz="2000" dirty="0">
                <a:latin typeface="Cambria"/>
                <a:ea typeface="Cambria"/>
              </a:rPr>
              <a:t> </a:t>
            </a:r>
            <a:r>
              <a:rPr lang="es-ES" sz="2000" dirty="0" err="1">
                <a:latin typeface="Cambria"/>
                <a:ea typeface="Cambria"/>
              </a:rPr>
              <a:t>property</a:t>
            </a:r>
            <a:r>
              <a:rPr lang="es-ES" sz="2000" dirty="0">
                <a:latin typeface="Cambria"/>
                <a:ea typeface="Cambria"/>
              </a:rPr>
              <a:t> after </a:t>
            </a:r>
            <a:r>
              <a:rPr lang="es-ES" sz="2000" dirty="0" err="1">
                <a:latin typeface="Cambria"/>
                <a:ea typeface="Cambria"/>
              </a:rPr>
              <a:t>thermalisation</a:t>
            </a:r>
            <a:r>
              <a:rPr lang="es-ES" sz="2000" dirty="0">
                <a:latin typeface="Cambria"/>
                <a:ea typeface="Cambria"/>
              </a:rPr>
              <a:t> </a:t>
            </a:r>
            <a:r>
              <a:rPr lang="es-ES" sz="2000" dirty="0" err="1">
                <a:latin typeface="Cambria"/>
                <a:ea typeface="Cambria"/>
              </a:rPr>
              <a:t>is</a:t>
            </a:r>
            <a:r>
              <a:rPr lang="es-ES" sz="2000" dirty="0">
                <a:latin typeface="Cambria"/>
                <a:ea typeface="Cambria"/>
              </a:rPr>
              <a:t> </a:t>
            </a:r>
            <a:r>
              <a:rPr lang="es-ES" sz="2000" dirty="0" err="1">
                <a:latin typeface="Cambria"/>
                <a:ea typeface="Cambria"/>
              </a:rPr>
              <a:t>established</a:t>
            </a:r>
            <a:r>
              <a:rPr lang="es-ES" sz="2000" dirty="0">
                <a:latin typeface="Cambria"/>
                <a:ea typeface="Cambria"/>
              </a:rPr>
              <a:t>: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9C8DE-786D-C68F-7A95-0B7148FDF61B}"/>
              </a:ext>
            </a:extLst>
          </p:cNvPr>
          <p:cNvSpPr txBox="1"/>
          <p:nvPr/>
        </p:nvSpPr>
        <p:spPr>
          <a:xfrm>
            <a:off x="371646" y="1029715"/>
            <a:ext cx="3380994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000">
                <a:latin typeface="Cambria"/>
                <a:ea typeface="Cambria"/>
              </a:rPr>
              <a:t>Real-time </a:t>
            </a:r>
            <a:r>
              <a:rPr lang="es-ES" sz="2000" err="1">
                <a:latin typeface="Cambria"/>
                <a:ea typeface="Cambria"/>
              </a:rPr>
              <a:t>evolution</a:t>
            </a:r>
            <a:r>
              <a:rPr lang="es-ES" sz="2000">
                <a:latin typeface="Cambria"/>
                <a:ea typeface="Cambria"/>
              </a:rPr>
              <a:t>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BE8F2E-71BF-883B-E0AB-25AE8257FAF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61" b="39404"/>
          <a:stretch>
            <a:fillRect/>
          </a:stretch>
        </p:blipFill>
        <p:spPr>
          <a:xfrm>
            <a:off x="1622510" y="4508668"/>
            <a:ext cx="4477976" cy="831973"/>
          </a:xfrm>
          <a:prstGeom prst="rect">
            <a:avLst/>
          </a:prstGeom>
        </p:spPr>
      </p:pic>
      <p:pic>
        <p:nvPicPr>
          <p:cNvPr id="9" name="Picture 8" descr="A mathematical equation with numbers and symbols&#10;&#10;AI-generated content may be incorrect.">
            <a:extLst>
              <a:ext uri="{FF2B5EF4-FFF2-40B4-BE49-F238E27FC236}">
                <a16:creationId xmlns:a16="http://schemas.microsoft.com/office/drawing/2014/main" id="{8299824D-F26B-C5BF-6C38-42E967C222E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655" t="67195" r="26892" b="-529"/>
          <a:stretch>
            <a:fillRect/>
          </a:stretch>
        </p:blipFill>
        <p:spPr>
          <a:xfrm>
            <a:off x="9210083" y="4654581"/>
            <a:ext cx="2336200" cy="511189"/>
          </a:xfrm>
          <a:prstGeom prst="rect">
            <a:avLst/>
          </a:prstGeom>
        </p:spPr>
      </p:pic>
      <p:sp>
        <p:nvSpPr>
          <p:cNvPr id="10" name="Rectángulo 6">
            <a:extLst>
              <a:ext uri="{FF2B5EF4-FFF2-40B4-BE49-F238E27FC236}">
                <a16:creationId xmlns:a16="http://schemas.microsoft.com/office/drawing/2014/main" id="{C1C36048-CC42-6EF2-B0A8-38951E0C3DE6}"/>
              </a:ext>
            </a:extLst>
          </p:cNvPr>
          <p:cNvSpPr/>
          <p:nvPr/>
        </p:nvSpPr>
        <p:spPr>
          <a:xfrm>
            <a:off x="657744" y="1628319"/>
            <a:ext cx="10908000" cy="934340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3">
            <a:extLst>
              <a:ext uri="{FF2B5EF4-FFF2-40B4-BE49-F238E27FC236}">
                <a16:creationId xmlns:a16="http://schemas.microsoft.com/office/drawing/2014/main" id="{43D9D6FF-A313-3491-7101-F414F85F643E}"/>
              </a:ext>
            </a:extLst>
          </p:cNvPr>
          <p:cNvSpPr txBox="1"/>
          <p:nvPr/>
        </p:nvSpPr>
        <p:spPr>
          <a:xfrm>
            <a:off x="7990027" y="1893200"/>
            <a:ext cx="1473396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000" dirty="0">
                <a:latin typeface="Cambria"/>
                <a:ea typeface="Cambria"/>
              </a:rPr>
              <a:t>Initial state</a:t>
            </a:r>
            <a:r>
              <a:rPr lang="en-US" sz="2000" dirty="0">
                <a:effectLst/>
                <a:latin typeface="Cambria"/>
                <a:ea typeface="Cambria"/>
              </a:rPr>
              <a:t> </a:t>
            </a:r>
            <a:endParaRPr lang="es-ES" sz="2000" dirty="0">
              <a:latin typeface="Cambria"/>
              <a:ea typeface="Cambria"/>
            </a:endParaRPr>
          </a:p>
        </p:txBody>
      </p:sp>
      <p:pic>
        <p:nvPicPr>
          <p:cNvPr id="19" name="Picture 18" descr="A black text with a white background&#10;&#10;AI-generated content may be incorrect.">
            <a:extLst>
              <a:ext uri="{FF2B5EF4-FFF2-40B4-BE49-F238E27FC236}">
                <a16:creationId xmlns:a16="http://schemas.microsoft.com/office/drawing/2014/main" id="{C8533463-B73D-4709-AB30-2F4ABB0690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8338" y="1824747"/>
            <a:ext cx="1457325" cy="533400"/>
          </a:xfrm>
          <a:prstGeom prst="rect">
            <a:avLst/>
          </a:prstGeom>
        </p:spPr>
      </p:pic>
      <p:sp>
        <p:nvSpPr>
          <p:cNvPr id="6" name="CuadroTexto 9">
            <a:extLst>
              <a:ext uri="{FF2B5EF4-FFF2-40B4-BE49-F238E27FC236}">
                <a16:creationId xmlns:a16="http://schemas.microsoft.com/office/drawing/2014/main" id="{8DB785AA-4F4F-D3DC-526F-F17DEDE6F13F}"/>
              </a:ext>
            </a:extLst>
          </p:cNvPr>
          <p:cNvSpPr txBox="1"/>
          <p:nvPr/>
        </p:nvSpPr>
        <p:spPr>
          <a:xfrm>
            <a:off x="3867641" y="3032266"/>
            <a:ext cx="2001775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000" u="sng" dirty="0" err="1">
                <a:latin typeface="Cambria"/>
                <a:ea typeface="Cambria"/>
              </a:rPr>
              <a:t>Trotterisation</a:t>
            </a:r>
            <a:r>
              <a:rPr lang="en-US" sz="2000" u="sng" dirty="0">
                <a:effectLst/>
                <a:latin typeface="Cambria"/>
                <a:ea typeface="Cambria"/>
              </a:rPr>
              <a:t>:</a:t>
            </a:r>
            <a:endParaRPr lang="es-ES" sz="2000" u="sng" dirty="0">
              <a:latin typeface="Cambria"/>
              <a:ea typeface="Cambria"/>
            </a:endParaRPr>
          </a:p>
        </p:txBody>
      </p:sp>
      <p:pic>
        <p:nvPicPr>
          <p:cNvPr id="16" name="Picture 15" descr="A black and white math symbol&#10;&#10;AI-generated content may be incorrect.">
            <a:extLst>
              <a:ext uri="{FF2B5EF4-FFF2-40B4-BE49-F238E27FC236}">
                <a16:creationId xmlns:a16="http://schemas.microsoft.com/office/drawing/2014/main" id="{22151391-16E5-FEC8-5E60-05B0E9C851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5681" y="2825461"/>
            <a:ext cx="2667866" cy="8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75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A8330E-5893-E5A4-2509-E8112AA14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7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893FAD0-FC36-6AD4-C5F4-2FA930D9D38D}"/>
              </a:ext>
            </a:extLst>
          </p:cNvPr>
          <p:cNvSpPr txBox="1"/>
          <p:nvPr/>
        </p:nvSpPr>
        <p:spPr>
          <a:xfrm>
            <a:off x="221777" y="178705"/>
            <a:ext cx="7050654" cy="61042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3200" b="1" kern="100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Representing fields with qubits</a:t>
            </a:r>
            <a:endParaRPr lang="es-ES" sz="3200" kern="100" dirty="0">
              <a:solidFill>
                <a:schemeClr val="accent3">
                  <a:lumMod val="50000"/>
                </a:schemeClr>
              </a:solidFill>
              <a:effectLst/>
              <a:latin typeface="Cambria"/>
              <a:ea typeface="Cambria"/>
              <a:cs typeface="Times New Roman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7C2208-68ED-2C46-B5B6-CAA18B27260C}"/>
              </a:ext>
            </a:extLst>
          </p:cNvPr>
          <p:cNvSpPr txBox="1"/>
          <p:nvPr/>
        </p:nvSpPr>
        <p:spPr>
          <a:xfrm>
            <a:off x="970412" y="1459174"/>
            <a:ext cx="10413021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>
                <a:latin typeface="Cambria"/>
                <a:ea typeface="+mn-lt"/>
                <a:cs typeface="+mn-lt"/>
              </a:rPr>
              <a:t>We approximate the continuum theory with a discrete theory that’s similar to lattice QCD but with continuous time.</a:t>
            </a:r>
            <a:endParaRPr lang="en-US" sz="2000">
              <a:latin typeface="Cambria"/>
              <a:ea typeface="Cambria"/>
            </a:endParaRPr>
          </a:p>
        </p:txBody>
      </p:sp>
      <p:sp>
        <p:nvSpPr>
          <p:cNvPr id="8" name="Rectángulo: esquinas redondeadas 14">
            <a:extLst>
              <a:ext uri="{FF2B5EF4-FFF2-40B4-BE49-F238E27FC236}">
                <a16:creationId xmlns:a16="http://schemas.microsoft.com/office/drawing/2014/main" id="{EE0A42C4-80AF-3710-1054-D4F62204822A}"/>
              </a:ext>
            </a:extLst>
          </p:cNvPr>
          <p:cNvSpPr/>
          <p:nvPr/>
        </p:nvSpPr>
        <p:spPr>
          <a:xfrm>
            <a:off x="9072144" y="3611233"/>
            <a:ext cx="2789271" cy="252294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/>
          </a:p>
        </p:txBody>
      </p:sp>
      <p:pic>
        <p:nvPicPr>
          <p:cNvPr id="9" name="Imagen 15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F9C217F6-76F2-C7C4-8ECB-0C6AE48C93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557" y="4722902"/>
            <a:ext cx="1324529" cy="1404000"/>
          </a:xfrm>
          <a:prstGeom prst="rect">
            <a:avLst/>
          </a:prstGeom>
        </p:spPr>
      </p:pic>
      <p:sp>
        <p:nvSpPr>
          <p:cNvPr id="12" name="Elipse 14">
            <a:extLst>
              <a:ext uri="{FF2B5EF4-FFF2-40B4-BE49-F238E27FC236}">
                <a16:creationId xmlns:a16="http://schemas.microsoft.com/office/drawing/2014/main" id="{395DBBA3-D061-15EC-89FA-AD5B3BDD0770}"/>
              </a:ext>
            </a:extLst>
          </p:cNvPr>
          <p:cNvSpPr/>
          <p:nvPr/>
        </p:nvSpPr>
        <p:spPr>
          <a:xfrm>
            <a:off x="370749" y="1600070"/>
            <a:ext cx="432000" cy="4320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</a:p>
        </p:txBody>
      </p:sp>
      <p:sp>
        <p:nvSpPr>
          <p:cNvPr id="16" name="Elipse 14">
            <a:extLst>
              <a:ext uri="{FF2B5EF4-FFF2-40B4-BE49-F238E27FC236}">
                <a16:creationId xmlns:a16="http://schemas.microsoft.com/office/drawing/2014/main" id="{B4BDCD2F-CA12-543D-70BA-A2075AD7EBB8}"/>
              </a:ext>
            </a:extLst>
          </p:cNvPr>
          <p:cNvSpPr/>
          <p:nvPr/>
        </p:nvSpPr>
        <p:spPr>
          <a:xfrm>
            <a:off x="415050" y="3972789"/>
            <a:ext cx="432000" cy="4320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sz="2800">
                <a:latin typeface="Cambria"/>
                <a:ea typeface="Cambria"/>
              </a:rPr>
              <a:t>2</a:t>
            </a:r>
            <a:endParaRPr lang="es-ES" sz="280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99B1036-6742-5FDB-1CF1-1EBA7A3B6871}"/>
              </a:ext>
            </a:extLst>
          </p:cNvPr>
          <p:cNvSpPr txBox="1"/>
          <p:nvPr/>
        </p:nvSpPr>
        <p:spPr>
          <a:xfrm>
            <a:off x="1011865" y="3995956"/>
            <a:ext cx="5286153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Cambria"/>
                <a:ea typeface="Cambria"/>
              </a:rPr>
              <a:t>We map the fields into qubits</a:t>
            </a:r>
          </a:p>
        </p:txBody>
      </p:sp>
      <p:pic>
        <p:nvPicPr>
          <p:cNvPr id="20" name="Picture 19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B272A082-E8AB-DDB8-A2A6-15B93D8E73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9909" y="2274813"/>
            <a:ext cx="3724275" cy="4476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85689EA-74DA-68E9-D07F-1B2D82A000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5540" y="3027179"/>
            <a:ext cx="1085850" cy="3429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4E71079-48AD-E786-A3EF-9B85AC729E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1014" y="2164253"/>
            <a:ext cx="5577960" cy="953666"/>
          </a:xfrm>
          <a:prstGeom prst="rect">
            <a:avLst/>
          </a:prstGeom>
        </p:spPr>
      </p:pic>
      <p:pic>
        <p:nvPicPr>
          <p:cNvPr id="24" name="Picture 23" descr="A black and white math equation&#10;&#10;AI-generated content may be incorrect.">
            <a:extLst>
              <a:ext uri="{FF2B5EF4-FFF2-40B4-BE49-F238E27FC236}">
                <a16:creationId xmlns:a16="http://schemas.microsoft.com/office/drawing/2014/main" id="{FCC1EA03-09C8-D5DD-903F-7E83D78EA8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6548" y="2917087"/>
            <a:ext cx="1004999" cy="509921"/>
          </a:xfrm>
          <a:prstGeom prst="rect">
            <a:avLst/>
          </a:prstGeom>
        </p:spPr>
      </p:pic>
      <p:pic>
        <p:nvPicPr>
          <p:cNvPr id="3" name="Picture 2" descr="A close-up of math equations&#10;&#10;AI-generated content may be incorrect.">
            <a:extLst>
              <a:ext uri="{FF2B5EF4-FFF2-40B4-BE49-F238E27FC236}">
                <a16:creationId xmlns:a16="http://schemas.microsoft.com/office/drawing/2014/main" id="{284BD027-9B73-31E5-A7FC-79C0EEF620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50644" y="3836801"/>
            <a:ext cx="2600547" cy="929908"/>
          </a:xfrm>
          <a:prstGeom prst="rect">
            <a:avLst/>
          </a:prstGeom>
        </p:spPr>
      </p:pic>
      <p:pic>
        <p:nvPicPr>
          <p:cNvPr id="5" name="Picture 4" descr="A close-up of a number&#10;&#10;AI-generated content may be incorrect.">
            <a:extLst>
              <a:ext uri="{FF2B5EF4-FFF2-40B4-BE49-F238E27FC236}">
                <a16:creationId xmlns:a16="http://schemas.microsoft.com/office/drawing/2014/main" id="{93C5C569-2B3F-3F14-16F2-9B789EF0D7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62188" y="4588111"/>
            <a:ext cx="5876115" cy="575756"/>
          </a:xfrm>
          <a:prstGeom prst="rect">
            <a:avLst/>
          </a:prstGeom>
        </p:spPr>
      </p:pic>
      <p:pic>
        <p:nvPicPr>
          <p:cNvPr id="7" name="Picture 6" descr="A black text with a cross and dots&#10;&#10;AI-generated content may be incorrect.">
            <a:extLst>
              <a:ext uri="{FF2B5EF4-FFF2-40B4-BE49-F238E27FC236}">
                <a16:creationId xmlns:a16="http://schemas.microsoft.com/office/drawing/2014/main" id="{1A5B92F7-E093-5A10-0D96-74253E62188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12661" y="5232163"/>
            <a:ext cx="5575165" cy="90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880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CA08DA3-9AA0-1047-C4E0-BA90E258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8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C6AED3A-363B-1873-4CB4-6722A8F00EF7}"/>
              </a:ext>
            </a:extLst>
          </p:cNvPr>
          <p:cNvSpPr txBox="1"/>
          <p:nvPr/>
        </p:nvSpPr>
        <p:spPr>
          <a:xfrm>
            <a:off x="303662" y="214662"/>
            <a:ext cx="5792337" cy="61042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/>
                <a:ea typeface="Cambria"/>
                <a:cs typeface="Times New Roman"/>
              </a:rPr>
              <a:t>SCALAR FIELD THEORY</a:t>
            </a:r>
            <a:endParaRPr lang="es-ES" sz="3200" kern="100" dirty="0">
              <a:solidFill>
                <a:schemeClr val="accent3">
                  <a:lumMod val="50000"/>
                </a:schemeClr>
              </a:solidFill>
              <a:effectLst/>
              <a:latin typeface="Cambria"/>
              <a:ea typeface="Cambria"/>
              <a:cs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3CF8587A-FF41-7892-DB07-BC2BA0424DCB}"/>
                  </a:ext>
                </a:extLst>
              </p:cNvPr>
              <p:cNvSpPr txBox="1"/>
              <p:nvPr/>
            </p:nvSpPr>
            <p:spPr>
              <a:xfrm>
                <a:off x="389002" y="1282927"/>
                <a:ext cx="5044481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kern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Lagrangian density for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2000" b="0" i="1" kern="0" dirty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s-ES" sz="2000" i="1" kern="0" dirty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sz="2000" i="1" kern="0" dirty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000" kern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 theory in d + 1</a:t>
                </a:r>
                <a:endParaRPr lang="es-ES" sz="200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3CF8587A-FF41-7892-DB07-BC2BA0424D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002" y="1282927"/>
                <a:ext cx="5044481" cy="400110"/>
              </a:xfrm>
              <a:prstGeom prst="rect">
                <a:avLst/>
              </a:prstGeom>
              <a:blipFill>
                <a:blip r:embed="rId2"/>
                <a:stretch>
                  <a:fillRect l="-1330" t="-7576" r="-84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uadroTexto 13">
            <a:extLst>
              <a:ext uri="{FF2B5EF4-FFF2-40B4-BE49-F238E27FC236}">
                <a16:creationId xmlns:a16="http://schemas.microsoft.com/office/drawing/2014/main" id="{176F301B-DA17-FB60-FAFD-A588F51B7F12}"/>
              </a:ext>
            </a:extLst>
          </p:cNvPr>
          <p:cNvSpPr txBox="1"/>
          <p:nvPr/>
        </p:nvSpPr>
        <p:spPr>
          <a:xfrm>
            <a:off x="389002" y="2119920"/>
            <a:ext cx="41318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kern="0">
                <a:latin typeface="Cambria" panose="02040503050406030204" pitchFamily="18" charset="0"/>
                <a:ea typeface="Cambria" panose="02040503050406030204" pitchFamily="18" charset="0"/>
              </a:rPr>
              <a:t>Field</a:t>
            </a:r>
            <a:r>
              <a:rPr lang="es-ES" sz="2000" kern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kern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and conjugate-field operators </a:t>
            </a:r>
            <a:endParaRPr lang="es-ES" sz="200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83C0A5F-1B42-8EEF-53D0-5F0B5B116036}"/>
              </a:ext>
            </a:extLst>
          </p:cNvPr>
          <p:cNvSpPr txBox="1"/>
          <p:nvPr/>
        </p:nvSpPr>
        <p:spPr>
          <a:xfrm>
            <a:off x="182439" y="3432996"/>
            <a:ext cx="4131859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kern="0">
                <a:latin typeface="Cambria"/>
                <a:ea typeface="Cambria"/>
              </a:rPr>
              <a:t>Step 1: </a:t>
            </a:r>
            <a:r>
              <a:rPr lang="en-US" sz="2000" kern="0" err="1">
                <a:latin typeface="Cambria"/>
                <a:ea typeface="Cambria"/>
              </a:rPr>
              <a:t>Discreti</a:t>
            </a:r>
            <a:r>
              <a:rPr lang="es-ES" sz="2000" kern="0">
                <a:latin typeface="Cambria"/>
                <a:ea typeface="Cambria"/>
              </a:rPr>
              <a:t>s</a:t>
            </a:r>
            <a:r>
              <a:rPr lang="en-US" sz="2000" kern="0" err="1">
                <a:latin typeface="Cambria"/>
                <a:ea typeface="Cambria"/>
              </a:rPr>
              <a:t>ed</a:t>
            </a:r>
            <a:r>
              <a:rPr lang="en-US" sz="2000" kern="0">
                <a:effectLst/>
                <a:latin typeface="Cambria"/>
                <a:ea typeface="Cambria"/>
              </a:rPr>
              <a:t> </a:t>
            </a:r>
            <a:r>
              <a:rPr lang="en-US" sz="2000" kern="0" err="1">
                <a:effectLst/>
                <a:latin typeface="Cambria"/>
                <a:ea typeface="Cambria"/>
              </a:rPr>
              <a:t>hamiltonian</a:t>
            </a:r>
            <a:endParaRPr lang="es-ES" sz="2000">
              <a:latin typeface="Cambria"/>
              <a:ea typeface="Cambria"/>
            </a:endParaRPr>
          </a:p>
        </p:txBody>
      </p:sp>
      <p:sp>
        <p:nvSpPr>
          <p:cNvPr id="5" name="Marcador de número de diapositiva 1">
            <a:extLst>
              <a:ext uri="{FF2B5EF4-FFF2-40B4-BE49-F238E27FC236}">
                <a16:creationId xmlns:a16="http://schemas.microsoft.com/office/drawing/2014/main" id="{2B830428-7482-BCAA-9E08-929178289D68}"/>
              </a:ext>
            </a:extLst>
          </p:cNvPr>
          <p:cNvSpPr txBox="1">
            <a:spLocks/>
          </p:cNvSpPr>
          <p:nvPr/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FC8D95-4255-4CE2-98C7-19B6141FFAE9}" type="slidenum">
              <a:rPr lang="es-ES" smtClean="0"/>
              <a:pPr/>
              <a:t>8</a:t>
            </a:fld>
            <a:endParaRPr lang="es-E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F75DCE-B2D2-97BE-094F-8E7F2DD4DA75}"/>
              </a:ext>
            </a:extLst>
          </p:cNvPr>
          <p:cNvSpPr txBox="1"/>
          <p:nvPr/>
        </p:nvSpPr>
        <p:spPr>
          <a:xfrm>
            <a:off x="89315" y="5525389"/>
            <a:ext cx="3444642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>
                <a:latin typeface="Cambria" panose="02040503050406030204" pitchFamily="18" charset="0"/>
                <a:ea typeface="Cambria" panose="02040503050406030204" pitchFamily="18" charset="0"/>
              </a:rPr>
              <a:t>Step 2: Map it onto qubits</a:t>
            </a:r>
            <a:r>
              <a:rPr lang="en-US" sz="200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​</a:t>
            </a:r>
            <a:endParaRPr lang="en-US" sz="200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1" name="TextBox 27">
            <a:extLst>
              <a:ext uri="{FF2B5EF4-FFF2-40B4-BE49-F238E27FC236}">
                <a16:creationId xmlns:a16="http://schemas.microsoft.com/office/drawing/2014/main" id="{0A7300AC-AB01-3FD8-C23E-9A10E2B5408A}"/>
              </a:ext>
            </a:extLst>
          </p:cNvPr>
          <p:cNvSpPr txBox="1"/>
          <p:nvPr/>
        </p:nvSpPr>
        <p:spPr>
          <a:xfrm>
            <a:off x="8202169" y="397229"/>
            <a:ext cx="3686169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latin typeface="Baskerville Old Face" panose="02020602080505020303" pitchFamily="18" charset="0"/>
                <a:cs typeface="Calibri"/>
              </a:rPr>
              <a:t>IC, Qian &amp; Wu, 2024 </a:t>
            </a:r>
            <a:r>
              <a:rPr lang="en-US" sz="160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cs typeface="Calibri"/>
              </a:rPr>
              <a:t>[</a:t>
            </a:r>
            <a:r>
              <a:rPr lang="en-US" sz="1600" u="sng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cs typeface="Calibri"/>
              </a:rPr>
              <a:t>arXiv:2411.19601</a:t>
            </a:r>
            <a:r>
              <a:rPr lang="en-US" sz="160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cs typeface="Calibri"/>
              </a:rPr>
              <a:t>]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3177DFB-6E73-E20A-1FFF-1C55F515BBF6}"/>
              </a:ext>
            </a:extLst>
          </p:cNvPr>
          <p:cNvSpPr/>
          <p:nvPr/>
        </p:nvSpPr>
        <p:spPr>
          <a:xfrm>
            <a:off x="389002" y="1015587"/>
            <a:ext cx="11484548" cy="1603836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Half Frame 16">
            <a:extLst>
              <a:ext uri="{FF2B5EF4-FFF2-40B4-BE49-F238E27FC236}">
                <a16:creationId xmlns:a16="http://schemas.microsoft.com/office/drawing/2014/main" id="{F89D34A6-1888-18BE-C7B0-F4243D93FF49}"/>
              </a:ext>
            </a:extLst>
          </p:cNvPr>
          <p:cNvSpPr/>
          <p:nvPr/>
        </p:nvSpPr>
        <p:spPr>
          <a:xfrm rot="-2760000">
            <a:off x="3467283" y="5400471"/>
            <a:ext cx="708746" cy="667595"/>
          </a:xfrm>
          <a:prstGeom prst="halfFra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01B5D8-ABF1-AECD-96C8-764E6403633E}"/>
              </a:ext>
            </a:extLst>
          </p:cNvPr>
          <p:cNvSpPr txBox="1"/>
          <p:nvPr/>
        </p:nvSpPr>
        <p:spPr>
          <a:xfrm>
            <a:off x="3825231" y="5247152"/>
            <a:ext cx="826266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latin typeface="Cambria"/>
                <a:ea typeface="Calibri"/>
                <a:cs typeface="Calibri"/>
              </a:rPr>
              <a:t>FIELD OPERATOR (FO) BASIS:                </a:t>
            </a:r>
            <a:r>
              <a:rPr lang="en-GB" sz="1600">
                <a:latin typeface="Cambria"/>
                <a:ea typeface="Calibri"/>
                <a:cs typeface="Calibri"/>
              </a:rPr>
              <a:t>Spatial Lattice Sites       Eigenstates of </a:t>
            </a:r>
            <a:r>
              <a:rPr lang="el-GR" sz="1600" b="1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Φ</a:t>
            </a:r>
            <a:r>
              <a:rPr lang="es-ES" sz="160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 </a:t>
            </a:r>
            <a:r>
              <a:rPr lang="en-GB" sz="1600">
                <a:latin typeface="Cambria"/>
                <a:ea typeface="Calibri"/>
                <a:cs typeface="Calibri"/>
              </a:rPr>
              <a:t>fields</a:t>
            </a:r>
            <a:endParaRPr lang="en-GB" sz="1600">
              <a:latin typeface="Cambria"/>
              <a:ea typeface="Cambria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2DC692-67B3-8A58-2AEE-A6B41AC92BB9}"/>
              </a:ext>
            </a:extLst>
          </p:cNvPr>
          <p:cNvSpPr txBox="1"/>
          <p:nvPr/>
        </p:nvSpPr>
        <p:spPr>
          <a:xfrm>
            <a:off x="3825230" y="5885586"/>
            <a:ext cx="826266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latin typeface="Cambria"/>
                <a:ea typeface="Calibri"/>
                <a:cs typeface="Calibri"/>
              </a:rPr>
              <a:t>HARMONIC OSCILLATOR (HO) BASIS:         </a:t>
            </a:r>
            <a:r>
              <a:rPr lang="en-GB" sz="1600">
                <a:latin typeface="Cambria"/>
                <a:ea typeface="Calibri"/>
                <a:cs typeface="Calibri"/>
              </a:rPr>
              <a:t>Particle quanta        Eigenstates of occupancy</a:t>
            </a:r>
            <a:endParaRPr lang="en-GB" err="1">
              <a:latin typeface="Calibri"/>
              <a:ea typeface="Calibri"/>
              <a:cs typeface="Calibri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463FAE5-2F6B-4ED0-4FCD-1FE59CF0A792}"/>
              </a:ext>
            </a:extLst>
          </p:cNvPr>
          <p:cNvCxnSpPr/>
          <p:nvPr/>
        </p:nvCxnSpPr>
        <p:spPr>
          <a:xfrm>
            <a:off x="9412084" y="5453590"/>
            <a:ext cx="216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10">
            <a:extLst>
              <a:ext uri="{FF2B5EF4-FFF2-40B4-BE49-F238E27FC236}">
                <a16:creationId xmlns:a16="http://schemas.microsoft.com/office/drawing/2014/main" id="{C49429DF-B47B-67DF-471F-A83D899FF59C}"/>
              </a:ext>
            </a:extLst>
          </p:cNvPr>
          <p:cNvCxnSpPr/>
          <p:nvPr/>
        </p:nvCxnSpPr>
        <p:spPr>
          <a:xfrm>
            <a:off x="384123" y="5116826"/>
            <a:ext cx="111905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23">
            <a:extLst>
              <a:ext uri="{FF2B5EF4-FFF2-40B4-BE49-F238E27FC236}">
                <a16:creationId xmlns:a16="http://schemas.microsoft.com/office/drawing/2014/main" id="{05FAC536-AEA2-860C-3CFC-E25575E59775}"/>
              </a:ext>
            </a:extLst>
          </p:cNvPr>
          <p:cNvCxnSpPr/>
          <p:nvPr/>
        </p:nvCxnSpPr>
        <p:spPr>
          <a:xfrm>
            <a:off x="9412084" y="6093670"/>
            <a:ext cx="216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8F646BD7-C7D0-3643-553F-C526ECBA3A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0862" y="1134804"/>
            <a:ext cx="6263020" cy="68092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85A78AB-CE9A-0531-7ADB-0CFAB0A770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1922" y="2122858"/>
            <a:ext cx="3630133" cy="388311"/>
          </a:xfrm>
          <a:prstGeom prst="rect">
            <a:avLst/>
          </a:prstGeom>
        </p:spPr>
      </p:pic>
      <p:pic>
        <p:nvPicPr>
          <p:cNvPr id="26" name="Picture 25" descr="A black symbol with a white background&#10;&#10;AI-generated content may be incorrect.">
            <a:extLst>
              <a:ext uri="{FF2B5EF4-FFF2-40B4-BE49-F238E27FC236}">
                <a16:creationId xmlns:a16="http://schemas.microsoft.com/office/drawing/2014/main" id="{D429FCFC-CE15-BEA7-C494-3A046897CA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8785" y="2104472"/>
            <a:ext cx="2856173" cy="407360"/>
          </a:xfrm>
          <a:prstGeom prst="rect">
            <a:avLst/>
          </a:prstGeom>
        </p:spPr>
      </p:pic>
      <p:pic>
        <p:nvPicPr>
          <p:cNvPr id="30" name="Picture 29" descr="A math equation with numbers and plus&#10;&#10;AI-generated content may be incorrect.">
            <a:extLst>
              <a:ext uri="{FF2B5EF4-FFF2-40B4-BE49-F238E27FC236}">
                <a16:creationId xmlns:a16="http://schemas.microsoft.com/office/drawing/2014/main" id="{2936207A-1DE6-A778-B2B1-D1B1C2CC12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13853" y="4106604"/>
            <a:ext cx="7381875" cy="895350"/>
          </a:xfrm>
          <a:prstGeom prst="rect">
            <a:avLst/>
          </a:prstGeom>
        </p:spPr>
      </p:pic>
      <p:pic>
        <p:nvPicPr>
          <p:cNvPr id="31" name="Picture 30" descr="A mathematical equation with numbers and plus&#10;&#10;AI-generated content may be incorrect.">
            <a:extLst>
              <a:ext uri="{FF2B5EF4-FFF2-40B4-BE49-F238E27FC236}">
                <a16:creationId xmlns:a16="http://schemas.microsoft.com/office/drawing/2014/main" id="{B08DBE28-B79A-6E08-EED0-EE1B46F5D3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42554" y="2677964"/>
            <a:ext cx="5324475" cy="828675"/>
          </a:xfrm>
          <a:prstGeom prst="rect">
            <a:avLst/>
          </a:prstGeom>
        </p:spPr>
      </p:pic>
      <p:sp>
        <p:nvSpPr>
          <p:cNvPr id="33" name="Arrow: Chevron 32">
            <a:extLst>
              <a:ext uri="{FF2B5EF4-FFF2-40B4-BE49-F238E27FC236}">
                <a16:creationId xmlns:a16="http://schemas.microsoft.com/office/drawing/2014/main" id="{4FC86EE2-07D4-B4FE-25B7-C734BD0CA069}"/>
              </a:ext>
            </a:extLst>
          </p:cNvPr>
          <p:cNvSpPr/>
          <p:nvPr/>
        </p:nvSpPr>
        <p:spPr>
          <a:xfrm rot="5400000">
            <a:off x="7916729" y="3260972"/>
            <a:ext cx="555663" cy="1059043"/>
          </a:xfrm>
          <a:prstGeom prst="chevr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207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7F7542E-FF3C-41BF-098B-D1DB629CC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9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EDB592E-0BB1-3C66-5107-76F8C4A99284}"/>
              </a:ext>
            </a:extLst>
          </p:cNvPr>
          <p:cNvSpPr txBox="1"/>
          <p:nvPr/>
        </p:nvSpPr>
        <p:spPr>
          <a:xfrm>
            <a:off x="139890" y="8350"/>
            <a:ext cx="7772153" cy="61042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3200" b="1" kern="0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FO Basis: Field</a:t>
            </a:r>
            <a:r>
              <a:rPr lang="en-U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/>
                <a:ea typeface="Cambria"/>
                <a:cs typeface="Times New Roman"/>
              </a:rPr>
              <a:t> operator </a:t>
            </a:r>
            <a:r>
              <a:rPr lang="en-US" sz="3200" b="1" kern="0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digiti</a:t>
            </a:r>
            <a:r>
              <a:rPr lang="es-E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/>
                <a:ea typeface="Cambria"/>
                <a:cs typeface="Times New Roman"/>
              </a:rPr>
              <a:t>s</a:t>
            </a:r>
            <a:r>
              <a:rPr lang="en-US" sz="3200" b="1" kern="0" dirty="0" err="1">
                <a:solidFill>
                  <a:schemeClr val="accent3">
                    <a:lumMod val="50000"/>
                  </a:schemeClr>
                </a:solidFill>
                <a:effectLst/>
                <a:latin typeface="Cambria"/>
                <a:ea typeface="Cambria"/>
                <a:cs typeface="Times New Roman"/>
              </a:rPr>
              <a:t>ation</a:t>
            </a:r>
            <a:endParaRPr lang="es-ES" sz="3200" kern="100" dirty="0">
              <a:solidFill>
                <a:schemeClr val="accent3">
                  <a:lumMod val="50000"/>
                </a:schemeClr>
              </a:solidFill>
              <a:effectLst/>
              <a:latin typeface="Cambria"/>
              <a:ea typeface="Cambria"/>
              <a:cs typeface="Times New Roman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C21E331-D0E8-9241-EC1F-F918407AFAFF}"/>
              </a:ext>
            </a:extLst>
          </p:cNvPr>
          <p:cNvSpPr txBox="1"/>
          <p:nvPr/>
        </p:nvSpPr>
        <p:spPr>
          <a:xfrm>
            <a:off x="296839" y="820988"/>
            <a:ext cx="55911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kern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The lattice Hilbert space is a </a:t>
            </a:r>
            <a:r>
              <a:rPr lang="en-US" sz="2000" kern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tensor product of local Hilbert space</a:t>
            </a:r>
            <a:r>
              <a:rPr lang="en-US" sz="2000" kern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at each lattice site</a:t>
            </a:r>
            <a:endParaRPr lang="es-ES" sz="200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2DC637F-8A90-1818-E4AB-C23A93DD3AB8}"/>
              </a:ext>
            </a:extLst>
          </p:cNvPr>
          <p:cNvSpPr txBox="1"/>
          <p:nvPr/>
        </p:nvSpPr>
        <p:spPr>
          <a:xfrm>
            <a:off x="344322" y="1576766"/>
            <a:ext cx="540241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kern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The local Hilbert space at a single lattice site is infinite dimensional because </a:t>
            </a:r>
            <a:r>
              <a:rPr lang="en-US" sz="2000" kern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there are infinitely many bosons </a:t>
            </a:r>
            <a:r>
              <a:rPr lang="en-US" sz="2000" kern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contributing to the local wave function</a:t>
            </a:r>
            <a:endParaRPr lang="es-ES" sz="200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AFB3218B-CF45-2063-AD5A-3A6202E51C1E}"/>
                  </a:ext>
                </a:extLst>
              </p:cNvPr>
              <p:cNvSpPr txBox="1"/>
              <p:nvPr/>
            </p:nvSpPr>
            <p:spPr>
              <a:xfrm>
                <a:off x="344322" y="3487665"/>
                <a:ext cx="4962950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kern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We </a:t>
                </a:r>
                <a:r>
                  <a:rPr lang="en-US" sz="2000" kern="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truncate the number of bosons </a:t>
                </a:r>
                <a:r>
                  <a:rPr lang="en-US" sz="2000" kern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by a cutoff number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0" i="1" kern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0" i="1" kern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2000" b="0" i="1" kern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000" kern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 and then </a:t>
                </a:r>
                <a:r>
                  <a:rPr lang="en-US" sz="2000" kern="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digitize the continuous field operators</a:t>
                </a:r>
                <a:r>
                  <a:rPr lang="en-US" sz="2000" kern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 to discretized values</a:t>
                </a:r>
                <a:endParaRPr lang="es-ES" sz="200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AFB3218B-CF45-2063-AD5A-3A6202E51C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322" y="3487665"/>
                <a:ext cx="4962950" cy="1323439"/>
              </a:xfrm>
              <a:prstGeom prst="rect">
                <a:avLst/>
              </a:prstGeom>
              <a:blipFill>
                <a:blip r:embed="rId2"/>
                <a:stretch>
                  <a:fillRect l="-1104" t="-2304" r="-1472" b="-7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Imagen 19">
            <a:extLst>
              <a:ext uri="{FF2B5EF4-FFF2-40B4-BE49-F238E27FC236}">
                <a16:creationId xmlns:a16="http://schemas.microsoft.com/office/drawing/2014/main" id="{58881CA1-BA6E-A783-3319-5763AD089A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7851" y="1325964"/>
            <a:ext cx="5779827" cy="500343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3BBF4176-D850-04AF-DD06-2D15F6A854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1123" y="1830188"/>
            <a:ext cx="5269236" cy="94978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EC207B14-F583-94C3-7808-2AB0B38C88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4844" y="3884667"/>
            <a:ext cx="5571623" cy="56313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2A9264D-CD16-3C5D-586C-53E311C0BA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7872" y="4447802"/>
            <a:ext cx="5205191" cy="980688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A0AADAA9-CC53-6A9F-B50D-343231E4E03F}"/>
              </a:ext>
            </a:extLst>
          </p:cNvPr>
          <p:cNvSpPr/>
          <p:nvPr/>
        </p:nvSpPr>
        <p:spPr>
          <a:xfrm>
            <a:off x="6096000" y="818900"/>
            <a:ext cx="5751678" cy="1958996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8C4B5AAA-1ADB-7F32-4EB0-DFAA0E6969BD}"/>
              </a:ext>
            </a:extLst>
          </p:cNvPr>
          <p:cNvSpPr/>
          <p:nvPr/>
        </p:nvSpPr>
        <p:spPr>
          <a:xfrm>
            <a:off x="6114471" y="2847424"/>
            <a:ext cx="5751678" cy="2581066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E7842C8D-8D99-FD15-9188-46537FF6C38E}"/>
              </a:ext>
            </a:extLst>
          </p:cNvPr>
          <p:cNvCxnSpPr/>
          <p:nvPr/>
        </p:nvCxnSpPr>
        <p:spPr>
          <a:xfrm>
            <a:off x="5859861" y="805940"/>
            <a:ext cx="0" cy="46225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E89B5B65-F69E-AE26-2F24-DB6635126A52}"/>
                  </a:ext>
                </a:extLst>
              </p:cNvPr>
              <p:cNvSpPr txBox="1"/>
              <p:nvPr/>
            </p:nvSpPr>
            <p:spPr>
              <a:xfrm>
                <a:off x="2195931" y="2974726"/>
                <a:ext cx="1792988" cy="40011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2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20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s-ES" sz="20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s-ES" sz="20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s-ES" sz="20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r>
                          <a:rPr lang="es-ES" sz="20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−</m:t>
                        </m:r>
                        <m:r>
                          <a:rPr lang="es-ES" sz="20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∞</m:t>
                        </m:r>
                        <m:r>
                          <a:rPr lang="es-ES" sz="20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,</m:t>
                        </m:r>
                        <m:r>
                          <a:rPr lang="es-ES" sz="20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∞</m:t>
                        </m:r>
                      </m:e>
                    </m:d>
                  </m:oMath>
                </a14:m>
                <a:r>
                  <a:rPr lang="es-ES" sz="200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E89B5B65-F69E-AE26-2F24-DB6635126A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931" y="2974726"/>
                <a:ext cx="1792988" cy="400110"/>
              </a:xfrm>
              <a:prstGeom prst="rect">
                <a:avLst/>
              </a:prstGeom>
              <a:blipFill>
                <a:blip r:embed="rId11"/>
                <a:stretch>
                  <a:fillRect b="-7353"/>
                </a:stretch>
              </a:blipFill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68458C09-07B7-8C32-A9FD-82953A3D1A2B}"/>
                  </a:ext>
                </a:extLst>
              </p:cNvPr>
              <p:cNvSpPr txBox="1"/>
              <p:nvPr/>
            </p:nvSpPr>
            <p:spPr>
              <a:xfrm>
                <a:off x="1880260" y="4774370"/>
                <a:ext cx="2506218" cy="40011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2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000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s-ES" sz="2000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es-ES" sz="2000" b="0" i="1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s-ES" sz="2000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000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ES" sz="2000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2000" i="1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ES" sz="2000" b="0" i="0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max</m:t>
                              </m:r>
                            </m:sub>
                          </m:sSub>
                          <m:r>
                            <a:rPr lang="es-ES" sz="2000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s-ES" sz="2000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2000" i="1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ES" sz="2000" b="0" i="0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max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s-ES" sz="200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68458C09-07B7-8C32-A9FD-82953A3D1A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0260" y="4774370"/>
                <a:ext cx="2506218" cy="400110"/>
              </a:xfrm>
              <a:prstGeom prst="rect">
                <a:avLst/>
              </a:prstGeom>
              <a:blipFill>
                <a:blip r:embed="rId12"/>
                <a:stretch>
                  <a:fillRect b="-8824"/>
                </a:stretch>
              </a:blipFill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uadroTexto 4">
            <a:extLst>
              <a:ext uri="{FF2B5EF4-FFF2-40B4-BE49-F238E27FC236}">
                <a16:creationId xmlns:a16="http://schemas.microsoft.com/office/drawing/2014/main" id="{727E133C-4175-5898-90E5-ACF53BF0AFFE}"/>
              </a:ext>
            </a:extLst>
          </p:cNvPr>
          <p:cNvSpPr txBox="1"/>
          <p:nvPr/>
        </p:nvSpPr>
        <p:spPr>
          <a:xfrm>
            <a:off x="8461917" y="420389"/>
            <a:ext cx="34696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err="1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Macridin</a:t>
            </a:r>
            <a:r>
              <a:rPr lang="es-ES" sz="160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 et al.</a:t>
            </a:r>
            <a:r>
              <a:rPr lang="es-ES" sz="1600" b="0" i="0" u="none" strike="noStrike" baseline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, 2021 </a:t>
            </a:r>
            <a:r>
              <a:rPr lang="es-ES" sz="1600" b="0" i="0" u="none" strike="noStrike" baseline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[</a:t>
            </a:r>
            <a:r>
              <a:rPr lang="es-ES" sz="1600" b="0" i="0" u="sng" strike="noStrike" baseline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a</a:t>
            </a:r>
            <a:r>
              <a:rPr lang="es-ES" sz="160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rXiv:2108.10793</a:t>
            </a:r>
            <a:r>
              <a:rPr lang="es-ES" sz="1600" b="0" i="0" u="none" strike="noStrike" baseline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]</a:t>
            </a:r>
            <a:endParaRPr lang="es-ES" sz="1600">
              <a:solidFill>
                <a:schemeClr val="accent5">
                  <a:lumMod val="50000"/>
                </a:schemeClr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F92EE6-45B2-DC7B-49B2-6A9BF032E6A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18816" y="1302931"/>
            <a:ext cx="2647950" cy="495300"/>
          </a:xfrm>
          <a:prstGeom prst="rect">
            <a:avLst/>
          </a:prstGeom>
        </p:spPr>
      </p:pic>
      <p:pic>
        <p:nvPicPr>
          <p:cNvPr id="7" name="Picture 6" descr="A black letter on a white background&#10;&#10;AI-generated content may be incorrect.">
            <a:extLst>
              <a:ext uri="{FF2B5EF4-FFF2-40B4-BE49-F238E27FC236}">
                <a16:creationId xmlns:a16="http://schemas.microsoft.com/office/drawing/2014/main" id="{E1A05E39-81D5-02F9-BB84-D3A330B1C29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015398" y="3243373"/>
            <a:ext cx="2381250" cy="495300"/>
          </a:xfrm>
          <a:prstGeom prst="rect">
            <a:avLst/>
          </a:prstGeom>
        </p:spPr>
      </p:pic>
      <p:pic>
        <p:nvPicPr>
          <p:cNvPr id="23" name="Picture 22" descr="A black and white math symbol&#10;&#10;AI-generated content may be incorrect.">
            <a:extLst>
              <a:ext uri="{FF2B5EF4-FFF2-40B4-BE49-F238E27FC236}">
                <a16:creationId xmlns:a16="http://schemas.microsoft.com/office/drawing/2014/main" id="{8F34FDB1-95C1-E317-55F2-06F019FDDB3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328587" y="3903811"/>
            <a:ext cx="2476500" cy="48577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644285E-3494-4096-EE0A-01647E39EF7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910345" y="5675904"/>
            <a:ext cx="3981450" cy="485775"/>
          </a:xfrm>
          <a:prstGeom prst="rect">
            <a:avLst/>
          </a:prstGeom>
          <a:ln w="57150">
            <a:solidFill>
              <a:schemeClr val="accent2"/>
            </a:solidFill>
          </a:ln>
          <a:effectLst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8C07A5-CC84-555F-44DC-31ABC6438A9E}"/>
              </a:ext>
            </a:extLst>
          </p:cNvPr>
          <p:cNvSpPr txBox="1"/>
          <p:nvPr/>
        </p:nvSpPr>
        <p:spPr>
          <a:xfrm>
            <a:off x="6114837" y="845394"/>
            <a:ext cx="2928012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>
                <a:latin typeface="Cambria"/>
                <a:ea typeface="Calibri"/>
                <a:cs typeface="Calibri"/>
              </a:rPr>
              <a:t>Digitised field operators</a:t>
            </a:r>
            <a:endParaRPr lang="en-GB" sz="2000">
              <a:latin typeface="Cambria"/>
              <a:ea typeface="Cambri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DF3099-60F5-30F0-A4FB-82A3370F6422}"/>
              </a:ext>
            </a:extLst>
          </p:cNvPr>
          <p:cNvSpPr txBox="1"/>
          <p:nvPr/>
        </p:nvSpPr>
        <p:spPr>
          <a:xfrm>
            <a:off x="6114836" y="2847858"/>
            <a:ext cx="4088733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>
                <a:latin typeface="Cambria"/>
                <a:ea typeface="Calibri"/>
                <a:cs typeface="Calibri"/>
              </a:rPr>
              <a:t>Digitised conjugate-field operators</a:t>
            </a:r>
            <a:endParaRPr lang="en-GB" sz="2000">
              <a:latin typeface="Cambria"/>
              <a:ea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86230051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Application>Microsoft Office PowerPoint</Application>
  <PresentationFormat>Widescreen</PresentationFormat>
  <Slides>21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Retrospección</vt:lpstr>
      <vt:lpstr>Thermalization in Φ^4  theory via quantum computing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Quantum simulation of thermal field theories</dc:title>
  <dc:creator>CUNTIN BROULLON IVAN</dc:creator>
  <cp:revision>577</cp:revision>
  <dcterms:created xsi:type="dcterms:W3CDTF">2024-07-07T18:42:30Z</dcterms:created>
  <dcterms:modified xsi:type="dcterms:W3CDTF">2025-09-09T21:00:02Z</dcterms:modified>
</cp:coreProperties>
</file>