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0" r:id="rId2"/>
    <p:sldId id="261" r:id="rId3"/>
    <p:sldId id="264" r:id="rId4"/>
    <p:sldId id="266" r:id="rId5"/>
    <p:sldId id="295" r:id="rId6"/>
    <p:sldId id="296" r:id="rId7"/>
    <p:sldId id="291" r:id="rId8"/>
    <p:sldId id="300" r:id="rId9"/>
    <p:sldId id="297" r:id="rId10"/>
    <p:sldId id="299" r:id="rId11"/>
    <p:sldId id="271" r:id="rId12"/>
    <p:sldId id="277" r:id="rId13"/>
    <p:sldId id="274" r:id="rId14"/>
    <p:sldId id="272" r:id="rId15"/>
    <p:sldId id="273" r:id="rId16"/>
    <p:sldId id="279" r:id="rId17"/>
    <p:sldId id="282" r:id="rId18"/>
    <p:sldId id="283" r:id="rId19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2525FF"/>
    <a:srgbClr val="FFFFFF"/>
    <a:srgbClr val="FF9900"/>
    <a:srgbClr val="CC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366" autoAdjust="0"/>
    <p:restoredTop sz="77651" autoAdjust="0"/>
  </p:normalViewPr>
  <p:slideViewPr>
    <p:cSldViewPr snapToGrid="0">
      <p:cViewPr varScale="1">
        <p:scale>
          <a:sx n="77" d="100"/>
          <a:sy n="77" d="100"/>
        </p:scale>
        <p:origin x="22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162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FC91E-339D-4298-A700-2B62690C318A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AA1F3-6EE3-4C24-8D8C-A2F10C6583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45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711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B2D2B6-DA99-0241-D134-5697CC12E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D6C566B-4AB3-7F6C-3660-E38E363E14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996057E-F9D4-BE22-F0CB-7200CCF30E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A6E71A2-8A59-6BED-5B23-7AA2F8D227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871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411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862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707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46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560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74F139-CA62-719C-A156-42342F6CC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2890354-A2B4-BFA2-F9F2-CBD9AE01D1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8F9F875E-D211-7927-3DEF-C52C66A5A9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EF0ADC-0672-02A4-9F37-57F6C5251A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051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8F9A9B-2BC2-58B5-7A10-0B4131DE6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CD33B98-3DDE-111C-A88E-E16B1D001C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B84CC12-AFA2-C1F5-3FC2-2CBC405D35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C762D8F-39FD-8EFE-ADA0-3196F21CDE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712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DD389-0907-C4CB-73BE-10DE1264F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F63655B-6F1F-3B13-54C1-3C109E6B7D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BACBD49-6A7C-8E80-F8A5-5691EAF9EA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1D6CED-B70A-DF02-30E1-E8402BA58A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399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94840B-921F-3840-D6B5-B2FB6A94D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F01A86C-0C9A-E348-5186-261A055B2D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0E6393E-267C-BE73-DDC2-1EECF9AB44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6FDA184-6AAD-E171-33C6-3EB5C01575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653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3A844-5CA3-B6E9-59C2-8B084BE38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F25B8D7-CBC9-2756-7C3B-2491AE0AC1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3F67318-4C39-F8E3-65AA-56E98020CF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00C6AD1-75B3-5EA1-44FC-AE067AD704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AA1F3-6EE3-4C24-8D8C-A2F10C65831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03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001FB-9F81-098B-72BA-747EFE2679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9E8D8CC-0E55-A19C-29BE-6B944BC911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E978FA-F4EA-15DC-5582-5BA5B0E3B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ja-JP"/>
              <a:t>IS2025, Takashi Hachiya</a:t>
            </a: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46613F-A5EC-36B9-79F1-9DEF2701D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ja-JP"/>
              <a:t>FoCal : Forward Calorimeter Upgrade for ALICE</a:t>
            </a: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F05B66-6B33-8B84-1EA6-A8374D44A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6500" y="6475254"/>
            <a:ext cx="685800" cy="365125"/>
          </a:xfrm>
        </p:spPr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28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18FF49-205F-8ABE-DA3B-58AEE3C8E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3E31CF6-EC4C-38E8-9122-8DB28EEDC0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D1FCF0-915E-5AF3-319B-E590E18EA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528416-7BBF-CB47-4FAC-BB55351C5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EA27AE-5280-AF85-C2C4-CB4523DE8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5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8AF74DC-D347-7D9E-6184-F6ED4FCAEB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2A75808-3C18-1536-559F-C4EAE031E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EFE852-09CE-FEA4-A968-734FC4CD0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FA884B-58A8-CEB4-7753-EBC63B42B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554CF-A0D0-8F43-3267-58941EC84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104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DDA82E-8B15-5F28-B4B0-8F1DA78A4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9B784B-98FF-B0A2-FED4-C63A68DFB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52B436-495D-5BB2-5EE0-82DBFB404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0C81DE-0EFC-F5EA-DEE8-C90E45DA8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34EE5-6323-3487-09B0-5B30A8343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79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FF2E8-2E43-9D2D-64FB-82068C68F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11D8B3-9C8D-45BA-A8F9-F08C044F2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C40073-97D3-298F-5EEF-22CB35336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89030A-DB4B-815E-2C78-FCF393CA2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E8C717-5386-3F47-0CAC-2750F187B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76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F76FB2-5975-310D-96D7-9384244F0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BDDE64-10F9-A290-8949-75ADA952B2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580D804-5C2F-AFFA-A661-3E79BA8934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1485B2-7B3C-A000-380F-3B33118D1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646DADF-DDB0-A096-7308-F0A6D788A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380199-16E5-EC19-15D9-2C30EE576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52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B4B4B9-BA63-F192-796A-E1CD80264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150DC5-94EF-7FD5-D838-0CED919B1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AD7F55-1EE7-90D2-7B83-ED46FED32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DF14A56-43C2-9CDE-F4D0-67846A6075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6043C8-011C-15E1-1418-0198E69940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6CCF16D-AD6C-99CF-02A6-DCDC34C3D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ADFB88-40B2-43D7-6D24-C45EA083A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BC24D50-A05F-4697-1690-426569C8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97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06B0C0-34A2-48D3-6F34-7187EF867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DFD545-2FA1-EDEB-D123-FCE7AB113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6AA8C50-6D96-AA55-A925-381D4FFC9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F07DA32-D32E-B8FB-7268-88DF47B08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15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023DA2-F47B-2BE3-42EE-75F224FD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41D1329-3093-CBFB-DE2B-AF6EC8D3B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EEB6BC1-EC11-ADBC-83CD-5709A86D1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104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AD0BB1-B4A9-FF3C-5473-1E92B6E98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B8E3BF-3A49-1FAE-44DE-2F6529A0B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391F285-B9D1-9DA4-9049-D1BA3EE0E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6DAC10-B426-1B2F-56BE-112E3BAFC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B9D7542-8797-0370-DA5C-C7F5F2D9C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D6EFA0F-3767-73FA-2973-D4FE7417C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339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10A97C-EE77-E3A3-8AEA-54065D1B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1972D90-0419-2E48-FA01-E8BDD323B1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6FAEC9-889E-170C-AFDF-759D3E33A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40CE2F7-EDD5-AD96-9D6C-3B6DED5E1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212F7D-28AE-5F2C-83F7-AC40D2D78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71BEC3-040F-994B-FF19-D6A56EBC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55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12D76F5-1E1C-B6A2-41E6-DB2C466D3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B9F4CB-21ED-357F-A69A-39250958E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1FEC3C-EFC5-ECFB-AE69-E6CE13C50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600" y="6492875"/>
            <a:ext cx="3093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en-US" altLang="ja-JP"/>
              <a:t>IS2025, Takashi Hachiya</a:t>
            </a:r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BE8343-C278-4DBE-0DF4-820954CEB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54402" y="6492875"/>
            <a:ext cx="56489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en-US" altLang="ja-JP"/>
              <a:t>FoCal : Forward Calorimeter Upgrade for ALICE</a:t>
            </a:r>
            <a:endParaRPr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ABBB01-0FE1-5029-1FB9-0D735BD6A2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115094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EE4EC9-8AB8-4181-83E3-5F66CC33596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743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69141/files/pubnote.pdf" TargetMode="External"/><Relationship Id="rId3" Type="http://schemas.openxmlformats.org/officeDocument/2006/relationships/image" Target="../media/image20.png"/><Relationship Id="rId7" Type="http://schemas.openxmlformats.org/officeDocument/2006/relationships/hyperlink" Target="https://cds.cern.ch/record/2858858/files/pubnote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hyperlink" Target="https://cds.cern.ch/record/2890281?ln=ja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8.png"/><Relationship Id="rId7" Type="http://schemas.openxmlformats.org/officeDocument/2006/relationships/hyperlink" Target="https://cds.cern.ch/record/2890281?ln=ja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9.png"/><Relationship Id="rId4" Type="http://schemas.microsoft.com/office/2007/relationships/hdphoto" Target="../media/hdphoto1.wdp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iopscience.iop.org/article/10.1088/1748-0221/19/07/P07006" TargetMode="Externa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iopscience.iop.org/article/10.1088/1748-0221/19/07/P07006" TargetMode="Externa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2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opscience.iop.org/article/10.1088/1748-0221/19/07/P07006" TargetMode="External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48.png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58858/files/pubnote.pdf" TargetMode="External"/><Relationship Id="rId2" Type="http://schemas.openxmlformats.org/officeDocument/2006/relationships/hyperlink" Target="https://cds.cern.ch/record/2719928/files/LHCC-I-036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90281?ln=ja" TargetMode="External"/><Relationship Id="rId5" Type="http://schemas.openxmlformats.org/officeDocument/2006/relationships/hyperlink" Target="https://iopscience.iop.org/article/10.1088/1748-0221/19/07/P07006" TargetMode="External"/><Relationship Id="rId4" Type="http://schemas.openxmlformats.org/officeDocument/2006/relationships/hyperlink" Target="https://cds.cern.ch/record/2869141/files/pubnot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90281?ln=ja" TargetMode="External"/><Relationship Id="rId5" Type="http://schemas.openxmlformats.org/officeDocument/2006/relationships/hyperlink" Target="https://cds.cern.ch/record/2719928/files/LHCC-I-036.pdf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cds.cern.ch/record/2858858/files/pubnote.pdf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hyperlink" Target="https://cds.cern.ch/record/2869141/files/pubnote.pdf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16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58858/files/pubnote.pdf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hyperlink" Target="https://cds.cern.ch/record/2869141/files/pubnote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58858/files/pubnote.pdf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846E40-EE67-B65B-D3F0-EAFFA0495B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294" y="1609498"/>
            <a:ext cx="11833412" cy="242070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b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Forward Calorimeter Upgrade for ALICE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321A699-09F8-4066-8176-2B0FE29BE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0677"/>
            <a:ext cx="9144000" cy="1655762"/>
          </a:xfrm>
        </p:spPr>
        <p:txBody>
          <a:bodyPr/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Takashi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Hachiya</a:t>
            </a:r>
          </a:p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Nara Women’s University</a:t>
            </a:r>
          </a:p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for the ALICE collaboration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333FCE3-FFBF-D8D4-46D9-4006AFC11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0" y="242344"/>
            <a:ext cx="2370856" cy="149005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43BA52C-0824-89BE-844A-9207029F56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00" y="4166520"/>
            <a:ext cx="2007296" cy="224935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43CF38D-280D-6145-EADC-3625DF1D41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416" y="3873477"/>
            <a:ext cx="2298463" cy="222890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C1972C5-BD84-61F3-F540-BCEE8F4147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1183" y="0"/>
            <a:ext cx="3490817" cy="1732397"/>
          </a:xfrm>
          <a:prstGeom prst="rect">
            <a:avLst/>
          </a:prstGeom>
        </p:spPr>
      </p:pic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A45F5B1A-8BAB-6E54-4342-2BD0ACBAA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574E0260-F055-7C5B-D58F-8DF3C865E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F4DD98-53D8-97E9-0CC3-40C33D3FF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657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D4EC2D-18A0-6B5E-811F-69A18C9E1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3B1D77-DD29-DCE3-DDD9-456A398FC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760" y="126696"/>
            <a:ext cx="10527748" cy="47520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J/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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photo-production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in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UPC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8C0680-24BF-ED97-62EA-0F5745E83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685" y="898960"/>
            <a:ext cx="6926217" cy="221270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Sensitive to the non-linear behavior                                            in small-x in p and A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Photo-production is proportional to the gluon density                    at LO-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pQCD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calculation</a:t>
            </a:r>
          </a:p>
          <a:p>
            <a:pPr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Accessible to small-x with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</a:t>
            </a:r>
            <a:r>
              <a:rPr lang="en-US" altLang="ja-JP" baseline="-25000" dirty="0" err="1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</a:t>
            </a:r>
            <a:r>
              <a:rPr lang="en-US" altLang="ja-JP" baseline="-250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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 TeV</a:t>
            </a:r>
          </a:p>
          <a:p>
            <a:pPr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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(2s)/J/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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ratio can provide a clearer signal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3CB9DA5-830F-E2AA-DE3E-7C6F627C1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278" y="3775041"/>
            <a:ext cx="4392322" cy="295626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5C3675A-16F1-C17B-35CD-5D9A2E86E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3642" y="668237"/>
            <a:ext cx="4285958" cy="303903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E7737DE-3521-81CD-C959-1464F96759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170" y="3596702"/>
            <a:ext cx="3698071" cy="311068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EC9033E-B379-8AFF-CEE8-4E8B5286F05C}"/>
              </a:ext>
            </a:extLst>
          </p:cNvPr>
          <p:cNvSpPr txBox="1"/>
          <p:nvPr/>
        </p:nvSpPr>
        <p:spPr>
          <a:xfrm>
            <a:off x="382398" y="3258148"/>
            <a:ext cx="55242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Mass from simulated </a:t>
            </a:r>
            <a:r>
              <a:rPr lang="en-US" altLang="ja-JP" sz="16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en-US" altLang="ja-JP" sz="1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cluster-pairs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1C57F37A-9975-176C-4B31-5F4BB509D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1986B407-2EF3-7714-695A-58D7B7910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EDE18B-D337-3AA2-CC1F-0461B8448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607BCF2-73CF-AE00-8048-FB70065C1E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B34FA63-4B73-0A0C-D86B-9216B67C5D44}"/>
              </a:ext>
            </a:extLst>
          </p:cNvPr>
          <p:cNvSpPr txBox="1"/>
          <p:nvPr/>
        </p:nvSpPr>
        <p:spPr>
          <a:xfrm>
            <a:off x="5136311" y="3240059"/>
            <a:ext cx="2617331" cy="438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7"/>
              </a:rPr>
              <a:t>Physics of </a:t>
            </a:r>
            <a:r>
              <a:rPr lang="en-US" altLang="ja-JP" sz="11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7"/>
              </a:rPr>
              <a:t>FoCal</a:t>
            </a:r>
            <a:r>
              <a:rPr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</a:t>
            </a:r>
          </a:p>
          <a:p>
            <a:pPr>
              <a:lnSpc>
                <a:spcPct val="110000"/>
              </a:lnSpc>
            </a:pPr>
            <a:r>
              <a:rPr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ALICE-PUBLIC-2023-001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FB6362A-0A22-7095-A7B1-AD7950E15C16}"/>
              </a:ext>
            </a:extLst>
          </p:cNvPr>
          <p:cNvSpPr txBox="1"/>
          <p:nvPr/>
        </p:nvSpPr>
        <p:spPr>
          <a:xfrm>
            <a:off x="5136311" y="3788082"/>
            <a:ext cx="2617331" cy="438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8"/>
              </a:rPr>
              <a:t>Physics performance of </a:t>
            </a:r>
            <a:r>
              <a:rPr kumimoji="1" lang="en-US" altLang="ja-JP" sz="11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8"/>
              </a:rPr>
              <a:t>F</a:t>
            </a:r>
            <a:r>
              <a:rPr lang="en-US" altLang="ja-JP" sz="11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8"/>
              </a:rPr>
              <a:t>oCal</a:t>
            </a:r>
            <a:r>
              <a:rPr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</a:t>
            </a:r>
          </a:p>
          <a:p>
            <a:pPr>
              <a:lnSpc>
                <a:spcPct val="110000"/>
              </a:lnSpc>
            </a:pPr>
            <a:r>
              <a:rPr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ALICE-PUBLIC-2023-004</a:t>
            </a:r>
          </a:p>
        </p:txBody>
      </p:sp>
    </p:spTree>
    <p:extLst>
      <p:ext uri="{BB962C8B-B14F-4D97-AF65-F5344CB8AC3E}">
        <p14:creationId xmlns:p14="http://schemas.microsoft.com/office/powerpoint/2010/main" val="3921511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2C5F169-6B0F-093E-2737-299EC3515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300" y="2747258"/>
            <a:ext cx="5286115" cy="119711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C733520-A4A0-3328-DA1C-59226345C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6" y="90798"/>
            <a:ext cx="7772400" cy="52653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－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 :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EM Calorimeter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6DF225A-6020-C9A0-8B6C-9A8EC7B01E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656" y="709678"/>
            <a:ext cx="3735760" cy="178219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A72EA6F-25FC-D8C7-6947-E4CB7C226C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3850" y="4469698"/>
            <a:ext cx="2458160" cy="158414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9C169572-EDCA-3329-6545-9AF60C75AB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7992" y="700674"/>
            <a:ext cx="2060290" cy="1836249"/>
          </a:xfrm>
          <a:prstGeom prst="rect">
            <a:avLst/>
          </a:prstGeom>
        </p:spPr>
      </p:pic>
      <p:sp>
        <p:nvSpPr>
          <p:cNvPr id="19" name="フッター プレースホルダー 18">
            <a:extLst>
              <a:ext uri="{FF2B5EF4-FFF2-40B4-BE49-F238E27FC236}">
                <a16:creationId xmlns:a16="http://schemas.microsoft.com/office/drawing/2014/main" id="{578FE616-52A9-4BFD-FA75-7BCF1741A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 dirty="0"/>
          </a:p>
        </p:txBody>
      </p:sp>
      <p:sp>
        <p:nvSpPr>
          <p:cNvPr id="20" name="スライド番号プレースホルダー 19">
            <a:extLst>
              <a:ext uri="{FF2B5EF4-FFF2-40B4-BE49-F238E27FC236}">
                <a16:creationId xmlns:a16="http://schemas.microsoft.com/office/drawing/2014/main" id="{ACC80A69-E546-211A-6EC3-A9D77E34F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8151" y="101951"/>
            <a:ext cx="685800" cy="365125"/>
          </a:xfrm>
        </p:spPr>
        <p:txBody>
          <a:bodyPr/>
          <a:lstStyle/>
          <a:p>
            <a:fld id="{70EE4EC9-8AB8-4181-83E3-5F66CC335962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7CAB55-5EDB-BFC2-B192-9DC9AE954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14" y="850951"/>
            <a:ext cx="6601837" cy="572924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High-granularity EM Calorimeter                                   w/ Pixel &amp; Pad Si sensors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22 modules (93 x 101 cm</a:t>
            </a:r>
            <a:r>
              <a:rPr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Photon Energy up to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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 TeV</a:t>
            </a:r>
          </a:p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 X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: 20 W absorber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 : X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 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3.5mm, R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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9mm</a:t>
            </a:r>
          </a:p>
          <a:p>
            <a:pPr>
              <a:lnSpc>
                <a:spcPct val="14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18 Pad layers (1 x 1 cm</a:t>
            </a:r>
            <a:r>
              <a:rPr kumimoji="1"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Energy measurements by ADC &amp; TOT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Timing (HGCROC)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P-type Si sensor (radiation hardness)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 Pixel layers (27 x 29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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</a:t>
            </a:r>
            <a:r>
              <a:rPr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Shower position for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two p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hoton separation</a:t>
            </a:r>
          </a:p>
          <a:p>
            <a:pPr lvl="1">
              <a:lnSpc>
                <a:spcPct val="14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ALPIDE MAPS chips (from ITS2 and MFT)</a:t>
            </a:r>
          </a:p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3D imaging of EM-shower by reading                          individual layer and channels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3AA22E2-493D-0322-97C2-D4CB97198A11}"/>
              </a:ext>
            </a:extLst>
          </p:cNvPr>
          <p:cNvSpPr txBox="1"/>
          <p:nvPr/>
        </p:nvSpPr>
        <p:spPr>
          <a:xfrm>
            <a:off x="6979350" y="6284281"/>
            <a:ext cx="2938384" cy="295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7"/>
              </a:rPr>
              <a:t>TDR </a:t>
            </a:r>
            <a:r>
              <a:rPr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CERN-LHCC-2024-004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0B2B50B-0FD3-0964-28BE-A981246EC4E5}"/>
              </a:ext>
            </a:extLst>
          </p:cNvPr>
          <p:cNvSpPr txBox="1"/>
          <p:nvPr/>
        </p:nvSpPr>
        <p:spPr>
          <a:xfrm>
            <a:off x="9628746" y="4062180"/>
            <a:ext cx="2060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Pixel Sensor</a:t>
            </a:r>
            <a:endParaRPr lang="ja-JP" altLang="en-US" dirty="0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F2415A2-1C1A-D5D7-38FD-00418A4F3BAA}"/>
              </a:ext>
            </a:extLst>
          </p:cNvPr>
          <p:cNvGrpSpPr/>
          <p:nvPr/>
        </p:nvGrpSpPr>
        <p:grpSpPr>
          <a:xfrm>
            <a:off x="6170742" y="4008525"/>
            <a:ext cx="2905570" cy="2283369"/>
            <a:chOff x="6587302" y="4008525"/>
            <a:chExt cx="2905570" cy="2283369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11402AF6-68AC-B9B5-9545-DD0EA13C3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28796" y="4350077"/>
              <a:ext cx="2264076" cy="1941817"/>
            </a:xfrm>
            <a:prstGeom prst="rect">
              <a:avLst/>
            </a:prstGeom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043372A3-0E6A-9AA3-95E0-2B2FAEC6FB5C}"/>
                </a:ext>
              </a:extLst>
            </p:cNvPr>
            <p:cNvSpPr txBox="1"/>
            <p:nvPr/>
          </p:nvSpPr>
          <p:spPr>
            <a:xfrm>
              <a:off x="7228796" y="4008525"/>
              <a:ext cx="20602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Pad Sensor</a:t>
              </a:r>
              <a:endParaRPr lang="ja-JP" altLang="en-US" dirty="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110A19E2-4D0F-DF81-5977-D9116391ADD0}"/>
                </a:ext>
              </a:extLst>
            </p:cNvPr>
            <p:cNvSpPr txBox="1"/>
            <p:nvPr/>
          </p:nvSpPr>
          <p:spPr>
            <a:xfrm rot="16200000">
              <a:off x="6281580" y="4346423"/>
              <a:ext cx="88844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1x1cm</a:t>
              </a:r>
              <a:r>
                <a:rPr kumimoji="1" lang="en-US" altLang="ja-JP" sz="1200" baseline="30000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2</a:t>
              </a:r>
              <a:endParaRPr lang="ja-JP" altLang="en-US" sz="1200" baseline="30000" dirty="0"/>
            </a:p>
          </p:txBody>
        </p:sp>
        <p:sp>
          <p:nvSpPr>
            <p:cNvPr id="28" name="左中かっこ 27">
              <a:extLst>
                <a:ext uri="{FF2B5EF4-FFF2-40B4-BE49-F238E27FC236}">
                  <a16:creationId xmlns:a16="http://schemas.microsoft.com/office/drawing/2014/main" id="{AA83D97C-D560-26F3-3291-1E969765B84C}"/>
                </a:ext>
              </a:extLst>
            </p:cNvPr>
            <p:cNvSpPr/>
            <p:nvPr/>
          </p:nvSpPr>
          <p:spPr>
            <a:xfrm>
              <a:off x="6933021" y="4384321"/>
              <a:ext cx="281460" cy="318495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A1BE00-A86C-0696-E4D1-6CF180773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6DAD5CA-8C98-CF1F-AA77-DA207B7996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269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CF1187-A3C5-6C42-B378-E24B92393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975" y="78797"/>
            <a:ext cx="8988746" cy="52638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-H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: Hadron Calorimeter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FC46A2-B067-0F41-64DE-2C8B9EFF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80" y="935148"/>
            <a:ext cx="5048873" cy="360498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Cu + </a:t>
            </a:r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SciFi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hadronic calorimeter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90 x 90 x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110 cm</a:t>
            </a:r>
            <a:r>
              <a:rPr kumimoji="1"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depth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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6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</a:t>
            </a:r>
            <a:r>
              <a:rPr kumimoji="1"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had</a:t>
            </a:r>
          </a:p>
          <a:p>
            <a:pPr lvl="1">
              <a:lnSpc>
                <a:spcPct val="120000"/>
              </a:lnSpc>
            </a:pP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SiPM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 readout + H2GCROC (HGCROC for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SiPM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)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  <a:sym typeface="Symbol" panose="05050102010706020507" pitchFamily="18" charset="2"/>
            </a:endParaRPr>
          </a:p>
          <a:p>
            <a:pPr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Final design in progress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Cu sheet w/ grooves for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SciFi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  <a:sym typeface="Symbol" panose="05050102010706020507" pitchFamily="18" charset="2"/>
            </a:endParaRP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5 x 50 x 110 cm</a:t>
            </a:r>
            <a:r>
              <a:rPr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  <a:sym typeface="Symbol" panose="05050102010706020507" pitchFamily="18" charset="2"/>
            </a:endParaRP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New design to be tested in 2025</a:t>
            </a:r>
          </a:p>
          <a:p>
            <a:pPr marL="914400" lvl="2" indent="0">
              <a:lnSpc>
                <a:spcPct val="120000"/>
              </a:lnSpc>
              <a:buNone/>
            </a:pP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  <a:sym typeface="Symbol" panose="05050102010706020507" pitchFamily="18" charset="2"/>
            </a:endParaRPr>
          </a:p>
          <a:p>
            <a:pPr lvl="2">
              <a:lnSpc>
                <a:spcPct val="120000"/>
              </a:lnSpc>
            </a:pP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  <a:sym typeface="Symbol" panose="05050102010706020507" pitchFamily="18" charset="2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0493ED6-4D41-C687-2624-C5E624EFE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8669" y="480219"/>
            <a:ext cx="2492054" cy="222106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D3F12AE-4180-0C5E-D844-B3CB4745DE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6497018" y="3176686"/>
            <a:ext cx="2460777" cy="300251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A52EA03-D7AB-6B36-1977-A1F17B6ABF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9291815" y="4192455"/>
            <a:ext cx="3712495" cy="1286266"/>
          </a:xfrm>
          <a:prstGeom prst="rect">
            <a:avLst/>
          </a:prstGeom>
        </p:spPr>
      </p:pic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86971400-6F48-B611-571C-0EBE3DB69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 dirty="0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592268BB-E3E7-5CA7-B89B-EBBC47EA6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26654F4-9793-9959-76B6-550ECEAAC053}"/>
              </a:ext>
            </a:extLst>
          </p:cNvPr>
          <p:cNvSpPr txBox="1"/>
          <p:nvPr/>
        </p:nvSpPr>
        <p:spPr>
          <a:xfrm>
            <a:off x="7557627" y="6174735"/>
            <a:ext cx="2938384" cy="295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7"/>
              </a:rPr>
              <a:t>TDR </a:t>
            </a:r>
            <a:r>
              <a:rPr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CERN-LHCC-2024-004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3DFBD96-7554-5EA8-71E1-4CE62532EC17}"/>
              </a:ext>
            </a:extLst>
          </p:cNvPr>
          <p:cNvSpPr txBox="1"/>
          <p:nvPr/>
        </p:nvSpPr>
        <p:spPr>
          <a:xfrm>
            <a:off x="5738429" y="3109001"/>
            <a:ext cx="6127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 err="1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SciFi</a:t>
            </a:r>
            <a:r>
              <a:rPr lang="en-US" altLang="ja-JP" sz="16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 connected to </a:t>
            </a:r>
            <a:r>
              <a:rPr lang="en-US" altLang="ja-JP" sz="1600" dirty="0" err="1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SiPM</a:t>
            </a:r>
            <a:endParaRPr lang="ja-JP" altLang="en-US" sz="16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50936FD-8B3C-F1A2-804B-725695C5DCC4}"/>
              </a:ext>
            </a:extLst>
          </p:cNvPr>
          <p:cNvSpPr txBox="1"/>
          <p:nvPr/>
        </p:nvSpPr>
        <p:spPr>
          <a:xfrm>
            <a:off x="10309532" y="2979340"/>
            <a:ext cx="8385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 err="1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SiPM</a:t>
            </a:r>
            <a:endParaRPr lang="ja-JP" altLang="en-US" sz="1600" dirty="0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E4D982F-DBC9-40D9-5518-C7E22E369634}"/>
              </a:ext>
            </a:extLst>
          </p:cNvPr>
          <p:cNvGrpSpPr/>
          <p:nvPr/>
        </p:nvGrpSpPr>
        <p:grpSpPr>
          <a:xfrm>
            <a:off x="838200" y="4411360"/>
            <a:ext cx="4387796" cy="1643598"/>
            <a:chOff x="4897143" y="4584549"/>
            <a:chExt cx="4387796" cy="1643598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EAF21A39-CBD9-B41B-94F0-7D366AA16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02880" y="5008777"/>
              <a:ext cx="4182059" cy="1219370"/>
            </a:xfrm>
            <a:prstGeom prst="rect">
              <a:avLst/>
            </a:prstGeom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F8FACCE7-9C9C-1D7C-60E8-43F47396A22C}"/>
                </a:ext>
              </a:extLst>
            </p:cNvPr>
            <p:cNvSpPr txBox="1"/>
            <p:nvPr/>
          </p:nvSpPr>
          <p:spPr>
            <a:xfrm>
              <a:off x="4897143" y="4584549"/>
              <a:ext cx="3028503" cy="3748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kumimoji="1" lang="en-US" altLang="ja-JP" dirty="0">
                  <a:latin typeface="BIZ UDPゴシック" panose="020B0400000000000000" pitchFamily="50" charset="-128"/>
                  <a:ea typeface="BIZ UDPゴシック" panose="020B0400000000000000" pitchFamily="50" charset="-128"/>
                  <a:sym typeface="Symbol" panose="05050102010706020507" pitchFamily="18" charset="2"/>
                </a:rPr>
                <a:t>Cu sheet w/ grooves</a:t>
              </a:r>
              <a:endPara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endParaRPr>
            </a:p>
          </p:txBody>
        </p:sp>
      </p:grp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961C34-29D2-6217-3FAD-83B4F66CE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938DD3A-BD6C-16DD-41B7-FD32711D77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68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25C11D-0C70-8AF9-CCB1-65079DF66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493" y="55956"/>
            <a:ext cx="11119441" cy="61816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Performance at Beam Test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0F8D1F-06C4-517B-8492-B1C19A803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663" y="1090561"/>
            <a:ext cx="4128276" cy="457960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Test Beam at CERN PS &amp; SPS (2022 &amp; 2023)</a:t>
            </a:r>
          </a:p>
          <a:p>
            <a:pPr lvl="1">
              <a:lnSpc>
                <a:spcPct val="12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Electron beam &lt; 300 GeV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Hadron beam   &lt; 350 GeV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20000"/>
              </a:lnSpc>
              <a:buNone/>
            </a:pP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20000"/>
              </a:lnSpc>
            </a:pP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E &amp; H Prototype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Full stack of modules in longitudinal configuration</a:t>
            </a:r>
          </a:p>
          <a:p>
            <a:pPr lvl="1">
              <a:lnSpc>
                <a:spcPct val="120000"/>
              </a:lnSpc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EM calorimeter</a:t>
            </a:r>
          </a:p>
          <a:p>
            <a:pPr lvl="2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18 Si Pad layers</a:t>
            </a:r>
          </a:p>
          <a:p>
            <a:pPr lvl="2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 Si Pixel layers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Hadronic calorimeter</a:t>
            </a:r>
          </a:p>
          <a:p>
            <a:pPr lvl="2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110cm Cu capillary tube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F7E9069-8606-759F-DE77-F6BE88B83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1" y="2181364"/>
            <a:ext cx="7286086" cy="4196417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F58D7B9-3979-8DBC-38DF-E367D79E7AE4}"/>
              </a:ext>
            </a:extLst>
          </p:cNvPr>
          <p:cNvGrpSpPr/>
          <p:nvPr/>
        </p:nvGrpSpPr>
        <p:grpSpPr>
          <a:xfrm>
            <a:off x="4560859" y="953753"/>
            <a:ext cx="7135841" cy="1493731"/>
            <a:chOff x="4306982" y="1110760"/>
            <a:chExt cx="7135841" cy="1493731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014BC2D3-D2AC-2032-7CAD-3F6DE6951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965713" y="1110760"/>
              <a:ext cx="3477110" cy="1493731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679E0871-F208-EAEF-8D00-F6766277B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97333" y="1208494"/>
              <a:ext cx="2813269" cy="976170"/>
            </a:xfrm>
            <a:prstGeom prst="rect">
              <a:avLst/>
            </a:prstGeom>
          </p:spPr>
        </p:pic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A9B5EFA4-8463-A7E4-7DC4-18F4411721F2}"/>
                </a:ext>
              </a:extLst>
            </p:cNvPr>
            <p:cNvCxnSpPr>
              <a:cxnSpLocks/>
            </p:cNvCxnSpPr>
            <p:nvPr/>
          </p:nvCxnSpPr>
          <p:spPr>
            <a:xfrm>
              <a:off x="4432300" y="1816100"/>
              <a:ext cx="135908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C8CBA04F-617E-4668-14A9-4E48EC6AA682}"/>
                </a:ext>
              </a:extLst>
            </p:cNvPr>
            <p:cNvSpPr txBox="1"/>
            <p:nvPr/>
          </p:nvSpPr>
          <p:spPr>
            <a:xfrm>
              <a:off x="4306982" y="1446768"/>
              <a:ext cx="142604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e</a:t>
              </a:r>
              <a:r>
                <a:rPr kumimoji="1" lang="en-US" altLang="ja-JP" baseline="30000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-</a:t>
              </a:r>
              <a:r>
                <a:rPr kumimoji="1" lang="en-US" altLang="ja-JP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, h</a:t>
              </a:r>
              <a:r>
                <a:rPr kumimoji="1" lang="en-US" altLang="ja-JP" baseline="30000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+</a:t>
              </a:r>
              <a:endParaRPr lang="ja-JP" altLang="en-US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84C8C80F-57A4-436A-D927-DD945A0FF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598B1893-369C-4D18-21EA-353BD8C79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2E99F57-C446-942F-F14D-6AA2306426E0}"/>
              </a:ext>
            </a:extLst>
          </p:cNvPr>
          <p:cNvSpPr txBox="1"/>
          <p:nvPr/>
        </p:nvSpPr>
        <p:spPr>
          <a:xfrm>
            <a:off x="8359233" y="492034"/>
            <a:ext cx="3680367" cy="295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5"/>
              </a:rPr>
              <a:t>Test beam paper</a:t>
            </a:r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JINST 19 P07006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7F6615-A631-8DE6-2D43-04200ADE4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5A2B3B8-D2A9-38DE-58B7-26F0F6CA25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246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70BC67-5AD8-8DAA-8469-F9BEE02F7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57" y="69500"/>
            <a:ext cx="10515600" cy="64293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-E EM-shower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C5466B-FAE2-0143-5390-3A1FB28CD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9" y="5226408"/>
            <a:ext cx="10773691" cy="115419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Shower profile is good agreement w/ simulations :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 – 287 GeV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 clear two electron separation 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Good for isolated photon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>
              <a:lnSpc>
                <a:spcPct val="120000"/>
              </a:lnSpc>
            </a:pP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81A3A3F-9265-7C7D-41B6-2F34B207C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43559" y="47088"/>
            <a:ext cx="3337282" cy="116551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9C1E02B-A612-FB9E-6CAE-BF1376206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18" y="1603390"/>
            <a:ext cx="5936532" cy="365796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4E77C03-D25A-8161-0353-5060BBBF8F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83730" y="1610137"/>
            <a:ext cx="4812970" cy="3651219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6F23CDA-6130-EA0A-64AE-98272AEA5CA4}"/>
              </a:ext>
            </a:extLst>
          </p:cNvPr>
          <p:cNvSpPr txBox="1"/>
          <p:nvPr/>
        </p:nvSpPr>
        <p:spPr>
          <a:xfrm>
            <a:off x="580109" y="121934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Longitudinal shower profile in </a:t>
            </a:r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-E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79BF9C3-1AFD-8631-F035-90B0ED16CCE8}"/>
              </a:ext>
            </a:extLst>
          </p:cNvPr>
          <p:cNvSpPr txBox="1"/>
          <p:nvPr/>
        </p:nvSpPr>
        <p:spPr>
          <a:xfrm>
            <a:off x="6974910" y="1240805"/>
            <a:ext cx="46369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Two electron separation in pixel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" name="フッター プレースホルダー 16">
            <a:extLst>
              <a:ext uri="{FF2B5EF4-FFF2-40B4-BE49-F238E27FC236}">
                <a16:creationId xmlns:a16="http://schemas.microsoft.com/office/drawing/2014/main" id="{1C9FFDA7-695A-42D6-3A0A-DB248B104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 dirty="0"/>
          </a:p>
        </p:txBody>
      </p:sp>
      <p:sp>
        <p:nvSpPr>
          <p:cNvPr id="18" name="スライド番号プレースホルダー 17">
            <a:extLst>
              <a:ext uri="{FF2B5EF4-FFF2-40B4-BE49-F238E27FC236}">
                <a16:creationId xmlns:a16="http://schemas.microsoft.com/office/drawing/2014/main" id="{01B44E0D-7690-A323-C855-A82B8F5D6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B64DFFD-361D-77A1-9997-040A4A11709A}"/>
              </a:ext>
            </a:extLst>
          </p:cNvPr>
          <p:cNvSpPr txBox="1"/>
          <p:nvPr/>
        </p:nvSpPr>
        <p:spPr>
          <a:xfrm>
            <a:off x="8610602" y="5880951"/>
            <a:ext cx="4016085" cy="295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5"/>
              </a:rPr>
              <a:t>Test beam paper</a:t>
            </a:r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JINST 19 P07006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6493D32-0166-AB44-F6F2-AA070C9E472A}"/>
              </a:ext>
            </a:extLst>
          </p:cNvPr>
          <p:cNvCxnSpPr>
            <a:cxnSpLocks/>
          </p:cNvCxnSpPr>
          <p:nvPr/>
        </p:nvCxnSpPr>
        <p:spPr>
          <a:xfrm flipH="1">
            <a:off x="8712200" y="1212603"/>
            <a:ext cx="118649" cy="78129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6152981-255C-F7FD-30FF-C61C7BE33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EBA026B-86CE-0F42-A1F0-80FC5D3AA1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75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6E4A74-D2B0-A3FA-3ABC-81EC88C08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311" y="56648"/>
            <a:ext cx="11033713" cy="59482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Energy resolution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" name="コンテンツ プレースホルダー 16">
            <a:extLst>
              <a:ext uri="{FF2B5EF4-FFF2-40B4-BE49-F238E27FC236}">
                <a16:creationId xmlns:a16="http://schemas.microsoft.com/office/drawing/2014/main" id="{F2E5725C-7F60-3065-AE91-48564B75D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206" y="4890201"/>
            <a:ext cx="11488192" cy="1911165"/>
          </a:xfrm>
        </p:spPr>
        <p:txBody>
          <a:bodyPr>
            <a:normAutofit fontScale="62500" lnSpcReduction="20000"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0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-E </a:t>
            </a:r>
            <a:r>
              <a:rPr kumimoji="0" lang="ja-JP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Energy resolution 3% </a:t>
            </a:r>
            <a:r>
              <a:rPr kumimoji="0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&gt;</a:t>
            </a:r>
            <a:r>
              <a:rPr kumimoji="0" lang="ja-JP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200 GeV</a:t>
            </a:r>
            <a:endParaRPr kumimoji="0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Simulation describes data well, but r</a:t>
            </a:r>
            <a:r>
              <a:rPr kumimoji="0" lang="ja-JP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esolution degrades due to ADC/T</a:t>
            </a:r>
            <a:r>
              <a:rPr kumimoji="0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</a:t>
            </a:r>
            <a:r>
              <a:rPr kumimoji="0" lang="ja-JP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 noise</a:t>
            </a:r>
            <a:r>
              <a:rPr kumimoji="0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a</a:t>
            </a:r>
            <a:r>
              <a:rPr kumimoji="0" lang="ja-JP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 low energy</a:t>
            </a:r>
            <a:endParaRPr kumimoji="0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ja-JP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Performance can be further improved with 18-layer configuration</a:t>
            </a:r>
            <a:endParaRPr kumimoji="0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0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-H Energy resolution 15% (&gt;60 GeV)</a:t>
            </a: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Simulation doesn’t reproduce data, light collection in data and/or need the simulation-tuning</a:t>
            </a:r>
            <a:endParaRPr kumimoji="0" lang="ja-JP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/>
          </a:p>
        </p:txBody>
      </p: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8D9A8A92-F56B-1BFB-846B-C336D92E7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 dirty="0"/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2128034B-DD1D-F2A1-C023-4C8620317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5E9DAC2-EC24-EB8E-6AE6-B060FAB47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0" y="1561377"/>
            <a:ext cx="6175613" cy="320175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E29B7C5-3B87-5680-762F-3E60C8CB6F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84" y="1054823"/>
            <a:ext cx="4279354" cy="378747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956A20C-5876-3A9B-B737-6066CF3D4BB9}"/>
              </a:ext>
            </a:extLst>
          </p:cNvPr>
          <p:cNvSpPr txBox="1"/>
          <p:nvPr/>
        </p:nvSpPr>
        <p:spPr>
          <a:xfrm>
            <a:off x="1017092" y="674407"/>
            <a:ext cx="4977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-E resolution w/ electron beam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2C12005-BBDC-A9B7-7F55-3C67C65771C3}"/>
              </a:ext>
            </a:extLst>
          </p:cNvPr>
          <p:cNvSpPr txBox="1"/>
          <p:nvPr/>
        </p:nvSpPr>
        <p:spPr>
          <a:xfrm>
            <a:off x="5994946" y="1192045"/>
            <a:ext cx="4876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-H resolution w/ hadron beam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908B6983-1869-6BA5-6346-CD1361D7A92A}"/>
                  </a:ext>
                </a:extLst>
              </p:cNvPr>
              <p:cNvSpPr txBox="1"/>
              <p:nvPr/>
            </p:nvSpPr>
            <p:spPr>
              <a:xfrm>
                <a:off x="6762095" y="2565854"/>
                <a:ext cx="2939330" cy="565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148 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1" lang="en-US" altLang="ja-JP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1" lang="en-US" altLang="ja-JP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kumimoji="1" lang="en-US" altLang="ja-JP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kumimoji="1" lang="en-US" altLang="ja-JP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𝐺𝑒𝑉</m:t>
                              </m:r>
                            </m:e>
                          </m:rad>
                        </m:den>
                      </m:f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⊕10</m:t>
                      </m:r>
                      <m:r>
                        <a:rPr lang="en-US" altLang="ja-JP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f>
                        <m:fPr>
                          <m:ctrlPr>
                            <a:rPr lang="en-US" altLang="ja-JP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0 </m:t>
                          </m:r>
                        </m:num>
                        <m:den>
                          <m:r>
                            <a:rPr lang="en-US" altLang="ja-JP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ja-JP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ja-JP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𝐺𝑒𝑉</m:t>
                          </m:r>
                        </m:den>
                      </m:f>
                      <m:r>
                        <a:rPr lang="en-US" altLang="ja-JP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kumimoji="1" lang="ja-JP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908B6983-1869-6BA5-6346-CD1361D7A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095" y="2565854"/>
                <a:ext cx="2939330" cy="565924"/>
              </a:xfrm>
              <a:prstGeom prst="rect">
                <a:avLst/>
              </a:prstGeom>
              <a:blipFill>
                <a:blip r:embed="rId5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8F10390-3E65-706C-A852-4E2079B614B4}"/>
              </a:ext>
            </a:extLst>
          </p:cNvPr>
          <p:cNvSpPr txBox="1"/>
          <p:nvPr/>
        </p:nvSpPr>
        <p:spPr>
          <a:xfrm>
            <a:off x="8023515" y="828541"/>
            <a:ext cx="4016085" cy="295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6"/>
              </a:rPr>
              <a:t>Test beam paper</a:t>
            </a:r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JINST 19 P07006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5F246E2D-C611-886A-15EF-AA3488DE7585}"/>
              </a:ext>
            </a:extLst>
          </p:cNvPr>
          <p:cNvSpPr/>
          <p:nvPr/>
        </p:nvSpPr>
        <p:spPr>
          <a:xfrm>
            <a:off x="3012547" y="1625694"/>
            <a:ext cx="1554480" cy="17137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8AE7529-473C-AE87-B889-010B8CD70D67}"/>
              </a:ext>
            </a:extLst>
          </p:cNvPr>
          <p:cNvGrpSpPr/>
          <p:nvPr/>
        </p:nvGrpSpPr>
        <p:grpSpPr>
          <a:xfrm>
            <a:off x="1940876" y="1469752"/>
            <a:ext cx="2877662" cy="599814"/>
            <a:chOff x="1021081" y="1642243"/>
            <a:chExt cx="5059679" cy="971408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94D9AF07-B1EF-7A1F-A9AD-7C47C42DF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21081" y="1642243"/>
              <a:ext cx="259080" cy="446913"/>
            </a:xfrm>
            <a:prstGeom prst="rect">
              <a:avLst/>
            </a:prstGeom>
          </p:spPr>
        </p:pic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93AFA016-3C6E-5AE8-A4C2-E9FC2185F6C6}"/>
                </a:ext>
              </a:extLst>
            </p:cNvPr>
            <p:cNvSpPr txBox="1"/>
            <p:nvPr/>
          </p:nvSpPr>
          <p:spPr>
            <a:xfrm>
              <a:off x="1219253" y="1719824"/>
              <a:ext cx="1950764" cy="3738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900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Data w/o L7 </a:t>
              </a:r>
              <a:endParaRPr lang="ja-JP" altLang="en-US" sz="900" dirty="0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9F79E3FD-FD7B-25E7-04D5-ECB9469B9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50186" y="1649863"/>
              <a:ext cx="159611" cy="446913"/>
            </a:xfrm>
            <a:prstGeom prst="rect">
              <a:avLst/>
            </a:prstGeom>
          </p:spPr>
        </p:pic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EC8F010A-F937-BA89-FC15-D290B8719E94}"/>
                </a:ext>
              </a:extLst>
            </p:cNvPr>
            <p:cNvSpPr txBox="1"/>
            <p:nvPr/>
          </p:nvSpPr>
          <p:spPr>
            <a:xfrm>
              <a:off x="3409796" y="1727444"/>
              <a:ext cx="2308666" cy="3738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900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GEANT4 w/o L7 </a:t>
              </a:r>
              <a:endParaRPr lang="ja-JP" altLang="en-US" sz="900" dirty="0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C0DA39CC-6E5D-349D-F462-D600AC6E3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29793" y="2179289"/>
              <a:ext cx="230344" cy="434362"/>
            </a:xfrm>
            <a:prstGeom prst="rect">
              <a:avLst/>
            </a:prstGeom>
          </p:spPr>
        </p:pic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D8904F8F-9E1B-075E-6DB2-F980D60D3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221023" y="2102625"/>
              <a:ext cx="217938" cy="511026"/>
            </a:xfrm>
            <a:prstGeom prst="rect">
              <a:avLst/>
            </a:prstGeom>
          </p:spPr>
        </p:pic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76E9D55-6783-7CBC-AA26-B37E3F9CFA81}"/>
                </a:ext>
              </a:extLst>
            </p:cNvPr>
            <p:cNvSpPr txBox="1"/>
            <p:nvPr/>
          </p:nvSpPr>
          <p:spPr>
            <a:xfrm>
              <a:off x="1219253" y="2213726"/>
              <a:ext cx="2289650" cy="3738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900" dirty="0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Data (all layer)</a:t>
              </a:r>
              <a:endParaRPr lang="ja-JP" altLang="en-US" sz="900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990BDBF2-1326-B456-5842-17DDCA28B3A6}"/>
                </a:ext>
              </a:extLst>
            </p:cNvPr>
            <p:cNvSpPr txBox="1"/>
            <p:nvPr/>
          </p:nvSpPr>
          <p:spPr>
            <a:xfrm>
              <a:off x="3409796" y="2221346"/>
              <a:ext cx="2670964" cy="3738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900" dirty="0">
                  <a:solidFill>
                    <a:schemeClr val="tx2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GEANT4 (all layer)</a:t>
              </a:r>
              <a:endParaRPr lang="ja-JP" altLang="en-US" sz="900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191FF1AA-0DBD-BB49-0805-A72369739475}"/>
                  </a:ext>
                </a:extLst>
              </p:cNvPr>
              <p:cNvSpPr txBox="1"/>
              <p:nvPr/>
            </p:nvSpPr>
            <p:spPr>
              <a:xfrm>
                <a:off x="1517697" y="2123654"/>
                <a:ext cx="3223318" cy="7863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ja-JP" sz="1400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w/o layer 7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kumimoji="1" lang="en-US" altLang="ja-JP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33.6 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1"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1"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kumimoji="1"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kumimoji="1"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𝐺𝑒𝑉</m:t>
                              </m:r>
                            </m:e>
                          </m:rad>
                        </m:den>
                      </m:f>
                      <m:r>
                        <a:rPr kumimoji="1" lang="en-US" altLang="ja-JP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⊕2.3</m:t>
                      </m:r>
                      <m:r>
                        <a:rPr lang="en-US" altLang="ja-JP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f>
                        <m:fPr>
                          <m:ctrlPr>
                            <a:rPr lang="en-US" altLang="ja-JP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59.2 </m:t>
                          </m:r>
                        </m:num>
                        <m:den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𝐺𝑒𝑉</m:t>
                          </m:r>
                        </m:den>
                      </m:f>
                      <m:r>
                        <a:rPr lang="en-US" altLang="ja-JP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(%)</m:t>
                      </m:r>
                    </m:oMath>
                  </m:oMathPara>
                </a14:m>
                <a:endParaRPr kumimoji="1" lang="ja-JP" altLang="en-US" sz="16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191FF1AA-0DBD-BB49-0805-A72369739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7697" y="2123654"/>
                <a:ext cx="3223318" cy="786369"/>
              </a:xfrm>
              <a:prstGeom prst="rect">
                <a:avLst/>
              </a:prstGeom>
              <a:blipFill>
                <a:blip r:embed="rId11"/>
                <a:stretch>
                  <a:fillRect l="-3403" t="-69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55538BBA-E3F6-9B57-139D-234AE480C023}"/>
                  </a:ext>
                </a:extLst>
              </p:cNvPr>
              <p:cNvSpPr txBox="1"/>
              <p:nvPr/>
            </p:nvSpPr>
            <p:spPr>
              <a:xfrm>
                <a:off x="1075126" y="3726615"/>
                <a:ext cx="2401174" cy="71493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ja-JP" sz="1400" dirty="0"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All 18 layers (sim)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1" lang="en-US" altLang="ja-JP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kumimoji="1" lang="en-US" altLang="ja-JP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25.6 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1" lang="en-US" altLang="ja-JP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1" lang="en-US" altLang="ja-JP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kumimoji="1" lang="en-US" altLang="ja-JP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kumimoji="1" lang="en-US" altLang="ja-JP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𝐺𝑒𝑉</m:t>
                              </m:r>
                            </m:e>
                          </m:rad>
                        </m:den>
                      </m:f>
                      <m:r>
                        <a:rPr kumimoji="1" lang="en-US" altLang="ja-JP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⊕1.3 (%)</m:t>
                      </m:r>
                    </m:oMath>
                  </m:oMathPara>
                </a14:m>
                <a:endParaRPr kumimoji="1" lang="ja-JP" altLang="en-US" sz="1400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</mc:Choice>
        <mc:Fallback xmlns="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55538BBA-E3F6-9B57-139D-234AE480C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126" y="3726615"/>
                <a:ext cx="2401174" cy="714939"/>
              </a:xfrm>
              <a:prstGeom prst="rect">
                <a:avLst/>
              </a:prstGeom>
              <a:blipFill>
                <a:blip r:embed="rId12"/>
                <a:stretch>
                  <a:fillRect l="-4569" t="-7627" b="-8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F729537-5F2F-5321-C6FE-CDB4DFB07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BF46ED8-2ED5-7EC9-8537-720A8D2E089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068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08B130-91C3-56CA-DA10-8A7D33A15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428" y="107448"/>
            <a:ext cx="10515600" cy="56594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Schedule and Mass-production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7831D3-1C32-6FBB-52AB-95C127561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62" y="3675712"/>
            <a:ext cx="4800600" cy="311816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Final design &amp; Mass production 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Prototype shows good performance</a:t>
            </a:r>
          </a:p>
          <a:p>
            <a:pPr lvl="1">
              <a:lnSpc>
                <a:spcPct val="120000"/>
              </a:lnSpc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Procedure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Mechanical structure + Cooling test</a:t>
            </a:r>
          </a:p>
          <a:p>
            <a:pPr lvl="1">
              <a:lnSpc>
                <a:spcPct val="12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Production</a:t>
            </a:r>
          </a:p>
          <a:p>
            <a:pPr lvl="2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Pre-production + Beam Test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Installation &amp; Commissioning</a:t>
            </a:r>
          </a:p>
          <a:p>
            <a:pPr lvl="2">
              <a:lnSpc>
                <a:spcPct val="120000"/>
              </a:lnSpc>
            </a:pP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6F4D82-96A3-84E9-6762-AA46FB342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AC4ECF-DD01-0C84-5FA8-90A98B70B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16</a:t>
            </a:fld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18A26407-8623-C873-3638-905AC15BF5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746730"/>
              </p:ext>
            </p:extLst>
          </p:nvPr>
        </p:nvGraphicFramePr>
        <p:xfrm>
          <a:off x="192340" y="920577"/>
          <a:ext cx="11353148" cy="239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1230">
                  <a:extLst>
                    <a:ext uri="{9D8B030D-6E8A-4147-A177-3AD203B41FA5}">
                      <a16:colId xmlns:a16="http://schemas.microsoft.com/office/drawing/2014/main" val="3665352479"/>
                    </a:ext>
                  </a:extLst>
                </a:gridCol>
                <a:gridCol w="922655">
                  <a:extLst>
                    <a:ext uri="{9D8B030D-6E8A-4147-A177-3AD203B41FA5}">
                      <a16:colId xmlns:a16="http://schemas.microsoft.com/office/drawing/2014/main" val="810704243"/>
                    </a:ext>
                  </a:extLst>
                </a:gridCol>
                <a:gridCol w="955993">
                  <a:extLst>
                    <a:ext uri="{9D8B030D-6E8A-4147-A177-3AD203B41FA5}">
                      <a16:colId xmlns:a16="http://schemas.microsoft.com/office/drawing/2014/main" val="3729942045"/>
                    </a:ext>
                  </a:extLst>
                </a:gridCol>
                <a:gridCol w="996762">
                  <a:extLst>
                    <a:ext uri="{9D8B030D-6E8A-4147-A177-3AD203B41FA5}">
                      <a16:colId xmlns:a16="http://schemas.microsoft.com/office/drawing/2014/main" val="179760641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1555835348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1874345299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415311409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589023763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3552885488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3982964099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826448457"/>
                    </a:ext>
                  </a:extLst>
                </a:gridCol>
                <a:gridCol w="867898">
                  <a:extLst>
                    <a:ext uri="{9D8B030D-6E8A-4147-A177-3AD203B41FA5}">
                      <a16:colId xmlns:a16="http://schemas.microsoft.com/office/drawing/2014/main" val="1405214170"/>
                    </a:ext>
                  </a:extLst>
                </a:gridCol>
              </a:tblGrid>
              <a:tr h="247157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2020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2021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2022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2024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2025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2026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2027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2028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2029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2030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2031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085655"/>
                  </a:ext>
                </a:extLst>
              </a:tr>
              <a:tr h="599756"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725530"/>
                  </a:ext>
                </a:extLst>
              </a:tr>
              <a:tr h="162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LOI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TDR</a:t>
                      </a:r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24371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Beam</a:t>
                      </a:r>
                    </a:p>
                    <a:p>
                      <a:r>
                        <a:rPr kumimoji="1" lang="en-US" altLang="ja-JP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Test@</a:t>
                      </a:r>
                    </a:p>
                    <a:p>
                      <a:r>
                        <a:rPr kumimoji="1" lang="en-US" altLang="ja-JP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PS, SPS</a:t>
                      </a:r>
                      <a:endParaRPr kumimoji="1" lang="ja-JP" altLang="en-US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Beam Best@</a:t>
                      </a:r>
                    </a:p>
                    <a:p>
                      <a:r>
                        <a:rPr kumimoji="1" lang="en-US" altLang="ja-JP" sz="1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PS, SPS</a:t>
                      </a:r>
                      <a:endParaRPr kumimoji="1" lang="ja-JP" altLang="en-US" sz="1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1090"/>
                  </a:ext>
                </a:extLst>
              </a:tr>
            </a:tbl>
          </a:graphicData>
        </a:graphic>
      </p:graphicFrame>
      <p:sp>
        <p:nvSpPr>
          <p:cNvPr id="7" name="矢印: 左右 6">
            <a:extLst>
              <a:ext uri="{FF2B5EF4-FFF2-40B4-BE49-F238E27FC236}">
                <a16:creationId xmlns:a16="http://schemas.microsoft.com/office/drawing/2014/main" id="{3AE6E1E5-8FBD-7007-42D0-E0D188156AD0}"/>
              </a:ext>
            </a:extLst>
          </p:cNvPr>
          <p:cNvSpPr/>
          <p:nvPr/>
        </p:nvSpPr>
        <p:spPr>
          <a:xfrm>
            <a:off x="3028203" y="1271413"/>
            <a:ext cx="3355601" cy="590246"/>
          </a:xfrm>
          <a:prstGeom prst="leftRightArrow">
            <a:avLst>
              <a:gd name="adj1" fmla="val 79259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Run3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矢印: 左右 7">
            <a:extLst>
              <a:ext uri="{FF2B5EF4-FFF2-40B4-BE49-F238E27FC236}">
                <a16:creationId xmlns:a16="http://schemas.microsoft.com/office/drawing/2014/main" id="{8FF5FFB4-887C-2048-F0E8-27C16CE64AF6}"/>
              </a:ext>
            </a:extLst>
          </p:cNvPr>
          <p:cNvSpPr/>
          <p:nvPr/>
        </p:nvSpPr>
        <p:spPr>
          <a:xfrm>
            <a:off x="6383805" y="1271413"/>
            <a:ext cx="3770836" cy="590246"/>
          </a:xfrm>
          <a:prstGeom prst="leftRightArrow">
            <a:avLst>
              <a:gd name="adj1" fmla="val 79259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LS3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" name="矢印: 左右 10">
            <a:extLst>
              <a:ext uri="{FF2B5EF4-FFF2-40B4-BE49-F238E27FC236}">
                <a16:creationId xmlns:a16="http://schemas.microsoft.com/office/drawing/2014/main" id="{38FED88C-C2EA-4525-293A-34C74A73580B}"/>
              </a:ext>
            </a:extLst>
          </p:cNvPr>
          <p:cNvSpPr/>
          <p:nvPr/>
        </p:nvSpPr>
        <p:spPr>
          <a:xfrm>
            <a:off x="10144131" y="1259819"/>
            <a:ext cx="1504060" cy="590246"/>
          </a:xfrm>
          <a:prstGeom prst="leftRightArrow">
            <a:avLst>
              <a:gd name="adj1" fmla="val 79259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Run4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D4AFA5-0C52-E30F-4EAA-B5A59FA65F8B}"/>
              </a:ext>
            </a:extLst>
          </p:cNvPr>
          <p:cNvSpPr/>
          <p:nvPr/>
        </p:nvSpPr>
        <p:spPr>
          <a:xfrm>
            <a:off x="4019819" y="2288742"/>
            <a:ext cx="1497061" cy="2586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Final Design</a:t>
            </a:r>
            <a:endParaRPr kumimoji="1" lang="ja-JP" altLang="en-US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FB652D8-F464-D989-883F-5B888AFAD371}"/>
              </a:ext>
            </a:extLst>
          </p:cNvPr>
          <p:cNvSpPr/>
          <p:nvPr/>
        </p:nvSpPr>
        <p:spPr>
          <a:xfrm>
            <a:off x="4718303" y="2561256"/>
            <a:ext cx="3518405" cy="2885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Preproduction + Production</a:t>
            </a:r>
            <a:endParaRPr kumimoji="1" lang="ja-JP" altLang="en-US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150070A-98E0-EBFA-B358-6F956108E972}"/>
              </a:ext>
            </a:extLst>
          </p:cNvPr>
          <p:cNvSpPr/>
          <p:nvPr/>
        </p:nvSpPr>
        <p:spPr>
          <a:xfrm>
            <a:off x="8236709" y="2834862"/>
            <a:ext cx="1864362" cy="4447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Installation commissioning</a:t>
            </a:r>
            <a:endParaRPr kumimoji="1" lang="ja-JP" altLang="en-US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8BEE2AAB-735A-9D03-7BA5-00A2200B3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4400" y="4325003"/>
            <a:ext cx="2230120" cy="2145647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B5B4B53-8C15-201D-12EA-8B5FB9B13E4B}"/>
              </a:ext>
            </a:extLst>
          </p:cNvPr>
          <p:cNvSpPr txBox="1"/>
          <p:nvPr/>
        </p:nvSpPr>
        <p:spPr>
          <a:xfrm>
            <a:off x="5135221" y="3745641"/>
            <a:ext cx="19215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-E mockup for cooling test</a:t>
            </a:r>
            <a:endParaRPr lang="ja-JP" altLang="en-US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3757946C-D99F-59F4-09B6-8669EC75F6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99163" y="4306840"/>
            <a:ext cx="2904616" cy="2128337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F1D1C32-5E0C-D879-DD18-487158691A1F}"/>
              </a:ext>
            </a:extLst>
          </p:cNvPr>
          <p:cNvSpPr txBox="1"/>
          <p:nvPr/>
        </p:nvSpPr>
        <p:spPr>
          <a:xfrm>
            <a:off x="9678758" y="3906816"/>
            <a:ext cx="19200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-H prototype</a:t>
            </a:r>
            <a:endParaRPr lang="ja-JP" altLang="en-US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7A091E8C-1EFA-C0AF-4552-2F0A31F756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36709" y="4281423"/>
            <a:ext cx="1234761" cy="2232806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AE1FBE2-AB4F-A8DD-8C6E-77FBCAD75DCC}"/>
              </a:ext>
            </a:extLst>
          </p:cNvPr>
          <p:cNvSpPr txBox="1"/>
          <p:nvPr/>
        </p:nvSpPr>
        <p:spPr>
          <a:xfrm>
            <a:off x="7614920" y="3784916"/>
            <a:ext cx="21894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-E segment </a:t>
            </a:r>
          </a:p>
          <a:p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mockup w/ Tungsten</a:t>
            </a:r>
            <a:endParaRPr lang="ja-JP" altLang="en-US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B4448B5C-37FC-E20A-D7FD-B5FAB2510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461EB4ED-630B-E670-BC45-7871619012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85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1BB3E-A4F1-36BE-FEA8-D28D0D85B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25"/>
            <a:ext cx="2811162" cy="62607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Summary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D54D413-532F-07B1-CDF9-3F58C548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919352-1509-9BFE-AA8C-D2A792064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F556EA-ED8B-4734-5970-1A252F25E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BF6D049-C4AD-1320-F93B-CD5916ADE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4627DDC-DBEB-E06C-464B-11B2BEC8B2C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7702" y="326477"/>
            <a:ext cx="3428998" cy="329104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4B9583D-9509-7E9F-9E7D-01AB5D890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2" y="3504841"/>
            <a:ext cx="3120167" cy="2975882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2A12524-4903-9541-4449-33F238050A46}"/>
              </a:ext>
            </a:extLst>
          </p:cNvPr>
          <p:cNvSpPr/>
          <p:nvPr/>
        </p:nvSpPr>
        <p:spPr>
          <a:xfrm>
            <a:off x="10552209" y="4063267"/>
            <a:ext cx="1178560" cy="319757"/>
          </a:xfrm>
          <a:prstGeom prst="rect">
            <a:avLst/>
          </a:prstGeom>
          <a:solidFill>
            <a:srgbClr val="FFFFFF">
              <a:alpha val="50196"/>
            </a:srgb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b="1"/>
              <a:t>FoCal-H</a:t>
            </a:r>
            <a:endParaRPr lang="ja-JP" altLang="en-US" sz="1400" b="1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BD1943-7308-518D-0356-12C983AF4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99" y="962659"/>
            <a:ext cx="8788400" cy="537718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40000"/>
              </a:lnSpc>
            </a:pPr>
            <a:r>
              <a:rPr kumimoji="1" lang="en-US" altLang="ja-JP" b="1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is a new forward calorimeter for ALICE Run4</a:t>
            </a:r>
          </a:p>
          <a:p>
            <a:pPr lvl="1">
              <a:lnSpc>
                <a:spcPct val="140000"/>
              </a:lnSpc>
            </a:pPr>
            <a:r>
              <a:rPr kumimoji="1"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 granularity EM + Hadronic calorimeters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Broad phase space coverage (3.4 &lt;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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&lt; 5.5)</a:t>
            </a:r>
          </a:p>
          <a:p>
            <a:pPr lvl="1">
              <a:lnSpc>
                <a:spcPct val="14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Complimentary with EIC and LHCb</a:t>
            </a:r>
          </a:p>
          <a:p>
            <a:pPr>
              <a:lnSpc>
                <a:spcPct val="14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Goal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is </a:t>
            </a:r>
            <a:r>
              <a:rPr kumimoji="1"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gluon saturation at small-x region (</a:t>
            </a: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 </a:t>
            </a:r>
            <a:r>
              <a:rPr kumimoji="1"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</a:t>
            </a:r>
            <a:r>
              <a:rPr lang="en-US" altLang="ja-JP" b="1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-6</a:t>
            </a:r>
            <a:r>
              <a:rPr kumimoji="1"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                        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with multi-messenger approach</a:t>
            </a:r>
          </a:p>
          <a:p>
            <a:pPr lvl="1">
              <a:lnSpc>
                <a:spcPct val="140000"/>
              </a:lnSpc>
            </a:pP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Prompt photons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</a:t>
            </a:r>
            <a:r>
              <a:rPr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Jet, J/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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in UPC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Simulation study demonstrates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capabilities</a:t>
            </a:r>
          </a:p>
          <a:p>
            <a:pPr>
              <a:lnSpc>
                <a:spcPct val="140000"/>
              </a:lnSpc>
            </a:pP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prototype shows</a:t>
            </a: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good energy resolutions                                 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and </a:t>
            </a: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two cluster separation</a:t>
            </a:r>
          </a:p>
          <a:p>
            <a:pPr>
              <a:lnSpc>
                <a:spcPct val="140000"/>
              </a:lnSpc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Mass production is about to start !</a:t>
            </a:r>
          </a:p>
        </p:txBody>
      </p:sp>
    </p:spTree>
    <p:extLst>
      <p:ext uri="{BB962C8B-B14F-4D97-AF65-F5344CB8AC3E}">
        <p14:creationId xmlns:p14="http://schemas.microsoft.com/office/powerpoint/2010/main" val="21314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34DDB0-DCA7-6A18-7EDD-91A069D3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Paper list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A528F5-1E3E-ECC7-AA79-0BAF2D867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591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2"/>
              </a:rPr>
              <a:t>FOCAL Letter of Intent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2"/>
              </a:rPr>
              <a:t> 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CERN-LHCC-2020-009</a:t>
            </a:r>
          </a:p>
          <a:p>
            <a:pPr>
              <a:lnSpc>
                <a:spcPct val="11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3"/>
              </a:rPr>
              <a:t>Physics of the ALICE Forward calorimeter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3"/>
              </a:rPr>
              <a:t>upgrade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	ALICE-PUBLIC-2023-001</a:t>
            </a:r>
          </a:p>
          <a:p>
            <a:pPr>
              <a:lnSpc>
                <a:spcPct val="11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4"/>
              </a:rPr>
              <a:t>Physics performance of the ALICE </a:t>
            </a:r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4"/>
              </a:rPr>
              <a:t>F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4"/>
              </a:rPr>
              <a:t>oCal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4"/>
              </a:rPr>
              <a:t> upgrade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ALICE-PUBLIC-2023-004</a:t>
            </a:r>
          </a:p>
          <a:p>
            <a:pPr>
              <a:lnSpc>
                <a:spcPct val="11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Test beam paper: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5"/>
              </a:rPr>
              <a:t>Performance of the electromagnetic and hadronic prototype segments of the ALICE Forward Calorimeter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JINST 19 P07006</a:t>
            </a:r>
          </a:p>
          <a:p>
            <a:pPr>
              <a:lnSpc>
                <a:spcPct val="11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6"/>
              </a:rPr>
              <a:t>Technical Design Report,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CERN-LHCC-2024-004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AAADB9-90E4-890D-D998-ED8DDA141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B80ADA-B0C1-CC66-CEA0-59710FE12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A7F112-7703-D973-DB57-B30927E64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58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577C5D-6F9C-3FCB-BD4B-E6CAFE99C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55" y="924562"/>
            <a:ext cx="6149705" cy="553678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is new Forward Calorimeter as            an upgrade of ALICE for Run 4 (2030-2034)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Approved by the LHCC in 2024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Installation during LS3 (2026-2030)</a:t>
            </a:r>
          </a:p>
          <a:p>
            <a:pPr>
              <a:lnSpc>
                <a:spcPct val="140000"/>
              </a:lnSpc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40000"/>
              </a:lnSpc>
              <a:buNone/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40000"/>
              </a:lnSpc>
              <a:buNone/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40000"/>
              </a:lnSpc>
              <a:buNone/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consists of EM and Hadronic calorimeter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>
              <a:lnSpc>
                <a:spcPct val="140000"/>
              </a:lnSpc>
            </a:pP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7m from IP</a:t>
            </a:r>
          </a:p>
          <a:p>
            <a:pPr lvl="1">
              <a:lnSpc>
                <a:spcPct val="140000"/>
              </a:lnSpc>
            </a:pP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Full azimuth coverage for 3.4&lt;η&lt;5.5</a:t>
            </a:r>
          </a:p>
          <a:p>
            <a:pPr lvl="2">
              <a:lnSpc>
                <a:spcPct val="140000"/>
              </a:lnSpc>
            </a:pP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η :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3.2-3.4 &amp; 5.5-5.8 with partial azimuth</a:t>
            </a:r>
          </a:p>
          <a:p>
            <a:pPr lvl="1">
              <a:lnSpc>
                <a:spcPct val="140000"/>
              </a:lnSpc>
            </a:pP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40000"/>
              </a:lnSpc>
            </a:pP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EFE4403-C39F-4846-42C4-99DCEDA64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100" y="167091"/>
            <a:ext cx="5549900" cy="357581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19C94F9-1804-E65A-A73F-97E4DE89C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9901" y="3051056"/>
            <a:ext cx="3726814" cy="3382318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18C436E-CB7A-9053-6470-6D0E70E19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921" y="92218"/>
            <a:ext cx="8347564" cy="55943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- Forward Calorimeter 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E41B28-B6D3-C88F-1B70-2CD23CDC7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DF78F-6A83-B648-6DAE-5CCD7E7E3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65C29956-DC5D-782B-FE17-B68B4B599450}"/>
              </a:ext>
            </a:extLst>
          </p:cNvPr>
          <p:cNvSpPr/>
          <p:nvPr/>
        </p:nvSpPr>
        <p:spPr>
          <a:xfrm>
            <a:off x="7298000" y="1600200"/>
            <a:ext cx="698500" cy="559435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下 15">
            <a:extLst>
              <a:ext uri="{FF2B5EF4-FFF2-40B4-BE49-F238E27FC236}">
                <a16:creationId xmlns:a16="http://schemas.microsoft.com/office/drawing/2014/main" id="{6AA1B206-9721-30DD-646A-2C2EFDD8A2D5}"/>
              </a:ext>
            </a:extLst>
          </p:cNvPr>
          <p:cNvSpPr/>
          <p:nvPr/>
        </p:nvSpPr>
        <p:spPr>
          <a:xfrm rot="1274767">
            <a:off x="7174135" y="2194263"/>
            <a:ext cx="346219" cy="794479"/>
          </a:xfrm>
          <a:prstGeom prst="downArrow">
            <a:avLst>
              <a:gd name="adj1" fmla="val 23169"/>
              <a:gd name="adj2" fmla="val 49289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9262B4B-A2E9-EA88-6E96-A4A1DAE67F01}"/>
              </a:ext>
            </a:extLst>
          </p:cNvPr>
          <p:cNvSpPr txBox="1"/>
          <p:nvPr/>
        </p:nvSpPr>
        <p:spPr>
          <a:xfrm>
            <a:off x="1255284" y="2895651"/>
            <a:ext cx="3803648" cy="595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6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5"/>
              </a:rPr>
              <a:t>LOI</a:t>
            </a:r>
            <a:r>
              <a:rPr lang="ja-JP" altLang="en-US" sz="1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</a:t>
            </a:r>
            <a:r>
              <a:rPr lang="en-US" altLang="ja-JP" sz="1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CERN-LHCC-2020-009</a:t>
            </a:r>
          </a:p>
          <a:p>
            <a:pPr>
              <a:lnSpc>
                <a:spcPct val="110000"/>
              </a:lnSpc>
            </a:pPr>
            <a:r>
              <a:rPr lang="en-US" altLang="ja-JP" sz="16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6"/>
              </a:rPr>
              <a:t>TDR</a:t>
            </a:r>
            <a:r>
              <a:rPr lang="en-US" altLang="ja-JP" sz="1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CERN-LHCC-2024-004</a:t>
            </a:r>
            <a:endParaRPr kumimoji="1" lang="en-US" altLang="ja-JP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BF0ED1-F3BB-9BE4-E821-9DA942873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8A047DE6-7BF0-7506-907F-1BCA6F45E6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121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245F1E-F7CE-EB5D-BC9F-4F68ADB5E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759" y="37969"/>
            <a:ext cx="4436894" cy="66103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Physics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92065A-8503-F233-B1E7-924530BB1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105" y="1090245"/>
            <a:ext cx="6616215" cy="520638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Explore non-linear QCD evolution                                            at extremely small-x region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Gluon saturation expected due to balance between split and recombination of gluons</a:t>
            </a:r>
          </a:p>
          <a:p>
            <a:pPr lvl="1">
              <a:lnSpc>
                <a:spcPct val="14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Saturation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Scale;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Q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</a:t>
            </a:r>
            <a:r>
              <a:rPr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2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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</a:t>
            </a:r>
            <a:r>
              <a:rPr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1/3</a:t>
            </a:r>
          </a:p>
          <a:p>
            <a:pPr lvl="2">
              <a:lnSpc>
                <a:spcPct val="140000"/>
              </a:lnSpc>
            </a:pPr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p+A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is preferable for saturation study </a:t>
            </a:r>
          </a:p>
          <a:p>
            <a:pPr lvl="2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Both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p+p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and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p+A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are necessary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>
              <a:lnSpc>
                <a:spcPct val="140000"/>
              </a:lnSpc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40000"/>
              </a:lnSpc>
              <a:buNone/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Understanding the initial conditions of QGP physics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Origin of long-range correlations                                       in small system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Early thermalization puzzle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15F4CEE-4251-CD41-B7C8-26AC15A95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825" y="1967076"/>
            <a:ext cx="4714070" cy="3512444"/>
          </a:xfrm>
          <a:prstGeom prst="rect">
            <a:avLst/>
          </a:prstGeom>
        </p:spPr>
      </p:pic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007877AB-FCE5-E937-1483-8779A3A62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5C370217-A535-922C-4E04-0A4266F7D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3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41F5BBB9-B2A3-DCC9-9FD4-3CBC0B91EBB7}"/>
                  </a:ext>
                </a:extLst>
              </p:cNvPr>
              <p:cNvSpPr txBox="1"/>
              <p:nvPr/>
            </p:nvSpPr>
            <p:spPr>
              <a:xfrm>
                <a:off x="7874000" y="1343892"/>
                <a:ext cx="3445943" cy="6922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)≈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d>
                            <m:d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1/3</m:t>
                          </m:r>
                        </m:sup>
                      </m:sSup>
                      <m:sSup>
                        <m:sSup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sup>
                      </m:sSup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41F5BBB9-B2A3-DCC9-9FD4-3CBC0B91EB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4000" y="1343892"/>
                <a:ext cx="3445943" cy="6922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7816A9-1CFF-E067-469A-8877D1EFE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93D642E-4A3E-7908-8A69-675265740E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90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D06A3D-29EE-232B-D29D-477B8A59A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63" y="11936"/>
            <a:ext cx="5406342" cy="715692"/>
          </a:xfrm>
        </p:spPr>
        <p:txBody>
          <a:bodyPr>
            <a:normAutofit/>
          </a:bodyPr>
          <a:lstStyle/>
          <a:p>
            <a:r>
              <a:rPr kumimoji="1" lang="en-US" altLang="ja-JP" sz="40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lang="en-US" altLang="ja-JP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Capabilities</a:t>
            </a:r>
            <a:endParaRPr kumimoji="1" lang="ja-JP" altLang="en-US" sz="4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D4E3CC7-9E3E-4706-044F-F6A02452C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114" y="672506"/>
            <a:ext cx="3821281" cy="616471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725F87-BD11-FDB2-BF8C-28C56F0DEAB3}"/>
              </a:ext>
            </a:extLst>
          </p:cNvPr>
          <p:cNvSpPr txBox="1"/>
          <p:nvPr/>
        </p:nvSpPr>
        <p:spPr>
          <a:xfrm>
            <a:off x="8656901" y="387195"/>
            <a:ext cx="28831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Expected statistics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AEA8B27-1CB4-FD3B-3CA7-60BBEF4874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900" y="2122239"/>
            <a:ext cx="4078300" cy="3914230"/>
          </a:xfrm>
          <a:prstGeom prst="rect">
            <a:avLst/>
          </a:prstGeom>
        </p:spPr>
      </p:pic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164E8871-F487-BCB3-1667-3E7C33287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DA4A3957-03B9-AC17-A397-EB2BC3C85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89A56F-80F6-D5B2-E214-813E581C8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126" y="1092568"/>
            <a:ext cx="7606695" cy="550444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40000"/>
              </a:lnSpc>
            </a:pPr>
            <a:r>
              <a:rPr kumimoji="1"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covers small-x region (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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</a:t>
            </a:r>
            <a:r>
              <a:rPr kumimoji="1"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-6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Complementary to LHCb and EIC 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40000"/>
              </a:lnSpc>
              <a:buNone/>
            </a:pP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4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Observables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Prompt photons 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</a:t>
            </a:r>
            <a:r>
              <a:rPr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0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, 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Jet,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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+jet,</a:t>
            </a:r>
          </a:p>
          <a:p>
            <a:pPr lvl="1"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J/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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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(2s) in UPC 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lvl="1" indent="0">
              <a:lnSpc>
                <a:spcPct val="140000"/>
              </a:lnSpc>
              <a:buNone/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and more …</a:t>
            </a:r>
          </a:p>
          <a:p>
            <a:pPr marL="0" indent="0">
              <a:lnSpc>
                <a:spcPct val="140000"/>
              </a:lnSpc>
              <a:buNone/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Multi-messenger approach</a:t>
            </a:r>
          </a:p>
          <a:p>
            <a:pPr lvl="1">
              <a:lnSpc>
                <a:spcPct val="140000"/>
              </a:lnSpc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40000"/>
              </a:lnSpc>
              <a:buNone/>
            </a:pP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40000"/>
              </a:lnSpc>
            </a:pP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3C65AAE-DA3D-ABE5-DEE8-D3FD07137A9E}"/>
              </a:ext>
            </a:extLst>
          </p:cNvPr>
          <p:cNvSpPr txBox="1"/>
          <p:nvPr/>
        </p:nvSpPr>
        <p:spPr>
          <a:xfrm>
            <a:off x="7004157" y="148434"/>
            <a:ext cx="4659523" cy="295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5"/>
              </a:rPr>
              <a:t>Physics of </a:t>
            </a:r>
            <a:r>
              <a:rPr lang="en-US" altLang="ja-JP" sz="14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5"/>
              </a:rPr>
              <a:t>FoCal</a:t>
            </a:r>
            <a:r>
              <a:rPr lang="en-US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ALICE-PUBLIC-2023-001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EDB2E1-0EAA-4C5F-52A5-BF6283D63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062DFE4-5B83-B79C-F8C3-03A7A943CB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706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09933-AF4A-E90A-C39A-456C6131D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366D11-E6D9-D51E-8F2D-C9E339A84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301" y="57777"/>
            <a:ext cx="10515600" cy="562499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Prompt photons with isolation 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D750B5-74DF-AD65-811B-9DDA3D9FEC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655" y="820563"/>
            <a:ext cx="4917798" cy="112355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Theoretically clean probe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of                                                    the gluon PDF in p &amp; A</a:t>
            </a:r>
          </a:p>
          <a:p>
            <a:pPr lvl="1">
              <a:lnSpc>
                <a:spcPct val="140000"/>
              </a:lnSpc>
            </a:pP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Isolation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significantly improve S/N</a:t>
            </a:r>
          </a:p>
          <a:p>
            <a:pPr marL="914400" lvl="2" indent="0">
              <a:lnSpc>
                <a:spcPct val="140000"/>
              </a:lnSpc>
              <a:buNone/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>
              <a:lnSpc>
                <a:spcPct val="140000"/>
              </a:lnSpc>
            </a:pP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C41CE307-BF4E-46D5-8AE3-B741618FA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C428DD9B-80C9-E941-18E1-5F0EADC0E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AF2F4C8-1AE1-2F97-3E49-80EB29A68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338" y="3713143"/>
            <a:ext cx="4882832" cy="2434128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7915D59-D948-50F0-9006-2F8E437EE9FB}"/>
              </a:ext>
            </a:extLst>
          </p:cNvPr>
          <p:cNvSpPr txBox="1"/>
          <p:nvPr/>
        </p:nvSpPr>
        <p:spPr>
          <a:xfrm>
            <a:off x="994723" y="3521011"/>
            <a:ext cx="3643677" cy="26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Phys.Rev.D82:014015,2010</a:t>
            </a:r>
            <a:endParaRPr lang="en-US" altLang="ja-JP" sz="9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0E21C5-96C1-A7BB-F679-A968F63C1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1AA22C7-07EC-8274-9092-0316B50AA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06FD206-9530-325E-9EBA-400005D6C35F}"/>
              </a:ext>
            </a:extLst>
          </p:cNvPr>
          <p:cNvGrpSpPr/>
          <p:nvPr/>
        </p:nvGrpSpPr>
        <p:grpSpPr>
          <a:xfrm>
            <a:off x="309255" y="1883371"/>
            <a:ext cx="5123830" cy="1690437"/>
            <a:chOff x="623580" y="1946431"/>
            <a:chExt cx="5123830" cy="1690437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0164A67-6D4B-E4CB-1343-8B7D2AB2C6A9}"/>
                </a:ext>
              </a:extLst>
            </p:cNvPr>
            <p:cNvGrpSpPr/>
            <p:nvPr/>
          </p:nvGrpSpPr>
          <p:grpSpPr>
            <a:xfrm>
              <a:off x="623580" y="1946431"/>
              <a:ext cx="5123830" cy="1684400"/>
              <a:chOff x="634090" y="2083066"/>
              <a:chExt cx="5123830" cy="1684400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F4CD351-350B-C680-EC89-D84971EB02BC}"/>
                  </a:ext>
                </a:extLst>
              </p:cNvPr>
              <p:cNvGrpSpPr/>
              <p:nvPr/>
            </p:nvGrpSpPr>
            <p:grpSpPr>
              <a:xfrm>
                <a:off x="3229318" y="2852924"/>
                <a:ext cx="1386646" cy="710644"/>
                <a:chOff x="2996373" y="2127504"/>
                <a:chExt cx="1386646" cy="710644"/>
              </a:xfrm>
            </p:grpSpPr>
            <p:cxnSp>
              <p:nvCxnSpPr>
                <p:cNvPr id="11" name="直線矢印コネクタ 10">
                  <a:extLst>
                    <a:ext uri="{FF2B5EF4-FFF2-40B4-BE49-F238E27FC236}">
                      <a16:creationId xmlns:a16="http://schemas.microsoft.com/office/drawing/2014/main" id="{BEA8379F-0FD7-E2A5-B1AE-217F725CD873}"/>
                    </a:ext>
                  </a:extLst>
                </p:cNvPr>
                <p:cNvCxnSpPr/>
                <p:nvPr/>
              </p:nvCxnSpPr>
              <p:spPr>
                <a:xfrm>
                  <a:off x="3003423" y="2127504"/>
                  <a:ext cx="713232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線矢印コネクタ 12">
                  <a:extLst>
                    <a:ext uri="{FF2B5EF4-FFF2-40B4-BE49-F238E27FC236}">
                      <a16:creationId xmlns:a16="http://schemas.microsoft.com/office/drawing/2014/main" id="{CE787AA4-26D5-5B45-CC6D-4FD4C79E88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16655" y="2789301"/>
                  <a:ext cx="257937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矢印コネクタ 16">
                  <a:extLst>
                    <a:ext uri="{FF2B5EF4-FFF2-40B4-BE49-F238E27FC236}">
                      <a16:creationId xmlns:a16="http://schemas.microsoft.com/office/drawing/2014/main" id="{E23A94FB-79BE-D456-3F04-A194CCAC8B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18560" y="2127504"/>
                  <a:ext cx="0" cy="67056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8" name="図 17">
                  <a:extLst>
                    <a:ext uri="{FF2B5EF4-FFF2-40B4-BE49-F238E27FC236}">
                      <a16:creationId xmlns:a16="http://schemas.microsoft.com/office/drawing/2014/main" id="{7B32937E-0F22-1809-9F48-B5DAF2E46A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 rot="5400000">
                  <a:off x="3270272" y="2398816"/>
                  <a:ext cx="165433" cy="713232"/>
                </a:xfrm>
                <a:prstGeom prst="rect">
                  <a:avLst/>
                </a:prstGeom>
              </p:spPr>
            </p:pic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AAEFE9F5-A7A2-A7E0-4789-76549C91C9B5}"/>
                    </a:ext>
                  </a:extLst>
                </p:cNvPr>
                <p:cNvSpPr/>
                <p:nvPr/>
              </p:nvSpPr>
              <p:spPr>
                <a:xfrm>
                  <a:off x="4163568" y="2206752"/>
                  <a:ext cx="219451" cy="1767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761E243-35D1-0A92-AF59-EA8AE3339215}"/>
                  </a:ext>
                </a:extLst>
              </p:cNvPr>
              <p:cNvGrpSpPr/>
              <p:nvPr/>
            </p:nvGrpSpPr>
            <p:grpSpPr>
              <a:xfrm>
                <a:off x="882169" y="2569855"/>
                <a:ext cx="1354687" cy="965550"/>
                <a:chOff x="2996373" y="1872598"/>
                <a:chExt cx="1354687" cy="965550"/>
              </a:xfrm>
            </p:grpSpPr>
            <p:pic>
              <p:nvPicPr>
                <p:cNvPr id="24" name="図 23">
                  <a:extLst>
                    <a:ext uri="{FF2B5EF4-FFF2-40B4-BE49-F238E27FC236}">
                      <a16:creationId xmlns:a16="http://schemas.microsoft.com/office/drawing/2014/main" id="{1512A8C0-0B6D-4AA9-8269-0CF30F3E63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 rot="2700000">
                  <a:off x="3811311" y="1899235"/>
                  <a:ext cx="566386" cy="513112"/>
                </a:xfrm>
                <a:prstGeom prst="rect">
                  <a:avLst/>
                </a:prstGeom>
              </p:spPr>
            </p:pic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A5203C39-277E-5A63-DB7A-4DC2EE6C248E}"/>
                    </a:ext>
                  </a:extLst>
                </p:cNvPr>
                <p:cNvGrpSpPr/>
                <p:nvPr/>
              </p:nvGrpSpPr>
              <p:grpSpPr>
                <a:xfrm>
                  <a:off x="2996373" y="2127504"/>
                  <a:ext cx="1354261" cy="710644"/>
                  <a:chOff x="2996373" y="2127504"/>
                  <a:chExt cx="1354261" cy="710644"/>
                </a:xfrm>
              </p:grpSpPr>
              <p:cxnSp>
                <p:nvCxnSpPr>
                  <p:cNvPr id="26" name="直線矢印コネクタ 25">
                    <a:extLst>
                      <a:ext uri="{FF2B5EF4-FFF2-40B4-BE49-F238E27FC236}">
                        <a16:creationId xmlns:a16="http://schemas.microsoft.com/office/drawing/2014/main" id="{9A0B0274-C8B2-B4F3-DE7B-3A81D879706A}"/>
                      </a:ext>
                    </a:extLst>
                  </p:cNvPr>
                  <p:cNvCxnSpPr/>
                  <p:nvPr/>
                </p:nvCxnSpPr>
                <p:spPr>
                  <a:xfrm>
                    <a:off x="3003423" y="2127504"/>
                    <a:ext cx="713232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直線矢印コネクタ 26">
                    <a:extLst>
                      <a:ext uri="{FF2B5EF4-FFF2-40B4-BE49-F238E27FC236}">
                        <a16:creationId xmlns:a16="http://schemas.microsoft.com/office/drawing/2014/main" id="{58382024-198E-3D65-86CF-D8A33C5690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16655" y="2789301"/>
                    <a:ext cx="257937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線矢印コネクタ 27">
                    <a:extLst>
                      <a:ext uri="{FF2B5EF4-FFF2-40B4-BE49-F238E27FC236}">
                        <a16:creationId xmlns:a16="http://schemas.microsoft.com/office/drawing/2014/main" id="{9A2A7609-2A7B-3B8E-8C95-48CB829D28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18560" y="2127504"/>
                    <a:ext cx="0" cy="67056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29" name="図 28">
                    <a:extLst>
                      <a:ext uri="{FF2B5EF4-FFF2-40B4-BE49-F238E27FC236}">
                        <a16:creationId xmlns:a16="http://schemas.microsoft.com/office/drawing/2014/main" id="{D1BA3112-C042-E1B8-1BA8-44159C1DCDD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 rot="5400000">
                    <a:off x="3270272" y="2398816"/>
                    <a:ext cx="165433" cy="713232"/>
                  </a:xfrm>
                  <a:prstGeom prst="rect">
                    <a:avLst/>
                  </a:prstGeom>
                </p:spPr>
              </p:pic>
              <p:sp>
                <p:nvSpPr>
                  <p:cNvPr id="30" name="正方形/長方形 29">
                    <a:extLst>
                      <a:ext uri="{FF2B5EF4-FFF2-40B4-BE49-F238E27FC236}">
                        <a16:creationId xmlns:a16="http://schemas.microsoft.com/office/drawing/2014/main" id="{AFC58782-1D4C-5DDC-8B10-489B80018DF5}"/>
                      </a:ext>
                    </a:extLst>
                  </p:cNvPr>
                  <p:cNvSpPr/>
                  <p:nvPr/>
                </p:nvSpPr>
                <p:spPr>
                  <a:xfrm>
                    <a:off x="4131183" y="2206752"/>
                    <a:ext cx="219451" cy="1767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1" name="フローチャート: 論理和 30">
                <a:extLst>
                  <a:ext uri="{FF2B5EF4-FFF2-40B4-BE49-F238E27FC236}">
                    <a16:creationId xmlns:a16="http://schemas.microsoft.com/office/drawing/2014/main" id="{04F9D208-07CD-7BB9-1E0D-FD2D43F58023}"/>
                  </a:ext>
                </a:extLst>
              </p:cNvPr>
              <p:cNvSpPr/>
              <p:nvPr/>
            </p:nvSpPr>
            <p:spPr>
              <a:xfrm>
                <a:off x="4358299" y="2749073"/>
                <a:ext cx="154936" cy="154936"/>
              </a:xfrm>
              <a:prstGeom prst="flowChartOr">
                <a:avLst/>
              </a:prstGeom>
              <a:solidFill>
                <a:schemeClr val="bg1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pic>
            <p:nvPicPr>
              <p:cNvPr id="32" name="図 31">
                <a:extLst>
                  <a:ext uri="{FF2B5EF4-FFF2-40B4-BE49-F238E27FC236}">
                    <a16:creationId xmlns:a16="http://schemas.microsoft.com/office/drawing/2014/main" id="{FA88CDC5-8B35-6616-3BB7-BD5BD06F11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942550" y="2763090"/>
                <a:ext cx="425650" cy="123342"/>
              </a:xfrm>
              <a:prstGeom prst="rect">
                <a:avLst/>
              </a:prstGeom>
            </p:spPr>
          </p:pic>
          <p:pic>
            <p:nvPicPr>
              <p:cNvPr id="33" name="図 32">
                <a:extLst>
                  <a:ext uri="{FF2B5EF4-FFF2-40B4-BE49-F238E27FC236}">
                    <a16:creationId xmlns:a16="http://schemas.microsoft.com/office/drawing/2014/main" id="{256B4BE7-917A-076C-1D63-F5C7E2A061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20879954">
                <a:off x="4475194" y="2692362"/>
                <a:ext cx="510463" cy="94447"/>
              </a:xfrm>
              <a:prstGeom prst="rect">
                <a:avLst/>
              </a:prstGeom>
            </p:spPr>
          </p:pic>
          <p:cxnSp>
            <p:nvCxnSpPr>
              <p:cNvPr id="34" name="直線矢印コネクタ 33">
                <a:extLst>
                  <a:ext uri="{FF2B5EF4-FFF2-40B4-BE49-F238E27FC236}">
                    <a16:creationId xmlns:a16="http://schemas.microsoft.com/office/drawing/2014/main" id="{49568F44-E668-CD57-FF38-163A53C0ED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06238" y="2838846"/>
                <a:ext cx="490591" cy="198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80C948D3-BD7A-19D2-83A6-2C163B13B7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10355" y="2873471"/>
                <a:ext cx="486474" cy="857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085B23F6-5015-F78D-F7BE-4E1F07D93138}"/>
                  </a:ext>
                </a:extLst>
              </p:cNvPr>
              <p:cNvSpPr/>
              <p:nvPr/>
            </p:nvSpPr>
            <p:spPr>
              <a:xfrm>
                <a:off x="5032229" y="2411863"/>
                <a:ext cx="219450" cy="776341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D5D3DD8A-63D5-36FC-7564-EEF3FFAC5EC3}"/>
                  </a:ext>
                </a:extLst>
              </p:cNvPr>
              <p:cNvSpPr txBox="1"/>
              <p:nvPr/>
            </p:nvSpPr>
            <p:spPr>
              <a:xfrm>
                <a:off x="653306" y="2483592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</a:rPr>
                  <a:t>q</a:t>
                </a:r>
                <a:endParaRPr kumimoji="1" lang="ja-JP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F51CE8B0-8E7E-74E9-FE92-A62E2986EC37}"/>
                  </a:ext>
                </a:extLst>
              </p:cNvPr>
              <p:cNvSpPr txBox="1"/>
              <p:nvPr/>
            </p:nvSpPr>
            <p:spPr>
              <a:xfrm>
                <a:off x="634090" y="3398134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srgbClr val="008000"/>
                    </a:solidFill>
                  </a:rPr>
                  <a:t>g</a:t>
                </a:r>
                <a:endParaRPr kumimoji="1" lang="ja-JP" altLang="en-US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638BD305-5E34-2A7A-930B-08FE1404F775}"/>
                  </a:ext>
                </a:extLst>
              </p:cNvPr>
              <p:cNvSpPr txBox="1"/>
              <p:nvPr/>
            </p:nvSpPr>
            <p:spPr>
              <a:xfrm>
                <a:off x="1942824" y="2489629"/>
                <a:ext cx="3369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srgbClr val="2525FF"/>
                    </a:solidFill>
                    <a:sym typeface="Symbol" panose="05050102010706020507" pitchFamily="18" charset="2"/>
                  </a:rPr>
                  <a:t></a:t>
                </a:r>
                <a:endParaRPr kumimoji="1" lang="ja-JP" altLang="en-US" b="1" dirty="0">
                  <a:solidFill>
                    <a:srgbClr val="2525FF"/>
                  </a:solidFill>
                </a:endParaRPr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DCFAE7CF-D4D9-91E0-402B-BEEF13CBE7BE}"/>
                  </a:ext>
                </a:extLst>
              </p:cNvPr>
              <p:cNvSpPr txBox="1"/>
              <p:nvPr/>
            </p:nvSpPr>
            <p:spPr>
              <a:xfrm>
                <a:off x="4648910" y="2354442"/>
                <a:ext cx="3369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srgbClr val="2525FF"/>
                    </a:solidFill>
                    <a:sym typeface="Symbol" panose="05050102010706020507" pitchFamily="18" charset="2"/>
                  </a:rPr>
                  <a:t></a:t>
                </a:r>
                <a:endParaRPr kumimoji="1" lang="ja-JP" altLang="en-US" b="1" dirty="0">
                  <a:solidFill>
                    <a:srgbClr val="2525FF"/>
                  </a:solidFill>
                </a:endParaRPr>
              </a:p>
            </p:txBody>
          </p:sp>
          <p:cxnSp>
            <p:nvCxnSpPr>
              <p:cNvPr id="41" name="直線矢印コネクタ 40">
                <a:extLst>
                  <a:ext uri="{FF2B5EF4-FFF2-40B4-BE49-F238E27FC236}">
                    <a16:creationId xmlns:a16="http://schemas.microsoft.com/office/drawing/2014/main" id="{BC6A81AD-CCFA-4CFD-D00D-EA1F57EFC2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5589" y="2412785"/>
                <a:ext cx="0" cy="40435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FB801E44-7D3E-15A9-272E-697F9EC21BE0}"/>
                  </a:ext>
                </a:extLst>
              </p:cNvPr>
              <p:cNvSpPr txBox="1"/>
              <p:nvPr/>
            </p:nvSpPr>
            <p:spPr>
              <a:xfrm>
                <a:off x="5331962" y="2425282"/>
                <a:ext cx="3465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ym typeface="Symbol" panose="05050102010706020507" pitchFamily="18" charset="2"/>
                  </a:rPr>
                  <a:t>R</a:t>
                </a:r>
                <a:endParaRPr lang="ja-JP" altLang="en-US" b="1" dirty="0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35C0D0E6-9A64-E6F0-D3D2-65BCE3F386C8}"/>
                  </a:ext>
                </a:extLst>
              </p:cNvPr>
              <p:cNvGrpSpPr/>
              <p:nvPr/>
            </p:nvGrpSpPr>
            <p:grpSpPr>
              <a:xfrm>
                <a:off x="2361928" y="2455816"/>
                <a:ext cx="646303" cy="776341"/>
                <a:chOff x="4401872" y="1112196"/>
                <a:chExt cx="646303" cy="776341"/>
              </a:xfrm>
            </p:grpSpPr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DAC3E159-3786-E15E-CF2C-7A83038D04F4}"/>
                    </a:ext>
                  </a:extLst>
                </p:cNvPr>
                <p:cNvSpPr/>
                <p:nvPr/>
              </p:nvSpPr>
              <p:spPr>
                <a:xfrm>
                  <a:off x="4401872" y="1112196"/>
                  <a:ext cx="219450" cy="776341"/>
                </a:xfrm>
                <a:prstGeom prst="ellipse">
                  <a:avLst/>
                </a:prstGeom>
                <a:noFill/>
                <a:ln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5" name="直線矢印コネクタ 44">
                  <a:extLst>
                    <a:ext uri="{FF2B5EF4-FFF2-40B4-BE49-F238E27FC236}">
                      <a16:creationId xmlns:a16="http://schemas.microsoft.com/office/drawing/2014/main" id="{A157EDB6-7DA9-7F1D-CF90-699F5F4784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55232" y="1113118"/>
                  <a:ext cx="0" cy="40435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テキスト ボックス 45">
                  <a:extLst>
                    <a:ext uri="{FF2B5EF4-FFF2-40B4-BE49-F238E27FC236}">
                      <a16:creationId xmlns:a16="http://schemas.microsoft.com/office/drawing/2014/main" id="{4A347638-85F4-FA0D-99EB-A590CE2B1546}"/>
                    </a:ext>
                  </a:extLst>
                </p:cNvPr>
                <p:cNvSpPr txBox="1"/>
                <p:nvPr/>
              </p:nvSpPr>
              <p:spPr>
                <a:xfrm>
                  <a:off x="4701605" y="1125615"/>
                  <a:ext cx="3465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>
                      <a:sym typeface="Symbol" panose="05050102010706020507" pitchFamily="18" charset="2"/>
                    </a:rPr>
                    <a:t>R</a:t>
                  </a:r>
                  <a:endParaRPr kumimoji="1" lang="ja-JP" altLang="en-US" b="1" dirty="0"/>
                </a:p>
              </p:txBody>
            </p:sp>
          </p:grp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3DB063E7-78CA-5405-8869-ECA61753EF0E}"/>
                  </a:ext>
                </a:extLst>
              </p:cNvPr>
              <p:cNvSpPr txBox="1"/>
              <p:nvPr/>
            </p:nvSpPr>
            <p:spPr>
              <a:xfrm>
                <a:off x="817520" y="2091263"/>
                <a:ext cx="14139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dirty="0"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Symbol" panose="05050102010706020507" pitchFamily="18" charset="2"/>
                  </a:rPr>
                  <a:t>Compton</a:t>
                </a:r>
                <a:endParaRPr kumimoji="1" lang="ja-JP" altLang="en-US" dirty="0"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5675333A-D6D3-CB56-D005-BA952F7D3EF9}"/>
                  </a:ext>
                </a:extLst>
              </p:cNvPr>
              <p:cNvSpPr txBox="1"/>
              <p:nvPr/>
            </p:nvSpPr>
            <p:spPr>
              <a:xfrm>
                <a:off x="3132769" y="2083066"/>
                <a:ext cx="262515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dirty="0"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Symbol" panose="05050102010706020507" pitchFamily="18" charset="2"/>
                  </a:rPr>
                  <a:t>Fragment </a:t>
                </a:r>
                <a:r>
                  <a:rPr lang="en-US" altLang="ja-JP" dirty="0"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Symbol" panose="05050102010706020507" pitchFamily="18" charset="2"/>
                  </a:rPr>
                  <a:t>BG</a:t>
                </a:r>
                <a:endParaRPr kumimoji="1" lang="ja-JP" altLang="en-US" dirty="0"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67D00F3-9BB0-DB1E-687F-AEF5A482FC08}"/>
                </a:ext>
              </a:extLst>
            </p:cNvPr>
            <p:cNvSpPr txBox="1"/>
            <p:nvPr/>
          </p:nvSpPr>
          <p:spPr>
            <a:xfrm>
              <a:off x="3024151" y="2352994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</a:rPr>
                <a:t>q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7E7C100D-F595-1E10-D611-6709AE67039D}"/>
                </a:ext>
              </a:extLst>
            </p:cNvPr>
            <p:cNvSpPr txBox="1"/>
            <p:nvPr/>
          </p:nvSpPr>
          <p:spPr>
            <a:xfrm>
              <a:off x="3004935" y="3267536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8000"/>
                  </a:solidFill>
                </a:rPr>
                <a:t>g</a:t>
              </a:r>
              <a:endParaRPr kumimoji="1" lang="ja-JP" altLang="en-US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5BACE72-0E94-F60A-60BB-251456DC317C}"/>
              </a:ext>
            </a:extLst>
          </p:cNvPr>
          <p:cNvSpPr txBox="1"/>
          <p:nvPr/>
        </p:nvSpPr>
        <p:spPr>
          <a:xfrm>
            <a:off x="3581925" y="5073343"/>
            <a:ext cx="1056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ym typeface="Symbol" panose="05050102010706020507" pitchFamily="18" charset="2"/>
              </a:rPr>
              <a:t>R &lt; 0.4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639461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A5182-2438-A2B0-B859-F03578B43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B02E0E-2160-4FE0-1B9F-A76522F3A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301" y="57777"/>
            <a:ext cx="10515600" cy="562499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Prompt photons with isolation 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576A19-B0D5-8140-F824-04A99A160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654" y="820563"/>
            <a:ext cx="6005649" cy="112355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Theoretically clean probe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of                                        the gluon PDF in p &amp; A</a:t>
            </a:r>
          </a:p>
          <a:p>
            <a:pPr lvl="1">
              <a:lnSpc>
                <a:spcPct val="140000"/>
              </a:lnSpc>
            </a:pP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Isolation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significantly improve S/N</a:t>
            </a:r>
          </a:p>
          <a:p>
            <a:pPr marL="914400" lvl="2" indent="0">
              <a:lnSpc>
                <a:spcPct val="140000"/>
              </a:lnSpc>
              <a:buNone/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1">
              <a:lnSpc>
                <a:spcPct val="140000"/>
              </a:lnSpc>
            </a:pP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1" name="コンテンツ プレースホルダー 20">
            <a:extLst>
              <a:ext uri="{FF2B5EF4-FFF2-40B4-BE49-F238E27FC236}">
                <a16:creationId xmlns:a16="http://schemas.microsoft.com/office/drawing/2014/main" id="{3C7451B9-4DB9-ABAF-D150-F38D54AE0F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4837" y="809075"/>
            <a:ext cx="5721304" cy="1189498"/>
          </a:xfrm>
        </p:spPr>
        <p:txBody>
          <a:bodyPr>
            <a:normAutofit fontScale="62500" lnSpcReduction="20000"/>
          </a:bodyPr>
          <a:lstStyle/>
          <a:p>
            <a:pPr marL="285750" indent="-285750">
              <a:lnSpc>
                <a:spcPct val="120000"/>
              </a:lnSpc>
            </a:pP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can constrain (n)PDF</a:t>
            </a:r>
          </a:p>
          <a:p>
            <a:pPr marL="742950" lvl="1" indent="-285750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No strong interaction at final state</a:t>
            </a:r>
          </a:p>
          <a:p>
            <a:pPr marL="742950" lvl="1" indent="-285750"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Comparable with LHCb D</a:t>
            </a:r>
            <a:r>
              <a:rPr lang="en-US" altLang="ja-JP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endParaRPr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A446E279-D9CA-B439-BAAC-032EA722A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0CEBC9D8-CE4E-901B-8418-6CA919BA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2DE6EE7-6C99-5BD3-89F0-7C4842388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338" y="3713143"/>
            <a:ext cx="4882832" cy="2434128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D1DB309-CA13-E226-3021-46C48DF1905E}"/>
              </a:ext>
            </a:extLst>
          </p:cNvPr>
          <p:cNvSpPr txBox="1"/>
          <p:nvPr/>
        </p:nvSpPr>
        <p:spPr>
          <a:xfrm>
            <a:off x="2052209" y="6099286"/>
            <a:ext cx="8530830" cy="469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Key observable </a:t>
            </a:r>
            <a:r>
              <a:rPr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to explore gluons at the small-x</a:t>
            </a:r>
            <a:endPara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F48E4E59-896A-2C58-4B78-A687D970F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8614" y="2390948"/>
            <a:ext cx="6230541" cy="3646487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9D5733F-0789-7A7D-2062-546F5E5B2C12}"/>
              </a:ext>
            </a:extLst>
          </p:cNvPr>
          <p:cNvSpPr txBox="1"/>
          <p:nvPr/>
        </p:nvSpPr>
        <p:spPr>
          <a:xfrm>
            <a:off x="6588794" y="2123563"/>
            <a:ext cx="5156166" cy="26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5"/>
              </a:rPr>
              <a:t>Physics performance of </a:t>
            </a:r>
            <a:r>
              <a:rPr kumimoji="1" lang="en-US" altLang="ja-JP" sz="12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5"/>
              </a:rPr>
              <a:t>F</a:t>
            </a:r>
            <a:r>
              <a:rPr lang="en-US" altLang="ja-JP" sz="12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5"/>
              </a:rPr>
              <a:t>oCal</a:t>
            </a:r>
            <a:r>
              <a:rPr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ALICE-PUBLIC-2023-004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8F2299-41C1-3145-8420-CEE7E4D33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63252CE-BF78-0B6E-2BAB-F3D96215EB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A15AAF3-B19E-5F2D-5A9F-8C06C2CAD0D3}"/>
              </a:ext>
            </a:extLst>
          </p:cNvPr>
          <p:cNvGrpSpPr/>
          <p:nvPr/>
        </p:nvGrpSpPr>
        <p:grpSpPr>
          <a:xfrm>
            <a:off x="309255" y="1883371"/>
            <a:ext cx="5123830" cy="1690437"/>
            <a:chOff x="623580" y="1946431"/>
            <a:chExt cx="5123830" cy="1690437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61F98ACC-7237-C3CF-AC5E-EA34211B4972}"/>
                </a:ext>
              </a:extLst>
            </p:cNvPr>
            <p:cNvGrpSpPr/>
            <p:nvPr/>
          </p:nvGrpSpPr>
          <p:grpSpPr>
            <a:xfrm>
              <a:off x="623580" y="1946431"/>
              <a:ext cx="5123830" cy="1684400"/>
              <a:chOff x="634090" y="2083066"/>
              <a:chExt cx="5123830" cy="1684400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A344654B-1B6D-2D60-0F08-59E2A1D63A60}"/>
                  </a:ext>
                </a:extLst>
              </p:cNvPr>
              <p:cNvGrpSpPr/>
              <p:nvPr/>
            </p:nvGrpSpPr>
            <p:grpSpPr>
              <a:xfrm>
                <a:off x="3229318" y="2852924"/>
                <a:ext cx="1386646" cy="710644"/>
                <a:chOff x="2996373" y="2127504"/>
                <a:chExt cx="1386646" cy="710644"/>
              </a:xfrm>
            </p:grpSpPr>
            <p:cxnSp>
              <p:nvCxnSpPr>
                <p:cNvPr id="11" name="直線矢印コネクタ 10">
                  <a:extLst>
                    <a:ext uri="{FF2B5EF4-FFF2-40B4-BE49-F238E27FC236}">
                      <a16:creationId xmlns:a16="http://schemas.microsoft.com/office/drawing/2014/main" id="{9ADC5627-01C6-062B-EFFE-8AF29541120E}"/>
                    </a:ext>
                  </a:extLst>
                </p:cNvPr>
                <p:cNvCxnSpPr/>
                <p:nvPr/>
              </p:nvCxnSpPr>
              <p:spPr>
                <a:xfrm>
                  <a:off x="3003423" y="2127504"/>
                  <a:ext cx="713232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線矢印コネクタ 12">
                  <a:extLst>
                    <a:ext uri="{FF2B5EF4-FFF2-40B4-BE49-F238E27FC236}">
                      <a16:creationId xmlns:a16="http://schemas.microsoft.com/office/drawing/2014/main" id="{68AC7FED-846C-616E-F33A-36A82DD17A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16655" y="2789301"/>
                  <a:ext cx="257937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矢印コネクタ 16">
                  <a:extLst>
                    <a:ext uri="{FF2B5EF4-FFF2-40B4-BE49-F238E27FC236}">
                      <a16:creationId xmlns:a16="http://schemas.microsoft.com/office/drawing/2014/main" id="{331BF31D-8BCC-AB4D-BF4E-E51AB8071F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18560" y="2127504"/>
                  <a:ext cx="0" cy="67056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8" name="図 17">
                  <a:extLst>
                    <a:ext uri="{FF2B5EF4-FFF2-40B4-BE49-F238E27FC236}">
                      <a16:creationId xmlns:a16="http://schemas.microsoft.com/office/drawing/2014/main" id="{B56DBB60-4E47-1A0C-AE1A-8D6AB3F7AA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 rot="5400000">
                  <a:off x="3270272" y="2398816"/>
                  <a:ext cx="165433" cy="713232"/>
                </a:xfrm>
                <a:prstGeom prst="rect">
                  <a:avLst/>
                </a:prstGeom>
              </p:spPr>
            </p:pic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A60E17A1-A770-55F2-29C9-F5AEDDDD18F7}"/>
                    </a:ext>
                  </a:extLst>
                </p:cNvPr>
                <p:cNvSpPr/>
                <p:nvPr/>
              </p:nvSpPr>
              <p:spPr>
                <a:xfrm>
                  <a:off x="4163568" y="2206752"/>
                  <a:ext cx="219451" cy="1767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A60C4AE4-4FCC-E0B8-F71A-43708D1E6E23}"/>
                  </a:ext>
                </a:extLst>
              </p:cNvPr>
              <p:cNvGrpSpPr/>
              <p:nvPr/>
            </p:nvGrpSpPr>
            <p:grpSpPr>
              <a:xfrm>
                <a:off x="882169" y="2569855"/>
                <a:ext cx="1354687" cy="965550"/>
                <a:chOff x="2996373" y="1872598"/>
                <a:chExt cx="1354687" cy="965550"/>
              </a:xfrm>
            </p:grpSpPr>
            <p:pic>
              <p:nvPicPr>
                <p:cNvPr id="24" name="図 23">
                  <a:extLst>
                    <a:ext uri="{FF2B5EF4-FFF2-40B4-BE49-F238E27FC236}">
                      <a16:creationId xmlns:a16="http://schemas.microsoft.com/office/drawing/2014/main" id="{89A38C52-5404-1179-D085-710D5FA1E6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2700000">
                  <a:off x="3811311" y="1899235"/>
                  <a:ext cx="566386" cy="513112"/>
                </a:xfrm>
                <a:prstGeom prst="rect">
                  <a:avLst/>
                </a:prstGeom>
              </p:spPr>
            </p:pic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A65291D4-498E-53EA-CD8D-726F14E5FDB4}"/>
                    </a:ext>
                  </a:extLst>
                </p:cNvPr>
                <p:cNvGrpSpPr/>
                <p:nvPr/>
              </p:nvGrpSpPr>
              <p:grpSpPr>
                <a:xfrm>
                  <a:off x="2996373" y="2127504"/>
                  <a:ext cx="1354261" cy="710644"/>
                  <a:chOff x="2996373" y="2127504"/>
                  <a:chExt cx="1354261" cy="710644"/>
                </a:xfrm>
              </p:grpSpPr>
              <p:cxnSp>
                <p:nvCxnSpPr>
                  <p:cNvPr id="26" name="直線矢印コネクタ 25">
                    <a:extLst>
                      <a:ext uri="{FF2B5EF4-FFF2-40B4-BE49-F238E27FC236}">
                        <a16:creationId xmlns:a16="http://schemas.microsoft.com/office/drawing/2014/main" id="{1C9030D7-5763-A70A-88B0-370B3D4B30B5}"/>
                      </a:ext>
                    </a:extLst>
                  </p:cNvPr>
                  <p:cNvCxnSpPr/>
                  <p:nvPr/>
                </p:nvCxnSpPr>
                <p:spPr>
                  <a:xfrm>
                    <a:off x="3003423" y="2127504"/>
                    <a:ext cx="713232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直線矢印コネクタ 26">
                    <a:extLst>
                      <a:ext uri="{FF2B5EF4-FFF2-40B4-BE49-F238E27FC236}">
                        <a16:creationId xmlns:a16="http://schemas.microsoft.com/office/drawing/2014/main" id="{5EF674C0-D4A2-2382-543F-BE947664FD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16655" y="2789301"/>
                    <a:ext cx="257937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線矢印コネクタ 27">
                    <a:extLst>
                      <a:ext uri="{FF2B5EF4-FFF2-40B4-BE49-F238E27FC236}">
                        <a16:creationId xmlns:a16="http://schemas.microsoft.com/office/drawing/2014/main" id="{11B923F3-F21C-1C2E-EEDA-6A2B1CC3F7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18560" y="2127504"/>
                    <a:ext cx="0" cy="67056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29" name="図 28">
                    <a:extLst>
                      <a:ext uri="{FF2B5EF4-FFF2-40B4-BE49-F238E27FC236}">
                        <a16:creationId xmlns:a16="http://schemas.microsoft.com/office/drawing/2014/main" id="{F2D71D21-C9C4-BFAC-B21C-BE27E7FF44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 rot="5400000">
                    <a:off x="3270272" y="2398816"/>
                    <a:ext cx="165433" cy="713232"/>
                  </a:xfrm>
                  <a:prstGeom prst="rect">
                    <a:avLst/>
                  </a:prstGeom>
                </p:spPr>
              </p:pic>
              <p:sp>
                <p:nvSpPr>
                  <p:cNvPr id="30" name="正方形/長方形 29">
                    <a:extLst>
                      <a:ext uri="{FF2B5EF4-FFF2-40B4-BE49-F238E27FC236}">
                        <a16:creationId xmlns:a16="http://schemas.microsoft.com/office/drawing/2014/main" id="{9B5FF202-536F-FE5C-5EFE-4AB9F6181C9A}"/>
                      </a:ext>
                    </a:extLst>
                  </p:cNvPr>
                  <p:cNvSpPr/>
                  <p:nvPr/>
                </p:nvSpPr>
                <p:spPr>
                  <a:xfrm>
                    <a:off x="4131183" y="2206752"/>
                    <a:ext cx="219451" cy="1767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1" name="フローチャート: 論理和 30">
                <a:extLst>
                  <a:ext uri="{FF2B5EF4-FFF2-40B4-BE49-F238E27FC236}">
                    <a16:creationId xmlns:a16="http://schemas.microsoft.com/office/drawing/2014/main" id="{5DCA9BF2-5A2C-9DC7-112D-80D17CBAC922}"/>
                  </a:ext>
                </a:extLst>
              </p:cNvPr>
              <p:cNvSpPr/>
              <p:nvPr/>
            </p:nvSpPr>
            <p:spPr>
              <a:xfrm>
                <a:off x="4358299" y="2749073"/>
                <a:ext cx="154936" cy="154936"/>
              </a:xfrm>
              <a:prstGeom prst="flowChartOr">
                <a:avLst/>
              </a:prstGeom>
              <a:solidFill>
                <a:schemeClr val="bg1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pic>
            <p:nvPicPr>
              <p:cNvPr id="32" name="図 31">
                <a:extLst>
                  <a:ext uri="{FF2B5EF4-FFF2-40B4-BE49-F238E27FC236}">
                    <a16:creationId xmlns:a16="http://schemas.microsoft.com/office/drawing/2014/main" id="{0C4D82B0-4E11-3FEF-38AE-6E71FA012F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942550" y="2763090"/>
                <a:ext cx="425650" cy="123342"/>
              </a:xfrm>
              <a:prstGeom prst="rect">
                <a:avLst/>
              </a:prstGeom>
            </p:spPr>
          </p:pic>
          <p:pic>
            <p:nvPicPr>
              <p:cNvPr id="33" name="図 32">
                <a:extLst>
                  <a:ext uri="{FF2B5EF4-FFF2-40B4-BE49-F238E27FC236}">
                    <a16:creationId xmlns:a16="http://schemas.microsoft.com/office/drawing/2014/main" id="{59A620B6-079E-082F-3C1C-7F36FA3F75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20879954">
                <a:off x="4475194" y="2692362"/>
                <a:ext cx="510463" cy="94447"/>
              </a:xfrm>
              <a:prstGeom prst="rect">
                <a:avLst/>
              </a:prstGeom>
            </p:spPr>
          </p:pic>
          <p:cxnSp>
            <p:nvCxnSpPr>
              <p:cNvPr id="34" name="直線矢印コネクタ 33">
                <a:extLst>
                  <a:ext uri="{FF2B5EF4-FFF2-40B4-BE49-F238E27FC236}">
                    <a16:creationId xmlns:a16="http://schemas.microsoft.com/office/drawing/2014/main" id="{D0E58010-7F4E-E623-526E-8751B07F12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06238" y="2838846"/>
                <a:ext cx="490591" cy="198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39CD79C5-92B0-7492-55F4-CCD1827C9F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10355" y="2873471"/>
                <a:ext cx="486474" cy="857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01BC391A-F99A-47C8-09E3-AE094D088C7E}"/>
                  </a:ext>
                </a:extLst>
              </p:cNvPr>
              <p:cNvSpPr/>
              <p:nvPr/>
            </p:nvSpPr>
            <p:spPr>
              <a:xfrm>
                <a:off x="5032229" y="2411863"/>
                <a:ext cx="219450" cy="776341"/>
              </a:xfrm>
              <a:prstGeom prst="ellipse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ED6AB145-0782-EF82-855D-0DCA9F8D469E}"/>
                  </a:ext>
                </a:extLst>
              </p:cNvPr>
              <p:cNvSpPr txBox="1"/>
              <p:nvPr/>
            </p:nvSpPr>
            <p:spPr>
              <a:xfrm>
                <a:off x="653306" y="2483592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</a:rPr>
                  <a:t>q</a:t>
                </a:r>
                <a:endParaRPr kumimoji="1" lang="ja-JP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17350785-18A2-34B9-6865-9801B1473BCE}"/>
                  </a:ext>
                </a:extLst>
              </p:cNvPr>
              <p:cNvSpPr txBox="1"/>
              <p:nvPr/>
            </p:nvSpPr>
            <p:spPr>
              <a:xfrm>
                <a:off x="634090" y="3398134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srgbClr val="008000"/>
                    </a:solidFill>
                  </a:rPr>
                  <a:t>g</a:t>
                </a:r>
                <a:endParaRPr kumimoji="1" lang="ja-JP" altLang="en-US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01EFA491-4E23-9B5E-5870-BC8FA4DA788D}"/>
                  </a:ext>
                </a:extLst>
              </p:cNvPr>
              <p:cNvSpPr txBox="1"/>
              <p:nvPr/>
            </p:nvSpPr>
            <p:spPr>
              <a:xfrm>
                <a:off x="1942824" y="2489629"/>
                <a:ext cx="3369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srgbClr val="2525FF"/>
                    </a:solidFill>
                    <a:sym typeface="Symbol" panose="05050102010706020507" pitchFamily="18" charset="2"/>
                  </a:rPr>
                  <a:t></a:t>
                </a:r>
                <a:endParaRPr kumimoji="1" lang="ja-JP" altLang="en-US" b="1" dirty="0">
                  <a:solidFill>
                    <a:srgbClr val="2525FF"/>
                  </a:solidFill>
                </a:endParaRPr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EF80991D-7DC4-196A-0049-397EAAC4269F}"/>
                  </a:ext>
                </a:extLst>
              </p:cNvPr>
              <p:cNvSpPr txBox="1"/>
              <p:nvPr/>
            </p:nvSpPr>
            <p:spPr>
              <a:xfrm>
                <a:off x="4648910" y="2354442"/>
                <a:ext cx="3369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srgbClr val="2525FF"/>
                    </a:solidFill>
                    <a:sym typeface="Symbol" panose="05050102010706020507" pitchFamily="18" charset="2"/>
                  </a:rPr>
                  <a:t></a:t>
                </a:r>
                <a:endParaRPr kumimoji="1" lang="ja-JP" altLang="en-US" b="1" dirty="0">
                  <a:solidFill>
                    <a:srgbClr val="2525FF"/>
                  </a:solidFill>
                </a:endParaRPr>
              </a:p>
            </p:txBody>
          </p:sp>
          <p:cxnSp>
            <p:nvCxnSpPr>
              <p:cNvPr id="41" name="直線矢印コネクタ 40">
                <a:extLst>
                  <a:ext uri="{FF2B5EF4-FFF2-40B4-BE49-F238E27FC236}">
                    <a16:creationId xmlns:a16="http://schemas.microsoft.com/office/drawing/2014/main" id="{1D0EE308-B03B-8DAD-B7F3-350A6FA68D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5589" y="2412785"/>
                <a:ext cx="0" cy="40435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448442E3-A58D-FA40-050C-43E527975119}"/>
                  </a:ext>
                </a:extLst>
              </p:cNvPr>
              <p:cNvSpPr txBox="1"/>
              <p:nvPr/>
            </p:nvSpPr>
            <p:spPr>
              <a:xfrm>
                <a:off x="5331962" y="2425282"/>
                <a:ext cx="3465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ym typeface="Symbol" panose="05050102010706020507" pitchFamily="18" charset="2"/>
                  </a:rPr>
                  <a:t>R</a:t>
                </a:r>
                <a:endParaRPr kumimoji="1" lang="ja-JP" altLang="en-US" b="1" dirty="0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2E242453-A4A7-42C0-632C-9C97FB4DCE9A}"/>
                  </a:ext>
                </a:extLst>
              </p:cNvPr>
              <p:cNvGrpSpPr/>
              <p:nvPr/>
            </p:nvGrpSpPr>
            <p:grpSpPr>
              <a:xfrm>
                <a:off x="2361928" y="2455816"/>
                <a:ext cx="646303" cy="776341"/>
                <a:chOff x="4401872" y="1112196"/>
                <a:chExt cx="646303" cy="776341"/>
              </a:xfrm>
            </p:grpSpPr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6307D63D-7629-D268-1CA8-AF2BFF4DDA52}"/>
                    </a:ext>
                  </a:extLst>
                </p:cNvPr>
                <p:cNvSpPr/>
                <p:nvPr/>
              </p:nvSpPr>
              <p:spPr>
                <a:xfrm>
                  <a:off x="4401872" y="1112196"/>
                  <a:ext cx="219450" cy="776341"/>
                </a:xfrm>
                <a:prstGeom prst="ellipse">
                  <a:avLst/>
                </a:prstGeom>
                <a:noFill/>
                <a:ln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5" name="直線矢印コネクタ 44">
                  <a:extLst>
                    <a:ext uri="{FF2B5EF4-FFF2-40B4-BE49-F238E27FC236}">
                      <a16:creationId xmlns:a16="http://schemas.microsoft.com/office/drawing/2014/main" id="{098FAEF4-5424-E23F-231C-99B536087B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55232" y="1113118"/>
                  <a:ext cx="0" cy="40435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テキスト ボックス 45">
                  <a:extLst>
                    <a:ext uri="{FF2B5EF4-FFF2-40B4-BE49-F238E27FC236}">
                      <a16:creationId xmlns:a16="http://schemas.microsoft.com/office/drawing/2014/main" id="{24BF12F0-3918-C6B2-F92C-4D3E7433EE75}"/>
                    </a:ext>
                  </a:extLst>
                </p:cNvPr>
                <p:cNvSpPr txBox="1"/>
                <p:nvPr/>
              </p:nvSpPr>
              <p:spPr>
                <a:xfrm>
                  <a:off x="4701605" y="1125615"/>
                  <a:ext cx="3465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>
                      <a:sym typeface="Symbol" panose="05050102010706020507" pitchFamily="18" charset="2"/>
                    </a:rPr>
                    <a:t>R</a:t>
                  </a:r>
                  <a:endParaRPr kumimoji="1" lang="ja-JP" altLang="en-US" b="1" dirty="0"/>
                </a:p>
              </p:txBody>
            </p:sp>
          </p:grp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A5B043ED-9773-FF00-C58B-FDEBFDB23326}"/>
                  </a:ext>
                </a:extLst>
              </p:cNvPr>
              <p:cNvSpPr txBox="1"/>
              <p:nvPr/>
            </p:nvSpPr>
            <p:spPr>
              <a:xfrm>
                <a:off x="817520" y="2091263"/>
                <a:ext cx="141396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dirty="0"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Symbol" panose="05050102010706020507" pitchFamily="18" charset="2"/>
                  </a:rPr>
                  <a:t>Compton</a:t>
                </a:r>
                <a:endParaRPr kumimoji="1" lang="ja-JP" altLang="en-US" dirty="0"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745C8AAA-510C-7951-759D-4602D4918A21}"/>
                  </a:ext>
                </a:extLst>
              </p:cNvPr>
              <p:cNvSpPr txBox="1"/>
              <p:nvPr/>
            </p:nvSpPr>
            <p:spPr>
              <a:xfrm>
                <a:off x="3132769" y="2083066"/>
                <a:ext cx="262515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dirty="0"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Symbol" panose="05050102010706020507" pitchFamily="18" charset="2"/>
                  </a:rPr>
                  <a:t>Fragment </a:t>
                </a:r>
                <a:r>
                  <a:rPr lang="en-US" altLang="ja-JP" dirty="0">
                    <a:latin typeface="BIZ UDPゴシック" panose="020B0400000000000000" pitchFamily="50" charset="-128"/>
                    <a:ea typeface="BIZ UDPゴシック" panose="020B0400000000000000" pitchFamily="50" charset="-128"/>
                    <a:sym typeface="Symbol" panose="05050102010706020507" pitchFamily="18" charset="2"/>
                  </a:rPr>
                  <a:t>BG</a:t>
                </a:r>
                <a:endParaRPr kumimoji="1" lang="ja-JP" altLang="en-US" dirty="0">
                  <a:latin typeface="BIZ UDPゴシック" panose="020B0400000000000000" pitchFamily="50" charset="-128"/>
                  <a:ea typeface="BIZ UDPゴシック" panose="020B0400000000000000" pitchFamily="50" charset="-128"/>
                </a:endParaRPr>
              </a:p>
            </p:txBody>
          </p: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0D95CEF-5BB9-B1FD-752F-E825B4357B9A}"/>
                </a:ext>
              </a:extLst>
            </p:cNvPr>
            <p:cNvSpPr txBox="1"/>
            <p:nvPr/>
          </p:nvSpPr>
          <p:spPr>
            <a:xfrm>
              <a:off x="3024151" y="2352994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</a:rPr>
                <a:t>q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77A9823-5688-17FE-197A-1723B0A23FA4}"/>
                </a:ext>
              </a:extLst>
            </p:cNvPr>
            <p:cNvSpPr txBox="1"/>
            <p:nvPr/>
          </p:nvSpPr>
          <p:spPr>
            <a:xfrm>
              <a:off x="3004935" y="3267536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8000"/>
                  </a:solidFill>
                </a:rPr>
                <a:t>g</a:t>
              </a:r>
              <a:endParaRPr kumimoji="1" lang="ja-JP" altLang="en-US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EF35814-B279-0833-C98D-503BBE24548C}"/>
              </a:ext>
            </a:extLst>
          </p:cNvPr>
          <p:cNvSpPr txBox="1"/>
          <p:nvPr/>
        </p:nvSpPr>
        <p:spPr>
          <a:xfrm>
            <a:off x="994723" y="3521011"/>
            <a:ext cx="3643677" cy="26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Phys.Rev.D82:014015,2010</a:t>
            </a:r>
            <a:endParaRPr lang="en-US" altLang="ja-JP" sz="9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B3664EF-5E2C-642A-F615-E8C376B5C807}"/>
              </a:ext>
            </a:extLst>
          </p:cNvPr>
          <p:cNvSpPr txBox="1"/>
          <p:nvPr/>
        </p:nvSpPr>
        <p:spPr>
          <a:xfrm>
            <a:off x="3581925" y="5073343"/>
            <a:ext cx="1056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ym typeface="Symbol" panose="05050102010706020507" pitchFamily="18" charset="2"/>
              </a:rPr>
              <a:t>R &lt; 0.4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920452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51D3D-7667-AD84-0117-FBB62E0F0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36F960-737D-CF49-E552-24F2354B5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160" y="27363"/>
            <a:ext cx="7817896" cy="61872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Long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range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correlations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4E421AC-ABA1-1B3F-916C-65B03E618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0617" y="3333017"/>
            <a:ext cx="3961967" cy="3229164"/>
          </a:xfrm>
          <a:prstGeom prst="rect">
            <a:avLst/>
          </a:prstGeom>
        </p:spPr>
      </p:pic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3893DA-1B68-FDC2-DCCA-3EDFCD46B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630" y="873141"/>
            <a:ext cx="6664180" cy="256425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Initial state vs final state anisotropy                      in small systems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extend the rapidity gap up to 9                      with the ALICE </a:t>
            </a:r>
            <a:r>
              <a:rPr lang="en-US" altLang="ja-JP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Central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and </a:t>
            </a:r>
            <a:r>
              <a:rPr lang="en-US" altLang="ja-JP" dirty="0">
                <a:solidFill>
                  <a:srgbClr val="008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Backward(MFT)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Large rapidity gap gives early-stage correlation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80CCBAB6-B81B-5021-ED34-31BAA4B79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/>
              <a:t>FoCal</a:t>
            </a:r>
            <a:r>
              <a:rPr kumimoji="1" lang="en-US" altLang="ja-JP" dirty="0"/>
              <a:t> : Forward Calorimeter Upgrade for ALICE</a:t>
            </a:r>
            <a:endParaRPr kumimoji="1" lang="ja-JP" altLang="en-US" dirty="0"/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25C96608-3D4D-80BB-86CC-DE340671F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23" name="日付プレースホルダー 22">
            <a:extLst>
              <a:ext uri="{FF2B5EF4-FFF2-40B4-BE49-F238E27FC236}">
                <a16:creationId xmlns:a16="http://schemas.microsoft.com/office/drawing/2014/main" id="{329681E9-55F0-A947-A52F-669CDEB8B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IS2025, Takashi Hachiya</a:t>
            </a:r>
            <a:endParaRPr kumimoji="1" lang="ja-JP" altLang="en-US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9BAE034B-F3AA-508D-4145-0FF49C602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BEB1659-7D9D-B226-C0EC-F1734C6A5388}"/>
              </a:ext>
            </a:extLst>
          </p:cNvPr>
          <p:cNvSpPr/>
          <p:nvPr/>
        </p:nvSpPr>
        <p:spPr>
          <a:xfrm>
            <a:off x="8894386" y="1217353"/>
            <a:ext cx="1212505" cy="660351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altLang="ja-JP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Central</a:t>
            </a:r>
            <a:endParaRPr kumimoji="1" lang="ja-JP" altLang="en-US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9E47530-59FC-0CA3-D9A4-60CDF5671A4A}"/>
              </a:ext>
            </a:extLst>
          </p:cNvPr>
          <p:cNvSpPr txBox="1"/>
          <p:nvPr/>
        </p:nvSpPr>
        <p:spPr>
          <a:xfrm>
            <a:off x="7406111" y="1871238"/>
            <a:ext cx="1374594" cy="541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</a:t>
            </a:r>
            <a:r>
              <a:rPr kumimoji="1" lang="en-US" altLang="ja-JP" sz="2400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0</a:t>
            </a:r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, </a:t>
            </a:r>
            <a:endParaRPr lang="ja-JP" altLang="en-US" sz="24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0C8BCEB-CE06-F89B-DD4C-E00A706F8209}"/>
              </a:ext>
            </a:extLst>
          </p:cNvPr>
          <p:cNvSpPr/>
          <p:nvPr/>
        </p:nvSpPr>
        <p:spPr>
          <a:xfrm>
            <a:off x="10468978" y="1217353"/>
            <a:ext cx="1366456" cy="66035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b="1" dirty="0">
                <a:solidFill>
                  <a:srgbClr val="008000"/>
                </a:solidFill>
              </a:rPr>
              <a:t>Backward</a:t>
            </a:r>
          </a:p>
          <a:p>
            <a:pPr algn="ctr"/>
            <a:r>
              <a:rPr kumimoji="1" lang="en-US" altLang="ja-JP" b="1" dirty="0">
                <a:solidFill>
                  <a:srgbClr val="008000"/>
                </a:solidFill>
              </a:rPr>
              <a:t>MFT</a:t>
            </a:r>
          </a:p>
          <a:p>
            <a:pPr algn="ctr"/>
            <a:endParaRPr lang="en-US" altLang="ja-JP" b="1" dirty="0"/>
          </a:p>
          <a:p>
            <a:pPr algn="ctr"/>
            <a:endParaRPr kumimoji="1" lang="ja-JP" altLang="en-US" b="1" dirty="0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D37E8610-063F-F412-CD66-77ED7F5D24FD}"/>
              </a:ext>
            </a:extLst>
          </p:cNvPr>
          <p:cNvSpPr/>
          <p:nvPr/>
        </p:nvSpPr>
        <p:spPr>
          <a:xfrm>
            <a:off x="7082489" y="1218460"/>
            <a:ext cx="1212505" cy="6603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altLang="ja-JP" b="1" dirty="0" err="1">
                <a:solidFill>
                  <a:srgbClr val="FF0000"/>
                </a:solidFill>
              </a:rPr>
              <a:t>FoCal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7E5DD2E-D8A0-0DB6-3FCE-DF7EF79747C1}"/>
              </a:ext>
            </a:extLst>
          </p:cNvPr>
          <p:cNvSpPr txBox="1"/>
          <p:nvPr/>
        </p:nvSpPr>
        <p:spPr>
          <a:xfrm>
            <a:off x="6864541" y="836384"/>
            <a:ext cx="16447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3.4&lt;&lt;5.5</a:t>
            </a:r>
            <a:endParaRPr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CE66875-B612-01EC-06A0-FC7D5B507130}"/>
              </a:ext>
            </a:extLst>
          </p:cNvPr>
          <p:cNvSpPr txBox="1"/>
          <p:nvPr/>
        </p:nvSpPr>
        <p:spPr>
          <a:xfrm>
            <a:off x="8862066" y="836384"/>
            <a:ext cx="1475782" cy="4334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||&lt;0.9</a:t>
            </a:r>
            <a:endParaRPr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49D9027-F394-4CD8-1435-8D160062BE7B}"/>
              </a:ext>
            </a:extLst>
          </p:cNvPr>
          <p:cNvSpPr txBox="1"/>
          <p:nvPr/>
        </p:nvSpPr>
        <p:spPr>
          <a:xfrm>
            <a:off x="10092705" y="836384"/>
            <a:ext cx="19468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 -3.6&lt;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&lt;-2.5</a:t>
            </a:r>
            <a:endParaRPr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88BDC73F-3840-0DC7-EC6E-B9CE6739539C}"/>
              </a:ext>
            </a:extLst>
          </p:cNvPr>
          <p:cNvCxnSpPr>
            <a:cxnSpLocks/>
          </p:cNvCxnSpPr>
          <p:nvPr/>
        </p:nvCxnSpPr>
        <p:spPr>
          <a:xfrm flipH="1" flipV="1">
            <a:off x="7930617" y="1798634"/>
            <a:ext cx="1644753" cy="100635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16B609F3-9BC2-C82A-1D28-E1FB4927D3F9}"/>
              </a:ext>
            </a:extLst>
          </p:cNvPr>
          <p:cNvCxnSpPr>
            <a:cxnSpLocks/>
          </p:cNvCxnSpPr>
          <p:nvPr/>
        </p:nvCxnSpPr>
        <p:spPr>
          <a:xfrm flipH="1" flipV="1">
            <a:off x="9431546" y="1679884"/>
            <a:ext cx="82357" cy="1124297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2D895C15-F710-28AB-5520-40894FB43046}"/>
              </a:ext>
            </a:extLst>
          </p:cNvPr>
          <p:cNvCxnSpPr>
            <a:cxnSpLocks/>
          </p:cNvCxnSpPr>
          <p:nvPr/>
        </p:nvCxnSpPr>
        <p:spPr>
          <a:xfrm flipV="1">
            <a:off x="9566272" y="1797831"/>
            <a:ext cx="1390158" cy="100635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01C6D6C-8EBE-BD22-67CE-E6B920072C38}"/>
              </a:ext>
            </a:extLst>
          </p:cNvPr>
          <p:cNvSpPr txBox="1"/>
          <p:nvPr/>
        </p:nvSpPr>
        <p:spPr>
          <a:xfrm>
            <a:off x="8865115" y="1871238"/>
            <a:ext cx="1916259" cy="541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</a:t>
            </a:r>
            <a:r>
              <a:rPr kumimoji="1" lang="en-US" altLang="ja-JP" sz="2400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0</a:t>
            </a:r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, h, e</a:t>
            </a:r>
            <a:r>
              <a:rPr kumimoji="1" lang="en-US" altLang="ja-JP" sz="2400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-</a:t>
            </a:r>
            <a:endParaRPr lang="ja-JP" altLang="en-US" sz="2400" baseline="300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59B51BC-FD01-FCE5-BEB4-EDFBAFFB1539}"/>
              </a:ext>
            </a:extLst>
          </p:cNvPr>
          <p:cNvSpPr txBox="1"/>
          <p:nvPr/>
        </p:nvSpPr>
        <p:spPr>
          <a:xfrm>
            <a:off x="11069799" y="1871238"/>
            <a:ext cx="8227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h, </a:t>
            </a:r>
            <a:endParaRPr lang="ja-JP" alt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725420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34619-B431-0051-B431-973F1571E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B0264-FACD-05C0-D650-2E1DB5CE1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160" y="27363"/>
            <a:ext cx="7817896" cy="61872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Long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range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correlations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D1F5FB3-9BD6-161D-959C-2F9FE88DC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0617" y="3333017"/>
            <a:ext cx="3961967" cy="322916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0AE607E-03BE-22C8-7A38-3CC784B3F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1724" y="3309522"/>
            <a:ext cx="3205510" cy="310837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4852E2F-12B1-46FF-836E-71CCE79A29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18" y="3359578"/>
            <a:ext cx="4192746" cy="2674711"/>
          </a:xfrm>
          <a:prstGeom prst="rect">
            <a:avLst/>
          </a:prstGeom>
        </p:spPr>
      </p:pic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83E05D-7435-FA93-EB9E-B3338FD4B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630" y="873141"/>
            <a:ext cx="6664180" cy="256425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Initial state vs final state anisotropy                      in small systems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FoCal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extend the rapidity gap up to 9                      with the ALICE </a:t>
            </a:r>
            <a:r>
              <a:rPr lang="en-US" altLang="ja-JP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Central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and </a:t>
            </a:r>
            <a:r>
              <a:rPr lang="en-US" altLang="ja-JP" dirty="0">
                <a:solidFill>
                  <a:srgbClr val="008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Backward(MFT)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Large rapidity gap gives early-stage correlation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744979F0-CDED-F14B-6BBB-B0F346B08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E8C3EBEB-D341-057A-BF75-C6BB2FE3A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8D561B1-F923-A287-1BE6-F4124B3F6890}"/>
              </a:ext>
            </a:extLst>
          </p:cNvPr>
          <p:cNvSpPr txBox="1"/>
          <p:nvPr/>
        </p:nvSpPr>
        <p:spPr>
          <a:xfrm>
            <a:off x="211324" y="6008216"/>
            <a:ext cx="4073084" cy="26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6"/>
              </a:rPr>
              <a:t>Physics of </a:t>
            </a:r>
            <a:r>
              <a:rPr lang="en-US" altLang="ja-JP" sz="12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6"/>
              </a:rPr>
              <a:t>FoCal</a:t>
            </a:r>
            <a:r>
              <a:rPr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ALICE-PUBLIC-2023-001</a:t>
            </a:r>
          </a:p>
        </p:txBody>
      </p:sp>
      <p:sp>
        <p:nvSpPr>
          <p:cNvPr id="23" name="日付プレースホルダー 22">
            <a:extLst>
              <a:ext uri="{FF2B5EF4-FFF2-40B4-BE49-F238E27FC236}">
                <a16:creationId xmlns:a16="http://schemas.microsoft.com/office/drawing/2014/main" id="{E819B50E-7372-0CCF-9FC9-6D4512AEE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9C4B6529-824B-FD6D-0571-1D8ED88610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477848A-ADDC-8905-8572-B32424431DC3}"/>
              </a:ext>
            </a:extLst>
          </p:cNvPr>
          <p:cNvSpPr/>
          <p:nvPr/>
        </p:nvSpPr>
        <p:spPr>
          <a:xfrm>
            <a:off x="8894386" y="1217353"/>
            <a:ext cx="1212505" cy="660351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altLang="ja-JP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Central</a:t>
            </a:r>
            <a:endParaRPr kumimoji="1" lang="ja-JP" altLang="en-US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8372E66-3326-DF0A-1A68-9E679C978C30}"/>
              </a:ext>
            </a:extLst>
          </p:cNvPr>
          <p:cNvSpPr txBox="1"/>
          <p:nvPr/>
        </p:nvSpPr>
        <p:spPr>
          <a:xfrm>
            <a:off x="7406111" y="1871238"/>
            <a:ext cx="1374594" cy="541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</a:t>
            </a:r>
            <a:r>
              <a:rPr kumimoji="1" lang="en-US" altLang="ja-JP" sz="2400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0</a:t>
            </a:r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, </a:t>
            </a:r>
            <a:endParaRPr lang="ja-JP" altLang="en-US" sz="24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2440CDB-6DC3-D020-694B-3868668F3351}"/>
              </a:ext>
            </a:extLst>
          </p:cNvPr>
          <p:cNvSpPr/>
          <p:nvPr/>
        </p:nvSpPr>
        <p:spPr>
          <a:xfrm>
            <a:off x="10468978" y="1217353"/>
            <a:ext cx="1366456" cy="66035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b="1" dirty="0">
                <a:solidFill>
                  <a:srgbClr val="008000"/>
                </a:solidFill>
              </a:rPr>
              <a:t>Backward</a:t>
            </a:r>
          </a:p>
          <a:p>
            <a:pPr algn="ctr"/>
            <a:r>
              <a:rPr kumimoji="1" lang="en-US" altLang="ja-JP" b="1" dirty="0">
                <a:solidFill>
                  <a:srgbClr val="008000"/>
                </a:solidFill>
              </a:rPr>
              <a:t>MFT</a:t>
            </a:r>
          </a:p>
          <a:p>
            <a:pPr algn="ctr"/>
            <a:endParaRPr lang="en-US" altLang="ja-JP" b="1" dirty="0"/>
          </a:p>
          <a:p>
            <a:pPr algn="ctr"/>
            <a:endParaRPr kumimoji="1" lang="ja-JP" altLang="en-US" b="1" dirty="0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078730C-476F-F5B7-FE2A-6F3A89A31048}"/>
              </a:ext>
            </a:extLst>
          </p:cNvPr>
          <p:cNvSpPr/>
          <p:nvPr/>
        </p:nvSpPr>
        <p:spPr>
          <a:xfrm>
            <a:off x="7082489" y="1218460"/>
            <a:ext cx="1212505" cy="6603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altLang="ja-JP" b="1" dirty="0" err="1">
                <a:solidFill>
                  <a:srgbClr val="FF0000"/>
                </a:solidFill>
              </a:rPr>
              <a:t>FoCal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A614102-9F75-25C4-8AC8-23F59CBE4A48}"/>
              </a:ext>
            </a:extLst>
          </p:cNvPr>
          <p:cNvSpPr txBox="1"/>
          <p:nvPr/>
        </p:nvSpPr>
        <p:spPr>
          <a:xfrm>
            <a:off x="6864541" y="836384"/>
            <a:ext cx="16447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3.4&lt;&lt;5.5</a:t>
            </a:r>
            <a:endParaRPr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E06F2D4-1E7E-DDCE-037A-2A73489BB15B}"/>
              </a:ext>
            </a:extLst>
          </p:cNvPr>
          <p:cNvSpPr txBox="1"/>
          <p:nvPr/>
        </p:nvSpPr>
        <p:spPr>
          <a:xfrm>
            <a:off x="8862066" y="836384"/>
            <a:ext cx="1475782" cy="4334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||&lt;0.9</a:t>
            </a:r>
            <a:endParaRPr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B7549C3-2596-FC06-56B7-D6F4E310B46E}"/>
              </a:ext>
            </a:extLst>
          </p:cNvPr>
          <p:cNvSpPr txBox="1"/>
          <p:nvPr/>
        </p:nvSpPr>
        <p:spPr>
          <a:xfrm>
            <a:off x="10092705" y="836384"/>
            <a:ext cx="19468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 -3.6&lt;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&lt;-2.5</a:t>
            </a:r>
            <a:endParaRPr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CBF1DC46-F862-B355-D6A1-213B40AA8675}"/>
              </a:ext>
            </a:extLst>
          </p:cNvPr>
          <p:cNvCxnSpPr>
            <a:cxnSpLocks/>
          </p:cNvCxnSpPr>
          <p:nvPr/>
        </p:nvCxnSpPr>
        <p:spPr>
          <a:xfrm flipH="1" flipV="1">
            <a:off x="7930617" y="1798634"/>
            <a:ext cx="1644753" cy="100635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C3EE2E98-3A7B-F7BC-5621-64A48D996AE7}"/>
              </a:ext>
            </a:extLst>
          </p:cNvPr>
          <p:cNvCxnSpPr>
            <a:cxnSpLocks/>
          </p:cNvCxnSpPr>
          <p:nvPr/>
        </p:nvCxnSpPr>
        <p:spPr>
          <a:xfrm flipH="1" flipV="1">
            <a:off x="9431546" y="1679884"/>
            <a:ext cx="82357" cy="1124297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34A7D5CF-2740-9549-96D3-C12F310F2973}"/>
              </a:ext>
            </a:extLst>
          </p:cNvPr>
          <p:cNvCxnSpPr>
            <a:cxnSpLocks/>
          </p:cNvCxnSpPr>
          <p:nvPr/>
        </p:nvCxnSpPr>
        <p:spPr>
          <a:xfrm flipV="1">
            <a:off x="9566272" y="1797831"/>
            <a:ext cx="1390158" cy="100635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7510FC9-1B00-011B-F0DE-2A0EA8F6C6D0}"/>
              </a:ext>
            </a:extLst>
          </p:cNvPr>
          <p:cNvSpPr txBox="1"/>
          <p:nvPr/>
        </p:nvSpPr>
        <p:spPr>
          <a:xfrm>
            <a:off x="8865115" y="1871238"/>
            <a:ext cx="1916259" cy="541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</a:t>
            </a:r>
            <a:r>
              <a:rPr kumimoji="1" lang="en-US" altLang="ja-JP" sz="2400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0</a:t>
            </a:r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, h, e</a:t>
            </a:r>
            <a:r>
              <a:rPr kumimoji="1" lang="en-US" altLang="ja-JP" sz="2400" baseline="300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-</a:t>
            </a:r>
            <a:endParaRPr lang="ja-JP" altLang="en-US" sz="2400" baseline="300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AF8FAF1-531A-9D4E-92A7-3BEC4B49CE5C}"/>
              </a:ext>
            </a:extLst>
          </p:cNvPr>
          <p:cNvSpPr txBox="1"/>
          <p:nvPr/>
        </p:nvSpPr>
        <p:spPr>
          <a:xfrm>
            <a:off x="11069799" y="1871238"/>
            <a:ext cx="9698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h, </a:t>
            </a:r>
            <a:endParaRPr lang="ja-JP" altLang="en-US" sz="2400" baseline="300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6DCD12C-2DAD-E773-A323-2174F4BF2B14}"/>
              </a:ext>
            </a:extLst>
          </p:cNvPr>
          <p:cNvSpPr txBox="1"/>
          <p:nvPr/>
        </p:nvSpPr>
        <p:spPr>
          <a:xfrm>
            <a:off x="211324" y="6275084"/>
            <a:ext cx="4379726" cy="26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6"/>
              </a:rPr>
              <a:t>Physics Performance</a:t>
            </a:r>
            <a:r>
              <a:rPr lang="en-US" altLang="ja-JP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ALICE-PUBLIC-2023-004</a:t>
            </a:r>
          </a:p>
        </p:txBody>
      </p:sp>
    </p:spTree>
    <p:extLst>
      <p:ext uri="{BB962C8B-B14F-4D97-AF65-F5344CB8AC3E}">
        <p14:creationId xmlns:p14="http://schemas.microsoft.com/office/powerpoint/2010/main" val="1316453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521F8-91AA-CB62-C5FF-C06FFE0FA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CAFD6D-3AEF-4F29-B88D-9AE0E9342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760" y="126696"/>
            <a:ext cx="10527748" cy="47520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J/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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photo-production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in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UPC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D58994-A5E9-001C-17AE-767D8AE6B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685" y="898960"/>
            <a:ext cx="6926217" cy="217095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Sensitive to the non-linear behavior                                            in small-x 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in p and A</a:t>
            </a:r>
          </a:p>
          <a:p>
            <a:pPr lvl="1">
              <a:lnSpc>
                <a:spcPct val="14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Photo-production is proportional to the gluon density                   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at LO-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pQCD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calculation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Accessible to small-x with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</a:t>
            </a:r>
            <a:r>
              <a:rPr lang="en-US" altLang="ja-JP" baseline="-25000" dirty="0" err="1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</a:t>
            </a:r>
            <a:r>
              <a:rPr lang="en-US" altLang="ja-JP" baseline="-250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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 TeV</a:t>
            </a:r>
          </a:p>
          <a:p>
            <a:pPr>
              <a:lnSpc>
                <a:spcPct val="120000"/>
              </a:lnSpc>
            </a:pP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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(2s)/J/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  <a:sym typeface="Symbol" panose="05050102010706020507" pitchFamily="18" charset="2"/>
              </a:rPr>
              <a:t>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ratio can provide a clearer signal</a:t>
            </a:r>
          </a:p>
          <a:p>
            <a:pPr>
              <a:lnSpc>
                <a:spcPct val="120000"/>
              </a:lnSpc>
            </a:pP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5FC5608-FF5A-6CAA-B683-8D084B9A2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278" y="3775041"/>
            <a:ext cx="4392322" cy="295626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1EA8025-8649-84AC-264E-DFD55C7ED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3642" y="668237"/>
            <a:ext cx="4285958" cy="3039036"/>
          </a:xfrm>
          <a:prstGeom prst="rect">
            <a:avLst/>
          </a:prstGeom>
        </p:spPr>
      </p:pic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61AA7257-D29F-99E3-CDA4-7959924FC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FoCal : Forward Calorimeter Upgrade for ALICE</a:t>
            </a:r>
            <a:endParaRPr kumimoji="1" lang="ja-JP" altLang="en-US"/>
          </a:p>
        </p:txBody>
      </p: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A98AFE87-3C16-2A85-94B5-F951BEE09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EC9-8AB8-4181-83E3-5F66CC33596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44A341-711A-5DED-9915-F3F9C0F16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IS2025, Takashi Hachiya</a:t>
            </a:r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71491C6-9E45-093C-DA40-AB2EA5BC7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4120"/>
            <a:ext cx="689159" cy="77226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6CD1C2-593E-2588-2129-4B3844744759}"/>
              </a:ext>
            </a:extLst>
          </p:cNvPr>
          <p:cNvSpPr txBox="1"/>
          <p:nvPr/>
        </p:nvSpPr>
        <p:spPr>
          <a:xfrm>
            <a:off x="5136311" y="3240059"/>
            <a:ext cx="2617331" cy="438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6"/>
              </a:rPr>
              <a:t>Physics of </a:t>
            </a:r>
            <a:r>
              <a:rPr lang="en-US" altLang="ja-JP" sz="11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6"/>
              </a:rPr>
              <a:t>FoCal</a:t>
            </a:r>
            <a:r>
              <a:rPr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</a:t>
            </a:r>
          </a:p>
          <a:p>
            <a:pPr>
              <a:lnSpc>
                <a:spcPct val="110000"/>
              </a:lnSpc>
            </a:pPr>
            <a:r>
              <a:rPr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ALICE-PUBLIC-2023-001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F8F7651-C098-FFB6-B5A2-601660D0DAFF}"/>
              </a:ext>
            </a:extLst>
          </p:cNvPr>
          <p:cNvSpPr txBox="1"/>
          <p:nvPr/>
        </p:nvSpPr>
        <p:spPr>
          <a:xfrm>
            <a:off x="5136311" y="3788082"/>
            <a:ext cx="2617331" cy="438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  <a:hlinkClick r:id="rId7"/>
              </a:rPr>
              <a:t>Physics performance of </a:t>
            </a:r>
            <a:r>
              <a:rPr kumimoji="1" lang="en-US" altLang="ja-JP" sz="11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7"/>
              </a:rPr>
              <a:t>F</a:t>
            </a:r>
            <a:r>
              <a:rPr lang="en-US" altLang="ja-JP" sz="1100" dirty="0" err="1">
                <a:latin typeface="BIZ UDPゴシック" panose="020B0400000000000000" pitchFamily="50" charset="-128"/>
                <a:ea typeface="BIZ UDPゴシック" panose="020B0400000000000000" pitchFamily="50" charset="-128"/>
                <a:hlinkClick r:id="rId7"/>
              </a:rPr>
              <a:t>oCal</a:t>
            </a:r>
            <a:r>
              <a:rPr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</a:t>
            </a:r>
          </a:p>
          <a:p>
            <a:pPr>
              <a:lnSpc>
                <a:spcPct val="110000"/>
              </a:lnSpc>
            </a:pPr>
            <a:r>
              <a:rPr lang="en-US" altLang="ja-JP" sz="11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ALICE-PUBLIC-2023-004</a:t>
            </a:r>
          </a:p>
        </p:txBody>
      </p:sp>
    </p:spTree>
    <p:extLst>
      <p:ext uri="{BB962C8B-B14F-4D97-AF65-F5344CB8AC3E}">
        <p14:creationId xmlns:p14="http://schemas.microsoft.com/office/powerpoint/2010/main" val="3283870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21291</TotalTime>
  <Words>1542</Words>
  <Application>Microsoft Office PowerPoint</Application>
  <PresentationFormat>ワイド画面</PresentationFormat>
  <Paragraphs>324</Paragraphs>
  <Slides>18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5" baseType="lpstr">
      <vt:lpstr>BIZ UDPゴシック</vt:lpstr>
      <vt:lpstr>游ゴシック</vt:lpstr>
      <vt:lpstr>游ゴシック Light</vt:lpstr>
      <vt:lpstr>Arial</vt:lpstr>
      <vt:lpstr>Cambria Math</vt:lpstr>
      <vt:lpstr>Symbol</vt:lpstr>
      <vt:lpstr>Office テーマ</vt:lpstr>
      <vt:lpstr>FoCal Forward Calorimeter Upgrade for ALICE</vt:lpstr>
      <vt:lpstr>FoCal - Forward Calorimeter </vt:lpstr>
      <vt:lpstr>FoCal Physics</vt:lpstr>
      <vt:lpstr>FoCal Capabilities</vt:lpstr>
      <vt:lpstr>Prompt photons with isolation </vt:lpstr>
      <vt:lpstr>Prompt photons with isolation </vt:lpstr>
      <vt:lpstr>Long range correlations</vt:lpstr>
      <vt:lpstr>Long range correlations</vt:lpstr>
      <vt:lpstr>J/ photo-production in UPC</vt:lpstr>
      <vt:lpstr>J/ photo-production in UPC</vt:lpstr>
      <vt:lpstr>FoCal－E : EM Calorimeter</vt:lpstr>
      <vt:lpstr>FoCal-H : Hadron Calorimeter</vt:lpstr>
      <vt:lpstr>Performance at Beam Test</vt:lpstr>
      <vt:lpstr>FoCal-E EM-shower</vt:lpstr>
      <vt:lpstr>FoCal Energy resolution</vt:lpstr>
      <vt:lpstr>Schedule and Mass-production</vt:lpstr>
      <vt:lpstr>Summary</vt:lpstr>
      <vt:lpstr>Paper list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蜂谷 崇</dc:creator>
  <cp:lastModifiedBy>蜂谷 崇</cp:lastModifiedBy>
  <cp:revision>64</cp:revision>
  <dcterms:created xsi:type="dcterms:W3CDTF">2025-08-23T15:05:18Z</dcterms:created>
  <dcterms:modified xsi:type="dcterms:W3CDTF">2025-09-09T20:50:08Z</dcterms:modified>
</cp:coreProperties>
</file>