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97" r:id="rId2"/>
  </p:sldMasterIdLst>
  <p:notesMasterIdLst>
    <p:notesMasterId r:id="rId30"/>
  </p:notesMasterIdLst>
  <p:handoutMasterIdLst>
    <p:handoutMasterId r:id="rId31"/>
  </p:handoutMasterIdLst>
  <p:sldIdLst>
    <p:sldId id="340" r:id="rId3"/>
    <p:sldId id="4794" r:id="rId4"/>
    <p:sldId id="342" r:id="rId5"/>
    <p:sldId id="4781" r:id="rId6"/>
    <p:sldId id="4790" r:id="rId7"/>
    <p:sldId id="355" r:id="rId8"/>
    <p:sldId id="4816" r:id="rId9"/>
    <p:sldId id="4795" r:id="rId10"/>
    <p:sldId id="4821" r:id="rId11"/>
    <p:sldId id="4796" r:id="rId12"/>
    <p:sldId id="4808" r:id="rId13"/>
    <p:sldId id="4813" r:id="rId14"/>
    <p:sldId id="4814" r:id="rId15"/>
    <p:sldId id="4800" r:id="rId16"/>
    <p:sldId id="4798" r:id="rId17"/>
    <p:sldId id="4807" r:id="rId18"/>
    <p:sldId id="265" r:id="rId19"/>
    <p:sldId id="4811" r:id="rId20"/>
    <p:sldId id="4792" r:id="rId21"/>
    <p:sldId id="4797" r:id="rId22"/>
    <p:sldId id="4817" r:id="rId23"/>
    <p:sldId id="4818" r:id="rId24"/>
    <p:sldId id="4803" r:id="rId25"/>
    <p:sldId id="4819" r:id="rId26"/>
    <p:sldId id="4820" r:id="rId27"/>
    <p:sldId id="4802" r:id="rId28"/>
    <p:sldId id="4791" r:id="rId29"/>
  </p:sldIdLst>
  <p:sldSz cx="9144000" cy="5143500" type="screen16x9"/>
  <p:notesSz cx="6858000" cy="9144000"/>
  <p:defaultTextStyle>
    <a:defPPr>
      <a:defRPr lang="en-US"/>
    </a:defPPr>
    <a:lvl1pPr marL="0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45716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18000"/>
    <a:srgbClr val="05B050"/>
    <a:srgbClr val="EC7924"/>
    <a:srgbClr val="0000FF"/>
    <a:srgbClr val="3D6FBD"/>
    <a:srgbClr val="E8F9D6"/>
    <a:srgbClr val="FFF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Light Style 1 –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–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–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–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–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6" autoAdjust="0"/>
    <p:restoredTop sz="99371" autoAdjust="0"/>
  </p:normalViewPr>
  <p:slideViewPr>
    <p:cSldViewPr snapToGrid="0" snapToObjects="1">
      <p:cViewPr varScale="1">
        <p:scale>
          <a:sx n="156" d="100"/>
          <a:sy n="156" d="100"/>
        </p:scale>
        <p:origin x="1096" y="17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6" d="100"/>
          <a:sy n="126" d="100"/>
        </p:scale>
        <p:origin x="428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53BF47-189C-5845-8FE5-B09F288D5AD0}" type="datetimeFigureOut">
              <a:rPr lang="en-US" smtClean="0"/>
              <a:t>12/13/24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C691E-21A3-134D-AB2B-04CB26F2A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609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578C4-8EFA-3946-B28A-DA2337748A10}" type="datetimeFigureOut">
              <a:rPr lang="en-US" smtClean="0"/>
              <a:t>12/13/24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D02C6D-DF73-E34A-8742-CFDADBB8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1037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6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33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98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64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29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95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160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26" algn="l" defTabSz="4571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02C6D-DF73-E34A-8742-CFDADBB8B2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404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02C6D-DF73-E34A-8742-CFDADBB8B2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73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02C6D-DF73-E34A-8742-CFDADBB8B24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35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D02C6D-DF73-E34A-8742-CFDADBB8B24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20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1459EA2-F1F2-FDE8-0DB5-46AC720235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479" y="4212045"/>
            <a:ext cx="961381" cy="6743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1590973"/>
            <a:ext cx="8265984" cy="136977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3128964"/>
            <a:ext cx="8265984" cy="800016"/>
          </a:xfrm>
        </p:spPr>
        <p:txBody>
          <a:bodyPr lIns="45717" tIns="0" rIns="45717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8" name="Immagine 7" descr="acquia_marina_logo.gif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171" y="4212045"/>
            <a:ext cx="697887" cy="66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6314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13.12.2024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0A2CEB-6B6F-2E41-8016-A6F20BD4F1DC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7905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13.12.2024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626C74-C4B2-7447-A3E3-FC67EA1CAFBB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9830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04845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8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13.12.2024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5400B0-1911-F946-8E64-D047FAE59C3B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6857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13.12.2024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  <a:latin typeface="Arial"/>
              </a:rPr>
              <a:t>YETS planning meeting - A.Tauro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47046F-8D8A-A54B-9833-0CED65C7ADD1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4947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13.12.2024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333399"/>
                </a:solidFill>
                <a:latin typeface="Arial"/>
              </a:rPr>
              <a:t>YETS planning meeting - A.Tauro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F59EFB-D576-D245-8CE8-AC33E7D626F4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8597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036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036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13.12.2024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F03E25F-E7B6-AD4D-A5BD-2C44421D3DBC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3107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76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286000" cy="357188"/>
          </a:xfrm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13.12.2024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fld id="{C97EFF42-5F99-4A46-B52F-5D1C2AED2D3D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399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9-14_CERN_LS2Days h25 300dpi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479" y="4212045"/>
            <a:ext cx="961381" cy="67439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1590973"/>
            <a:ext cx="8265984" cy="136977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3128964"/>
            <a:ext cx="8265984" cy="800016"/>
          </a:xfrm>
        </p:spPr>
        <p:txBody>
          <a:bodyPr lIns="45717" tIns="0" rIns="45717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8" name="Immagine 7" descr="acquia_marina_logo.gif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6171" y="4212045"/>
            <a:ext cx="697887" cy="66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1141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‹#›</a:t>
            </a:fld>
            <a:endParaRPr lang="en-US">
              <a:latin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7" y="945002"/>
            <a:ext cx="8226425" cy="3762051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040355" y="4767264"/>
            <a:ext cx="2133600" cy="273844"/>
          </a:xfrm>
          <a:prstGeom prst="rect">
            <a:avLst/>
          </a:prstGeom>
        </p:spPr>
        <p:txBody>
          <a:bodyPr lIns="91434" tIns="45717" rIns="91434" bIns="45717" anchor="ctr"/>
          <a:lstStyle>
            <a:lvl1pPr>
              <a:defRPr sz="1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fr-FR"/>
              <a:t>13.12.2024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432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CCB70-67F7-37E4-E327-5C5DEFBA5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P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8E6D7-88A5-2DA8-5942-A16BCBE5AE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57578-D7B8-1ABF-1CFE-07321E628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B1041E-EC1D-A2EE-D0AD-08A7BE7E7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PL"/>
              <a:t>YETS planning meeting - A.Tauro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BF63D-DF59-CF27-E9A6-893E6325F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50DA0-91D1-C242-85A7-C3D24ACB8EC5}" type="slidenum">
              <a:rPr lang="en-PL" smtClean="0"/>
              <a:t>‹#›</a:t>
            </a:fld>
            <a:endParaRPr lang="en-PL"/>
          </a:p>
        </p:txBody>
      </p:sp>
    </p:spTree>
    <p:extLst>
      <p:ext uri="{BB962C8B-B14F-4D97-AF65-F5344CB8AC3E}">
        <p14:creationId xmlns:p14="http://schemas.microsoft.com/office/powerpoint/2010/main" val="2872604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97876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13.12.2024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C22AB-F611-7044-A71B-0B9C1EF8EEE5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102" y="70076"/>
            <a:ext cx="893396" cy="107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301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13.12.2024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8C1C53-6663-C04A-86D2-48BB314964DB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5907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233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13.12.2024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119A60-FAC3-9A42-9A0A-8FA9B823F5FC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3128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5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13.12.2024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BCC951-3C29-B84A-B472-9EA00D5A28CB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102" y="70076"/>
            <a:ext cx="893396" cy="107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017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13.12.2024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4F66CB-3EBB-6044-B701-6A40AA3F629F}" type="slidenum">
              <a:rPr lang="en-US">
                <a:solidFill>
                  <a:srgbClr val="33339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33339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8630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99118" y="4767267"/>
            <a:ext cx="6857811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333"/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4767267"/>
            <a:ext cx="729876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 defTabSz="914333"/>
            <a:fld id="{8D6C380F-326D-3C40-9EE7-7FBAB0953422}" type="slidenum">
              <a:rPr lang="en-US" smtClean="0">
                <a:latin typeface="Arial"/>
              </a:rPr>
              <a:pPr defTabSz="914333"/>
              <a:t>‹#›</a:t>
            </a:fld>
            <a:endParaRPr lang="en-US">
              <a:latin typeface="Arial"/>
            </a:endParaRP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945006"/>
            <a:ext cx="8226854" cy="3771023"/>
          </a:xfrm>
          <a:prstGeom prst="rect">
            <a:avLst/>
          </a:prstGeom>
        </p:spPr>
        <p:txBody>
          <a:bodyPr vert="horz" lIns="91434" tIns="45717" rIns="91434" bIns="45717">
            <a:normAutofit/>
          </a:bodyPr>
          <a:lstStyle/>
          <a:p>
            <a:pPr lvl="0" eaLnBrk="1" latinLnBrk="0" hangingPunct="1"/>
            <a:r>
              <a:rPr kumimoji="0" lang="fr-CH" dirty="0"/>
              <a:t>Slide text first level</a:t>
            </a:r>
          </a:p>
          <a:p>
            <a:pPr lvl="1" eaLnBrk="1" latinLnBrk="0" hangingPunct="1"/>
            <a:r>
              <a:rPr kumimoji="0" lang="fr-CH" dirty="0"/>
              <a:t>Slide text second level</a:t>
            </a:r>
          </a:p>
          <a:p>
            <a:pPr lvl="2" eaLnBrk="1" latinLnBrk="0" hangingPunct="1"/>
            <a:r>
              <a:rPr kumimoji="0" lang="fr-CH" dirty="0"/>
              <a:t>Slide text third level</a:t>
            </a:r>
          </a:p>
          <a:p>
            <a:pPr lvl="3" eaLnBrk="1" latinLnBrk="0" hangingPunct="1"/>
            <a:r>
              <a:rPr kumimoji="0" lang="fr-CH" dirty="0"/>
              <a:t>Slide text fourth level</a:t>
            </a:r>
          </a:p>
          <a:p>
            <a:pPr lvl="4" eaLnBrk="1" latinLnBrk="0" hangingPunct="1"/>
            <a:r>
              <a:rPr kumimoji="0" lang="fr-CH" dirty="0"/>
              <a:t>Slide text fifth level</a:t>
            </a:r>
            <a:endParaRPr kumimoji="0" lang="en-US" dirty="0"/>
          </a:p>
        </p:txBody>
      </p:sp>
      <p:pic>
        <p:nvPicPr>
          <p:cNvPr id="2" name="Picture 1" descr="2015-09-14_CERN_LS2Days h10 300dpi.png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95"/>
          <a:stretch/>
        </p:blipFill>
        <p:spPr>
          <a:xfrm>
            <a:off x="462679" y="4766239"/>
            <a:ext cx="333329" cy="274871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536880"/>
          </a:xfrm>
          <a:prstGeom prst="rect">
            <a:avLst/>
          </a:prstGeom>
        </p:spPr>
        <p:txBody>
          <a:bodyPr vert="horz" lIns="45717" tIns="45717" rIns="45717" bIns="45717" anchor="ctr">
            <a:noAutofit/>
          </a:bodyPr>
          <a:lstStyle/>
          <a:p>
            <a:r>
              <a:rPr kumimoji="0" lang="en-GB" noProof="0" dirty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1" y="4714322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Immagine 7" descr="acquia_marina_logo.gif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8240" y="54167"/>
            <a:ext cx="537664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936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61" r:id="rId2"/>
    <p:sldLayoutId id="2147483662" r:id="rId3"/>
    <p:sldLayoutId id="2147483696" r:id="rId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2400" b="1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07" indent="-225407" algn="l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100000"/>
        <a:buFont typeface="Arial"/>
        <a:buChar char="•"/>
        <a:defRPr kumimoji="0" sz="14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40" indent="-228582" algn="l" rtl="0" eaLnBrk="1" latinLnBrk="0" hangingPunct="1">
        <a:lnSpc>
          <a:spcPct val="100000"/>
        </a:lnSpc>
        <a:spcBef>
          <a:spcPts val="300"/>
        </a:spcBef>
        <a:buClr>
          <a:schemeClr val="bg2"/>
        </a:buClr>
        <a:buSzPct val="100000"/>
        <a:buFont typeface="Arial"/>
        <a:buChar char="•"/>
        <a:defRPr kumimoji="0" sz="12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749" indent="-225407" algn="l" rtl="0" eaLnBrk="1" latinLnBrk="0" hangingPunct="1">
        <a:lnSpc>
          <a:spcPct val="100000"/>
        </a:lnSpc>
        <a:spcBef>
          <a:spcPts val="300"/>
        </a:spcBef>
        <a:buClr>
          <a:schemeClr val="accent2"/>
        </a:buClr>
        <a:buSzPct val="100000"/>
        <a:buFont typeface="Arial"/>
        <a:buChar char="•"/>
        <a:defRPr kumimoji="0" sz="11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570" indent="-223820" algn="l" rtl="0" eaLnBrk="1" latinLnBrk="0" hangingPunct="1">
        <a:lnSpc>
          <a:spcPct val="100000"/>
        </a:lnSpc>
        <a:spcBef>
          <a:spcPts val="300"/>
        </a:spcBef>
        <a:buClr>
          <a:schemeClr val="accent3"/>
        </a:buClr>
        <a:buSzPct val="100000"/>
        <a:buFont typeface="Arial"/>
        <a:buChar char="•"/>
        <a:defRPr kumimoji="0" sz="105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089" indent="-236520" algn="l" rtl="0" eaLnBrk="1" latinLnBrk="0" hangingPunct="1">
        <a:lnSpc>
          <a:spcPct val="100000"/>
        </a:lnSpc>
        <a:spcBef>
          <a:spcPts val="300"/>
        </a:spcBef>
        <a:buClr>
          <a:schemeClr val="accent4"/>
        </a:buClr>
        <a:buSzPct val="100000"/>
        <a:buFont typeface="Arial"/>
        <a:buChar char="•"/>
        <a:defRPr kumimoji="0" sz="1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657" indent="-182867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96" indent="-182867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536" indent="-182867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546" indent="-182867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5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67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2860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0">
                <a:solidFill>
                  <a:schemeClr val="accent2"/>
                </a:solidFill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fr-FR">
                <a:solidFill>
                  <a:srgbClr val="333399"/>
                </a:solidFill>
                <a:ea typeface="ＭＳ Ｐゴシック" charset="0"/>
              </a:rPr>
              <a:t>13.12.2024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267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 b="0">
                <a:solidFill>
                  <a:schemeClr val="accent2"/>
                </a:solidFill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333399"/>
                </a:solidFill>
                <a:ea typeface="ＭＳ Ｐゴシック" charset="0"/>
              </a:rPr>
              <a:t>YETS planning meeting - A.Tauro</a:t>
            </a:r>
            <a:endParaRPr lang="en-US" dirty="0">
              <a:solidFill>
                <a:srgbClr val="333399"/>
              </a:solidFill>
              <a:ea typeface="ＭＳ Ｐゴシック" charset="0"/>
            </a:endParaRPr>
          </a:p>
        </p:txBody>
      </p:sp>
      <p:sp>
        <p:nvSpPr>
          <p:cNvPr id="267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 b="0">
                <a:solidFill>
                  <a:schemeClr val="accent2"/>
                </a:solidFill>
              </a:defRPr>
            </a:lvl1pPr>
          </a:lstStyle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fld id="{DF981CF6-6179-E948-86F2-B18CED62140F}" type="slidenum">
              <a:rPr lang="en-US" smtClean="0">
                <a:solidFill>
                  <a:srgbClr val="333399"/>
                </a:solidFill>
                <a:ea typeface="ＭＳ Ｐゴシック" charset="0"/>
              </a:rPr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333399"/>
              </a:solidFill>
              <a:ea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69" y="20540"/>
            <a:ext cx="341363" cy="409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780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  <a:ea typeface="ＭＳ Ｐゴシック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2400">
          <a:solidFill>
            <a:schemeClr val="accent2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accent2"/>
          </a:solidFill>
          <a:latin typeface="+mn-lt"/>
          <a:ea typeface="ＭＳ Ｐゴシック" charset="0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accent2"/>
          </a:solidFill>
          <a:latin typeface="+mn-lt"/>
          <a:ea typeface="ＭＳ Ｐゴシック" charset="0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chemeClr val="accent2"/>
          </a:solidFill>
          <a:latin typeface="+mn-lt"/>
          <a:ea typeface="ＭＳ Ｐゴシック" charset="0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050">
          <a:solidFill>
            <a:schemeClr val="accent2"/>
          </a:solidFill>
          <a:latin typeface="+mn-lt"/>
          <a:ea typeface="ＭＳ Ｐゴシック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050">
          <a:solidFill>
            <a:schemeClr val="accent2"/>
          </a:solidFill>
          <a:latin typeface="+mn-lt"/>
          <a:ea typeface="ＭＳ Ｐゴシック" charset="0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050">
          <a:solidFill>
            <a:schemeClr val="accent2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050">
          <a:solidFill>
            <a:schemeClr val="accent2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050">
          <a:solidFill>
            <a:schemeClr val="accent2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05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jp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2024-25 EYETS planning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13.12.2024</a:t>
            </a:r>
          </a:p>
          <a:p>
            <a:r>
              <a:rPr lang="en-US" sz="2000" dirty="0" err="1"/>
              <a:t>A.Tauro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974027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A32CD-82BF-50DB-B25F-449F45B89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7" y="168007"/>
            <a:ext cx="8226854" cy="536880"/>
          </a:xfrm>
        </p:spPr>
        <p:txBody>
          <a:bodyPr/>
          <a:lstStyle/>
          <a:p>
            <a:r>
              <a:rPr lang="en-FR" sz="2400" dirty="0"/>
              <a:t>UX25 crane refurbishment (EN-HE)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F5B7C0-B793-C16A-B71E-D9BC02D65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9017C6-F62E-D97A-BD9A-910716383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10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B99371-8893-23EE-FBFE-0B9741A2B1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5814806" cy="3762051"/>
          </a:xfrm>
        </p:spPr>
        <p:txBody>
          <a:bodyPr>
            <a:normAutofit lnSpcReduction="10000"/>
          </a:bodyPr>
          <a:lstStyle/>
          <a:p>
            <a:pPr>
              <a:buClrTx/>
            </a:pPr>
            <a:r>
              <a:rPr lang="en-FR" sz="1300" b="1" dirty="0"/>
              <a:t>Refurbishment </a:t>
            </a:r>
            <a:r>
              <a:rPr lang="en-GB" sz="1300" b="1" dirty="0"/>
              <a:t>of </a:t>
            </a:r>
            <a:r>
              <a:rPr lang="en-FR" sz="1300" b="1" dirty="0"/>
              <a:t>cavern crane</a:t>
            </a:r>
            <a:endParaRPr lang="en-FR" sz="1100" dirty="0"/>
          </a:p>
          <a:p>
            <a:pPr lvl="1">
              <a:buClrTx/>
            </a:pPr>
            <a:r>
              <a:rPr lang="en-FR" sz="1050" dirty="0"/>
              <a:t>Install new cupboards, cables, sensors and motors</a:t>
            </a:r>
          </a:p>
          <a:p>
            <a:pPr lvl="1">
              <a:buClrTx/>
            </a:pPr>
            <a:r>
              <a:rPr lang="en-FR" sz="1050" dirty="0"/>
              <a:t>Check weldings</a:t>
            </a:r>
          </a:p>
          <a:p>
            <a:pPr lvl="1">
              <a:buClrTx/>
            </a:pPr>
            <a:r>
              <a:rPr lang="en-FR" sz="1050" dirty="0"/>
              <a:t>Cables and mechanical structure won’t be replaced</a:t>
            </a:r>
          </a:p>
          <a:p>
            <a:pPr lvl="1">
              <a:buClrTx/>
            </a:pPr>
            <a:r>
              <a:rPr lang="en-FR" sz="1050" dirty="0"/>
              <a:t>Both crane trolleys will be brought in SX2 for rework</a:t>
            </a:r>
          </a:p>
          <a:p>
            <a:pPr marL="231758" lvl="1" indent="0">
              <a:buClrTx/>
              <a:buNone/>
            </a:pPr>
            <a:endParaRPr lang="en-FR" sz="1050" dirty="0"/>
          </a:p>
          <a:p>
            <a:pPr>
              <a:buClrTx/>
            </a:pPr>
            <a:r>
              <a:rPr lang="en-FR" sz="1300" dirty="0"/>
              <a:t>Work executed by </a:t>
            </a:r>
            <a:r>
              <a:rPr lang="en-FR" sz="1300" b="1" dirty="0"/>
              <a:t>Visan</a:t>
            </a:r>
            <a:r>
              <a:rPr lang="en-FR" sz="1300" dirty="0"/>
              <a:t>, Turkish company</a:t>
            </a:r>
          </a:p>
          <a:p>
            <a:pPr>
              <a:buClrTx/>
            </a:pPr>
            <a:endParaRPr lang="en-FR" sz="1300" dirty="0"/>
          </a:p>
          <a:p>
            <a:pPr>
              <a:buClrTx/>
            </a:pPr>
            <a:r>
              <a:rPr lang="en-FR" sz="1300" b="1" dirty="0">
                <a:solidFill>
                  <a:srgbClr val="FF0000"/>
                </a:solidFill>
              </a:rPr>
              <a:t>Crane will be unavailable between 12 January and 15 February</a:t>
            </a:r>
          </a:p>
          <a:p>
            <a:pPr marL="0" indent="0">
              <a:buClrTx/>
              <a:buNone/>
            </a:pPr>
            <a:endParaRPr lang="en-FR" dirty="0"/>
          </a:p>
          <a:p>
            <a:pPr>
              <a:buClrTx/>
            </a:pPr>
            <a:r>
              <a:rPr lang="en-FR" sz="1300" dirty="0"/>
              <a:t>Detailed planning:</a:t>
            </a:r>
            <a:endParaRPr lang="en-FR" dirty="0"/>
          </a:p>
          <a:p>
            <a:pPr lvl="1">
              <a:buClrTx/>
            </a:pPr>
            <a:r>
              <a:rPr lang="en-FR" sz="1000" dirty="0"/>
              <a:t>VIC: 25-29 November</a:t>
            </a:r>
            <a:endParaRPr lang="en-GB" sz="1000" dirty="0">
              <a:solidFill>
                <a:srgbClr val="FF0000"/>
              </a:solidFill>
            </a:endParaRPr>
          </a:p>
          <a:p>
            <a:pPr lvl="1">
              <a:buClrTx/>
            </a:pPr>
            <a:r>
              <a:rPr lang="en-GB" sz="1000" dirty="0"/>
              <a:t>Load test (check brakes): 5-6 December</a:t>
            </a:r>
            <a:endParaRPr lang="en-FR" sz="1000" dirty="0"/>
          </a:p>
          <a:p>
            <a:pPr lvl="1">
              <a:buClrTx/>
            </a:pPr>
            <a:r>
              <a:rPr lang="en-FR" sz="1000" b="1" dirty="0"/>
              <a:t>Visan onsite rework: 12 January to 15 february </a:t>
            </a:r>
          </a:p>
          <a:p>
            <a:pPr lvl="1">
              <a:buClrTx/>
            </a:pPr>
            <a:r>
              <a:rPr lang="en-FR" sz="1000" dirty="0"/>
              <a:t>Check crane weldings: in January (need nacelle)</a:t>
            </a:r>
            <a:endParaRPr lang="en-FR" sz="1000" b="1" dirty="0"/>
          </a:p>
          <a:p>
            <a:pPr lvl="1">
              <a:buClrTx/>
            </a:pPr>
            <a:r>
              <a:rPr lang="en-GB" sz="1000" dirty="0">
                <a:solidFill>
                  <a:srgbClr val="FF0000"/>
                </a:solidFill>
              </a:rPr>
              <a:t>Closing PX24 shaft: 12-14 March </a:t>
            </a:r>
            <a:r>
              <a:rPr lang="en-GB" sz="1000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GB" sz="1000" dirty="0">
                <a:solidFill>
                  <a:srgbClr val="FF0000"/>
                </a:solidFill>
              </a:rPr>
              <a:t>no access UX25 and CRs 14 March</a:t>
            </a:r>
            <a:endParaRPr lang="en-FR" sz="1000" dirty="0"/>
          </a:p>
          <a:p>
            <a:pPr>
              <a:buClrTx/>
            </a:pPr>
            <a:endParaRPr lang="en-FR" dirty="0"/>
          </a:p>
          <a:p>
            <a:pPr>
              <a:buClrTx/>
            </a:pPr>
            <a:r>
              <a:rPr lang="en-FR" sz="1300" dirty="0"/>
              <a:t>Total cost: </a:t>
            </a:r>
            <a:r>
              <a:rPr lang="en-FR" sz="1300" b="1" dirty="0"/>
              <a:t>600 kCHF </a:t>
            </a:r>
            <a:r>
              <a:rPr lang="en-FR" sz="1300" dirty="0"/>
              <a:t>(Hostlab)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E200D0B-8585-920E-B47D-D2DDEF269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pic>
        <p:nvPicPr>
          <p:cNvPr id="8" name="Picture 7" descr="A yellow crane in a factory&#10;&#10;Description automatically generated">
            <a:extLst>
              <a:ext uri="{FF2B5EF4-FFF2-40B4-BE49-F238E27FC236}">
                <a16:creationId xmlns:a16="http://schemas.microsoft.com/office/drawing/2014/main" id="{7AF87C02-4A69-FD6A-2AE8-22BB072999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124278" y="852170"/>
            <a:ext cx="2610073" cy="1957555"/>
          </a:xfrm>
          <a:prstGeom prst="rect">
            <a:avLst/>
          </a:prstGeom>
        </p:spPr>
      </p:pic>
      <p:pic>
        <p:nvPicPr>
          <p:cNvPr id="9" name="Picture 8" descr="A yellow and white tunnel with pipes and a yellow frame&#10;&#10;Description automatically generated with medium confidence">
            <a:extLst>
              <a:ext uri="{FF2B5EF4-FFF2-40B4-BE49-F238E27FC236}">
                <a16:creationId xmlns:a16="http://schemas.microsoft.com/office/drawing/2014/main" id="{1B5D9417-EAB0-4396-51A0-2200E03C96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0537" y="3296642"/>
            <a:ext cx="1985826" cy="11420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180608-3CC0-0280-292C-E19A733646F0}"/>
              </a:ext>
            </a:extLst>
          </p:cNvPr>
          <p:cNvSpPr txBox="1"/>
          <p:nvPr/>
        </p:nvSpPr>
        <p:spPr>
          <a:xfrm>
            <a:off x="6916270" y="4474193"/>
            <a:ext cx="10679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sz="800" dirty="0"/>
              <a:t>UX25 cavern crane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80C4A9-DE70-398F-6C6F-1BD9A599F286}"/>
              </a:ext>
            </a:extLst>
          </p:cNvPr>
          <p:cNvSpPr txBox="1"/>
          <p:nvPr/>
        </p:nvSpPr>
        <p:spPr>
          <a:xfrm>
            <a:off x="6295685" y="4729510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Roberto/Filippo</a:t>
            </a:r>
          </a:p>
        </p:txBody>
      </p:sp>
    </p:spTree>
    <p:extLst>
      <p:ext uri="{BB962C8B-B14F-4D97-AF65-F5344CB8AC3E}">
        <p14:creationId xmlns:p14="http://schemas.microsoft.com/office/powerpoint/2010/main" val="1910093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E6FE0-2719-F9B2-2762-CDC51FFA1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ITS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2DBCA9-E0BE-B23A-2906-35B2C0C03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AB028A-F26E-2CAB-A925-3480ABC8B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11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2E56D4-1332-06B2-CFB3-B537DEF2627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1100" dirty="0"/>
              <a:t>Exchange of power unit patch cords at PP1 (Mini-frame)</a:t>
            </a:r>
          </a:p>
          <a:p>
            <a:r>
              <a:rPr lang="en-GB" sz="1100" dirty="0"/>
              <a:t>Investigation and possibly implementation of an improved power unit connection scheme at PP1 to reduce the number of patch cord changes in the future (Mini-frame)</a:t>
            </a:r>
          </a:p>
          <a:p>
            <a:r>
              <a:rPr lang="en-GB" sz="1100" dirty="0"/>
              <a:t>Investigation of problems with CAEN bulk power supplies (Rack area A)</a:t>
            </a:r>
          </a:p>
          <a:p>
            <a:r>
              <a:rPr lang="en-GB" sz="1100" dirty="0"/>
              <a:t>Exclusion of L5_19 from cooling to assess leak rate of the rest of the system</a:t>
            </a:r>
          </a:p>
          <a:p>
            <a:r>
              <a:rPr lang="en-GB" sz="1100" dirty="0"/>
              <a:t>Installation of hot-plugging capable back planes in the safety system ITS2S (Rack area A)</a:t>
            </a:r>
          </a:p>
          <a:p>
            <a:endParaRPr lang="en-GB" sz="1100" dirty="0"/>
          </a:p>
          <a:p>
            <a:r>
              <a:rPr lang="en-GB" sz="1100" dirty="0"/>
              <a:t>No PP1 filter exchange</a:t>
            </a:r>
          </a:p>
          <a:p>
            <a:pPr marL="0" indent="0">
              <a:buNone/>
            </a:pPr>
            <a:endParaRPr lang="en-GB" sz="1100" dirty="0"/>
          </a:p>
          <a:p>
            <a:pPr marL="0" indent="0">
              <a:buNone/>
            </a:pPr>
            <a:r>
              <a:rPr lang="en-GB" sz="1100" dirty="0"/>
              <a:t>All extensive activities in the mini-frame will be announced in advance. </a:t>
            </a:r>
            <a:br>
              <a:rPr lang="en-GB" sz="1100" dirty="0"/>
            </a:br>
            <a:endParaRPr lang="en-GB" sz="1100" dirty="0"/>
          </a:p>
          <a:p>
            <a:r>
              <a:rPr lang="en-GB" sz="1100" dirty="0"/>
              <a:t>The ITS cooling plant will likely be kept running to prevent air infiltration</a:t>
            </a:r>
          </a:p>
          <a:p>
            <a:r>
              <a:rPr lang="en-GB" sz="1100" dirty="0"/>
              <a:t>ITS2 reference setup and servers in </a:t>
            </a:r>
            <a:r>
              <a:rPr lang="en-GB" sz="1100" dirty="0" err="1"/>
              <a:t>Meyrin</a:t>
            </a:r>
            <a:r>
              <a:rPr lang="en-GB" sz="1100" dirty="0"/>
              <a:t> need to be shut down before the </a:t>
            </a:r>
            <a:r>
              <a:rPr lang="en-GB" sz="1100" dirty="0" err="1"/>
              <a:t>Meyrin</a:t>
            </a:r>
            <a:r>
              <a:rPr lang="en-GB" sz="1100" dirty="0"/>
              <a:t> AUG planned for January 4th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48C654-4968-13A1-B4EA-D6C3B2853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7035DB-4516-2899-8D02-62BE5B3968D3}"/>
              </a:ext>
            </a:extLst>
          </p:cNvPr>
          <p:cNvSpPr txBox="1"/>
          <p:nvPr/>
        </p:nvSpPr>
        <p:spPr>
          <a:xfrm>
            <a:off x="6291072" y="471952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Markus/Felix</a:t>
            </a:r>
          </a:p>
        </p:txBody>
      </p:sp>
    </p:spTree>
    <p:extLst>
      <p:ext uri="{BB962C8B-B14F-4D97-AF65-F5344CB8AC3E}">
        <p14:creationId xmlns:p14="http://schemas.microsoft.com/office/powerpoint/2010/main" val="16064554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1E6CA-D0AC-75DC-D042-6E772D828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/>
              <a:t>TPC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730E44-08FE-32A9-74FF-E2616A4AE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E5B18B-A721-8D46-6007-7999A8F3B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12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6BE7C2-AEB6-F1FB-3BE4-A338979E2AA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Check and maybe replace some Wiener PS</a:t>
            </a:r>
          </a:p>
          <a:p>
            <a:r>
              <a:rPr lang="en-GB" dirty="0"/>
              <a:t>Install current measurement devices on Field Cage</a:t>
            </a:r>
          </a:p>
          <a:p>
            <a:r>
              <a:rPr lang="en-GB" dirty="0"/>
              <a:t>Other work</a:t>
            </a:r>
            <a:endParaRPr lang="en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437DF5F-F9E4-E3C3-56D5-6870BEA3E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688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B58700-ACA5-65CE-48F8-4658F1B155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EB575-7EB2-0E8F-C04F-D452FB32E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TRD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C6E7A2-C842-2808-55DB-D4277628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7FB048-02F1-9989-7B77-2FF73586A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13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0C1D2C-E113-7153-55B5-63C5B4AFD75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Check Wiener PS with thermal camera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5755CE8-654C-7FF5-3573-7033C6B0A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814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92D6E-4BEA-0C46-AC9F-60B3C237D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400" b="1" dirty="0"/>
              <a:t>TOF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28F3E7-7614-76F4-17FD-ADFE68D65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8EB3C-96F2-1E62-CC5A-1807E8973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14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8167E7E-69F5-50BA-3E31-C918EA70C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96A32AF-802A-7262-0902-063DC4AC340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8" y="945002"/>
            <a:ext cx="5045522" cy="3586177"/>
          </a:xfrm>
        </p:spPr>
        <p:txBody>
          <a:bodyPr>
            <a:normAutofit/>
          </a:bodyPr>
          <a:lstStyle/>
          <a:p>
            <a:r>
              <a:rPr lang="en-FR" sz="1200" dirty="0"/>
              <a:t>TOF: displace SM1 to replace one DC-DC converter (A-side) </a:t>
            </a:r>
            <a:r>
              <a:rPr lang="en-FR" sz="1200" dirty="0">
                <a:sym typeface="Wingdings" pitchFamily="2" charset="2"/>
              </a:rPr>
              <a:t> </a:t>
            </a:r>
            <a:r>
              <a:rPr lang="en-FR" sz="1200" dirty="0">
                <a:solidFill>
                  <a:srgbClr val="FF0000"/>
                </a:solidFill>
                <a:sym typeface="Wingdings" pitchFamily="2" charset="2"/>
              </a:rPr>
              <a:t>to be confirmed when TOF is restarted in mid-January</a:t>
            </a:r>
            <a:endParaRPr lang="en-FR" sz="1200" dirty="0">
              <a:solidFill>
                <a:srgbClr val="FF0000"/>
              </a:solidFill>
            </a:endParaRPr>
          </a:p>
          <a:p>
            <a:pPr lvl="1"/>
            <a:r>
              <a:rPr lang="en-GB" sz="1100" dirty="0"/>
              <a:t>Mon 27/1: disconnect services TOF SM1 (TOF team)</a:t>
            </a:r>
          </a:p>
          <a:p>
            <a:pPr lvl="1"/>
            <a:r>
              <a:rPr lang="en-GB" sz="1100" dirty="0"/>
              <a:t>Tue 28/1: install hydraulics and prepare for TOF SM1 displacement (Philippe/Julien)</a:t>
            </a:r>
          </a:p>
          <a:p>
            <a:pPr lvl="1"/>
            <a:r>
              <a:rPr lang="en-GB" sz="1100" dirty="0"/>
              <a:t>Wed 29/1: displace TOF SM1, replace DC-DC and put back TOF SM1</a:t>
            </a:r>
            <a:endParaRPr lang="en-GB" dirty="0"/>
          </a:p>
          <a:p>
            <a:endParaRPr lang="en-GB" sz="1200" dirty="0"/>
          </a:p>
          <a:p>
            <a:r>
              <a:rPr lang="en-GB" sz="1200" dirty="0">
                <a:solidFill>
                  <a:srgbClr val="018000"/>
                </a:solidFill>
              </a:rPr>
              <a:t>DC-DC replaced in crates 21 and 62 </a:t>
            </a:r>
          </a:p>
          <a:p>
            <a:r>
              <a:rPr lang="en-GB" sz="1200" dirty="0"/>
              <a:t>Unclogging crates</a:t>
            </a:r>
            <a:endParaRPr lang="en-GB" sz="1200" dirty="0">
              <a:solidFill>
                <a:srgbClr val="018000"/>
              </a:solidFill>
            </a:endParaRPr>
          </a:p>
          <a:p>
            <a:r>
              <a:rPr lang="en-GB" sz="1200" dirty="0"/>
              <a:t>Fix crates 39 and 57 (debug in situ needed)</a:t>
            </a:r>
          </a:p>
          <a:p>
            <a:r>
              <a:rPr lang="en-GB" sz="1200" dirty="0"/>
              <a:t>Fix HV for SM14Mod4Pos</a:t>
            </a:r>
          </a:p>
          <a:p>
            <a:r>
              <a:rPr lang="en-GB" sz="1200" dirty="0"/>
              <a:t>Installation of two new CAEN mainframes (A4527) in CR4</a:t>
            </a:r>
          </a:p>
          <a:p>
            <a:endParaRPr lang="en-FR" sz="1200" dirty="0"/>
          </a:p>
          <a:p>
            <a:endParaRPr lang="en-GB" sz="1100" dirty="0"/>
          </a:p>
        </p:txBody>
      </p:sp>
      <p:pic>
        <p:nvPicPr>
          <p:cNvPr id="8" name="Picture 7" descr="A close-up of a machine&#10;&#10;Description automatically generated">
            <a:extLst>
              <a:ext uri="{FF2B5EF4-FFF2-40B4-BE49-F238E27FC236}">
                <a16:creationId xmlns:a16="http://schemas.microsoft.com/office/drawing/2014/main" id="{FE726576-DD25-72B4-2DE9-FF26B4275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1358" y="731679"/>
            <a:ext cx="1194698" cy="1592930"/>
          </a:xfrm>
          <a:prstGeom prst="rect">
            <a:avLst/>
          </a:prstGeom>
        </p:spPr>
      </p:pic>
      <p:pic>
        <p:nvPicPr>
          <p:cNvPr id="10" name="Picture 9" descr="A group of men working in a factory&#10;&#10;Description automatically generated">
            <a:extLst>
              <a:ext uri="{FF2B5EF4-FFF2-40B4-BE49-F238E27FC236}">
                <a16:creationId xmlns:a16="http://schemas.microsoft.com/office/drawing/2014/main" id="{1A27F3B2-9FD9-AC37-84CF-6B475E835B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1520" y="2841171"/>
            <a:ext cx="2123907" cy="15929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6A7B1D-10E6-E839-2C54-6A36BC8BC58C}"/>
              </a:ext>
            </a:extLst>
          </p:cNvPr>
          <p:cNvSpPr txBox="1"/>
          <p:nvPr/>
        </p:nvSpPr>
        <p:spPr>
          <a:xfrm>
            <a:off x="7361358" y="2346389"/>
            <a:ext cx="12295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Hydraulic jacks used to move TOF SM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06D46D-FE67-695E-84C8-7FFCD7D17DE2}"/>
              </a:ext>
            </a:extLst>
          </p:cNvPr>
          <p:cNvSpPr txBox="1"/>
          <p:nvPr/>
        </p:nvSpPr>
        <p:spPr>
          <a:xfrm>
            <a:off x="6268999" y="4453780"/>
            <a:ext cx="213359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Yannick replacing one TOF DRM (LS2)</a:t>
            </a:r>
          </a:p>
        </p:txBody>
      </p:sp>
      <p:pic>
        <p:nvPicPr>
          <p:cNvPr id="12" name="Picture 11" descr="A close-up of a metal box&#10;&#10;Description automatically generated">
            <a:extLst>
              <a:ext uri="{FF2B5EF4-FFF2-40B4-BE49-F238E27FC236}">
                <a16:creationId xmlns:a16="http://schemas.microsoft.com/office/drawing/2014/main" id="{9DB4ECB1-0C2F-5779-F1E3-07AF72C7E7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9767" y="733960"/>
            <a:ext cx="1200645" cy="159817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E660FA2-900B-27AC-4A4C-027BE0470F82}"/>
              </a:ext>
            </a:extLst>
          </p:cNvPr>
          <p:cNvSpPr txBox="1"/>
          <p:nvPr/>
        </p:nvSpPr>
        <p:spPr>
          <a:xfrm>
            <a:off x="5858947" y="2356306"/>
            <a:ext cx="13699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800" dirty="0">
                <a:solidFill>
                  <a:schemeClr val="tx1"/>
                </a:solidFill>
              </a:rPr>
              <a:t>Space-frame beam blocking DC-DC access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0014B8-619A-B140-049F-046DEA3DC290}"/>
              </a:ext>
            </a:extLst>
          </p:cNvPr>
          <p:cNvSpPr txBox="1"/>
          <p:nvPr/>
        </p:nvSpPr>
        <p:spPr>
          <a:xfrm>
            <a:off x="6334818" y="4765997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Sofia/Manuel</a:t>
            </a:r>
          </a:p>
        </p:txBody>
      </p:sp>
    </p:spTree>
    <p:extLst>
      <p:ext uri="{BB962C8B-B14F-4D97-AF65-F5344CB8AC3E}">
        <p14:creationId xmlns:p14="http://schemas.microsoft.com/office/powerpoint/2010/main" val="673208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9F4DC-A9D5-992D-09E6-778B20E6E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PHOS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71EEFE-A04D-6D17-98E9-131BD3876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290155-5BB7-7342-9C0B-9556DCAAA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15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2F83681-4F68-6036-19D5-B23773C9D57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8" y="920290"/>
            <a:ext cx="8226847" cy="1863918"/>
          </a:xfrm>
        </p:spPr>
        <p:txBody>
          <a:bodyPr>
            <a:normAutofit fontScale="85000" lnSpcReduction="20000"/>
          </a:bodyPr>
          <a:lstStyle/>
          <a:p>
            <a:pPr>
              <a:buClrTx/>
            </a:pPr>
            <a:r>
              <a:rPr lang="en-GB" sz="1200" b="1" dirty="0">
                <a:solidFill>
                  <a:srgbClr val="018000"/>
                </a:solidFill>
              </a:rPr>
              <a:t>Switching PHOS &amp; CPV to ‘safe mode’ started on 25 November:</a:t>
            </a:r>
          </a:p>
          <a:p>
            <a:pPr lvl="1">
              <a:buClrTx/>
            </a:pPr>
            <a:r>
              <a:rPr lang="en-GB" sz="1000" dirty="0">
                <a:solidFill>
                  <a:srgbClr val="018000"/>
                </a:solidFill>
              </a:rPr>
              <a:t>Crystals warmed to +18℃ since 2 December</a:t>
            </a:r>
          </a:p>
          <a:p>
            <a:pPr lvl="1">
              <a:buClrTx/>
            </a:pPr>
            <a:r>
              <a:rPr lang="en-GB" sz="1000" dirty="0">
                <a:solidFill>
                  <a:srgbClr val="018000"/>
                </a:solidFill>
              </a:rPr>
              <a:t>Switch-off modules and readout units inside L3 magnet. Done on 2 December</a:t>
            </a:r>
          </a:p>
          <a:p>
            <a:pPr lvl="1">
              <a:buClrTx/>
            </a:pPr>
            <a:r>
              <a:rPr lang="en-GB" sz="1100" dirty="0"/>
              <a:t>Drain C6F14 fluid (about 50 litres) from the crystal cooling plant and modules, then stop water cooling of PHOS/CPV electronics</a:t>
            </a:r>
          </a:p>
          <a:p>
            <a:pPr lvl="1">
              <a:buClrTx/>
            </a:pPr>
            <a:r>
              <a:rPr lang="en-GB" sz="1100" dirty="0"/>
              <a:t>Power off racks A16, A17, C05</a:t>
            </a:r>
          </a:p>
          <a:p>
            <a:pPr lvl="1">
              <a:buClrTx/>
            </a:pPr>
            <a:r>
              <a:rPr lang="en-GB" sz="1100" dirty="0"/>
              <a:t>Power off crystal cooling plant, exhaust residual water from PHOS/CPV FEE</a:t>
            </a:r>
          </a:p>
          <a:p>
            <a:pPr lvl="1">
              <a:buClrTx/>
            </a:pPr>
            <a:r>
              <a:rPr lang="en-GB" sz="1100" dirty="0"/>
              <a:t>Put PHOS/CPV to the safe state</a:t>
            </a:r>
          </a:p>
          <a:p>
            <a:pPr>
              <a:buClrTx/>
            </a:pPr>
            <a:endParaRPr lang="en-FR" sz="1300" dirty="0"/>
          </a:p>
          <a:p>
            <a:pPr>
              <a:buClrTx/>
            </a:pPr>
            <a:r>
              <a:rPr lang="en-FR" sz="1200" dirty="0"/>
              <a:t>PHOS workshop in b.167 can now be handed over to FoCal</a:t>
            </a:r>
          </a:p>
          <a:p>
            <a:pPr>
              <a:buClrTx/>
            </a:pPr>
            <a:endParaRPr lang="en-GB" sz="1000" b="1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GB" sz="1200" b="1" dirty="0"/>
              <a:t>PHOS experts left CERN on 28 November (DCS access maintained until the end of the year)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39C87CD-0B01-D247-BC82-31CD50E662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pic>
        <p:nvPicPr>
          <p:cNvPr id="10" name="Picture 9" descr="Several electronic devices connected to each other&#10;&#10;Description automatically generated">
            <a:extLst>
              <a:ext uri="{FF2B5EF4-FFF2-40B4-BE49-F238E27FC236}">
                <a16:creationId xmlns:a16="http://schemas.microsoft.com/office/drawing/2014/main" id="{62FEF343-2FA4-EAFB-18E7-A3695B7F4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3096" y="2874518"/>
            <a:ext cx="2379313" cy="1574466"/>
          </a:xfrm>
          <a:prstGeom prst="rect">
            <a:avLst/>
          </a:prstGeom>
        </p:spPr>
      </p:pic>
      <p:pic>
        <p:nvPicPr>
          <p:cNvPr id="12" name="Picture 11" descr="A machine with pipes and wires&#10;&#10;Description automatically generated">
            <a:extLst>
              <a:ext uri="{FF2B5EF4-FFF2-40B4-BE49-F238E27FC236}">
                <a16:creationId xmlns:a16="http://schemas.microsoft.com/office/drawing/2014/main" id="{5F975B45-8D7C-C764-1732-9385333636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829" y="2874518"/>
            <a:ext cx="2089671" cy="157446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A78DFCB-F52A-45B0-42D2-FD69FA626E0A}"/>
              </a:ext>
            </a:extLst>
          </p:cNvPr>
          <p:cNvSpPr txBox="1"/>
          <p:nvPr/>
        </p:nvSpPr>
        <p:spPr>
          <a:xfrm>
            <a:off x="749376" y="4461513"/>
            <a:ext cx="153599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sz="800" dirty="0"/>
              <a:t>PHOS/CPV main water pump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6177A4-2FEC-0223-6188-60D0B59091FE}"/>
              </a:ext>
            </a:extLst>
          </p:cNvPr>
          <p:cNvSpPr txBox="1"/>
          <p:nvPr/>
        </p:nvSpPr>
        <p:spPr>
          <a:xfrm>
            <a:off x="3550164" y="4461513"/>
            <a:ext cx="15953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sz="800" dirty="0"/>
              <a:t>PHOS Wiener LVPS in A16-17</a:t>
            </a:r>
          </a:p>
        </p:txBody>
      </p:sp>
      <p:pic>
        <p:nvPicPr>
          <p:cNvPr id="9" name="Picture 8" descr="A close-up of a machine&#10;&#10;Description automatically generated">
            <a:extLst>
              <a:ext uri="{FF2B5EF4-FFF2-40B4-BE49-F238E27FC236}">
                <a16:creationId xmlns:a16="http://schemas.microsoft.com/office/drawing/2014/main" id="{1E5F4BAD-CD3E-4657-F1DA-596AEB217F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8746" y="2874518"/>
            <a:ext cx="2095878" cy="15791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4FE0838-7D11-D91D-E461-18DDA1960E83}"/>
              </a:ext>
            </a:extLst>
          </p:cNvPr>
          <p:cNvSpPr txBox="1"/>
          <p:nvPr/>
        </p:nvSpPr>
        <p:spPr>
          <a:xfrm>
            <a:off x="6752374" y="4461513"/>
            <a:ext cx="13644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sz="800" dirty="0"/>
              <a:t>PHOS VME crates in C05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D25AB6-880C-4A14-DC6D-3C2A8D03ECD0}"/>
              </a:ext>
            </a:extLst>
          </p:cNvPr>
          <p:cNvSpPr txBox="1"/>
          <p:nvPr/>
        </p:nvSpPr>
        <p:spPr>
          <a:xfrm>
            <a:off x="6547757" y="4719520"/>
            <a:ext cx="582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Yuri</a:t>
            </a:r>
          </a:p>
        </p:txBody>
      </p:sp>
    </p:spTree>
    <p:extLst>
      <p:ext uri="{BB962C8B-B14F-4D97-AF65-F5344CB8AC3E}">
        <p14:creationId xmlns:p14="http://schemas.microsoft.com/office/powerpoint/2010/main" val="214776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1CC591-A305-DF15-AE95-AFB9EF6B2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MFT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BBF308-FA83-6D90-F3AC-DCD1AF36B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221341-EC15-EE44-AF15-772F1673E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16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5725284-8BC2-65F6-A3D3-0094498A1C5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dirty="0"/>
              <a:t>Cooling:</a:t>
            </a:r>
          </a:p>
          <a:p>
            <a:pPr lvl="1"/>
            <a:r>
              <a:rPr lang="en-GB" dirty="0"/>
              <a:t>Cooling plant maintenance (10-11/02) – EN-CV</a:t>
            </a:r>
          </a:p>
          <a:p>
            <a:pPr lvl="1"/>
            <a:r>
              <a:rPr lang="en-GB" dirty="0"/>
              <a:t>Buffer tank check (loss of water?) – EN-CV - (date tbc)</a:t>
            </a:r>
          </a:p>
          <a:p>
            <a:pPr lvl="1"/>
            <a:r>
              <a:rPr lang="en-GB" dirty="0"/>
              <a:t>No PP1 filter exchange</a:t>
            </a:r>
            <a:br>
              <a:rPr lang="en-GB" dirty="0"/>
            </a:br>
            <a:endParaRPr lang="en-GB" dirty="0"/>
          </a:p>
          <a:p>
            <a:r>
              <a:rPr lang="en-GB" dirty="0"/>
              <a:t>Electronics:</a:t>
            </a:r>
          </a:p>
          <a:p>
            <a:pPr lvl="1"/>
            <a:r>
              <a:rPr lang="en-GB" dirty="0"/>
              <a:t>Reinforcement of connectors on 8 dispatching boards (glue point + additional 3D printed connector supports) - L3 C-side - 2 days (not necessarily contiguous, date tbc in Dec/Jan)</a:t>
            </a:r>
          </a:p>
          <a:p>
            <a:pPr lvl="1"/>
            <a:r>
              <a:rPr lang="en-GB" dirty="0"/>
              <a:t>Replacement of the 3 </a:t>
            </a:r>
            <a:r>
              <a:rPr lang="en-GB" dirty="0" err="1"/>
              <a:t>VTRx</a:t>
            </a:r>
            <a:r>
              <a:rPr lang="en-GB" dirty="0"/>
              <a:t> affected by sticky fluid on 23 readout units - L3 C-I-side - 6 days (not necessarily contiguous, dates tbc in Jan/Feb)</a:t>
            </a:r>
            <a:br>
              <a:rPr lang="en-GB" dirty="0"/>
            </a:br>
            <a:endParaRPr lang="en-GB" dirty="0"/>
          </a:p>
          <a:p>
            <a:r>
              <a:rPr lang="en-GB" dirty="0"/>
              <a:t>Access to power off/on everything (including racks) for Christmas closure and AUG tests (CR4 + cavern)</a:t>
            </a:r>
            <a:br>
              <a:rPr lang="en-GB" dirty="0"/>
            </a:br>
            <a:endParaRPr lang="en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DAF1735-B09C-9F28-88BF-BA8AC89F8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531854-64CB-34E1-4EE7-D917C4AE800A}"/>
              </a:ext>
            </a:extLst>
          </p:cNvPr>
          <p:cNvSpPr txBox="1"/>
          <p:nvPr/>
        </p:nvSpPr>
        <p:spPr>
          <a:xfrm>
            <a:off x="6139544" y="4707053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/>
              <a:t>Charlotte/Sarah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940318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AF65B-5FCC-7763-27B1-817AFD807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PL"/>
              <a:t>FV0 ALFRED </a:t>
            </a:r>
            <a:r>
              <a:rPr lang="en-US" dirty="0" err="1"/>
              <a:t>i</a:t>
            </a:r>
            <a:r>
              <a:rPr lang="en-PL"/>
              <a:t>mplementation </a:t>
            </a:r>
            <a:r>
              <a:rPr lang="en-PL" dirty="0"/>
              <a:t>plans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5DE780-3845-1E00-5BF0-8D8701922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50DA0-91D1-C242-85A7-C3D24ACB8EC5}" type="slidenum">
              <a:rPr lang="en-PL" smtClean="0"/>
              <a:t>17</a:t>
            </a:fld>
            <a:endParaRPr lang="en-P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627FBA-988B-A4C2-E4C6-CFF6A1A8A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PL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77560EEA-3DCD-0FC8-A19F-4811B9612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99118" y="4767267"/>
            <a:ext cx="6857811" cy="273844"/>
          </a:xfrm>
        </p:spPr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B8ECC2C-1451-E342-5491-F167F7BF9A2B}"/>
              </a:ext>
            </a:extLst>
          </p:cNvPr>
          <p:cNvGrpSpPr>
            <a:grpSpLocks noChangeAspect="1"/>
          </p:cNvGrpSpPr>
          <p:nvPr/>
        </p:nvGrpSpPr>
        <p:grpSpPr>
          <a:xfrm>
            <a:off x="1909376" y="3015243"/>
            <a:ext cx="4991901" cy="1350578"/>
            <a:chOff x="-20382" y="2041186"/>
            <a:chExt cx="9210981" cy="2492066"/>
          </a:xfrm>
        </p:grpSpPr>
        <p:pic>
          <p:nvPicPr>
            <p:cNvPr id="9" name="Picture 8" descr="A close-up of a computer&#10;&#10;Description automatically generated">
              <a:extLst>
                <a:ext uri="{FF2B5EF4-FFF2-40B4-BE49-F238E27FC236}">
                  <a16:creationId xmlns:a16="http://schemas.microsoft.com/office/drawing/2014/main" id="{272CE967-F0BC-C589-4F2A-F95677BFB7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" y="2130665"/>
              <a:ext cx="2587692" cy="1940769"/>
            </a:xfrm>
            <a:prstGeom prst="rect">
              <a:avLst/>
            </a:prstGeom>
          </p:spPr>
        </p:pic>
        <p:pic>
          <p:nvPicPr>
            <p:cNvPr id="10" name="Рисунок 12">
              <a:extLst>
                <a:ext uri="{FF2B5EF4-FFF2-40B4-BE49-F238E27FC236}">
                  <a16:creationId xmlns:a16="http://schemas.microsoft.com/office/drawing/2014/main" id="{5008A6A4-746A-B13C-E678-43F3FFD60E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8833" y="2180036"/>
              <a:ext cx="2057951" cy="1780383"/>
            </a:xfrm>
            <a:prstGeom prst="rect">
              <a:avLst/>
            </a:prstGeom>
            <a:effectLst>
              <a:outerShdw blurRad="1524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A231866-57DC-D155-FDBC-F2B13912B21C}"/>
                </a:ext>
              </a:extLst>
            </p:cNvPr>
            <p:cNvGrpSpPr/>
            <p:nvPr/>
          </p:nvGrpSpPr>
          <p:grpSpPr>
            <a:xfrm>
              <a:off x="-20382" y="2041186"/>
              <a:ext cx="9210981" cy="2492066"/>
              <a:chOff x="-20382" y="2041186"/>
              <a:chExt cx="9210981" cy="2492066"/>
            </a:xfrm>
          </p:grpSpPr>
          <p:pic>
            <p:nvPicPr>
              <p:cNvPr id="12" name="Picture 11" descr="A close-up of a machine&#10;&#10;Description automatically generated">
                <a:extLst>
                  <a:ext uri="{FF2B5EF4-FFF2-40B4-BE49-F238E27FC236}">
                    <a16:creationId xmlns:a16="http://schemas.microsoft.com/office/drawing/2014/main" id="{978CD099-3375-DB0F-3219-9EA710DB23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65936" y="2516694"/>
                <a:ext cx="3231159" cy="1543354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428C009-E6A7-CFC0-3C48-4BF05A9FD6CB}"/>
                  </a:ext>
                </a:extLst>
              </p:cNvPr>
              <p:cNvSpPr txBox="1"/>
              <p:nvPr/>
            </p:nvSpPr>
            <p:spPr>
              <a:xfrm>
                <a:off x="70339" y="4233170"/>
                <a:ext cx="492443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PL" sz="1350" dirty="0"/>
                  <a:t>FT0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E8876CB-0BA8-4DFB-3F38-1344AB3F9396}"/>
                  </a:ext>
                </a:extLst>
              </p:cNvPr>
              <p:cNvSpPr txBox="1"/>
              <p:nvPr/>
            </p:nvSpPr>
            <p:spPr>
              <a:xfrm>
                <a:off x="3314589" y="4233170"/>
                <a:ext cx="502061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PL" sz="1350" dirty="0"/>
                  <a:t>FV0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0DA98C0-BA27-929E-F75F-B0621AD959CD}"/>
                  </a:ext>
                </a:extLst>
              </p:cNvPr>
              <p:cNvSpPr txBox="1"/>
              <p:nvPr/>
            </p:nvSpPr>
            <p:spPr>
              <a:xfrm>
                <a:off x="6626645" y="4233170"/>
                <a:ext cx="540533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PL" sz="1350" dirty="0"/>
                  <a:t>FDD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C6BB74C-4C54-56C0-9E9E-650FE7C66990}"/>
                  </a:ext>
                </a:extLst>
              </p:cNvPr>
              <p:cNvSpPr/>
              <p:nvPr/>
            </p:nvSpPr>
            <p:spPr>
              <a:xfrm>
                <a:off x="-20382" y="2041186"/>
                <a:ext cx="2844800" cy="2119727"/>
              </a:xfrm>
              <a:prstGeom prst="rect">
                <a:avLst/>
              </a:prstGeom>
              <a:solidFill>
                <a:schemeClr val="bg1">
                  <a:alpha val="69125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L" sz="135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DFC84D5-7AE6-5D5F-BE2B-615449281657}"/>
                  </a:ext>
                </a:extLst>
              </p:cNvPr>
              <p:cNvSpPr/>
              <p:nvPr/>
            </p:nvSpPr>
            <p:spPr>
              <a:xfrm>
                <a:off x="6345799" y="2153782"/>
                <a:ext cx="2844800" cy="2119727"/>
              </a:xfrm>
              <a:prstGeom prst="rect">
                <a:avLst/>
              </a:prstGeom>
              <a:solidFill>
                <a:schemeClr val="bg1">
                  <a:alpha val="69125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L" sz="1350" dirty="0"/>
              </a:p>
            </p:txBody>
          </p:sp>
        </p:grpSp>
      </p:grp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819FDC7B-D291-1E15-1B34-E897A1611A9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226425" cy="2397761"/>
          </a:xfrm>
        </p:spPr>
        <p:txBody>
          <a:bodyPr>
            <a:normAutofit/>
          </a:bodyPr>
          <a:lstStyle/>
          <a:p>
            <a:pPr algn="just"/>
            <a:r>
              <a:rPr lang="en-GB" dirty="0"/>
              <a:t>Preliminary timeline:</a:t>
            </a:r>
          </a:p>
          <a:p>
            <a:pPr lvl="1" algn="just"/>
            <a:r>
              <a:rPr lang="en-GB" dirty="0">
                <a:solidFill>
                  <a:srgbClr val="018000"/>
                </a:solidFill>
              </a:rPr>
              <a:t>25–26 November 2024: Central DCS provides the required nodes.  - DONE</a:t>
            </a:r>
          </a:p>
          <a:p>
            <a:pPr lvl="1" algn="just"/>
            <a:r>
              <a:rPr lang="en-GB" dirty="0">
                <a:solidFill>
                  <a:srgbClr val="018000"/>
                </a:solidFill>
              </a:rPr>
              <a:t>27 November–19 December 2024: ALFRED framework implementation. - DONE</a:t>
            </a:r>
          </a:p>
          <a:p>
            <a:pPr lvl="1" algn="just"/>
            <a:r>
              <a:rPr lang="en-GB" dirty="0"/>
              <a:t>2 December–2 March 2025: Testing phase. – ONGOING</a:t>
            </a:r>
          </a:p>
          <a:p>
            <a:pPr lvl="2" algn="just"/>
            <a:r>
              <a:rPr lang="en-GB" dirty="0"/>
              <a:t>20 December – 22 December 2025 – Testing with </a:t>
            </a:r>
            <a:r>
              <a:rPr lang="en-GB" b="1" dirty="0"/>
              <a:t>FT0 </a:t>
            </a:r>
            <a:r>
              <a:rPr lang="en-GB" dirty="0"/>
              <a:t>Detector: HV OFF, Wiener Crate ON, access to DCS;</a:t>
            </a:r>
          </a:p>
          <a:p>
            <a:pPr lvl="2" algn="just"/>
            <a:r>
              <a:rPr lang="en-GB" dirty="0"/>
              <a:t>20 December – 06 January (</a:t>
            </a:r>
            <a:r>
              <a:rPr lang="en-GB" b="1" dirty="0" err="1"/>
              <a:t>EoY</a:t>
            </a:r>
            <a:r>
              <a:rPr lang="en-GB" b="1" dirty="0"/>
              <a:t> closure</a:t>
            </a:r>
            <a:r>
              <a:rPr lang="en-GB" dirty="0"/>
              <a:t>) - </a:t>
            </a:r>
            <a:r>
              <a:rPr lang="en-PL" dirty="0"/>
              <a:t>WIENER Crate turned on and use the DCS</a:t>
            </a:r>
            <a:endParaRPr lang="en-GB" dirty="0"/>
          </a:p>
          <a:p>
            <a:pPr lvl="1" algn="just"/>
            <a:r>
              <a:rPr lang="en-GB" dirty="0"/>
              <a:t>3 March: The detector will be handed back to RC.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3E52A9-9D98-2E2E-0A9A-56647336EE1B}"/>
              </a:ext>
            </a:extLst>
          </p:cNvPr>
          <p:cNvSpPr txBox="1"/>
          <p:nvPr/>
        </p:nvSpPr>
        <p:spPr>
          <a:xfrm>
            <a:off x="6469864" y="4719520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Krystian Roslon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9044073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5A9B4-3D95-EE20-FC48-D44427607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MCH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CFB22C-3547-935C-4254-561A73F78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143CC2-0C69-5985-A387-BED724487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18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038F323-E363-5398-FF45-25D5AB5304F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1200" dirty="0"/>
              <a:t>NO intervention before beginning of January</a:t>
            </a:r>
            <a:br>
              <a:rPr lang="en-GB" sz="1200" dirty="0"/>
            </a:br>
            <a:endParaRPr lang="en-GB" sz="1200" dirty="0"/>
          </a:p>
          <a:p>
            <a:r>
              <a:rPr lang="en-GB" sz="1200" dirty="0"/>
              <a:t>Gas system stopped at the beginning of December</a:t>
            </a:r>
            <a:br>
              <a:rPr lang="en-GB" sz="1200" dirty="0"/>
            </a:br>
            <a:endParaRPr lang="en-GB" sz="1200" dirty="0"/>
          </a:p>
          <a:p>
            <a:r>
              <a:rPr lang="en-GB" sz="1200" dirty="0"/>
              <a:t>For stations 3, 4 and 5 we will start on Week  3 in January: </a:t>
            </a:r>
          </a:p>
          <a:p>
            <a:pPr lvl="1"/>
            <a:r>
              <a:rPr lang="en-GB" sz="1100" dirty="0"/>
              <a:t>first test one spare slat in X-Ray to change DE900</a:t>
            </a:r>
          </a:p>
          <a:p>
            <a:pPr lvl="1"/>
            <a:r>
              <a:rPr lang="en-GB" sz="1100" dirty="0"/>
              <a:t>try to improve readout and some HV problems on some slats, mainly on station 3</a:t>
            </a:r>
            <a:br>
              <a:rPr lang="en-GB" sz="1100" dirty="0"/>
            </a:br>
            <a:endParaRPr lang="en-GB" sz="1100" dirty="0"/>
          </a:p>
          <a:p>
            <a:r>
              <a:rPr lang="en-GB" sz="1200" dirty="0"/>
              <a:t>For station 2, our Indian colleagues should come in February for 3 weeks  (19/02 - 11/03/2025  tbc) :</a:t>
            </a:r>
          </a:p>
          <a:p>
            <a:pPr lvl="1"/>
            <a:r>
              <a:rPr lang="en-GB" sz="1100" dirty="0"/>
              <a:t>exchange quadrants DE300 (on CH3) and DE403 (on CH4)</a:t>
            </a:r>
          </a:p>
          <a:p>
            <a:pPr lvl="1"/>
            <a:r>
              <a:rPr lang="en-GB" sz="1100" dirty="0"/>
              <a:t>more measurement on the PCB to investigate the configuration failure</a:t>
            </a:r>
          </a:p>
          <a:p>
            <a:pPr lvl="1"/>
            <a:r>
              <a:rPr lang="en-GB" sz="1100" dirty="0"/>
              <a:t>mainly work on readout improvements</a:t>
            </a:r>
          </a:p>
          <a:p>
            <a:pPr marL="0" indent="0">
              <a:buNone/>
            </a:pPr>
            <a:endParaRPr lang="en-GB" sz="1200" dirty="0"/>
          </a:p>
          <a:p>
            <a:r>
              <a:rPr lang="en-GB" sz="1200" dirty="0"/>
              <a:t>For station 1: continue with consolidation (probably some </a:t>
            </a:r>
            <a:r>
              <a:rPr lang="en-GB" sz="1200" dirty="0" err="1"/>
              <a:t>recabling</a:t>
            </a:r>
            <a:r>
              <a:rPr lang="en-GB" sz="1200" dirty="0"/>
              <a:t> and fixe a faulty cable in DE100)</a:t>
            </a:r>
          </a:p>
          <a:p>
            <a:pPr lvl="1"/>
            <a:r>
              <a:rPr lang="en-GB" sz="1100" dirty="0"/>
              <a:t>dates not fixed yet </a:t>
            </a:r>
            <a:br>
              <a:rPr lang="en-GB" sz="1100" dirty="0"/>
            </a:br>
            <a:endParaRPr lang="en-FR" sz="11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1C7CA8E-6CC2-CCD4-1851-10F858739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0917F8-B91B-D0B5-0266-19731AA3378D}"/>
              </a:ext>
            </a:extLst>
          </p:cNvPr>
          <p:cNvSpPr txBox="1"/>
          <p:nvPr/>
        </p:nvSpPr>
        <p:spPr>
          <a:xfrm>
            <a:off x="5861957" y="4719520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Hervé/Christphe/Livia</a:t>
            </a:r>
          </a:p>
        </p:txBody>
      </p:sp>
    </p:spTree>
    <p:extLst>
      <p:ext uri="{BB962C8B-B14F-4D97-AF65-F5344CB8AC3E}">
        <p14:creationId xmlns:p14="http://schemas.microsoft.com/office/powerpoint/2010/main" val="2696790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3F4732-5BB6-70AC-02A2-7CAF8B9FE2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7EE1B-B1C1-0FA1-B7DA-B07421F81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400" b="1" dirty="0"/>
              <a:t>Other activities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DBB743-DC96-ACF7-E636-2273EC893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AD83C2-EEDF-76F3-0FA0-978A3CE3C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19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97413F2-B76E-5909-3BE1-02D157020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26F00D8-0D95-9F4D-6FB0-586A6DF828D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FR" sz="1200" dirty="0">
                <a:solidFill>
                  <a:srgbClr val="018000"/>
                </a:solidFill>
              </a:rPr>
              <a:t>EN-HE: reinstall batteries on both nacelles (Mon 25 November)</a:t>
            </a:r>
            <a:endParaRPr lang="en-FR" sz="1200" dirty="0"/>
          </a:p>
          <a:p>
            <a:pPr>
              <a:buClrTx/>
            </a:pPr>
            <a:r>
              <a:rPr lang="en-FR" sz="1200" dirty="0">
                <a:solidFill>
                  <a:srgbClr val="018000"/>
                </a:solidFill>
              </a:rPr>
              <a:t>HSE-RP: RP sampling on 25.11 </a:t>
            </a:r>
            <a:r>
              <a:rPr lang="en-GB" sz="1200" dirty="0">
                <a:solidFill>
                  <a:srgbClr val="018000"/>
                </a:solidFill>
              </a:rPr>
              <a:t>(TOF, ITS, MFT, TPC, TRD, HMPID)</a:t>
            </a:r>
            <a:endParaRPr lang="en-FR" sz="1200" dirty="0">
              <a:solidFill>
                <a:srgbClr val="018000"/>
              </a:solidFill>
            </a:endParaRPr>
          </a:p>
          <a:p>
            <a:pPr>
              <a:buClrTx/>
            </a:pPr>
            <a:endParaRPr lang="en-FR" sz="1200" dirty="0"/>
          </a:p>
          <a:p>
            <a:pPr>
              <a:buClrTx/>
            </a:pPr>
            <a:r>
              <a:rPr lang="en-FR" sz="1200" dirty="0"/>
              <a:t>TE-VSC:</a:t>
            </a:r>
          </a:p>
          <a:p>
            <a:pPr lvl="1">
              <a:buClrTx/>
            </a:pPr>
            <a:r>
              <a:rPr lang="en-FR" sz="1100" dirty="0">
                <a:solidFill>
                  <a:srgbClr val="018000"/>
                </a:solidFill>
              </a:rPr>
              <a:t>Close manual beampipe valve on Monday, November 25 after 10:00</a:t>
            </a:r>
          </a:p>
          <a:p>
            <a:pPr lvl="1">
              <a:buClrTx/>
            </a:pPr>
            <a:r>
              <a:rPr lang="en-FR" sz="1100" dirty="0"/>
              <a:t>Re-open it on Thursday, March 27 AM</a:t>
            </a:r>
          </a:p>
          <a:p>
            <a:pPr lvl="1">
              <a:buClrTx/>
            </a:pPr>
            <a:endParaRPr lang="en-FR" sz="1100" dirty="0"/>
          </a:p>
          <a:p>
            <a:pPr>
              <a:buClrTx/>
            </a:pPr>
            <a:r>
              <a:rPr lang="en-GB" sz="1200" dirty="0"/>
              <a:t>HSE-FRS: on February 16</a:t>
            </a:r>
            <a:r>
              <a:rPr lang="en-GB" sz="1200" baseline="30000" dirty="0"/>
              <a:t>th</a:t>
            </a:r>
            <a:r>
              <a:rPr lang="en-GB" sz="1200" dirty="0"/>
              <a:t> &amp; March 9</a:t>
            </a:r>
            <a:r>
              <a:rPr lang="en-GB" sz="1200" baseline="30000" dirty="0"/>
              <a:t>th</a:t>
            </a:r>
            <a:r>
              <a:rPr lang="en-GB" sz="1200" dirty="0"/>
              <a:t> &amp; March 23</a:t>
            </a:r>
            <a:r>
              <a:rPr lang="en-GB" sz="1200" baseline="30000" dirty="0"/>
              <a:t>rd</a:t>
            </a:r>
            <a:r>
              <a:rPr lang="en-GB" sz="1200" dirty="0"/>
              <a:t>, the firefighters will simulate the evacuation of a person injured by electric shock and the spread of a fire in the electrical rack. This exercise will be carried out in collaboration with firefighters from SDIS 01. Red Key required</a:t>
            </a:r>
          </a:p>
          <a:p>
            <a:pPr>
              <a:buClrTx/>
            </a:pPr>
            <a:endParaRPr lang="en-GB" sz="1200" dirty="0"/>
          </a:p>
          <a:p>
            <a:pPr>
              <a:buClrTx/>
            </a:pPr>
            <a:r>
              <a:rPr lang="en-GB" sz="1200" dirty="0"/>
              <a:t>EN-AA: maintenance cavern lift (AS-724):</a:t>
            </a:r>
          </a:p>
          <a:p>
            <a:pPr lvl="1">
              <a:buClrTx/>
            </a:pPr>
            <a:r>
              <a:rPr lang="en-GB" sz="1100" dirty="0">
                <a:solidFill>
                  <a:srgbClr val="018000"/>
                </a:solidFill>
              </a:rPr>
              <a:t>Thursday, December 5</a:t>
            </a:r>
            <a:r>
              <a:rPr lang="en-GB" sz="1100" baseline="30000" dirty="0">
                <a:solidFill>
                  <a:srgbClr val="018000"/>
                </a:solidFill>
              </a:rPr>
              <a:t>th</a:t>
            </a:r>
            <a:r>
              <a:rPr lang="en-GB" sz="1100" dirty="0">
                <a:solidFill>
                  <a:srgbClr val="018000"/>
                </a:solidFill>
              </a:rPr>
              <a:t>, between 6:00 AM and 8:00 AM </a:t>
            </a:r>
            <a:r>
              <a:rPr lang="en-GB" sz="1100" dirty="0">
                <a:solidFill>
                  <a:srgbClr val="018000"/>
                </a:solidFill>
                <a:sym typeface="Wingdings" pitchFamily="2" charset="2"/>
              </a:rPr>
              <a:t> no access to UX25 cavern</a:t>
            </a:r>
          </a:p>
          <a:p>
            <a:pPr lvl="1">
              <a:buClrTx/>
            </a:pPr>
            <a:r>
              <a:rPr lang="en-GB" sz="1100" dirty="0"/>
              <a:t>Monday, January 13</a:t>
            </a:r>
            <a:r>
              <a:rPr lang="en-GB" sz="1100" baseline="30000" dirty="0"/>
              <a:t>th</a:t>
            </a:r>
            <a:r>
              <a:rPr lang="en-GB" sz="1100" dirty="0"/>
              <a:t>, between 6:00 AM and 8:00 AM </a:t>
            </a:r>
            <a:r>
              <a:rPr lang="en-GB" sz="1100" dirty="0">
                <a:sym typeface="Wingdings" pitchFamily="2" charset="2"/>
              </a:rPr>
              <a:t></a:t>
            </a:r>
            <a:r>
              <a:rPr lang="en-GB" sz="1100" dirty="0">
                <a:solidFill>
                  <a:srgbClr val="FF0000"/>
                </a:solidFill>
                <a:sym typeface="Wingdings" pitchFamily="2" charset="2"/>
              </a:rPr>
              <a:t> no access to UX25 cavern</a:t>
            </a:r>
          </a:p>
          <a:p>
            <a:pPr lvl="1">
              <a:buClrTx/>
            </a:pPr>
            <a:endParaRPr lang="en-GB" sz="1100" dirty="0">
              <a:solidFill>
                <a:srgbClr val="FF000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20492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697EB-0E0A-AA82-373F-B466EDA0E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EYETS 2024-25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C0438F-0C35-62CB-A61F-F9AA17276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9DD920-DD84-D4AB-6081-6819DECF4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40763BC-9E82-EFA7-033F-2250CDFB4E4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>
              <a:buClrTx/>
            </a:pPr>
            <a:r>
              <a:rPr lang="en-FR" sz="1400" dirty="0"/>
              <a:t>EYETS from Mon, November 25</a:t>
            </a:r>
            <a:r>
              <a:rPr lang="en-FR" sz="1400" baseline="30000" dirty="0"/>
              <a:t>th</a:t>
            </a:r>
            <a:r>
              <a:rPr lang="en-FR" sz="1400" dirty="0"/>
              <a:t>, 2024 to Fri, April 4</a:t>
            </a:r>
            <a:r>
              <a:rPr lang="en-FR" sz="1400" baseline="30000" dirty="0"/>
              <a:t>th</a:t>
            </a:r>
            <a:r>
              <a:rPr lang="en-FR" sz="1400" dirty="0"/>
              <a:t>, 2025 – </a:t>
            </a:r>
            <a:r>
              <a:rPr lang="en-FR" sz="1400" b="1" dirty="0"/>
              <a:t>19 weeks </a:t>
            </a:r>
            <a:r>
              <a:rPr lang="en-FR" sz="1400" dirty="0"/>
              <a:t>beam to beam</a:t>
            </a:r>
          </a:p>
          <a:p>
            <a:pPr lvl="1">
              <a:buClrTx/>
            </a:pPr>
            <a:r>
              <a:rPr lang="en-FR" sz="1200" dirty="0"/>
              <a:t>Access in </a:t>
            </a:r>
            <a:r>
              <a:rPr lang="en-FR" sz="1200" dirty="0">
                <a:solidFill>
                  <a:srgbClr val="018000"/>
                </a:solidFill>
              </a:rPr>
              <a:t>General mode</a:t>
            </a:r>
            <a:endParaRPr lang="en-FR" sz="1200" dirty="0"/>
          </a:p>
          <a:p>
            <a:pPr lvl="1">
              <a:buClrTx/>
            </a:pPr>
            <a:r>
              <a:rPr lang="en-FR" sz="1200" dirty="0"/>
              <a:t>Cavern access stops on Tue, April 1</a:t>
            </a:r>
            <a:r>
              <a:rPr lang="en-FR" sz="1200" baseline="30000" dirty="0"/>
              <a:t>st</a:t>
            </a:r>
          </a:p>
          <a:p>
            <a:pPr lvl="1">
              <a:buClrTx/>
            </a:pPr>
            <a:r>
              <a:rPr lang="en-FR" sz="1200" dirty="0"/>
              <a:t>Start beam commissioning on Sat, April 5</a:t>
            </a:r>
            <a:r>
              <a:rPr lang="en-FR" sz="1200" baseline="30000" dirty="0"/>
              <a:t>th</a:t>
            </a:r>
          </a:p>
          <a:p>
            <a:pPr>
              <a:buClrTx/>
            </a:pPr>
            <a:endParaRPr lang="en-FR" sz="1400" dirty="0"/>
          </a:p>
          <a:p>
            <a:pPr>
              <a:buClrTx/>
            </a:pPr>
            <a:r>
              <a:rPr lang="en-FR" sz="1400" dirty="0"/>
              <a:t>Standard </a:t>
            </a:r>
            <a:r>
              <a:rPr lang="en-FR" sz="1400" b="1" dirty="0"/>
              <a:t>maintenance </a:t>
            </a:r>
            <a:r>
              <a:rPr lang="en-FR" sz="1400" dirty="0"/>
              <a:t>of P2 services and infrastructure:</a:t>
            </a:r>
          </a:p>
          <a:p>
            <a:pPr lvl="1">
              <a:buClrTx/>
            </a:pPr>
            <a:r>
              <a:rPr lang="en-FR" sz="1200" dirty="0"/>
              <a:t>Cooling &amp; ventilation maintenance from 3 to 21 February </a:t>
            </a:r>
            <a:r>
              <a:rPr lang="en-FR" sz="1200" dirty="0">
                <a:sym typeface="Wingdings" pitchFamily="2" charset="2"/>
              </a:rPr>
              <a:t> </a:t>
            </a:r>
            <a:r>
              <a:rPr lang="en-FR" sz="1200" b="1" dirty="0">
                <a:sym typeface="Wingdings" pitchFamily="2" charset="2"/>
              </a:rPr>
              <a:t>cooling perturbations, one-day complete cooling stop</a:t>
            </a:r>
            <a:endParaRPr lang="en-FR" sz="1200" b="1" dirty="0">
              <a:solidFill>
                <a:schemeClr val="tx1"/>
              </a:solidFill>
            </a:endParaRPr>
          </a:p>
          <a:p>
            <a:pPr lvl="1">
              <a:buClrTx/>
            </a:pPr>
            <a:r>
              <a:rPr lang="en-FR" sz="1200" dirty="0"/>
              <a:t>Electricity:</a:t>
            </a:r>
            <a:r>
              <a:rPr lang="en-FR" sz="1200" dirty="0">
                <a:sym typeface="Wingdings" pitchFamily="2" charset="2"/>
              </a:rPr>
              <a:t> test arrets-d’urgence </a:t>
            </a:r>
            <a:r>
              <a:rPr lang="en-FR" sz="1200" dirty="0">
                <a:solidFill>
                  <a:schemeClr val="tx1"/>
                </a:solidFill>
                <a:sym typeface="Wingdings" pitchFamily="2" charset="2"/>
              </a:rPr>
              <a:t>(AUG) on February 4</a:t>
            </a:r>
            <a:r>
              <a:rPr lang="en-FR" sz="1200" baseline="30000" dirty="0">
                <a:solidFill>
                  <a:schemeClr val="tx1"/>
                </a:solidFill>
                <a:sym typeface="Wingdings" pitchFamily="2" charset="2"/>
              </a:rPr>
              <a:t>th</a:t>
            </a:r>
            <a:r>
              <a:rPr lang="en-FR" sz="1200" dirty="0">
                <a:solidFill>
                  <a:schemeClr val="tx1"/>
                </a:solidFill>
                <a:sym typeface="Wingdings" pitchFamily="2" charset="2"/>
              </a:rPr>
              <a:t>  </a:t>
            </a:r>
            <a:r>
              <a:rPr lang="en-FR" sz="1200" b="1" dirty="0">
                <a:solidFill>
                  <a:schemeClr val="tx1"/>
                </a:solidFill>
                <a:sym typeface="Wingdings" pitchFamily="2" charset="2"/>
              </a:rPr>
              <a:t>power cut of nearly every systems at P2, no access onsite</a:t>
            </a:r>
            <a:endParaRPr lang="en-GB" sz="1200" b="1" dirty="0">
              <a:solidFill>
                <a:schemeClr val="tx1"/>
              </a:solidFill>
              <a:sym typeface="Wingdings" pitchFamily="2" charset="2"/>
            </a:endParaRPr>
          </a:p>
          <a:p>
            <a:pPr lvl="1">
              <a:buClrTx/>
            </a:pPr>
            <a:r>
              <a:rPr lang="en-FR" sz="1200" dirty="0">
                <a:solidFill>
                  <a:schemeClr val="tx1"/>
                </a:solidFill>
              </a:rPr>
              <a:t>Test of safety, gas &amp; fire detection systems </a:t>
            </a:r>
            <a:r>
              <a:rPr lang="en-FR" sz="120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FR" sz="1200" b="1" dirty="0">
                <a:solidFill>
                  <a:schemeClr val="tx1"/>
                </a:solidFill>
                <a:sym typeface="Wingdings" pitchFamily="2" charset="2"/>
              </a:rPr>
              <a:t>alarms will be triggered, access perturbations</a:t>
            </a:r>
            <a:endParaRPr lang="en-FR" sz="1200" b="1" dirty="0">
              <a:solidFill>
                <a:schemeClr val="tx1"/>
              </a:solidFill>
            </a:endParaRPr>
          </a:p>
          <a:p>
            <a:pPr lvl="1">
              <a:buClrTx/>
            </a:pPr>
            <a:endParaRPr lang="en-FR" sz="1200" dirty="0"/>
          </a:p>
          <a:p>
            <a:pPr>
              <a:buClrTx/>
            </a:pPr>
            <a:r>
              <a:rPr lang="en-FR" sz="1400" dirty="0"/>
              <a:t>We do not plan to open the </a:t>
            </a:r>
            <a:r>
              <a:rPr lang="en-FR" sz="1400" b="1" dirty="0"/>
              <a:t>L3 doors</a:t>
            </a:r>
            <a:r>
              <a:rPr lang="en-FR" sz="1400" dirty="0"/>
              <a:t>.</a:t>
            </a:r>
          </a:p>
          <a:p>
            <a:pPr>
              <a:buClrTx/>
            </a:pPr>
            <a:endParaRPr lang="en-FR" sz="1400" dirty="0"/>
          </a:p>
          <a:p>
            <a:pPr>
              <a:buClrTx/>
            </a:pPr>
            <a:r>
              <a:rPr lang="en-FR" sz="1400" dirty="0"/>
              <a:t>Magnets turned off and locked-out</a:t>
            </a:r>
            <a:endParaRPr lang="en-FR" dirty="0">
              <a:sym typeface="Wingdings" pitchFamily="2" charset="2"/>
            </a:endParaRPr>
          </a:p>
          <a:p>
            <a:pPr>
              <a:buClrTx/>
            </a:pPr>
            <a:endParaRPr lang="en-FR" sz="1400" dirty="0"/>
          </a:p>
          <a:p>
            <a:pPr>
              <a:buClrTx/>
            </a:pPr>
            <a:r>
              <a:rPr lang="en-FR" sz="1400" b="1" dirty="0">
                <a:solidFill>
                  <a:srgbClr val="018000"/>
                </a:solidFill>
              </a:rPr>
              <a:t>Private visits </a:t>
            </a:r>
            <a:r>
              <a:rPr lang="en-FR" sz="1400" dirty="0">
                <a:solidFill>
                  <a:srgbClr val="018000"/>
                </a:solidFill>
              </a:rPr>
              <a:t>possible until 27 March 2025 (12:00)</a:t>
            </a:r>
          </a:p>
          <a:p>
            <a:pPr lvl="1">
              <a:buClrTx/>
            </a:pPr>
            <a:r>
              <a:rPr lang="en-FR" sz="1200" dirty="0"/>
              <a:t>Visitor’s path will be declassified from January</a:t>
            </a:r>
            <a:endParaRPr lang="en-GB" sz="1200" dirty="0"/>
          </a:p>
          <a:p>
            <a:pPr lvl="1">
              <a:buClrTx/>
            </a:pPr>
            <a:endParaRPr lang="en-FR" sz="12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6CC7F4F-BDD5-0D16-3495-014DA1CBF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2074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E0716-10FD-6579-9826-EBB921545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200" dirty="0"/>
              <a:t>Access, </a:t>
            </a:r>
            <a:r>
              <a:rPr lang="en-US" sz="2200" b="1" dirty="0">
                <a:effectLst/>
              </a:rPr>
              <a:t>fire, gas and SNIFFER detection </a:t>
            </a:r>
            <a:r>
              <a:rPr lang="en-US" sz="2200" dirty="0"/>
              <a:t>s</a:t>
            </a:r>
            <a:r>
              <a:rPr lang="en-US" sz="2200" b="1" dirty="0">
                <a:effectLst/>
              </a:rPr>
              <a:t>ystems </a:t>
            </a:r>
            <a:r>
              <a:rPr lang="en-FR" sz="2200" dirty="0"/>
              <a:t>(EN-AA)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6C6B43-F765-0441-AF4F-D2CC4D4A7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B8F47C-70D1-18E2-1810-0D089A6A2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20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1F46E42-9A64-5ECD-42E4-37ABEE5FA3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226425" cy="2002305"/>
          </a:xfrm>
        </p:spPr>
        <p:txBody>
          <a:bodyPr>
            <a:normAutofit fontScale="70000" lnSpcReduction="20000"/>
          </a:bodyPr>
          <a:lstStyle/>
          <a:p>
            <a:pPr>
              <a:buClrTx/>
            </a:pPr>
            <a:r>
              <a:rPr lang="en-GB" sz="1400" b="1" dirty="0">
                <a:solidFill>
                  <a:srgbClr val="018000"/>
                </a:solidFill>
              </a:rPr>
              <a:t>Access system </a:t>
            </a:r>
            <a:r>
              <a:rPr lang="en-GB" sz="1400" dirty="0">
                <a:solidFill>
                  <a:srgbClr val="018000"/>
                </a:solidFill>
              </a:rPr>
              <a:t>preventive maintenance: 3-4 December</a:t>
            </a:r>
          </a:p>
          <a:p>
            <a:pPr>
              <a:buClrTx/>
            </a:pPr>
            <a:r>
              <a:rPr lang="en-FR" sz="1400" dirty="0">
                <a:solidFill>
                  <a:srgbClr val="018000"/>
                </a:solidFill>
              </a:rPr>
              <a:t>Yearly maintenance </a:t>
            </a:r>
            <a:r>
              <a:rPr lang="en-FR" sz="1400" b="1" dirty="0">
                <a:solidFill>
                  <a:srgbClr val="018000"/>
                </a:solidFill>
              </a:rPr>
              <a:t>red phones</a:t>
            </a:r>
            <a:r>
              <a:rPr lang="en-FR" sz="1400" dirty="0">
                <a:solidFill>
                  <a:srgbClr val="018000"/>
                </a:solidFill>
              </a:rPr>
              <a:t>: 9 December</a:t>
            </a:r>
          </a:p>
          <a:p>
            <a:pPr>
              <a:buClrTx/>
            </a:pPr>
            <a:r>
              <a:rPr lang="en-GB" sz="1400" b="1" dirty="0"/>
              <a:t>Safety test </a:t>
            </a:r>
            <a:r>
              <a:rPr lang="en-GB" sz="1400" dirty="0"/>
              <a:t>(sirens and flashing light): 24 December </a:t>
            </a:r>
            <a:r>
              <a:rPr lang="en-GB" sz="1400" dirty="0">
                <a:sym typeface="Wingdings" pitchFamily="2" charset="2"/>
              </a:rPr>
              <a:t> </a:t>
            </a:r>
            <a:r>
              <a:rPr lang="en-GB" sz="1400" dirty="0">
                <a:solidFill>
                  <a:srgbClr val="FF0000"/>
                </a:solidFill>
                <a:sym typeface="Wingdings" pitchFamily="2" charset="2"/>
              </a:rPr>
              <a:t>no access underground whole day</a:t>
            </a:r>
            <a:endParaRPr lang="en-GB" sz="1400" dirty="0">
              <a:solidFill>
                <a:srgbClr val="FF0000"/>
              </a:solidFill>
            </a:endParaRPr>
          </a:p>
          <a:p>
            <a:pPr>
              <a:buClrTx/>
            </a:pPr>
            <a:r>
              <a:rPr lang="en-GB" sz="1400" b="1" dirty="0"/>
              <a:t>CSAM test: </a:t>
            </a:r>
            <a:r>
              <a:rPr lang="en-GB" sz="1400" dirty="0"/>
              <a:t>3 January from 8:00 to 13:00</a:t>
            </a:r>
            <a:r>
              <a:rPr lang="en-GB" sz="1400" dirty="0">
                <a:sym typeface="Wingdings" pitchFamily="2" charset="2"/>
              </a:rPr>
              <a:t>  </a:t>
            </a:r>
            <a:r>
              <a:rPr lang="en-GB" sz="1400" dirty="0">
                <a:solidFill>
                  <a:srgbClr val="FF0000"/>
                </a:solidFill>
                <a:sym typeface="Wingdings" pitchFamily="2" charset="2"/>
              </a:rPr>
              <a:t>no access underground</a:t>
            </a:r>
            <a:endParaRPr lang="en-FR" sz="1400" dirty="0">
              <a:solidFill>
                <a:srgbClr val="FF0000"/>
              </a:solidFill>
            </a:endParaRPr>
          </a:p>
          <a:p>
            <a:pPr>
              <a:buClrTx/>
            </a:pPr>
            <a:endParaRPr lang="en-FR" sz="1400" b="1" dirty="0">
              <a:solidFill>
                <a:srgbClr val="FF0000"/>
              </a:solidFill>
            </a:endParaRPr>
          </a:p>
          <a:p>
            <a:pPr>
              <a:buClrTx/>
            </a:pPr>
            <a:r>
              <a:rPr lang="en-FR" sz="1400" b="1" dirty="0">
                <a:solidFill>
                  <a:schemeClr val="tx1"/>
                </a:solidFill>
              </a:rPr>
              <a:t>Individual System Test (IST):</a:t>
            </a:r>
            <a:r>
              <a:rPr lang="en-FR" sz="1400" b="1" dirty="0">
                <a:solidFill>
                  <a:srgbClr val="FF0000"/>
                </a:solidFill>
              </a:rPr>
              <a:t> </a:t>
            </a:r>
            <a:r>
              <a:rPr lang="en-GB" sz="1400" b="1" dirty="0">
                <a:solidFill>
                  <a:schemeClr val="tx1"/>
                </a:solidFill>
              </a:rPr>
              <a:t>28</a:t>
            </a:r>
            <a:r>
              <a:rPr lang="en-GB" sz="1400" b="1" baseline="30000" dirty="0">
                <a:solidFill>
                  <a:schemeClr val="tx1"/>
                </a:solidFill>
              </a:rPr>
              <a:t>th</a:t>
            </a:r>
            <a:r>
              <a:rPr lang="en-GB" sz="1400" b="1" dirty="0">
                <a:solidFill>
                  <a:schemeClr val="tx1"/>
                </a:solidFill>
              </a:rPr>
              <a:t> February from 13h to 19h30 and 3</a:t>
            </a:r>
            <a:r>
              <a:rPr lang="en-GB" sz="1400" b="1" baseline="30000" dirty="0">
                <a:solidFill>
                  <a:schemeClr val="tx1"/>
                </a:solidFill>
              </a:rPr>
              <a:t>rd</a:t>
            </a:r>
            <a:r>
              <a:rPr lang="en-GB" sz="1400" b="1" dirty="0">
                <a:solidFill>
                  <a:schemeClr val="tx1"/>
                </a:solidFill>
              </a:rPr>
              <a:t> March from 17h to 19h30</a:t>
            </a:r>
            <a:r>
              <a:rPr lang="en-FR" sz="1400" dirty="0">
                <a:solidFill>
                  <a:schemeClr val="tx1"/>
                </a:solidFill>
              </a:rPr>
              <a:t> </a:t>
            </a:r>
            <a:r>
              <a:rPr lang="en-FR" sz="1400" b="1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GB" sz="1400" b="1" dirty="0">
                <a:solidFill>
                  <a:schemeClr val="tx1"/>
                </a:solidFill>
                <a:sym typeface="Wingdings" pitchFamily="2" charset="2"/>
              </a:rPr>
              <a:t>ALL DOORS must be closed and no emergency green handle pulled (no patrol needed).</a:t>
            </a:r>
            <a:r>
              <a:rPr lang="en-FR" sz="1400" dirty="0">
                <a:solidFill>
                  <a:srgbClr val="FF0000"/>
                </a:solidFill>
                <a:sym typeface="Wingdings" pitchFamily="2" charset="2"/>
              </a:rPr>
              <a:t> Underground access will be stopped ~1h before the tests.</a:t>
            </a:r>
          </a:p>
          <a:p>
            <a:pPr>
              <a:buClrTx/>
            </a:pPr>
            <a:endParaRPr lang="en-FR" sz="1400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buClrTx/>
            </a:pPr>
            <a:r>
              <a:rPr lang="en-FR" sz="1400" b="1" dirty="0">
                <a:solidFill>
                  <a:schemeClr val="tx1"/>
                </a:solidFill>
                <a:sym typeface="Wingdings" pitchFamily="2" charset="2"/>
              </a:rPr>
              <a:t>Beam Imminent Warning (BIW) test:</a:t>
            </a:r>
            <a:r>
              <a:rPr lang="en-FR" sz="1400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GB" sz="1400" dirty="0">
                <a:solidFill>
                  <a:schemeClr val="tx1"/>
                </a:solidFill>
              </a:rPr>
              <a:t>28</a:t>
            </a:r>
            <a:r>
              <a:rPr lang="en-GB" sz="1400" baseline="30000" dirty="0">
                <a:solidFill>
                  <a:schemeClr val="tx1"/>
                </a:solidFill>
              </a:rPr>
              <a:t>th</a:t>
            </a:r>
            <a:r>
              <a:rPr lang="en-GB" sz="1400" dirty="0">
                <a:solidFill>
                  <a:schemeClr val="tx1"/>
                </a:solidFill>
              </a:rPr>
              <a:t> February, in the shadow of IST test</a:t>
            </a:r>
            <a:endParaRPr lang="en-FR" sz="1400" dirty="0">
              <a:solidFill>
                <a:schemeClr val="tx1"/>
              </a:solidFill>
            </a:endParaRPr>
          </a:p>
          <a:p>
            <a:pPr>
              <a:buClrTx/>
            </a:pPr>
            <a:endParaRPr lang="en-FR" sz="1400" b="1" dirty="0">
              <a:solidFill>
                <a:srgbClr val="FF0000"/>
              </a:solidFill>
            </a:endParaRPr>
          </a:p>
          <a:p>
            <a:pPr>
              <a:buClrTx/>
            </a:pPr>
            <a:r>
              <a:rPr lang="en-FR" sz="1400" b="1" dirty="0">
                <a:solidFill>
                  <a:schemeClr val="tx1"/>
                </a:solidFill>
              </a:rPr>
              <a:t>Department Safety Office (DSO) test:</a:t>
            </a:r>
            <a:r>
              <a:rPr lang="en-FR" sz="1400" dirty="0">
                <a:solidFill>
                  <a:srgbClr val="FF0000"/>
                </a:solidFill>
              </a:rPr>
              <a:t> </a:t>
            </a:r>
            <a:r>
              <a:rPr lang="en-FR" sz="1400" dirty="0">
                <a:solidFill>
                  <a:schemeClr val="tx1"/>
                </a:solidFill>
              </a:rPr>
              <a:t>13-14 March </a:t>
            </a:r>
            <a:r>
              <a:rPr lang="en-FR" sz="140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FR" sz="1400" dirty="0">
                <a:solidFill>
                  <a:srgbClr val="FF0000"/>
                </a:solidFill>
                <a:sym typeface="Wingdings" pitchFamily="2" charset="2"/>
              </a:rPr>
              <a:t>patrol and close ALICE on March 13</a:t>
            </a:r>
            <a:r>
              <a:rPr lang="en-FR" sz="1400" baseline="30000" dirty="0">
                <a:solidFill>
                  <a:srgbClr val="FF0000"/>
                </a:solidFill>
                <a:sym typeface="Wingdings" pitchFamily="2" charset="2"/>
              </a:rPr>
              <a:t>th</a:t>
            </a:r>
            <a:r>
              <a:rPr lang="en-FR" sz="1400" dirty="0">
                <a:solidFill>
                  <a:srgbClr val="FF0000"/>
                </a:solidFill>
                <a:sym typeface="Wingdings" pitchFamily="2" charset="2"/>
              </a:rPr>
              <a:t> at 15:00 (test starts at 16:00). No underground access from March 13</a:t>
            </a:r>
            <a:r>
              <a:rPr lang="en-FR" sz="1400" baseline="30000" dirty="0">
                <a:solidFill>
                  <a:srgbClr val="FF0000"/>
                </a:solidFill>
                <a:sym typeface="Wingdings" pitchFamily="2" charset="2"/>
              </a:rPr>
              <a:t>th</a:t>
            </a:r>
            <a:r>
              <a:rPr lang="en-FR" sz="1400" dirty="0">
                <a:solidFill>
                  <a:srgbClr val="FF0000"/>
                </a:solidFill>
                <a:sym typeface="Wingdings" pitchFamily="2" charset="2"/>
              </a:rPr>
              <a:t> at 15:00 to March 14</a:t>
            </a:r>
            <a:r>
              <a:rPr lang="en-FR" sz="1400" baseline="30000" dirty="0">
                <a:solidFill>
                  <a:srgbClr val="FF0000"/>
                </a:solidFill>
                <a:sym typeface="Wingdings" pitchFamily="2" charset="2"/>
              </a:rPr>
              <a:t>th</a:t>
            </a:r>
            <a:r>
              <a:rPr lang="en-FR" sz="1400" dirty="0">
                <a:solidFill>
                  <a:srgbClr val="FF0000"/>
                </a:solidFill>
                <a:sym typeface="Wingdings" pitchFamily="2" charset="2"/>
              </a:rPr>
              <a:t> at 18:00</a:t>
            </a:r>
            <a:endParaRPr lang="en-FR" sz="1400" dirty="0">
              <a:solidFill>
                <a:srgbClr val="FF0000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15A0F2-E86E-38C6-0DD7-3E0FA69DD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232D71FF-04CA-25EE-2CB1-38E49D0C8E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493668"/>
              </p:ext>
            </p:extLst>
          </p:nvPr>
        </p:nvGraphicFramePr>
        <p:xfrm>
          <a:off x="1360714" y="3035893"/>
          <a:ext cx="6713763" cy="1504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3956">
                  <a:extLst>
                    <a:ext uri="{9D8B030D-6E8A-4147-A177-3AD203B41FA5}">
                      <a16:colId xmlns:a16="http://schemas.microsoft.com/office/drawing/2014/main" val="2628267031"/>
                    </a:ext>
                  </a:extLst>
                </a:gridCol>
                <a:gridCol w="1328627">
                  <a:extLst>
                    <a:ext uri="{9D8B030D-6E8A-4147-A177-3AD203B41FA5}">
                      <a16:colId xmlns:a16="http://schemas.microsoft.com/office/drawing/2014/main" val="2768400346"/>
                    </a:ext>
                  </a:extLst>
                </a:gridCol>
                <a:gridCol w="1135513">
                  <a:extLst>
                    <a:ext uri="{9D8B030D-6E8A-4147-A177-3AD203B41FA5}">
                      <a16:colId xmlns:a16="http://schemas.microsoft.com/office/drawing/2014/main" val="1766194781"/>
                    </a:ext>
                  </a:extLst>
                </a:gridCol>
                <a:gridCol w="2995667">
                  <a:extLst>
                    <a:ext uri="{9D8B030D-6E8A-4147-A177-3AD203B41FA5}">
                      <a16:colId xmlns:a16="http://schemas.microsoft.com/office/drawing/2014/main" val="3938031586"/>
                    </a:ext>
                  </a:extLst>
                </a:gridCol>
              </a:tblGrid>
              <a:tr h="22954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Tests on Fire, Gas and SNIFFER Detection Systems</a:t>
                      </a:r>
                      <a:endParaRPr lang="en-US" sz="1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804811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System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Buildings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Dates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700" b="1">
                          <a:solidFill>
                            <a:schemeClr val="tx1"/>
                          </a:solidFill>
                          <a:effectLst/>
                        </a:rPr>
                        <a:t>Comments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722498659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rgbClr val="018000"/>
                          </a:solidFill>
                          <a:effectLst/>
                        </a:rPr>
                        <a:t>Gas Detection Activity #1</a:t>
                      </a:r>
                      <a:endParaRPr lang="en-US" sz="700" b="1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SG2, CR5 and UX25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25/11/2024 to 27/11/2024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rgbClr val="018000"/>
                          </a:solidFill>
                          <a:effectLst/>
                        </a:rPr>
                        <a:t> </a:t>
                      </a:r>
                      <a:endParaRPr lang="en-US" sz="700" dirty="0">
                        <a:solidFill>
                          <a:srgbClr val="018000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776744246"/>
                  </a:ext>
                </a:extLst>
              </a:tr>
              <a:tr h="300951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Gas Detection Activity #2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SG2, CR5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04/02/2025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Electrical Interlocks test of gas system in the shadow AUG test in collaboration with EN/EL and EP/DT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2213157713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Fire Detection Activity #1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UX25 and Counting Rooms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25/11/2024 to 29/11/2024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570478101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Fire Detection Activity #2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UX25 Racks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21/02/2025 to 27/02/2025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2371859919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SNIFFER Activity #1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CR5 and UX25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26/02/2025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Test of level 3 alarms and DSS after all rotations are done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2376521996"/>
                  </a:ext>
                </a:extLst>
              </a:tr>
              <a:tr h="157418">
                <a:tc>
                  <a:txBody>
                    <a:bodyPr/>
                    <a:lstStyle/>
                    <a:p>
                      <a:r>
                        <a:rPr lang="en-US" sz="700" b="1" dirty="0">
                          <a:solidFill>
                            <a:schemeClr val="tx1"/>
                          </a:solidFill>
                          <a:effectLst/>
                        </a:rPr>
                        <a:t>SNIFFER Activity #2</a:t>
                      </a:r>
                      <a:endParaRPr lang="en-US" sz="700" b="1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CR5 and UX25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27/02/2025 or 03/03/2025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tc>
                  <a:txBody>
                    <a:bodyPr/>
                    <a:lstStyle/>
                    <a:p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Assistance to ALICE for air sampling network cleaning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46793" marR="46793" marT="0" marB="0" anchor="ctr"/>
                </a:tc>
                <a:extLst>
                  <a:ext uri="{0D108BD9-81ED-4DB2-BD59-A6C34878D82A}">
                    <a16:rowId xmlns:a16="http://schemas.microsoft.com/office/drawing/2014/main" val="165377040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5E82F70-2D62-710C-2FD4-EED5241D7D22}"/>
              </a:ext>
            </a:extLst>
          </p:cNvPr>
          <p:cNvSpPr txBox="1"/>
          <p:nvPr/>
        </p:nvSpPr>
        <p:spPr>
          <a:xfrm>
            <a:off x="5798722" y="4719520"/>
            <a:ext cx="2447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600" dirty="0"/>
              <a:t>Nicolas Broca/Vitor Rios</a:t>
            </a:r>
          </a:p>
        </p:txBody>
      </p:sp>
    </p:spTree>
    <p:extLst>
      <p:ext uri="{BB962C8B-B14F-4D97-AF65-F5344CB8AC3E}">
        <p14:creationId xmlns:p14="http://schemas.microsoft.com/office/powerpoint/2010/main" val="18074886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3543F-9EC3-080A-81CB-6FD0524FD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L3 leak update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1D1E0F-834C-8F76-501E-ABDF287C8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ED69FD-AB78-DD98-BBE2-FE5A51E41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21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D3963AC-7E7E-182F-D586-D248546202A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226425" cy="1546739"/>
          </a:xfrm>
        </p:spPr>
        <p:txBody>
          <a:bodyPr>
            <a:normAutofit fontScale="92500" lnSpcReduction="10000"/>
          </a:bodyPr>
          <a:lstStyle/>
          <a:p>
            <a:pPr>
              <a:buClrTx/>
            </a:pPr>
            <a:r>
              <a:rPr lang="en-GB" sz="1200" dirty="0"/>
              <a:t>A quite big leak</a:t>
            </a:r>
            <a:r>
              <a:rPr lang="en-GB" sz="1200" b="1" dirty="0"/>
              <a:t> </a:t>
            </a:r>
            <a:r>
              <a:rPr lang="en-GB" sz="1200" dirty="0"/>
              <a:t>in the L3 busbar cooling system detected in July</a:t>
            </a:r>
          </a:p>
          <a:p>
            <a:pPr>
              <a:buClrTx/>
            </a:pPr>
            <a:endParaRPr lang="en-GB" sz="1200" dirty="0"/>
          </a:p>
          <a:p>
            <a:pPr>
              <a:buClrTx/>
            </a:pPr>
            <a:r>
              <a:rPr lang="en-GB" sz="1200" b="1" dirty="0"/>
              <a:t>The leak was repaired </a:t>
            </a:r>
            <a:r>
              <a:rPr lang="en-GB" sz="1200" dirty="0"/>
              <a:t>last week, requiring welding a new pipe and replacing the fitting</a:t>
            </a:r>
          </a:p>
          <a:p>
            <a:pPr>
              <a:buClrTx/>
            </a:pPr>
            <a:endParaRPr lang="en-GB" sz="1200" dirty="0"/>
          </a:p>
          <a:p>
            <a:pPr>
              <a:buClrTx/>
            </a:pPr>
            <a:r>
              <a:rPr lang="en-GB" sz="1200" dirty="0"/>
              <a:t>The magnet was </a:t>
            </a:r>
            <a:r>
              <a:rPr lang="en-GB" sz="1200" b="1" dirty="0"/>
              <a:t>powered on </a:t>
            </a:r>
            <a:r>
              <a:rPr lang="en-GB" sz="1200" dirty="0"/>
              <a:t>on Friday, to verify the tightness of the new fitting at 50℃. A second powering test foreseen before the end of the EYETS</a:t>
            </a:r>
          </a:p>
          <a:p>
            <a:pPr>
              <a:buClrTx/>
            </a:pPr>
            <a:endParaRPr lang="en-GB" sz="1200" dirty="0"/>
          </a:p>
          <a:p>
            <a:pPr>
              <a:buClrTx/>
            </a:pPr>
            <a:r>
              <a:rPr lang="en-GB" sz="1200" dirty="0">
                <a:solidFill>
                  <a:srgbClr val="018000"/>
                </a:solidFill>
              </a:rPr>
              <a:t>Thanks to Philippe and Julien who have organised this repair with the help of a welder from EN-MME!</a:t>
            </a:r>
          </a:p>
          <a:p>
            <a:pPr>
              <a:buClrTx/>
            </a:pPr>
            <a:endParaRPr lang="en-FR" sz="1200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8963DF2-34D9-7C6E-A338-77AE26D34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783DD2-22D9-5FBD-95E3-EAFD0E5E0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3232" y="2676704"/>
            <a:ext cx="4045482" cy="1843859"/>
          </a:xfrm>
          <a:prstGeom prst="rect">
            <a:avLst/>
          </a:prstGeom>
        </p:spPr>
      </p:pic>
      <p:pic>
        <p:nvPicPr>
          <p:cNvPr id="9" name="Picture 8" descr="A metal piece of equipment&#10;&#10;Description automatically generated">
            <a:extLst>
              <a:ext uri="{FF2B5EF4-FFF2-40B4-BE49-F238E27FC236}">
                <a16:creationId xmlns:a16="http://schemas.microsoft.com/office/drawing/2014/main" id="{4447BD45-8DA3-986D-C382-01C2FC580D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2342605" y="3192143"/>
            <a:ext cx="1491343" cy="111850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9C294D1-E328-3E69-AE15-2C4B766F5EF4}"/>
              </a:ext>
            </a:extLst>
          </p:cNvPr>
          <p:cNvSpPr txBox="1"/>
          <p:nvPr/>
        </p:nvSpPr>
        <p:spPr>
          <a:xfrm>
            <a:off x="2657990" y="4320688"/>
            <a:ext cx="7793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100" dirty="0"/>
              <a:t>Old fitting</a:t>
            </a:r>
          </a:p>
        </p:txBody>
      </p:sp>
      <p:pic>
        <p:nvPicPr>
          <p:cNvPr id="11" name="Picture 10" descr="A close-up of a metal piece&#10;&#10;Description automatically generated">
            <a:extLst>
              <a:ext uri="{FF2B5EF4-FFF2-40B4-BE49-F238E27FC236}">
                <a16:creationId xmlns:a16="http://schemas.microsoft.com/office/drawing/2014/main" id="{B68C1F0B-2BC2-B5D3-0CD3-C7C253CA551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6977"/>
          <a:stretch/>
        </p:blipFill>
        <p:spPr>
          <a:xfrm rot="5400000">
            <a:off x="776061" y="3058430"/>
            <a:ext cx="1546739" cy="12470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0B598A-D23C-FC6C-E589-CD00CF3F9B0E}"/>
              </a:ext>
            </a:extLst>
          </p:cNvPr>
          <p:cNvSpPr txBox="1"/>
          <p:nvPr/>
        </p:nvSpPr>
        <p:spPr>
          <a:xfrm>
            <a:off x="6126480" y="4736357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Philippe/Julien</a:t>
            </a:r>
          </a:p>
        </p:txBody>
      </p:sp>
    </p:spTree>
    <p:extLst>
      <p:ext uri="{BB962C8B-B14F-4D97-AF65-F5344CB8AC3E}">
        <p14:creationId xmlns:p14="http://schemas.microsoft.com/office/powerpoint/2010/main" val="23309999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6AFCD-0324-1B97-8AAC-2E043646B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Gas activities (EP-DT)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F6CF837-A255-2061-93D3-94351B17A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8429FB-34D3-2E27-2803-743C39853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22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4E18069-A0F8-7FA5-4035-FF65A2F5C85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8" y="945002"/>
            <a:ext cx="3888550" cy="3762051"/>
          </a:xfrm>
        </p:spPr>
        <p:txBody>
          <a:bodyPr>
            <a:normAutofit/>
          </a:bodyPr>
          <a:lstStyle/>
          <a:p>
            <a:r>
              <a:rPr lang="en-GB" sz="1100" dirty="0"/>
              <a:t>TPC:</a:t>
            </a:r>
          </a:p>
          <a:p>
            <a:pPr lvl="1"/>
            <a:r>
              <a:rPr lang="en-GB" sz="900" dirty="0"/>
              <a:t>Installation of a pressure dumper on the input of the pumps to reduce the gas vibration impacts on the chamber and test (before Christmas)</a:t>
            </a:r>
          </a:p>
          <a:p>
            <a:pPr lvl="1"/>
            <a:r>
              <a:rPr lang="en-GB" sz="900" dirty="0"/>
              <a:t>Filling of the Envelop humidifier (Jan-Feb/2025)</a:t>
            </a:r>
          </a:p>
          <a:p>
            <a:pPr lvl="1"/>
            <a:r>
              <a:rPr lang="en-GB" sz="900" dirty="0"/>
              <a:t>Replace filters, pump, purifier, distribution (Dec/2024)</a:t>
            </a:r>
          </a:p>
          <a:p>
            <a:pPr lvl="1"/>
            <a:r>
              <a:rPr lang="en-GB" sz="900" dirty="0"/>
              <a:t>Dismount and check safety valves (Dec/2024 and Jan/2025)</a:t>
            </a:r>
          </a:p>
          <a:p>
            <a:pPr lvl="1"/>
            <a:r>
              <a:rPr lang="en-GB" sz="900" dirty="0"/>
              <a:t>Maybe dismantling of the pump 2 and send it to manufacturer for maintenance and cleaning (Jan-Feb/2025)</a:t>
            </a:r>
          </a:p>
          <a:p>
            <a:endParaRPr lang="en-GB" sz="1100" dirty="0"/>
          </a:p>
          <a:p>
            <a:r>
              <a:rPr lang="en-GB" sz="1100" dirty="0"/>
              <a:t>TRD:</a:t>
            </a:r>
          </a:p>
          <a:p>
            <a:pPr lvl="1"/>
            <a:r>
              <a:rPr lang="en-GB" sz="900" dirty="0"/>
              <a:t>Replace the Festo module (Dec/2024)</a:t>
            </a:r>
          </a:p>
          <a:p>
            <a:pPr lvl="1"/>
            <a:r>
              <a:rPr lang="en-GB" sz="900" dirty="0"/>
              <a:t>Check safety valves (Dec/2024 and Jan/2025)</a:t>
            </a:r>
          </a:p>
          <a:p>
            <a:pPr lvl="1"/>
            <a:r>
              <a:rPr lang="en-GB" sz="900" dirty="0"/>
              <a:t>Replace 1 pump by the spare and send it to maintenance (Dec/2024)</a:t>
            </a:r>
          </a:p>
          <a:p>
            <a:endParaRPr lang="en-GB" sz="1100" dirty="0"/>
          </a:p>
          <a:p>
            <a:r>
              <a:rPr lang="en-GB" sz="1100" dirty="0"/>
              <a:t>HMPID:</a:t>
            </a:r>
          </a:p>
          <a:p>
            <a:pPr lvl="1"/>
            <a:r>
              <a:rPr lang="en-GB" sz="900" dirty="0"/>
              <a:t>Regeneration of the manual purifier (Jan/2025)</a:t>
            </a:r>
          </a:p>
          <a:p>
            <a:pPr lvl="1"/>
            <a:r>
              <a:rPr lang="en-GB" sz="900" dirty="0"/>
              <a:t>Check the analysis devices in CR5 (Jan/2025)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8C8D556-DAD0-6BA0-009C-87994915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1F9544AC-6E46-6642-3623-6C0CF0A9F1A4}"/>
              </a:ext>
            </a:extLst>
          </p:cNvPr>
          <p:cNvSpPr txBox="1">
            <a:spLocks/>
          </p:cNvSpPr>
          <p:nvPr/>
        </p:nvSpPr>
        <p:spPr>
          <a:xfrm>
            <a:off x="4528023" y="945002"/>
            <a:ext cx="3888550" cy="3762051"/>
          </a:xfrm>
          <a:prstGeom prst="rect">
            <a:avLst/>
          </a:prstGeom>
        </p:spPr>
        <p:txBody>
          <a:bodyPr vert="horz" lIns="91434" tIns="45717" rIns="91434" bIns="45717">
            <a:normAutofit fontScale="77500" lnSpcReduction="20000"/>
          </a:bodyPr>
          <a:lstStyle>
            <a:lvl1pPr marL="225407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14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40" indent="-228582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12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749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11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570" indent="-2238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105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089" indent="-2365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657" indent="-182867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09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53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54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dirty="0"/>
              <a:t>TOF:</a:t>
            </a:r>
          </a:p>
          <a:p>
            <a:pPr lvl="1" defTabSz="914400"/>
            <a:r>
              <a:rPr lang="en-GB" dirty="0"/>
              <a:t>Replacement of one pump by the spare and send it to the manufacturer (Dec/2024)</a:t>
            </a:r>
          </a:p>
          <a:p>
            <a:pPr lvl="1" defTabSz="914400"/>
            <a:r>
              <a:rPr lang="en-GB" dirty="0"/>
              <a:t>Replace the Festo Module (</a:t>
            </a:r>
            <a:r>
              <a:rPr lang="en-GB" dirty="0" err="1"/>
              <a:t>pilote</a:t>
            </a:r>
            <a:r>
              <a:rPr lang="en-GB" dirty="0"/>
              <a:t> of the pneumatic valves) (Dec/2024)</a:t>
            </a:r>
          </a:p>
          <a:p>
            <a:pPr lvl="1" defTabSz="914400"/>
            <a:r>
              <a:rPr lang="en-GB" dirty="0"/>
              <a:t>Filter to be change in purifier, pump, exhaust (Dec/2024 or Jan/2025)</a:t>
            </a:r>
          </a:p>
          <a:p>
            <a:pPr lvl="1" defTabSz="914400"/>
            <a:r>
              <a:rPr lang="en-GB" dirty="0"/>
              <a:t>Installation of flow meters in the backup lines in the cavern (Jan-Feb/2025)</a:t>
            </a:r>
          </a:p>
          <a:p>
            <a:pPr defTabSz="914400"/>
            <a:endParaRPr lang="en-GB" dirty="0"/>
          </a:p>
          <a:p>
            <a:pPr defTabSz="914400"/>
            <a:r>
              <a:rPr lang="en-GB" dirty="0"/>
              <a:t>MCH:</a:t>
            </a:r>
          </a:p>
          <a:p>
            <a:pPr lvl="1" defTabSz="914400"/>
            <a:r>
              <a:rPr lang="en-GB" dirty="0"/>
              <a:t>Test of the mixture to check the ratio (if not good, then calibration of the mass flow controllers) (Dec/2024)</a:t>
            </a:r>
          </a:p>
          <a:p>
            <a:pPr lvl="1" defTabSz="914400"/>
            <a:r>
              <a:rPr lang="en-GB" dirty="0"/>
              <a:t>Filling humidifier (Jan-Feb/2025)</a:t>
            </a:r>
          </a:p>
          <a:p>
            <a:pPr lvl="1" defTabSz="914400"/>
            <a:r>
              <a:rPr lang="en-GB" dirty="0"/>
              <a:t>Reading of the distribution rack 61, one channel totally wrong to be fixed (ongoing)</a:t>
            </a:r>
          </a:p>
          <a:p>
            <a:pPr defTabSz="914400"/>
            <a:endParaRPr lang="en-GB" dirty="0"/>
          </a:p>
          <a:p>
            <a:pPr defTabSz="914400"/>
            <a:r>
              <a:rPr lang="en-GB" dirty="0"/>
              <a:t>MID:</a:t>
            </a:r>
          </a:p>
          <a:p>
            <a:pPr lvl="1" defTabSz="914400"/>
            <a:r>
              <a:rPr lang="en-GB" dirty="0"/>
              <a:t>Purge the system and then open it (ongoing)</a:t>
            </a:r>
          </a:p>
          <a:p>
            <a:pPr lvl="1" defTabSz="914400"/>
            <a:r>
              <a:rPr lang="en-GB" dirty="0"/>
              <a:t>Remove the Zimmerli in the mixer to test it (Dec/2024)</a:t>
            </a:r>
          </a:p>
          <a:p>
            <a:pPr lvl="1" defTabSz="914400"/>
            <a:r>
              <a:rPr lang="en-GB" dirty="0"/>
              <a:t>Test the functioning in “dummy chamber mode” (ongoing)</a:t>
            </a:r>
          </a:p>
          <a:p>
            <a:pPr lvl="1" defTabSz="914400"/>
            <a:r>
              <a:rPr lang="en-GB" dirty="0"/>
              <a:t>Change the pressure sensor on the distribution (second half of January)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FR" dirty="0">
                <a:sym typeface="Wingdings" pitchFamily="2" charset="2"/>
              </a:rPr>
              <a:t>implies openng the detector</a:t>
            </a:r>
            <a:endParaRPr lang="en-GB" dirty="0"/>
          </a:p>
          <a:p>
            <a:pPr lvl="1" defTabSz="914400"/>
            <a:r>
              <a:rPr lang="en-GB" dirty="0"/>
              <a:t>Pump membrane to be changed (Jan/2025)</a:t>
            </a:r>
          </a:p>
          <a:p>
            <a:pPr lvl="1" defTabSz="914400"/>
            <a:r>
              <a:rPr lang="en-GB" dirty="0"/>
              <a:t>Filling of the humidifier (Feb/2025)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FAA5D9-01A6-C713-465B-9A9DC993CF3D}"/>
              </a:ext>
            </a:extLst>
          </p:cNvPr>
          <p:cNvSpPr txBox="1"/>
          <p:nvPr/>
        </p:nvSpPr>
        <p:spPr>
          <a:xfrm>
            <a:off x="6411101" y="4755389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Louis-Philippe</a:t>
            </a:r>
          </a:p>
        </p:txBody>
      </p:sp>
    </p:spTree>
    <p:extLst>
      <p:ext uri="{BB962C8B-B14F-4D97-AF65-F5344CB8AC3E}">
        <p14:creationId xmlns:p14="http://schemas.microsoft.com/office/powerpoint/2010/main" val="40860907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F800E-7A96-370C-441C-0A64F92DF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/>
              <a:t>EOY gas </a:t>
            </a:r>
            <a:r>
              <a:rPr lang="en-FR" dirty="0"/>
              <a:t>consumption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83CF73-A324-DC62-4A76-D1A054817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A69EB-D934-BBCF-7250-462A65F96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23</a:t>
            </a:fld>
            <a:endParaRPr lang="en-US">
              <a:latin typeface="Arial"/>
            </a:endParaRP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DA2C251A-6E82-40F0-360D-CC6CE43B1A8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14816482"/>
              </p:ext>
            </p:extLst>
          </p:nvPr>
        </p:nvGraphicFramePr>
        <p:xfrm>
          <a:off x="309966" y="1228423"/>
          <a:ext cx="8226424" cy="2899410"/>
        </p:xfrm>
        <a:graphic>
          <a:graphicData uri="http://schemas.openxmlformats.org/drawingml/2006/table">
            <a:tbl>
              <a:tblPr>
                <a:tableStyleId>{0E3FDE45-AF77-4B5C-9715-49D594BDF05E}</a:tableStyleId>
              </a:tblPr>
              <a:tblGrid>
                <a:gridCol w="432511">
                  <a:extLst>
                    <a:ext uri="{9D8B030D-6E8A-4147-A177-3AD203B41FA5}">
                      <a16:colId xmlns:a16="http://schemas.microsoft.com/office/drawing/2014/main" val="3859210838"/>
                    </a:ext>
                  </a:extLst>
                </a:gridCol>
                <a:gridCol w="1402533">
                  <a:extLst>
                    <a:ext uri="{9D8B030D-6E8A-4147-A177-3AD203B41FA5}">
                      <a16:colId xmlns:a16="http://schemas.microsoft.com/office/drawing/2014/main" val="3880698235"/>
                    </a:ext>
                  </a:extLst>
                </a:gridCol>
                <a:gridCol w="1084120">
                  <a:extLst>
                    <a:ext uri="{9D8B030D-6E8A-4147-A177-3AD203B41FA5}">
                      <a16:colId xmlns:a16="http://schemas.microsoft.com/office/drawing/2014/main" val="3034582833"/>
                    </a:ext>
                  </a:extLst>
                </a:gridCol>
                <a:gridCol w="1061376">
                  <a:extLst>
                    <a:ext uri="{9D8B030D-6E8A-4147-A177-3AD203B41FA5}">
                      <a16:colId xmlns:a16="http://schemas.microsoft.com/office/drawing/2014/main" val="3182771048"/>
                    </a:ext>
                  </a:extLst>
                </a:gridCol>
                <a:gridCol w="1059102">
                  <a:extLst>
                    <a:ext uri="{9D8B030D-6E8A-4147-A177-3AD203B41FA5}">
                      <a16:colId xmlns:a16="http://schemas.microsoft.com/office/drawing/2014/main" val="2124679186"/>
                    </a:ext>
                  </a:extLst>
                </a:gridCol>
                <a:gridCol w="1060618">
                  <a:extLst>
                    <a:ext uri="{9D8B030D-6E8A-4147-A177-3AD203B41FA5}">
                      <a16:colId xmlns:a16="http://schemas.microsoft.com/office/drawing/2014/main" val="814590600"/>
                    </a:ext>
                  </a:extLst>
                </a:gridCol>
                <a:gridCol w="988596">
                  <a:extLst>
                    <a:ext uri="{9D8B030D-6E8A-4147-A177-3AD203B41FA5}">
                      <a16:colId xmlns:a16="http://schemas.microsoft.com/office/drawing/2014/main" val="3513871209"/>
                    </a:ext>
                  </a:extLst>
                </a:gridCol>
                <a:gridCol w="1137568">
                  <a:extLst>
                    <a:ext uri="{9D8B030D-6E8A-4147-A177-3AD203B41FA5}">
                      <a16:colId xmlns:a16="http://schemas.microsoft.com/office/drawing/2014/main" val="3708031910"/>
                    </a:ext>
                  </a:extLst>
                </a:gridCol>
              </a:tblGrid>
              <a:tr h="400291">
                <a:tc>
                  <a:txBody>
                    <a:bodyPr/>
                    <a:lstStyle/>
                    <a:p>
                      <a:pPr algn="ctr"/>
                      <a:r>
                        <a:rPr lang="en-FR" sz="7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FR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7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FR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700" dirty="0">
                          <a:effectLst/>
                        </a:rPr>
                        <a:t> </a:t>
                      </a:r>
                      <a:endParaRPr lang="en-FR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sz="7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en-FR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</a:rPr>
                        <a:t>In service during the closure (Y/N)</a:t>
                      </a:r>
                      <a:endParaRPr lang="en-GB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</a:rPr>
                        <a:t>If in service, expected consumption (m3/d)</a:t>
                      </a:r>
                      <a:endParaRPr lang="en-GB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</a:rPr>
                        <a:t>If not in service during the closure, proposed date for the switch off (Before the 21st of December)</a:t>
                      </a:r>
                      <a:endParaRPr lang="en-GB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</a:rPr>
                        <a:t>If restarted in January, proposed date for the switch on in 2025</a:t>
                      </a:r>
                      <a:endParaRPr lang="en-GB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46002422"/>
                  </a:ext>
                </a:extLst>
              </a:tr>
              <a:tr h="113719"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</a:rPr>
                        <a:t>ALICE</a:t>
                      </a:r>
                      <a:endParaRPr lang="en-GB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CRFDG-PGS_ALICE-N2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CRFDGRF001-00001800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2270/R-011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90-100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3142635"/>
                  </a:ext>
                </a:extLst>
              </a:tr>
              <a:tr h="113719"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ALICE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</a:rPr>
                        <a:t>CRFDG-PGS_ALICE-AR</a:t>
                      </a:r>
                      <a:endParaRPr lang="en-GB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</a:rPr>
                        <a:t>CRFDGRF001-00001700</a:t>
                      </a:r>
                      <a:endParaRPr lang="en-GB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2270/R-011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68170882"/>
                  </a:ext>
                </a:extLst>
              </a:tr>
              <a:tr h="113719"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ALICE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CRFDG-PGS_ALICE-CO2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CRFDGRF001-00011200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2270/R-011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70233371"/>
                  </a:ext>
                </a:extLst>
              </a:tr>
              <a:tr h="113719"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ALICE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CRFDG-PGS_ALICE-HE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</a:rPr>
                        <a:t>CRFDGRF001-00001900</a:t>
                      </a:r>
                      <a:endParaRPr lang="en-GB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2270/R-011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Nominal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85620814"/>
                  </a:ext>
                </a:extLst>
              </a:tr>
              <a:tr h="113719"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ALICE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CRFDG-PGS_ALICE-NE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</a:rPr>
                        <a:t>CRFDGRF001-00002000</a:t>
                      </a:r>
                      <a:endParaRPr lang="en-GB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2270/R-011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51382996"/>
                  </a:ext>
                </a:extLst>
              </a:tr>
              <a:tr h="113719"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ALICE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CRFDG-PGS_ALICE-AR_H2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</a:rPr>
                        <a:t>CRFDGRF001-00002100</a:t>
                      </a:r>
                      <a:endParaRPr lang="en-GB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2270/R-009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x2 </a:t>
                      </a:r>
                      <a:r>
                        <a:rPr lang="en-GB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wrt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nominal (switch to non flammable mixture)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 Dec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From 7th to 10th Jan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78257632"/>
                  </a:ext>
                </a:extLst>
              </a:tr>
              <a:tr h="113719"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ALICE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CRFDG-PGS_ALICE-C2H2F4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</a:rPr>
                        <a:t>CRFDGRF001-00002200</a:t>
                      </a:r>
                      <a:endParaRPr lang="en-GB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2270/R-009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82370681"/>
                  </a:ext>
                </a:extLst>
              </a:tr>
              <a:tr h="113719"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ALICE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CRFDG-PGS_ALICE-NE_CO2_N2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</a:rPr>
                        <a:t>CRFDGRF001-00002500</a:t>
                      </a:r>
                      <a:endParaRPr lang="en-GB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</a:rPr>
                        <a:t>2270/R-009</a:t>
                      </a:r>
                      <a:endParaRPr lang="en-GB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 soon as possible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 need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77872077"/>
                  </a:ext>
                </a:extLst>
              </a:tr>
              <a:tr h="113719"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ALICE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CRFDG-PGS_ALICE-SF6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CRFDGRF001-00002600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</a:rPr>
                        <a:t>2270/R-009</a:t>
                      </a:r>
                      <a:endParaRPr lang="en-GB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49183310"/>
                  </a:ext>
                </a:extLst>
              </a:tr>
              <a:tr h="117510"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ALICE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CRFDG-PGS_ALICE-ISOBUTANE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CRFDGRF001-00002300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</a:rPr>
                        <a:t>2270/R-009</a:t>
                      </a:r>
                      <a:endParaRPr lang="en-GB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 soon as possible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End Jan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86941624"/>
                  </a:ext>
                </a:extLst>
              </a:tr>
              <a:tr h="109928"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ALICE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CRFDG-PGS_ALICE-CH4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>
                          <a:solidFill>
                            <a:srgbClr val="000000"/>
                          </a:solidFill>
                          <a:effectLst/>
                        </a:rPr>
                        <a:t>CRFDGRF001-00002400</a:t>
                      </a:r>
                      <a:endParaRPr lang="en-GB" sz="7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700" dirty="0">
                          <a:solidFill>
                            <a:srgbClr val="000000"/>
                          </a:solidFill>
                          <a:effectLst/>
                        </a:rPr>
                        <a:t>2270/R-009</a:t>
                      </a:r>
                      <a:endParaRPr lang="en-GB" sz="7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939" marR="40939" marT="0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FR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As soon as possible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End March</a:t>
                      </a:r>
                    </a:p>
                    <a:p>
                      <a:pPr algn="ctr" fontAlgn="ctr"/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(exact date </a:t>
                      </a:r>
                      <a:r>
                        <a:rPr lang="en-GB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t.b.c</a:t>
                      </a:r>
                      <a:r>
                        <a:rPr lang="en-GB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.)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1762450"/>
                  </a:ext>
                </a:extLst>
              </a:tr>
            </a:tbl>
          </a:graphicData>
        </a:graphic>
      </p:graphicFrame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CCB4DCB-9EEC-2D09-981D-B8644E911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E93D5B-43A5-FBEA-D30C-1EEE7FEA162A}"/>
              </a:ext>
            </a:extLst>
          </p:cNvPr>
          <p:cNvSpPr txBox="1"/>
          <p:nvPr/>
        </p:nvSpPr>
        <p:spPr>
          <a:xfrm>
            <a:off x="6411101" y="4755389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Louis-Philippe</a:t>
            </a:r>
          </a:p>
        </p:txBody>
      </p:sp>
    </p:spTree>
    <p:extLst>
      <p:ext uri="{BB962C8B-B14F-4D97-AF65-F5344CB8AC3E}">
        <p14:creationId xmlns:p14="http://schemas.microsoft.com/office/powerpoint/2010/main" val="32369811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9D5FC-C37B-3AAF-FAA8-F0422DE9F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Renovation SX2 kitchen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76425B-99DA-F2E2-C7E2-42856D508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868981-2CD2-E579-7DF3-B8C385DB9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24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519E010-C1F8-1532-573A-6AD597FC94D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7609107" cy="1300177"/>
          </a:xfrm>
        </p:spPr>
        <p:txBody>
          <a:bodyPr>
            <a:normAutofit fontScale="92500" lnSpcReduction="10000"/>
          </a:bodyPr>
          <a:lstStyle/>
          <a:p>
            <a:pPr>
              <a:buClrTx/>
            </a:pPr>
            <a:r>
              <a:rPr lang="en-GB" sz="1100" dirty="0"/>
              <a:t>Renovation SX2 kitchen, starting on Monday, November 25</a:t>
            </a:r>
            <a:r>
              <a:rPr lang="en-GB" sz="1100" baseline="30000" dirty="0"/>
              <a:t>th</a:t>
            </a:r>
            <a:r>
              <a:rPr lang="en-GB" sz="1100" dirty="0">
                <a:sym typeface="Wingdings" pitchFamily="2" charset="2"/>
              </a:rPr>
              <a:t> </a:t>
            </a:r>
            <a:r>
              <a:rPr lang="en-GB" sz="1100" dirty="0"/>
              <a:t>Kitchen unavailable until January</a:t>
            </a:r>
          </a:p>
          <a:p>
            <a:pPr>
              <a:buClrTx/>
            </a:pPr>
            <a:endParaRPr lang="en-GB" sz="1100" dirty="0"/>
          </a:p>
          <a:p>
            <a:pPr lvl="1">
              <a:buClrTx/>
            </a:pPr>
            <a:r>
              <a:rPr lang="en-GB" sz="1050" dirty="0">
                <a:solidFill>
                  <a:srgbClr val="018000"/>
                </a:solidFill>
              </a:rPr>
              <a:t>Disassemble kitchen: 25.11 </a:t>
            </a:r>
          </a:p>
          <a:p>
            <a:pPr lvl="1">
              <a:buClrTx/>
            </a:pPr>
            <a:r>
              <a:rPr lang="en-GB" sz="1050" dirty="0">
                <a:solidFill>
                  <a:srgbClr val="018000"/>
                </a:solidFill>
              </a:rPr>
              <a:t>Remove floor tiles, floor resin &amp; paint wall:</a:t>
            </a:r>
            <a:r>
              <a:rPr lang="en-GB" sz="1050" dirty="0">
                <a:solidFill>
                  <a:srgbClr val="018000"/>
                </a:solidFill>
                <a:sym typeface="Wingdings" pitchFamily="2" charset="2"/>
              </a:rPr>
              <a:t> 26.11 to 6.12</a:t>
            </a:r>
            <a:endParaRPr lang="en-GB" sz="1050" dirty="0">
              <a:solidFill>
                <a:srgbClr val="018000"/>
              </a:solidFill>
            </a:endParaRPr>
          </a:p>
          <a:p>
            <a:pPr lvl="1">
              <a:buClrTx/>
            </a:pPr>
            <a:r>
              <a:rPr lang="en-GB" sz="1050" dirty="0">
                <a:solidFill>
                  <a:srgbClr val="018000"/>
                </a:solidFill>
              </a:rPr>
              <a:t>Reassemble kitchen + new hard top: 9-13.12</a:t>
            </a:r>
          </a:p>
          <a:p>
            <a:pPr lvl="1">
              <a:buClrTx/>
            </a:pPr>
            <a:r>
              <a:rPr lang="en-GB" sz="1050" dirty="0"/>
              <a:t>New furniture (tables, chairs)</a:t>
            </a:r>
          </a:p>
          <a:p>
            <a:pPr lvl="1">
              <a:buClrTx/>
            </a:pPr>
            <a:r>
              <a:rPr lang="en-GB" sz="1050" dirty="0"/>
              <a:t>Install new TV screens outside ARC and inside kitchen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0775234-8F82-41A4-750A-845B2EFF0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pic>
        <p:nvPicPr>
          <p:cNvPr id="10" name="Picture 9" descr="A room with pipes and pipes on the wall&#10;&#10;Description automatically generated">
            <a:extLst>
              <a:ext uri="{FF2B5EF4-FFF2-40B4-BE49-F238E27FC236}">
                <a16:creationId xmlns:a16="http://schemas.microsoft.com/office/drawing/2014/main" id="{D4D52F71-6E4E-948A-56A4-E953C659D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72" y="2810740"/>
            <a:ext cx="2430008" cy="1822506"/>
          </a:xfrm>
          <a:prstGeom prst="rect">
            <a:avLst/>
          </a:prstGeom>
        </p:spPr>
      </p:pic>
      <p:pic>
        <p:nvPicPr>
          <p:cNvPr id="12" name="Picture 11" descr="A room with debris on the floor&#10;&#10;Description automatically generated">
            <a:extLst>
              <a:ext uri="{FF2B5EF4-FFF2-40B4-BE49-F238E27FC236}">
                <a16:creationId xmlns:a16="http://schemas.microsoft.com/office/drawing/2014/main" id="{895DC1C1-5846-1000-F76C-D4B08DCAEE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5624" y="2810740"/>
            <a:ext cx="2430008" cy="18225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BAADA96-183E-A0CF-ACAB-9EFD2950ABBE}"/>
              </a:ext>
            </a:extLst>
          </p:cNvPr>
          <p:cNvSpPr txBox="1"/>
          <p:nvPr/>
        </p:nvSpPr>
        <p:spPr>
          <a:xfrm>
            <a:off x="6126480" y="4736357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Philippe/Julien</a:t>
            </a:r>
          </a:p>
        </p:txBody>
      </p:sp>
      <p:pic>
        <p:nvPicPr>
          <p:cNvPr id="9" name="Picture 8" descr="A room with a red wall and black cabinets&#10;&#10;Description automatically generated">
            <a:extLst>
              <a:ext uri="{FF2B5EF4-FFF2-40B4-BE49-F238E27FC236}">
                <a16:creationId xmlns:a16="http://schemas.microsoft.com/office/drawing/2014/main" id="{3D06A287-89EA-C975-12C0-C8D79F478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747349" y="1987497"/>
            <a:ext cx="3033044" cy="227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4020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EEA67-D61B-F891-9E23-7EAC6528CF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Site activities (SCE)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B4190F-82A4-0FD5-1DD9-4BDA7C7C5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4DBE03-48A3-4EFD-BBF7-F6FF66AE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25</a:t>
            </a:fld>
            <a:endParaRPr lang="en-US">
              <a:latin typeface="Arial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5FF01F10-1292-6E4A-C5C5-6F6A8437D68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77528" y="1123806"/>
            <a:ext cx="2238501" cy="1582550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A240A69-7CB5-8980-B82D-66ED2ED47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176A3B-1C36-A133-3C5F-3C49163D474E}"/>
              </a:ext>
            </a:extLst>
          </p:cNvPr>
          <p:cNvSpPr txBox="1"/>
          <p:nvPr/>
        </p:nvSpPr>
        <p:spPr>
          <a:xfrm>
            <a:off x="909543" y="2687732"/>
            <a:ext cx="15744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/>
              <a:t>Parking lot markings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15A99A7-F309-B2FD-4C6C-474EFBB64F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857"/>
          <a:stretch/>
        </p:blipFill>
        <p:spPr bwMode="auto">
          <a:xfrm>
            <a:off x="3478656" y="898835"/>
            <a:ext cx="1381649" cy="176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545F89-270A-6BD5-8B6A-F413329E8D71}"/>
              </a:ext>
            </a:extLst>
          </p:cNvPr>
          <p:cNvSpPr txBox="1"/>
          <p:nvPr/>
        </p:nvSpPr>
        <p:spPr>
          <a:xfrm>
            <a:off x="3625100" y="2660837"/>
            <a:ext cx="1088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/>
              <a:t>Electric bikes</a:t>
            </a:r>
          </a:p>
        </p:txBody>
      </p:sp>
      <p:pic>
        <p:nvPicPr>
          <p:cNvPr id="11" name="Picture 10" descr="A metal door with a door open&#10;&#10;Description automatically generated with medium confidence">
            <a:extLst>
              <a:ext uri="{FF2B5EF4-FFF2-40B4-BE49-F238E27FC236}">
                <a16:creationId xmlns:a16="http://schemas.microsoft.com/office/drawing/2014/main" id="{695BE852-086C-0ACB-B811-7E4133839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75606" y="3138556"/>
            <a:ext cx="1770378" cy="132778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FC2A1E0-921E-2F32-6A94-6E839F3CA90A}"/>
              </a:ext>
            </a:extLst>
          </p:cNvPr>
          <p:cNvSpPr txBox="1"/>
          <p:nvPr/>
        </p:nvSpPr>
        <p:spPr>
          <a:xfrm>
            <a:off x="842508" y="4453247"/>
            <a:ext cx="1677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/>
              <a:t>MCH barrack removal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3CE2F9-F583-663F-E14B-168BDA6C38A4}"/>
              </a:ext>
            </a:extLst>
          </p:cNvPr>
          <p:cNvSpPr txBox="1"/>
          <p:nvPr/>
        </p:nvSpPr>
        <p:spPr>
          <a:xfrm>
            <a:off x="6472757" y="4361452"/>
            <a:ext cx="14991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/>
              <a:t>Redo P2 BBQ area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B9F2768-E0C9-C8F0-7A27-6330FE2B8E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0346" y="3087985"/>
            <a:ext cx="1783984" cy="131763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3D67D38-2677-6160-A0C6-B8FFB9736BFB}"/>
              </a:ext>
            </a:extLst>
          </p:cNvPr>
          <p:cNvSpPr txBox="1"/>
          <p:nvPr/>
        </p:nvSpPr>
        <p:spPr>
          <a:xfrm>
            <a:off x="3250522" y="4405616"/>
            <a:ext cx="2188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/>
              <a:t>New rest area outside b.3294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88F60B-BEC8-9AD2-843D-69DC8533B5E1}"/>
              </a:ext>
            </a:extLst>
          </p:cNvPr>
          <p:cNvSpPr txBox="1"/>
          <p:nvPr/>
        </p:nvSpPr>
        <p:spPr>
          <a:xfrm>
            <a:off x="5365730" y="2511750"/>
            <a:ext cx="14448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sz="1200" dirty="0"/>
              <a:t>New charging station for cars</a:t>
            </a:r>
          </a:p>
          <a:p>
            <a:pPr algn="ctr"/>
            <a:r>
              <a:rPr lang="en-FR" sz="1200" dirty="0"/>
              <a:t>(3-5 Dec)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29E4C5-437E-A074-B7DA-624AB96519BA}"/>
              </a:ext>
            </a:extLst>
          </p:cNvPr>
          <p:cNvSpPr txBox="1"/>
          <p:nvPr/>
        </p:nvSpPr>
        <p:spPr>
          <a:xfrm>
            <a:off x="7132161" y="2666855"/>
            <a:ext cx="18020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200" dirty="0"/>
              <a:t>Repair potholes parking</a:t>
            </a:r>
          </a:p>
        </p:txBody>
      </p:sp>
      <p:pic>
        <p:nvPicPr>
          <p:cNvPr id="17" name="Picture 16" descr="A picnic area with a shelter and benches&#10;&#10;Description automatically generated">
            <a:extLst>
              <a:ext uri="{FF2B5EF4-FFF2-40B4-BE49-F238E27FC236}">
                <a16:creationId xmlns:a16="http://schemas.microsoft.com/office/drawing/2014/main" id="{20309032-76CE-3F33-44BF-917F3EBA4358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2875" t="13842" r="7778" b="20740"/>
          <a:stretch/>
        </p:blipFill>
        <p:spPr>
          <a:xfrm>
            <a:off x="6329322" y="3160831"/>
            <a:ext cx="1932816" cy="1195122"/>
          </a:xfrm>
          <a:prstGeom prst="rect">
            <a:avLst/>
          </a:prstGeom>
        </p:spPr>
      </p:pic>
      <p:pic>
        <p:nvPicPr>
          <p:cNvPr id="19" name="Picture 18" descr="A potholes in the road&#10;&#10;Description automatically generated">
            <a:extLst>
              <a:ext uri="{FF2B5EF4-FFF2-40B4-BE49-F238E27FC236}">
                <a16:creationId xmlns:a16="http://schemas.microsoft.com/office/drawing/2014/main" id="{36040D22-2CC4-CD9F-D03E-9850B89EA3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16015" y="947077"/>
            <a:ext cx="1285320" cy="1713760"/>
          </a:xfrm>
          <a:prstGeom prst="rect">
            <a:avLst/>
          </a:prstGeom>
        </p:spPr>
      </p:pic>
      <p:pic>
        <p:nvPicPr>
          <p:cNvPr id="18" name="Picture 17" descr="A person digging a hole in the ground&#10;&#10;Description automatically generated">
            <a:extLst>
              <a:ext uri="{FF2B5EF4-FFF2-40B4-BE49-F238E27FC236}">
                <a16:creationId xmlns:a16="http://schemas.microsoft.com/office/drawing/2014/main" id="{1B4A4C7C-52F7-CF37-04F5-CA98F7F02D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63016" y="904196"/>
            <a:ext cx="1201542" cy="160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2098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C1A6F-57FC-31FD-1949-11C47E385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400" dirty="0"/>
              <a:t>EOY closure – 23 Dec 2024 to 6 Jan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2DFABE-AD83-001E-BF66-2AF55BA06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2BC29C-9D7C-803F-0A27-69E8E9F93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26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A7BE122-0940-D1C9-5F84-DF94289B9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A94B1CCA-11CB-7216-B64D-8075C9BD580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304408" cy="3762051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en-US" sz="1200" dirty="0"/>
              <a:t>As always, we ask detectors to </a:t>
            </a:r>
            <a:r>
              <a:rPr lang="en-US" sz="1200" b="1" dirty="0"/>
              <a:t>switch off </a:t>
            </a:r>
            <a:r>
              <a:rPr lang="en-US" sz="1200" dirty="0"/>
              <a:t>all equipment that is not strictly needed</a:t>
            </a:r>
          </a:p>
          <a:p>
            <a:pPr lvl="1">
              <a:spcBef>
                <a:spcPts val="300"/>
              </a:spcBef>
            </a:pPr>
            <a:r>
              <a:rPr lang="en-US" sz="1000" dirty="0"/>
              <a:t>In the past mainly for safety reasons, as there is only limited monitoring; and to protect the equipment itself (e.g. in case of power cuts)</a:t>
            </a:r>
          </a:p>
          <a:p>
            <a:pPr lvl="1">
              <a:spcBef>
                <a:spcPts val="300"/>
              </a:spcBef>
            </a:pPr>
            <a:r>
              <a:rPr lang="en-US" sz="1000" dirty="0"/>
              <a:t>But also to save power (so this recommendation goes for the whole EYETS)</a:t>
            </a:r>
          </a:p>
          <a:p>
            <a:pPr>
              <a:spcBef>
                <a:spcPts val="300"/>
              </a:spcBef>
            </a:pPr>
            <a:endParaRPr lang="en-US" sz="1200" dirty="0"/>
          </a:p>
          <a:p>
            <a:pPr>
              <a:spcBef>
                <a:spcPts val="300"/>
              </a:spcBef>
            </a:pPr>
            <a:r>
              <a:rPr lang="en-US" sz="1200" dirty="0"/>
              <a:t>Gas &amp; cooling systems will go to pre-defined status </a:t>
            </a:r>
            <a:r>
              <a:rPr lang="en-US" sz="1200" dirty="0">
                <a:sym typeface="Wingdings" pitchFamily="2" charset="2"/>
              </a:rPr>
              <a:t>and </a:t>
            </a:r>
            <a:r>
              <a:rPr lang="en-US" sz="1200" b="1" dirty="0">
                <a:sym typeface="Wingdings" pitchFamily="2" charset="2"/>
              </a:rPr>
              <a:t>no flammable gases </a:t>
            </a:r>
            <a:r>
              <a:rPr lang="en-US" sz="1200" dirty="0">
                <a:sym typeface="Wingdings" pitchFamily="2" charset="2"/>
              </a:rPr>
              <a:t>will be circulated</a:t>
            </a:r>
          </a:p>
          <a:p>
            <a:pPr lvl="1">
              <a:spcBef>
                <a:spcPts val="300"/>
              </a:spcBef>
            </a:pPr>
            <a:r>
              <a:rPr lang="en-US" sz="1000" dirty="0">
                <a:sym typeface="Wingdings" pitchFamily="2" charset="2"/>
              </a:rPr>
              <a:t>Flammable gases: </a:t>
            </a:r>
            <a:r>
              <a:rPr lang="en-GB" sz="1000" dirty="0">
                <a:solidFill>
                  <a:srgbClr val="018000"/>
                </a:solidFill>
              </a:rPr>
              <a:t>stop CH4 Dec 2</a:t>
            </a:r>
            <a:r>
              <a:rPr lang="en-GB" sz="1000" dirty="0"/>
              <a:t> (restart end March); </a:t>
            </a:r>
            <a:r>
              <a:rPr lang="en-GB" sz="1000" dirty="0">
                <a:solidFill>
                  <a:srgbClr val="018000"/>
                </a:solidFill>
              </a:rPr>
              <a:t>stop </a:t>
            </a:r>
            <a:r>
              <a:rPr lang="en-GB" sz="1000" dirty="0" err="1">
                <a:solidFill>
                  <a:srgbClr val="018000"/>
                </a:solidFill>
              </a:rPr>
              <a:t>i</a:t>
            </a:r>
            <a:r>
              <a:rPr lang="en-GB" sz="1000" dirty="0">
                <a:solidFill>
                  <a:srgbClr val="018000"/>
                </a:solidFill>
              </a:rPr>
              <a:t>-butane Dec 2 </a:t>
            </a:r>
            <a:r>
              <a:rPr lang="en-GB" sz="1000" dirty="0"/>
              <a:t>(restart end Jan); </a:t>
            </a:r>
            <a:r>
              <a:rPr lang="en-US" sz="1000" dirty="0">
                <a:sym typeface="Wingdings" pitchFamily="2" charset="2"/>
              </a:rPr>
              <a:t>stop Ar-H2 </a:t>
            </a:r>
            <a:r>
              <a:rPr lang="en-GB" sz="1000" dirty="0"/>
              <a:t>Dec 18 (restart 7 Jan)</a:t>
            </a:r>
            <a:endParaRPr lang="en-US" sz="1000" dirty="0"/>
          </a:p>
          <a:p>
            <a:pPr>
              <a:spcBef>
                <a:spcPts val="300"/>
              </a:spcBef>
            </a:pPr>
            <a:endParaRPr lang="en-US" sz="1200" dirty="0"/>
          </a:p>
          <a:p>
            <a:pPr>
              <a:spcBef>
                <a:spcPts val="300"/>
              </a:spcBef>
            </a:pPr>
            <a:r>
              <a:rPr lang="en-US" sz="1200" dirty="0"/>
              <a:t>There will be the </a:t>
            </a:r>
            <a:r>
              <a:rPr lang="en-US" sz="1200" b="1" dirty="0"/>
              <a:t>usual inspection tours</a:t>
            </a:r>
            <a:r>
              <a:rPr lang="en-US" sz="1200" dirty="0"/>
              <a:t> in ALICE, every second day (schedule tbc)</a:t>
            </a:r>
          </a:p>
          <a:p>
            <a:pPr lvl="1">
              <a:spcBef>
                <a:spcPts val="300"/>
              </a:spcBef>
            </a:pPr>
            <a:r>
              <a:rPr lang="en-US" sz="1000" dirty="0"/>
              <a:t>Let us know if there is something specific to be checked.</a:t>
            </a:r>
          </a:p>
          <a:p>
            <a:pPr lvl="1">
              <a:spcBef>
                <a:spcPts val="300"/>
              </a:spcBef>
            </a:pPr>
            <a:r>
              <a:rPr lang="en-US" sz="1000" dirty="0"/>
              <a:t>Let us know if you plan to remain in the local area to help with the tours</a:t>
            </a:r>
          </a:p>
          <a:p>
            <a:pPr lvl="1">
              <a:spcBef>
                <a:spcPts val="300"/>
              </a:spcBef>
            </a:pPr>
            <a:endParaRPr lang="en-US" sz="1000" dirty="0"/>
          </a:p>
          <a:p>
            <a:pPr>
              <a:spcBef>
                <a:spcPts val="300"/>
              </a:spcBef>
            </a:pPr>
            <a:r>
              <a:rPr lang="en-GB" sz="1200" b="1" dirty="0"/>
              <a:t>Shuttle</a:t>
            </a:r>
            <a:r>
              <a:rPr lang="en-GB" sz="1200" dirty="0"/>
              <a:t> service to P2 will be stopped between 21</a:t>
            </a:r>
            <a:r>
              <a:rPr lang="en-GB" sz="1200" baseline="30000" dirty="0"/>
              <a:t>st</a:t>
            </a:r>
            <a:r>
              <a:rPr lang="en-GB" sz="1200" dirty="0"/>
              <a:t> December and end-February</a:t>
            </a:r>
          </a:p>
          <a:p>
            <a:pPr>
              <a:spcBef>
                <a:spcPts val="300"/>
              </a:spcBef>
            </a:pPr>
            <a:endParaRPr lang="en-US" sz="1200" dirty="0"/>
          </a:p>
          <a:p>
            <a:pPr>
              <a:spcBef>
                <a:spcPts val="300"/>
              </a:spcBef>
            </a:pPr>
            <a:r>
              <a:rPr lang="en-US" sz="1200" dirty="0"/>
              <a:t>Access to CERN premises during the EOY closure:</a:t>
            </a:r>
          </a:p>
          <a:p>
            <a:pPr lvl="1">
              <a:spcBef>
                <a:spcPts val="300"/>
              </a:spcBef>
            </a:pPr>
            <a:r>
              <a:rPr lang="en-US" sz="1000" b="1" dirty="0"/>
              <a:t>Only for authorized persons for strictly professional reasons</a:t>
            </a:r>
            <a:r>
              <a:rPr lang="en-US" sz="1000" dirty="0"/>
              <a:t> such as stand-by service and indispensable maintenance work</a:t>
            </a:r>
          </a:p>
          <a:p>
            <a:pPr lvl="1">
              <a:spcBef>
                <a:spcPts val="300"/>
              </a:spcBef>
            </a:pPr>
            <a:r>
              <a:rPr lang="en-US" sz="1000" dirty="0"/>
              <a:t>No private visits (even on surface)</a:t>
            </a:r>
          </a:p>
          <a:p>
            <a:pPr lvl="1">
              <a:spcBef>
                <a:spcPts val="300"/>
              </a:spcBef>
            </a:pPr>
            <a:r>
              <a:rPr lang="en-US" sz="1000" dirty="0"/>
              <a:t>Please send an email to me (with justification) if you need access to CERN during the EOY closure</a:t>
            </a:r>
          </a:p>
        </p:txBody>
      </p:sp>
    </p:spTree>
    <p:extLst>
      <p:ext uri="{BB962C8B-B14F-4D97-AF65-F5344CB8AC3E}">
        <p14:creationId xmlns:p14="http://schemas.microsoft.com/office/powerpoint/2010/main" val="2372730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4DA9F-CF4B-41D5-129E-750551DCE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YETS planning meetings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41A1C6-7776-B30F-6185-7FEAB78C8A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032FAD-1097-1BAC-FC2B-316C0BE99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27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B46011E-0B95-9C48-DAF6-709D3C07086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ClrTx/>
            </a:pPr>
            <a:r>
              <a:rPr lang="en-GB" sz="1400" dirty="0"/>
              <a:t>Friday, January 17</a:t>
            </a:r>
            <a:r>
              <a:rPr lang="en-GB" sz="1400" baseline="30000" dirty="0"/>
              <a:t>th</a:t>
            </a:r>
            <a:r>
              <a:rPr lang="en-GB" sz="1400" dirty="0"/>
              <a:t> at 10:00</a:t>
            </a:r>
            <a:endParaRPr lang="en-FR" dirty="0"/>
          </a:p>
          <a:p>
            <a:pPr>
              <a:buClrTx/>
            </a:pPr>
            <a:r>
              <a:rPr lang="en-GB" sz="1400" dirty="0"/>
              <a:t>Friday, February 7</a:t>
            </a:r>
            <a:r>
              <a:rPr lang="en-GB" sz="1400" baseline="30000" dirty="0"/>
              <a:t>th</a:t>
            </a:r>
            <a:r>
              <a:rPr lang="en-GB" sz="1400" dirty="0"/>
              <a:t> at 10:00</a:t>
            </a:r>
            <a:endParaRPr lang="en-FR" dirty="0"/>
          </a:p>
          <a:p>
            <a:pPr>
              <a:buClrTx/>
            </a:pPr>
            <a:r>
              <a:rPr lang="en-GB" sz="1400" dirty="0"/>
              <a:t>Friday, February 21</a:t>
            </a:r>
            <a:r>
              <a:rPr lang="en-GB" sz="1400" baseline="30000" dirty="0"/>
              <a:t>st</a:t>
            </a:r>
            <a:r>
              <a:rPr lang="en-GB" sz="1400" dirty="0"/>
              <a:t> at 10:00</a:t>
            </a:r>
            <a:endParaRPr lang="en-FR" dirty="0"/>
          </a:p>
          <a:p>
            <a:pPr>
              <a:buClrTx/>
            </a:pPr>
            <a:r>
              <a:rPr lang="en-GB" sz="1400" dirty="0"/>
              <a:t>Friday, March 14</a:t>
            </a:r>
            <a:r>
              <a:rPr lang="en-GB" sz="1400" baseline="30000" dirty="0"/>
              <a:t>th</a:t>
            </a:r>
            <a:r>
              <a:rPr lang="en-GB" sz="1400" dirty="0"/>
              <a:t> at 10:00</a:t>
            </a:r>
            <a:endParaRPr lang="en-FR" dirty="0"/>
          </a:p>
          <a:p>
            <a:pPr>
              <a:buClrTx/>
            </a:pPr>
            <a:r>
              <a:rPr lang="en-GB" sz="1400" dirty="0"/>
              <a:t>Friday, March 28</a:t>
            </a:r>
            <a:r>
              <a:rPr lang="en-GB" sz="1400" baseline="30000" dirty="0"/>
              <a:t>h</a:t>
            </a:r>
            <a:r>
              <a:rPr lang="en-GB" sz="1400" dirty="0"/>
              <a:t> at 10:00</a:t>
            </a:r>
            <a:endParaRPr lang="en-FR" dirty="0"/>
          </a:p>
          <a:p>
            <a:pPr>
              <a:buClrTx/>
            </a:pPr>
            <a:endParaRPr lang="en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A8AA84E-F49C-66BA-9B1F-C0C891981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083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0CD10-1441-6D18-6FA5-278D6F427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400" dirty="0"/>
              <a:t>Summary of a</a:t>
            </a:r>
            <a:r>
              <a:rPr lang="en-FR" sz="2400" b="1" dirty="0"/>
              <a:t>ccess interruptions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A58776-CCDC-9F62-107C-637C5543F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C49534-8B1E-7E60-A486-6FF9AA70C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3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7EAC69C-F3C7-EFB3-5A68-321C9E4F1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AF2034C3-89CB-BAB4-6FFA-7B78653D12A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226425" cy="3687958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300"/>
              </a:spcBef>
              <a:buClrTx/>
            </a:pPr>
            <a:r>
              <a:rPr lang="en-GB" sz="1200" b="1" dirty="0">
                <a:solidFill>
                  <a:srgbClr val="018000"/>
                </a:solidFill>
              </a:rPr>
              <a:t>Opening PX24 shaft:</a:t>
            </a:r>
            <a:r>
              <a:rPr lang="en-GB" sz="1200" dirty="0">
                <a:solidFill>
                  <a:srgbClr val="018000"/>
                </a:solidFill>
              </a:rPr>
              <a:t> 2 December </a:t>
            </a:r>
            <a:r>
              <a:rPr lang="en-GB" sz="1200" dirty="0">
                <a:solidFill>
                  <a:srgbClr val="018000"/>
                </a:solidFill>
                <a:sym typeface="Wingdings" pitchFamily="2" charset="2"/>
              </a:rPr>
              <a:t> </a:t>
            </a:r>
            <a:r>
              <a:rPr lang="en-GB" sz="1200" b="1" dirty="0">
                <a:solidFill>
                  <a:srgbClr val="018000"/>
                </a:solidFill>
                <a:sym typeface="Wingdings" pitchFamily="2" charset="2"/>
              </a:rPr>
              <a:t>no access UX25 and CRs from 8:00 AM to 16:00 PM</a:t>
            </a:r>
            <a:endParaRPr lang="en-GB" sz="1200" dirty="0">
              <a:solidFill>
                <a:srgbClr val="018000"/>
              </a:solidFill>
            </a:endParaRPr>
          </a:p>
          <a:p>
            <a:pPr>
              <a:spcBef>
                <a:spcPts val="300"/>
              </a:spcBef>
              <a:buClrTx/>
            </a:pPr>
            <a:endParaRPr lang="en-GB" sz="1200" dirty="0"/>
          </a:p>
          <a:p>
            <a:pPr>
              <a:spcBef>
                <a:spcPts val="300"/>
              </a:spcBef>
              <a:buClrTx/>
            </a:pPr>
            <a:r>
              <a:rPr lang="en-FR" sz="1200" b="1" dirty="0">
                <a:solidFill>
                  <a:schemeClr val="tx1"/>
                </a:solidFill>
              </a:rPr>
              <a:t>Safety tests </a:t>
            </a:r>
            <a:r>
              <a:rPr lang="en-GB" sz="1200" dirty="0">
                <a:solidFill>
                  <a:schemeClr val="tx1"/>
                </a:solidFill>
              </a:rPr>
              <a:t>(</a:t>
            </a:r>
            <a:r>
              <a:rPr lang="en-GB" sz="1200" dirty="0"/>
              <a:t>sirens and flashing light)</a:t>
            </a:r>
            <a:r>
              <a:rPr lang="en-FR" sz="1200" dirty="0">
                <a:solidFill>
                  <a:schemeClr val="tx1"/>
                </a:solidFill>
              </a:rPr>
              <a:t>: 24 December (during EOY closure) </a:t>
            </a:r>
            <a:r>
              <a:rPr lang="en-FR" sz="120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FR" sz="1200" b="1" dirty="0">
                <a:solidFill>
                  <a:srgbClr val="FF0000"/>
                </a:solidFill>
                <a:sym typeface="Wingdings" pitchFamily="2" charset="2"/>
              </a:rPr>
              <a:t>no access UX25 </a:t>
            </a:r>
          </a:p>
          <a:p>
            <a:pPr>
              <a:spcBef>
                <a:spcPts val="300"/>
              </a:spcBef>
              <a:buClrTx/>
            </a:pPr>
            <a:endParaRPr lang="en-FR" sz="1200" b="1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spcBef>
                <a:spcPts val="300"/>
              </a:spcBef>
              <a:buClrTx/>
            </a:pPr>
            <a:r>
              <a:rPr lang="en-GB" sz="1200" b="1" dirty="0"/>
              <a:t>CSAM test:</a:t>
            </a:r>
            <a:r>
              <a:rPr lang="en-GB" sz="1200" dirty="0"/>
              <a:t> 3 January </a:t>
            </a:r>
            <a:r>
              <a:rPr lang="en-FR" sz="1200" dirty="0">
                <a:solidFill>
                  <a:schemeClr val="tx1"/>
                </a:solidFill>
              </a:rPr>
              <a:t>(during EOY closure) </a:t>
            </a:r>
            <a:r>
              <a:rPr lang="en-GB" sz="1200" dirty="0"/>
              <a:t>from 8:00 to 13:00</a:t>
            </a:r>
            <a:r>
              <a:rPr lang="en-GB" sz="1200" dirty="0">
                <a:sym typeface="Wingdings" pitchFamily="2" charset="2"/>
              </a:rPr>
              <a:t>  </a:t>
            </a:r>
            <a:r>
              <a:rPr lang="en-GB" sz="1200" b="1" dirty="0">
                <a:solidFill>
                  <a:srgbClr val="FF0000"/>
                </a:solidFill>
                <a:sym typeface="Wingdings" pitchFamily="2" charset="2"/>
              </a:rPr>
              <a:t>no access UX25 </a:t>
            </a:r>
          </a:p>
          <a:p>
            <a:pPr>
              <a:spcBef>
                <a:spcPts val="300"/>
              </a:spcBef>
              <a:buClrTx/>
            </a:pPr>
            <a:endParaRPr lang="en-GB" sz="1200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spcBef>
                <a:spcPts val="300"/>
              </a:spcBef>
              <a:buClrTx/>
            </a:pPr>
            <a:r>
              <a:rPr lang="en-GB" sz="1200" b="1" dirty="0">
                <a:solidFill>
                  <a:schemeClr val="tx1"/>
                </a:solidFill>
              </a:rPr>
              <a:t>Test N/S</a:t>
            </a:r>
            <a:r>
              <a:rPr lang="en-GB" sz="1200" dirty="0">
                <a:solidFill>
                  <a:schemeClr val="tx1"/>
                </a:solidFill>
              </a:rPr>
              <a:t> (CERN wide): 8 January 6:00 – 6:10 AM </a:t>
            </a:r>
            <a:r>
              <a:rPr lang="en-GB" sz="1200" dirty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  <a:r>
              <a:rPr lang="en-GB" sz="1200" b="1" dirty="0">
                <a:solidFill>
                  <a:srgbClr val="FF0000"/>
                </a:solidFill>
              </a:rPr>
              <a:t>no access UX25 5:00 AM - 9:00 AM</a:t>
            </a:r>
            <a:endParaRPr lang="en-GB" sz="1200" dirty="0">
              <a:solidFill>
                <a:srgbClr val="FF0000"/>
              </a:solidFill>
            </a:endParaRPr>
          </a:p>
          <a:p>
            <a:pPr>
              <a:spcBef>
                <a:spcPts val="300"/>
              </a:spcBef>
              <a:buClrTx/>
            </a:pPr>
            <a:endParaRPr lang="en-FR" sz="120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GB" sz="1200" b="1" dirty="0">
                <a:solidFill>
                  <a:schemeClr val="tx1"/>
                </a:solidFill>
              </a:rPr>
              <a:t>Transformer maintenance:</a:t>
            </a:r>
            <a:r>
              <a:rPr lang="en-GB" sz="1200" dirty="0">
                <a:solidFill>
                  <a:schemeClr val="tx1"/>
                </a:solidFill>
              </a:rPr>
              <a:t> 3 February </a:t>
            </a:r>
            <a:r>
              <a:rPr lang="en-FR" sz="1200" dirty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FR" sz="12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FR" sz="1200" b="1" dirty="0">
                <a:solidFill>
                  <a:srgbClr val="FF0000"/>
                </a:solidFill>
                <a:sym typeface="Wingdings" pitchFamily="2" charset="2"/>
              </a:rPr>
              <a:t>no access UX25 cavern</a:t>
            </a:r>
            <a:endParaRPr lang="en-GB" sz="1200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Tx/>
            </a:pPr>
            <a:endParaRPr lang="en-FR" sz="1200" b="1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Tx/>
            </a:pPr>
            <a:r>
              <a:rPr lang="en-FR" sz="1200" b="1" dirty="0">
                <a:solidFill>
                  <a:schemeClr val="tx1"/>
                </a:solidFill>
              </a:rPr>
              <a:t>AUG</a:t>
            </a:r>
            <a:r>
              <a:rPr lang="en-FR" sz="1200" dirty="0">
                <a:solidFill>
                  <a:schemeClr val="tx1"/>
                </a:solidFill>
              </a:rPr>
              <a:t> LHC2 + ALICE: 4 February </a:t>
            </a:r>
            <a:r>
              <a:rPr lang="en-FR" sz="1200" dirty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FR" sz="12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FR" sz="1200" b="1" dirty="0">
                <a:solidFill>
                  <a:srgbClr val="FF0000"/>
                </a:solidFill>
                <a:sym typeface="Wingdings" pitchFamily="2" charset="2"/>
              </a:rPr>
              <a:t>no access P2 site</a:t>
            </a:r>
          </a:p>
          <a:p>
            <a:pPr marL="0" indent="0">
              <a:spcBef>
                <a:spcPts val="300"/>
              </a:spcBef>
              <a:buClrTx/>
              <a:buNone/>
            </a:pPr>
            <a:endParaRPr lang="en-GB" sz="1200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FR" sz="1200" b="1" dirty="0"/>
              <a:t>Individual System Test (IST):</a:t>
            </a:r>
            <a:r>
              <a:rPr lang="en-GB" sz="1200" b="1" dirty="0">
                <a:solidFill>
                  <a:srgbClr val="FF0000"/>
                </a:solidFill>
              </a:rPr>
              <a:t> </a:t>
            </a:r>
            <a:r>
              <a:rPr lang="en-GB" sz="1200" dirty="0">
                <a:solidFill>
                  <a:schemeClr val="tx1"/>
                </a:solidFill>
              </a:rPr>
              <a:t>28 February from 13:00 to 19:30 and 3 March from 17:00 to 19:30</a:t>
            </a:r>
            <a:r>
              <a:rPr lang="en-FR" sz="1200" dirty="0">
                <a:solidFill>
                  <a:srgbClr val="FF0000"/>
                </a:solidFill>
              </a:rPr>
              <a:t> </a:t>
            </a:r>
            <a:r>
              <a:rPr lang="en-FR" sz="1200" dirty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FR" sz="1200" b="1" dirty="0">
                <a:solidFill>
                  <a:srgbClr val="FF0000"/>
                </a:solidFill>
                <a:sym typeface="Wingdings" pitchFamily="2" charset="2"/>
              </a:rPr>
              <a:t> no access UX25 from ~1h before the tests</a:t>
            </a:r>
            <a:endParaRPr lang="en-FR" sz="1200" b="1" dirty="0"/>
          </a:p>
          <a:p>
            <a:pPr>
              <a:buClrTx/>
            </a:pPr>
            <a:endParaRPr lang="en-FR" sz="1200" dirty="0"/>
          </a:p>
          <a:p>
            <a:pPr>
              <a:buClrTx/>
            </a:pPr>
            <a:r>
              <a:rPr lang="en-FR" sz="1200" b="1" dirty="0"/>
              <a:t>Department Safety Office (DSO) test:</a:t>
            </a:r>
            <a:r>
              <a:rPr lang="en-FR" sz="1200" dirty="0"/>
              <a:t> 13-</a:t>
            </a:r>
            <a:r>
              <a:rPr lang="en-GB" sz="1200" dirty="0">
                <a:solidFill>
                  <a:schemeClr val="tx1"/>
                </a:solidFill>
              </a:rPr>
              <a:t>14 March </a:t>
            </a:r>
            <a:r>
              <a:rPr lang="en-FR" sz="1200" dirty="0">
                <a:sym typeface="Wingdings" pitchFamily="2" charset="2"/>
              </a:rPr>
              <a:t> </a:t>
            </a:r>
            <a:r>
              <a:rPr lang="en-FR" sz="1200" b="1" dirty="0">
                <a:solidFill>
                  <a:srgbClr val="FF0000"/>
                </a:solidFill>
                <a:sym typeface="Wingdings" pitchFamily="2" charset="2"/>
              </a:rPr>
              <a:t>no access UX25 from March 13 at 15:00 to March 14 at 18:00</a:t>
            </a:r>
          </a:p>
          <a:p>
            <a:pPr>
              <a:buClrTx/>
            </a:pPr>
            <a:endParaRPr lang="en-FR" sz="1200" b="1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buClrTx/>
            </a:pPr>
            <a:r>
              <a:rPr lang="en-GB" sz="1200" b="1" dirty="0"/>
              <a:t>Closing PX24 shaft: </a:t>
            </a:r>
            <a:r>
              <a:rPr lang="en-GB" sz="1200" dirty="0"/>
              <a:t>14 March </a:t>
            </a:r>
            <a:r>
              <a:rPr lang="en-GB" sz="1200" dirty="0">
                <a:sym typeface="Wingdings" pitchFamily="2" charset="2"/>
              </a:rPr>
              <a:t> </a:t>
            </a:r>
            <a:r>
              <a:rPr lang="en-GB" sz="1200" b="1" dirty="0">
                <a:solidFill>
                  <a:srgbClr val="FF0000"/>
                </a:solidFill>
                <a:sym typeface="Wingdings" pitchFamily="2" charset="2"/>
              </a:rPr>
              <a:t>no access UX25 and CRs</a:t>
            </a:r>
            <a:endParaRPr lang="en-FR" sz="1200" dirty="0"/>
          </a:p>
        </p:txBody>
      </p:sp>
    </p:spTree>
    <p:extLst>
      <p:ext uri="{BB962C8B-B14F-4D97-AF65-F5344CB8AC3E}">
        <p14:creationId xmlns:p14="http://schemas.microsoft.com/office/powerpoint/2010/main" val="609457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60A93-64C9-E4B3-C994-935C95E9D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DCS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F5BFAE-6EA3-7D29-BB5B-DE987DCCA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CE6DC5-2647-B7B0-C501-468050F73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4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AFB724-BAA5-4496-1959-E7BF35BBC3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buClrTx/>
            </a:pPr>
            <a:r>
              <a:rPr lang="en-GB" sz="1400" dirty="0">
                <a:solidFill>
                  <a:srgbClr val="018000"/>
                </a:solidFill>
              </a:rPr>
              <a:t>Stop of DCS for backup of WinCC projects on Monday 25.11 from 09h till ~12h (pending final approval by Run Coordination).</a:t>
            </a:r>
          </a:p>
          <a:p>
            <a:pPr>
              <a:buClrTx/>
            </a:pPr>
            <a:endParaRPr lang="en-GB" sz="1400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GB" sz="1400" dirty="0"/>
              <a:t>1-2 day stop of full DCS for maintenance and upgrades. Most likely around the AUG test (04.02.2025), to be confirmed.</a:t>
            </a:r>
          </a:p>
          <a:p>
            <a:pPr>
              <a:buClrTx/>
            </a:pPr>
            <a:endParaRPr lang="en-GB" sz="1400" dirty="0"/>
          </a:p>
          <a:p>
            <a:pPr>
              <a:buClrTx/>
            </a:pPr>
            <a:r>
              <a:rPr lang="en-GB" sz="1400" dirty="0"/>
              <a:t>Otherwise DCS will remain operational throughout EYETS (including </a:t>
            </a:r>
            <a:r>
              <a:rPr lang="en-GB" sz="1400" dirty="0" err="1"/>
              <a:t>EoY</a:t>
            </a:r>
            <a:r>
              <a:rPr lang="en-GB" sz="1400" dirty="0"/>
              <a:t> closure). Upgrades of Framework and patching of WinCC will be coordinated with individual detectors.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F336AF6-70D5-1E1A-D900-E2D0FC2EE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E94E07-3479-FAC5-0720-A6A5C5A6DE02}"/>
              </a:ext>
            </a:extLst>
          </p:cNvPr>
          <p:cNvSpPr txBox="1"/>
          <p:nvPr/>
        </p:nvSpPr>
        <p:spPr>
          <a:xfrm>
            <a:off x="6826943" y="4755389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Andrè</a:t>
            </a:r>
          </a:p>
        </p:txBody>
      </p:sp>
    </p:spTree>
    <p:extLst>
      <p:ext uri="{BB962C8B-B14F-4D97-AF65-F5344CB8AC3E}">
        <p14:creationId xmlns:p14="http://schemas.microsoft.com/office/powerpoint/2010/main" val="2732602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FF766-66DF-347F-E922-1B6B24D09B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F4CE9-1BF6-FEC9-07BE-EC97E5A8C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EPN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3BF242-C9DF-16A5-DA8A-6867A6F2F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4D084D-62A3-655E-5D62-5F2B1DF7A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5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D269429-0E68-FA98-D31E-C74EE65CB7E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8226847" cy="3762051"/>
          </a:xfrm>
        </p:spPr>
        <p:txBody>
          <a:bodyPr>
            <a:normAutofit/>
          </a:bodyPr>
          <a:lstStyle/>
          <a:p>
            <a:pPr marL="0" indent="0" algn="l">
              <a:buClrTx/>
              <a:buNone/>
            </a:pPr>
            <a:r>
              <a:rPr lang="en-US" b="0" i="0" u="none" strike="noStrike" dirty="0">
                <a:solidFill>
                  <a:schemeClr val="tx1"/>
                </a:solidFill>
                <a:effectLst/>
              </a:rPr>
              <a:t>2024: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rgbClr val="018000"/>
                </a:solidFill>
                <a:effectLst/>
              </a:rPr>
              <a:t>Test shock treatment on 1 AHU to validate procedure: DONE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rgbClr val="018000"/>
                </a:solidFill>
                <a:effectLst/>
              </a:rPr>
              <a:t>External/internal and fresh air filters: DONE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rgbClr val="018000"/>
                </a:solidFill>
                <a:effectLst/>
              </a:rPr>
              <a:t>Cleaning of water tanks: DONE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chemeClr val="tx1"/>
                </a:solidFill>
                <a:effectLst/>
              </a:rPr>
              <a:t>Replacing raw water inlet fluxmeter: ONGOING</a:t>
            </a:r>
            <a:endParaRPr lang="en-US" b="0" i="0" u="none" strike="noStrike" dirty="0">
              <a:solidFill>
                <a:schemeClr val="tx1"/>
              </a:solidFill>
              <a:effectLst/>
            </a:endParaRPr>
          </a:p>
          <a:p>
            <a:pPr marL="0" indent="0" algn="l">
              <a:buClrTx/>
              <a:buNone/>
            </a:pPr>
            <a:r>
              <a:rPr lang="en-US" b="0" i="0" u="none" strike="noStrike" dirty="0">
                <a:solidFill>
                  <a:schemeClr val="tx1"/>
                </a:solidFill>
                <a:effectLst/>
              </a:rPr>
              <a:t> </a:t>
            </a:r>
          </a:p>
          <a:p>
            <a:pPr marL="0" indent="0" algn="l">
              <a:buClrTx/>
              <a:buNone/>
            </a:pPr>
            <a:r>
              <a:rPr lang="en-US" b="0" i="0" u="none" strike="noStrike" dirty="0">
                <a:solidFill>
                  <a:schemeClr val="tx1"/>
                </a:solidFill>
                <a:effectLst/>
              </a:rPr>
              <a:t>2025: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chemeClr val="tx1"/>
                </a:solidFill>
                <a:effectLst/>
              </a:rPr>
              <a:t>Full shock treatment (spring, EN-CV)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chemeClr val="tx1"/>
                </a:solidFill>
                <a:effectLst/>
              </a:rPr>
              <a:t>Relocation of temperature probes (EN-CV)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chemeClr val="tx1"/>
                </a:solidFill>
                <a:effectLst/>
              </a:rPr>
              <a:t>Purchase and install power monitoring (DCS, EPN)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chemeClr val="tx1"/>
                </a:solidFill>
                <a:effectLst/>
              </a:rPr>
              <a:t>Implement AHU RS232 access via TCP/IP (DCS, EPN)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chemeClr val="tx1"/>
                </a:solidFill>
                <a:effectLst/>
              </a:rPr>
              <a:t>Implement DCS </a:t>
            </a:r>
            <a:r>
              <a:rPr lang="en-US" sz="1100" b="0" i="0" u="none" strike="noStrike" dirty="0" err="1">
                <a:solidFill>
                  <a:schemeClr val="tx1"/>
                </a:solidFill>
                <a:effectLst/>
              </a:rPr>
              <a:t>modbus</a:t>
            </a:r>
            <a:r>
              <a:rPr lang="en-US" sz="1100" b="0" i="0" u="none" strike="noStrike" dirty="0">
                <a:solidFill>
                  <a:schemeClr val="tx1"/>
                </a:solidFill>
                <a:effectLst/>
              </a:rPr>
              <a:t> readout of new fluxmeter (DCS, EPN)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chemeClr val="tx1"/>
                </a:solidFill>
                <a:effectLst/>
              </a:rPr>
              <a:t>Routine external air filter changeover (June, Dec - </a:t>
            </a:r>
            <a:r>
              <a:rPr lang="en-GB" sz="1100" dirty="0"/>
              <a:t>Philippe/Julien</a:t>
            </a:r>
            <a:r>
              <a:rPr lang="en-US" sz="1100" b="0" i="0" u="none" strike="noStrike" dirty="0">
                <a:solidFill>
                  <a:schemeClr val="tx1"/>
                </a:solidFill>
                <a:effectLst/>
              </a:rPr>
              <a:t>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chemeClr val="tx1"/>
                </a:solidFill>
                <a:effectLst/>
              </a:rPr>
              <a:t>Routine bi-weekly water filter changer over during summer (EN-CV)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chemeClr val="tx1"/>
                </a:solidFill>
                <a:effectLst/>
              </a:rPr>
              <a:t>AHU Water tanks cleaning (Dec, EN-CV)</a:t>
            </a:r>
          </a:p>
          <a:p>
            <a:pPr algn="l">
              <a:buClrTx/>
              <a:buFont typeface="Arial" panose="020B0604020202020204" pitchFamily="34" charset="0"/>
              <a:buChar char="•"/>
            </a:pPr>
            <a:r>
              <a:rPr lang="en-US" sz="1100" b="0" i="0" u="none" strike="noStrike" dirty="0">
                <a:solidFill>
                  <a:schemeClr val="tx1"/>
                </a:solidFill>
                <a:effectLst/>
              </a:rPr>
              <a:t>Install PLCs for smoke and humidity detection (DCS)</a:t>
            </a:r>
            <a:endParaRPr lang="en-US" b="0" i="0" u="none" strike="noStrike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5586AA4-7EAB-EFC4-ECEB-A20509DB1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D8C15C-1769-00AF-F244-F2CBB2ABE58C}"/>
              </a:ext>
            </a:extLst>
          </p:cNvPr>
          <p:cNvSpPr txBox="1"/>
          <p:nvPr/>
        </p:nvSpPr>
        <p:spPr>
          <a:xfrm>
            <a:off x="6826943" y="4755389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Federico</a:t>
            </a:r>
          </a:p>
        </p:txBody>
      </p:sp>
    </p:spTree>
    <p:extLst>
      <p:ext uri="{BB962C8B-B14F-4D97-AF65-F5344CB8AC3E}">
        <p14:creationId xmlns:p14="http://schemas.microsoft.com/office/powerpoint/2010/main" val="1637704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77C92D-F2D2-BABE-41CF-2407F25F6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FR" sz="2400" b="1" dirty="0"/>
              <a:t>Electrical interventions (EN-EL)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803172-AF20-91B6-5F59-52D8C8679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8E1623-8F79-DCE4-E3CA-5AE8F53D2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6</a:t>
            </a:fld>
            <a:endParaRPr lang="en-US">
              <a:latin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1B5BFC8-B2ED-0696-11E6-7EC6733B9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B67A1759-0819-3994-16B2-ACD6D590E6C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9" y="953708"/>
            <a:ext cx="4555482" cy="3740211"/>
          </a:xfrm>
        </p:spPr>
        <p:txBody>
          <a:bodyPr>
            <a:normAutofit fontScale="92500"/>
          </a:bodyPr>
          <a:lstStyle/>
          <a:p>
            <a:pPr>
              <a:spcBef>
                <a:spcPts val="300"/>
              </a:spcBef>
              <a:buClrTx/>
            </a:pPr>
            <a:r>
              <a:rPr lang="en-FR" sz="800" b="1" dirty="0">
                <a:solidFill>
                  <a:schemeClr val="tx1"/>
                </a:solidFill>
              </a:rPr>
              <a:t>Transformer maintenance: </a:t>
            </a:r>
            <a:r>
              <a:rPr lang="en-FR" sz="800" dirty="0">
                <a:solidFill>
                  <a:schemeClr val="tx1"/>
                </a:solidFill>
              </a:rPr>
              <a:t>Mon 3</a:t>
            </a:r>
            <a:r>
              <a:rPr lang="en-FR" sz="800" baseline="30000" dirty="0">
                <a:solidFill>
                  <a:schemeClr val="tx1"/>
                </a:solidFill>
              </a:rPr>
              <a:t>rd</a:t>
            </a:r>
            <a:r>
              <a:rPr lang="en-FR" sz="800" dirty="0">
                <a:solidFill>
                  <a:schemeClr val="tx1"/>
                </a:solidFill>
              </a:rPr>
              <a:t> February</a:t>
            </a:r>
          </a:p>
          <a:p>
            <a:pPr lvl="1">
              <a:buClrTx/>
            </a:pPr>
            <a:r>
              <a:rPr lang="en-GB" sz="700" b="1" dirty="0">
                <a:solidFill>
                  <a:schemeClr val="tx1"/>
                </a:solidFill>
              </a:rPr>
              <a:t>EBD3/25 will be cut (powered from EMT304/25 via EBD1/25) </a:t>
            </a:r>
            <a:r>
              <a:rPr lang="en-GB" sz="700" b="1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FR" sz="700" b="1" dirty="0">
                <a:solidFill>
                  <a:srgbClr val="FF0000"/>
                </a:solidFill>
                <a:sym typeface="Wingdings" pitchFamily="2" charset="2"/>
              </a:rPr>
              <a:t>various </a:t>
            </a:r>
            <a:r>
              <a:rPr lang="en-GB" sz="700" b="1" dirty="0">
                <a:solidFill>
                  <a:srgbClr val="FF0000"/>
                </a:solidFill>
              </a:rPr>
              <a:t>power cuts on UX25 cavern: lights, cooling plants, ventilation</a:t>
            </a:r>
            <a:endParaRPr lang="en-FR" sz="700" b="1" dirty="0">
              <a:solidFill>
                <a:srgbClr val="FF0000"/>
              </a:solidFill>
              <a:sym typeface="Wingdings" pitchFamily="2" charset="2"/>
            </a:endParaRPr>
          </a:p>
          <a:p>
            <a:pPr lvl="1">
              <a:buClrTx/>
            </a:pPr>
            <a:r>
              <a:rPr lang="en-FR" sz="700" b="1" dirty="0">
                <a:solidFill>
                  <a:srgbClr val="FF0000"/>
                </a:solidFill>
                <a:sym typeface="Wingdings" pitchFamily="2" charset="2"/>
              </a:rPr>
              <a:t>No access to UX25 cavern</a:t>
            </a:r>
            <a:endParaRPr lang="en-FR" sz="700" b="1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Tx/>
            </a:pPr>
            <a:endParaRPr lang="en-FR" sz="800" b="1" dirty="0">
              <a:solidFill>
                <a:schemeClr val="tx1"/>
              </a:solidFill>
            </a:endParaRPr>
          </a:p>
          <a:p>
            <a:pPr>
              <a:spcBef>
                <a:spcPts val="300"/>
              </a:spcBef>
              <a:buClrTx/>
            </a:pPr>
            <a:r>
              <a:rPr lang="en-FR" sz="800" b="1" dirty="0">
                <a:solidFill>
                  <a:schemeClr val="tx1"/>
                </a:solidFill>
              </a:rPr>
              <a:t>AUG test LHC2 + ALICE</a:t>
            </a:r>
            <a:r>
              <a:rPr lang="en-FR" sz="800" dirty="0">
                <a:solidFill>
                  <a:schemeClr val="tx1"/>
                </a:solidFill>
              </a:rPr>
              <a:t>: Tue 4</a:t>
            </a:r>
            <a:r>
              <a:rPr lang="en-FR" sz="800" baseline="30000" dirty="0">
                <a:solidFill>
                  <a:schemeClr val="tx1"/>
                </a:solidFill>
              </a:rPr>
              <a:t>th</a:t>
            </a:r>
            <a:r>
              <a:rPr lang="en-FR" sz="800" dirty="0">
                <a:solidFill>
                  <a:schemeClr val="tx1"/>
                </a:solidFill>
              </a:rPr>
              <a:t> February</a:t>
            </a:r>
            <a:endParaRPr lang="en-FR" sz="700" dirty="0">
              <a:solidFill>
                <a:schemeClr val="tx1"/>
              </a:solidFill>
              <a:sym typeface="Wingdings" pitchFamily="2" charset="2"/>
            </a:endParaRPr>
          </a:p>
          <a:p>
            <a:pPr lvl="1">
              <a:spcBef>
                <a:spcPts val="300"/>
              </a:spcBef>
              <a:buClrTx/>
            </a:pPr>
            <a:r>
              <a:rPr lang="en-FR" sz="700" b="1" dirty="0">
                <a:solidFill>
                  <a:srgbClr val="FF0000"/>
                </a:solidFill>
                <a:sym typeface="Wingdings" pitchFamily="2" charset="2"/>
              </a:rPr>
              <a:t>Various </a:t>
            </a:r>
            <a:r>
              <a:rPr lang="en-GB" sz="700" b="1" dirty="0">
                <a:solidFill>
                  <a:srgbClr val="FF0000"/>
                </a:solidFill>
              </a:rPr>
              <a:t>power cuts on whole site</a:t>
            </a:r>
            <a:endParaRPr lang="en-FR" sz="700" b="1" dirty="0">
              <a:solidFill>
                <a:srgbClr val="FF0000"/>
              </a:solidFill>
              <a:sym typeface="Wingdings" pitchFamily="2" charset="2"/>
            </a:endParaRPr>
          </a:p>
          <a:p>
            <a:pPr lvl="1">
              <a:spcBef>
                <a:spcPts val="300"/>
              </a:spcBef>
              <a:buClrTx/>
            </a:pPr>
            <a:r>
              <a:rPr lang="en-FR" sz="700" b="1" dirty="0">
                <a:solidFill>
                  <a:srgbClr val="FF0000"/>
                </a:solidFill>
                <a:sym typeface="Wingdings" pitchFamily="2" charset="2"/>
              </a:rPr>
              <a:t>No access to P2 site</a:t>
            </a:r>
            <a:endParaRPr lang="en-GB" sz="700" dirty="0">
              <a:sym typeface="Wingdings" pitchFamily="2" charset="2"/>
            </a:endParaRPr>
          </a:p>
          <a:p>
            <a:pPr marL="231758" lvl="1" indent="0">
              <a:spcBef>
                <a:spcPts val="300"/>
              </a:spcBef>
              <a:buClrTx/>
              <a:buNone/>
            </a:pPr>
            <a:endParaRPr lang="en-GB" sz="700" b="1" dirty="0">
              <a:solidFill>
                <a:schemeClr val="tx1"/>
              </a:solidFill>
            </a:endParaRPr>
          </a:p>
          <a:p>
            <a:pPr>
              <a:buClrTx/>
            </a:pPr>
            <a:r>
              <a:rPr lang="en-FR" sz="800" b="1" dirty="0"/>
              <a:t>Replacement of SX2 transformers:</a:t>
            </a:r>
            <a:endParaRPr lang="en-GB" sz="800" dirty="0"/>
          </a:p>
          <a:p>
            <a:pPr lvl="1">
              <a:buClrTx/>
            </a:pPr>
            <a:r>
              <a:rPr lang="en-GB" sz="700" dirty="0">
                <a:solidFill>
                  <a:srgbClr val="018000"/>
                </a:solidFill>
              </a:rPr>
              <a:t>EMT406/2X: 25.11.2024 to 13.12.2024 </a:t>
            </a:r>
            <a:r>
              <a:rPr lang="en-GB" sz="700" dirty="0">
                <a:solidFill>
                  <a:srgbClr val="018000"/>
                </a:solidFill>
                <a:sym typeface="Wingdings" pitchFamily="2" charset="2"/>
              </a:rPr>
              <a:t> done. </a:t>
            </a:r>
            <a:r>
              <a:rPr lang="en-GB" sz="700" dirty="0"/>
              <a:t>Power rating reduced from 2MVA (2880A) to 1.25MVA (1800A)</a:t>
            </a:r>
            <a:endParaRPr lang="en-GB" sz="700" dirty="0">
              <a:solidFill>
                <a:srgbClr val="018000"/>
              </a:solidFill>
            </a:endParaRPr>
          </a:p>
          <a:p>
            <a:pPr lvl="1">
              <a:buClrTx/>
            </a:pPr>
            <a:r>
              <a:rPr lang="en-GB" sz="700" dirty="0"/>
              <a:t>EMT302/2X: 27.1.2025 to 14.2.2025</a:t>
            </a:r>
          </a:p>
          <a:p>
            <a:pPr lvl="1">
              <a:buClrTx/>
            </a:pPr>
            <a:r>
              <a:rPr lang="en-GB" sz="700" dirty="0">
                <a:solidFill>
                  <a:srgbClr val="018000"/>
                </a:solidFill>
              </a:rPr>
              <a:t>Transparent as it is possible to re-power the switchboards that will be replaced </a:t>
            </a:r>
          </a:p>
          <a:p>
            <a:pPr lvl="1">
              <a:buClrTx/>
            </a:pPr>
            <a:endParaRPr lang="en-GB" sz="800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FR" sz="800" b="1" dirty="0">
                <a:solidFill>
                  <a:schemeClr val="tx1"/>
                </a:solidFill>
              </a:rPr>
              <a:t>UPS maintenance:</a:t>
            </a:r>
          </a:p>
          <a:p>
            <a:pPr lvl="1">
              <a:buClrTx/>
            </a:pPr>
            <a:r>
              <a:rPr lang="en-GB" sz="700" dirty="0">
                <a:solidFill>
                  <a:srgbClr val="018000"/>
                </a:solidFill>
              </a:rPr>
              <a:t>9 Dec for the 200KVA (CR3/CR4) and Diesel UPS, 11 Dec for the 500KVA (CR1/ARC/CR0) UPS</a:t>
            </a:r>
          </a:p>
          <a:p>
            <a:pPr lvl="1">
              <a:buClrTx/>
            </a:pPr>
            <a:r>
              <a:rPr lang="en-GB" sz="700" dirty="0">
                <a:solidFill>
                  <a:srgbClr val="018000"/>
                </a:solidFill>
              </a:rPr>
              <a:t>During the maintenance we will run on bypass (no battery backup in case of power cut); in the past this never caused an issue, so no need to switch things off</a:t>
            </a:r>
            <a:endParaRPr lang="en-FR" sz="700" dirty="0">
              <a:solidFill>
                <a:srgbClr val="018000"/>
              </a:solidFill>
            </a:endParaRPr>
          </a:p>
          <a:p>
            <a:pPr marL="231758" lvl="1" indent="0">
              <a:spcBef>
                <a:spcPts val="300"/>
              </a:spcBef>
              <a:buClrTx/>
              <a:buNone/>
            </a:pPr>
            <a:endParaRPr lang="en-FR" sz="700" dirty="0">
              <a:solidFill>
                <a:srgbClr val="018000"/>
              </a:solidFill>
            </a:endParaRPr>
          </a:p>
          <a:p>
            <a:pPr>
              <a:buClrTx/>
            </a:pPr>
            <a:r>
              <a:rPr lang="en-GB" sz="800" b="1" dirty="0"/>
              <a:t>Install cable RAMSES to CROME HSE-RP in PX24</a:t>
            </a:r>
          </a:p>
          <a:p>
            <a:pPr lvl="1">
              <a:buClrTx/>
            </a:pPr>
            <a:r>
              <a:rPr lang="en-GB" sz="800" dirty="0">
                <a:sym typeface="Wingdings" pitchFamily="2" charset="2"/>
              </a:rPr>
              <a:t>Planned in week 11</a:t>
            </a:r>
            <a:endParaRPr lang="en-FR" sz="700" dirty="0">
              <a:solidFill>
                <a:srgbClr val="018000"/>
              </a:solidFill>
            </a:endParaRPr>
          </a:p>
          <a:p>
            <a:pPr marL="231758" lvl="1" indent="0">
              <a:spcBef>
                <a:spcPts val="300"/>
              </a:spcBef>
              <a:buClrTx/>
              <a:buNone/>
            </a:pPr>
            <a:endParaRPr lang="en-FR" sz="700" dirty="0">
              <a:solidFill>
                <a:srgbClr val="018000"/>
              </a:solidFill>
            </a:endParaRPr>
          </a:p>
          <a:p>
            <a:pPr defTabSz="914400">
              <a:buClrTx/>
            </a:pPr>
            <a:r>
              <a:rPr lang="en-FR" sz="800" b="1" dirty="0"/>
              <a:t>CERN-wide tests:</a:t>
            </a:r>
          </a:p>
          <a:p>
            <a:pPr lvl="1" defTabSz="914400">
              <a:buClrTx/>
            </a:pPr>
            <a:r>
              <a:rPr lang="en-FR" sz="700" dirty="0">
                <a:solidFill>
                  <a:schemeClr val="tx1"/>
                </a:solidFill>
              </a:rPr>
              <a:t>Auto-transfert test: 20-22 January (week 4) </a:t>
            </a:r>
            <a:r>
              <a:rPr lang="en-FR" sz="70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FR" sz="700" dirty="0">
                <a:solidFill>
                  <a:srgbClr val="018000"/>
                </a:solidFill>
                <a:sym typeface="Wingdings" pitchFamily="2" charset="2"/>
              </a:rPr>
              <a:t>transparent</a:t>
            </a:r>
            <a:endParaRPr lang="en-FR" sz="700" dirty="0">
              <a:solidFill>
                <a:srgbClr val="018000"/>
              </a:solidFill>
            </a:endParaRPr>
          </a:p>
          <a:p>
            <a:pPr lvl="1" defTabSz="914400">
              <a:buClrTx/>
            </a:pPr>
            <a:r>
              <a:rPr lang="en-FR" sz="700" dirty="0">
                <a:solidFill>
                  <a:schemeClr val="tx1"/>
                </a:solidFill>
              </a:rPr>
              <a:t>Test N/S: 8 January 6:00 – 6:10 AM (week 2) </a:t>
            </a:r>
            <a:r>
              <a:rPr lang="en-FR" sz="700" dirty="0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FR" sz="700" dirty="0">
                <a:solidFill>
                  <a:srgbClr val="FF0000"/>
                </a:solidFill>
                <a:sym typeface="Wingdings" pitchFamily="2" charset="2"/>
              </a:rPr>
              <a:t>will cut general services and gas systems for few minutes, </a:t>
            </a:r>
            <a:r>
              <a:rPr lang="en-GB" sz="700" dirty="0">
                <a:solidFill>
                  <a:srgbClr val="FF0000"/>
                </a:solidFill>
              </a:rPr>
              <a:t>no access UX25 from 5:00 AM to 9:00 AM</a:t>
            </a:r>
            <a:endParaRPr lang="en-FR" sz="700" dirty="0">
              <a:solidFill>
                <a:srgbClr val="FF0000"/>
              </a:solidFill>
            </a:endParaRPr>
          </a:p>
          <a:p>
            <a:pPr lvl="1" defTabSz="914400">
              <a:buClrTx/>
            </a:pPr>
            <a:r>
              <a:rPr lang="en-FR" sz="700" dirty="0">
                <a:solidFill>
                  <a:schemeClr val="tx1"/>
                </a:solidFill>
              </a:rPr>
              <a:t>AUG Adm. </a:t>
            </a:r>
            <a:r>
              <a:rPr lang="en-GB" sz="700" dirty="0">
                <a:solidFill>
                  <a:schemeClr val="tx1"/>
                </a:solidFill>
              </a:rPr>
              <a:t>Z</a:t>
            </a:r>
            <a:r>
              <a:rPr lang="en-FR" sz="700" dirty="0">
                <a:solidFill>
                  <a:schemeClr val="tx1"/>
                </a:solidFill>
              </a:rPr>
              <a:t>one Meyrin: 4 January (week 1)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466BE0-B9E6-A82B-6358-DA485D93C1BA}"/>
              </a:ext>
            </a:extLst>
          </p:cNvPr>
          <p:cNvSpPr txBox="1"/>
          <p:nvPr/>
        </p:nvSpPr>
        <p:spPr>
          <a:xfrm>
            <a:off x="6253191" y="2771763"/>
            <a:ext cx="12394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sz="800" dirty="0"/>
              <a:t>EN-EL overall planning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1FA519-B109-D0A0-43AD-6C9BC9E70FC9}"/>
              </a:ext>
            </a:extLst>
          </p:cNvPr>
          <p:cNvSpPr txBox="1"/>
          <p:nvPr/>
        </p:nvSpPr>
        <p:spPr>
          <a:xfrm>
            <a:off x="5697849" y="4718993"/>
            <a:ext cx="26781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600" dirty="0"/>
              <a:t>Yann Maurer/Juliano Perret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E98577C-D1C0-08E1-2167-C34299BFEE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4833" y="587255"/>
            <a:ext cx="3387080" cy="222419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139D15B-8B79-EA97-9855-E0AFE06A5FED}"/>
              </a:ext>
            </a:extLst>
          </p:cNvPr>
          <p:cNvSpPr/>
          <p:nvPr/>
        </p:nvSpPr>
        <p:spPr>
          <a:xfrm>
            <a:off x="5585879" y="731965"/>
            <a:ext cx="2956034" cy="170295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6A97CB2-828B-BEFF-4282-02F0F6B335EF}"/>
              </a:ext>
            </a:extLst>
          </p:cNvPr>
          <p:cNvSpPr/>
          <p:nvPr/>
        </p:nvSpPr>
        <p:spPr>
          <a:xfrm>
            <a:off x="5585879" y="2147365"/>
            <a:ext cx="2956034" cy="101828"/>
          </a:xfrm>
          <a:prstGeom prst="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EF832E-6DAE-6196-ED86-0F8FD3A1C783}"/>
              </a:ext>
            </a:extLst>
          </p:cNvPr>
          <p:cNvSpPr txBox="1"/>
          <p:nvPr/>
        </p:nvSpPr>
        <p:spPr>
          <a:xfrm>
            <a:off x="5467474" y="4438200"/>
            <a:ext cx="270298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800" dirty="0"/>
              <a:t>EMT406/2X will be put in service today or next Monday</a:t>
            </a:r>
            <a:endParaRPr lang="en-FR" sz="800" dirty="0"/>
          </a:p>
        </p:txBody>
      </p:sp>
      <p:pic>
        <p:nvPicPr>
          <p:cNvPr id="13" name="Picture 12" descr="Men standing next to a building&#10;&#10;Description automatically generated">
            <a:extLst>
              <a:ext uri="{FF2B5EF4-FFF2-40B4-BE49-F238E27FC236}">
                <a16:creationId xmlns:a16="http://schemas.microsoft.com/office/drawing/2014/main" id="{29B5B539-3FA4-07E0-0589-35FD18B1682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7692" r="12108" b="17985"/>
          <a:stretch/>
        </p:blipFill>
        <p:spPr>
          <a:xfrm>
            <a:off x="5743394" y="3061609"/>
            <a:ext cx="2187889" cy="138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645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98D1FD-7772-F4F4-953D-0E00EB42F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SVC maintenance (SY-EPC)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CCDCA6-AAF6-528C-1F6B-ABBFF6CD65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1A2A76-B53B-0A02-F31B-2EFBE956E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7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EC03560-0101-DB1A-3ECF-22064666CED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2"/>
            <a:ext cx="3380007" cy="3762051"/>
          </a:xfrm>
        </p:spPr>
        <p:txBody>
          <a:bodyPr>
            <a:normAutofit/>
          </a:bodyPr>
          <a:lstStyle/>
          <a:p>
            <a:pPr marL="271463" indent="-265113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018000"/>
                </a:solidFill>
                <a:ea typeface="Source Sans Pro" panose="020B0503030403020204" pitchFamily="34" charset="0"/>
                <a:sym typeface="Wingdings" panose="05000000000000000000" pitchFamily="2" charset="2"/>
              </a:rPr>
              <a:t>In view of the usual maintenance of the filters by SY-EPC, the P2 SVC was switched off this Monday, December 9</a:t>
            </a:r>
            <a:r>
              <a:rPr lang="en-GB" sz="1200" baseline="30000" dirty="0">
                <a:solidFill>
                  <a:srgbClr val="018000"/>
                </a:solidFill>
                <a:ea typeface="Source Sans Pro" panose="020B0503030403020204" pitchFamily="34" charset="0"/>
                <a:sym typeface="Wingdings" panose="05000000000000000000" pitchFamily="2" charset="2"/>
              </a:rPr>
              <a:t>th</a:t>
            </a:r>
            <a:r>
              <a:rPr lang="en-GB" sz="1200" dirty="0">
                <a:solidFill>
                  <a:srgbClr val="018000"/>
                </a:solidFill>
                <a:ea typeface="Source Sans Pro" panose="020B0503030403020204" pitchFamily="34" charset="0"/>
                <a:sym typeface="Wingdings" panose="05000000000000000000" pitchFamily="2" charset="2"/>
              </a:rPr>
              <a:t>.</a:t>
            </a:r>
          </a:p>
          <a:p>
            <a:pPr marL="271463" indent="-265113"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1"/>
              </a:solidFill>
              <a:ea typeface="Source Sans Pro" panose="020B0503030403020204" pitchFamily="34" charset="0"/>
              <a:sym typeface="Wingdings" panose="05000000000000000000" pitchFamily="2" charset="2"/>
            </a:endParaRPr>
          </a:p>
          <a:p>
            <a:pPr marL="271463" indent="-265113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  <a:ea typeface="Source Sans Pro" panose="020B0503030403020204" pitchFamily="34" charset="0"/>
                <a:sym typeface="Wingdings" panose="05000000000000000000" pitchFamily="2" charset="2"/>
              </a:rPr>
              <a:t>The filter will be re-energized on 24 February.</a:t>
            </a:r>
          </a:p>
          <a:p>
            <a:pPr marL="271463" indent="-265113">
              <a:buClr>
                <a:srgbClr val="002060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1"/>
              </a:solidFill>
              <a:ea typeface="Source Sans Pro" panose="020B0503030403020204" pitchFamily="34" charset="0"/>
              <a:sym typeface="Wingdings" panose="05000000000000000000" pitchFamily="2" charset="2"/>
            </a:endParaRPr>
          </a:p>
          <a:p>
            <a:pPr marL="271463" indent="-265113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/>
                </a:solidFill>
                <a:ea typeface="Source Sans Pro" panose="020B0503030403020204" pitchFamily="34" charset="0"/>
                <a:sym typeface="Wingdings" panose="05000000000000000000" pitchFamily="2" charset="2"/>
              </a:rPr>
              <a:t>It is agreed with the machine that they won’t switch on/off the transfer line magnets until the SVC is back on, to avoid glitches on the ALICE electrical network.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7DCA02C-F78F-A8D6-1744-E8262AA64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7D0E43A-F5AF-2832-5CD1-6ED9AFDEADF9}"/>
              </a:ext>
            </a:extLst>
          </p:cNvPr>
          <p:cNvGrpSpPr/>
          <p:nvPr/>
        </p:nvGrpSpPr>
        <p:grpSpPr>
          <a:xfrm>
            <a:off x="4450065" y="1181872"/>
            <a:ext cx="4335926" cy="3267067"/>
            <a:chOff x="-18175" y="2417401"/>
            <a:chExt cx="4922920" cy="3855962"/>
          </a:xfrm>
        </p:grpSpPr>
        <p:pic>
          <p:nvPicPr>
            <p:cNvPr id="8" name="Picture 4">
              <a:extLst>
                <a:ext uri="{FF2B5EF4-FFF2-40B4-BE49-F238E27FC236}">
                  <a16:creationId xmlns:a16="http://schemas.microsoft.com/office/drawing/2014/main" id="{71709660-77AE-41AC-9F72-3A05A0E6B5B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446760" y="2584963"/>
              <a:ext cx="1231726" cy="16678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id="{CC1CA32F-C016-9552-F385-96A84A796A6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18175" y="2417401"/>
              <a:ext cx="1390524" cy="1835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59C52E0A-FE74-C235-1F0B-F7623F39C6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772" t="1482" r="1772" b="1482"/>
            <a:stretch/>
          </p:blipFill>
          <p:spPr bwMode="auto">
            <a:xfrm>
              <a:off x="1372349" y="4628559"/>
              <a:ext cx="1231726" cy="16448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8">
              <a:extLst>
                <a:ext uri="{FF2B5EF4-FFF2-40B4-BE49-F238E27FC236}">
                  <a16:creationId xmlns:a16="http://schemas.microsoft.com/office/drawing/2014/main" id="{B2D50AEF-E9AF-CF87-F33A-FD12380F793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512" t="3512" r="3512" b="3512"/>
            <a:stretch/>
          </p:blipFill>
          <p:spPr bwMode="auto">
            <a:xfrm>
              <a:off x="3678486" y="4652385"/>
              <a:ext cx="1226259" cy="16209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4996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E0DC3-C290-0331-DF54-9378677F5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Cooling interventions (EN-CV)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8210C3-3380-8171-8AD1-ABC0413A9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49A679-2125-3063-9FA1-323D848AB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8</a:t>
            </a:fld>
            <a:endParaRPr lang="en-US">
              <a:latin typeface="Arial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0A2E405-8087-0A35-9906-16091FD2646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7" y="945003"/>
            <a:ext cx="8226425" cy="1626743"/>
          </a:xfrm>
        </p:spPr>
        <p:txBody>
          <a:bodyPr>
            <a:normAutofit fontScale="85000" lnSpcReduction="20000"/>
          </a:bodyPr>
          <a:lstStyle/>
          <a:p>
            <a:pPr>
              <a:buClrTx/>
            </a:pPr>
            <a:r>
              <a:rPr lang="en-FR" sz="1200" b="1" dirty="0"/>
              <a:t>Maintenance water cooling systems:</a:t>
            </a:r>
            <a:r>
              <a:rPr lang="en-FR" sz="1200" dirty="0"/>
              <a:t> 3 to 21 February 2025 (week 6-7-8)</a:t>
            </a:r>
          </a:p>
          <a:p>
            <a:pPr lvl="1">
              <a:buClrTx/>
            </a:pPr>
            <a:r>
              <a:rPr lang="en-GB" sz="1100" dirty="0"/>
              <a:t>Week 6: SF maintenance (cooling towers) </a:t>
            </a:r>
            <a:r>
              <a:rPr lang="en-GB" sz="1100" dirty="0">
                <a:sym typeface="Wingdings" pitchFamily="2" charset="2"/>
              </a:rPr>
              <a:t> </a:t>
            </a:r>
            <a:r>
              <a:rPr lang="en-GB" sz="1100" dirty="0"/>
              <a:t>switchover to external chillers</a:t>
            </a:r>
          </a:p>
          <a:p>
            <a:pPr lvl="1">
              <a:buClrTx/>
            </a:pPr>
            <a:r>
              <a:rPr lang="en-GB" sz="1100" dirty="0">
                <a:solidFill>
                  <a:srgbClr val="FF0000"/>
                </a:solidFill>
              </a:rPr>
              <a:t>Week 7: SU2, SX2, UW25 maintenance </a:t>
            </a:r>
            <a:r>
              <a:rPr lang="en-GB" sz="1100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GB" sz="1100" dirty="0">
                <a:solidFill>
                  <a:srgbClr val="FF0000"/>
                </a:solidFill>
              </a:rPr>
              <a:t> various perturbations on iced water &amp; mixed water</a:t>
            </a:r>
            <a:endParaRPr lang="en-GB" sz="1100" dirty="0">
              <a:solidFill>
                <a:srgbClr val="FF0000"/>
              </a:solidFill>
              <a:sym typeface="Wingdings" pitchFamily="2" charset="2"/>
            </a:endParaRPr>
          </a:p>
          <a:p>
            <a:pPr lvl="2">
              <a:buClrTx/>
            </a:pPr>
            <a:r>
              <a:rPr lang="en-GB" sz="900" b="1" dirty="0">
                <a:solidFill>
                  <a:srgbClr val="FF0000"/>
                </a:solidFill>
                <a:sym typeface="Wingdings" pitchFamily="2" charset="2"/>
              </a:rPr>
              <a:t>Complete stop of iced &amp; mixed water on </a:t>
            </a:r>
            <a:r>
              <a:rPr lang="en-GB" sz="900" b="1" dirty="0">
                <a:solidFill>
                  <a:srgbClr val="FF0000"/>
                </a:solidFill>
              </a:rPr>
              <a:t>Wed 12 February </a:t>
            </a:r>
            <a:r>
              <a:rPr lang="en-GB" sz="900" b="1" dirty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GB" sz="900" b="1" dirty="0">
                <a:solidFill>
                  <a:srgbClr val="FF0000"/>
                </a:solidFill>
              </a:rPr>
              <a:t> </a:t>
            </a:r>
            <a:r>
              <a:rPr lang="en-GB" sz="900" b="1" dirty="0">
                <a:solidFill>
                  <a:srgbClr val="FF0000"/>
                </a:solidFill>
                <a:sym typeface="Wingdings" pitchFamily="2" charset="2"/>
              </a:rPr>
              <a:t>stop racks cooling + detector cooling (ok if reduced power on detectors)</a:t>
            </a:r>
          </a:p>
          <a:p>
            <a:pPr lvl="1">
              <a:buClrTx/>
            </a:pPr>
            <a:r>
              <a:rPr lang="en-GB" sz="1100" dirty="0"/>
              <a:t>Week 8: UW + tunnel ventilation units</a:t>
            </a:r>
          </a:p>
          <a:p>
            <a:pPr lvl="1">
              <a:buClrTx/>
            </a:pPr>
            <a:endParaRPr lang="en-GB" sz="1100" dirty="0"/>
          </a:p>
          <a:p>
            <a:pPr defTabSz="914400">
              <a:buClrTx/>
            </a:pPr>
            <a:r>
              <a:rPr lang="en-GB" sz="1200" b="1" dirty="0"/>
              <a:t>Maintenance ventilation units:</a:t>
            </a:r>
          </a:p>
          <a:p>
            <a:pPr lvl="1" defTabSz="914400">
              <a:buClrTx/>
            </a:pPr>
            <a:r>
              <a:rPr lang="en-GB" sz="1100" dirty="0"/>
              <a:t>Week 6: UX25, L3. Small cuts (30’) </a:t>
            </a:r>
            <a:r>
              <a:rPr lang="en-GB" sz="1100" dirty="0">
                <a:sym typeface="Wingdings" pitchFamily="2" charset="2"/>
              </a:rPr>
              <a:t> no impact on access</a:t>
            </a:r>
          </a:p>
          <a:p>
            <a:pPr lvl="1" defTabSz="914400">
              <a:buClrTx/>
            </a:pPr>
            <a:r>
              <a:rPr lang="en-GB" sz="1100" dirty="0"/>
              <a:t>Week 7: SG2 </a:t>
            </a:r>
            <a:r>
              <a:rPr lang="en-GB" sz="1100" dirty="0">
                <a:sym typeface="Wingdings" pitchFamily="2" charset="2"/>
              </a:rPr>
              <a:t> </a:t>
            </a:r>
            <a:r>
              <a:rPr lang="en-GB" sz="1100" dirty="0">
                <a:solidFill>
                  <a:srgbClr val="FF0000"/>
                </a:solidFill>
                <a:sym typeface="Wingdings" pitchFamily="2" charset="2"/>
              </a:rPr>
              <a:t>stop flammable gases; </a:t>
            </a:r>
            <a:r>
              <a:rPr lang="en-GB" sz="1100" dirty="0">
                <a:solidFill>
                  <a:schemeClr val="tx1"/>
                </a:solidFill>
                <a:sym typeface="Wingdings" pitchFamily="2" charset="2"/>
              </a:rPr>
              <a:t>ITS</a:t>
            </a:r>
            <a:r>
              <a:rPr lang="en-GB" sz="11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GB" sz="1100" dirty="0">
                <a:solidFill>
                  <a:schemeClr val="tx1"/>
                </a:solidFill>
                <a:sym typeface="Wingdings" pitchFamily="2" charset="2"/>
              </a:rPr>
              <a:t></a:t>
            </a:r>
            <a:r>
              <a:rPr lang="en-GB" sz="1100" dirty="0">
                <a:solidFill>
                  <a:srgbClr val="FF0000"/>
                </a:solidFill>
                <a:sym typeface="Wingdings" pitchFamily="2" charset="2"/>
              </a:rPr>
              <a:t> 3 days without air cooling</a:t>
            </a:r>
            <a:endParaRPr lang="en-GB" sz="1100" dirty="0">
              <a:solidFill>
                <a:srgbClr val="FF0000"/>
              </a:solidFill>
            </a:endParaRPr>
          </a:p>
          <a:p>
            <a:pPr lvl="1" defTabSz="914400">
              <a:buClrTx/>
            </a:pPr>
            <a:r>
              <a:rPr lang="en-GB" sz="1100" dirty="0"/>
              <a:t>Week 8: MCH, MID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9630C6C-332B-3605-C0D6-30D0E16B3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4A6071-8DF4-8755-E907-AE8A7D8B93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8296" y="2571749"/>
            <a:ext cx="4345336" cy="1944067"/>
          </a:xfrm>
          <a:prstGeom prst="rect">
            <a:avLst/>
          </a:prstGeom>
        </p:spPr>
      </p:pic>
      <p:sp>
        <p:nvSpPr>
          <p:cNvPr id="9" name="Content Placeholder 4">
            <a:extLst>
              <a:ext uri="{FF2B5EF4-FFF2-40B4-BE49-F238E27FC236}">
                <a16:creationId xmlns:a16="http://schemas.microsoft.com/office/drawing/2014/main" id="{8817A00B-E163-2C8B-8033-709071F6A183}"/>
              </a:ext>
            </a:extLst>
          </p:cNvPr>
          <p:cNvSpPr txBox="1">
            <a:spLocks/>
          </p:cNvSpPr>
          <p:nvPr/>
        </p:nvSpPr>
        <p:spPr>
          <a:xfrm>
            <a:off x="457208" y="2715718"/>
            <a:ext cx="3618404" cy="1800098"/>
          </a:xfrm>
          <a:prstGeom prst="rect">
            <a:avLst/>
          </a:prstGeom>
        </p:spPr>
        <p:txBody>
          <a:bodyPr vert="horz" lIns="91434" tIns="45717" rIns="91434" bIns="45717">
            <a:normAutofit fontScale="85000" lnSpcReduction="20000"/>
          </a:bodyPr>
          <a:lstStyle>
            <a:lvl1pPr marL="225407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16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40" indent="-228582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1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749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1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570" indent="-2238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11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089" indent="-2365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05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657" indent="-182867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09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53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54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buClrTx/>
            </a:pPr>
            <a:r>
              <a:rPr lang="en-GB" sz="1200" b="1" dirty="0"/>
              <a:t>Maintenance cooling plants:</a:t>
            </a:r>
          </a:p>
          <a:p>
            <a:pPr lvl="1" defTabSz="914400">
              <a:buClrTx/>
            </a:pPr>
            <a:r>
              <a:rPr lang="en-GB" sz="1100" dirty="0"/>
              <a:t>Week 6: TOF/PHOS</a:t>
            </a:r>
            <a:endParaRPr lang="en-GB" sz="1100" dirty="0">
              <a:sym typeface="Wingdings" pitchFamily="2" charset="2"/>
            </a:endParaRPr>
          </a:p>
          <a:p>
            <a:pPr lvl="1" defTabSz="914400">
              <a:buClrTx/>
            </a:pPr>
            <a:r>
              <a:rPr lang="en-GB" sz="1100" dirty="0"/>
              <a:t>Week 7: MFT, ITS, HMPID </a:t>
            </a:r>
          </a:p>
          <a:p>
            <a:pPr lvl="1" defTabSz="914400">
              <a:buClrTx/>
            </a:pPr>
            <a:r>
              <a:rPr lang="en-GB" sz="1100" dirty="0"/>
              <a:t>Week 8: TRD</a:t>
            </a:r>
          </a:p>
          <a:p>
            <a:pPr lvl="1" defTabSz="914400">
              <a:buClrTx/>
            </a:pPr>
            <a:endParaRPr lang="en-GB" sz="1100" dirty="0"/>
          </a:p>
          <a:p>
            <a:r>
              <a:rPr lang="en-GB" sz="1200" b="1" dirty="0"/>
              <a:t>Replacement of </a:t>
            </a:r>
            <a:r>
              <a:rPr lang="en-FR" sz="1200" b="1" dirty="0"/>
              <a:t>TPC cooling plant </a:t>
            </a:r>
            <a:r>
              <a:rPr lang="en-GB" sz="1200" b="1" dirty="0"/>
              <a:t>electrical cupboard </a:t>
            </a:r>
            <a:r>
              <a:rPr lang="en-GB" sz="1200" dirty="0"/>
              <a:t>(switch to UNICOS) </a:t>
            </a:r>
            <a:r>
              <a:rPr lang="en-GB" sz="1200" dirty="0">
                <a:sym typeface="Wingdings" pitchFamily="2" charset="2"/>
              </a:rPr>
              <a:t> </a:t>
            </a:r>
            <a:r>
              <a:rPr lang="en-GB" sz="1200" b="1" dirty="0">
                <a:solidFill>
                  <a:srgbClr val="FF0000"/>
                </a:solidFill>
                <a:sym typeface="Wingdings" pitchFamily="2" charset="2"/>
              </a:rPr>
              <a:t>postponed to LS3</a:t>
            </a:r>
            <a:endParaRPr lang="en-GB" sz="1200" b="1" dirty="0">
              <a:solidFill>
                <a:srgbClr val="FF0000"/>
              </a:solidFill>
            </a:endParaRPr>
          </a:p>
          <a:p>
            <a:pPr lvl="1"/>
            <a:r>
              <a:rPr lang="en-GB" sz="1050" dirty="0"/>
              <a:t>2 weeks wo cooling + 1 week commissioning</a:t>
            </a:r>
          </a:p>
          <a:p>
            <a:pPr lvl="1"/>
            <a:r>
              <a:rPr lang="en-GB" sz="1050" dirty="0"/>
              <a:t>TPC should redo the DCS part (DIP)</a:t>
            </a:r>
          </a:p>
          <a:p>
            <a:pPr lvl="1"/>
            <a:endParaRPr lang="en-GB" sz="1050" dirty="0"/>
          </a:p>
          <a:p>
            <a:r>
              <a:rPr lang="en-GB" sz="1300" dirty="0"/>
              <a:t>UX25 sump systems control replacement</a:t>
            </a:r>
          </a:p>
          <a:p>
            <a:pPr lvl="1" defTabSz="914400">
              <a:buClrTx/>
            </a:pPr>
            <a:endParaRPr lang="en-GB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01A56B-1AEC-7C4D-68E2-910028E0429D}"/>
              </a:ext>
            </a:extLst>
          </p:cNvPr>
          <p:cNvSpPr txBox="1"/>
          <p:nvPr/>
        </p:nvSpPr>
        <p:spPr>
          <a:xfrm>
            <a:off x="6109326" y="4515816"/>
            <a:ext cx="12554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sz="800" dirty="0"/>
              <a:t>EN-CV overall planning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ED63BA-753C-58D3-D00C-32DB665825CC}"/>
              </a:ext>
            </a:extLst>
          </p:cNvPr>
          <p:cNvSpPr txBox="1"/>
          <p:nvPr/>
        </p:nvSpPr>
        <p:spPr>
          <a:xfrm>
            <a:off x="6251171" y="4736146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Dominique/Olivier</a:t>
            </a:r>
          </a:p>
        </p:txBody>
      </p:sp>
    </p:spTree>
    <p:extLst>
      <p:ext uri="{BB962C8B-B14F-4D97-AF65-F5344CB8AC3E}">
        <p14:creationId xmlns:p14="http://schemas.microsoft.com/office/powerpoint/2010/main" val="521583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FD405-D4CB-D5B2-3F62-B7E3B37D8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2400" dirty="0"/>
              <a:t>PX24 shaft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523BAC-14A8-4B18-08FF-54159280C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YETS planning meeting - A.Tauro</a:t>
            </a:r>
            <a:endParaRPr lang="en-US" dirty="0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6FFDD0-A4F0-1B5E-9F2E-26019A7E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>
                <a:latin typeface="Arial"/>
              </a:rPr>
              <a:pPr/>
              <a:t>9</a:t>
            </a:fld>
            <a:endParaRPr lang="en-US">
              <a:latin typeface="Arial"/>
            </a:endParaRPr>
          </a:p>
        </p:txBody>
      </p:sp>
      <p:pic>
        <p:nvPicPr>
          <p:cNvPr id="8" name="Content Placeholder 7" descr="A high angle view of a building&#10;&#10;Description automatically generated">
            <a:extLst>
              <a:ext uri="{FF2B5EF4-FFF2-40B4-BE49-F238E27FC236}">
                <a16:creationId xmlns:a16="http://schemas.microsoft.com/office/drawing/2014/main" id="{9399FA8C-4255-51E7-4B4C-3103735D159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924819" y="2491741"/>
            <a:ext cx="1489521" cy="1986029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9BCDBE8-F64F-96BC-D1B1-C40955ABC1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13.12.2024</a:t>
            </a:r>
            <a:endParaRPr lang="en-US" dirty="0"/>
          </a:p>
        </p:txBody>
      </p:sp>
      <p:pic>
        <p:nvPicPr>
          <p:cNvPr id="10" name="Picture 9" descr="A large warehouse with a forklift and large blocks&#10;&#10;Description automatically generated with medium confidence">
            <a:extLst>
              <a:ext uri="{FF2B5EF4-FFF2-40B4-BE49-F238E27FC236}">
                <a16:creationId xmlns:a16="http://schemas.microsoft.com/office/drawing/2014/main" id="{7A00F4F6-6CAF-E0AE-7812-E041386BD3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4265" y="2491741"/>
            <a:ext cx="2648039" cy="1986029"/>
          </a:xfrm>
          <a:prstGeom prst="rect">
            <a:avLst/>
          </a:prstGeom>
        </p:spPr>
      </p:pic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BD5B2E1C-33CC-B4E2-2363-26273D865EDC}"/>
              </a:ext>
            </a:extLst>
          </p:cNvPr>
          <p:cNvSpPr txBox="1">
            <a:spLocks/>
          </p:cNvSpPr>
          <p:nvPr/>
        </p:nvSpPr>
        <p:spPr>
          <a:xfrm>
            <a:off x="457207" y="945002"/>
            <a:ext cx="8226425" cy="1546739"/>
          </a:xfrm>
          <a:prstGeom prst="rect">
            <a:avLst/>
          </a:prstGeom>
        </p:spPr>
        <p:txBody>
          <a:bodyPr vert="horz" lIns="91434" tIns="45717" rIns="91434" bIns="45717">
            <a:normAutofit/>
          </a:bodyPr>
          <a:lstStyle>
            <a:lvl1pPr marL="225407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16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40" indent="-228582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14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749" indent="-225407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12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570" indent="-2238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11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089" indent="-236520" algn="l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05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657" indent="-182867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09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53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546" indent="-18286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sz="1200" dirty="0"/>
              <a:t>The PX24 shaft was opened last week to allow bringing to surface the two trolleys of the UX25 crane</a:t>
            </a:r>
          </a:p>
          <a:p>
            <a:pPr marL="0" indent="0" defTabSz="914400">
              <a:buNone/>
            </a:pPr>
            <a:endParaRPr lang="en-GB" sz="1200" dirty="0"/>
          </a:p>
          <a:p>
            <a:pPr defTabSz="914400"/>
            <a:r>
              <a:rPr lang="en-GB" sz="1200" dirty="0"/>
              <a:t>MCH and MID ‘nacelles’ in place – batteries re-installed</a:t>
            </a:r>
          </a:p>
          <a:p>
            <a:pPr defTabSz="914400"/>
            <a:endParaRPr lang="en-GB" sz="1200" dirty="0"/>
          </a:p>
          <a:p>
            <a:pPr defTabSz="914400"/>
            <a:r>
              <a:rPr lang="en-FR" sz="1200" dirty="0"/>
              <a:t>2 crane drivers onsite from 25 November to 31 March</a:t>
            </a:r>
            <a:endParaRPr lang="en-FR" sz="1100" dirty="0"/>
          </a:p>
        </p:txBody>
      </p:sp>
    </p:spTree>
    <p:extLst>
      <p:ext uri="{BB962C8B-B14F-4D97-AF65-F5344CB8AC3E}">
        <p14:creationId xmlns:p14="http://schemas.microsoft.com/office/powerpoint/2010/main" val="36791264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7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128000</TotalTime>
  <Words>3715</Words>
  <Application>Microsoft Macintosh PowerPoint</Application>
  <PresentationFormat>On-screen Show (16:9)</PresentationFormat>
  <Paragraphs>555</Paragraphs>
  <Slides>27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ＭＳ Ｐゴシック</vt:lpstr>
      <vt:lpstr>Aptos</vt:lpstr>
      <vt:lpstr>Arial</vt:lpstr>
      <vt:lpstr>Calibri</vt:lpstr>
      <vt:lpstr>Source Sans Pro</vt:lpstr>
      <vt:lpstr>Wingdings</vt:lpstr>
      <vt:lpstr>CERN_ENdept_Presentation_ArialFont copy</vt:lpstr>
      <vt:lpstr>7_Custom Design</vt:lpstr>
      <vt:lpstr>2024-25 EYETS planning meeting</vt:lpstr>
      <vt:lpstr>EYETS 2024-25</vt:lpstr>
      <vt:lpstr>Summary of access interruptions</vt:lpstr>
      <vt:lpstr>DCS</vt:lpstr>
      <vt:lpstr>EPN</vt:lpstr>
      <vt:lpstr>Electrical interventions (EN-EL)</vt:lpstr>
      <vt:lpstr>SVC maintenance (SY-EPC) </vt:lpstr>
      <vt:lpstr>Cooling interventions (EN-CV)</vt:lpstr>
      <vt:lpstr>PX24 shaft</vt:lpstr>
      <vt:lpstr>UX25 crane refurbishment (EN-HE)</vt:lpstr>
      <vt:lpstr>ITS activities</vt:lpstr>
      <vt:lpstr>TPC activities</vt:lpstr>
      <vt:lpstr>TRD activities</vt:lpstr>
      <vt:lpstr>TOF activities</vt:lpstr>
      <vt:lpstr>PHOS activities</vt:lpstr>
      <vt:lpstr>MFT activities</vt:lpstr>
      <vt:lpstr>FV0 ALFRED implementation plans</vt:lpstr>
      <vt:lpstr>MCH</vt:lpstr>
      <vt:lpstr>Other activities</vt:lpstr>
      <vt:lpstr>Access, fire, gas and SNIFFER detection systems (EN-AA)</vt:lpstr>
      <vt:lpstr>L3 leak update</vt:lpstr>
      <vt:lpstr>Gas activities (EP-DT)</vt:lpstr>
      <vt:lpstr>EOY gas consumption</vt:lpstr>
      <vt:lpstr>Renovation SX2 kitchen</vt:lpstr>
      <vt:lpstr>Site activities (SCE)</vt:lpstr>
      <vt:lpstr>EOY closure – 23 Dec 2024 to 6 Jan 2025</vt:lpstr>
      <vt:lpstr>YETS planning meetings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</dc:title>
  <dc:creator>arturo</dc:creator>
  <cp:lastModifiedBy>Arturo Tauro</cp:lastModifiedBy>
  <cp:revision>5393</cp:revision>
  <cp:lastPrinted>2020-08-25T06:13:55Z</cp:lastPrinted>
  <dcterms:created xsi:type="dcterms:W3CDTF">2015-09-21T14:29:13Z</dcterms:created>
  <dcterms:modified xsi:type="dcterms:W3CDTF">2024-12-13T08:53:26Z</dcterms:modified>
</cp:coreProperties>
</file>