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97" r:id="rId2"/>
  </p:sldMasterIdLst>
  <p:notesMasterIdLst>
    <p:notesMasterId r:id="rId24"/>
  </p:notesMasterIdLst>
  <p:handoutMasterIdLst>
    <p:handoutMasterId r:id="rId25"/>
  </p:handoutMasterIdLst>
  <p:sldIdLst>
    <p:sldId id="340" r:id="rId3"/>
    <p:sldId id="4794" r:id="rId4"/>
    <p:sldId id="342" r:id="rId5"/>
    <p:sldId id="4790" r:id="rId6"/>
    <p:sldId id="4824" r:id="rId7"/>
    <p:sldId id="4825" r:id="rId8"/>
    <p:sldId id="4827" r:id="rId9"/>
    <p:sldId id="4816" r:id="rId10"/>
    <p:sldId id="4828" r:id="rId11"/>
    <p:sldId id="4808" r:id="rId12"/>
    <p:sldId id="4813" r:id="rId13"/>
    <p:sldId id="4814" r:id="rId14"/>
    <p:sldId id="4800" r:id="rId15"/>
    <p:sldId id="4798" r:id="rId16"/>
    <p:sldId id="4807" r:id="rId17"/>
    <p:sldId id="4811" r:id="rId18"/>
    <p:sldId id="4792" r:id="rId19"/>
    <p:sldId id="4829" r:id="rId20"/>
    <p:sldId id="4830" r:id="rId21"/>
    <p:sldId id="4832" r:id="rId22"/>
    <p:sldId id="4791" r:id="rId23"/>
  </p:sldIdLst>
  <p:sldSz cx="9144000" cy="5143500" type="screen16x9"/>
  <p:notesSz cx="6858000" cy="9144000"/>
  <p:defaultTextStyle>
    <a:defPPr>
      <a:defRPr lang="en-US"/>
    </a:defPPr>
    <a:lvl1pPr marL="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18000"/>
    <a:srgbClr val="05B050"/>
    <a:srgbClr val="EC7924"/>
    <a:srgbClr val="0000FF"/>
    <a:srgbClr val="3D6FBD"/>
    <a:srgbClr val="E8F9D6"/>
    <a:srgbClr val="FFF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–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–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09" autoAdjust="0"/>
    <p:restoredTop sz="99371" autoAdjust="0"/>
  </p:normalViewPr>
  <p:slideViewPr>
    <p:cSldViewPr snapToGrid="0" snapToObjects="1">
      <p:cViewPr>
        <p:scale>
          <a:sx n="106" d="100"/>
          <a:sy n="106" d="100"/>
        </p:scale>
        <p:origin x="320" y="9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6" d="100"/>
          <a:sy n="126" d="100"/>
        </p:scale>
        <p:origin x="42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3BF47-189C-5845-8FE5-B09F288D5AD0}" type="datetimeFigureOut">
              <a:rPr lang="en-US" smtClean="0"/>
              <a:t>2/6/25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C691E-21A3-134D-AB2B-04CB26F2A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578C4-8EFA-3946-B28A-DA2337748A10}" type="datetimeFigureOut">
              <a:rPr lang="en-US" smtClean="0"/>
              <a:t>2/6/25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02C6D-DF73-E34A-8742-CFDADBB8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04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73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35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459EA2-F1F2-FDE8-0DB5-46AC720235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31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A2CEB-6B6F-2E41-8016-A6F20BD4F1DC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7905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626C74-C4B2-7447-A3E3-FC67EA1CAFB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9830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04845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8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5400B0-1911-F946-8E64-D047FAE59C3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6857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  <a:latin typeface="Arial"/>
              </a:rPr>
              <a:t>YETS planning meeting - A.Tauro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47046F-8D8A-A54B-9833-0CED65C7ADD1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4947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  <a:latin typeface="Arial"/>
              </a:rPr>
              <a:t>YETS planning meeting - A.Tauro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F59EFB-D576-D245-8CE8-AC33E7D626F4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8597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036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036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3E25F-E7B6-AD4D-A5BD-2C44421D3DBC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3107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76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286000" cy="357188"/>
          </a:xfrm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C97EFF42-5F99-4A46-B52F-5D1C2AED2D3D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399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41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7" y="945002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7.2.2025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432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CCB70-67F7-37E4-E327-5C5DEFBA5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8E6D7-88A5-2DA8-5942-A16BCBE5A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57578-D7B8-1ABF-1CFE-07321E628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1041E-EC1D-A2EE-D0AD-08A7BE7E7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L"/>
              <a:t>YETS planning meeting - A.Tauro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BF63D-DF59-CF27-E9A6-893E6325F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50DA0-91D1-C242-85A7-C3D24ACB8EC5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872604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97876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C22AB-F611-7044-A71B-0B9C1EF8EEE5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02" y="70076"/>
            <a:ext cx="893396" cy="107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3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8C1C53-6663-C04A-86D2-48BB314964D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5907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233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119A60-FAC3-9A42-9A0A-8FA9B823F5FC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312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BCC951-3C29-B84A-B472-9EA00D5A28C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02" y="70076"/>
            <a:ext cx="893396" cy="107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017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4F66CB-3EBB-6044-B701-6A40AA3F629F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863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18" y="4767267"/>
            <a:ext cx="6857811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fld id="{8D6C380F-326D-3C40-9EE7-7FBAB0953422}" type="slidenum">
              <a:rPr lang="en-US" smtClean="0">
                <a:latin typeface="Arial"/>
              </a:rPr>
              <a:pPr defTabSz="914333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45006"/>
            <a:ext cx="8226854" cy="3771023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79" y="4766239"/>
            <a:ext cx="333329" cy="27487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  <a:prstGeom prst="rect">
            <a:avLst/>
          </a:prstGeom>
        </p:spPr>
        <p:txBody>
          <a:bodyPr vert="horz" lIns="45717" tIns="45717" rIns="45717" bIns="45717" anchor="ctr">
            <a:no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240" y="54167"/>
            <a:ext cx="537664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36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61" r:id="rId2"/>
    <p:sldLayoutId id="2147483662" r:id="rId3"/>
    <p:sldLayoutId id="2147483696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400" b="1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07" indent="-225407" algn="l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100000"/>
        <a:buFont typeface="Arial"/>
        <a:buChar char="•"/>
        <a:defRPr kumimoji="0" sz="14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40" indent="-228582" algn="l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SzPct val="100000"/>
        <a:buFont typeface="Arial"/>
        <a:buChar char="•"/>
        <a:defRPr kumimoji="0" sz="1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749" indent="-225407" algn="l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00000"/>
        <a:buFont typeface="Arial"/>
        <a:buChar char="•"/>
        <a:defRPr kumimoji="0" sz="11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570" indent="-223820" algn="l" rtl="0" eaLnBrk="1" latinLnBrk="0" hangingPunct="1">
        <a:lnSpc>
          <a:spcPct val="100000"/>
        </a:lnSpc>
        <a:spcBef>
          <a:spcPts val="300"/>
        </a:spcBef>
        <a:buClr>
          <a:schemeClr val="accent3"/>
        </a:buClr>
        <a:buSzPct val="100000"/>
        <a:buFont typeface="Arial"/>
        <a:buChar char="•"/>
        <a:defRPr kumimoji="0" sz="105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089" indent="-236520" algn="l" rtl="0" eaLnBrk="1" latinLnBrk="0" hangingPunct="1">
        <a:lnSpc>
          <a:spcPct val="100000"/>
        </a:lnSpc>
        <a:spcBef>
          <a:spcPts val="300"/>
        </a:spcBef>
        <a:buClr>
          <a:schemeClr val="accent4"/>
        </a:buClr>
        <a:buSzPct val="100000"/>
        <a:buFont typeface="Arial"/>
        <a:buChar char="•"/>
        <a:defRPr kumimoji="0" sz="1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657" indent="-18286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96" indent="-18286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3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54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5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2860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>
                <a:solidFill>
                  <a:schemeClr val="accent2"/>
                </a:solidFill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7.2.2025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0">
                <a:solidFill>
                  <a:schemeClr val="accent2"/>
                </a:solidFill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267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chemeClr val="accent2"/>
                </a:solidFill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fld id="{DF981CF6-6179-E948-86F2-B18CED62140F}" type="slidenum">
              <a:rPr lang="en-US" smtClean="0">
                <a:solidFill>
                  <a:srgbClr val="333399"/>
                </a:solidFill>
                <a:ea typeface="ＭＳ Ｐゴシック" charset="0"/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333399"/>
              </a:solidFill>
              <a:ea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9" y="20540"/>
            <a:ext cx="341363" cy="40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80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accent2"/>
          </a:solidFill>
          <a:latin typeface="+mn-lt"/>
          <a:ea typeface="ＭＳ Ｐゴシック" charset="0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  <a:ea typeface="ＭＳ Ｐゴシック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accent2"/>
          </a:solidFill>
          <a:latin typeface="+mn-lt"/>
          <a:ea typeface="ＭＳ Ｐゴシック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050">
          <a:solidFill>
            <a:schemeClr val="accent2"/>
          </a:solidFill>
          <a:latin typeface="+mn-lt"/>
          <a:ea typeface="ＭＳ Ｐゴシック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  <a:ea typeface="ＭＳ Ｐゴシック" charset="0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2024-25 EYETS planning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7.2.2025</a:t>
            </a:r>
          </a:p>
          <a:p>
            <a:r>
              <a:rPr lang="en-US" sz="2000" dirty="0" err="1"/>
              <a:t>A.Tauro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97402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E6FE0-2719-F9B2-2762-CDC51FFA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ITS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2DBCA9-E0BE-B23A-2906-35B2C0C03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AB028A-F26E-2CAB-A925-3480ABC8B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10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E56D4-1332-06B2-CFB3-B537DEF2627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100" dirty="0"/>
              <a:t>Improvement of power unit connection scheme at PP1: </a:t>
            </a:r>
          </a:p>
          <a:p>
            <a:pPr lvl="1"/>
            <a:r>
              <a:rPr lang="en-GB" sz="900" dirty="0"/>
              <a:t>Custom back plane and PCB for PB modification designed; moves sensing point on power unit, i.e. after patch cord connections</a:t>
            </a:r>
          </a:p>
          <a:p>
            <a:pPr lvl="1"/>
            <a:r>
              <a:rPr lang="en-GB" sz="900" dirty="0"/>
              <a:t>All components ordered / being produced; waiting for delivery dates for the custom back planes</a:t>
            </a:r>
          </a:p>
          <a:p>
            <a:pPr lvl="1"/>
            <a:r>
              <a:rPr lang="en-GB" sz="900" dirty="0"/>
              <a:t>Plan to install in two sub-racks during YETS (requires all components arriving in time)</a:t>
            </a:r>
          </a:p>
          <a:p>
            <a:pPr lvl="1"/>
            <a:endParaRPr lang="en-GB" sz="900" dirty="0"/>
          </a:p>
          <a:p>
            <a:r>
              <a:rPr lang="en-GB" sz="1100" dirty="0"/>
              <a:t>CAEN system:</a:t>
            </a:r>
          </a:p>
          <a:p>
            <a:pPr lvl="1"/>
            <a:r>
              <a:rPr lang="en-GB" sz="900" dirty="0"/>
              <a:t>Replaced Easy crate (Hypothesis after visit with CAEN experts: defective </a:t>
            </a:r>
            <a:r>
              <a:rPr lang="en-GB" sz="900" dirty="0" err="1"/>
              <a:t>opto</a:t>
            </a:r>
            <a:r>
              <a:rPr lang="en-GB" sz="900" dirty="0"/>
              <a:t> couplers in crate responsible for communication problems)</a:t>
            </a:r>
          </a:p>
          <a:p>
            <a:pPr lvl="1"/>
            <a:endParaRPr lang="en-GB" sz="900" dirty="0"/>
          </a:p>
          <a:p>
            <a:r>
              <a:rPr lang="en-GB" sz="1100" dirty="0"/>
              <a:t>Cooling plant</a:t>
            </a:r>
          </a:p>
          <a:p>
            <a:pPr lvl="1"/>
            <a:r>
              <a:rPr lang="en-GB" sz="900" dirty="0"/>
              <a:t>Unexpected full stop on Monday (pump stopped during power cut)</a:t>
            </a:r>
          </a:p>
          <a:p>
            <a:pPr lvl="1"/>
            <a:r>
              <a:rPr lang="en-GB" sz="900" dirty="0"/>
              <a:t>L5_19 leak rate stable for the moment (despite the full stop on Monday)</a:t>
            </a:r>
          </a:p>
          <a:p>
            <a:pPr lvl="1"/>
            <a:r>
              <a:rPr lang="en-GB" sz="900" dirty="0"/>
              <a:t>Planned EN-CV maintenance next week (cooling plant and ventilation plant)</a:t>
            </a:r>
          </a:p>
          <a:p>
            <a:pPr lvl="1"/>
            <a:endParaRPr lang="en-GB" sz="900" dirty="0"/>
          </a:p>
          <a:p>
            <a:r>
              <a:rPr lang="en-GB" sz="1100" dirty="0"/>
              <a:t>Installation of hot-plugging capable back planes in the safety system ITS2S (Rack area A): Done (reported orally last meeting)</a:t>
            </a:r>
            <a:br>
              <a:rPr lang="en-GB" sz="1100" dirty="0"/>
            </a:br>
            <a:endParaRPr lang="en-GB" sz="11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48C654-4968-13A1-B4EA-D6C3B2853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7035DB-4516-2899-8D02-62BE5B3968D3}"/>
              </a:ext>
            </a:extLst>
          </p:cNvPr>
          <p:cNvSpPr txBox="1"/>
          <p:nvPr/>
        </p:nvSpPr>
        <p:spPr>
          <a:xfrm>
            <a:off x="6291072" y="471952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Markus/Felix</a:t>
            </a:r>
          </a:p>
        </p:txBody>
      </p:sp>
    </p:spTree>
    <p:extLst>
      <p:ext uri="{BB962C8B-B14F-4D97-AF65-F5344CB8AC3E}">
        <p14:creationId xmlns:p14="http://schemas.microsoft.com/office/powerpoint/2010/main" val="1606455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1E6CA-D0AC-75DC-D042-6E772D828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/>
              <a:t>TPC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730E44-08FE-32A9-74FF-E2616A4AE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5B18B-A721-8D46-6007-7999A8F3B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11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6BE7C2-AEB6-F1FB-3BE4-A338979E2AA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Tx/>
            </a:pPr>
            <a:r>
              <a:rPr lang="en-GB" dirty="0"/>
              <a:t>The TPC laser maintenance could not be finished. The experts will have to return in March.</a:t>
            </a:r>
          </a:p>
          <a:p>
            <a:pPr>
              <a:buClrTx/>
            </a:pPr>
            <a:endParaRPr lang="en-GB" dirty="0"/>
          </a:p>
          <a:p>
            <a:pPr>
              <a:buClrTx/>
            </a:pPr>
            <a:r>
              <a:rPr lang="en-GB" dirty="0"/>
              <a:t>One power supply broke and is being sent to the manufacturer.</a:t>
            </a:r>
          </a:p>
          <a:p>
            <a:pPr>
              <a:buClrTx/>
            </a:pPr>
            <a:endParaRPr lang="en-GB" dirty="0"/>
          </a:p>
          <a:p>
            <a:pPr>
              <a:buClrTx/>
            </a:pPr>
            <a:r>
              <a:rPr lang="en-GB" dirty="0"/>
              <a:t>The work on the HV resistor boxes continues and might be finished this week or next week.</a:t>
            </a:r>
          </a:p>
          <a:p>
            <a:pPr>
              <a:buClrTx/>
            </a:pP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37DF5F-F9E4-E3C3-56D5-6870BEA3E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D73204-871F-B2B0-5C86-7E004EA75DBE}"/>
              </a:ext>
            </a:extLst>
          </p:cNvPr>
          <p:cNvSpPr txBox="1"/>
          <p:nvPr/>
        </p:nvSpPr>
        <p:spPr>
          <a:xfrm>
            <a:off x="6146012" y="47553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Christian/Chilo</a:t>
            </a:r>
          </a:p>
        </p:txBody>
      </p:sp>
    </p:spTree>
    <p:extLst>
      <p:ext uri="{BB962C8B-B14F-4D97-AF65-F5344CB8AC3E}">
        <p14:creationId xmlns:p14="http://schemas.microsoft.com/office/powerpoint/2010/main" val="1517688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58700-ACA5-65CE-48F8-4658F1B15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EB575-7EB2-0E8F-C04F-D452FB32E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TRD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C6E7A2-C842-2808-55DB-D4277628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FB048-02F1-9989-7B77-2FF73586A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12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0C1D2C-E113-7153-55B5-63C5B4AFD7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Tx/>
            </a:pPr>
            <a:r>
              <a:rPr lang="en-GB" dirty="0">
                <a:solidFill>
                  <a:srgbClr val="018000"/>
                </a:solidFill>
              </a:rPr>
              <a:t>Clean Wiener LVPS (Philippe/Julien) – done</a:t>
            </a:r>
          </a:p>
          <a:p>
            <a:pPr>
              <a:buClrTx/>
            </a:pPr>
            <a:endParaRPr lang="en-GB" dirty="0"/>
          </a:p>
          <a:p>
            <a:pPr>
              <a:buClrTx/>
            </a:pPr>
            <a:r>
              <a:rPr lang="en-GB" dirty="0">
                <a:solidFill>
                  <a:srgbClr val="018000"/>
                </a:solidFill>
              </a:rPr>
              <a:t>Check Wiener PS with thermal camera – nothing abnormal spotted</a:t>
            </a:r>
          </a:p>
          <a:p>
            <a:pPr>
              <a:buClrTx/>
            </a:pPr>
            <a:endParaRPr lang="en-GB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dirty="0">
                <a:solidFill>
                  <a:srgbClr val="018000"/>
                </a:solidFill>
              </a:rPr>
              <a:t>Hunting a leak on the Xe (Chilo/Louis-Philippe)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leak found</a:t>
            </a:r>
            <a:endParaRPr lang="en-GB" dirty="0">
              <a:solidFill>
                <a:srgbClr val="018000"/>
              </a:solidFill>
            </a:endParaRPr>
          </a:p>
          <a:p>
            <a:pPr>
              <a:buClrTx/>
            </a:pPr>
            <a:endParaRPr lang="en-GB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GB" dirty="0">
                <a:solidFill>
                  <a:schemeClr val="tx1"/>
                </a:solidFill>
              </a:rPr>
              <a:t>5m</a:t>
            </a:r>
            <a:r>
              <a:rPr lang="en-GB" baseline="30000" dirty="0">
                <a:solidFill>
                  <a:schemeClr val="tx1"/>
                </a:solidFill>
              </a:rPr>
              <a:t>3</a:t>
            </a:r>
            <a:r>
              <a:rPr lang="en-GB" dirty="0">
                <a:solidFill>
                  <a:schemeClr val="tx1"/>
                </a:solidFill>
              </a:rPr>
              <a:t> of Xe delivered, waiting to fix the leak before start injection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5755CE8-654C-7FF5-3573-7033C6B0A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FBCF23-C933-7A36-B00F-2070D0F3E0B3}"/>
              </a:ext>
            </a:extLst>
          </p:cNvPr>
          <p:cNvSpPr txBox="1"/>
          <p:nvPr/>
        </p:nvSpPr>
        <p:spPr>
          <a:xfrm>
            <a:off x="6367064" y="4707053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Anastasia/Chilo</a:t>
            </a:r>
          </a:p>
        </p:txBody>
      </p:sp>
    </p:spTree>
    <p:extLst>
      <p:ext uri="{BB962C8B-B14F-4D97-AF65-F5344CB8AC3E}">
        <p14:creationId xmlns:p14="http://schemas.microsoft.com/office/powerpoint/2010/main" val="1652814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92D6E-4BEA-0C46-AC9F-60B3C237D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TOF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28F3E7-7614-76F4-17FD-ADFE68D65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8EB3C-96F2-1E62-CC5A-1807E8973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13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167E7E-69F5-50BA-3E31-C918EA70C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6A32AF-802A-7262-0902-063DC4AC340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847" cy="358617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DC-DC replaced in crates 21 and 62 → Done</a:t>
            </a:r>
          </a:p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Unclogging of crate 35 → Done</a:t>
            </a:r>
          </a:p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Installation of two new CAEN mainframes (A4527) in CR4 → Done (two boards to be changed when back from repair)</a:t>
            </a:r>
          </a:p>
          <a:p>
            <a:pPr>
              <a:buClrTx/>
            </a:pPr>
            <a:r>
              <a:rPr lang="en-GB" sz="1200" dirty="0"/>
              <a:t>Fix HV for SM14Mod4Pos (not showing problem at the moment)</a:t>
            </a:r>
          </a:p>
          <a:p>
            <a:pPr>
              <a:buClrTx/>
            </a:pPr>
            <a:r>
              <a:rPr lang="en-GB" sz="1200" dirty="0"/>
              <a:t>Fix crates 39 and 57 → Test and debug from next week</a:t>
            </a:r>
          </a:p>
          <a:p>
            <a:pPr>
              <a:buClrTx/>
            </a:pPr>
            <a:r>
              <a:rPr lang="en-GB" sz="1200" dirty="0"/>
              <a:t>Unclogging of crate 19 → Next week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0014B8-619A-B140-049F-046DEA3DC290}"/>
              </a:ext>
            </a:extLst>
          </p:cNvPr>
          <p:cNvSpPr txBox="1"/>
          <p:nvPr/>
        </p:nvSpPr>
        <p:spPr>
          <a:xfrm>
            <a:off x="6334818" y="4765997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Sofia/Manuel</a:t>
            </a:r>
          </a:p>
        </p:txBody>
      </p:sp>
    </p:spTree>
    <p:extLst>
      <p:ext uri="{BB962C8B-B14F-4D97-AF65-F5344CB8AC3E}">
        <p14:creationId xmlns:p14="http://schemas.microsoft.com/office/powerpoint/2010/main" val="673208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9F4DC-A9D5-992D-09E6-778B20E6E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PHOS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71EEFE-A04D-6D17-98E9-131BD3876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90155-5BB7-7342-9C0B-9556DCAAA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14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F83681-4F68-6036-19D5-B23773C9D57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8" y="920290"/>
            <a:ext cx="8226847" cy="1863918"/>
          </a:xfrm>
        </p:spPr>
        <p:txBody>
          <a:bodyPr>
            <a:normAutofit fontScale="77500" lnSpcReduction="20000"/>
          </a:bodyPr>
          <a:lstStyle/>
          <a:p>
            <a:pPr>
              <a:buClrTx/>
            </a:pPr>
            <a:r>
              <a:rPr lang="en-GB" sz="1200" b="1" dirty="0">
                <a:solidFill>
                  <a:srgbClr val="018000"/>
                </a:solidFill>
              </a:rPr>
              <a:t>Switching PHOS &amp; CPV to ‘safe mode’ started on 25 November:</a:t>
            </a:r>
          </a:p>
          <a:p>
            <a:pPr lvl="1">
              <a:buClrTx/>
            </a:pPr>
            <a:r>
              <a:rPr lang="en-GB" dirty="0">
                <a:solidFill>
                  <a:srgbClr val="018000"/>
                </a:solidFill>
              </a:rPr>
              <a:t>Crystals warmed to +18℃ since 2 December</a:t>
            </a:r>
          </a:p>
          <a:p>
            <a:pPr lvl="1">
              <a:buClrTx/>
            </a:pPr>
            <a:r>
              <a:rPr lang="en-GB" dirty="0">
                <a:solidFill>
                  <a:srgbClr val="018000"/>
                </a:solidFill>
              </a:rPr>
              <a:t>Switch-off modules and readout units inside L3 magnet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GB" dirty="0">
                <a:solidFill>
                  <a:srgbClr val="018000"/>
                </a:solidFill>
              </a:rPr>
              <a:t>done on 2 December</a:t>
            </a:r>
          </a:p>
          <a:p>
            <a:pPr lvl="1">
              <a:buClrTx/>
            </a:pPr>
            <a:r>
              <a:rPr lang="en-GB" dirty="0">
                <a:solidFill>
                  <a:srgbClr val="018000"/>
                </a:solidFill>
              </a:rPr>
              <a:t>Drain C6F14 fluid (10 canisters, 100 litres) from the crystal cooling plant and modules, then stop water cooling of PHOS/CPV electronics</a:t>
            </a:r>
          </a:p>
          <a:p>
            <a:pPr lvl="1">
              <a:buClrTx/>
            </a:pPr>
            <a:r>
              <a:rPr lang="en-GB" dirty="0"/>
              <a:t>Flush dry </a:t>
            </a:r>
            <a:r>
              <a:rPr lang="en-GB" dirty="0" err="1"/>
              <a:t>Ar</a:t>
            </a:r>
            <a:r>
              <a:rPr lang="en-GB" dirty="0"/>
              <a:t> inside water pipes (Philippe/Julien) --&gt; requires crane to bring down the gas bottle</a:t>
            </a:r>
          </a:p>
          <a:p>
            <a:pPr lvl="1">
              <a:buClrTx/>
            </a:pPr>
            <a:r>
              <a:rPr lang="en-GB" dirty="0"/>
              <a:t>Power off racks A16, A17, C05</a:t>
            </a:r>
          </a:p>
          <a:p>
            <a:pPr lvl="1">
              <a:buClrTx/>
            </a:pPr>
            <a:r>
              <a:rPr lang="en-GB" dirty="0"/>
              <a:t>Power off crystal cooling plant, exhaust residual water from PHOS/CPV FEE</a:t>
            </a:r>
          </a:p>
          <a:p>
            <a:pPr lvl="1">
              <a:buClrTx/>
            </a:pPr>
            <a:r>
              <a:rPr lang="en-GB" dirty="0"/>
              <a:t>Put PHOS/CPV to the safe state</a:t>
            </a:r>
          </a:p>
          <a:p>
            <a:pPr>
              <a:buClrTx/>
            </a:pPr>
            <a:endParaRPr lang="en-FR" sz="1300" dirty="0"/>
          </a:p>
          <a:p>
            <a:pPr>
              <a:buClrTx/>
            </a:pPr>
            <a:r>
              <a:rPr lang="en-FR" sz="1200" dirty="0"/>
              <a:t>PHOS workshop in b.167 handed over to FoCal </a:t>
            </a:r>
            <a:r>
              <a:rPr lang="en-FR" sz="1200" dirty="0">
                <a:sym typeface="Wingdings" pitchFamily="2" charset="2"/>
              </a:rPr>
              <a:t> emptying between February and April. Works in May-June</a:t>
            </a:r>
            <a:endParaRPr lang="en-FR" sz="1200" dirty="0"/>
          </a:p>
          <a:p>
            <a:pPr>
              <a:buClrTx/>
            </a:pPr>
            <a:endParaRPr lang="en-GB" sz="1000" b="1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200" b="1" dirty="0"/>
              <a:t>PHOS experts left CERN on 28 November (DCS access maintained until the end of the year)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39C87CD-0B01-D247-BC82-31CD50E66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pic>
        <p:nvPicPr>
          <p:cNvPr id="10" name="Picture 9" descr="Several electronic devices connected to each other&#10;&#10;Description automatically generated">
            <a:extLst>
              <a:ext uri="{FF2B5EF4-FFF2-40B4-BE49-F238E27FC236}">
                <a16:creationId xmlns:a16="http://schemas.microsoft.com/office/drawing/2014/main" id="{62FEF343-2FA4-EAFB-18E7-A3695B7F4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096" y="2874518"/>
            <a:ext cx="2379313" cy="1574466"/>
          </a:xfrm>
          <a:prstGeom prst="rect">
            <a:avLst/>
          </a:prstGeom>
        </p:spPr>
      </p:pic>
      <p:pic>
        <p:nvPicPr>
          <p:cNvPr id="12" name="Picture 11" descr="A machine with pipes and wires&#10;&#10;Description automatically generated">
            <a:extLst>
              <a:ext uri="{FF2B5EF4-FFF2-40B4-BE49-F238E27FC236}">
                <a16:creationId xmlns:a16="http://schemas.microsoft.com/office/drawing/2014/main" id="{5F975B45-8D7C-C764-1732-938533363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29" y="2874518"/>
            <a:ext cx="2089671" cy="15744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78DFCB-F52A-45B0-42D2-FD69FA626E0A}"/>
              </a:ext>
            </a:extLst>
          </p:cNvPr>
          <p:cNvSpPr txBox="1"/>
          <p:nvPr/>
        </p:nvSpPr>
        <p:spPr>
          <a:xfrm>
            <a:off x="749376" y="4461513"/>
            <a:ext cx="15359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PHOS/CPV main water pump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177A4-2FEC-0223-6188-60D0B59091FE}"/>
              </a:ext>
            </a:extLst>
          </p:cNvPr>
          <p:cNvSpPr txBox="1"/>
          <p:nvPr/>
        </p:nvSpPr>
        <p:spPr>
          <a:xfrm>
            <a:off x="3550164" y="4461513"/>
            <a:ext cx="15953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PHOS Wiener LVPS in A16-17</a:t>
            </a:r>
          </a:p>
        </p:txBody>
      </p:sp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1E5F4BAD-CD3E-4657-F1DA-596AEB217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8746" y="2874518"/>
            <a:ext cx="2095878" cy="15791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FE0838-7D11-D91D-E461-18DDA1960E83}"/>
              </a:ext>
            </a:extLst>
          </p:cNvPr>
          <p:cNvSpPr txBox="1"/>
          <p:nvPr/>
        </p:nvSpPr>
        <p:spPr>
          <a:xfrm>
            <a:off x="6752374" y="4461513"/>
            <a:ext cx="13644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PHOS VME crates in C05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D25AB6-880C-4A14-DC6D-3C2A8D03ECD0}"/>
              </a:ext>
            </a:extLst>
          </p:cNvPr>
          <p:cNvSpPr txBox="1"/>
          <p:nvPr/>
        </p:nvSpPr>
        <p:spPr>
          <a:xfrm>
            <a:off x="6547757" y="4719520"/>
            <a:ext cx="58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Yuri</a:t>
            </a:r>
          </a:p>
        </p:txBody>
      </p:sp>
    </p:spTree>
    <p:extLst>
      <p:ext uri="{BB962C8B-B14F-4D97-AF65-F5344CB8AC3E}">
        <p14:creationId xmlns:p14="http://schemas.microsoft.com/office/powerpoint/2010/main" val="214776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CC591-A305-DF15-AE95-AFB9EF6B2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MFT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BF308-FA83-6D90-F3AC-DCD1AF36B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21341-EC15-EE44-AF15-772F1673E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15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725284-8BC2-65F6-A3D3-0094498A1C5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 inside L3: dispatching boards connectors reinforcement done</a:t>
            </a:r>
          </a:p>
          <a:p>
            <a:endParaRPr lang="en-GB" dirty="0"/>
          </a:p>
          <a:p>
            <a:r>
              <a:rPr lang="en-GB" dirty="0"/>
              <a:t>Still some short accesses in L3 needed for some </a:t>
            </a:r>
            <a:r>
              <a:rPr lang="en-GB" dirty="0" err="1"/>
              <a:t>VTRx</a:t>
            </a:r>
            <a:r>
              <a:rPr lang="en-GB" dirty="0"/>
              <a:t> replacement (I will profit of an access of another detector)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DAF1735-B09C-9F28-88BF-BA8AC89F8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531854-64CB-34E1-4EE7-D917C4AE800A}"/>
              </a:ext>
            </a:extLst>
          </p:cNvPr>
          <p:cNvSpPr txBox="1"/>
          <p:nvPr/>
        </p:nvSpPr>
        <p:spPr>
          <a:xfrm>
            <a:off x="6139544" y="470705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/>
              <a:t>Charlotte/Sarah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40318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5A9B4-3D95-EE20-FC48-D44427607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MCH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CFB22C-3547-935C-4254-561A73F7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43CC2-0C69-5985-A387-BED724487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16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38F323-E363-5398-FF45-25D5AB5304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Gas system stopped at the beginning of Decembe</a:t>
            </a:r>
            <a:r>
              <a:rPr lang="en-GB" sz="1200" dirty="0"/>
              <a:t>r</a:t>
            </a:r>
            <a:br>
              <a:rPr lang="en-GB" sz="1200" dirty="0"/>
            </a:br>
            <a:endParaRPr lang="en-GB" sz="1200" dirty="0"/>
          </a:p>
          <a:p>
            <a:pPr>
              <a:buClrTx/>
            </a:pPr>
            <a:r>
              <a:rPr lang="en-GB" sz="1200" dirty="0"/>
              <a:t>Station 1:</a:t>
            </a:r>
          </a:p>
          <a:p>
            <a:pPr lvl="1">
              <a:buClrTx/>
            </a:pPr>
            <a:r>
              <a:rPr lang="en-GB" sz="1100" dirty="0"/>
              <a:t>No interventions planned before the work in Station 2 starts</a:t>
            </a:r>
          </a:p>
          <a:p>
            <a:pPr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/>
              <a:t>Station 2: Indian colleagues will come in February for 3 weeks (25/2 - 17/3):</a:t>
            </a:r>
          </a:p>
          <a:p>
            <a:pPr lvl="1">
              <a:buClrTx/>
            </a:pPr>
            <a:r>
              <a:rPr lang="en-GB" sz="1100" dirty="0"/>
              <a:t>exchange quadrants DE300 (on CH3) and DE403 (on CH4)</a:t>
            </a:r>
          </a:p>
          <a:p>
            <a:pPr lvl="1">
              <a:buClrTx/>
            </a:pPr>
            <a:r>
              <a:rPr lang="en-GB" sz="1100" dirty="0"/>
              <a:t>work on the readout stability</a:t>
            </a:r>
          </a:p>
          <a:p>
            <a:pPr marL="0" indent="0">
              <a:buClrTx/>
              <a:buNone/>
            </a:pPr>
            <a:endParaRPr lang="en-GB" sz="1200" dirty="0"/>
          </a:p>
          <a:p>
            <a:pPr>
              <a:buClrTx/>
            </a:pPr>
            <a:r>
              <a:rPr lang="en-GB" sz="1200" dirty="0"/>
              <a:t>For stations 3, 4 and 5: no activity this week in cavern:</a:t>
            </a:r>
          </a:p>
          <a:p>
            <a:pPr lvl="1">
              <a:buClrTx/>
            </a:pPr>
            <a:r>
              <a:rPr lang="en-GB" sz="1100" dirty="0"/>
              <a:t>Work on readout improvements will resume next week</a:t>
            </a:r>
          </a:p>
          <a:p>
            <a:pPr lvl="1"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/>
              <a:t>X-ray test of quadrants in the P2 Buffer zone (2285 SX2) after working hours (&gt;18:00) </a:t>
            </a:r>
            <a:r>
              <a:rPr lang="en-GB" sz="1200" dirty="0">
                <a:sym typeface="Wingdings" pitchFamily="2" charset="2"/>
              </a:rPr>
              <a:t> will be done by Indians. Test of the spare slats to be arranged (date not fixed yet)</a:t>
            </a:r>
            <a:endParaRPr lang="en-GB" sz="1200" dirty="0"/>
          </a:p>
          <a:p>
            <a:pPr>
              <a:buClrTx/>
            </a:pPr>
            <a:endParaRPr lang="en-GB" sz="12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C7CA8E-6CC2-CCD4-1851-10F85873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0917F8-B91B-D0B5-0266-19731AA3378D}"/>
              </a:ext>
            </a:extLst>
          </p:cNvPr>
          <p:cNvSpPr txBox="1"/>
          <p:nvPr/>
        </p:nvSpPr>
        <p:spPr>
          <a:xfrm>
            <a:off x="5861957" y="471952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Hervé/Christphe/Livia</a:t>
            </a:r>
          </a:p>
        </p:txBody>
      </p:sp>
    </p:spTree>
    <p:extLst>
      <p:ext uri="{BB962C8B-B14F-4D97-AF65-F5344CB8AC3E}">
        <p14:creationId xmlns:p14="http://schemas.microsoft.com/office/powerpoint/2010/main" val="2696790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F4732-5BB6-70AC-02A2-7CAF8B9FE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7EE1B-B1C1-0FA1-B7DA-B07421F81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Other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DBB743-DC96-ACF7-E636-2273EC893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D83C2-EEDF-76F3-0FA0-978A3CE3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17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7413F2-B76E-5909-3BE1-02D157020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26F00D8-0D95-9F4D-6FB0-586A6DF828D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FR" sz="1200" dirty="0">
                <a:solidFill>
                  <a:srgbClr val="018000"/>
                </a:solidFill>
              </a:rPr>
              <a:t>EN-HE: reinstall batteries on both nacelles (Mon 25 November)</a:t>
            </a:r>
            <a:endParaRPr lang="en-FR" sz="1200" dirty="0"/>
          </a:p>
          <a:p>
            <a:pPr>
              <a:buClrTx/>
            </a:pPr>
            <a:r>
              <a:rPr lang="en-FR" sz="1200" dirty="0">
                <a:solidFill>
                  <a:srgbClr val="018000"/>
                </a:solidFill>
              </a:rPr>
              <a:t>HSE-RP: RP sampling on 25.11 </a:t>
            </a:r>
            <a:r>
              <a:rPr lang="en-GB" sz="1200" dirty="0">
                <a:solidFill>
                  <a:srgbClr val="018000"/>
                </a:solidFill>
              </a:rPr>
              <a:t>(TOF, ITS, MFT, TPC, TRD, HMPID)</a:t>
            </a:r>
            <a:endParaRPr lang="en-FR" sz="1200" dirty="0">
              <a:solidFill>
                <a:srgbClr val="018000"/>
              </a:solidFill>
            </a:endParaRPr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dirty="0"/>
              <a:t>TE-VSC:</a:t>
            </a:r>
          </a:p>
          <a:p>
            <a:pPr lvl="1">
              <a:buClrTx/>
            </a:pPr>
            <a:r>
              <a:rPr lang="en-FR" sz="1100" dirty="0">
                <a:solidFill>
                  <a:srgbClr val="018000"/>
                </a:solidFill>
              </a:rPr>
              <a:t>Close manual beampipe valve on Monday, November 25 after 10:00</a:t>
            </a:r>
          </a:p>
          <a:p>
            <a:pPr lvl="1">
              <a:buClrTx/>
            </a:pPr>
            <a:r>
              <a:rPr lang="en-FR" sz="1100" dirty="0"/>
              <a:t>Re-open it on Thursday, March 27 AM</a:t>
            </a:r>
          </a:p>
          <a:p>
            <a:pPr lvl="1">
              <a:buClrTx/>
            </a:pPr>
            <a:endParaRPr lang="en-FR" sz="1100" dirty="0"/>
          </a:p>
          <a:p>
            <a:pPr>
              <a:buClrTx/>
            </a:pPr>
            <a:r>
              <a:rPr lang="en-GB" sz="1200" dirty="0"/>
              <a:t>HSE-FRS: on February 16</a:t>
            </a:r>
            <a:r>
              <a:rPr lang="en-GB" sz="1200" baseline="30000" dirty="0"/>
              <a:t>th</a:t>
            </a:r>
            <a:r>
              <a:rPr lang="en-GB" sz="1200" dirty="0"/>
              <a:t> &amp; March 9</a:t>
            </a:r>
            <a:r>
              <a:rPr lang="en-GB" sz="1200" baseline="30000" dirty="0"/>
              <a:t>th</a:t>
            </a:r>
            <a:r>
              <a:rPr lang="en-GB" sz="1200" dirty="0"/>
              <a:t> &amp; March 23</a:t>
            </a:r>
            <a:r>
              <a:rPr lang="en-GB" sz="1200" baseline="30000" dirty="0"/>
              <a:t>rd</a:t>
            </a:r>
            <a:r>
              <a:rPr lang="en-GB" sz="1200" dirty="0"/>
              <a:t>, the firefighters will simulate the evacuation of a person injured by electric shock and the spread of a fire in the electrical rack. This exercise will be carried out in collaboration with firefighters from SDIS 01. Red Key required</a:t>
            </a:r>
          </a:p>
          <a:p>
            <a:pPr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/>
              <a:t>EN-AA: maintenance cavern lift (AS-724):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Thursday, December 5</a:t>
            </a:r>
            <a:r>
              <a:rPr lang="en-GB" sz="1100" baseline="30000" dirty="0">
                <a:solidFill>
                  <a:srgbClr val="018000"/>
                </a:solidFill>
              </a:rPr>
              <a:t>th</a:t>
            </a:r>
            <a:r>
              <a:rPr lang="en-GB" sz="1100" dirty="0">
                <a:solidFill>
                  <a:srgbClr val="018000"/>
                </a:solidFill>
              </a:rPr>
              <a:t>, between 6:00 AM and 8:00 AM </a:t>
            </a:r>
            <a:r>
              <a:rPr lang="en-GB" sz="1100" dirty="0">
                <a:solidFill>
                  <a:srgbClr val="018000"/>
                </a:solidFill>
                <a:sym typeface="Wingdings" pitchFamily="2" charset="2"/>
              </a:rPr>
              <a:t> no access to UX25 cavern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Monday, January 13</a:t>
            </a:r>
            <a:r>
              <a:rPr lang="en-GB" sz="1100" baseline="30000" dirty="0">
                <a:solidFill>
                  <a:srgbClr val="018000"/>
                </a:solidFill>
              </a:rPr>
              <a:t>th</a:t>
            </a:r>
            <a:r>
              <a:rPr lang="en-GB" sz="1100" dirty="0">
                <a:solidFill>
                  <a:srgbClr val="018000"/>
                </a:solidFill>
              </a:rPr>
              <a:t>, between 6:00 AM and 8:00 AM </a:t>
            </a:r>
            <a:r>
              <a:rPr lang="en-GB" sz="1100" dirty="0">
                <a:solidFill>
                  <a:srgbClr val="018000"/>
                </a:solidFill>
                <a:sym typeface="Wingdings" pitchFamily="2" charset="2"/>
              </a:rPr>
              <a:t> no access to UX25 cavern</a:t>
            </a:r>
          </a:p>
          <a:p>
            <a:pPr lvl="1">
              <a:buClrTx/>
            </a:pPr>
            <a:r>
              <a:rPr lang="en-GB" sz="1100" dirty="0"/>
              <a:t>Friday, February 14</a:t>
            </a:r>
            <a:r>
              <a:rPr lang="en-GB" sz="1100" baseline="30000" dirty="0"/>
              <a:t>th</a:t>
            </a:r>
            <a:r>
              <a:rPr lang="en-GB" sz="1100" dirty="0"/>
              <a:t>, between 6:00 AM and 8:00 AM </a:t>
            </a:r>
            <a:r>
              <a:rPr lang="en-GB" sz="1100" dirty="0">
                <a:sym typeface="Wingdings" pitchFamily="2" charset="2"/>
              </a:rPr>
              <a:t></a:t>
            </a:r>
            <a:r>
              <a:rPr lang="en-GB" sz="1100" dirty="0">
                <a:solidFill>
                  <a:srgbClr val="FF0000"/>
                </a:solidFill>
                <a:sym typeface="Wingdings" pitchFamily="2" charset="2"/>
              </a:rPr>
              <a:t> no access to UX25 cavern</a:t>
            </a:r>
          </a:p>
          <a:p>
            <a:pPr lvl="1">
              <a:buClrTx/>
            </a:pPr>
            <a:endParaRPr lang="en-GB" sz="1100" dirty="0">
              <a:solidFill>
                <a:srgbClr val="FF0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20492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E0716-10FD-6579-9826-EBB921545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200" dirty="0"/>
              <a:t>Access, </a:t>
            </a:r>
            <a:r>
              <a:rPr lang="en-US" sz="2200" b="1" dirty="0">
                <a:effectLst/>
              </a:rPr>
              <a:t>fire, gas and SNIFFER detection </a:t>
            </a:r>
            <a:r>
              <a:rPr lang="en-US" sz="2200" dirty="0"/>
              <a:t>s</a:t>
            </a:r>
            <a:r>
              <a:rPr lang="en-US" sz="2200" b="1" dirty="0">
                <a:effectLst/>
              </a:rPr>
              <a:t>ystems </a:t>
            </a:r>
            <a:r>
              <a:rPr lang="en-FR" sz="2200" dirty="0"/>
              <a:t>(EN-AA)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6C6B43-F765-0441-AF4F-D2CC4D4A7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8F47C-70D1-18E2-1810-0D089A6A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18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1F46E42-9A64-5ECD-42E4-37ABEE5FA3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425" cy="2002305"/>
          </a:xfrm>
        </p:spPr>
        <p:txBody>
          <a:bodyPr>
            <a:normAutofit fontScale="55000" lnSpcReduction="20000"/>
          </a:bodyPr>
          <a:lstStyle/>
          <a:p>
            <a:pPr>
              <a:buClrTx/>
            </a:pPr>
            <a:r>
              <a:rPr lang="en-GB" sz="1400" b="1" dirty="0">
                <a:solidFill>
                  <a:srgbClr val="018000"/>
                </a:solidFill>
              </a:rPr>
              <a:t>Access system </a:t>
            </a:r>
            <a:r>
              <a:rPr lang="en-GB" sz="1400" dirty="0">
                <a:solidFill>
                  <a:srgbClr val="018000"/>
                </a:solidFill>
              </a:rPr>
              <a:t>preventive maintenance: 3-4 December</a:t>
            </a:r>
          </a:p>
          <a:p>
            <a:pPr>
              <a:buClrTx/>
            </a:pPr>
            <a:r>
              <a:rPr lang="en-FR" sz="1400" dirty="0">
                <a:solidFill>
                  <a:srgbClr val="018000"/>
                </a:solidFill>
              </a:rPr>
              <a:t>Yearly maintenance </a:t>
            </a:r>
            <a:r>
              <a:rPr lang="en-FR" sz="1400" b="1" dirty="0">
                <a:solidFill>
                  <a:srgbClr val="018000"/>
                </a:solidFill>
              </a:rPr>
              <a:t>red phones</a:t>
            </a:r>
            <a:r>
              <a:rPr lang="en-FR" sz="1400" dirty="0">
                <a:solidFill>
                  <a:srgbClr val="018000"/>
                </a:solidFill>
              </a:rPr>
              <a:t>: 9 December</a:t>
            </a:r>
          </a:p>
          <a:p>
            <a:pPr>
              <a:buClrTx/>
            </a:pPr>
            <a:r>
              <a:rPr lang="en-GB" sz="1400" b="1" dirty="0">
                <a:solidFill>
                  <a:srgbClr val="018000"/>
                </a:solidFill>
              </a:rPr>
              <a:t>Safety test </a:t>
            </a:r>
            <a:r>
              <a:rPr lang="en-GB" sz="1400" dirty="0">
                <a:solidFill>
                  <a:srgbClr val="018000"/>
                </a:solidFill>
              </a:rPr>
              <a:t>(sirens and flashing light): 24 December </a:t>
            </a:r>
            <a:r>
              <a:rPr lang="en-GB" sz="1400" dirty="0">
                <a:solidFill>
                  <a:srgbClr val="018000"/>
                </a:solidFill>
                <a:sym typeface="Wingdings" pitchFamily="2" charset="2"/>
              </a:rPr>
              <a:t> no access underground whole day</a:t>
            </a:r>
            <a:endParaRPr lang="en-GB" sz="14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400" b="1" dirty="0">
                <a:solidFill>
                  <a:srgbClr val="018000"/>
                </a:solidFill>
              </a:rPr>
              <a:t>CSAM test: </a:t>
            </a:r>
            <a:r>
              <a:rPr lang="en-GB" sz="1400" dirty="0">
                <a:solidFill>
                  <a:srgbClr val="018000"/>
                </a:solidFill>
              </a:rPr>
              <a:t>3 January from 8:00 to 13:00</a:t>
            </a:r>
            <a:r>
              <a:rPr lang="en-GB" sz="1400" dirty="0">
                <a:solidFill>
                  <a:srgbClr val="018000"/>
                </a:solidFill>
                <a:sym typeface="Wingdings" pitchFamily="2" charset="2"/>
              </a:rPr>
              <a:t>  no access underground</a:t>
            </a:r>
            <a:endParaRPr lang="en-FR" sz="1400" dirty="0">
              <a:solidFill>
                <a:srgbClr val="018000"/>
              </a:solidFill>
            </a:endParaRPr>
          </a:p>
          <a:p>
            <a:pPr>
              <a:buClrTx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GB" sz="1400" dirty="0">
                <a:solidFill>
                  <a:schemeClr val="tx1"/>
                </a:solidFill>
              </a:rPr>
              <a:t>Tests on the </a:t>
            </a:r>
            <a:r>
              <a:rPr lang="en-GB" sz="1400" b="1" dirty="0">
                <a:solidFill>
                  <a:schemeClr val="tx1"/>
                </a:solidFill>
              </a:rPr>
              <a:t>fire detection</a:t>
            </a:r>
            <a:r>
              <a:rPr lang="en-GB" sz="1400" dirty="0">
                <a:solidFill>
                  <a:schemeClr val="tx1"/>
                </a:solidFill>
              </a:rPr>
              <a:t> on Saturday, February 22 </a:t>
            </a:r>
            <a:r>
              <a:rPr lang="en-GB" sz="14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GB" sz="1400" b="1" dirty="0">
                <a:solidFill>
                  <a:srgbClr val="FF0000"/>
                </a:solidFill>
                <a:sym typeface="Wingdings" pitchFamily="2" charset="2"/>
              </a:rPr>
              <a:t>no access UX25 cavern </a:t>
            </a:r>
            <a:r>
              <a:rPr lang="en-GB" sz="1400" dirty="0">
                <a:solidFill>
                  <a:schemeClr val="tx1"/>
                </a:solidFill>
                <a:sym typeface="Wingdings" pitchFamily="2" charset="2"/>
              </a:rPr>
              <a:t>from 17:00 to 18:00</a:t>
            </a:r>
            <a:endParaRPr lang="en-FR" sz="1400" b="1" dirty="0">
              <a:solidFill>
                <a:srgbClr val="FF0000"/>
              </a:solidFill>
            </a:endParaRPr>
          </a:p>
          <a:p>
            <a:pPr>
              <a:buClrTx/>
            </a:pPr>
            <a:endParaRPr lang="en-FR" sz="1400" b="1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FR" sz="1400" b="1" dirty="0">
                <a:solidFill>
                  <a:schemeClr val="tx1"/>
                </a:solidFill>
              </a:rPr>
              <a:t>Individual System Test (IST):</a:t>
            </a:r>
            <a:r>
              <a:rPr lang="en-FR" sz="1400" b="1" dirty="0">
                <a:solidFill>
                  <a:srgbClr val="FF0000"/>
                </a:solidFill>
              </a:rPr>
              <a:t> </a:t>
            </a:r>
            <a:r>
              <a:rPr lang="en-GB" sz="1400" b="1" dirty="0">
                <a:solidFill>
                  <a:schemeClr val="tx1"/>
                </a:solidFill>
              </a:rPr>
              <a:t>28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February from 13h to 19h30 and 3</a:t>
            </a:r>
            <a:r>
              <a:rPr lang="en-GB" sz="1400" b="1" baseline="30000" dirty="0">
                <a:solidFill>
                  <a:schemeClr val="tx1"/>
                </a:solidFill>
              </a:rPr>
              <a:t>rd</a:t>
            </a:r>
            <a:r>
              <a:rPr lang="en-GB" sz="1400" b="1" dirty="0">
                <a:solidFill>
                  <a:schemeClr val="tx1"/>
                </a:solidFill>
              </a:rPr>
              <a:t> March from 17h to 19h30</a:t>
            </a:r>
            <a:r>
              <a:rPr lang="en-FR" sz="1400" dirty="0">
                <a:solidFill>
                  <a:schemeClr val="tx1"/>
                </a:solidFill>
              </a:rPr>
              <a:t> </a:t>
            </a:r>
            <a:r>
              <a:rPr lang="en-FR" sz="1400" b="1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GB" sz="1400" b="1" dirty="0">
                <a:solidFill>
                  <a:schemeClr val="tx1"/>
                </a:solidFill>
                <a:sym typeface="Wingdings" pitchFamily="2" charset="2"/>
              </a:rPr>
              <a:t>ALL DOORS must be closed and no emergency green handle pulled (no patrol needed).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Underground access will be stopped ~1h before the tests.</a:t>
            </a:r>
          </a:p>
          <a:p>
            <a:pPr>
              <a:buClrTx/>
            </a:pPr>
            <a:endParaRPr lang="en-FR" sz="14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ClrTx/>
            </a:pPr>
            <a:r>
              <a:rPr lang="en-FR" sz="1400" b="1" dirty="0">
                <a:solidFill>
                  <a:schemeClr val="tx1"/>
                </a:solidFill>
                <a:sym typeface="Wingdings" pitchFamily="2" charset="2"/>
              </a:rPr>
              <a:t>Beam Imminent Warning (BIW) test:</a:t>
            </a:r>
            <a:r>
              <a:rPr lang="en-FR" sz="14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28</a:t>
            </a:r>
            <a:r>
              <a:rPr lang="en-GB" sz="1400" baseline="30000" dirty="0">
                <a:solidFill>
                  <a:schemeClr val="tx1"/>
                </a:solidFill>
              </a:rPr>
              <a:t>th</a:t>
            </a:r>
            <a:r>
              <a:rPr lang="en-GB" sz="1400" dirty="0">
                <a:solidFill>
                  <a:schemeClr val="tx1"/>
                </a:solidFill>
              </a:rPr>
              <a:t> February, in the shadow of IST test</a:t>
            </a:r>
            <a:endParaRPr lang="en-FR" sz="1400" dirty="0">
              <a:solidFill>
                <a:schemeClr val="tx1"/>
              </a:solidFill>
            </a:endParaRPr>
          </a:p>
          <a:p>
            <a:pPr>
              <a:buClrTx/>
            </a:pPr>
            <a:endParaRPr lang="en-FR" sz="1400" b="1" dirty="0">
              <a:solidFill>
                <a:srgbClr val="FF0000"/>
              </a:solidFill>
            </a:endParaRPr>
          </a:p>
          <a:p>
            <a:pPr>
              <a:buClrTx/>
            </a:pPr>
            <a:r>
              <a:rPr lang="en-FR" sz="1400" b="1" dirty="0">
                <a:solidFill>
                  <a:schemeClr val="tx1"/>
                </a:solidFill>
              </a:rPr>
              <a:t>Department Safety Office (DSO) test:</a:t>
            </a:r>
            <a:r>
              <a:rPr lang="en-FR" sz="1400" dirty="0">
                <a:solidFill>
                  <a:srgbClr val="FF0000"/>
                </a:solidFill>
              </a:rPr>
              <a:t> </a:t>
            </a:r>
            <a:r>
              <a:rPr lang="en-FR" sz="1400" dirty="0">
                <a:solidFill>
                  <a:schemeClr val="tx1"/>
                </a:solidFill>
              </a:rPr>
              <a:t>13-14 March </a:t>
            </a:r>
            <a:r>
              <a:rPr lang="en-FR" sz="14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patrol and close ALICE on March 13</a:t>
            </a:r>
            <a:r>
              <a:rPr lang="en-FR" sz="1400" baseline="30000" dirty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at 15:00 (test starts at 16:00). No underground access from March 13</a:t>
            </a:r>
            <a:r>
              <a:rPr lang="en-FR" sz="1400" baseline="30000" dirty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at 15:00 to March 14</a:t>
            </a:r>
            <a:r>
              <a:rPr lang="en-FR" sz="1400" baseline="30000" dirty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at 18:00</a:t>
            </a:r>
            <a:endParaRPr lang="en-FR" sz="1400" dirty="0">
              <a:solidFill>
                <a:srgbClr val="FF000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15A0F2-E86E-38C6-0DD7-3E0FA69D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2D71FF-04CA-25EE-2CB1-38E49D0C8E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803407"/>
              </p:ext>
            </p:extLst>
          </p:nvPr>
        </p:nvGraphicFramePr>
        <p:xfrm>
          <a:off x="1360714" y="3035893"/>
          <a:ext cx="6713763" cy="1504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956">
                  <a:extLst>
                    <a:ext uri="{9D8B030D-6E8A-4147-A177-3AD203B41FA5}">
                      <a16:colId xmlns:a16="http://schemas.microsoft.com/office/drawing/2014/main" val="2628267031"/>
                    </a:ext>
                  </a:extLst>
                </a:gridCol>
                <a:gridCol w="1328627">
                  <a:extLst>
                    <a:ext uri="{9D8B030D-6E8A-4147-A177-3AD203B41FA5}">
                      <a16:colId xmlns:a16="http://schemas.microsoft.com/office/drawing/2014/main" val="2768400346"/>
                    </a:ext>
                  </a:extLst>
                </a:gridCol>
                <a:gridCol w="1135513">
                  <a:extLst>
                    <a:ext uri="{9D8B030D-6E8A-4147-A177-3AD203B41FA5}">
                      <a16:colId xmlns:a16="http://schemas.microsoft.com/office/drawing/2014/main" val="1766194781"/>
                    </a:ext>
                  </a:extLst>
                </a:gridCol>
                <a:gridCol w="2995667">
                  <a:extLst>
                    <a:ext uri="{9D8B030D-6E8A-4147-A177-3AD203B41FA5}">
                      <a16:colId xmlns:a16="http://schemas.microsoft.com/office/drawing/2014/main" val="3938031586"/>
                    </a:ext>
                  </a:extLst>
                </a:gridCol>
              </a:tblGrid>
              <a:tr h="22954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Tests on Fire, Gas and SNIFFER Detection Systems</a:t>
                      </a:r>
                      <a:endParaRPr lang="en-US" sz="1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804811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System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Buildings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Dates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solidFill>
                            <a:schemeClr val="tx1"/>
                          </a:solidFill>
                          <a:effectLst/>
                        </a:rPr>
                        <a:t>Comments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722498659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rgbClr val="018000"/>
                          </a:solidFill>
                          <a:effectLst/>
                        </a:rPr>
                        <a:t>Gas Detection Activity #1</a:t>
                      </a:r>
                      <a:endParaRPr lang="en-US" sz="700" b="1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SG2, CR5 and UX25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25/11/2024 to 27/11/2024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776744246"/>
                  </a:ext>
                </a:extLst>
              </a:tr>
              <a:tr h="300951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rgbClr val="018000"/>
                          </a:solidFill>
                          <a:effectLst/>
                        </a:rPr>
                        <a:t>Gas Detection Activity #2</a:t>
                      </a:r>
                      <a:endParaRPr lang="en-US" sz="700" b="1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SG2, CR5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04/02/2025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Electrical Interlocks test of gas system in the shadow AUG test in collaboration with EN/EL and EP/DT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2213157713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rgbClr val="018000"/>
                          </a:solidFill>
                          <a:effectLst/>
                        </a:rPr>
                        <a:t>Fire Detection Activity #1</a:t>
                      </a:r>
                      <a:endParaRPr lang="en-US" sz="700" b="1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UX25 and Counting Rooms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25/11/2024 to 29/11/2024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570478101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Fire Detection Activity #2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UX25 Racks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21/02/2025 to 27/02/2025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2371859919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SNIFFER Activity #1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CR5 and UX25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26/02/2025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Test of level 3 alarms and DSS after all rotations are done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2376521996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SNIFFER Activity #2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CR5 and UX25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27/02/2025 or 03/03/2025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Assistance to ALICE for air sampling network cleaning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165377040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10C86A1-2B1F-A178-4CFD-B66FB280A4B2}"/>
              </a:ext>
            </a:extLst>
          </p:cNvPr>
          <p:cNvSpPr txBox="1"/>
          <p:nvPr/>
        </p:nvSpPr>
        <p:spPr>
          <a:xfrm>
            <a:off x="5798722" y="4719520"/>
            <a:ext cx="2447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dirty="0"/>
              <a:t>Nicolas Broca/Vitor Rios</a:t>
            </a:r>
          </a:p>
        </p:txBody>
      </p:sp>
    </p:spTree>
    <p:extLst>
      <p:ext uri="{BB962C8B-B14F-4D97-AF65-F5344CB8AC3E}">
        <p14:creationId xmlns:p14="http://schemas.microsoft.com/office/powerpoint/2010/main" val="391270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6AFCD-0324-1B97-8AAC-2E043646B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Gas activities (EP-DT)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6CF837-A255-2061-93D3-94351B17A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8429FB-34D3-2E27-2803-743C39853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19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4E18069-A0F8-7FA5-4035-FF65A2F5C85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8" y="945002"/>
            <a:ext cx="3888550" cy="3543871"/>
          </a:xfrm>
        </p:spPr>
        <p:txBody>
          <a:bodyPr>
            <a:normAutofit fontScale="92500"/>
          </a:bodyPr>
          <a:lstStyle/>
          <a:p>
            <a:r>
              <a:rPr lang="en-GB" sz="1100" dirty="0"/>
              <a:t>TPC:</a:t>
            </a:r>
          </a:p>
          <a:p>
            <a:pPr lvl="1"/>
            <a:r>
              <a:rPr lang="en-GB" sz="900" dirty="0">
                <a:solidFill>
                  <a:srgbClr val="018000"/>
                </a:solidFill>
              </a:rPr>
              <a:t>Filling of the Envelope humidifier (Jan-Feb/2025) </a:t>
            </a:r>
          </a:p>
          <a:p>
            <a:pPr lvl="1"/>
            <a:r>
              <a:rPr lang="en-GB" sz="900" dirty="0">
                <a:solidFill>
                  <a:schemeClr val="tx1"/>
                </a:solidFill>
              </a:rPr>
              <a:t>Installation of a pressure dumper on the input of the pumps to reduce the gas vibration impacts on the chamber and test (built, tests second part of January) </a:t>
            </a:r>
            <a:r>
              <a:rPr lang="en-GB" sz="900" dirty="0">
                <a:solidFill>
                  <a:schemeClr val="tx1"/>
                </a:solidFill>
                <a:sym typeface="Wingdings" pitchFamily="2" charset="2"/>
              </a:rPr>
              <a:t> ongoing</a:t>
            </a:r>
            <a:endParaRPr lang="en-GB" sz="900" dirty="0">
              <a:solidFill>
                <a:srgbClr val="018000"/>
              </a:solidFill>
            </a:endParaRPr>
          </a:p>
          <a:p>
            <a:pPr lvl="1"/>
            <a:r>
              <a:rPr lang="en-GB" sz="900" dirty="0"/>
              <a:t>Replace filters, pump, purifier, distribution</a:t>
            </a:r>
          </a:p>
          <a:p>
            <a:pPr lvl="1"/>
            <a:r>
              <a:rPr lang="en-GB" sz="900" dirty="0"/>
              <a:t>Dismount and check safety valves</a:t>
            </a:r>
          </a:p>
          <a:p>
            <a:pPr lvl="1"/>
            <a:r>
              <a:rPr lang="en-GB" sz="900" dirty="0"/>
              <a:t>Maybe dismantling of the pump 2 and send it to manufacturer for maintenance and cleaning (Jan-Feb/2025)</a:t>
            </a:r>
          </a:p>
          <a:p>
            <a:pPr lvl="1"/>
            <a:r>
              <a:rPr lang="en-GB" sz="900" dirty="0"/>
              <a:t>Leak search</a:t>
            </a:r>
          </a:p>
          <a:p>
            <a:endParaRPr lang="en-GB" sz="1100" dirty="0"/>
          </a:p>
          <a:p>
            <a:r>
              <a:rPr lang="en-GB" sz="1100" dirty="0"/>
              <a:t>TRD:</a:t>
            </a:r>
          </a:p>
          <a:p>
            <a:pPr lvl="1"/>
            <a:r>
              <a:rPr lang="en-GB" sz="900" dirty="0">
                <a:solidFill>
                  <a:srgbClr val="018000"/>
                </a:solidFill>
              </a:rPr>
              <a:t>Replace 1 pump by the spare and send it to maintenance (Dec/2024)</a:t>
            </a:r>
          </a:p>
          <a:p>
            <a:pPr lvl="1"/>
            <a:r>
              <a:rPr lang="en-GB" sz="900" dirty="0"/>
              <a:t>Replace the Festo module</a:t>
            </a:r>
          </a:p>
          <a:p>
            <a:pPr lvl="1"/>
            <a:r>
              <a:rPr lang="en-GB" sz="900" dirty="0"/>
              <a:t>Replace Festo in distribution module (Leak N2)</a:t>
            </a:r>
          </a:p>
          <a:p>
            <a:pPr lvl="1"/>
            <a:r>
              <a:rPr lang="en-GB" sz="900" dirty="0"/>
              <a:t>Leak search (leak found by Chilo) </a:t>
            </a:r>
            <a:r>
              <a:rPr lang="en-GB" sz="900" dirty="0">
                <a:sym typeface="Wingdings" pitchFamily="2" charset="2"/>
              </a:rPr>
              <a:t> ongoing</a:t>
            </a:r>
            <a:endParaRPr lang="en-GB" sz="900" dirty="0"/>
          </a:p>
          <a:p>
            <a:pPr lvl="1"/>
            <a:r>
              <a:rPr lang="en-GB" sz="900" dirty="0"/>
              <a:t>Check safety valves</a:t>
            </a:r>
          </a:p>
          <a:p>
            <a:endParaRPr lang="en-GB" sz="1100" dirty="0"/>
          </a:p>
          <a:p>
            <a:r>
              <a:rPr lang="en-GB" sz="1100" dirty="0"/>
              <a:t>HMPID:</a:t>
            </a:r>
          </a:p>
          <a:p>
            <a:pPr lvl="1"/>
            <a:r>
              <a:rPr lang="en-GB" sz="900" dirty="0"/>
              <a:t>Regeneration of the manual purifier </a:t>
            </a:r>
            <a:r>
              <a:rPr lang="en-GB" sz="900" dirty="0">
                <a:sym typeface="Wingdings" pitchFamily="2" charset="2"/>
              </a:rPr>
              <a:t> ongoing</a:t>
            </a:r>
            <a:endParaRPr lang="en-GB" sz="900" dirty="0"/>
          </a:p>
          <a:p>
            <a:pPr lvl="1"/>
            <a:r>
              <a:rPr lang="en-GB" sz="900" dirty="0"/>
              <a:t>Check the analysis devices in CR5 </a:t>
            </a:r>
            <a:r>
              <a:rPr lang="en-GB" sz="900" dirty="0">
                <a:sym typeface="Wingdings" pitchFamily="2" charset="2"/>
              </a:rPr>
              <a:t> ongoing</a:t>
            </a:r>
            <a:endParaRPr lang="en-GB" sz="9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C8D556-DAD0-6BA0-009C-87994915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F9544AC-6E46-6642-3623-6C0CF0A9F1A4}"/>
              </a:ext>
            </a:extLst>
          </p:cNvPr>
          <p:cNvSpPr txBox="1">
            <a:spLocks/>
          </p:cNvSpPr>
          <p:nvPr/>
        </p:nvSpPr>
        <p:spPr>
          <a:xfrm>
            <a:off x="4528023" y="945002"/>
            <a:ext cx="3888550" cy="3762051"/>
          </a:xfrm>
          <a:prstGeom prst="rect">
            <a:avLst/>
          </a:prstGeom>
        </p:spPr>
        <p:txBody>
          <a:bodyPr vert="horz" lIns="91434" tIns="45717" rIns="91434" bIns="45717">
            <a:normAutofit fontScale="70000" lnSpcReduction="20000"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1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1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0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dirty="0"/>
              <a:t>TOF: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Replacement of one pump by the spare and send it to the manufacturer (Dec/2024)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Replace the Festo Module (</a:t>
            </a:r>
            <a:r>
              <a:rPr lang="en-GB" dirty="0" err="1">
                <a:solidFill>
                  <a:srgbClr val="018000"/>
                </a:solidFill>
              </a:rPr>
              <a:t>pilote</a:t>
            </a:r>
            <a:r>
              <a:rPr lang="en-GB" dirty="0">
                <a:solidFill>
                  <a:srgbClr val="018000"/>
                </a:solidFill>
              </a:rPr>
              <a:t> of the pneumatic valves) (Dec/2024)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Filter to be changes in purifier, pump, exhaust (Dec/2024 or Jan/2025)</a:t>
            </a:r>
          </a:p>
          <a:p>
            <a:pPr lvl="1" defTabSz="914400"/>
            <a:r>
              <a:rPr lang="en-GB" dirty="0"/>
              <a:t>Installation of flow meters in the backup lines in the cavern (Jan-Feb/2025)</a:t>
            </a:r>
          </a:p>
          <a:p>
            <a:pPr defTabSz="914400"/>
            <a:endParaRPr lang="en-GB" dirty="0"/>
          </a:p>
          <a:p>
            <a:pPr defTabSz="914400"/>
            <a:r>
              <a:rPr lang="en-GB" dirty="0"/>
              <a:t>MCH: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Test of the mixture to check the ratio (if not good, then calibration of the mass flow controllers) (Dec/2024)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Filling humidifier (Jan-Feb/2025)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Leak search Mixer and Humidifier</a:t>
            </a:r>
          </a:p>
          <a:p>
            <a:pPr lvl="1" defTabSz="914400"/>
            <a:r>
              <a:rPr lang="en-GB" dirty="0"/>
              <a:t>Reading of the distribution rack 61, one channel totally wrong to be fixed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ongoing</a:t>
            </a:r>
          </a:p>
          <a:p>
            <a:pPr defTabSz="914400"/>
            <a:endParaRPr lang="en-GB" dirty="0"/>
          </a:p>
          <a:p>
            <a:pPr defTabSz="914400"/>
            <a:r>
              <a:rPr lang="en-GB" dirty="0"/>
              <a:t>MID: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Purge the system and then open it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Remove the Zimmerli in the mixer to test it (Dec/2024)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Test the functioning in “dummy chamber mode”</a:t>
            </a:r>
          </a:p>
          <a:p>
            <a:pPr lvl="1" defTabSz="914400"/>
            <a:r>
              <a:rPr lang="en-GB" dirty="0"/>
              <a:t>Change the pressure sensor on the distribution (second half of January)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FR" dirty="0">
                <a:sym typeface="Wingdings" pitchFamily="2" charset="2"/>
              </a:rPr>
              <a:t>implies openng the detector</a:t>
            </a:r>
            <a:endParaRPr lang="en-GB" dirty="0"/>
          </a:p>
          <a:p>
            <a:pPr lvl="1" defTabSz="914400"/>
            <a:r>
              <a:rPr lang="en-GB" dirty="0"/>
              <a:t>Pump membrane to be changed (Jan/2025)</a:t>
            </a:r>
          </a:p>
          <a:p>
            <a:pPr lvl="1" defTabSz="914400"/>
            <a:r>
              <a:rPr lang="en-GB" dirty="0"/>
              <a:t>Filling of the humidifier (Feb/2025)</a:t>
            </a:r>
          </a:p>
          <a:p>
            <a:pPr lvl="1" defTabSz="914400"/>
            <a:r>
              <a:rPr lang="en-GB" dirty="0"/>
              <a:t>Leak search on mixer and exhaust modules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6D44BE-63E9-3F86-6805-C83373483F99}"/>
              </a:ext>
            </a:extLst>
          </p:cNvPr>
          <p:cNvSpPr txBox="1"/>
          <p:nvPr/>
        </p:nvSpPr>
        <p:spPr>
          <a:xfrm>
            <a:off x="6115574" y="4719520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Louis-Philippe</a:t>
            </a:r>
          </a:p>
        </p:txBody>
      </p:sp>
    </p:spTree>
    <p:extLst>
      <p:ext uri="{BB962C8B-B14F-4D97-AF65-F5344CB8AC3E}">
        <p14:creationId xmlns:p14="http://schemas.microsoft.com/office/powerpoint/2010/main" val="2105038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697EB-0E0A-AA82-373F-B466EDA0E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EYETS 2024-25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C0438F-0C35-62CB-A61F-F9AA17276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DD920-DD84-D4AB-6081-6819DECF4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0763BC-9E82-EFA7-033F-2250CDFB4E4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FR" sz="1400" dirty="0"/>
              <a:t>EYETS from Mon, November 25</a:t>
            </a:r>
            <a:r>
              <a:rPr lang="en-FR" sz="1400" baseline="30000" dirty="0"/>
              <a:t>th</a:t>
            </a:r>
            <a:r>
              <a:rPr lang="en-FR" sz="1400" dirty="0"/>
              <a:t>, 2024 to Fri, April 4</a:t>
            </a:r>
            <a:r>
              <a:rPr lang="en-FR" sz="1400" baseline="30000" dirty="0"/>
              <a:t>th</a:t>
            </a:r>
            <a:r>
              <a:rPr lang="en-FR" sz="1400" dirty="0"/>
              <a:t>, 2025 – </a:t>
            </a:r>
            <a:r>
              <a:rPr lang="en-FR" sz="1400" b="1" dirty="0"/>
              <a:t>19 weeks </a:t>
            </a:r>
            <a:r>
              <a:rPr lang="en-FR" sz="1400" dirty="0"/>
              <a:t>beam to beam</a:t>
            </a:r>
          </a:p>
          <a:p>
            <a:pPr lvl="1">
              <a:buClrTx/>
            </a:pPr>
            <a:r>
              <a:rPr lang="en-FR" sz="1200" dirty="0"/>
              <a:t>Access in </a:t>
            </a:r>
            <a:r>
              <a:rPr lang="en-FR" sz="1200" dirty="0">
                <a:solidFill>
                  <a:srgbClr val="018000"/>
                </a:solidFill>
              </a:rPr>
              <a:t>General mode</a:t>
            </a:r>
            <a:endParaRPr lang="en-FR" sz="1200" dirty="0"/>
          </a:p>
          <a:p>
            <a:pPr lvl="1">
              <a:buClrTx/>
            </a:pPr>
            <a:r>
              <a:rPr lang="en-FR" sz="1200" dirty="0"/>
              <a:t>Cavern access stops on Tue, April 1</a:t>
            </a:r>
            <a:r>
              <a:rPr lang="en-FR" sz="1200" baseline="30000" dirty="0"/>
              <a:t>st</a:t>
            </a:r>
            <a:r>
              <a:rPr lang="en-FR" sz="1200" dirty="0"/>
              <a:t> </a:t>
            </a:r>
            <a:r>
              <a:rPr lang="en-FR" sz="1200" dirty="0">
                <a:sym typeface="Wingdings" pitchFamily="2" charset="2"/>
              </a:rPr>
              <a:t> restricted access during machine checkout</a:t>
            </a:r>
            <a:endParaRPr lang="en-FR" sz="1200" dirty="0"/>
          </a:p>
          <a:p>
            <a:pPr lvl="1">
              <a:buClrTx/>
            </a:pPr>
            <a:r>
              <a:rPr lang="en-FR" sz="1200" dirty="0"/>
              <a:t>Start beam commissioning on Sat, April 5</a:t>
            </a:r>
            <a:r>
              <a:rPr lang="en-FR" sz="1200" baseline="30000" dirty="0"/>
              <a:t>th</a:t>
            </a:r>
          </a:p>
          <a:p>
            <a:pPr>
              <a:buClrTx/>
            </a:pPr>
            <a:endParaRPr lang="en-FR" sz="1400" dirty="0"/>
          </a:p>
          <a:p>
            <a:pPr>
              <a:buClrTx/>
            </a:pPr>
            <a:r>
              <a:rPr lang="en-FR" sz="1400" dirty="0"/>
              <a:t>Standard </a:t>
            </a:r>
            <a:r>
              <a:rPr lang="en-FR" sz="1400" b="1" dirty="0"/>
              <a:t>maintenance </a:t>
            </a:r>
            <a:r>
              <a:rPr lang="en-FR" sz="1400" dirty="0"/>
              <a:t>of P2 services and infrastructure:</a:t>
            </a:r>
          </a:p>
          <a:p>
            <a:pPr lvl="1">
              <a:buClrTx/>
            </a:pPr>
            <a:r>
              <a:rPr lang="en-FR" sz="1200" dirty="0"/>
              <a:t>Cooling &amp; ventilation maintenance from 3 to 21 February </a:t>
            </a:r>
            <a:r>
              <a:rPr lang="en-FR" sz="1200" dirty="0">
                <a:sym typeface="Wingdings" pitchFamily="2" charset="2"/>
              </a:rPr>
              <a:t> </a:t>
            </a:r>
            <a:r>
              <a:rPr lang="en-FR" sz="1200" b="1" dirty="0">
                <a:sym typeface="Wingdings" pitchFamily="2" charset="2"/>
              </a:rPr>
              <a:t>cooling perturbations, one-day complete cooling stop</a:t>
            </a:r>
            <a:endParaRPr lang="en-FR" sz="1200" b="1" dirty="0">
              <a:solidFill>
                <a:schemeClr val="tx1"/>
              </a:solidFill>
            </a:endParaRPr>
          </a:p>
          <a:p>
            <a:pPr lvl="1">
              <a:buClrTx/>
            </a:pPr>
            <a:r>
              <a:rPr lang="en-FR" sz="1200" dirty="0">
                <a:solidFill>
                  <a:srgbClr val="018000"/>
                </a:solidFill>
              </a:rPr>
              <a:t>Electricity: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 test arrets-d’urgence (AUG) on February 4</a:t>
            </a:r>
            <a:r>
              <a:rPr lang="en-FR" sz="1200" baseline="30000" dirty="0">
                <a:solidFill>
                  <a:srgbClr val="018000"/>
                </a:solidFill>
                <a:sym typeface="Wingdings" pitchFamily="2" charset="2"/>
              </a:rPr>
              <a:t>th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  </a:t>
            </a:r>
            <a:r>
              <a:rPr lang="en-FR" sz="1200" b="1" dirty="0">
                <a:solidFill>
                  <a:srgbClr val="018000"/>
                </a:solidFill>
                <a:sym typeface="Wingdings" pitchFamily="2" charset="2"/>
              </a:rPr>
              <a:t>power cut of nearly every systems at P2, no access onsite</a:t>
            </a:r>
            <a:endParaRPr lang="en-GB" sz="1200" b="1" dirty="0">
              <a:solidFill>
                <a:srgbClr val="018000"/>
              </a:solidFill>
              <a:sym typeface="Wingdings" pitchFamily="2" charset="2"/>
            </a:endParaRPr>
          </a:p>
          <a:p>
            <a:pPr lvl="1">
              <a:buClrTx/>
            </a:pPr>
            <a:r>
              <a:rPr lang="en-FR" sz="1200" dirty="0">
                <a:solidFill>
                  <a:schemeClr val="tx1"/>
                </a:solidFill>
              </a:rPr>
              <a:t>Test of safety, gas &amp; fire detection systems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chemeClr val="tx1"/>
                </a:solidFill>
                <a:sym typeface="Wingdings" pitchFamily="2" charset="2"/>
              </a:rPr>
              <a:t>alarms will be triggered, access perturbations</a:t>
            </a:r>
            <a:endParaRPr lang="en-FR" sz="1200" b="1" dirty="0">
              <a:solidFill>
                <a:schemeClr val="tx1"/>
              </a:solidFill>
            </a:endParaRPr>
          </a:p>
          <a:p>
            <a:pPr lvl="1">
              <a:buClrTx/>
            </a:pPr>
            <a:endParaRPr lang="en-FR" sz="1200" dirty="0"/>
          </a:p>
          <a:p>
            <a:pPr>
              <a:buClrTx/>
            </a:pPr>
            <a:r>
              <a:rPr lang="en-FR" sz="1400" dirty="0"/>
              <a:t>Magnets turned off and locked-out, L3 doors will not be opened</a:t>
            </a:r>
            <a:endParaRPr lang="en-FR" dirty="0">
              <a:sym typeface="Wingdings" pitchFamily="2" charset="2"/>
            </a:endParaRPr>
          </a:p>
          <a:p>
            <a:pPr>
              <a:buClrTx/>
            </a:pPr>
            <a:endParaRPr lang="en-FR" sz="1400" dirty="0"/>
          </a:p>
          <a:p>
            <a:pPr>
              <a:buClrTx/>
            </a:pPr>
            <a:r>
              <a:rPr lang="en-FR" sz="1400" b="1" dirty="0">
                <a:solidFill>
                  <a:srgbClr val="018000"/>
                </a:solidFill>
              </a:rPr>
              <a:t>Private visits </a:t>
            </a:r>
            <a:r>
              <a:rPr lang="en-FR" sz="1400" dirty="0">
                <a:solidFill>
                  <a:srgbClr val="018000"/>
                </a:solidFill>
              </a:rPr>
              <a:t>until 27 March 2025 (12:00)</a:t>
            </a:r>
          </a:p>
          <a:p>
            <a:pPr lvl="1">
              <a:buClrTx/>
            </a:pPr>
            <a:r>
              <a:rPr lang="en-FR" sz="1200" dirty="0"/>
              <a:t>Visitor’s path will be declassified from last week</a:t>
            </a:r>
            <a:endParaRPr lang="en-GB" sz="1200" dirty="0"/>
          </a:p>
          <a:p>
            <a:pPr lvl="1">
              <a:buClrTx/>
            </a:pPr>
            <a:endParaRPr lang="en-FR" sz="12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CC7F4F-BDD5-0D16-3495-014DA1CBF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207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EEA67-D61B-F891-9E23-7EAC6528C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Site activities (SCE)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B4190F-82A4-0FD5-1DD9-4BDA7C7C5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DBE03-48A3-4EFD-BBF7-F6FF66AE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20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240A69-7CB5-8980-B82D-66ED2ED47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176A3B-1C36-A133-3C5F-3C49163D474E}"/>
              </a:ext>
            </a:extLst>
          </p:cNvPr>
          <p:cNvSpPr txBox="1"/>
          <p:nvPr/>
        </p:nvSpPr>
        <p:spPr>
          <a:xfrm>
            <a:off x="1036923" y="2571750"/>
            <a:ext cx="15343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R</a:t>
            </a:r>
            <a:r>
              <a:rPr lang="en-FR" sz="1050" dirty="0">
                <a:sym typeface="Wingdings" pitchFamily="2" charset="2"/>
              </a:rPr>
              <a:t>edo parking asphalt</a:t>
            </a:r>
          </a:p>
          <a:p>
            <a:pPr algn="ctr"/>
            <a:r>
              <a:rPr lang="en-FR" sz="1050" dirty="0">
                <a:sym typeface="Wingdings" pitchFamily="2" charset="2"/>
              </a:rPr>
              <a:t>(Hostlab, SCE budget)</a:t>
            </a:r>
            <a:endParaRPr lang="en-FR" sz="1050" dirty="0"/>
          </a:p>
        </p:txBody>
      </p:sp>
      <p:pic>
        <p:nvPicPr>
          <p:cNvPr id="11" name="Picture 10" descr="A metal door with a door open&#10;&#10;Description automatically generated with medium confidence">
            <a:extLst>
              <a:ext uri="{FF2B5EF4-FFF2-40B4-BE49-F238E27FC236}">
                <a16:creationId xmlns:a16="http://schemas.microsoft.com/office/drawing/2014/main" id="{695BE852-086C-0ACB-B811-7E4133839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75606" y="3138556"/>
            <a:ext cx="1770378" cy="13277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C2A1E0-921E-2F32-6A94-6E839F3CA90A}"/>
              </a:ext>
            </a:extLst>
          </p:cNvPr>
          <p:cNvSpPr txBox="1"/>
          <p:nvPr/>
        </p:nvSpPr>
        <p:spPr>
          <a:xfrm>
            <a:off x="842508" y="4453247"/>
            <a:ext cx="15552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MCH barrack removal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3CE2F9-F583-663F-E14B-168BDA6C38A4}"/>
              </a:ext>
            </a:extLst>
          </p:cNvPr>
          <p:cNvSpPr txBox="1"/>
          <p:nvPr/>
        </p:nvSpPr>
        <p:spPr>
          <a:xfrm>
            <a:off x="5011525" y="4358702"/>
            <a:ext cx="19527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Redo P2 BBQ area (summer)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9F2768-E0C9-C8F0-7A27-6330FE2B8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5305" y="3058456"/>
            <a:ext cx="1618115" cy="11951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D67D38-2677-6160-A0C6-B8FFB9736BFB}"/>
              </a:ext>
            </a:extLst>
          </p:cNvPr>
          <p:cNvSpPr txBox="1"/>
          <p:nvPr/>
        </p:nvSpPr>
        <p:spPr>
          <a:xfrm>
            <a:off x="2872763" y="4253578"/>
            <a:ext cx="18053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050" dirty="0"/>
              <a:t>New rest area outside b.3294 (spring)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88F60B-BEC8-9AD2-843D-69DC8533B5E1}"/>
              </a:ext>
            </a:extLst>
          </p:cNvPr>
          <p:cNvSpPr txBox="1"/>
          <p:nvPr/>
        </p:nvSpPr>
        <p:spPr>
          <a:xfrm>
            <a:off x="5365730" y="2511750"/>
            <a:ext cx="14448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050" dirty="0"/>
              <a:t>New car charging station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29E4C5-437E-A074-B7DA-624AB96519BA}"/>
              </a:ext>
            </a:extLst>
          </p:cNvPr>
          <p:cNvSpPr txBox="1"/>
          <p:nvPr/>
        </p:nvSpPr>
        <p:spPr>
          <a:xfrm>
            <a:off x="3454405" y="2596265"/>
            <a:ext cx="13069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050" dirty="0">
                <a:solidFill>
                  <a:srgbClr val="018000"/>
                </a:solidFill>
              </a:rPr>
              <a:t>Temporary repair potholes parking</a:t>
            </a:r>
          </a:p>
        </p:txBody>
      </p:sp>
      <p:pic>
        <p:nvPicPr>
          <p:cNvPr id="17" name="Picture 16" descr="A picnic area with a shelter and benches&#10;&#10;Description automatically generated">
            <a:extLst>
              <a:ext uri="{FF2B5EF4-FFF2-40B4-BE49-F238E27FC236}">
                <a16:creationId xmlns:a16="http://schemas.microsoft.com/office/drawing/2014/main" id="{20309032-76CE-3F33-44BF-917F3EBA43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875" t="13842" r="7778" b="20740"/>
          <a:stretch/>
        </p:blipFill>
        <p:spPr>
          <a:xfrm>
            <a:off x="4983420" y="3158081"/>
            <a:ext cx="1932816" cy="1195122"/>
          </a:xfrm>
          <a:prstGeom prst="rect">
            <a:avLst/>
          </a:prstGeom>
        </p:spPr>
      </p:pic>
      <p:pic>
        <p:nvPicPr>
          <p:cNvPr id="19" name="Picture 18" descr="A potholes in the road&#10;&#10;Description automatically generated">
            <a:extLst>
              <a:ext uri="{FF2B5EF4-FFF2-40B4-BE49-F238E27FC236}">
                <a16:creationId xmlns:a16="http://schemas.microsoft.com/office/drawing/2014/main" id="{36040D22-2CC4-CD9F-D03E-9850B89EA3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8913" y="904196"/>
            <a:ext cx="1285320" cy="1713760"/>
          </a:xfrm>
          <a:prstGeom prst="rect">
            <a:avLst/>
          </a:prstGeom>
        </p:spPr>
      </p:pic>
      <p:pic>
        <p:nvPicPr>
          <p:cNvPr id="18" name="Picture 17" descr="A person digging a hole in the ground&#10;&#10;Description automatically generated">
            <a:extLst>
              <a:ext uri="{FF2B5EF4-FFF2-40B4-BE49-F238E27FC236}">
                <a16:creationId xmlns:a16="http://schemas.microsoft.com/office/drawing/2014/main" id="{1B4A4C7C-52F7-CF37-04F5-CA98F7F02D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3016" y="904196"/>
            <a:ext cx="1201542" cy="16020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0CCB836-9B15-9FF3-EFA5-3558A23F5DD5}"/>
              </a:ext>
            </a:extLst>
          </p:cNvPr>
          <p:cNvSpPr txBox="1"/>
          <p:nvPr/>
        </p:nvSpPr>
        <p:spPr>
          <a:xfrm>
            <a:off x="7128415" y="4441327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SG2: clean green areas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6013213-9275-8723-8F3D-A4E859B6A1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0168" y="2954990"/>
            <a:ext cx="1133512" cy="1511349"/>
          </a:xfrm>
          <a:prstGeom prst="rect">
            <a:avLst/>
          </a:prstGeom>
        </p:spPr>
      </p:pic>
      <p:pic>
        <p:nvPicPr>
          <p:cNvPr id="24" name="Picture 23" descr="A parking lot full of cars&#10;&#10;AI-generated content may be incorrect.">
            <a:extLst>
              <a:ext uri="{FF2B5EF4-FFF2-40B4-BE49-F238E27FC236}">
                <a16:creationId xmlns:a16="http://schemas.microsoft.com/office/drawing/2014/main" id="{836AFF71-BCF8-73DB-0D18-4CCB64A6AA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757" y="920234"/>
            <a:ext cx="2215188" cy="1661391"/>
          </a:xfrm>
          <a:prstGeom prst="rect">
            <a:avLst/>
          </a:prstGeom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907FB4EF-4304-B4E5-9803-567A65A68F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57"/>
          <a:stretch/>
        </p:blipFill>
        <p:spPr bwMode="auto">
          <a:xfrm>
            <a:off x="7187056" y="904196"/>
            <a:ext cx="1381649" cy="176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8B0FF63-5960-1436-EB7C-43EB9CB2D95E}"/>
              </a:ext>
            </a:extLst>
          </p:cNvPr>
          <p:cNvSpPr txBox="1"/>
          <p:nvPr/>
        </p:nvSpPr>
        <p:spPr>
          <a:xfrm>
            <a:off x="7333500" y="2666198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Electric bikes</a:t>
            </a:r>
          </a:p>
        </p:txBody>
      </p:sp>
    </p:spTree>
    <p:extLst>
      <p:ext uri="{BB962C8B-B14F-4D97-AF65-F5344CB8AC3E}">
        <p14:creationId xmlns:p14="http://schemas.microsoft.com/office/powerpoint/2010/main" val="19218521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4DA9F-CF4B-41D5-129E-750551DCE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YETS planning meetings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41A1C6-7776-B30F-6185-7FEAB78C8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032FAD-1097-1BAC-FC2B-316C0BE99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21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B46011E-0B95-9C48-DAF6-709D3C07086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Tx/>
            </a:pPr>
            <a:r>
              <a:rPr lang="en-GB" sz="1400"/>
              <a:t>Friday</a:t>
            </a:r>
            <a:r>
              <a:rPr lang="en-GB" sz="1400" dirty="0"/>
              <a:t>, February 21</a:t>
            </a:r>
            <a:r>
              <a:rPr lang="en-GB" sz="1400" baseline="30000" dirty="0"/>
              <a:t>st</a:t>
            </a:r>
            <a:r>
              <a:rPr lang="en-GB" sz="1400" dirty="0"/>
              <a:t> at 10:00</a:t>
            </a:r>
            <a:endParaRPr lang="en-FR" dirty="0"/>
          </a:p>
          <a:p>
            <a:pPr>
              <a:buClrTx/>
            </a:pPr>
            <a:r>
              <a:rPr lang="en-GB" sz="1400" dirty="0"/>
              <a:t>Friday, March 14</a:t>
            </a:r>
            <a:r>
              <a:rPr lang="en-GB" sz="1400" baseline="30000" dirty="0"/>
              <a:t>th</a:t>
            </a:r>
            <a:r>
              <a:rPr lang="en-GB" sz="1400" dirty="0"/>
              <a:t> at 10:00</a:t>
            </a:r>
            <a:endParaRPr lang="en-FR" dirty="0"/>
          </a:p>
          <a:p>
            <a:pPr>
              <a:buClrTx/>
            </a:pPr>
            <a:r>
              <a:rPr lang="en-GB" sz="1400" dirty="0"/>
              <a:t>Friday, March 28</a:t>
            </a:r>
            <a:r>
              <a:rPr lang="en-GB" sz="1400" baseline="30000" dirty="0"/>
              <a:t>h</a:t>
            </a:r>
            <a:r>
              <a:rPr lang="en-GB" sz="1400" dirty="0"/>
              <a:t> at 10:00</a:t>
            </a:r>
            <a:endParaRPr lang="en-FR" dirty="0"/>
          </a:p>
          <a:p>
            <a:pPr>
              <a:buClrTx/>
            </a:pPr>
            <a:endParaRPr lang="en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8AA84E-F49C-66BA-9B1F-C0C891981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083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0CD10-1441-6D18-6FA5-278D6F42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dirty="0"/>
              <a:t>Summary of a</a:t>
            </a:r>
            <a:r>
              <a:rPr lang="en-FR" sz="2400" b="1" dirty="0"/>
              <a:t>ccess interruptions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A58776-CCDC-9F62-107C-637C5543F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C49534-8B1E-7E60-A486-6FF9AA70C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3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EAC69C-F3C7-EFB3-5A68-321C9E4F1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AF2034C3-89CB-BAB4-6FFA-7B78653D12A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425" cy="3687958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300"/>
              </a:spcBef>
              <a:buClrTx/>
            </a:pPr>
            <a:r>
              <a:rPr lang="en-GB" sz="1200" b="1" dirty="0">
                <a:solidFill>
                  <a:srgbClr val="018000"/>
                </a:solidFill>
              </a:rPr>
              <a:t>Opening PX24 shaft:</a:t>
            </a:r>
            <a:r>
              <a:rPr lang="en-GB" sz="1200" dirty="0">
                <a:solidFill>
                  <a:srgbClr val="018000"/>
                </a:solidFill>
              </a:rPr>
              <a:t> 2 December </a:t>
            </a:r>
            <a:r>
              <a:rPr lang="en-GB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GB" sz="1200" b="1" dirty="0">
                <a:solidFill>
                  <a:srgbClr val="018000"/>
                </a:solidFill>
                <a:sym typeface="Wingdings" pitchFamily="2" charset="2"/>
              </a:rPr>
              <a:t>no access UX25 and CRs from 8:00 AM to 16:00 PM</a:t>
            </a:r>
            <a:endParaRPr lang="en-GB" sz="1200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GB" sz="1200" dirty="0"/>
          </a:p>
          <a:p>
            <a:pPr>
              <a:spcBef>
                <a:spcPts val="300"/>
              </a:spcBef>
              <a:buClrTx/>
            </a:pPr>
            <a:r>
              <a:rPr lang="en-FR" sz="1200" b="1" dirty="0">
                <a:solidFill>
                  <a:srgbClr val="018000"/>
                </a:solidFill>
              </a:rPr>
              <a:t>Safety tests </a:t>
            </a:r>
            <a:r>
              <a:rPr lang="en-GB" sz="1200" dirty="0">
                <a:solidFill>
                  <a:srgbClr val="018000"/>
                </a:solidFill>
              </a:rPr>
              <a:t>(sirens and flashing light)</a:t>
            </a:r>
            <a:r>
              <a:rPr lang="en-FR" sz="1200" dirty="0">
                <a:solidFill>
                  <a:srgbClr val="018000"/>
                </a:solidFill>
              </a:rPr>
              <a:t>: 24 December (during EOY closure) 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018000"/>
                </a:solidFill>
                <a:sym typeface="Wingdings" pitchFamily="2" charset="2"/>
              </a:rPr>
              <a:t>no access UX25 </a:t>
            </a:r>
          </a:p>
          <a:p>
            <a:pPr>
              <a:spcBef>
                <a:spcPts val="300"/>
              </a:spcBef>
              <a:buClrTx/>
            </a:pPr>
            <a:endParaRPr lang="en-FR" sz="1200" b="1" dirty="0">
              <a:solidFill>
                <a:srgbClr val="018000"/>
              </a:solidFill>
              <a:sym typeface="Wingdings" pitchFamily="2" charset="2"/>
            </a:endParaRPr>
          </a:p>
          <a:p>
            <a:pPr>
              <a:spcBef>
                <a:spcPts val="300"/>
              </a:spcBef>
              <a:buClrTx/>
            </a:pPr>
            <a:r>
              <a:rPr lang="en-GB" sz="1200" b="1" dirty="0">
                <a:solidFill>
                  <a:srgbClr val="018000"/>
                </a:solidFill>
              </a:rPr>
              <a:t>CSAM test:</a:t>
            </a:r>
            <a:r>
              <a:rPr lang="en-GB" sz="1200" dirty="0">
                <a:solidFill>
                  <a:srgbClr val="018000"/>
                </a:solidFill>
              </a:rPr>
              <a:t> 3 January </a:t>
            </a:r>
            <a:r>
              <a:rPr lang="en-FR" sz="1200" dirty="0">
                <a:solidFill>
                  <a:srgbClr val="018000"/>
                </a:solidFill>
              </a:rPr>
              <a:t>(during EOY closure) </a:t>
            </a:r>
            <a:r>
              <a:rPr lang="en-GB" sz="1200" dirty="0">
                <a:solidFill>
                  <a:srgbClr val="018000"/>
                </a:solidFill>
              </a:rPr>
              <a:t>from 8:00 to 13:00</a:t>
            </a:r>
            <a:r>
              <a:rPr lang="en-GB" sz="1200" dirty="0">
                <a:solidFill>
                  <a:srgbClr val="018000"/>
                </a:solidFill>
                <a:sym typeface="Wingdings" pitchFamily="2" charset="2"/>
              </a:rPr>
              <a:t>  </a:t>
            </a:r>
            <a:r>
              <a:rPr lang="en-GB" sz="1200" b="1" dirty="0">
                <a:solidFill>
                  <a:srgbClr val="018000"/>
                </a:solidFill>
                <a:sym typeface="Wingdings" pitchFamily="2" charset="2"/>
              </a:rPr>
              <a:t>no access UX25 </a:t>
            </a:r>
          </a:p>
          <a:p>
            <a:pPr>
              <a:spcBef>
                <a:spcPts val="300"/>
              </a:spcBef>
              <a:buClrTx/>
            </a:pPr>
            <a:endParaRPr lang="en-GB" sz="1200" dirty="0">
              <a:solidFill>
                <a:srgbClr val="018000"/>
              </a:solidFill>
              <a:sym typeface="Wingdings" pitchFamily="2" charset="2"/>
            </a:endParaRPr>
          </a:p>
          <a:p>
            <a:pPr>
              <a:spcBef>
                <a:spcPts val="300"/>
              </a:spcBef>
              <a:buClrTx/>
            </a:pPr>
            <a:r>
              <a:rPr lang="en-GB" sz="1200" b="1" dirty="0">
                <a:solidFill>
                  <a:srgbClr val="018000"/>
                </a:solidFill>
              </a:rPr>
              <a:t>Test N/S</a:t>
            </a:r>
            <a:r>
              <a:rPr lang="en-GB" sz="1200" dirty="0">
                <a:solidFill>
                  <a:srgbClr val="018000"/>
                </a:solidFill>
              </a:rPr>
              <a:t> (CERN wide): 8 January 6:00 – 6:10 AM </a:t>
            </a:r>
            <a:r>
              <a:rPr lang="en-GB" sz="1200" dirty="0">
                <a:solidFill>
                  <a:srgbClr val="018000"/>
                </a:solidFill>
                <a:sym typeface="Wingdings" pitchFamily="2" charset="2"/>
              </a:rPr>
              <a:t></a:t>
            </a:r>
            <a:r>
              <a:rPr lang="en-GB" sz="1200" dirty="0">
                <a:solidFill>
                  <a:srgbClr val="018000"/>
                </a:solidFill>
              </a:rPr>
              <a:t> </a:t>
            </a:r>
            <a:r>
              <a:rPr lang="en-GB" sz="1200" b="1" dirty="0">
                <a:solidFill>
                  <a:srgbClr val="018000"/>
                </a:solidFill>
              </a:rPr>
              <a:t>no access UX25 5:00 AM - 9:00 AM</a:t>
            </a:r>
            <a:endParaRPr lang="en-GB" sz="1200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FR" sz="1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GB" sz="1200" b="1" dirty="0">
                <a:solidFill>
                  <a:srgbClr val="018000"/>
                </a:solidFill>
              </a:rPr>
              <a:t>Transformer maintenance:</a:t>
            </a:r>
            <a:r>
              <a:rPr lang="en-GB" sz="1200" dirty="0">
                <a:solidFill>
                  <a:srgbClr val="018000"/>
                </a:solidFill>
              </a:rPr>
              <a:t> 3 February 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018000"/>
                </a:solidFill>
                <a:sym typeface="Wingdings" pitchFamily="2" charset="2"/>
              </a:rPr>
              <a:t>no access UX25 cavern 8:00 AM – 12:00 PM</a:t>
            </a:r>
            <a:endParaRPr lang="en-GB" sz="1200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FR" sz="1200" b="1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r>
              <a:rPr lang="en-FR" sz="1200" b="1" dirty="0">
                <a:solidFill>
                  <a:srgbClr val="018000"/>
                </a:solidFill>
              </a:rPr>
              <a:t>AUG</a:t>
            </a:r>
            <a:r>
              <a:rPr lang="en-FR" sz="1200" dirty="0">
                <a:solidFill>
                  <a:srgbClr val="018000"/>
                </a:solidFill>
              </a:rPr>
              <a:t> LHC2 + ALICE: 4 February 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018000"/>
                </a:solidFill>
                <a:sym typeface="Wingdings" pitchFamily="2" charset="2"/>
              </a:rPr>
              <a:t>no access P2 site</a:t>
            </a:r>
          </a:p>
          <a:p>
            <a:pPr marL="0" indent="0">
              <a:spcBef>
                <a:spcPts val="300"/>
              </a:spcBef>
              <a:buClrTx/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GB" sz="1200" dirty="0">
                <a:solidFill>
                  <a:schemeClr val="tx1"/>
                </a:solidFill>
              </a:rPr>
              <a:t>Tests on the </a:t>
            </a:r>
            <a:r>
              <a:rPr lang="en-GB" sz="1200" b="1" dirty="0">
                <a:solidFill>
                  <a:schemeClr val="tx1"/>
                </a:solidFill>
              </a:rPr>
              <a:t>fire detection </a:t>
            </a:r>
            <a:r>
              <a:rPr lang="en-GB" sz="1200" dirty="0">
                <a:solidFill>
                  <a:schemeClr val="tx1"/>
                </a:solidFill>
              </a:rPr>
              <a:t>(EN-AA) on Saturday, February 22 </a:t>
            </a:r>
            <a:r>
              <a:rPr lang="en-GB" sz="12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GB" sz="1200" b="1" dirty="0">
                <a:solidFill>
                  <a:srgbClr val="FF0000"/>
                </a:solidFill>
                <a:sym typeface="Wingdings" pitchFamily="2" charset="2"/>
              </a:rPr>
              <a:t>no access UX25 cavern </a:t>
            </a:r>
            <a:r>
              <a:rPr lang="en-GB" sz="1200" dirty="0">
                <a:solidFill>
                  <a:schemeClr val="tx1"/>
                </a:solidFill>
                <a:sym typeface="Wingdings" pitchFamily="2" charset="2"/>
              </a:rPr>
              <a:t>from 17:00 to 18:00</a:t>
            </a:r>
          </a:p>
          <a:p>
            <a:pPr marL="0" indent="0">
              <a:spcBef>
                <a:spcPts val="300"/>
              </a:spcBef>
              <a:buClrTx/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FR" sz="1200" b="1" dirty="0"/>
              <a:t>Individual System Test (IST):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chemeClr val="tx1"/>
                </a:solidFill>
              </a:rPr>
              <a:t>28 February from 13:00 to 19:30 and 3 March from 17:00 to 19:30</a:t>
            </a:r>
            <a:r>
              <a:rPr lang="en-FR" sz="1200" dirty="0">
                <a:solidFill>
                  <a:srgbClr val="FF0000"/>
                </a:solidFill>
              </a:rPr>
              <a:t>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FR" sz="1200" b="1" dirty="0">
                <a:solidFill>
                  <a:srgbClr val="FF0000"/>
                </a:solidFill>
                <a:sym typeface="Wingdings" pitchFamily="2" charset="2"/>
              </a:rPr>
              <a:t> no access UX25 from ~1h before the tests</a:t>
            </a:r>
            <a:endParaRPr lang="en-FR" sz="1200" b="1" dirty="0"/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b="1" dirty="0"/>
              <a:t>Department Safety Office (DSO) test:</a:t>
            </a:r>
            <a:r>
              <a:rPr lang="en-FR" sz="1200" dirty="0"/>
              <a:t> 13-</a:t>
            </a:r>
            <a:r>
              <a:rPr lang="en-GB" sz="1200" dirty="0">
                <a:solidFill>
                  <a:schemeClr val="tx1"/>
                </a:solidFill>
              </a:rPr>
              <a:t>14 March </a:t>
            </a:r>
            <a:r>
              <a:rPr lang="en-FR" sz="1200" dirty="0"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FF0000"/>
                </a:solidFill>
                <a:sym typeface="Wingdings" pitchFamily="2" charset="2"/>
              </a:rPr>
              <a:t>no access UX25 from March 13 at 15:00 to March 14 at 18:00</a:t>
            </a:r>
          </a:p>
          <a:p>
            <a:pPr>
              <a:buClrTx/>
            </a:pPr>
            <a:endParaRPr lang="en-FR" sz="1200" b="1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ClrTx/>
            </a:pPr>
            <a:r>
              <a:rPr lang="en-GB" sz="1200" b="1" dirty="0"/>
              <a:t>Closing PX24 shaft: </a:t>
            </a:r>
            <a:r>
              <a:rPr lang="en-GB" sz="1200" dirty="0"/>
              <a:t>14 March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b="1" dirty="0">
                <a:solidFill>
                  <a:srgbClr val="FF0000"/>
                </a:solidFill>
                <a:sym typeface="Wingdings" pitchFamily="2" charset="2"/>
              </a:rPr>
              <a:t>no access UX25 and CRs</a:t>
            </a:r>
            <a:endParaRPr lang="en-FR" sz="1200" dirty="0"/>
          </a:p>
        </p:txBody>
      </p:sp>
    </p:spTree>
    <p:extLst>
      <p:ext uri="{BB962C8B-B14F-4D97-AF65-F5344CB8AC3E}">
        <p14:creationId xmlns:p14="http://schemas.microsoft.com/office/powerpoint/2010/main" val="609457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FF766-66DF-347F-E922-1B6B24D09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F4CE9-1BF6-FEC9-07BE-EC97E5A8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EPN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3BF242-C9DF-16A5-DA8A-6867A6F2F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D084D-62A3-655E-5D62-5F2B1DF7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4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269429-0E68-FA98-D31E-C74EE65CB7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847" cy="3762051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18000"/>
                </a:solidFill>
                <a:effectLst/>
              </a:rPr>
              <a:t>AHU water tanks cleaning (Dec, EN-CV)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Full shock treatment (spring, EN-CV)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Relocation of temperature probes (EN-CV)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Purchase and install power monitoring (DCS, EPN)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Implement AHU RS232 access via TCP/IP (DCS, EPN)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Implement DCS </a:t>
            </a:r>
            <a:r>
              <a:rPr lang="en-US" sz="1200" b="0" i="0" u="none" strike="noStrike" dirty="0" err="1">
                <a:solidFill>
                  <a:schemeClr val="tx1"/>
                </a:solidFill>
                <a:effectLst/>
              </a:rPr>
              <a:t>modbus</a:t>
            </a: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 readout of new fluxmeter (DCS, EPN)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Routine external air filter changeover (June, Dec - </a:t>
            </a:r>
            <a:r>
              <a:rPr lang="en-GB" sz="1200" dirty="0"/>
              <a:t>Philippe/Julien</a:t>
            </a: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Routine bi-weekly water filter changer over during summer (EN-CV)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chemeClr val="tx1"/>
                </a:solidFill>
                <a:effectLst/>
              </a:rPr>
              <a:t>Install PLCs for smoke and humidity detection (DCS)</a:t>
            </a:r>
            <a:endParaRPr lang="en-US" sz="1600" b="0" i="0" u="none" strike="noStrike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5586AA4-7EAB-EFC4-ECEB-A20509DB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D8C15C-1769-00AF-F244-F2CBB2ABE58C}"/>
              </a:ext>
            </a:extLst>
          </p:cNvPr>
          <p:cNvSpPr txBox="1"/>
          <p:nvPr/>
        </p:nvSpPr>
        <p:spPr>
          <a:xfrm>
            <a:off x="6826943" y="475538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Federico</a:t>
            </a:r>
          </a:p>
        </p:txBody>
      </p:sp>
    </p:spTree>
    <p:extLst>
      <p:ext uri="{BB962C8B-B14F-4D97-AF65-F5344CB8AC3E}">
        <p14:creationId xmlns:p14="http://schemas.microsoft.com/office/powerpoint/2010/main" val="163770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A32CD-82BF-50DB-B25F-449F45B8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7" y="168007"/>
            <a:ext cx="8226854" cy="536880"/>
          </a:xfrm>
        </p:spPr>
        <p:txBody>
          <a:bodyPr/>
          <a:lstStyle/>
          <a:p>
            <a:r>
              <a:rPr lang="en-FR" sz="2400" dirty="0"/>
              <a:t>UX25 crane refurbishment (EN-HE)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5B7C0-B793-C16A-B71E-D9BC02D6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017C6-F62E-D97A-BD9A-910716383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5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B99371-8893-23EE-FBFE-0B9741A2B1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5169235" cy="3762051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en-FR" sz="1300" b="1" dirty="0"/>
              <a:t>Refurbishment </a:t>
            </a:r>
            <a:r>
              <a:rPr lang="en-GB" sz="1300" b="1" dirty="0"/>
              <a:t>of </a:t>
            </a:r>
            <a:r>
              <a:rPr lang="en-FR" sz="1300" b="1" dirty="0"/>
              <a:t>cavern crane (PR-774 - 2002)</a:t>
            </a:r>
            <a:endParaRPr lang="en-FR" sz="1100" dirty="0"/>
          </a:p>
          <a:p>
            <a:pPr lvl="1">
              <a:buClrTx/>
            </a:pPr>
            <a:r>
              <a:rPr lang="en-FR" sz="1050" dirty="0"/>
              <a:t>Install new cupboards, cables, sensors and motors</a:t>
            </a:r>
          </a:p>
          <a:p>
            <a:pPr lvl="1">
              <a:buClrTx/>
            </a:pPr>
            <a:r>
              <a:rPr lang="en-FR" sz="1050" dirty="0"/>
              <a:t>Steel cables and mechanical structure won’t be replaced</a:t>
            </a:r>
          </a:p>
          <a:p>
            <a:pPr lvl="1">
              <a:buClrTx/>
            </a:pPr>
            <a:r>
              <a:rPr lang="en-FR" sz="1050" dirty="0"/>
              <a:t>Check weldings (this week)</a:t>
            </a:r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dirty="0"/>
              <a:t>Work executed by </a:t>
            </a:r>
            <a:r>
              <a:rPr lang="en-FR" sz="1200" b="1" dirty="0"/>
              <a:t>Visan</a:t>
            </a:r>
            <a:r>
              <a:rPr lang="en-FR" sz="1200" dirty="0"/>
              <a:t>, Turkish company</a:t>
            </a:r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dirty="0"/>
              <a:t>Total cost: </a:t>
            </a:r>
            <a:r>
              <a:rPr lang="en-FR" sz="1200" b="1" dirty="0"/>
              <a:t>600 kCHF </a:t>
            </a:r>
            <a:r>
              <a:rPr lang="en-FR" sz="1200" dirty="0"/>
              <a:t>(Hostlab)</a:t>
            </a:r>
          </a:p>
          <a:p>
            <a:pPr>
              <a:buClrTx/>
            </a:pPr>
            <a:endParaRPr lang="en-FR" sz="1250" dirty="0"/>
          </a:p>
          <a:p>
            <a:pPr>
              <a:buClrTx/>
            </a:pPr>
            <a:r>
              <a:rPr lang="en-GB" sz="1250" dirty="0">
                <a:solidFill>
                  <a:srgbClr val="018000"/>
                </a:solidFill>
              </a:rPr>
              <a:t>The renovation work is progressing well; the two trolley were lowered down in UX25 on 24/01 after a complete refurbishment in the surface.</a:t>
            </a:r>
          </a:p>
          <a:p>
            <a:pPr>
              <a:buClrTx/>
            </a:pPr>
            <a:r>
              <a:rPr lang="en-GB" sz="1250" dirty="0">
                <a:solidFill>
                  <a:srgbClr val="018000"/>
                </a:solidFill>
              </a:rPr>
              <a:t>The contractor team has completed the cabling and he has now started the crane commissioning.</a:t>
            </a:r>
          </a:p>
          <a:p>
            <a:pPr>
              <a:buClrTx/>
            </a:pPr>
            <a:r>
              <a:rPr lang="en-GB" sz="1250" dirty="0">
                <a:solidFill>
                  <a:srgbClr val="018000"/>
                </a:solidFill>
              </a:rPr>
              <a:t>Site Acceptance Tests with HSE inspector are scheduled for February 18th at 2pm.</a:t>
            </a:r>
          </a:p>
          <a:p>
            <a:pPr>
              <a:buClrTx/>
            </a:pPr>
            <a:endParaRPr lang="en-GB" sz="125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FR" sz="1300" b="1" dirty="0">
                <a:solidFill>
                  <a:srgbClr val="FF0000"/>
                </a:solidFill>
              </a:rPr>
              <a:t>Crane will be unavailable until February 18</a:t>
            </a:r>
          </a:p>
          <a:p>
            <a:pPr marL="0" indent="0">
              <a:buClrTx/>
              <a:buNone/>
            </a:pPr>
            <a:endParaRPr lang="en-FR" dirty="0"/>
          </a:p>
          <a:p>
            <a:pPr>
              <a:buClrTx/>
            </a:pPr>
            <a:r>
              <a:rPr lang="en-FR" sz="1300" dirty="0"/>
              <a:t>PX24 shaft will be closed on </a:t>
            </a:r>
            <a:r>
              <a:rPr lang="en-GB" sz="1300" dirty="0"/>
              <a:t>March 12-14</a:t>
            </a:r>
            <a:endParaRPr lang="en-FR" sz="13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200D0B-8585-920E-B47D-D2DDEF26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pic>
        <p:nvPicPr>
          <p:cNvPr id="8" name="Picture 7" descr="A yellow crane in a factory&#10;&#10;Description automatically generated">
            <a:extLst>
              <a:ext uri="{FF2B5EF4-FFF2-40B4-BE49-F238E27FC236}">
                <a16:creationId xmlns:a16="http://schemas.microsoft.com/office/drawing/2014/main" id="{7AF87C02-4A69-FD6A-2AE8-22BB07299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544018" y="1494522"/>
            <a:ext cx="3427313" cy="25704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180608-3CC0-0280-292C-E19A733646F0}"/>
              </a:ext>
            </a:extLst>
          </p:cNvPr>
          <p:cNvSpPr txBox="1"/>
          <p:nvPr/>
        </p:nvSpPr>
        <p:spPr>
          <a:xfrm>
            <a:off x="6788590" y="4469451"/>
            <a:ext cx="1067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UX25 cavern crane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1A3F2F-E258-6420-3BF4-8660817F1DAC}"/>
              </a:ext>
            </a:extLst>
          </p:cNvPr>
          <p:cNvSpPr txBox="1"/>
          <p:nvPr/>
        </p:nvSpPr>
        <p:spPr>
          <a:xfrm>
            <a:off x="6295685" y="472951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Roberto/Filippo</a:t>
            </a:r>
          </a:p>
        </p:txBody>
      </p:sp>
    </p:spTree>
    <p:extLst>
      <p:ext uri="{BB962C8B-B14F-4D97-AF65-F5344CB8AC3E}">
        <p14:creationId xmlns:p14="http://schemas.microsoft.com/office/powerpoint/2010/main" val="1841526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00ACF-A620-4B71-95F2-B752A22BD4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F6F30-98EC-17A5-D65A-0E25F7860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7" y="168007"/>
            <a:ext cx="8226854" cy="536880"/>
          </a:xfrm>
        </p:spPr>
        <p:txBody>
          <a:bodyPr/>
          <a:lstStyle/>
          <a:p>
            <a:r>
              <a:rPr lang="en-FR" sz="2400" dirty="0"/>
              <a:t>UX25 crane refurbishment (EN-HE)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CE9445-F764-A455-8102-A3F243074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7B814-B989-AFF0-8372-A1F724475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6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04788D-5216-38D5-2DA6-F4E4BB694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CB4ED4-E58E-0E8B-0127-FA0B47A87F29}"/>
              </a:ext>
            </a:extLst>
          </p:cNvPr>
          <p:cNvSpPr txBox="1"/>
          <p:nvPr/>
        </p:nvSpPr>
        <p:spPr>
          <a:xfrm>
            <a:off x="6295685" y="472951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Roberto/Filippo</a:t>
            </a:r>
          </a:p>
        </p:txBody>
      </p:sp>
      <p:pic>
        <p:nvPicPr>
          <p:cNvPr id="8" name="Picture 7" descr="A person working in a factory&#10;&#10;AI-generated content may be incorrect.">
            <a:extLst>
              <a:ext uri="{FF2B5EF4-FFF2-40B4-BE49-F238E27FC236}">
                <a16:creationId xmlns:a16="http://schemas.microsoft.com/office/drawing/2014/main" id="{7E10A686-3EC4-8563-0305-E0A739090F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8469"/>
          <a:stretch/>
        </p:blipFill>
        <p:spPr>
          <a:xfrm>
            <a:off x="6780246" y="2261937"/>
            <a:ext cx="2128772" cy="2328625"/>
          </a:xfrm>
          <a:prstGeom prst="rect">
            <a:avLst/>
          </a:prstGeom>
        </p:spPr>
      </p:pic>
      <p:pic>
        <p:nvPicPr>
          <p:cNvPr id="13" name="Picture 12" descr="A large metal structure with a yellow crane&#10;&#10;AI-generated content may be incorrect.">
            <a:extLst>
              <a:ext uri="{FF2B5EF4-FFF2-40B4-BE49-F238E27FC236}">
                <a16:creationId xmlns:a16="http://schemas.microsoft.com/office/drawing/2014/main" id="{708A2CF8-1C54-412B-8F96-1AE4EDDD3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287" y="2050008"/>
            <a:ext cx="1919574" cy="2559432"/>
          </a:xfrm>
          <a:prstGeom prst="rect">
            <a:avLst/>
          </a:prstGeom>
        </p:spPr>
      </p:pic>
      <p:pic>
        <p:nvPicPr>
          <p:cNvPr id="17" name="Picture 16" descr="A yellow crane with a large yellow object&#10;&#10;AI-generated content may be incorrect.">
            <a:extLst>
              <a:ext uri="{FF2B5EF4-FFF2-40B4-BE49-F238E27FC236}">
                <a16:creationId xmlns:a16="http://schemas.microsoft.com/office/drawing/2014/main" id="{BD9E38CC-2A54-4EB7-0A97-678358F41A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2479" y="1230826"/>
            <a:ext cx="1919574" cy="2559432"/>
          </a:xfrm>
          <a:prstGeom prst="rect">
            <a:avLst/>
          </a:prstGeom>
        </p:spPr>
      </p:pic>
      <p:pic>
        <p:nvPicPr>
          <p:cNvPr id="19" name="Picture 18" descr="A crane lifting a red container&#10;&#10;AI-generated content may be incorrect.">
            <a:extLst>
              <a:ext uri="{FF2B5EF4-FFF2-40B4-BE49-F238E27FC236}">
                <a16:creationId xmlns:a16="http://schemas.microsoft.com/office/drawing/2014/main" id="{5E60C096-D0BE-697B-DE07-8421AC073C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982" y="875547"/>
            <a:ext cx="2455535" cy="18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4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7C92D-F2D2-BABE-41CF-2407F25F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Electrical interventions (EN-EL)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803172-AF20-91B6-5F59-52D8C8679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8E1623-8F79-DCE4-E3CA-5AE8F53D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7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B5BFC8-B2ED-0696-11E6-7EC6733B9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67A1759-0819-3994-16B2-ACD6D590E6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9" y="953708"/>
            <a:ext cx="4555482" cy="3740211"/>
          </a:xfrm>
        </p:spPr>
        <p:txBody>
          <a:bodyPr>
            <a:normAutofit lnSpcReduction="10000"/>
          </a:bodyPr>
          <a:lstStyle/>
          <a:p>
            <a:pPr>
              <a:spcBef>
                <a:spcPts val="300"/>
              </a:spcBef>
              <a:buClrTx/>
            </a:pPr>
            <a:r>
              <a:rPr lang="en-FR" sz="800" b="1" dirty="0">
                <a:solidFill>
                  <a:schemeClr val="tx1"/>
                </a:solidFill>
              </a:rPr>
              <a:t>Transformer maintenance: </a:t>
            </a:r>
            <a:r>
              <a:rPr lang="en-FR" sz="800" dirty="0">
                <a:solidFill>
                  <a:schemeClr val="tx1"/>
                </a:solidFill>
              </a:rPr>
              <a:t>Mon 3</a:t>
            </a:r>
            <a:r>
              <a:rPr lang="en-FR" sz="800" baseline="30000" dirty="0">
                <a:solidFill>
                  <a:schemeClr val="tx1"/>
                </a:solidFill>
              </a:rPr>
              <a:t>rd</a:t>
            </a:r>
            <a:r>
              <a:rPr lang="en-FR" sz="800" dirty="0">
                <a:solidFill>
                  <a:schemeClr val="tx1"/>
                </a:solidFill>
              </a:rPr>
              <a:t> February AM</a:t>
            </a:r>
          </a:p>
          <a:p>
            <a:pPr lvl="1">
              <a:buClrTx/>
            </a:pPr>
            <a:r>
              <a:rPr lang="en-GB" sz="700" b="1" dirty="0">
                <a:solidFill>
                  <a:srgbClr val="018000"/>
                </a:solidFill>
              </a:rPr>
              <a:t>EMT103/22 – EMT103/28 and EMT304/25 </a:t>
            </a:r>
            <a:r>
              <a:rPr lang="en-GB" sz="700" b="1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various </a:t>
            </a:r>
            <a:r>
              <a:rPr lang="en-GB" sz="700" b="1" dirty="0">
                <a:solidFill>
                  <a:srgbClr val="018000"/>
                </a:solidFill>
              </a:rPr>
              <a:t>power cuts on UX25 cavern: lights, cooling plants, ventilation</a:t>
            </a:r>
            <a:endParaRPr lang="en-FR" sz="700" b="1" dirty="0">
              <a:solidFill>
                <a:srgbClr val="018000"/>
              </a:solidFill>
              <a:sym typeface="Wingdings" pitchFamily="2" charset="2"/>
            </a:endParaRPr>
          </a:p>
          <a:p>
            <a:pPr lvl="1">
              <a:buClrTx/>
            </a:pP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No access to UX25 cavern</a:t>
            </a:r>
            <a:endParaRPr lang="en-FR" sz="700" b="1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FR" sz="800" b="1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</a:pPr>
            <a:r>
              <a:rPr lang="en-FR" sz="800" b="1" dirty="0">
                <a:solidFill>
                  <a:schemeClr val="tx1"/>
                </a:solidFill>
              </a:rPr>
              <a:t>AUG test LHC2 + ALICE</a:t>
            </a:r>
            <a:r>
              <a:rPr lang="en-FR" sz="800" dirty="0">
                <a:solidFill>
                  <a:schemeClr val="tx1"/>
                </a:solidFill>
              </a:rPr>
              <a:t>: Tue 4</a:t>
            </a:r>
            <a:r>
              <a:rPr lang="en-FR" sz="800" baseline="30000" dirty="0">
                <a:solidFill>
                  <a:schemeClr val="tx1"/>
                </a:solidFill>
              </a:rPr>
              <a:t>th</a:t>
            </a:r>
            <a:r>
              <a:rPr lang="en-FR" sz="800" dirty="0">
                <a:solidFill>
                  <a:schemeClr val="tx1"/>
                </a:solidFill>
              </a:rPr>
              <a:t> February</a:t>
            </a:r>
            <a:endParaRPr lang="en-FR" sz="700" dirty="0">
              <a:solidFill>
                <a:schemeClr val="tx1"/>
              </a:solidFill>
              <a:sym typeface="Wingdings" pitchFamily="2" charset="2"/>
            </a:endParaRPr>
          </a:p>
          <a:p>
            <a:pPr lvl="1">
              <a:spcBef>
                <a:spcPts val="300"/>
              </a:spcBef>
              <a:buClrTx/>
            </a:pP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Maintenance transformers </a:t>
            </a:r>
            <a:r>
              <a:rPr lang="en-GB" sz="700" b="1" dirty="0">
                <a:solidFill>
                  <a:srgbClr val="018000"/>
                </a:solidFill>
                <a:sym typeface="Wingdings" pitchFamily="2" charset="2"/>
              </a:rPr>
              <a:t>EMT408/25 – EMT411/25 and EMT306/2X</a:t>
            </a:r>
          </a:p>
          <a:p>
            <a:pPr lvl="1">
              <a:spcBef>
                <a:spcPts val="300"/>
              </a:spcBef>
              <a:buClrTx/>
            </a:pP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Various </a:t>
            </a:r>
            <a:r>
              <a:rPr lang="en-GB" sz="700" b="1" dirty="0">
                <a:solidFill>
                  <a:srgbClr val="018000"/>
                </a:solidFill>
              </a:rPr>
              <a:t>power cuts on whole site</a:t>
            </a:r>
            <a:endParaRPr lang="en-FR" sz="700" b="1" dirty="0">
              <a:solidFill>
                <a:srgbClr val="018000"/>
              </a:solidFill>
              <a:sym typeface="Wingdings" pitchFamily="2" charset="2"/>
            </a:endParaRPr>
          </a:p>
          <a:p>
            <a:pPr lvl="1">
              <a:spcBef>
                <a:spcPts val="300"/>
              </a:spcBef>
              <a:buClrTx/>
            </a:pP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No access to P2 site</a:t>
            </a:r>
            <a:endParaRPr lang="en-GB" sz="700" dirty="0">
              <a:solidFill>
                <a:srgbClr val="018000"/>
              </a:solidFill>
              <a:sym typeface="Wingdings" pitchFamily="2" charset="2"/>
            </a:endParaRPr>
          </a:p>
          <a:p>
            <a:pPr marL="231758" lvl="1" indent="0">
              <a:spcBef>
                <a:spcPts val="300"/>
              </a:spcBef>
              <a:buClrTx/>
              <a:buNone/>
            </a:pPr>
            <a:endParaRPr lang="en-GB" sz="700" b="1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FR" sz="800" b="1" dirty="0"/>
              <a:t>Replacement of SX2 transformers:</a:t>
            </a:r>
            <a:endParaRPr lang="en-GB" sz="800" dirty="0"/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EMT406/2X: 25.11.2024 to 13.12.2024 </a:t>
            </a:r>
            <a:r>
              <a:rPr lang="en-GB" sz="700" dirty="0">
                <a:solidFill>
                  <a:srgbClr val="018000"/>
                </a:solidFill>
                <a:sym typeface="Wingdings" pitchFamily="2" charset="2"/>
              </a:rPr>
              <a:t> done. </a:t>
            </a:r>
            <a:r>
              <a:rPr lang="en-GB" sz="700" dirty="0"/>
              <a:t>Power rating reduced from 2MVA (2880A) to 1.25MVA (1800A)</a:t>
            </a:r>
            <a:endParaRPr lang="en-GB" sz="700" dirty="0">
              <a:solidFill>
                <a:srgbClr val="018000"/>
              </a:solidFill>
            </a:endParaRPr>
          </a:p>
          <a:p>
            <a:pPr lvl="1">
              <a:buClrTx/>
            </a:pPr>
            <a:r>
              <a:rPr lang="en-GB" sz="700" dirty="0"/>
              <a:t>EMT302/2X: 27.1.2025 to 13 or 14.2.2025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Transparent as it is possible to re-power the switchboards that will be replaced </a:t>
            </a:r>
          </a:p>
          <a:p>
            <a:pPr lvl="1">
              <a:buClrTx/>
            </a:pPr>
            <a:endParaRPr lang="en-GB" sz="8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FR" sz="800" b="1" dirty="0">
                <a:solidFill>
                  <a:schemeClr val="tx1"/>
                </a:solidFill>
              </a:rPr>
              <a:t>UPS maintenance: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9 Dec for the 200KVA (CR3/CR4) and Diesel UPS, 11 Dec for the 500KVA (CR1/ARC/CR0) UPS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During the maintenance we will run on bypass (no battery backup in case of power cut); in the past this never caused an issue, so no need to switch things off</a:t>
            </a:r>
            <a:endParaRPr lang="en-FR" sz="700" dirty="0">
              <a:solidFill>
                <a:srgbClr val="018000"/>
              </a:solidFill>
            </a:endParaRPr>
          </a:p>
          <a:p>
            <a:pPr marL="231758" lvl="1" indent="0">
              <a:spcBef>
                <a:spcPts val="300"/>
              </a:spcBef>
              <a:buClrTx/>
              <a:buNone/>
            </a:pPr>
            <a:endParaRPr lang="en-FR" sz="700" dirty="0">
              <a:solidFill>
                <a:srgbClr val="018000"/>
              </a:solidFill>
            </a:endParaRPr>
          </a:p>
          <a:p>
            <a:pPr defTabSz="914400">
              <a:buClrTx/>
            </a:pPr>
            <a:r>
              <a:rPr lang="en-FR" sz="800" b="1" dirty="0"/>
              <a:t>CERN-wide tests:</a:t>
            </a:r>
          </a:p>
          <a:p>
            <a:pPr lvl="1" defTabSz="914400">
              <a:buClrTx/>
            </a:pPr>
            <a:r>
              <a:rPr lang="en-FR" sz="700" dirty="0">
                <a:solidFill>
                  <a:srgbClr val="018000"/>
                </a:solidFill>
              </a:rPr>
              <a:t>Auto-transfert test: 20-22 January (week 4) </a:t>
            </a:r>
            <a:r>
              <a:rPr lang="en-FR" sz="700" dirty="0">
                <a:solidFill>
                  <a:srgbClr val="018000"/>
                </a:solidFill>
                <a:sym typeface="Wingdings" pitchFamily="2" charset="2"/>
              </a:rPr>
              <a:t> transparent</a:t>
            </a:r>
            <a:endParaRPr lang="en-FR" sz="700" dirty="0">
              <a:solidFill>
                <a:srgbClr val="018000"/>
              </a:solidFill>
            </a:endParaRPr>
          </a:p>
          <a:p>
            <a:pPr lvl="1" defTabSz="914400">
              <a:buClrTx/>
            </a:pPr>
            <a:r>
              <a:rPr lang="en-FR" sz="700" dirty="0">
                <a:solidFill>
                  <a:srgbClr val="018000"/>
                </a:solidFill>
              </a:rPr>
              <a:t>Test N/S: 8 January 6:00 – 6:10 AM (week 2) </a:t>
            </a:r>
            <a:r>
              <a:rPr lang="en-FR" sz="700" dirty="0">
                <a:solidFill>
                  <a:srgbClr val="018000"/>
                </a:solidFill>
                <a:sym typeface="Wingdings" pitchFamily="2" charset="2"/>
              </a:rPr>
              <a:t> will cut general services and gas systems for few minutes, </a:t>
            </a:r>
            <a:r>
              <a:rPr lang="en-GB" sz="700" dirty="0">
                <a:solidFill>
                  <a:srgbClr val="018000"/>
                </a:solidFill>
              </a:rPr>
              <a:t>no access UX25 from 5:00 AM to 9:00 AM</a:t>
            </a:r>
            <a:endParaRPr lang="en-FR" sz="700" dirty="0">
              <a:solidFill>
                <a:srgbClr val="018000"/>
              </a:solidFill>
            </a:endParaRPr>
          </a:p>
          <a:p>
            <a:pPr lvl="1" defTabSz="914400">
              <a:buClrTx/>
            </a:pPr>
            <a:r>
              <a:rPr lang="en-FR" sz="700" dirty="0">
                <a:solidFill>
                  <a:srgbClr val="018000"/>
                </a:solidFill>
              </a:rPr>
              <a:t>AUG Adm. </a:t>
            </a:r>
            <a:r>
              <a:rPr lang="en-GB" sz="700" dirty="0">
                <a:solidFill>
                  <a:srgbClr val="018000"/>
                </a:solidFill>
              </a:rPr>
              <a:t>Z</a:t>
            </a:r>
            <a:r>
              <a:rPr lang="en-FR" sz="700" dirty="0">
                <a:solidFill>
                  <a:srgbClr val="018000"/>
                </a:solidFill>
              </a:rPr>
              <a:t>one Meyrin: 4 January (week 1)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EF832E-6DAE-6196-ED86-0F8FD3A1C783}"/>
              </a:ext>
            </a:extLst>
          </p:cNvPr>
          <p:cNvSpPr txBox="1"/>
          <p:nvPr/>
        </p:nvSpPr>
        <p:spPr>
          <a:xfrm>
            <a:off x="6051137" y="4165228"/>
            <a:ext cx="20201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/>
              <a:t>EMT302/2X will be energised next week</a:t>
            </a:r>
            <a:endParaRPr lang="en-FR" sz="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0137AA-D3F2-EB52-1D52-DE942A4A2D1A}"/>
              </a:ext>
            </a:extLst>
          </p:cNvPr>
          <p:cNvSpPr txBox="1"/>
          <p:nvPr/>
        </p:nvSpPr>
        <p:spPr>
          <a:xfrm>
            <a:off x="6253191" y="4715051"/>
            <a:ext cx="1501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Juliano/Yann</a:t>
            </a:r>
          </a:p>
        </p:txBody>
      </p:sp>
      <p:pic>
        <p:nvPicPr>
          <p:cNvPr id="9" name="Picture 8" descr="A group of people working on a machine&#10;&#10;AI-generated content may be incorrect.">
            <a:extLst>
              <a:ext uri="{FF2B5EF4-FFF2-40B4-BE49-F238E27FC236}">
                <a16:creationId xmlns:a16="http://schemas.microsoft.com/office/drawing/2014/main" id="{2837A2E4-30EF-B1D9-CC80-CD82283AD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673038" y="2178610"/>
            <a:ext cx="2648824" cy="198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87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8D1FD-7772-F4F4-953D-0E00EB42F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SVC maintenance (SY-EPC)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CCDCA6-AAF6-528C-1F6B-ABBFF6CD6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A2A76-B53B-0A02-F31B-2EFBE956E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8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C03560-0101-DB1A-3ECF-22064666CED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3380007" cy="3762051"/>
          </a:xfrm>
        </p:spPr>
        <p:txBody>
          <a:bodyPr>
            <a:normAutofit/>
          </a:bodyPr>
          <a:lstStyle/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18000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In view of the usual maintenance of the filters by SY-EPC, the P2 SVC was switched off this Monday, December 9</a:t>
            </a:r>
            <a:r>
              <a:rPr lang="en-GB" sz="1200" baseline="30000" dirty="0">
                <a:solidFill>
                  <a:srgbClr val="018000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th</a:t>
            </a:r>
            <a:r>
              <a:rPr lang="en-GB" sz="1200" dirty="0">
                <a:solidFill>
                  <a:srgbClr val="018000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.</a:t>
            </a: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  <a:ea typeface="Source Sans Pro" panose="020B0503030403020204" pitchFamily="34" charset="0"/>
              <a:sym typeface="Wingdings" panose="05000000000000000000" pitchFamily="2" charset="2"/>
            </a:endParaRP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The filter will be re-energized on 24 February.</a:t>
            </a: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  <a:ea typeface="Source Sans Pro" panose="020B0503030403020204" pitchFamily="34" charset="0"/>
              <a:sym typeface="Wingdings" panose="05000000000000000000" pitchFamily="2" charset="2"/>
            </a:endParaRP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It is agreed with the machine that they won’t switch on/off the transfer line magnets until the SVC is back on, to avoid glitches on the ALICE electrical network.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7DCA02C-F78F-A8D6-1744-E8262AA64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7D0E43A-F5AF-2832-5CD1-6ED9AFDEADF9}"/>
              </a:ext>
            </a:extLst>
          </p:cNvPr>
          <p:cNvGrpSpPr/>
          <p:nvPr/>
        </p:nvGrpSpPr>
        <p:grpSpPr>
          <a:xfrm>
            <a:off x="4450065" y="1181872"/>
            <a:ext cx="4335926" cy="3267067"/>
            <a:chOff x="-18175" y="2417401"/>
            <a:chExt cx="4922920" cy="3855962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71709660-77AE-41AC-9F72-3A05A0E6B5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46760" y="2584963"/>
              <a:ext cx="1231726" cy="16678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CC1CA32F-C016-9552-F385-96A84A796A6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8175" y="2417401"/>
              <a:ext cx="1390524" cy="1835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59C52E0A-FE74-C235-1F0B-F7623F39C6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72" t="1482" r="1772" b="1482"/>
            <a:stretch/>
          </p:blipFill>
          <p:spPr bwMode="auto">
            <a:xfrm>
              <a:off x="1372349" y="4628559"/>
              <a:ext cx="1231726" cy="16448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B2D50AEF-E9AF-CF87-F33A-FD12380F79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12" t="3512" r="3512" b="3512"/>
            <a:stretch/>
          </p:blipFill>
          <p:spPr bwMode="auto">
            <a:xfrm>
              <a:off x="3678486" y="4652385"/>
              <a:ext cx="1226259" cy="1620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4996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E0DC3-C290-0331-DF54-9378677F5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Cooling interventions (EN-CV)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8210C3-3380-8171-8AD1-ABC0413A9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49A679-2125-3063-9FA1-323D848AB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9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A2E405-8087-0A35-9906-16091FD2646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3"/>
            <a:ext cx="3260429" cy="3691652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FR" sz="1000" b="1" dirty="0"/>
              <a:t>Maintenance water cooling systems:</a:t>
            </a:r>
            <a:r>
              <a:rPr lang="en-FR" sz="1000" dirty="0"/>
              <a:t> 3 to 21 February (week 6-7-8)</a:t>
            </a:r>
          </a:p>
          <a:p>
            <a:pPr lvl="1">
              <a:buClrTx/>
            </a:pPr>
            <a:r>
              <a:rPr lang="en-GB" sz="900" dirty="0"/>
              <a:t>Week 6: SF maintenance (cooling towers) </a:t>
            </a:r>
            <a:r>
              <a:rPr lang="en-GB" sz="900" dirty="0">
                <a:sym typeface="Wingdings" pitchFamily="2" charset="2"/>
              </a:rPr>
              <a:t> </a:t>
            </a:r>
            <a:r>
              <a:rPr lang="en-GB" sz="900" dirty="0"/>
              <a:t>switchover to external chillers</a:t>
            </a:r>
          </a:p>
          <a:p>
            <a:pPr lvl="1">
              <a:buClrTx/>
            </a:pPr>
            <a:r>
              <a:rPr lang="en-GB" sz="900" dirty="0">
                <a:solidFill>
                  <a:srgbClr val="FF0000"/>
                </a:solidFill>
              </a:rPr>
              <a:t>Week 7: SU2, SX2, UW25 maintenance </a:t>
            </a:r>
            <a:r>
              <a:rPr lang="en-GB" sz="9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900" dirty="0">
                <a:solidFill>
                  <a:srgbClr val="FF0000"/>
                </a:solidFill>
              </a:rPr>
              <a:t> various perturbations on iced water &amp; mixed water</a:t>
            </a:r>
            <a:endParaRPr lang="en-GB" sz="900" dirty="0">
              <a:solidFill>
                <a:srgbClr val="FF0000"/>
              </a:solidFill>
              <a:sym typeface="Wingdings" pitchFamily="2" charset="2"/>
            </a:endParaRPr>
          </a:p>
          <a:p>
            <a:pPr lvl="2">
              <a:buClrTx/>
            </a:pPr>
            <a:r>
              <a:rPr lang="en-GB" sz="700" b="1" dirty="0">
                <a:solidFill>
                  <a:srgbClr val="FF0000"/>
                </a:solidFill>
                <a:sym typeface="Wingdings" pitchFamily="2" charset="2"/>
              </a:rPr>
              <a:t>Complete stop of iced &amp; mixed water on </a:t>
            </a:r>
            <a:r>
              <a:rPr lang="en-GB" sz="700" b="1" dirty="0">
                <a:solidFill>
                  <a:srgbClr val="FF0000"/>
                </a:solidFill>
              </a:rPr>
              <a:t>Wed 12 February </a:t>
            </a:r>
            <a:r>
              <a:rPr lang="en-GB" sz="700" b="1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700" b="1" dirty="0">
                <a:solidFill>
                  <a:srgbClr val="FF0000"/>
                </a:solidFill>
              </a:rPr>
              <a:t> </a:t>
            </a:r>
            <a:r>
              <a:rPr lang="en-GB" sz="700" b="1" dirty="0">
                <a:solidFill>
                  <a:srgbClr val="FF0000"/>
                </a:solidFill>
                <a:sym typeface="Wingdings" pitchFamily="2" charset="2"/>
              </a:rPr>
              <a:t>stop racks cooling + detector cooling (ok if reduced power on detectors)</a:t>
            </a:r>
          </a:p>
          <a:p>
            <a:pPr lvl="1">
              <a:buClrTx/>
            </a:pPr>
            <a:r>
              <a:rPr lang="en-GB" sz="900" dirty="0"/>
              <a:t>Week 8: UW + tunnel ventilation units</a:t>
            </a:r>
          </a:p>
          <a:p>
            <a:pPr lvl="1">
              <a:buClrTx/>
            </a:pPr>
            <a:endParaRPr lang="en-GB" sz="900" dirty="0"/>
          </a:p>
          <a:p>
            <a:pPr defTabSz="914400">
              <a:buClrTx/>
            </a:pPr>
            <a:r>
              <a:rPr lang="en-GB" sz="1000" b="1" dirty="0"/>
              <a:t>Maintenance ventilation units (HVAC):</a:t>
            </a:r>
          </a:p>
          <a:p>
            <a:pPr lvl="1" defTabSz="914400">
              <a:buClrTx/>
            </a:pPr>
            <a:r>
              <a:rPr lang="en-GB" sz="900" dirty="0"/>
              <a:t>Week 6: UX25, L3. Small cuts (30’) </a:t>
            </a:r>
            <a:r>
              <a:rPr lang="en-GB" sz="900" dirty="0">
                <a:sym typeface="Wingdings" pitchFamily="2" charset="2"/>
              </a:rPr>
              <a:t> no impact on access</a:t>
            </a:r>
          </a:p>
          <a:p>
            <a:pPr lvl="1" defTabSz="914400">
              <a:buClrTx/>
            </a:pPr>
            <a:r>
              <a:rPr lang="en-GB" sz="900" dirty="0"/>
              <a:t>Week 7: SG2 </a:t>
            </a:r>
            <a:r>
              <a:rPr lang="en-GB" sz="900" dirty="0">
                <a:sym typeface="Wingdings" pitchFamily="2" charset="2"/>
              </a:rPr>
              <a:t> </a:t>
            </a:r>
            <a:r>
              <a:rPr lang="en-GB" sz="900" dirty="0">
                <a:solidFill>
                  <a:srgbClr val="FF0000"/>
                </a:solidFill>
                <a:sym typeface="Wingdings" pitchFamily="2" charset="2"/>
              </a:rPr>
              <a:t>stop flammable gases; </a:t>
            </a:r>
            <a:r>
              <a:rPr lang="en-GB" sz="900" dirty="0">
                <a:solidFill>
                  <a:schemeClr val="tx1"/>
                </a:solidFill>
                <a:sym typeface="Wingdings" pitchFamily="2" charset="2"/>
              </a:rPr>
              <a:t>ITS</a:t>
            </a:r>
            <a:r>
              <a:rPr lang="en-GB" sz="9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9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GB" sz="900" dirty="0">
                <a:solidFill>
                  <a:srgbClr val="FF0000"/>
                </a:solidFill>
                <a:sym typeface="Wingdings" pitchFamily="2" charset="2"/>
              </a:rPr>
              <a:t> 3 days without air cooling</a:t>
            </a:r>
            <a:endParaRPr lang="en-GB" sz="900" dirty="0">
              <a:solidFill>
                <a:srgbClr val="FF0000"/>
              </a:solidFill>
            </a:endParaRPr>
          </a:p>
          <a:p>
            <a:pPr lvl="1" defTabSz="914400">
              <a:buClrTx/>
            </a:pPr>
            <a:r>
              <a:rPr lang="en-GB" sz="900" dirty="0"/>
              <a:t>Week 8: MCH, MID</a:t>
            </a:r>
          </a:p>
          <a:p>
            <a:pPr defTabSz="914400">
              <a:buClrTx/>
            </a:pPr>
            <a:endParaRPr lang="en-GB" sz="1000" b="1" dirty="0"/>
          </a:p>
          <a:p>
            <a:pPr defTabSz="914400">
              <a:buClrTx/>
            </a:pPr>
            <a:r>
              <a:rPr lang="en-GB" sz="1000" b="1" dirty="0"/>
              <a:t>Maintenance cooling plants:</a:t>
            </a:r>
          </a:p>
          <a:p>
            <a:pPr lvl="1" defTabSz="914400">
              <a:buClrTx/>
            </a:pPr>
            <a:r>
              <a:rPr lang="en-GB" sz="900" dirty="0"/>
              <a:t>Week 6: TOF/PHOS</a:t>
            </a:r>
            <a:endParaRPr lang="en-GB" sz="900" dirty="0">
              <a:sym typeface="Wingdings" pitchFamily="2" charset="2"/>
            </a:endParaRPr>
          </a:p>
          <a:p>
            <a:pPr lvl="1" defTabSz="914400">
              <a:buClrTx/>
            </a:pPr>
            <a:r>
              <a:rPr lang="en-GB" sz="900" dirty="0"/>
              <a:t>Week 7: MFT, ITS, HMPID </a:t>
            </a:r>
          </a:p>
          <a:p>
            <a:pPr lvl="1" defTabSz="914400">
              <a:buClrTx/>
            </a:pPr>
            <a:r>
              <a:rPr lang="en-GB" sz="900" dirty="0"/>
              <a:t>Week 8: TRD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9630C6C-332B-3605-C0D6-30D0E16B3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7.2.2025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01A56B-1AEC-7C4D-68E2-910028E0429D}"/>
              </a:ext>
            </a:extLst>
          </p:cNvPr>
          <p:cNvSpPr txBox="1"/>
          <p:nvPr/>
        </p:nvSpPr>
        <p:spPr>
          <a:xfrm>
            <a:off x="6031505" y="4375249"/>
            <a:ext cx="12554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EN-CV overall planning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B4E611-EEBA-0750-C920-F5EB3E496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612" y="1064852"/>
            <a:ext cx="4719960" cy="33017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0A5D70-8AB6-3464-FA85-2DE02000A8D4}"/>
              </a:ext>
            </a:extLst>
          </p:cNvPr>
          <p:cNvSpPr txBox="1"/>
          <p:nvPr/>
        </p:nvSpPr>
        <p:spPr>
          <a:xfrm>
            <a:off x="6251171" y="4736146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Dominique/Olivier</a:t>
            </a:r>
          </a:p>
        </p:txBody>
      </p:sp>
    </p:spTree>
    <p:extLst>
      <p:ext uri="{BB962C8B-B14F-4D97-AF65-F5344CB8AC3E}">
        <p14:creationId xmlns:p14="http://schemas.microsoft.com/office/powerpoint/2010/main" val="409743418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129398</TotalTime>
  <Words>2799</Words>
  <Application>Microsoft Macintosh PowerPoint</Application>
  <PresentationFormat>On-screen Show (16:9)</PresentationFormat>
  <Paragraphs>370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Aptos</vt:lpstr>
      <vt:lpstr>Arial</vt:lpstr>
      <vt:lpstr>Calibri</vt:lpstr>
      <vt:lpstr>Source Sans Pro</vt:lpstr>
      <vt:lpstr>Wingdings</vt:lpstr>
      <vt:lpstr>CERN_ENdept_Presentation_ArialFont copy</vt:lpstr>
      <vt:lpstr>7_Custom Design</vt:lpstr>
      <vt:lpstr>2024-25 EYETS planning meeting</vt:lpstr>
      <vt:lpstr>EYETS 2024-25</vt:lpstr>
      <vt:lpstr>Summary of access interruptions</vt:lpstr>
      <vt:lpstr>EPN</vt:lpstr>
      <vt:lpstr>UX25 crane refurbishment (EN-HE)</vt:lpstr>
      <vt:lpstr>UX25 crane refurbishment (EN-HE)</vt:lpstr>
      <vt:lpstr>Electrical interventions (EN-EL)</vt:lpstr>
      <vt:lpstr>SVC maintenance (SY-EPC) </vt:lpstr>
      <vt:lpstr>Cooling interventions (EN-CV)</vt:lpstr>
      <vt:lpstr>ITS activities</vt:lpstr>
      <vt:lpstr>TPC activities</vt:lpstr>
      <vt:lpstr>TRD activities</vt:lpstr>
      <vt:lpstr>TOF activities</vt:lpstr>
      <vt:lpstr>PHOS activities</vt:lpstr>
      <vt:lpstr>MFT activities</vt:lpstr>
      <vt:lpstr>MCH</vt:lpstr>
      <vt:lpstr>Other activities</vt:lpstr>
      <vt:lpstr>Access, fire, gas and SNIFFER detection systems (EN-AA)</vt:lpstr>
      <vt:lpstr>Gas activities (EP-DT)</vt:lpstr>
      <vt:lpstr>Site activities (SCE)</vt:lpstr>
      <vt:lpstr>YETS planning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arturo</dc:creator>
  <cp:lastModifiedBy>Arturo Tauro</cp:lastModifiedBy>
  <cp:revision>5423</cp:revision>
  <cp:lastPrinted>2020-08-25T06:13:55Z</cp:lastPrinted>
  <dcterms:created xsi:type="dcterms:W3CDTF">2015-09-21T14:29:13Z</dcterms:created>
  <dcterms:modified xsi:type="dcterms:W3CDTF">2025-02-07T07:07:48Z</dcterms:modified>
</cp:coreProperties>
</file>