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97" r:id="rId2"/>
  </p:sldMasterIdLst>
  <p:notesMasterIdLst>
    <p:notesMasterId r:id="rId31"/>
  </p:notesMasterIdLst>
  <p:handoutMasterIdLst>
    <p:handoutMasterId r:id="rId32"/>
  </p:handoutMasterIdLst>
  <p:sldIdLst>
    <p:sldId id="340" r:id="rId3"/>
    <p:sldId id="4794" r:id="rId4"/>
    <p:sldId id="4839" r:id="rId5"/>
    <p:sldId id="342" r:id="rId6"/>
    <p:sldId id="4833" r:id="rId7"/>
    <p:sldId id="4790" r:id="rId8"/>
    <p:sldId id="4824" r:id="rId9"/>
    <p:sldId id="4827" r:id="rId10"/>
    <p:sldId id="4816" r:id="rId11"/>
    <p:sldId id="4828" r:id="rId12"/>
    <p:sldId id="4808" r:id="rId13"/>
    <p:sldId id="4813" r:id="rId14"/>
    <p:sldId id="4814" r:id="rId15"/>
    <p:sldId id="4800" r:id="rId16"/>
    <p:sldId id="4798" r:id="rId17"/>
    <p:sldId id="4807" r:id="rId18"/>
    <p:sldId id="4811" r:id="rId19"/>
    <p:sldId id="4835" r:id="rId20"/>
    <p:sldId id="4834" r:id="rId21"/>
    <p:sldId id="4836" r:id="rId22"/>
    <p:sldId id="4840" r:id="rId23"/>
    <p:sldId id="4837" r:id="rId24"/>
    <p:sldId id="4792" r:id="rId25"/>
    <p:sldId id="4829" r:id="rId26"/>
    <p:sldId id="4830" r:id="rId27"/>
    <p:sldId id="4832" r:id="rId28"/>
    <p:sldId id="4838" r:id="rId29"/>
    <p:sldId id="4791" r:id="rId30"/>
  </p:sldIdLst>
  <p:sldSz cx="9144000" cy="5143500" type="screen16x9"/>
  <p:notesSz cx="6858000" cy="9144000"/>
  <p:defaultTextStyle>
    <a:defPPr>
      <a:defRPr lang="en-US"/>
    </a:defPPr>
    <a:lvl1pPr marL="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18000"/>
    <a:srgbClr val="05B050"/>
    <a:srgbClr val="EC7924"/>
    <a:srgbClr val="0000FF"/>
    <a:srgbClr val="3D6FBD"/>
    <a:srgbClr val="E8F9D6"/>
    <a:srgbClr val="FFF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–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–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39" autoAdjust="0"/>
    <p:restoredTop sz="99371" autoAdjust="0"/>
  </p:normalViewPr>
  <p:slideViewPr>
    <p:cSldViewPr snapToGrid="0" snapToObjects="1">
      <p:cViewPr varScale="1">
        <p:scale>
          <a:sx n="109" d="100"/>
          <a:sy n="109" d="100"/>
        </p:scale>
        <p:origin x="184" y="9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6" d="100"/>
          <a:sy n="126" d="100"/>
        </p:scale>
        <p:origin x="428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3BF47-189C-5845-8FE5-B09F288D5AD0}" type="datetimeFigureOut">
              <a:rPr lang="en-US" smtClean="0"/>
              <a:t>2/21/25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C691E-21A3-134D-AB2B-04CB26F2A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0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578C4-8EFA-3946-B28A-DA2337748A10}" type="datetimeFigureOut">
              <a:rPr lang="en-US" smtClean="0"/>
              <a:t>2/21/25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02C6D-DF73-E34A-8742-CFDADBB8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37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04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73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35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459EA2-F1F2-FDE8-0DB5-46AC720235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9" y="4212045"/>
            <a:ext cx="961381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71" y="4212045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314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A2CEB-6B6F-2E41-8016-A6F20BD4F1DC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7905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626C74-C4B2-7447-A3E3-FC67EA1CAFB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9830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04845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8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5400B0-1911-F946-8E64-D047FAE59C3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6857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  <a:latin typeface="Arial"/>
              </a:rPr>
              <a:t>YETS planning meeting - A.Tauro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47046F-8D8A-A54B-9833-0CED65C7ADD1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4947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  <a:latin typeface="Arial"/>
              </a:rPr>
              <a:t>YETS planning meeting - A.Tauro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F59EFB-D576-D245-8CE8-AC33E7D626F4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8597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036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036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3E25F-E7B6-AD4D-A5BD-2C44421D3DBC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3107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76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286000" cy="357188"/>
          </a:xfrm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C97EFF42-5F99-4A46-B52F-5D1C2AED2D3D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399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9" y="4212045"/>
            <a:ext cx="961381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71" y="4212045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141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7" y="945002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21.2.2025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432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CCB70-67F7-37E4-E327-5C5DEFBA5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8E6D7-88A5-2DA8-5942-A16BCBE5A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57578-D7B8-1ABF-1CFE-07321E628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1041E-EC1D-A2EE-D0AD-08A7BE7E7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L"/>
              <a:t>YETS planning meeting - A.Tauro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BF63D-DF59-CF27-E9A6-893E6325F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50DA0-91D1-C242-85A7-C3D24ACB8EC5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872604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97876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C22AB-F611-7044-A71B-0B9C1EF8EEE5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02" y="70076"/>
            <a:ext cx="893396" cy="107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30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8C1C53-6663-C04A-86D2-48BB314964D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5907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233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119A60-FAC3-9A42-9A0A-8FA9B823F5FC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3128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BCC951-3C29-B84A-B472-9EA00D5A28C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02" y="70076"/>
            <a:ext cx="893396" cy="107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017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4F66CB-3EBB-6044-B701-6A40AA3F629F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863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99118" y="4767267"/>
            <a:ext cx="6857811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4767267"/>
            <a:ext cx="729876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fld id="{8D6C380F-326D-3C40-9EE7-7FBAB0953422}" type="slidenum">
              <a:rPr lang="en-US" smtClean="0">
                <a:latin typeface="Arial"/>
              </a:rPr>
              <a:pPr defTabSz="914333"/>
              <a:t>‹#›</a:t>
            </a:fld>
            <a:endParaRPr lang="en-US">
              <a:latin typeface="Arial"/>
            </a:endParaRP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45006"/>
            <a:ext cx="8226854" cy="3771023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95"/>
          <a:stretch/>
        </p:blipFill>
        <p:spPr>
          <a:xfrm>
            <a:off x="462679" y="4766239"/>
            <a:ext cx="333329" cy="27487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  <a:prstGeom prst="rect">
            <a:avLst/>
          </a:prstGeom>
        </p:spPr>
        <p:txBody>
          <a:bodyPr vert="horz" lIns="45717" tIns="45717" rIns="45717" bIns="45717" anchor="ctr">
            <a:no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1" y="4714322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magine 7" descr="acquia_marina_logo.gif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8240" y="54167"/>
            <a:ext cx="537664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36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61" r:id="rId2"/>
    <p:sldLayoutId id="2147483662" r:id="rId3"/>
    <p:sldLayoutId id="2147483696" r:id="rId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400" b="1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07" indent="-225407" algn="l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100000"/>
        <a:buFont typeface="Arial"/>
        <a:buChar char="•"/>
        <a:defRPr kumimoji="0" sz="14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40" indent="-228582" algn="l" rtl="0" eaLnBrk="1" latinLnBrk="0" hangingPunct="1">
        <a:lnSpc>
          <a:spcPct val="100000"/>
        </a:lnSpc>
        <a:spcBef>
          <a:spcPts val="300"/>
        </a:spcBef>
        <a:buClr>
          <a:schemeClr val="bg2"/>
        </a:buClr>
        <a:buSzPct val="100000"/>
        <a:buFont typeface="Arial"/>
        <a:buChar char="•"/>
        <a:defRPr kumimoji="0" sz="1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749" indent="-225407" algn="l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100000"/>
        <a:buFont typeface="Arial"/>
        <a:buChar char="•"/>
        <a:defRPr kumimoji="0" sz="11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570" indent="-223820" algn="l" rtl="0" eaLnBrk="1" latinLnBrk="0" hangingPunct="1">
        <a:lnSpc>
          <a:spcPct val="100000"/>
        </a:lnSpc>
        <a:spcBef>
          <a:spcPts val="300"/>
        </a:spcBef>
        <a:buClr>
          <a:schemeClr val="accent3"/>
        </a:buClr>
        <a:buSzPct val="100000"/>
        <a:buFont typeface="Arial"/>
        <a:buChar char="•"/>
        <a:defRPr kumimoji="0" sz="105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089" indent="-236520" algn="l" rtl="0" eaLnBrk="1" latinLnBrk="0" hangingPunct="1">
        <a:lnSpc>
          <a:spcPct val="100000"/>
        </a:lnSpc>
        <a:spcBef>
          <a:spcPts val="300"/>
        </a:spcBef>
        <a:buClr>
          <a:schemeClr val="accent4"/>
        </a:buClr>
        <a:buSzPct val="100000"/>
        <a:buFont typeface="Arial"/>
        <a:buChar char="•"/>
        <a:defRPr kumimoji="0" sz="1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657" indent="-18286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96" indent="-18286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3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54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5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2860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0">
                <a:solidFill>
                  <a:schemeClr val="accent2"/>
                </a:solidFill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21.2.2025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0">
                <a:solidFill>
                  <a:schemeClr val="accent2"/>
                </a:solidFill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267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>
                <a:solidFill>
                  <a:schemeClr val="accent2"/>
                </a:solidFill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fld id="{DF981CF6-6179-E948-86F2-B18CED62140F}" type="slidenum">
              <a:rPr lang="en-US" smtClean="0">
                <a:solidFill>
                  <a:srgbClr val="333399"/>
                </a:solidFill>
                <a:ea typeface="ＭＳ Ｐゴシック" charset="0"/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333399"/>
              </a:solidFill>
              <a:ea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9" y="20540"/>
            <a:ext cx="341363" cy="40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80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accent2"/>
          </a:solidFill>
          <a:latin typeface="+mn-lt"/>
          <a:ea typeface="ＭＳ Ｐゴシック" charset="0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  <a:ea typeface="ＭＳ Ｐゴシック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accent2"/>
          </a:solidFill>
          <a:latin typeface="+mn-lt"/>
          <a:ea typeface="ＭＳ Ｐゴシック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050">
          <a:solidFill>
            <a:schemeClr val="accent2"/>
          </a:solidFill>
          <a:latin typeface="+mn-lt"/>
          <a:ea typeface="ＭＳ Ｐゴシック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  <a:ea typeface="ＭＳ Ｐゴシック" charset="0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eg"/><Relationship Id="rId5" Type="http://schemas.openxmlformats.org/officeDocument/2006/relationships/image" Target="../media/image25.jpeg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2024-25 EYETS planning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21.2.2025</a:t>
            </a:r>
          </a:p>
          <a:p>
            <a:r>
              <a:rPr lang="en-US" sz="2000" dirty="0" err="1"/>
              <a:t>A.Tauro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97402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E0DC3-C290-0331-DF54-9378677F5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Cooling interventions (EN-CV)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8210C3-3380-8171-8AD1-ABC0413A9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49A679-2125-3063-9FA1-323D848AB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10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A2E405-8087-0A35-9906-16091FD2646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3"/>
            <a:ext cx="3260429" cy="3691652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FR" sz="1000" b="1" dirty="0"/>
              <a:t>Maintenance water cooling systems:</a:t>
            </a:r>
            <a:r>
              <a:rPr lang="en-FR" sz="1000" dirty="0"/>
              <a:t> 3 to 21 </a:t>
            </a:r>
            <a:r>
              <a:rPr lang="en-FR" sz="1000" dirty="0">
                <a:solidFill>
                  <a:srgbClr val="018000"/>
                </a:solidFill>
              </a:rPr>
              <a:t>February (week 6-7-8)</a:t>
            </a:r>
          </a:p>
          <a:p>
            <a:pPr lvl="1">
              <a:buClrTx/>
            </a:pPr>
            <a:r>
              <a:rPr lang="en-GB" sz="900" dirty="0">
                <a:solidFill>
                  <a:srgbClr val="018000"/>
                </a:solidFill>
              </a:rPr>
              <a:t>Week 6: SF maintenance (cooling towers) </a:t>
            </a:r>
            <a:r>
              <a:rPr lang="en-GB" sz="9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GB" sz="900" dirty="0">
                <a:solidFill>
                  <a:srgbClr val="018000"/>
                </a:solidFill>
              </a:rPr>
              <a:t>switchover to external chillers</a:t>
            </a:r>
          </a:p>
          <a:p>
            <a:pPr lvl="1">
              <a:buClrTx/>
            </a:pPr>
            <a:r>
              <a:rPr lang="en-GB" sz="900" dirty="0">
                <a:solidFill>
                  <a:srgbClr val="018000"/>
                </a:solidFill>
              </a:rPr>
              <a:t>Week 7: SU2, SX2, UW25 maintenance </a:t>
            </a:r>
            <a:r>
              <a:rPr lang="en-GB" sz="900" dirty="0">
                <a:solidFill>
                  <a:srgbClr val="018000"/>
                </a:solidFill>
                <a:sym typeface="Wingdings" pitchFamily="2" charset="2"/>
              </a:rPr>
              <a:t></a:t>
            </a:r>
            <a:r>
              <a:rPr lang="en-GB" sz="900" dirty="0">
                <a:solidFill>
                  <a:srgbClr val="018000"/>
                </a:solidFill>
              </a:rPr>
              <a:t> various perturbations on iced water &amp; mixed water</a:t>
            </a:r>
            <a:endParaRPr lang="en-GB" sz="900" dirty="0">
              <a:solidFill>
                <a:srgbClr val="018000"/>
              </a:solidFill>
              <a:sym typeface="Wingdings" pitchFamily="2" charset="2"/>
            </a:endParaRPr>
          </a:p>
          <a:p>
            <a:pPr lvl="2">
              <a:buClrTx/>
            </a:pPr>
            <a:r>
              <a:rPr lang="en-GB" sz="700" b="1" dirty="0">
                <a:solidFill>
                  <a:srgbClr val="018000"/>
                </a:solidFill>
                <a:sym typeface="Wingdings" pitchFamily="2" charset="2"/>
              </a:rPr>
              <a:t>Complete stop of iced &amp; mixed water on </a:t>
            </a:r>
            <a:r>
              <a:rPr lang="en-GB" sz="700" b="1" dirty="0">
                <a:solidFill>
                  <a:srgbClr val="018000"/>
                </a:solidFill>
              </a:rPr>
              <a:t>Wed 12 February </a:t>
            </a:r>
            <a:r>
              <a:rPr lang="en-GB" sz="700" b="1" dirty="0">
                <a:solidFill>
                  <a:srgbClr val="018000"/>
                </a:solidFill>
                <a:sym typeface="Wingdings" pitchFamily="2" charset="2"/>
              </a:rPr>
              <a:t></a:t>
            </a:r>
            <a:r>
              <a:rPr lang="en-GB" sz="700" b="1" dirty="0">
                <a:solidFill>
                  <a:srgbClr val="018000"/>
                </a:solidFill>
              </a:rPr>
              <a:t> </a:t>
            </a:r>
            <a:r>
              <a:rPr lang="en-GB" sz="700" b="1" dirty="0">
                <a:solidFill>
                  <a:srgbClr val="018000"/>
                </a:solidFill>
                <a:sym typeface="Wingdings" pitchFamily="2" charset="2"/>
              </a:rPr>
              <a:t>stop racks cooling + detector cooling (ok if reduced power on detectors)</a:t>
            </a:r>
          </a:p>
          <a:p>
            <a:pPr lvl="1">
              <a:buClrTx/>
            </a:pPr>
            <a:r>
              <a:rPr lang="en-GB" sz="900" dirty="0">
                <a:solidFill>
                  <a:srgbClr val="018000"/>
                </a:solidFill>
              </a:rPr>
              <a:t>Week 8: UW + tunnel ventilation units</a:t>
            </a:r>
          </a:p>
          <a:p>
            <a:pPr lvl="1">
              <a:buClrTx/>
            </a:pPr>
            <a:endParaRPr lang="en-GB" sz="900" dirty="0"/>
          </a:p>
          <a:p>
            <a:pPr defTabSz="914400">
              <a:buClrTx/>
            </a:pPr>
            <a:r>
              <a:rPr lang="en-GB" sz="1000" b="1" dirty="0"/>
              <a:t>Maintenance ventilation units (HVAC):</a:t>
            </a:r>
          </a:p>
          <a:p>
            <a:pPr lvl="1" defTabSz="914400">
              <a:buClrTx/>
            </a:pPr>
            <a:r>
              <a:rPr lang="en-GB" sz="900" dirty="0">
                <a:solidFill>
                  <a:srgbClr val="018000"/>
                </a:solidFill>
              </a:rPr>
              <a:t>Week 6: UX25, L3. Small cuts (30’) </a:t>
            </a:r>
            <a:r>
              <a:rPr lang="en-GB" sz="900" dirty="0">
                <a:solidFill>
                  <a:srgbClr val="018000"/>
                </a:solidFill>
                <a:sym typeface="Wingdings" pitchFamily="2" charset="2"/>
              </a:rPr>
              <a:t> no impact on access</a:t>
            </a:r>
          </a:p>
          <a:p>
            <a:pPr lvl="1" defTabSz="914400">
              <a:buClrTx/>
            </a:pPr>
            <a:r>
              <a:rPr lang="en-GB" sz="900" dirty="0">
                <a:solidFill>
                  <a:srgbClr val="018000"/>
                </a:solidFill>
              </a:rPr>
              <a:t>Week 7: SG2 </a:t>
            </a:r>
            <a:r>
              <a:rPr lang="en-GB" sz="900" dirty="0">
                <a:solidFill>
                  <a:srgbClr val="018000"/>
                </a:solidFill>
                <a:sym typeface="Wingdings" pitchFamily="2" charset="2"/>
              </a:rPr>
              <a:t> stop flammable gases; ITS  3 days without air cooling</a:t>
            </a:r>
            <a:endParaRPr lang="en-GB" sz="900" dirty="0">
              <a:solidFill>
                <a:srgbClr val="018000"/>
              </a:solidFill>
            </a:endParaRPr>
          </a:p>
          <a:p>
            <a:pPr lvl="1" defTabSz="914400">
              <a:buClrTx/>
            </a:pPr>
            <a:r>
              <a:rPr lang="en-GB" sz="900" dirty="0">
                <a:solidFill>
                  <a:srgbClr val="018000"/>
                </a:solidFill>
              </a:rPr>
              <a:t>Week 8: MCH, MID</a:t>
            </a:r>
          </a:p>
          <a:p>
            <a:pPr defTabSz="914400">
              <a:buClrTx/>
            </a:pPr>
            <a:endParaRPr lang="en-GB" sz="1000" b="1" dirty="0"/>
          </a:p>
          <a:p>
            <a:pPr defTabSz="914400">
              <a:buClrTx/>
            </a:pPr>
            <a:r>
              <a:rPr lang="en-GB" sz="1000" b="1" dirty="0"/>
              <a:t>Maintenance cooling plants:</a:t>
            </a:r>
          </a:p>
          <a:p>
            <a:pPr lvl="1" defTabSz="914400">
              <a:buClrTx/>
            </a:pPr>
            <a:r>
              <a:rPr lang="en-GB" sz="900" dirty="0">
                <a:solidFill>
                  <a:srgbClr val="018000"/>
                </a:solidFill>
              </a:rPr>
              <a:t>Week 6: TOF/PHOS</a:t>
            </a:r>
            <a:endParaRPr lang="en-GB" sz="900" dirty="0">
              <a:solidFill>
                <a:srgbClr val="018000"/>
              </a:solidFill>
              <a:sym typeface="Wingdings" pitchFamily="2" charset="2"/>
            </a:endParaRPr>
          </a:p>
          <a:p>
            <a:pPr lvl="1" defTabSz="914400">
              <a:buClrTx/>
            </a:pPr>
            <a:r>
              <a:rPr lang="en-GB" sz="900" dirty="0">
                <a:solidFill>
                  <a:srgbClr val="018000"/>
                </a:solidFill>
              </a:rPr>
              <a:t>Week 7: MFT, ITS, HMPID </a:t>
            </a:r>
          </a:p>
          <a:p>
            <a:pPr lvl="1" defTabSz="914400">
              <a:buClrTx/>
            </a:pPr>
            <a:r>
              <a:rPr lang="en-GB" sz="900" dirty="0">
                <a:solidFill>
                  <a:srgbClr val="018000"/>
                </a:solidFill>
              </a:rPr>
              <a:t>Week 8: TRD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9630C6C-332B-3605-C0D6-30D0E16B3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01A56B-1AEC-7C4D-68E2-910028E0429D}"/>
              </a:ext>
            </a:extLst>
          </p:cNvPr>
          <p:cNvSpPr txBox="1"/>
          <p:nvPr/>
        </p:nvSpPr>
        <p:spPr>
          <a:xfrm>
            <a:off x="6031505" y="4375249"/>
            <a:ext cx="12554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EN-CV overall planning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B4E611-EEBA-0750-C920-F5EB3E496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5612" y="1064852"/>
            <a:ext cx="4719960" cy="33017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0A5D70-8AB6-3464-FA85-2DE02000A8D4}"/>
              </a:ext>
            </a:extLst>
          </p:cNvPr>
          <p:cNvSpPr txBox="1"/>
          <p:nvPr/>
        </p:nvSpPr>
        <p:spPr>
          <a:xfrm>
            <a:off x="5700837" y="4736146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Dominique/Olivier/Florent</a:t>
            </a:r>
          </a:p>
        </p:txBody>
      </p:sp>
    </p:spTree>
    <p:extLst>
      <p:ext uri="{BB962C8B-B14F-4D97-AF65-F5344CB8AC3E}">
        <p14:creationId xmlns:p14="http://schemas.microsoft.com/office/powerpoint/2010/main" val="4097434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E6FE0-2719-F9B2-2762-CDC51FFA1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ITS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2DBCA9-E0BE-B23A-2906-35B2C0C03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AB028A-F26E-2CAB-A925-3480ABC8B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11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2E56D4-1332-06B2-CFB3-B537DEF2627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1100" dirty="0"/>
              <a:t>Improvement of power unit connection scheme at PP1 </a:t>
            </a:r>
            <a:r>
              <a:rPr lang="en-GB" sz="1100" dirty="0">
                <a:sym typeface="Wingdings" pitchFamily="2" charset="2"/>
              </a:rPr>
              <a:t> week of March 17</a:t>
            </a:r>
            <a:endParaRPr lang="en-GB" sz="1100" dirty="0"/>
          </a:p>
          <a:p>
            <a:pPr lvl="1"/>
            <a:r>
              <a:rPr lang="en-GB" sz="900" dirty="0"/>
              <a:t>Custom back plane and PCB for PB modification designed; moves sensing point on power unit, i.e. after patch cord connections</a:t>
            </a:r>
          </a:p>
          <a:p>
            <a:pPr lvl="1"/>
            <a:r>
              <a:rPr lang="en-GB" sz="900" dirty="0"/>
              <a:t>All components ordered / being produced; waiting for delivery dates for the custom back planes</a:t>
            </a:r>
          </a:p>
          <a:p>
            <a:pPr lvl="1"/>
            <a:r>
              <a:rPr lang="en-GB" sz="900" dirty="0"/>
              <a:t>Plan to install in two sub-racks during YETS (requires all components arriving in </a:t>
            </a:r>
            <a:r>
              <a:rPr lang="en-GB" sz="900"/>
              <a:t>time)</a:t>
            </a:r>
            <a:endParaRPr lang="en-GB" sz="9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48C654-4968-13A1-B4EA-D6C3B2853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7035DB-4516-2899-8D02-62BE5B3968D3}"/>
              </a:ext>
            </a:extLst>
          </p:cNvPr>
          <p:cNvSpPr txBox="1"/>
          <p:nvPr/>
        </p:nvSpPr>
        <p:spPr>
          <a:xfrm>
            <a:off x="6291072" y="471952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Markus/Felix</a:t>
            </a:r>
          </a:p>
        </p:txBody>
      </p:sp>
    </p:spTree>
    <p:extLst>
      <p:ext uri="{BB962C8B-B14F-4D97-AF65-F5344CB8AC3E}">
        <p14:creationId xmlns:p14="http://schemas.microsoft.com/office/powerpoint/2010/main" val="1606455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1E6CA-D0AC-75DC-D042-6E772D828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/>
              <a:t>TPC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730E44-08FE-32A9-74FF-E2616A4AE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5B18B-A721-8D46-6007-7999A8F3B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12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6BE7C2-AEB6-F1FB-3BE4-A338979E2AA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Tx/>
            </a:pPr>
            <a:r>
              <a:rPr lang="en-GB" dirty="0"/>
              <a:t>All work in the cavern is done, with the exception of the laser maintenance. Borge and Dariusz will have to return.</a:t>
            </a:r>
          </a:p>
          <a:p>
            <a:pPr>
              <a:buClrTx/>
            </a:pPr>
            <a:endParaRPr lang="en-GB" dirty="0"/>
          </a:p>
          <a:p>
            <a:pPr>
              <a:buClrTx/>
            </a:pPr>
            <a:r>
              <a:rPr lang="en-GB" dirty="0"/>
              <a:t>One power supply needs to be fixed and was sent to the </a:t>
            </a:r>
            <a:r>
              <a:rPr lang="en-GB"/>
              <a:t>company.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37DF5F-F9E4-E3C3-56D5-6870BEA3E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D73204-871F-B2B0-5C86-7E004EA75DBE}"/>
              </a:ext>
            </a:extLst>
          </p:cNvPr>
          <p:cNvSpPr txBox="1"/>
          <p:nvPr/>
        </p:nvSpPr>
        <p:spPr>
          <a:xfrm>
            <a:off x="6146012" y="475538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Christian/Chilo</a:t>
            </a:r>
          </a:p>
        </p:txBody>
      </p:sp>
    </p:spTree>
    <p:extLst>
      <p:ext uri="{BB962C8B-B14F-4D97-AF65-F5344CB8AC3E}">
        <p14:creationId xmlns:p14="http://schemas.microsoft.com/office/powerpoint/2010/main" val="1517688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58700-ACA5-65CE-48F8-4658F1B15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EB575-7EB2-0E8F-C04F-D452FB32E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TRD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C6E7A2-C842-2808-55DB-D4277628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FB048-02F1-9989-7B77-2FF73586A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13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0C1D2C-E113-7153-55B5-63C5B4AFD75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Tx/>
            </a:pPr>
            <a:r>
              <a:rPr lang="en-GB" dirty="0">
                <a:solidFill>
                  <a:srgbClr val="018000"/>
                </a:solidFill>
              </a:rPr>
              <a:t>Clean Wiener LVPS (Philippe/Julien) – done</a:t>
            </a:r>
          </a:p>
          <a:p>
            <a:pPr>
              <a:buClrTx/>
            </a:pPr>
            <a:endParaRPr lang="en-GB" dirty="0"/>
          </a:p>
          <a:p>
            <a:pPr>
              <a:buClrTx/>
            </a:pPr>
            <a:r>
              <a:rPr lang="en-GB" dirty="0">
                <a:solidFill>
                  <a:srgbClr val="018000"/>
                </a:solidFill>
              </a:rPr>
              <a:t>Check Wiener PS with thermal camera – nothing abnormal spotted</a:t>
            </a:r>
          </a:p>
          <a:p>
            <a:pPr>
              <a:buClrTx/>
            </a:pPr>
            <a:endParaRPr lang="en-GB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dirty="0">
                <a:solidFill>
                  <a:srgbClr val="018000"/>
                </a:solidFill>
              </a:rPr>
              <a:t>Hunting a leak on the Xe (Chilo/Louis-Philippe)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leak found</a:t>
            </a:r>
            <a:endParaRPr lang="en-GB" dirty="0">
              <a:solidFill>
                <a:srgbClr val="018000"/>
              </a:solidFill>
            </a:endParaRPr>
          </a:p>
          <a:p>
            <a:pPr>
              <a:buClrTx/>
            </a:pPr>
            <a:endParaRPr lang="en-GB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GB" dirty="0">
                <a:solidFill>
                  <a:schemeClr val="tx1"/>
                </a:solidFill>
              </a:rPr>
              <a:t>5m</a:t>
            </a:r>
            <a:r>
              <a:rPr lang="en-GB" baseline="30000" dirty="0">
                <a:solidFill>
                  <a:schemeClr val="tx1"/>
                </a:solidFill>
              </a:rPr>
              <a:t>3</a:t>
            </a:r>
            <a:r>
              <a:rPr lang="en-GB" dirty="0">
                <a:solidFill>
                  <a:schemeClr val="tx1"/>
                </a:solidFill>
              </a:rPr>
              <a:t> of Xe delivered, waiting to fix the leak before start injection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5755CE8-654C-7FF5-3573-7033C6B0A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FBCF23-C933-7A36-B00F-2070D0F3E0B3}"/>
              </a:ext>
            </a:extLst>
          </p:cNvPr>
          <p:cNvSpPr txBox="1"/>
          <p:nvPr/>
        </p:nvSpPr>
        <p:spPr>
          <a:xfrm>
            <a:off x="6367064" y="4707053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Anastasia/Chilo</a:t>
            </a:r>
          </a:p>
        </p:txBody>
      </p:sp>
    </p:spTree>
    <p:extLst>
      <p:ext uri="{BB962C8B-B14F-4D97-AF65-F5344CB8AC3E}">
        <p14:creationId xmlns:p14="http://schemas.microsoft.com/office/powerpoint/2010/main" val="1652814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92D6E-4BEA-0C46-AC9F-60B3C237D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 dirty="0"/>
              <a:t>TOF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28F3E7-7614-76F4-17FD-ADFE68D65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8EB3C-96F2-1E62-CC5A-1807E8973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14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167E7E-69F5-50BA-3E31-C918EA70C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6A32AF-802A-7262-0902-063DC4AC340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847" cy="358617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GB" sz="1200" dirty="0">
                <a:solidFill>
                  <a:srgbClr val="018000"/>
                </a:solidFill>
              </a:rPr>
              <a:t>SM1 DC-DC fine, no need to move SM1!</a:t>
            </a:r>
          </a:p>
          <a:p>
            <a:pPr>
              <a:buClrTx/>
            </a:pPr>
            <a:endParaRPr lang="en-GB" sz="120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1200" dirty="0">
                <a:solidFill>
                  <a:srgbClr val="018000"/>
                </a:solidFill>
              </a:rPr>
              <a:t>DC-DC replaced in crates 21 and 62 → done</a:t>
            </a:r>
          </a:p>
          <a:p>
            <a:pPr>
              <a:buClrTx/>
            </a:pPr>
            <a:endParaRPr lang="en-GB" sz="120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1200" dirty="0">
                <a:solidFill>
                  <a:srgbClr val="018000"/>
                </a:solidFill>
              </a:rPr>
              <a:t>Unclogging of crates 19 and 35 → done</a:t>
            </a:r>
          </a:p>
          <a:p>
            <a:pPr>
              <a:buClrTx/>
            </a:pPr>
            <a:endParaRPr lang="en-GB" sz="120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1200" dirty="0">
                <a:solidFill>
                  <a:srgbClr val="018000"/>
                </a:solidFill>
              </a:rPr>
              <a:t>Installation of two new CAEN mainframes (A4527) in CR4 → done (two boards to be changed when back from repair)</a:t>
            </a:r>
          </a:p>
          <a:p>
            <a:pPr>
              <a:buClrTx/>
            </a:pPr>
            <a:endParaRPr lang="en-GB" sz="120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1200" dirty="0">
                <a:solidFill>
                  <a:srgbClr val="018000"/>
                </a:solidFill>
              </a:rPr>
              <a:t>Fix HV for SM14Mod4Pos (not showing problem at the moment)</a:t>
            </a:r>
          </a:p>
          <a:p>
            <a:pPr>
              <a:buClrTx/>
            </a:pPr>
            <a:endParaRPr lang="en-GB" sz="12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GB" sz="1200" dirty="0">
                <a:solidFill>
                  <a:schemeClr val="tx1"/>
                </a:solidFill>
              </a:rPr>
              <a:t>Fix crates 39 and 57 → test and </a:t>
            </a:r>
            <a:r>
              <a:rPr lang="en-GB" sz="1200">
                <a:solidFill>
                  <a:schemeClr val="tx1"/>
                </a:solidFill>
              </a:rPr>
              <a:t>debug ongoing</a:t>
            </a:r>
            <a:br>
              <a:rPr lang="en-GB" sz="1200" dirty="0">
                <a:solidFill>
                  <a:schemeClr val="tx1"/>
                </a:solidFill>
              </a:rPr>
            </a:b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0014B8-619A-B140-049F-046DEA3DC290}"/>
              </a:ext>
            </a:extLst>
          </p:cNvPr>
          <p:cNvSpPr txBox="1"/>
          <p:nvPr/>
        </p:nvSpPr>
        <p:spPr>
          <a:xfrm>
            <a:off x="6334818" y="4765997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Sofia/Manuel</a:t>
            </a:r>
          </a:p>
        </p:txBody>
      </p:sp>
    </p:spTree>
    <p:extLst>
      <p:ext uri="{BB962C8B-B14F-4D97-AF65-F5344CB8AC3E}">
        <p14:creationId xmlns:p14="http://schemas.microsoft.com/office/powerpoint/2010/main" val="673208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9F4DC-A9D5-992D-09E6-778B20E6E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PHOS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71EEFE-A04D-6D17-98E9-131BD3876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90155-5BB7-7342-9C0B-9556DCAAA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15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F83681-4F68-6036-19D5-B23773C9D57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8" y="920289"/>
            <a:ext cx="8226847" cy="3751489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GB" sz="1200" b="1" dirty="0">
                <a:solidFill>
                  <a:srgbClr val="018000"/>
                </a:solidFill>
              </a:rPr>
              <a:t>PHOS &amp; CPV in ‘safe mode’ from November 25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Crystals warmed to +18℃ since 2 December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Switch-off modules and readout units inside L3 magnet </a:t>
            </a:r>
            <a:r>
              <a:rPr lang="en-GB" sz="11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GB" sz="1100" dirty="0">
                <a:solidFill>
                  <a:srgbClr val="018000"/>
                </a:solidFill>
              </a:rPr>
              <a:t>done on 2 December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Power off racks A16, A17, C05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Power off crystal cooling plant, exhaust residual water from PHOS/CPV FEE</a:t>
            </a:r>
          </a:p>
          <a:p>
            <a:pPr>
              <a:buClrTx/>
            </a:pPr>
            <a:endParaRPr lang="en-GB" sz="1200" b="1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1200" b="1" dirty="0">
                <a:solidFill>
                  <a:srgbClr val="018000"/>
                </a:solidFill>
              </a:rPr>
              <a:t>PHOS &amp; CPV cooling water drained and loops flushed with </a:t>
            </a:r>
            <a:r>
              <a:rPr lang="en-GB" sz="1200" b="1" dirty="0" err="1">
                <a:solidFill>
                  <a:srgbClr val="018000"/>
                </a:solidFill>
              </a:rPr>
              <a:t>Ar</a:t>
            </a:r>
            <a:endParaRPr lang="en-GB" sz="1200" b="1" dirty="0">
              <a:solidFill>
                <a:srgbClr val="018000"/>
              </a:solidFill>
            </a:endParaRPr>
          </a:p>
          <a:p>
            <a:pPr>
              <a:buClrTx/>
            </a:pPr>
            <a:endParaRPr lang="en-GB" sz="1200" b="1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FR" sz="1200" b="1" dirty="0">
                <a:solidFill>
                  <a:srgbClr val="018000"/>
                </a:solidFill>
              </a:rPr>
              <a:t>PHOS workshop in b.167 handed over to FoCal</a:t>
            </a:r>
          </a:p>
          <a:p>
            <a:pPr>
              <a:buClrTx/>
            </a:pPr>
            <a:endParaRPr lang="en-GB" sz="1200" b="1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1200" b="1" dirty="0">
                <a:solidFill>
                  <a:srgbClr val="018000"/>
                </a:solidFill>
              </a:rPr>
              <a:t>C6F14 cooling liquid collected</a:t>
            </a:r>
          </a:p>
          <a:p>
            <a:pPr lvl="1">
              <a:buClrTx/>
            </a:pPr>
            <a:r>
              <a:rPr lang="en-GB" dirty="0">
                <a:solidFill>
                  <a:srgbClr val="018000"/>
                </a:solidFill>
              </a:rPr>
              <a:t>100 litres collected (10 tanks)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GB" dirty="0">
                <a:solidFill>
                  <a:schemeClr val="tx1"/>
                </a:solidFill>
              </a:rPr>
              <a:t>will be evacuated next week</a:t>
            </a:r>
            <a:endParaRPr lang="en-GB" dirty="0">
              <a:solidFill>
                <a:srgbClr val="018000"/>
              </a:solidFill>
            </a:endParaRPr>
          </a:p>
          <a:p>
            <a:pPr>
              <a:buClrTx/>
            </a:pPr>
            <a:endParaRPr lang="en-FR" sz="13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39C87CD-0B01-D247-BC82-31CD50E66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D25AB6-880C-4A14-DC6D-3C2A8D03ECD0}"/>
              </a:ext>
            </a:extLst>
          </p:cNvPr>
          <p:cNvSpPr txBox="1"/>
          <p:nvPr/>
        </p:nvSpPr>
        <p:spPr>
          <a:xfrm>
            <a:off x="6090556" y="4719520"/>
            <a:ext cx="2133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/>
              <a:t>Yuri/Philippe/Julien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14776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CC591-A305-DF15-AE95-AFB9EF6B2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MFT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BBF308-FA83-6D90-F3AC-DCD1AF36B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21341-EC15-EE44-AF15-772F1673E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16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725284-8BC2-65F6-A3D3-0094498A1C5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GB" dirty="0">
                <a:solidFill>
                  <a:srgbClr val="018000"/>
                </a:solidFill>
              </a:rPr>
              <a:t>The cooling plant maintenance was successful. The replacement of some </a:t>
            </a:r>
            <a:r>
              <a:rPr lang="en-GB" dirty="0" err="1">
                <a:solidFill>
                  <a:srgbClr val="018000"/>
                </a:solidFill>
              </a:rPr>
              <a:t>VTRx</a:t>
            </a:r>
            <a:r>
              <a:rPr lang="en-GB" dirty="0">
                <a:solidFill>
                  <a:srgbClr val="018000"/>
                </a:solidFill>
              </a:rPr>
              <a:t> was done last week and we are still assessing if it improves the stability of the communication with the chips.</a:t>
            </a:r>
          </a:p>
          <a:p>
            <a:pPr>
              <a:buClrTx/>
            </a:pPr>
            <a:endParaRPr lang="en-GB" dirty="0"/>
          </a:p>
          <a:p>
            <a:pPr>
              <a:buClrTx/>
            </a:pPr>
            <a:r>
              <a:rPr lang="en-GB" dirty="0"/>
              <a:t>Nothing scheduled for next week except a short access inside L3 to recover communication with one ladder.</a:t>
            </a:r>
          </a:p>
          <a:p>
            <a:pPr>
              <a:buClrTx/>
            </a:pP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DAF1735-B09C-9F28-88BF-BA8AC89F8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531854-64CB-34E1-4EE7-D917C4AE800A}"/>
              </a:ext>
            </a:extLst>
          </p:cNvPr>
          <p:cNvSpPr txBox="1"/>
          <p:nvPr/>
        </p:nvSpPr>
        <p:spPr>
          <a:xfrm>
            <a:off x="5826279" y="4732454"/>
            <a:ext cx="2294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dirty="0"/>
              <a:t>Charlotte/Sarah/Guillaume</a:t>
            </a:r>
          </a:p>
        </p:txBody>
      </p:sp>
    </p:spTree>
    <p:extLst>
      <p:ext uri="{BB962C8B-B14F-4D97-AF65-F5344CB8AC3E}">
        <p14:creationId xmlns:p14="http://schemas.microsoft.com/office/powerpoint/2010/main" val="3940318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5A9B4-3D95-EE20-FC48-D44427607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MCH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CFB22C-3547-935C-4254-561A73F78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143CC2-0C69-5985-A387-BED724487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17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38F323-E363-5398-FF45-25D5AB5304F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GB" sz="1200" dirty="0"/>
              <a:t>Station 1:</a:t>
            </a:r>
          </a:p>
          <a:p>
            <a:pPr lvl="1">
              <a:buClrTx/>
            </a:pPr>
            <a:r>
              <a:rPr lang="en-GB" sz="1100" dirty="0"/>
              <a:t>No interventions planned before the work in Station 2 starts</a:t>
            </a:r>
          </a:p>
          <a:p>
            <a:pPr>
              <a:buClrTx/>
            </a:pPr>
            <a:endParaRPr lang="en-GB" sz="1200" dirty="0"/>
          </a:p>
          <a:p>
            <a:pPr>
              <a:buClrTx/>
            </a:pPr>
            <a:r>
              <a:rPr lang="en-GB" sz="1200" dirty="0"/>
              <a:t>Station 2: Indian colleagues will come in February for 3 weeks (25/2 - 17/3):</a:t>
            </a:r>
          </a:p>
          <a:p>
            <a:pPr lvl="1">
              <a:buClrTx/>
            </a:pPr>
            <a:r>
              <a:rPr lang="en-GB" sz="1100" dirty="0"/>
              <a:t>exchange quadrants DE300 (on CH3) and DE403 (on CH4)</a:t>
            </a:r>
          </a:p>
          <a:p>
            <a:pPr lvl="1">
              <a:buClrTx/>
            </a:pPr>
            <a:r>
              <a:rPr lang="en-GB" sz="1100" dirty="0"/>
              <a:t>work on the readout stability</a:t>
            </a:r>
          </a:p>
          <a:p>
            <a:pPr marL="0" indent="0">
              <a:buClrTx/>
              <a:buNone/>
            </a:pPr>
            <a:endParaRPr lang="en-GB" sz="1200" dirty="0"/>
          </a:p>
          <a:p>
            <a:pPr>
              <a:buClrTx/>
            </a:pPr>
            <a:r>
              <a:rPr lang="en-GB" sz="1200" dirty="0"/>
              <a:t>For stations 3, 4 and 5: no activity this week in cavern:</a:t>
            </a:r>
          </a:p>
          <a:p>
            <a:pPr lvl="1">
              <a:buClrTx/>
            </a:pPr>
            <a:r>
              <a:rPr lang="en-GB" sz="1100" dirty="0"/>
              <a:t>Work on readout improvements will resume next week</a:t>
            </a:r>
          </a:p>
          <a:p>
            <a:pPr lvl="1">
              <a:buClrTx/>
            </a:pPr>
            <a:endParaRPr lang="en-GB" sz="1200" dirty="0"/>
          </a:p>
          <a:p>
            <a:pPr>
              <a:buClrTx/>
            </a:pPr>
            <a:r>
              <a:rPr lang="en-GB" sz="1200" dirty="0"/>
              <a:t>X-ray test of quadrants in the P2 Buffer zone (2285 SX2) after working hours (&gt;18:00) </a:t>
            </a:r>
            <a:r>
              <a:rPr lang="en-GB" sz="1200" dirty="0">
                <a:sym typeface="Wingdings" pitchFamily="2" charset="2"/>
              </a:rPr>
              <a:t> will be done by Indians. Test of the spare slats to be arranged (date not fixed yet)</a:t>
            </a:r>
            <a:endParaRPr lang="en-GB" sz="1200" dirty="0"/>
          </a:p>
          <a:p>
            <a:pPr>
              <a:buClrTx/>
            </a:pPr>
            <a:endParaRPr lang="en-GB" sz="12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1C7CA8E-6CC2-CCD4-1851-10F85873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0917F8-B91B-D0B5-0266-19731AA3378D}"/>
              </a:ext>
            </a:extLst>
          </p:cNvPr>
          <p:cNvSpPr txBox="1"/>
          <p:nvPr/>
        </p:nvSpPr>
        <p:spPr>
          <a:xfrm>
            <a:off x="5861957" y="4719520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Hervé/Christphe/Livia</a:t>
            </a:r>
          </a:p>
        </p:txBody>
      </p:sp>
    </p:spTree>
    <p:extLst>
      <p:ext uri="{BB962C8B-B14F-4D97-AF65-F5344CB8AC3E}">
        <p14:creationId xmlns:p14="http://schemas.microsoft.com/office/powerpoint/2010/main" val="26967907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3159C-C1C7-778C-4FD8-B808292A3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EMC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EB04CD-303B-AA7C-7ACA-0BC644100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3D99D-246E-30A0-DC56-B54C1CBAB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18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AC72B15-E0C4-E7C4-C283-576DC92A208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331193" cy="3762051"/>
          </a:xfrm>
        </p:spPr>
        <p:txBody>
          <a:bodyPr>
            <a:normAutofit/>
          </a:bodyPr>
          <a:lstStyle/>
          <a:p>
            <a:r>
              <a:rPr lang="en-GB" sz="1200" dirty="0"/>
              <a:t>January 24</a:t>
            </a:r>
            <a:r>
              <a:rPr lang="en-GB" sz="1200" baseline="30000" dirty="0"/>
              <a:t>th</a:t>
            </a:r>
            <a:r>
              <a:rPr lang="en-GB" sz="1200" dirty="0"/>
              <a:t>, 29</a:t>
            </a:r>
            <a:r>
              <a:rPr lang="en-GB" sz="1200" baseline="30000" dirty="0"/>
              <a:t>th</a:t>
            </a:r>
            <a:r>
              <a:rPr lang="en-GB" sz="1200" dirty="0"/>
              <a:t> and February 7</a:t>
            </a:r>
            <a:r>
              <a:rPr lang="en-GB" sz="1200" baseline="30000" dirty="0"/>
              <a:t>th</a:t>
            </a:r>
            <a:r>
              <a:rPr lang="en-GB" sz="1200" dirty="0"/>
              <a:t> - replaced Front End Cards masked last year: </a:t>
            </a:r>
          </a:p>
          <a:p>
            <a:pPr lvl="1"/>
            <a:r>
              <a:rPr lang="en-GB" sz="1100" dirty="0"/>
              <a:t>SMC1: FEC 27; SMC3: FEC 8; SMC5: FEC 31; SMA3: FEC 19, 21; SMA4: FEC 21,22; SMA5: FEC 11 and SMC10: FEC 15</a:t>
            </a:r>
          </a:p>
          <a:p>
            <a:endParaRPr lang="en-GB" sz="1200" dirty="0"/>
          </a:p>
          <a:p>
            <a:r>
              <a:rPr lang="en-GB" sz="1200" dirty="0"/>
              <a:t>January 30th - change TRU power connectors to understand the hotspots observed at the end of 2024:</a:t>
            </a:r>
          </a:p>
          <a:p>
            <a:pPr lvl="1"/>
            <a:r>
              <a:rPr lang="en-GB" sz="1100" dirty="0"/>
              <a:t>TRU8; TRU25; TRU39; TRU41</a:t>
            </a:r>
          </a:p>
          <a:p>
            <a:pPr marL="0" indent="0">
              <a:buNone/>
            </a:pPr>
            <a:endParaRPr lang="en-GB" sz="1200" dirty="0"/>
          </a:p>
          <a:p>
            <a:r>
              <a:rPr lang="en-GB" sz="1200" dirty="0"/>
              <a:t>Access today, to verify the connections of the TRUs of SMC4, SMC5 (not responding), and measure the power provided to SMA4, where a block of 6 FECs is currently not working.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B62C72-06C4-2EBA-26A4-3D2584E23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4819A8-835D-E8D7-DF60-7497005C69FB}"/>
              </a:ext>
            </a:extLst>
          </p:cNvPr>
          <p:cNvSpPr txBox="1"/>
          <p:nvPr/>
        </p:nvSpPr>
        <p:spPr>
          <a:xfrm>
            <a:off x="6468533" y="4755389"/>
            <a:ext cx="1185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Tommaso</a:t>
            </a:r>
          </a:p>
        </p:txBody>
      </p:sp>
    </p:spTree>
    <p:extLst>
      <p:ext uri="{BB962C8B-B14F-4D97-AF65-F5344CB8AC3E}">
        <p14:creationId xmlns:p14="http://schemas.microsoft.com/office/powerpoint/2010/main" val="1727950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D862F-745C-75B8-3BD9-8D731B54D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FDD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08DB5-1D70-556F-14B3-442FE0DD8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30F6B-3617-E088-6DD2-392A8852A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19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69E79E-638B-4879-78FE-D4BA4F73027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Check the laser system, requiring removal of the shielding in the Miniframe (next week)</a:t>
            </a:r>
            <a:endParaRPr lang="en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614D437-F587-91EA-3993-F1113ED10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ABE73B-7CD7-8FD6-CF13-EC99B3A3507B}"/>
              </a:ext>
            </a:extLst>
          </p:cNvPr>
          <p:cNvSpPr txBox="1"/>
          <p:nvPr/>
        </p:nvSpPr>
        <p:spPr>
          <a:xfrm>
            <a:off x="6698343" y="471952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Solangel</a:t>
            </a:r>
          </a:p>
        </p:txBody>
      </p:sp>
    </p:spTree>
    <p:extLst>
      <p:ext uri="{BB962C8B-B14F-4D97-AF65-F5344CB8AC3E}">
        <p14:creationId xmlns:p14="http://schemas.microsoft.com/office/powerpoint/2010/main" val="2178877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697EB-0E0A-AA82-373F-B466EDA0E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EYETS 2024-25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C0438F-0C35-62CB-A61F-F9AA17276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DD920-DD84-D4AB-6081-6819DECF4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0763BC-9E82-EFA7-033F-2250CDFB4E4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FR" sz="1400" dirty="0"/>
              <a:t>EYETS from Mon, November 25</a:t>
            </a:r>
            <a:r>
              <a:rPr lang="en-FR" sz="1400" baseline="30000" dirty="0"/>
              <a:t>th</a:t>
            </a:r>
            <a:r>
              <a:rPr lang="en-FR" sz="1400" dirty="0"/>
              <a:t>, 2024 to Fri, April 4</a:t>
            </a:r>
            <a:r>
              <a:rPr lang="en-FR" sz="1400" baseline="30000" dirty="0"/>
              <a:t>th</a:t>
            </a:r>
            <a:r>
              <a:rPr lang="en-FR" sz="1400" dirty="0"/>
              <a:t>, 2025 – </a:t>
            </a:r>
            <a:r>
              <a:rPr lang="en-FR" sz="1400" b="1" dirty="0"/>
              <a:t>19 weeks </a:t>
            </a:r>
            <a:r>
              <a:rPr lang="en-FR" sz="1400" dirty="0"/>
              <a:t>beam to beam</a:t>
            </a:r>
          </a:p>
          <a:p>
            <a:pPr lvl="1">
              <a:buClrTx/>
            </a:pPr>
            <a:r>
              <a:rPr lang="en-FR" sz="1200" dirty="0"/>
              <a:t>Access in </a:t>
            </a:r>
            <a:r>
              <a:rPr lang="en-FR" sz="1200" dirty="0">
                <a:solidFill>
                  <a:srgbClr val="018000"/>
                </a:solidFill>
              </a:rPr>
              <a:t>General mode</a:t>
            </a:r>
            <a:endParaRPr lang="en-FR" sz="1200" dirty="0"/>
          </a:p>
          <a:p>
            <a:pPr lvl="1">
              <a:buClrTx/>
            </a:pPr>
            <a:r>
              <a:rPr lang="en-FR" sz="1200" dirty="0"/>
              <a:t>Cavern access stops on Tue, April 1</a:t>
            </a:r>
            <a:r>
              <a:rPr lang="en-FR" sz="1200" baseline="30000" dirty="0"/>
              <a:t>st</a:t>
            </a:r>
            <a:r>
              <a:rPr lang="en-FR" sz="1200" dirty="0"/>
              <a:t> </a:t>
            </a:r>
            <a:r>
              <a:rPr lang="en-FR" sz="1200" dirty="0">
                <a:sym typeface="Wingdings" pitchFamily="2" charset="2"/>
              </a:rPr>
              <a:t> restricted access during machine checkout</a:t>
            </a:r>
            <a:endParaRPr lang="en-FR" sz="1200" dirty="0"/>
          </a:p>
          <a:p>
            <a:pPr lvl="1">
              <a:buClrTx/>
            </a:pPr>
            <a:r>
              <a:rPr lang="en-FR" sz="1200" dirty="0"/>
              <a:t>Start beam commissioning on Sat, April 5</a:t>
            </a:r>
            <a:r>
              <a:rPr lang="en-FR" sz="1200" baseline="30000" dirty="0"/>
              <a:t>th</a:t>
            </a:r>
          </a:p>
          <a:p>
            <a:pPr>
              <a:buClrTx/>
            </a:pPr>
            <a:endParaRPr lang="en-FR" sz="1400" dirty="0"/>
          </a:p>
          <a:p>
            <a:pPr>
              <a:buClrTx/>
            </a:pPr>
            <a:r>
              <a:rPr lang="en-FR" sz="1400" dirty="0"/>
              <a:t>Standard </a:t>
            </a:r>
            <a:r>
              <a:rPr lang="en-FR" sz="1400" b="1" dirty="0"/>
              <a:t>maintenance </a:t>
            </a:r>
            <a:r>
              <a:rPr lang="en-FR" sz="1400" dirty="0"/>
              <a:t>of P2 services and infrastructure:</a:t>
            </a:r>
          </a:p>
          <a:p>
            <a:pPr lvl="1">
              <a:buClrTx/>
            </a:pPr>
            <a:r>
              <a:rPr lang="en-FR" sz="1200" dirty="0">
                <a:solidFill>
                  <a:srgbClr val="018000"/>
                </a:solidFill>
              </a:rPr>
              <a:t>Cooling &amp; ventilation maintenance from 3 to 21 February </a:t>
            </a:r>
            <a:r>
              <a:rPr lang="en-FR" sz="12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FR" sz="1200" b="1" dirty="0">
                <a:solidFill>
                  <a:srgbClr val="018000"/>
                </a:solidFill>
                <a:sym typeface="Wingdings" pitchFamily="2" charset="2"/>
              </a:rPr>
              <a:t>cooling perturbations, one-day complete cooling stop</a:t>
            </a:r>
            <a:endParaRPr lang="en-FR" sz="1200" b="1" dirty="0">
              <a:solidFill>
                <a:srgbClr val="018000"/>
              </a:solidFill>
            </a:endParaRPr>
          </a:p>
          <a:p>
            <a:pPr lvl="1">
              <a:buClrTx/>
            </a:pPr>
            <a:r>
              <a:rPr lang="en-FR" sz="1200" dirty="0">
                <a:solidFill>
                  <a:srgbClr val="018000"/>
                </a:solidFill>
              </a:rPr>
              <a:t>Electricity:</a:t>
            </a:r>
            <a:r>
              <a:rPr lang="en-FR" sz="1200" dirty="0">
                <a:solidFill>
                  <a:srgbClr val="018000"/>
                </a:solidFill>
                <a:sym typeface="Wingdings" pitchFamily="2" charset="2"/>
              </a:rPr>
              <a:t> test arrets-d’urgence (AUG) on February 4</a:t>
            </a:r>
            <a:r>
              <a:rPr lang="en-FR" sz="1200" baseline="30000" dirty="0">
                <a:solidFill>
                  <a:srgbClr val="018000"/>
                </a:solidFill>
                <a:sym typeface="Wingdings" pitchFamily="2" charset="2"/>
              </a:rPr>
              <a:t>th</a:t>
            </a:r>
            <a:r>
              <a:rPr lang="en-FR" sz="1200" dirty="0">
                <a:solidFill>
                  <a:srgbClr val="018000"/>
                </a:solidFill>
                <a:sym typeface="Wingdings" pitchFamily="2" charset="2"/>
              </a:rPr>
              <a:t>  </a:t>
            </a:r>
            <a:r>
              <a:rPr lang="en-FR" sz="1200" b="1" dirty="0">
                <a:solidFill>
                  <a:srgbClr val="018000"/>
                </a:solidFill>
                <a:sym typeface="Wingdings" pitchFamily="2" charset="2"/>
              </a:rPr>
              <a:t>power cut of nearly every systems at P2, no access onsite</a:t>
            </a:r>
            <a:endParaRPr lang="en-GB" sz="1200" b="1" dirty="0">
              <a:solidFill>
                <a:srgbClr val="018000"/>
              </a:solidFill>
              <a:sym typeface="Wingdings" pitchFamily="2" charset="2"/>
            </a:endParaRPr>
          </a:p>
          <a:p>
            <a:pPr lvl="1">
              <a:buClrTx/>
            </a:pPr>
            <a:r>
              <a:rPr lang="en-FR" sz="1200" dirty="0">
                <a:solidFill>
                  <a:schemeClr val="tx1"/>
                </a:solidFill>
              </a:rPr>
              <a:t>Test of safety, gas &amp; fire detection systems </a:t>
            </a:r>
            <a:r>
              <a:rPr lang="en-FR" sz="12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FR" sz="1200" b="1" dirty="0">
                <a:solidFill>
                  <a:schemeClr val="tx1"/>
                </a:solidFill>
                <a:sym typeface="Wingdings" pitchFamily="2" charset="2"/>
              </a:rPr>
              <a:t>alarms will be triggered, access perturbations</a:t>
            </a:r>
            <a:endParaRPr lang="en-FR" sz="1200" b="1" dirty="0">
              <a:solidFill>
                <a:schemeClr val="tx1"/>
              </a:solidFill>
            </a:endParaRPr>
          </a:p>
          <a:p>
            <a:pPr lvl="1">
              <a:buClrTx/>
            </a:pPr>
            <a:endParaRPr lang="en-FR" sz="1200" dirty="0"/>
          </a:p>
          <a:p>
            <a:pPr>
              <a:buClrTx/>
            </a:pPr>
            <a:r>
              <a:rPr lang="en-FR" sz="1400" dirty="0"/>
              <a:t>Magnets turned off and locked-out, L3 doors will not be opened</a:t>
            </a:r>
            <a:endParaRPr lang="en-FR" dirty="0">
              <a:sym typeface="Wingdings" pitchFamily="2" charset="2"/>
            </a:endParaRPr>
          </a:p>
          <a:p>
            <a:pPr>
              <a:buClrTx/>
            </a:pPr>
            <a:endParaRPr lang="en-FR" sz="1400" dirty="0"/>
          </a:p>
          <a:p>
            <a:pPr>
              <a:buClrTx/>
            </a:pPr>
            <a:r>
              <a:rPr lang="en-FR" sz="1400" b="1" dirty="0">
                <a:solidFill>
                  <a:srgbClr val="018000"/>
                </a:solidFill>
              </a:rPr>
              <a:t>Private visits </a:t>
            </a:r>
            <a:r>
              <a:rPr lang="en-FR" sz="1400" dirty="0">
                <a:solidFill>
                  <a:srgbClr val="018000"/>
                </a:solidFill>
              </a:rPr>
              <a:t>until 27 March 2025 (12:00)</a:t>
            </a:r>
          </a:p>
          <a:p>
            <a:pPr lvl="1">
              <a:buClrTx/>
            </a:pPr>
            <a:r>
              <a:rPr lang="en-FR" sz="1200" dirty="0"/>
              <a:t>Visitor’s path declassified since last week</a:t>
            </a:r>
            <a:endParaRPr lang="en-GB" sz="1200" dirty="0"/>
          </a:p>
          <a:p>
            <a:pPr lvl="1">
              <a:buClrTx/>
            </a:pPr>
            <a:endParaRPr lang="en-FR" sz="12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CC7F4F-BDD5-0D16-3495-014DA1CBF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207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AE8C5-C6C0-A67C-4BCD-A87FC3BDA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Blimp flight test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E8C9B6-E431-E820-4FDC-129BF716A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0811C2-BDBC-935E-641A-FB2BEB495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20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725B528-679D-6959-25DE-8AE7DAFA12B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FR" dirty="0"/>
              <a:t>Planned on 6 and 7 March (backup 21 March, when magnets are on)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9AC6752-7785-A383-DCF3-BC43C3536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pic>
        <p:nvPicPr>
          <p:cNvPr id="7" name="Picture 6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3C4FAE10-0830-4F3D-9134-A0426E0939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9" y="1444283"/>
            <a:ext cx="3932555" cy="247080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F7CDFF-35D7-EE62-4F0F-328C3DA5D13E}"/>
              </a:ext>
            </a:extLst>
          </p:cNvPr>
          <p:cNvSpPr txBox="1"/>
          <p:nvPr/>
        </p:nvSpPr>
        <p:spPr>
          <a:xfrm>
            <a:off x="6542250" y="473370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Elisa</a:t>
            </a:r>
          </a:p>
        </p:txBody>
      </p:sp>
    </p:spTree>
    <p:extLst>
      <p:ext uri="{BB962C8B-B14F-4D97-AF65-F5344CB8AC3E}">
        <p14:creationId xmlns:p14="http://schemas.microsoft.com/office/powerpoint/2010/main" val="847625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1C2C4-566F-D2F7-4A1B-233CEDB60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SXL2 cleanroom roof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BDBBDA-0A26-EDB7-822F-89C83B4C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B2FDC-7E48-1DC0-E437-4FC865CE3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21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F809461-BED2-5F1B-6EB5-C24520E9B2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3"/>
            <a:ext cx="8226425" cy="1059644"/>
          </a:xfrm>
        </p:spPr>
        <p:txBody>
          <a:bodyPr>
            <a:normAutofit fontScale="92500" lnSpcReduction="20000"/>
          </a:bodyPr>
          <a:lstStyle/>
          <a:p>
            <a:r>
              <a:rPr lang="en-FR" dirty="0"/>
              <a:t>Roof panel in bad conditions, consolidation required</a:t>
            </a:r>
          </a:p>
          <a:p>
            <a:endParaRPr lang="en-FR" dirty="0"/>
          </a:p>
          <a:p>
            <a:r>
              <a:rPr lang="en-FR" dirty="0"/>
              <a:t>Inspection next Wednesday AM </a:t>
            </a:r>
            <a:r>
              <a:rPr lang="en-FR" dirty="0">
                <a:sym typeface="Wingdings" pitchFamily="2" charset="2"/>
              </a:rPr>
              <a:t> open one panel</a:t>
            </a:r>
          </a:p>
          <a:p>
            <a:endParaRPr lang="en-FR" dirty="0">
              <a:sym typeface="Wingdings" pitchFamily="2" charset="2"/>
            </a:endParaRPr>
          </a:p>
          <a:p>
            <a:r>
              <a:rPr lang="en-FR" dirty="0">
                <a:sym typeface="Wingdings" pitchFamily="2" charset="2"/>
              </a:rPr>
              <a:t>Work will be organised afterwards</a:t>
            </a:r>
            <a:endParaRPr lang="en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8B8950-7423-AD7A-D04B-9CD40AB64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pic>
        <p:nvPicPr>
          <p:cNvPr id="8" name="Picture 7" descr="A stack of white metal panels in a warehouse&#10;&#10;AI-generated content may be incorrect.">
            <a:extLst>
              <a:ext uri="{FF2B5EF4-FFF2-40B4-BE49-F238E27FC236}">
                <a16:creationId xmlns:a16="http://schemas.microsoft.com/office/drawing/2014/main" id="{484E02FD-160F-792F-6DBF-14C682EF9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0878" y="2098431"/>
            <a:ext cx="3090984" cy="2318238"/>
          </a:xfrm>
          <a:prstGeom prst="rect">
            <a:avLst/>
          </a:prstGeom>
        </p:spPr>
      </p:pic>
      <p:pic>
        <p:nvPicPr>
          <p:cNvPr id="10" name="Picture 9" descr="A person standing in a factory&#10;&#10;AI-generated content may be incorrect.">
            <a:extLst>
              <a:ext uri="{FF2B5EF4-FFF2-40B4-BE49-F238E27FC236}">
                <a16:creationId xmlns:a16="http://schemas.microsoft.com/office/drawing/2014/main" id="{29839CB5-2070-9A02-5ADB-2DD7449CC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985" y="2098431"/>
            <a:ext cx="3090984" cy="231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07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813C2-B7F3-CE90-C937-6951491EE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1BCFF-E5F9-E772-5207-D27615B9D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FIT &amp; FoCal space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3A357E-6D64-B33E-8D1A-8FE6AF74A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2D4C7-ED91-6BAB-FE13-E3AA8CCBF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22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36559F5-2E50-9735-4176-830541BFD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49FA25-A3C5-626F-88A0-1ACF9CC21F21}"/>
              </a:ext>
            </a:extLst>
          </p:cNvPr>
          <p:cNvSpPr txBox="1"/>
          <p:nvPr/>
        </p:nvSpPr>
        <p:spPr>
          <a:xfrm>
            <a:off x="6035621" y="471952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Maciej/Krystian</a:t>
            </a:r>
          </a:p>
        </p:txBody>
      </p:sp>
      <p:pic>
        <p:nvPicPr>
          <p:cNvPr id="9" name="Picture 8" descr="A blueprint of a building&#10;&#10;AI-generated content may be incorrect.">
            <a:extLst>
              <a:ext uri="{FF2B5EF4-FFF2-40B4-BE49-F238E27FC236}">
                <a16:creationId xmlns:a16="http://schemas.microsoft.com/office/drawing/2014/main" id="{26E83D13-AB0B-5664-4FBC-5CA6BBF27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552" y="1002550"/>
            <a:ext cx="3876951" cy="2180785"/>
          </a:xfrm>
          <a:prstGeom prst="rect">
            <a:avLst/>
          </a:prstGeom>
        </p:spPr>
      </p:pic>
      <p:pic>
        <p:nvPicPr>
          <p:cNvPr id="11" name="Picture 10" descr="A blueprint of a building&#10;&#10;AI-generated content may be incorrect.">
            <a:extLst>
              <a:ext uri="{FF2B5EF4-FFF2-40B4-BE49-F238E27FC236}">
                <a16:creationId xmlns:a16="http://schemas.microsoft.com/office/drawing/2014/main" id="{936B11F7-F0A0-7102-BBAA-037419DFC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696" y="1002550"/>
            <a:ext cx="3009293" cy="21807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3453EE4-D0D3-5B97-B8D0-8319A6B39195}"/>
              </a:ext>
            </a:extLst>
          </p:cNvPr>
          <p:cNvSpPr txBox="1"/>
          <p:nvPr/>
        </p:nvSpPr>
        <p:spPr>
          <a:xfrm>
            <a:off x="5193696" y="3428207"/>
            <a:ext cx="3009294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sz="1200" b="1" dirty="0"/>
              <a:t>FoCal workshop in b.167: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FR" sz="1000" dirty="0">
                <a:sym typeface="Wingdings" pitchFamily="2" charset="2"/>
              </a:rPr>
              <a:t>Empty workshop, transport all items to P2  next week (Foslev, Philippe/Julien)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FR" sz="1000" dirty="0">
                <a:sym typeface="Wingdings" pitchFamily="2" charset="2"/>
              </a:rPr>
              <a:t>Renovation (EP-AGS): May-June: floor, electricity and ethernet, remove room R-021</a:t>
            </a:r>
            <a:endParaRPr lang="en-FR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8BCF94-D7DE-7D11-F1B0-31763A078252}"/>
              </a:ext>
            </a:extLst>
          </p:cNvPr>
          <p:cNvSpPr txBox="1"/>
          <p:nvPr/>
        </p:nvSpPr>
        <p:spPr>
          <a:xfrm>
            <a:off x="602508" y="3428207"/>
            <a:ext cx="300929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sz="1200" b="1" dirty="0"/>
              <a:t>FIT &amp; FoCal offices in b.595: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FR" sz="1000" dirty="0">
                <a:sym typeface="Wingdings" pitchFamily="2" charset="2"/>
              </a:rPr>
              <a:t>2 offices (R-030 and R-036) vacated last week  renovation (EP-AGS) from March 3</a:t>
            </a:r>
            <a:r>
              <a:rPr lang="en-FR" sz="1000" baseline="30000" dirty="0">
                <a:sym typeface="Wingdings" pitchFamily="2" charset="2"/>
              </a:rPr>
              <a:t>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FR" sz="1000" dirty="0">
                <a:sym typeface="Wingdings" pitchFamily="2" charset="2"/>
              </a:rPr>
              <a:t>Laboratory (R-031) will be done later</a:t>
            </a:r>
            <a:endParaRPr lang="en-FR" sz="1000" dirty="0"/>
          </a:p>
        </p:txBody>
      </p:sp>
    </p:spTree>
    <p:extLst>
      <p:ext uri="{BB962C8B-B14F-4D97-AF65-F5344CB8AC3E}">
        <p14:creationId xmlns:p14="http://schemas.microsoft.com/office/powerpoint/2010/main" val="2653382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F4732-5BB6-70AC-02A2-7CAF8B9FE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7EE1B-B1C1-0FA1-B7DA-B07421F81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 dirty="0"/>
              <a:t>Other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DBB743-DC96-ACF7-E636-2273EC893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AD83C2-EEDF-76F3-0FA0-978A3CE3C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23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97413F2-B76E-5909-3BE1-02D157020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26F00D8-0D95-9F4D-6FB0-586A6DF828D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FR" sz="1200" dirty="0">
                <a:solidFill>
                  <a:srgbClr val="018000"/>
                </a:solidFill>
              </a:rPr>
              <a:t>EN-HE: reinstall batteries on both nacelles (Mon 25 November)</a:t>
            </a:r>
            <a:endParaRPr lang="en-FR" sz="1200" dirty="0"/>
          </a:p>
          <a:p>
            <a:pPr>
              <a:buClrTx/>
            </a:pPr>
            <a:r>
              <a:rPr lang="en-FR" sz="1200" dirty="0">
                <a:solidFill>
                  <a:srgbClr val="018000"/>
                </a:solidFill>
              </a:rPr>
              <a:t>HSE-RP: RP sampling on 25.11 </a:t>
            </a:r>
            <a:r>
              <a:rPr lang="en-GB" sz="1200" dirty="0">
                <a:solidFill>
                  <a:srgbClr val="018000"/>
                </a:solidFill>
              </a:rPr>
              <a:t>(TOF, ITS, MFT, TPC, TRD, HMPID)</a:t>
            </a:r>
            <a:endParaRPr lang="en-FR" sz="1200" dirty="0">
              <a:solidFill>
                <a:srgbClr val="018000"/>
              </a:solidFill>
            </a:endParaRPr>
          </a:p>
          <a:p>
            <a:pPr>
              <a:buClrTx/>
            </a:pPr>
            <a:endParaRPr lang="en-FR" sz="1200" dirty="0"/>
          </a:p>
          <a:p>
            <a:pPr>
              <a:buClrTx/>
            </a:pPr>
            <a:r>
              <a:rPr lang="en-FR" sz="1200" dirty="0"/>
              <a:t>TRAKA in ARC: remove part 31 March – 1 April (Klaus will take out all the keys beforehand)</a:t>
            </a:r>
          </a:p>
          <a:p>
            <a:pPr>
              <a:buClrTx/>
            </a:pPr>
            <a:endParaRPr lang="en-FR" sz="1200" dirty="0"/>
          </a:p>
          <a:p>
            <a:pPr>
              <a:buClrTx/>
            </a:pPr>
            <a:r>
              <a:rPr lang="en-FR" sz="1200" dirty="0"/>
              <a:t>TE-VSC:</a:t>
            </a:r>
          </a:p>
          <a:p>
            <a:pPr lvl="1">
              <a:buClrTx/>
            </a:pPr>
            <a:r>
              <a:rPr lang="en-FR" sz="1100" dirty="0">
                <a:solidFill>
                  <a:srgbClr val="018000"/>
                </a:solidFill>
              </a:rPr>
              <a:t>Close manual beampipe valve on Monday, November 25 after 10:00</a:t>
            </a:r>
          </a:p>
          <a:p>
            <a:pPr lvl="1">
              <a:buClrTx/>
            </a:pPr>
            <a:r>
              <a:rPr lang="en-FR" sz="1100" dirty="0"/>
              <a:t>Re-open it on Thursday, March 27 AM</a:t>
            </a:r>
          </a:p>
          <a:p>
            <a:pPr lvl="1">
              <a:buClrTx/>
            </a:pPr>
            <a:endParaRPr lang="en-FR" sz="1100" dirty="0"/>
          </a:p>
          <a:p>
            <a:pPr>
              <a:buClrTx/>
            </a:pPr>
            <a:r>
              <a:rPr lang="en-GB" sz="1200" dirty="0"/>
              <a:t>HSE-FRS: on February 16</a:t>
            </a:r>
            <a:r>
              <a:rPr lang="en-GB" sz="1200" baseline="30000" dirty="0"/>
              <a:t>th</a:t>
            </a:r>
            <a:r>
              <a:rPr lang="en-GB" sz="1200" dirty="0"/>
              <a:t> &amp; March 9</a:t>
            </a:r>
            <a:r>
              <a:rPr lang="en-GB" sz="1200" baseline="30000" dirty="0"/>
              <a:t>th</a:t>
            </a:r>
            <a:r>
              <a:rPr lang="en-GB" sz="1200" dirty="0"/>
              <a:t> &amp; March 23</a:t>
            </a:r>
            <a:r>
              <a:rPr lang="en-GB" sz="1200" baseline="30000" dirty="0"/>
              <a:t>rd</a:t>
            </a:r>
            <a:r>
              <a:rPr lang="en-GB" sz="1200" dirty="0"/>
              <a:t>, the firefighters will simulate the evacuation of a person injured by electric shock and the spread of a fire in the electrical rack. This exercise will be carried out in collaboration with firefighters from SDIS 01. Red Key required</a:t>
            </a:r>
          </a:p>
          <a:p>
            <a:pPr>
              <a:buClrTx/>
            </a:pPr>
            <a:endParaRPr lang="en-GB" sz="1200" dirty="0"/>
          </a:p>
          <a:p>
            <a:pPr>
              <a:buClrTx/>
            </a:pPr>
            <a:r>
              <a:rPr lang="en-GB" sz="1200" dirty="0"/>
              <a:t>EN-AA: maintenance cavern lift (AS-724):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Thursday, December 5</a:t>
            </a:r>
            <a:r>
              <a:rPr lang="en-GB" sz="1100" baseline="30000" dirty="0">
                <a:solidFill>
                  <a:srgbClr val="018000"/>
                </a:solidFill>
              </a:rPr>
              <a:t>th</a:t>
            </a:r>
            <a:r>
              <a:rPr lang="en-GB" sz="1100" dirty="0">
                <a:solidFill>
                  <a:srgbClr val="018000"/>
                </a:solidFill>
              </a:rPr>
              <a:t>, between 6:00 AM and 8:00 AM </a:t>
            </a:r>
            <a:r>
              <a:rPr lang="en-GB" sz="1100" dirty="0">
                <a:solidFill>
                  <a:srgbClr val="018000"/>
                </a:solidFill>
                <a:sym typeface="Wingdings" pitchFamily="2" charset="2"/>
              </a:rPr>
              <a:t> no access to UX25 cavern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Monday, January 13</a:t>
            </a:r>
            <a:r>
              <a:rPr lang="en-GB" sz="1100" baseline="30000" dirty="0">
                <a:solidFill>
                  <a:srgbClr val="018000"/>
                </a:solidFill>
              </a:rPr>
              <a:t>th</a:t>
            </a:r>
            <a:r>
              <a:rPr lang="en-GB" sz="1100" dirty="0">
                <a:solidFill>
                  <a:srgbClr val="018000"/>
                </a:solidFill>
              </a:rPr>
              <a:t>, between 6:00 AM and 8:00 AM </a:t>
            </a:r>
            <a:r>
              <a:rPr lang="en-GB" sz="1100" dirty="0">
                <a:solidFill>
                  <a:srgbClr val="018000"/>
                </a:solidFill>
                <a:sym typeface="Wingdings" pitchFamily="2" charset="2"/>
              </a:rPr>
              <a:t> no access to UX25 cavern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Friday, February 14</a:t>
            </a:r>
            <a:r>
              <a:rPr lang="en-GB" sz="1100" baseline="30000" dirty="0">
                <a:solidFill>
                  <a:srgbClr val="018000"/>
                </a:solidFill>
              </a:rPr>
              <a:t>th</a:t>
            </a:r>
            <a:r>
              <a:rPr lang="en-GB" sz="1100" dirty="0">
                <a:solidFill>
                  <a:srgbClr val="018000"/>
                </a:solidFill>
              </a:rPr>
              <a:t>, between 6:00 AM and 8:00 AM </a:t>
            </a:r>
            <a:r>
              <a:rPr lang="en-GB" sz="1100" dirty="0">
                <a:solidFill>
                  <a:srgbClr val="018000"/>
                </a:solidFill>
                <a:sym typeface="Wingdings" pitchFamily="2" charset="2"/>
              </a:rPr>
              <a:t> no access to UX25 cavern</a:t>
            </a:r>
          </a:p>
          <a:p>
            <a:pPr lvl="1">
              <a:buClrTx/>
            </a:pPr>
            <a:endParaRPr lang="en-GB" sz="1100" dirty="0">
              <a:solidFill>
                <a:srgbClr val="FF000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204928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E0716-10FD-6579-9826-EBB921545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200" dirty="0"/>
              <a:t>Access, </a:t>
            </a:r>
            <a:r>
              <a:rPr lang="en-US" sz="2200" b="1" dirty="0">
                <a:effectLst/>
              </a:rPr>
              <a:t>fire, gas and SNIFFER detection </a:t>
            </a:r>
            <a:r>
              <a:rPr lang="en-US" sz="2200" dirty="0"/>
              <a:t>s</a:t>
            </a:r>
            <a:r>
              <a:rPr lang="en-US" sz="2200" b="1" dirty="0">
                <a:effectLst/>
              </a:rPr>
              <a:t>ystems </a:t>
            </a:r>
            <a:r>
              <a:rPr lang="en-FR" sz="2200" dirty="0"/>
              <a:t>(EN-AA)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6C6B43-F765-0441-AF4F-D2CC4D4A7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8F47C-70D1-18E2-1810-0D089A6A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24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1F46E42-9A64-5ECD-42E4-37ABEE5FA3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425" cy="2002305"/>
          </a:xfrm>
        </p:spPr>
        <p:txBody>
          <a:bodyPr>
            <a:normAutofit fontScale="70000" lnSpcReduction="20000"/>
          </a:bodyPr>
          <a:lstStyle/>
          <a:p>
            <a:pPr>
              <a:buClrTx/>
            </a:pPr>
            <a:r>
              <a:rPr lang="en-GB" sz="1400" b="1" dirty="0">
                <a:solidFill>
                  <a:srgbClr val="018000"/>
                </a:solidFill>
              </a:rPr>
              <a:t>Access system </a:t>
            </a:r>
            <a:r>
              <a:rPr lang="en-GB" sz="1400" dirty="0">
                <a:solidFill>
                  <a:srgbClr val="018000"/>
                </a:solidFill>
              </a:rPr>
              <a:t>preventive maintenance: 3-4 December</a:t>
            </a:r>
          </a:p>
          <a:p>
            <a:pPr>
              <a:buClrTx/>
            </a:pPr>
            <a:r>
              <a:rPr lang="en-FR" sz="1400" dirty="0">
                <a:solidFill>
                  <a:srgbClr val="018000"/>
                </a:solidFill>
              </a:rPr>
              <a:t>Yearly maintenance </a:t>
            </a:r>
            <a:r>
              <a:rPr lang="en-FR" sz="1400" b="1" dirty="0">
                <a:solidFill>
                  <a:srgbClr val="018000"/>
                </a:solidFill>
              </a:rPr>
              <a:t>red phones</a:t>
            </a:r>
            <a:r>
              <a:rPr lang="en-FR" sz="1400" dirty="0">
                <a:solidFill>
                  <a:srgbClr val="018000"/>
                </a:solidFill>
              </a:rPr>
              <a:t>: 9 December</a:t>
            </a:r>
          </a:p>
          <a:p>
            <a:pPr>
              <a:buClrTx/>
            </a:pPr>
            <a:r>
              <a:rPr lang="en-GB" sz="1400" b="1" dirty="0">
                <a:solidFill>
                  <a:srgbClr val="018000"/>
                </a:solidFill>
              </a:rPr>
              <a:t>Safety test </a:t>
            </a:r>
            <a:r>
              <a:rPr lang="en-GB" sz="1400" dirty="0">
                <a:solidFill>
                  <a:srgbClr val="018000"/>
                </a:solidFill>
              </a:rPr>
              <a:t>(sirens and flashing light): 24 December </a:t>
            </a:r>
            <a:r>
              <a:rPr lang="en-GB" sz="1400" dirty="0">
                <a:solidFill>
                  <a:srgbClr val="018000"/>
                </a:solidFill>
                <a:sym typeface="Wingdings" pitchFamily="2" charset="2"/>
              </a:rPr>
              <a:t> no access underground whole day</a:t>
            </a:r>
            <a:endParaRPr lang="en-GB" sz="140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1400" b="1" dirty="0">
                <a:solidFill>
                  <a:srgbClr val="018000"/>
                </a:solidFill>
              </a:rPr>
              <a:t>CSAM test: </a:t>
            </a:r>
            <a:r>
              <a:rPr lang="en-GB" sz="1400" dirty="0">
                <a:solidFill>
                  <a:srgbClr val="018000"/>
                </a:solidFill>
              </a:rPr>
              <a:t>3 January from 8:00 to 13:00</a:t>
            </a:r>
            <a:r>
              <a:rPr lang="en-GB" sz="1400" dirty="0">
                <a:solidFill>
                  <a:srgbClr val="018000"/>
                </a:solidFill>
                <a:sym typeface="Wingdings" pitchFamily="2" charset="2"/>
              </a:rPr>
              <a:t>  no access underground</a:t>
            </a:r>
            <a:endParaRPr lang="en-FR" sz="1400" dirty="0">
              <a:solidFill>
                <a:srgbClr val="018000"/>
              </a:solidFill>
            </a:endParaRPr>
          </a:p>
          <a:p>
            <a:pPr marL="0" indent="0">
              <a:buClrTx/>
              <a:buNone/>
            </a:pPr>
            <a:endParaRPr lang="en-FR" sz="1400" b="1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FR" sz="1400" b="1" dirty="0">
                <a:solidFill>
                  <a:schemeClr val="tx1"/>
                </a:solidFill>
              </a:rPr>
              <a:t>Individual System Test (IST):</a:t>
            </a:r>
            <a:r>
              <a:rPr lang="en-FR" sz="1400" b="1" dirty="0">
                <a:solidFill>
                  <a:srgbClr val="FF0000"/>
                </a:solidFill>
              </a:rPr>
              <a:t> </a:t>
            </a:r>
            <a:r>
              <a:rPr lang="en-GB" sz="1400" b="1" dirty="0">
                <a:solidFill>
                  <a:schemeClr val="tx1"/>
                </a:solidFill>
              </a:rPr>
              <a:t>28</a:t>
            </a:r>
            <a:r>
              <a:rPr lang="en-GB" sz="1400" b="1" baseline="30000" dirty="0">
                <a:solidFill>
                  <a:schemeClr val="tx1"/>
                </a:solidFill>
              </a:rPr>
              <a:t>th</a:t>
            </a:r>
            <a:r>
              <a:rPr lang="en-GB" sz="1400" b="1" dirty="0">
                <a:solidFill>
                  <a:schemeClr val="tx1"/>
                </a:solidFill>
              </a:rPr>
              <a:t> February from 13h to 19h30 and 3</a:t>
            </a:r>
            <a:r>
              <a:rPr lang="en-GB" sz="1400" b="1" baseline="30000" dirty="0">
                <a:solidFill>
                  <a:schemeClr val="tx1"/>
                </a:solidFill>
              </a:rPr>
              <a:t>rd</a:t>
            </a:r>
            <a:r>
              <a:rPr lang="en-GB" sz="1400" b="1" dirty="0">
                <a:solidFill>
                  <a:schemeClr val="tx1"/>
                </a:solidFill>
              </a:rPr>
              <a:t> March from 17h to 19h30</a:t>
            </a:r>
            <a:r>
              <a:rPr lang="en-FR" sz="1400" dirty="0">
                <a:solidFill>
                  <a:schemeClr val="tx1"/>
                </a:solidFill>
              </a:rPr>
              <a:t> </a:t>
            </a:r>
            <a:r>
              <a:rPr lang="en-FR" sz="1400" b="1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GB" sz="1400" b="1" dirty="0">
                <a:solidFill>
                  <a:schemeClr val="tx1"/>
                </a:solidFill>
                <a:sym typeface="Wingdings" pitchFamily="2" charset="2"/>
              </a:rPr>
              <a:t>ALL DOORS must be closed and no emergency green handle pulled (no patrol needed).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Underground access will be stopped ~1h before the tests.</a:t>
            </a:r>
          </a:p>
          <a:p>
            <a:pPr>
              <a:buClrTx/>
            </a:pPr>
            <a:endParaRPr lang="en-FR" sz="1400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buClrTx/>
            </a:pPr>
            <a:r>
              <a:rPr lang="en-FR" sz="1400" b="1" dirty="0">
                <a:solidFill>
                  <a:schemeClr val="tx1"/>
                </a:solidFill>
                <a:sym typeface="Wingdings" pitchFamily="2" charset="2"/>
              </a:rPr>
              <a:t>Beam Imminent Warning (BIW) test:</a:t>
            </a:r>
            <a:r>
              <a:rPr lang="en-FR" sz="14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28</a:t>
            </a:r>
            <a:r>
              <a:rPr lang="en-GB" sz="1400" baseline="30000" dirty="0">
                <a:solidFill>
                  <a:schemeClr val="tx1"/>
                </a:solidFill>
              </a:rPr>
              <a:t>th</a:t>
            </a:r>
            <a:r>
              <a:rPr lang="en-GB" sz="1400" dirty="0">
                <a:solidFill>
                  <a:schemeClr val="tx1"/>
                </a:solidFill>
              </a:rPr>
              <a:t> February, in the shadow of IST test</a:t>
            </a:r>
            <a:endParaRPr lang="en-FR" sz="1400" dirty="0">
              <a:solidFill>
                <a:schemeClr val="tx1"/>
              </a:solidFill>
            </a:endParaRPr>
          </a:p>
          <a:p>
            <a:pPr>
              <a:buClrTx/>
            </a:pPr>
            <a:endParaRPr lang="en-FR" sz="1400" b="1" dirty="0">
              <a:solidFill>
                <a:srgbClr val="FF0000"/>
              </a:solidFill>
            </a:endParaRPr>
          </a:p>
          <a:p>
            <a:pPr>
              <a:buClrTx/>
            </a:pPr>
            <a:r>
              <a:rPr lang="en-FR" sz="1400" b="1" dirty="0">
                <a:solidFill>
                  <a:schemeClr val="tx1"/>
                </a:solidFill>
              </a:rPr>
              <a:t>Department Safety Office (DSO) test:</a:t>
            </a:r>
            <a:r>
              <a:rPr lang="en-FR" sz="1400" dirty="0">
                <a:solidFill>
                  <a:srgbClr val="FF0000"/>
                </a:solidFill>
              </a:rPr>
              <a:t> </a:t>
            </a:r>
            <a:r>
              <a:rPr lang="en-FR" sz="1400" dirty="0">
                <a:solidFill>
                  <a:schemeClr val="tx1"/>
                </a:solidFill>
              </a:rPr>
              <a:t>13-14 March </a:t>
            </a:r>
            <a:r>
              <a:rPr lang="en-FR" sz="14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patrol and close ALICE on March 13</a:t>
            </a:r>
            <a:r>
              <a:rPr lang="en-FR" sz="1400" baseline="30000" dirty="0">
                <a:solidFill>
                  <a:srgbClr val="FF0000"/>
                </a:solidFill>
                <a:sym typeface="Wingdings" pitchFamily="2" charset="2"/>
              </a:rPr>
              <a:t>th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at 15:00 (test starts at 16:00). No underground access from March 13</a:t>
            </a:r>
            <a:r>
              <a:rPr lang="en-FR" sz="1400" baseline="30000" dirty="0">
                <a:solidFill>
                  <a:srgbClr val="FF0000"/>
                </a:solidFill>
                <a:sym typeface="Wingdings" pitchFamily="2" charset="2"/>
              </a:rPr>
              <a:t>th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at 15:00 to March 14</a:t>
            </a:r>
            <a:r>
              <a:rPr lang="en-FR" sz="1400" baseline="30000" dirty="0">
                <a:solidFill>
                  <a:srgbClr val="FF0000"/>
                </a:solidFill>
                <a:sym typeface="Wingdings" pitchFamily="2" charset="2"/>
              </a:rPr>
              <a:t>th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at 18:00</a:t>
            </a:r>
            <a:endParaRPr lang="en-FR" sz="1400" dirty="0">
              <a:solidFill>
                <a:srgbClr val="FF000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15A0F2-E86E-38C6-0DD7-3E0FA69DD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2D71FF-04CA-25EE-2CB1-38E49D0C8E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803407"/>
              </p:ext>
            </p:extLst>
          </p:nvPr>
        </p:nvGraphicFramePr>
        <p:xfrm>
          <a:off x="1360714" y="3035893"/>
          <a:ext cx="6713763" cy="1504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3956">
                  <a:extLst>
                    <a:ext uri="{9D8B030D-6E8A-4147-A177-3AD203B41FA5}">
                      <a16:colId xmlns:a16="http://schemas.microsoft.com/office/drawing/2014/main" val="2628267031"/>
                    </a:ext>
                  </a:extLst>
                </a:gridCol>
                <a:gridCol w="1328627">
                  <a:extLst>
                    <a:ext uri="{9D8B030D-6E8A-4147-A177-3AD203B41FA5}">
                      <a16:colId xmlns:a16="http://schemas.microsoft.com/office/drawing/2014/main" val="2768400346"/>
                    </a:ext>
                  </a:extLst>
                </a:gridCol>
                <a:gridCol w="1135513">
                  <a:extLst>
                    <a:ext uri="{9D8B030D-6E8A-4147-A177-3AD203B41FA5}">
                      <a16:colId xmlns:a16="http://schemas.microsoft.com/office/drawing/2014/main" val="1766194781"/>
                    </a:ext>
                  </a:extLst>
                </a:gridCol>
                <a:gridCol w="2995667">
                  <a:extLst>
                    <a:ext uri="{9D8B030D-6E8A-4147-A177-3AD203B41FA5}">
                      <a16:colId xmlns:a16="http://schemas.microsoft.com/office/drawing/2014/main" val="3938031586"/>
                    </a:ext>
                  </a:extLst>
                </a:gridCol>
              </a:tblGrid>
              <a:tr h="22954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Tests on Fire, Gas and SNIFFER Detection Systems</a:t>
                      </a:r>
                      <a:endParaRPr lang="en-US" sz="1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804811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System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Buildings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Dates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solidFill>
                            <a:schemeClr val="tx1"/>
                          </a:solidFill>
                          <a:effectLst/>
                        </a:rPr>
                        <a:t>Comments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722498659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rgbClr val="018000"/>
                          </a:solidFill>
                          <a:effectLst/>
                        </a:rPr>
                        <a:t>Gas Detection Activity #1</a:t>
                      </a:r>
                      <a:endParaRPr lang="en-US" sz="700" b="1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SG2, CR5 and UX25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25/11/2024 to 27/11/2024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776744246"/>
                  </a:ext>
                </a:extLst>
              </a:tr>
              <a:tr h="300951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rgbClr val="018000"/>
                          </a:solidFill>
                          <a:effectLst/>
                        </a:rPr>
                        <a:t>Gas Detection Activity #2</a:t>
                      </a:r>
                      <a:endParaRPr lang="en-US" sz="700" b="1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SG2, CR5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04/02/2025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Electrical Interlocks test of gas system in the shadow AUG test in collaboration with EN/EL and EP/DT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2213157713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rgbClr val="018000"/>
                          </a:solidFill>
                          <a:effectLst/>
                        </a:rPr>
                        <a:t>Fire Detection Activity #1</a:t>
                      </a:r>
                      <a:endParaRPr lang="en-US" sz="700" b="1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UX25 and Counting Rooms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25/11/2024 to 29/11/2024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570478101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Fire Detection Activity #2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UX25 Racks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21/02/2025 to 27/02/2025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2371859919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SNIFFER Activity #1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CR5 and UX25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26/02/2025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Test of level 3 alarms and DSS after all rotations are done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2376521996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SNIFFER Activity #2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CR5 and UX25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27/02/2025 or 03/03/2025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Assistance to ALICE for air sampling network cleaning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165377040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10C86A1-2B1F-A178-4CFD-B66FB280A4B2}"/>
              </a:ext>
            </a:extLst>
          </p:cNvPr>
          <p:cNvSpPr txBox="1"/>
          <p:nvPr/>
        </p:nvSpPr>
        <p:spPr>
          <a:xfrm>
            <a:off x="5798722" y="4719520"/>
            <a:ext cx="2447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600" dirty="0"/>
              <a:t>Nicolas Broca/Vitor Rios</a:t>
            </a:r>
          </a:p>
        </p:txBody>
      </p:sp>
    </p:spTree>
    <p:extLst>
      <p:ext uri="{BB962C8B-B14F-4D97-AF65-F5344CB8AC3E}">
        <p14:creationId xmlns:p14="http://schemas.microsoft.com/office/powerpoint/2010/main" val="3912705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6AFCD-0324-1B97-8AAC-2E043646B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Gas activities (EP-DT)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6CF837-A255-2061-93D3-94351B17A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8429FB-34D3-2E27-2803-743C39853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25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4E18069-A0F8-7FA5-4035-FF65A2F5C85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8" y="945002"/>
            <a:ext cx="3888550" cy="3543871"/>
          </a:xfrm>
        </p:spPr>
        <p:txBody>
          <a:bodyPr>
            <a:normAutofit fontScale="92500"/>
          </a:bodyPr>
          <a:lstStyle/>
          <a:p>
            <a:r>
              <a:rPr lang="en-GB" sz="1100" dirty="0"/>
              <a:t>TPC:</a:t>
            </a:r>
          </a:p>
          <a:p>
            <a:pPr lvl="1"/>
            <a:r>
              <a:rPr lang="en-GB" sz="900" dirty="0">
                <a:solidFill>
                  <a:srgbClr val="018000"/>
                </a:solidFill>
              </a:rPr>
              <a:t>Filling of the Envelope humidifier </a:t>
            </a:r>
            <a:r>
              <a:rPr lang="en-GB" sz="900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sz="900" dirty="0">
              <a:solidFill>
                <a:srgbClr val="018000"/>
              </a:solidFill>
            </a:endParaRPr>
          </a:p>
          <a:p>
            <a:pPr lvl="1"/>
            <a:r>
              <a:rPr lang="en-GB" sz="900" dirty="0">
                <a:solidFill>
                  <a:srgbClr val="018000"/>
                </a:solidFill>
              </a:rPr>
              <a:t>Leak search </a:t>
            </a:r>
            <a:r>
              <a:rPr lang="en-GB" sz="900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sz="900" dirty="0">
              <a:solidFill>
                <a:srgbClr val="018000"/>
              </a:solidFill>
            </a:endParaRPr>
          </a:p>
          <a:p>
            <a:pPr lvl="1"/>
            <a:r>
              <a:rPr lang="en-GB" sz="900" dirty="0">
                <a:solidFill>
                  <a:schemeClr val="tx1"/>
                </a:solidFill>
              </a:rPr>
              <a:t>Installation of a pressure dumper on the input of the pumps to reduce the gas vibration impacts on the chamber and test (built, tests second part of February) </a:t>
            </a:r>
            <a:r>
              <a:rPr lang="en-GB" sz="900" dirty="0">
                <a:solidFill>
                  <a:schemeClr val="tx1"/>
                </a:solidFill>
                <a:sym typeface="Wingdings" pitchFamily="2" charset="2"/>
              </a:rPr>
              <a:t> ongoing</a:t>
            </a:r>
            <a:endParaRPr lang="en-GB" sz="900" dirty="0"/>
          </a:p>
          <a:p>
            <a:pPr lvl="1"/>
            <a:r>
              <a:rPr lang="en-GB" sz="900" dirty="0"/>
              <a:t>Dismount and check safety valves (Dec-Jan) </a:t>
            </a:r>
            <a:r>
              <a:rPr lang="en-GB" sz="900" dirty="0">
                <a:sym typeface="Wingdings" pitchFamily="2" charset="2"/>
              </a:rPr>
              <a:t> ongoing</a:t>
            </a:r>
            <a:endParaRPr lang="en-GB" sz="900" dirty="0"/>
          </a:p>
          <a:p>
            <a:pPr lvl="1"/>
            <a:r>
              <a:rPr lang="en-GB" sz="900" dirty="0"/>
              <a:t>Replace filters, pump, purifier, distribution </a:t>
            </a:r>
            <a:r>
              <a:rPr lang="en-GB" sz="900" dirty="0">
                <a:sym typeface="Wingdings" pitchFamily="2" charset="2"/>
              </a:rPr>
              <a:t> </a:t>
            </a:r>
            <a:r>
              <a:rPr lang="en-GB" sz="900" dirty="0"/>
              <a:t>Feb</a:t>
            </a:r>
          </a:p>
          <a:p>
            <a:pPr lvl="1"/>
            <a:r>
              <a:rPr lang="en-GB" sz="900" dirty="0"/>
              <a:t>Maybe dismantling of the pump 2 and send it to manufacturer for maintenance and cleaning </a:t>
            </a:r>
            <a:r>
              <a:rPr lang="en-GB" sz="900" dirty="0">
                <a:sym typeface="Wingdings" pitchFamily="2" charset="2"/>
              </a:rPr>
              <a:t> </a:t>
            </a:r>
            <a:r>
              <a:rPr lang="en-GB" sz="900" dirty="0"/>
              <a:t>Jan-Feb</a:t>
            </a:r>
          </a:p>
          <a:p>
            <a:endParaRPr lang="en-GB" sz="1100" dirty="0"/>
          </a:p>
          <a:p>
            <a:r>
              <a:rPr lang="en-GB" sz="1100" dirty="0"/>
              <a:t>TRD:</a:t>
            </a:r>
          </a:p>
          <a:p>
            <a:pPr lvl="1"/>
            <a:r>
              <a:rPr lang="en-GB" sz="900" dirty="0">
                <a:solidFill>
                  <a:srgbClr val="018000"/>
                </a:solidFill>
              </a:rPr>
              <a:t>Replace 1 pump by the spare and send it to maintenance </a:t>
            </a:r>
            <a:r>
              <a:rPr lang="en-GB" sz="900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sz="900" dirty="0">
              <a:solidFill>
                <a:srgbClr val="018000"/>
              </a:solidFill>
            </a:endParaRPr>
          </a:p>
          <a:p>
            <a:pPr lvl="1"/>
            <a:r>
              <a:rPr lang="en-GB" sz="900" dirty="0">
                <a:solidFill>
                  <a:srgbClr val="018000"/>
                </a:solidFill>
              </a:rPr>
              <a:t>Replace the Festo module purifier </a:t>
            </a:r>
            <a:r>
              <a:rPr lang="en-GB" sz="900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sz="900" dirty="0">
              <a:solidFill>
                <a:srgbClr val="018000"/>
              </a:solidFill>
            </a:endParaRPr>
          </a:p>
          <a:p>
            <a:pPr lvl="1"/>
            <a:r>
              <a:rPr lang="en-GB" sz="900" dirty="0">
                <a:solidFill>
                  <a:schemeClr val="tx1"/>
                </a:solidFill>
              </a:rPr>
              <a:t>Replace Festo in distribution module (leak N2)</a:t>
            </a:r>
          </a:p>
          <a:p>
            <a:pPr lvl="1"/>
            <a:r>
              <a:rPr lang="en-GB" sz="900" dirty="0"/>
              <a:t>Leak search </a:t>
            </a:r>
            <a:r>
              <a:rPr lang="en-GB" sz="900" dirty="0">
                <a:sym typeface="Wingdings" pitchFamily="2" charset="2"/>
              </a:rPr>
              <a:t> ongoing</a:t>
            </a:r>
            <a:endParaRPr lang="en-GB" sz="900" dirty="0"/>
          </a:p>
          <a:p>
            <a:pPr lvl="1"/>
            <a:r>
              <a:rPr lang="en-GB" sz="900" dirty="0"/>
              <a:t>Check safety valves </a:t>
            </a:r>
            <a:r>
              <a:rPr lang="en-GB" sz="900" dirty="0">
                <a:sym typeface="Wingdings" pitchFamily="2" charset="2"/>
              </a:rPr>
              <a:t> ongoing</a:t>
            </a:r>
            <a:endParaRPr lang="en-GB" sz="900" dirty="0"/>
          </a:p>
          <a:p>
            <a:endParaRPr lang="en-GB" sz="1100" dirty="0"/>
          </a:p>
          <a:p>
            <a:r>
              <a:rPr lang="en-GB" sz="1100" dirty="0"/>
              <a:t>HMPID:</a:t>
            </a:r>
          </a:p>
          <a:p>
            <a:pPr lvl="1"/>
            <a:r>
              <a:rPr lang="en-GB" sz="900" dirty="0">
                <a:solidFill>
                  <a:srgbClr val="018000"/>
                </a:solidFill>
              </a:rPr>
              <a:t>Regeneration of the manual purifier </a:t>
            </a:r>
            <a:r>
              <a:rPr lang="en-GB" sz="900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sz="900" dirty="0">
              <a:solidFill>
                <a:srgbClr val="018000"/>
              </a:solidFill>
            </a:endParaRPr>
          </a:p>
          <a:p>
            <a:pPr lvl="1"/>
            <a:r>
              <a:rPr lang="en-GB" sz="900" dirty="0"/>
              <a:t>Check the analysis devices in CR5 </a:t>
            </a:r>
            <a:r>
              <a:rPr lang="en-GB" sz="900" dirty="0">
                <a:sym typeface="Wingdings" pitchFamily="2" charset="2"/>
              </a:rPr>
              <a:t> ongoing</a:t>
            </a:r>
            <a:endParaRPr lang="en-GB" sz="9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C8D556-DAD0-6BA0-009C-87994915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F9544AC-6E46-6642-3623-6C0CF0A9F1A4}"/>
              </a:ext>
            </a:extLst>
          </p:cNvPr>
          <p:cNvSpPr txBox="1">
            <a:spLocks/>
          </p:cNvSpPr>
          <p:nvPr/>
        </p:nvSpPr>
        <p:spPr>
          <a:xfrm>
            <a:off x="4528023" y="945002"/>
            <a:ext cx="3888550" cy="3762051"/>
          </a:xfrm>
          <a:prstGeom prst="rect">
            <a:avLst/>
          </a:prstGeom>
        </p:spPr>
        <p:txBody>
          <a:bodyPr vert="horz" lIns="91434" tIns="45717" rIns="91434" bIns="45717">
            <a:normAutofit fontScale="70000" lnSpcReduction="20000"/>
          </a:bodyPr>
          <a:lstStyle>
            <a:lvl1pPr marL="225407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1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40" indent="-228582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1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749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11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570" indent="-2238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10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089" indent="-2365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657" indent="-18286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9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3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54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dirty="0"/>
              <a:t>TOF: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Replace one pump with spare and send it to the manufacturer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dirty="0">
              <a:solidFill>
                <a:srgbClr val="018000"/>
              </a:solidFill>
            </a:endParaRP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Replace the Festo Module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dirty="0">
              <a:solidFill>
                <a:srgbClr val="018000"/>
              </a:solidFill>
            </a:endParaRP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Change filter in purifier, pump, exhaust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dirty="0">
              <a:solidFill>
                <a:srgbClr val="018000"/>
              </a:solidFill>
            </a:endParaRPr>
          </a:p>
          <a:p>
            <a:pPr lvl="1" defTabSz="914400"/>
            <a:r>
              <a:rPr lang="en-GB" dirty="0"/>
              <a:t>Installation of flow meters in the backup lines in the cavern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Jan-Feb</a:t>
            </a:r>
          </a:p>
          <a:p>
            <a:pPr lvl="1" defTabSz="914400"/>
            <a:r>
              <a:rPr lang="en-GB" dirty="0"/>
              <a:t>Leak in the purifier, pollution on the flammable gas detection sensor </a:t>
            </a:r>
            <a:r>
              <a:rPr lang="en-GB" dirty="0">
                <a:sym typeface="Wingdings" pitchFamily="2" charset="2"/>
              </a:rPr>
              <a:t> ongoing</a:t>
            </a:r>
          </a:p>
          <a:p>
            <a:pPr lvl="1" defTabSz="914400"/>
            <a:r>
              <a:rPr lang="en-GB" dirty="0"/>
              <a:t>Change second pump in pump module and send to manufacturer</a:t>
            </a:r>
          </a:p>
          <a:p>
            <a:pPr defTabSz="914400"/>
            <a:endParaRPr lang="en-GB" dirty="0"/>
          </a:p>
          <a:p>
            <a:pPr defTabSz="914400"/>
            <a:r>
              <a:rPr lang="en-GB" dirty="0"/>
              <a:t>MCH: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Test of the mixture to check the ratio (if not good, then calibration of the mass flow controllers)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dirty="0">
              <a:solidFill>
                <a:srgbClr val="018000"/>
              </a:solidFill>
            </a:endParaRP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Filling humidifier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dirty="0">
              <a:solidFill>
                <a:srgbClr val="018000"/>
              </a:solidFill>
            </a:endParaRP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Leak search Mixer and Humidifier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dirty="0">
              <a:solidFill>
                <a:srgbClr val="018000"/>
              </a:solidFill>
            </a:endParaRPr>
          </a:p>
          <a:p>
            <a:pPr lvl="1" defTabSz="914400"/>
            <a:r>
              <a:rPr lang="en-GB" dirty="0"/>
              <a:t>Reading of the distribution rack 61, one channel totally wrong to be fixed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ongoing</a:t>
            </a:r>
          </a:p>
          <a:p>
            <a:pPr defTabSz="914400"/>
            <a:endParaRPr lang="en-GB" dirty="0"/>
          </a:p>
          <a:p>
            <a:pPr defTabSz="914400"/>
            <a:r>
              <a:rPr lang="en-GB" dirty="0"/>
              <a:t>MID: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Distribution bubbler reconnected, system restarted, purged with </a:t>
            </a:r>
            <a:r>
              <a:rPr lang="en-GB" dirty="0" err="1">
                <a:solidFill>
                  <a:srgbClr val="018000"/>
                </a:solidFill>
              </a:rPr>
              <a:t>Ar</a:t>
            </a:r>
            <a:r>
              <a:rPr lang="en-GB" dirty="0">
                <a:solidFill>
                  <a:srgbClr val="018000"/>
                </a:solidFill>
              </a:rPr>
              <a:t> and then restarted</a:t>
            </a: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Remove the Zimmerli in the mixer to test it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dirty="0">
              <a:solidFill>
                <a:srgbClr val="018000"/>
              </a:solidFill>
            </a:endParaRP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Test the functioning in “dummy chamber mode”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dirty="0">
              <a:solidFill>
                <a:srgbClr val="018000"/>
              </a:solidFill>
            </a:endParaRPr>
          </a:p>
          <a:p>
            <a:pPr lvl="1" defTabSz="914400"/>
            <a:r>
              <a:rPr lang="en-GB" dirty="0">
                <a:solidFill>
                  <a:srgbClr val="018000"/>
                </a:solidFill>
              </a:rPr>
              <a:t>Change the pressure sensor on the distribution </a:t>
            </a:r>
            <a:r>
              <a:rPr lang="en-GB" dirty="0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 dirty="0">
              <a:solidFill>
                <a:srgbClr val="018000"/>
              </a:solidFill>
            </a:endParaRPr>
          </a:p>
          <a:p>
            <a:pPr lvl="1" defTabSz="914400"/>
            <a:r>
              <a:rPr lang="en-GB">
                <a:solidFill>
                  <a:srgbClr val="018000"/>
                </a:solidFill>
              </a:rPr>
              <a:t>Leak search on mixer and exhaust modules </a:t>
            </a:r>
            <a:r>
              <a:rPr lang="en-GB">
                <a:solidFill>
                  <a:srgbClr val="018000"/>
                </a:solidFill>
                <a:sym typeface="Wingdings" pitchFamily="2" charset="2"/>
              </a:rPr>
              <a:t> done</a:t>
            </a:r>
            <a:endParaRPr lang="en-GB">
              <a:solidFill>
                <a:srgbClr val="018000"/>
              </a:solidFill>
            </a:endParaRPr>
          </a:p>
          <a:p>
            <a:pPr lvl="1" defTabSz="914400"/>
            <a:r>
              <a:rPr lang="en-GB"/>
              <a:t>Pump </a:t>
            </a:r>
            <a:r>
              <a:rPr lang="en-GB" dirty="0"/>
              <a:t>membrane to be changed </a:t>
            </a:r>
            <a:r>
              <a:rPr lang="en-GB" dirty="0">
                <a:sym typeface="Wingdings" pitchFamily="2" charset="2"/>
              </a:rPr>
              <a:t> March</a:t>
            </a:r>
            <a:endParaRPr lang="en-GB" dirty="0"/>
          </a:p>
          <a:p>
            <a:pPr lvl="1" defTabSz="914400"/>
            <a:r>
              <a:rPr lang="en-GB" dirty="0"/>
              <a:t>Filling of the humidifier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Feb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6D44BE-63E9-3F86-6805-C83373483F99}"/>
              </a:ext>
            </a:extLst>
          </p:cNvPr>
          <p:cNvSpPr txBox="1"/>
          <p:nvPr/>
        </p:nvSpPr>
        <p:spPr>
          <a:xfrm>
            <a:off x="6115574" y="4719520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Louis-Philippe</a:t>
            </a:r>
          </a:p>
        </p:txBody>
      </p:sp>
    </p:spTree>
    <p:extLst>
      <p:ext uri="{BB962C8B-B14F-4D97-AF65-F5344CB8AC3E}">
        <p14:creationId xmlns:p14="http://schemas.microsoft.com/office/powerpoint/2010/main" val="21050382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EEA67-D61B-F891-9E23-7EAC6528C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Site activities (SCE)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B4190F-82A4-0FD5-1DD9-4BDA7C7C5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4DBE03-48A3-4EFD-BBF7-F6FF66AE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26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240A69-7CB5-8980-B82D-66ED2ED47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176A3B-1C36-A133-3C5F-3C49163D474E}"/>
              </a:ext>
            </a:extLst>
          </p:cNvPr>
          <p:cNvSpPr txBox="1"/>
          <p:nvPr/>
        </p:nvSpPr>
        <p:spPr>
          <a:xfrm>
            <a:off x="1036923" y="2571750"/>
            <a:ext cx="15343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50" dirty="0"/>
              <a:t>R</a:t>
            </a:r>
            <a:r>
              <a:rPr lang="en-FR" sz="1050" dirty="0">
                <a:sym typeface="Wingdings" pitchFamily="2" charset="2"/>
              </a:rPr>
              <a:t>edo parking asphalt</a:t>
            </a:r>
          </a:p>
          <a:p>
            <a:pPr algn="ctr"/>
            <a:r>
              <a:rPr lang="en-FR" sz="1050" dirty="0">
                <a:sym typeface="Wingdings" pitchFamily="2" charset="2"/>
              </a:rPr>
              <a:t>(Hostlab, SCE budget)</a:t>
            </a:r>
            <a:endParaRPr lang="en-FR" sz="1050" dirty="0"/>
          </a:p>
        </p:txBody>
      </p:sp>
      <p:pic>
        <p:nvPicPr>
          <p:cNvPr id="11" name="Picture 10" descr="A metal door with a door open&#10;&#10;Description automatically generated with medium confidence">
            <a:extLst>
              <a:ext uri="{FF2B5EF4-FFF2-40B4-BE49-F238E27FC236}">
                <a16:creationId xmlns:a16="http://schemas.microsoft.com/office/drawing/2014/main" id="{695BE852-086C-0ACB-B811-7E4133839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75606" y="3138556"/>
            <a:ext cx="1770378" cy="13277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C2A1E0-921E-2F32-6A94-6E839F3CA90A}"/>
              </a:ext>
            </a:extLst>
          </p:cNvPr>
          <p:cNvSpPr txBox="1"/>
          <p:nvPr/>
        </p:nvSpPr>
        <p:spPr>
          <a:xfrm>
            <a:off x="842508" y="4453247"/>
            <a:ext cx="15552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50" dirty="0"/>
              <a:t>MCH barrack removal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3CE2F9-F583-663F-E14B-168BDA6C38A4}"/>
              </a:ext>
            </a:extLst>
          </p:cNvPr>
          <p:cNvSpPr txBox="1"/>
          <p:nvPr/>
        </p:nvSpPr>
        <p:spPr>
          <a:xfrm>
            <a:off x="5011525" y="4358702"/>
            <a:ext cx="19527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50" dirty="0"/>
              <a:t>Redo P2 BBQ area (summer)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9F2768-E0C9-C8F0-7A27-6330FE2B8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5305" y="3058456"/>
            <a:ext cx="1618115" cy="11951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3D67D38-2677-6160-A0C6-B8FFB9736BFB}"/>
              </a:ext>
            </a:extLst>
          </p:cNvPr>
          <p:cNvSpPr txBox="1"/>
          <p:nvPr/>
        </p:nvSpPr>
        <p:spPr>
          <a:xfrm>
            <a:off x="2872763" y="4253578"/>
            <a:ext cx="18053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sz="1050" dirty="0"/>
              <a:t>New rest area outside b.3294 (spring)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88F60B-BEC8-9AD2-843D-69DC8533B5E1}"/>
              </a:ext>
            </a:extLst>
          </p:cNvPr>
          <p:cNvSpPr txBox="1"/>
          <p:nvPr/>
        </p:nvSpPr>
        <p:spPr>
          <a:xfrm>
            <a:off x="5365730" y="2511750"/>
            <a:ext cx="14448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sz="1050" dirty="0"/>
              <a:t>New car charging station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29E4C5-437E-A074-B7DA-624AB96519BA}"/>
              </a:ext>
            </a:extLst>
          </p:cNvPr>
          <p:cNvSpPr txBox="1"/>
          <p:nvPr/>
        </p:nvSpPr>
        <p:spPr>
          <a:xfrm>
            <a:off x="3454405" y="2596265"/>
            <a:ext cx="13069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sz="1050" dirty="0">
                <a:solidFill>
                  <a:srgbClr val="018000"/>
                </a:solidFill>
              </a:rPr>
              <a:t>Temporary repair potholes parking</a:t>
            </a:r>
          </a:p>
        </p:txBody>
      </p:sp>
      <p:pic>
        <p:nvPicPr>
          <p:cNvPr id="17" name="Picture 16" descr="A picnic area with a shelter and benches&#10;&#10;Description automatically generated">
            <a:extLst>
              <a:ext uri="{FF2B5EF4-FFF2-40B4-BE49-F238E27FC236}">
                <a16:creationId xmlns:a16="http://schemas.microsoft.com/office/drawing/2014/main" id="{20309032-76CE-3F33-44BF-917F3EBA435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875" t="13842" r="7778" b="20740"/>
          <a:stretch/>
        </p:blipFill>
        <p:spPr>
          <a:xfrm>
            <a:off x="4983420" y="3158081"/>
            <a:ext cx="1932816" cy="1195122"/>
          </a:xfrm>
          <a:prstGeom prst="rect">
            <a:avLst/>
          </a:prstGeom>
        </p:spPr>
      </p:pic>
      <p:pic>
        <p:nvPicPr>
          <p:cNvPr id="19" name="Picture 18" descr="A potholes in the road&#10;&#10;Description automatically generated">
            <a:extLst>
              <a:ext uri="{FF2B5EF4-FFF2-40B4-BE49-F238E27FC236}">
                <a16:creationId xmlns:a16="http://schemas.microsoft.com/office/drawing/2014/main" id="{36040D22-2CC4-CD9F-D03E-9850B89EA3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8913" y="904196"/>
            <a:ext cx="1285320" cy="1713760"/>
          </a:xfrm>
          <a:prstGeom prst="rect">
            <a:avLst/>
          </a:prstGeom>
        </p:spPr>
      </p:pic>
      <p:pic>
        <p:nvPicPr>
          <p:cNvPr id="18" name="Picture 17" descr="A person digging a hole in the ground&#10;&#10;Description automatically generated">
            <a:extLst>
              <a:ext uri="{FF2B5EF4-FFF2-40B4-BE49-F238E27FC236}">
                <a16:creationId xmlns:a16="http://schemas.microsoft.com/office/drawing/2014/main" id="{1B4A4C7C-52F7-CF37-04F5-CA98F7F02D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3016" y="904196"/>
            <a:ext cx="1201542" cy="16020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0CCB836-9B15-9FF3-EFA5-3558A23F5DD5}"/>
              </a:ext>
            </a:extLst>
          </p:cNvPr>
          <p:cNvSpPr txBox="1"/>
          <p:nvPr/>
        </p:nvSpPr>
        <p:spPr>
          <a:xfrm>
            <a:off x="7128415" y="4441327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50" dirty="0"/>
              <a:t>SG2: clean green areas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6013213-9275-8723-8F3D-A4E859B6A1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0168" y="2954990"/>
            <a:ext cx="1133512" cy="1511349"/>
          </a:xfrm>
          <a:prstGeom prst="rect">
            <a:avLst/>
          </a:prstGeom>
        </p:spPr>
      </p:pic>
      <p:pic>
        <p:nvPicPr>
          <p:cNvPr id="24" name="Picture 23" descr="A parking lot full of cars&#10;&#10;AI-generated content may be incorrect.">
            <a:extLst>
              <a:ext uri="{FF2B5EF4-FFF2-40B4-BE49-F238E27FC236}">
                <a16:creationId xmlns:a16="http://schemas.microsoft.com/office/drawing/2014/main" id="{836AFF71-BCF8-73DB-0D18-4CCB64A6AA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757" y="920234"/>
            <a:ext cx="2215188" cy="1661391"/>
          </a:xfrm>
          <a:prstGeom prst="rect">
            <a:avLst/>
          </a:prstGeom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907FB4EF-4304-B4E5-9803-567A65A68F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57"/>
          <a:stretch/>
        </p:blipFill>
        <p:spPr bwMode="auto">
          <a:xfrm>
            <a:off x="7187056" y="904196"/>
            <a:ext cx="1381649" cy="176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8B0FF63-5960-1436-EB7C-43EB9CB2D95E}"/>
              </a:ext>
            </a:extLst>
          </p:cNvPr>
          <p:cNvSpPr txBox="1"/>
          <p:nvPr/>
        </p:nvSpPr>
        <p:spPr>
          <a:xfrm>
            <a:off x="7333500" y="2666198"/>
            <a:ext cx="10166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50" dirty="0"/>
              <a:t>Electric bikes</a:t>
            </a:r>
          </a:p>
        </p:txBody>
      </p:sp>
    </p:spTree>
    <p:extLst>
      <p:ext uri="{BB962C8B-B14F-4D97-AF65-F5344CB8AC3E}">
        <p14:creationId xmlns:p14="http://schemas.microsoft.com/office/powerpoint/2010/main" val="1921852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464DC-044C-6BB3-0150-B864870E5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Update on SG2 water infiltrations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04E00D-CFC4-1476-3340-F2A96FE0E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16F70-60FC-6D1B-5085-95E6322B5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27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B30AC3-AA64-DE08-B54C-8C0CDBB7F8F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FR" sz="1200" dirty="0"/>
              <a:t>Water infiltration in the coming months (from roof &amp; from floor)</a:t>
            </a:r>
          </a:p>
          <a:p>
            <a:r>
              <a:rPr lang="en-FR" sz="1200" dirty="0"/>
              <a:t>After various discussions and tickets </a:t>
            </a:r>
            <a:r>
              <a:rPr lang="en-FR" sz="1200" dirty="0">
                <a:sym typeface="Wingdings" pitchFamily="2" charset="2"/>
              </a:rPr>
              <a:t> </a:t>
            </a:r>
            <a:r>
              <a:rPr lang="en-FR" sz="1200" dirty="0"/>
              <a:t>SCE inspections / cleaning of the green areas / sealing of the roof</a:t>
            </a:r>
          </a:p>
          <a:p>
            <a:r>
              <a:rPr lang="en-FR" sz="1200" dirty="0"/>
              <a:t>Still to do: install drainage to evacuate water on the outside trench. It will be done within a couple of months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504757A-5055-EEFA-5C2D-BD5FF5C12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pic>
        <p:nvPicPr>
          <p:cNvPr id="8" name="Picture 7" descr="A dirty floor with water stains on it&#10;&#10;AI-generated content may be incorrect.">
            <a:extLst>
              <a:ext uri="{FF2B5EF4-FFF2-40B4-BE49-F238E27FC236}">
                <a16:creationId xmlns:a16="http://schemas.microsoft.com/office/drawing/2014/main" id="{930E3737-B65C-F47A-A3E6-5AA42C7FD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619" y="2258703"/>
            <a:ext cx="1209817" cy="2149711"/>
          </a:xfrm>
          <a:prstGeom prst="rect">
            <a:avLst/>
          </a:prstGeom>
        </p:spPr>
      </p:pic>
      <p:pic>
        <p:nvPicPr>
          <p:cNvPr id="10" name="Picture 9" descr="A close-up of a factory&#10;&#10;AI-generated content may be incorrect.">
            <a:extLst>
              <a:ext uri="{FF2B5EF4-FFF2-40B4-BE49-F238E27FC236}">
                <a16:creationId xmlns:a16="http://schemas.microsoft.com/office/drawing/2014/main" id="{BC98CE5A-AA0D-3635-878D-663BEDC03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799" y="2849876"/>
            <a:ext cx="2149712" cy="967370"/>
          </a:xfrm>
          <a:prstGeom prst="rect">
            <a:avLst/>
          </a:prstGeom>
        </p:spPr>
      </p:pic>
      <p:pic>
        <p:nvPicPr>
          <p:cNvPr id="14" name="Picture 13" descr="A path with a wall and trees&#10;&#10;AI-generated content may be incorrect.">
            <a:extLst>
              <a:ext uri="{FF2B5EF4-FFF2-40B4-BE49-F238E27FC236}">
                <a16:creationId xmlns:a16="http://schemas.microsoft.com/office/drawing/2014/main" id="{54494020-49D2-11DD-F942-9FC658BD3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3551" y="2258703"/>
            <a:ext cx="1612283" cy="21497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EB5399-1B8E-ACBF-5636-D24A38917F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8988" y="2258703"/>
            <a:ext cx="1612284" cy="2149711"/>
          </a:xfrm>
          <a:prstGeom prst="rect">
            <a:avLst/>
          </a:prstGeom>
        </p:spPr>
      </p:pic>
      <p:pic>
        <p:nvPicPr>
          <p:cNvPr id="17" name="Picture 16" descr="A person holding a hose&#10;&#10;AI-generated content may be incorrect.">
            <a:extLst>
              <a:ext uri="{FF2B5EF4-FFF2-40B4-BE49-F238E27FC236}">
                <a16:creationId xmlns:a16="http://schemas.microsoft.com/office/drawing/2014/main" id="{E1BB196E-976B-339E-82FA-0D311985B2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4070" y="2258702"/>
            <a:ext cx="1612283" cy="214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5465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4DA9F-CF4B-41D5-129E-750551DCE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YETS planning meetings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41A1C6-7776-B30F-6185-7FEAB78C8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032FAD-1097-1BAC-FC2B-316C0BE99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28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B46011E-0B95-9C48-DAF6-709D3C07086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Tx/>
            </a:pPr>
            <a:r>
              <a:rPr lang="en-GB" sz="1400"/>
              <a:t>Friday</a:t>
            </a:r>
            <a:r>
              <a:rPr lang="en-GB" sz="1400" dirty="0"/>
              <a:t>, </a:t>
            </a:r>
            <a:r>
              <a:rPr lang="en-GB" sz="1400"/>
              <a:t>March </a:t>
            </a:r>
            <a:r>
              <a:rPr lang="en-GB"/>
              <a:t>7</a:t>
            </a:r>
            <a:r>
              <a:rPr lang="en-GB" sz="1400" baseline="30000"/>
              <a:t>th</a:t>
            </a:r>
            <a:r>
              <a:rPr lang="en-GB" sz="1400"/>
              <a:t> </a:t>
            </a:r>
            <a:r>
              <a:rPr lang="en-GB" sz="1400" dirty="0"/>
              <a:t>at 10:00</a:t>
            </a:r>
            <a:endParaRPr lang="en-FR" dirty="0"/>
          </a:p>
          <a:p>
            <a:pPr>
              <a:buClrTx/>
            </a:pPr>
            <a:r>
              <a:rPr lang="en-GB" sz="1400" dirty="0"/>
              <a:t>Friday, March 28</a:t>
            </a:r>
            <a:r>
              <a:rPr lang="en-GB" sz="1400" baseline="30000" dirty="0"/>
              <a:t>h</a:t>
            </a:r>
            <a:r>
              <a:rPr lang="en-GB" sz="1400" dirty="0"/>
              <a:t> at 10:00</a:t>
            </a:r>
            <a:endParaRPr lang="en-FR" dirty="0"/>
          </a:p>
          <a:p>
            <a:pPr>
              <a:buClrTx/>
            </a:pPr>
            <a:endParaRPr lang="en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A8AA84E-F49C-66BA-9B1F-C0C891981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083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38613-5416-3CB2-20EF-819892A25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Safety first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8070F8-E7F6-4EA9-B0E0-894193B63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YETS planning meeting - </a:t>
            </a:r>
            <a:r>
              <a:rPr lang="en-US" dirty="0" err="1">
                <a:latin typeface="Arial"/>
              </a:rPr>
              <a:t>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2B3C8-577C-7990-0555-96A6175B6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3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449AB2E-4731-D2E8-9A2D-69254740D6A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3962393" cy="3762051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GB" b="1" u="sng" dirty="0">
                <a:solidFill>
                  <a:srgbClr val="018000"/>
                </a:solidFill>
                <a:effectLst/>
              </a:rPr>
              <a:t>Positive points</a:t>
            </a:r>
            <a:r>
              <a:rPr lang="en-GB" b="1" dirty="0">
                <a:solidFill>
                  <a:srgbClr val="018000"/>
                </a:solidFill>
                <a:effectLst/>
              </a:rPr>
              <a:t> :</a:t>
            </a:r>
            <a:endParaRPr lang="en-GB" b="1" dirty="0">
              <a:solidFill>
                <a:srgbClr val="018000"/>
              </a:solidFill>
            </a:endParaRPr>
          </a:p>
          <a:p>
            <a:r>
              <a:rPr lang="en-GB" b="1" dirty="0">
                <a:solidFill>
                  <a:schemeClr val="tx1"/>
                </a:solidFill>
                <a:effectLst/>
              </a:rPr>
              <a:t>Positive feedback about VISAN &amp; FOSELEV activities</a:t>
            </a:r>
          </a:p>
          <a:p>
            <a:pPr lvl="1"/>
            <a:r>
              <a:rPr lang="en-GB" dirty="0">
                <a:solidFill>
                  <a:schemeClr val="tx1"/>
                </a:solidFill>
                <a:effectLst/>
              </a:rPr>
              <a:t>Marking, wearing harness, etc...</a:t>
            </a:r>
          </a:p>
          <a:p>
            <a:pPr algn="l" rtl="0"/>
            <a:r>
              <a:rPr lang="en-GB" b="1" dirty="0">
                <a:solidFill>
                  <a:schemeClr val="tx1"/>
                </a:solidFill>
                <a:effectLst/>
              </a:rPr>
              <a:t>Order and cleanliness</a:t>
            </a:r>
          </a:p>
          <a:p>
            <a:pPr lvl="1"/>
            <a:r>
              <a:rPr lang="en-GB" dirty="0">
                <a:solidFill>
                  <a:schemeClr val="tx1"/>
                </a:solidFill>
                <a:effectLst/>
              </a:rPr>
              <a:t>Most of the material and waste have been evacuated. Continue keep a clean site after the end of the works.</a:t>
            </a:r>
          </a:p>
          <a:p>
            <a:pPr marL="0" indent="0" algn="l" rtl="0">
              <a:buNone/>
            </a:pPr>
            <a:endParaRPr lang="en-GB" b="1" u="sng" dirty="0">
              <a:solidFill>
                <a:schemeClr val="tx1"/>
              </a:solidFill>
              <a:effectLst/>
            </a:endParaRPr>
          </a:p>
          <a:p>
            <a:pPr marL="0" indent="0" algn="l" rtl="0">
              <a:buNone/>
            </a:pPr>
            <a:r>
              <a:rPr lang="en-GB" b="1" u="sng" dirty="0">
                <a:solidFill>
                  <a:srgbClr val="FF0000"/>
                </a:solidFill>
                <a:effectLst/>
              </a:rPr>
              <a:t>Points of improvement</a:t>
            </a:r>
            <a:r>
              <a:rPr lang="en-GB" b="1" dirty="0">
                <a:solidFill>
                  <a:srgbClr val="FF0000"/>
                </a:solidFill>
                <a:effectLst/>
              </a:rPr>
              <a:t> :</a:t>
            </a:r>
          </a:p>
          <a:p>
            <a:r>
              <a:rPr lang="en-GB" b="1" dirty="0">
                <a:solidFill>
                  <a:schemeClr val="tx1"/>
                </a:solidFill>
                <a:effectLst/>
              </a:rPr>
              <a:t>Lone workers</a:t>
            </a:r>
          </a:p>
          <a:p>
            <a:pPr lvl="1"/>
            <a:r>
              <a:rPr lang="en-GB" dirty="0">
                <a:solidFill>
                  <a:schemeClr val="tx1"/>
                </a:solidFill>
                <a:effectLst/>
              </a:rPr>
              <a:t>Lone workers in the ALICE cavern sometimes</a:t>
            </a:r>
          </a:p>
          <a:p>
            <a:pPr algn="l" rtl="0"/>
            <a:r>
              <a:rPr lang="en-GB" dirty="0">
                <a:solidFill>
                  <a:schemeClr val="tx1"/>
                </a:solidFill>
                <a:effectLst/>
              </a:rPr>
              <a:t>3 illnesses during the YETS in the cavern, fortunately, each time the victims were accompanied</a:t>
            </a:r>
          </a:p>
          <a:p>
            <a:pPr algn="l" rtl="0"/>
            <a:r>
              <a:rPr lang="en-GB" b="1" dirty="0">
                <a:solidFill>
                  <a:schemeClr val="tx1"/>
                </a:solidFill>
                <a:effectLst/>
              </a:rPr>
              <a:t>Chemical products storage </a:t>
            </a:r>
            <a:endParaRPr lang="en-GB" dirty="0">
              <a:solidFill>
                <a:schemeClr val="tx1"/>
              </a:solidFill>
              <a:effectLst/>
            </a:endParaRPr>
          </a:p>
          <a:p>
            <a:pPr lvl="1"/>
            <a:r>
              <a:rPr lang="en-GB" dirty="0">
                <a:solidFill>
                  <a:schemeClr val="tx1"/>
                </a:solidFill>
                <a:effectLst/>
              </a:rPr>
              <a:t>Storage without tank</a:t>
            </a:r>
          </a:p>
          <a:p>
            <a:endParaRPr lang="en-FR" sz="1100" dirty="0">
              <a:solidFill>
                <a:schemeClr val="tx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E9C791-EA83-F529-510D-BA0B04199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857CF8-1900-8714-CE26-54AD5100A4AC}"/>
              </a:ext>
            </a:extLst>
          </p:cNvPr>
          <p:cNvSpPr txBox="1"/>
          <p:nvPr/>
        </p:nvSpPr>
        <p:spPr>
          <a:xfrm>
            <a:off x="6262382" y="471952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Alexandre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F375B2-7F7C-4F36-7CFC-FAA583C1426B}"/>
              </a:ext>
            </a:extLst>
          </p:cNvPr>
          <p:cNvGrpSpPr/>
          <p:nvPr/>
        </p:nvGrpSpPr>
        <p:grpSpPr>
          <a:xfrm>
            <a:off x="4570628" y="1202211"/>
            <a:ext cx="4023782" cy="3074845"/>
            <a:chOff x="4570628" y="1110665"/>
            <a:chExt cx="4023782" cy="3074845"/>
          </a:xfrm>
        </p:grpSpPr>
        <p:pic>
          <p:nvPicPr>
            <p:cNvPr id="9" name="Picture 8" descr="A metal grate on a green machine&#10;&#10;AI-generated content may be incorrect.">
              <a:extLst>
                <a:ext uri="{FF2B5EF4-FFF2-40B4-BE49-F238E27FC236}">
                  <a16:creationId xmlns:a16="http://schemas.microsoft.com/office/drawing/2014/main" id="{FBFC707D-0A6E-4ABD-AE0B-C477AB167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58033" y="1110665"/>
              <a:ext cx="1936377" cy="2571750"/>
            </a:xfrm>
            <a:prstGeom prst="rect">
              <a:avLst/>
            </a:prstGeom>
          </p:spPr>
        </p:pic>
        <p:pic>
          <p:nvPicPr>
            <p:cNvPr id="11" name="Picture 10" descr="A green staircase in a building&#10;&#10;AI-generated content may be incorrect.">
              <a:extLst>
                <a:ext uri="{FF2B5EF4-FFF2-40B4-BE49-F238E27FC236}">
                  <a16:creationId xmlns:a16="http://schemas.microsoft.com/office/drawing/2014/main" id="{8D4388FD-6E2D-15B3-52F2-93A9DFAA7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0628" y="1110665"/>
              <a:ext cx="1936377" cy="257175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094E6B2-9CD6-486C-372D-3A51815BF7B6}"/>
                </a:ext>
              </a:extLst>
            </p:cNvPr>
            <p:cNvSpPr txBox="1"/>
            <p:nvPr/>
          </p:nvSpPr>
          <p:spPr>
            <a:xfrm>
              <a:off x="4792133" y="3877733"/>
              <a:ext cx="32576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1400" dirty="0"/>
                <a:t>Damaged gangway </a:t>
              </a:r>
              <a:r>
                <a:rPr lang="en-FR" sz="1400" dirty="0">
                  <a:sym typeface="Wingdings" pitchFamily="2" charset="2"/>
                </a:rPr>
                <a:t> seen with Klaus</a:t>
              </a:r>
              <a:endParaRPr lang="en-F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0990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0CD10-1441-6D18-6FA5-278D6F42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dirty="0"/>
              <a:t>Summary of a</a:t>
            </a:r>
            <a:r>
              <a:rPr lang="en-FR" sz="2400" b="1" dirty="0"/>
              <a:t>ccess interruptions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A58776-CCDC-9F62-107C-637C5543F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C49534-8B1E-7E60-A486-6FF9AA70C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4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7EAC69C-F3C7-EFB3-5A68-321C9E4F1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AF2034C3-89CB-BAB4-6FFA-7B78653D12A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425" cy="3687958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300"/>
              </a:spcBef>
              <a:buClrTx/>
            </a:pPr>
            <a:r>
              <a:rPr lang="en-GB" sz="1200" b="1" dirty="0">
                <a:solidFill>
                  <a:srgbClr val="018000"/>
                </a:solidFill>
              </a:rPr>
              <a:t>Opening PX24 shaft:</a:t>
            </a:r>
            <a:r>
              <a:rPr lang="en-GB" sz="1200" dirty="0">
                <a:solidFill>
                  <a:srgbClr val="018000"/>
                </a:solidFill>
              </a:rPr>
              <a:t> 2 December </a:t>
            </a:r>
            <a:r>
              <a:rPr lang="en-GB" sz="12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GB" sz="1200" b="1" dirty="0">
                <a:solidFill>
                  <a:srgbClr val="018000"/>
                </a:solidFill>
                <a:sym typeface="Wingdings" pitchFamily="2" charset="2"/>
              </a:rPr>
              <a:t>no access UX25 and CRs from 8:00 AM to 16:00 PM</a:t>
            </a:r>
            <a:endParaRPr lang="en-GB" sz="1200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GB" sz="1200" dirty="0"/>
          </a:p>
          <a:p>
            <a:pPr>
              <a:spcBef>
                <a:spcPts val="300"/>
              </a:spcBef>
              <a:buClrTx/>
            </a:pPr>
            <a:r>
              <a:rPr lang="en-FR" sz="1200" b="1" dirty="0">
                <a:solidFill>
                  <a:srgbClr val="018000"/>
                </a:solidFill>
              </a:rPr>
              <a:t>Safety tests </a:t>
            </a:r>
            <a:r>
              <a:rPr lang="en-GB" sz="1200" dirty="0">
                <a:solidFill>
                  <a:srgbClr val="018000"/>
                </a:solidFill>
              </a:rPr>
              <a:t>(sirens and flashing light)</a:t>
            </a:r>
            <a:r>
              <a:rPr lang="en-FR" sz="1200" dirty="0">
                <a:solidFill>
                  <a:srgbClr val="018000"/>
                </a:solidFill>
              </a:rPr>
              <a:t>: 24 December (during EOY closure) </a:t>
            </a:r>
            <a:r>
              <a:rPr lang="en-FR" sz="12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FR" sz="1200" b="1" dirty="0">
                <a:solidFill>
                  <a:srgbClr val="018000"/>
                </a:solidFill>
                <a:sym typeface="Wingdings" pitchFamily="2" charset="2"/>
              </a:rPr>
              <a:t>no access UX25 </a:t>
            </a:r>
          </a:p>
          <a:p>
            <a:pPr>
              <a:spcBef>
                <a:spcPts val="300"/>
              </a:spcBef>
              <a:buClrTx/>
            </a:pPr>
            <a:endParaRPr lang="en-FR" sz="1200" b="1" dirty="0">
              <a:solidFill>
                <a:srgbClr val="018000"/>
              </a:solidFill>
              <a:sym typeface="Wingdings" pitchFamily="2" charset="2"/>
            </a:endParaRPr>
          </a:p>
          <a:p>
            <a:pPr>
              <a:spcBef>
                <a:spcPts val="300"/>
              </a:spcBef>
              <a:buClrTx/>
            </a:pPr>
            <a:r>
              <a:rPr lang="en-GB" sz="1200" b="1" dirty="0">
                <a:solidFill>
                  <a:srgbClr val="018000"/>
                </a:solidFill>
              </a:rPr>
              <a:t>CSAM test:</a:t>
            </a:r>
            <a:r>
              <a:rPr lang="en-GB" sz="1200" dirty="0">
                <a:solidFill>
                  <a:srgbClr val="018000"/>
                </a:solidFill>
              </a:rPr>
              <a:t> 3 January </a:t>
            </a:r>
            <a:r>
              <a:rPr lang="en-FR" sz="1200" dirty="0">
                <a:solidFill>
                  <a:srgbClr val="018000"/>
                </a:solidFill>
              </a:rPr>
              <a:t>(during EOY closure) </a:t>
            </a:r>
            <a:r>
              <a:rPr lang="en-GB" sz="1200" dirty="0">
                <a:solidFill>
                  <a:srgbClr val="018000"/>
                </a:solidFill>
              </a:rPr>
              <a:t>from 8:00 to 13:00</a:t>
            </a:r>
            <a:r>
              <a:rPr lang="en-GB" sz="1200" dirty="0">
                <a:solidFill>
                  <a:srgbClr val="018000"/>
                </a:solidFill>
                <a:sym typeface="Wingdings" pitchFamily="2" charset="2"/>
              </a:rPr>
              <a:t>  </a:t>
            </a:r>
            <a:r>
              <a:rPr lang="en-GB" sz="1200" b="1" dirty="0">
                <a:solidFill>
                  <a:srgbClr val="018000"/>
                </a:solidFill>
                <a:sym typeface="Wingdings" pitchFamily="2" charset="2"/>
              </a:rPr>
              <a:t>no access UX25 </a:t>
            </a:r>
          </a:p>
          <a:p>
            <a:pPr>
              <a:spcBef>
                <a:spcPts val="300"/>
              </a:spcBef>
              <a:buClrTx/>
            </a:pPr>
            <a:endParaRPr lang="en-GB" sz="1200" dirty="0">
              <a:solidFill>
                <a:srgbClr val="018000"/>
              </a:solidFill>
              <a:sym typeface="Wingdings" pitchFamily="2" charset="2"/>
            </a:endParaRPr>
          </a:p>
          <a:p>
            <a:pPr>
              <a:spcBef>
                <a:spcPts val="300"/>
              </a:spcBef>
              <a:buClrTx/>
            </a:pPr>
            <a:r>
              <a:rPr lang="en-GB" sz="1200" b="1" dirty="0">
                <a:solidFill>
                  <a:srgbClr val="018000"/>
                </a:solidFill>
              </a:rPr>
              <a:t>Test N/S</a:t>
            </a:r>
            <a:r>
              <a:rPr lang="en-GB" sz="1200" dirty="0">
                <a:solidFill>
                  <a:srgbClr val="018000"/>
                </a:solidFill>
              </a:rPr>
              <a:t> (CERN wide): 8 January 6:00 – 6:10 AM </a:t>
            </a:r>
            <a:r>
              <a:rPr lang="en-GB" sz="1200" dirty="0">
                <a:solidFill>
                  <a:srgbClr val="018000"/>
                </a:solidFill>
                <a:sym typeface="Wingdings" pitchFamily="2" charset="2"/>
              </a:rPr>
              <a:t></a:t>
            </a:r>
            <a:r>
              <a:rPr lang="en-GB" sz="1200" dirty="0">
                <a:solidFill>
                  <a:srgbClr val="018000"/>
                </a:solidFill>
              </a:rPr>
              <a:t> </a:t>
            </a:r>
            <a:r>
              <a:rPr lang="en-GB" sz="1200" b="1" dirty="0">
                <a:solidFill>
                  <a:srgbClr val="018000"/>
                </a:solidFill>
              </a:rPr>
              <a:t>no access UX25 5:00 AM - 9:00 AM</a:t>
            </a:r>
            <a:endParaRPr lang="en-GB" sz="1200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FR" sz="12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GB" sz="1200" b="1" dirty="0">
                <a:solidFill>
                  <a:srgbClr val="018000"/>
                </a:solidFill>
              </a:rPr>
              <a:t>Transformer maintenance:</a:t>
            </a:r>
            <a:r>
              <a:rPr lang="en-GB" sz="1200" dirty="0">
                <a:solidFill>
                  <a:srgbClr val="018000"/>
                </a:solidFill>
              </a:rPr>
              <a:t> 3 February </a:t>
            </a:r>
            <a:r>
              <a:rPr lang="en-FR" sz="12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FR" sz="1200" b="1" dirty="0">
                <a:solidFill>
                  <a:srgbClr val="018000"/>
                </a:solidFill>
                <a:sym typeface="Wingdings" pitchFamily="2" charset="2"/>
              </a:rPr>
              <a:t>no access UX25 cavern 8:00 AM – 12:00 PM</a:t>
            </a:r>
            <a:endParaRPr lang="en-GB" sz="1200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FR" sz="1200" b="1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r>
              <a:rPr lang="en-FR" sz="1200" b="1" dirty="0">
                <a:solidFill>
                  <a:srgbClr val="018000"/>
                </a:solidFill>
              </a:rPr>
              <a:t>AUG</a:t>
            </a:r>
            <a:r>
              <a:rPr lang="en-FR" sz="1200" dirty="0">
                <a:solidFill>
                  <a:srgbClr val="018000"/>
                </a:solidFill>
              </a:rPr>
              <a:t> LHC2 + ALICE: 4 February </a:t>
            </a:r>
            <a:r>
              <a:rPr lang="en-FR" sz="12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FR" sz="1200" b="1" dirty="0">
                <a:solidFill>
                  <a:srgbClr val="018000"/>
                </a:solidFill>
                <a:sym typeface="Wingdings" pitchFamily="2" charset="2"/>
              </a:rPr>
              <a:t>no access P2 site</a:t>
            </a:r>
          </a:p>
          <a:p>
            <a:pPr marL="0" indent="0">
              <a:spcBef>
                <a:spcPts val="300"/>
              </a:spcBef>
              <a:buClrTx/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FR" sz="1200" b="1" dirty="0"/>
              <a:t>Individual System Test (IST):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dirty="0">
                <a:solidFill>
                  <a:schemeClr val="tx1"/>
                </a:solidFill>
              </a:rPr>
              <a:t>28 February from 13:00 to 19:30 and 3 March from 17:00 to 19:30</a:t>
            </a:r>
            <a:r>
              <a:rPr lang="en-FR" sz="1200" dirty="0">
                <a:solidFill>
                  <a:srgbClr val="FF0000"/>
                </a:solidFill>
              </a:rPr>
              <a:t> </a:t>
            </a:r>
            <a:r>
              <a:rPr lang="en-FR" sz="120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FR" sz="1200" b="1" dirty="0">
                <a:solidFill>
                  <a:srgbClr val="FF0000"/>
                </a:solidFill>
                <a:sym typeface="Wingdings" pitchFamily="2" charset="2"/>
              </a:rPr>
              <a:t> no access UX25 from ~1h before the tests</a:t>
            </a:r>
            <a:endParaRPr lang="en-FR" sz="1200" b="1" dirty="0"/>
          </a:p>
          <a:p>
            <a:pPr>
              <a:buClrTx/>
            </a:pPr>
            <a:endParaRPr lang="en-FR" sz="1200" dirty="0"/>
          </a:p>
          <a:p>
            <a:pPr>
              <a:buClrTx/>
            </a:pPr>
            <a:r>
              <a:rPr lang="en-FR" sz="1200" b="1" dirty="0"/>
              <a:t>Department Safety Office (DSO) test:</a:t>
            </a:r>
            <a:r>
              <a:rPr lang="en-FR" sz="1200" dirty="0"/>
              <a:t> 13-</a:t>
            </a:r>
            <a:r>
              <a:rPr lang="en-GB" sz="1200" dirty="0">
                <a:solidFill>
                  <a:schemeClr val="tx1"/>
                </a:solidFill>
              </a:rPr>
              <a:t>14 March </a:t>
            </a:r>
            <a:r>
              <a:rPr lang="en-FR" sz="1200" dirty="0">
                <a:sym typeface="Wingdings" pitchFamily="2" charset="2"/>
              </a:rPr>
              <a:t> </a:t>
            </a:r>
            <a:r>
              <a:rPr lang="en-FR" sz="1200" b="1" dirty="0">
                <a:solidFill>
                  <a:srgbClr val="FF0000"/>
                </a:solidFill>
                <a:sym typeface="Wingdings" pitchFamily="2" charset="2"/>
              </a:rPr>
              <a:t>no access UX25 from March 13 at 15:00 to March 14 at 18:00</a:t>
            </a:r>
          </a:p>
          <a:p>
            <a:pPr>
              <a:buClrTx/>
            </a:pPr>
            <a:endParaRPr lang="en-FR" sz="1200" b="1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buClrTx/>
            </a:pPr>
            <a:r>
              <a:rPr lang="en-GB" sz="1200" b="1" dirty="0"/>
              <a:t>Closing PX24 shaft: </a:t>
            </a:r>
            <a:r>
              <a:rPr lang="en-GB" sz="1200" dirty="0"/>
              <a:t>14 March 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b="1" dirty="0">
                <a:solidFill>
                  <a:srgbClr val="FF0000"/>
                </a:solidFill>
                <a:sym typeface="Wingdings" pitchFamily="2" charset="2"/>
              </a:rPr>
              <a:t>no access UX25 and CRs</a:t>
            </a:r>
          </a:p>
          <a:p>
            <a:pPr>
              <a:buClrTx/>
            </a:pPr>
            <a:endParaRPr lang="en-GB" sz="1200" b="1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buClrTx/>
            </a:pPr>
            <a:r>
              <a:rPr lang="en-GB" sz="1200" b="1" dirty="0">
                <a:solidFill>
                  <a:schemeClr val="tx1"/>
                </a:solidFill>
                <a:sym typeface="Wingdings" pitchFamily="2" charset="2"/>
              </a:rPr>
              <a:t>L3 + Dipole </a:t>
            </a:r>
            <a:r>
              <a:rPr lang="en-GB" sz="1200" dirty="0">
                <a:solidFill>
                  <a:schemeClr val="tx1"/>
                </a:solidFill>
                <a:sym typeface="Wingdings" pitchFamily="2" charset="2"/>
              </a:rPr>
              <a:t>magnet test: 21 March from 8:30 to 14:30 </a:t>
            </a:r>
            <a:r>
              <a:rPr lang="en-GB" sz="1200" b="1" dirty="0">
                <a:solidFill>
                  <a:srgbClr val="FF0000"/>
                </a:solidFill>
                <a:sym typeface="Wingdings" pitchFamily="2" charset="2"/>
              </a:rPr>
              <a:t> no access to L3, Miniframe and Dipole</a:t>
            </a:r>
            <a:endParaRPr lang="en-FR" sz="1200" dirty="0"/>
          </a:p>
        </p:txBody>
      </p:sp>
    </p:spTree>
    <p:extLst>
      <p:ext uri="{BB962C8B-B14F-4D97-AF65-F5344CB8AC3E}">
        <p14:creationId xmlns:p14="http://schemas.microsoft.com/office/powerpoint/2010/main" val="609457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F5DA1-9D69-DA9D-75E7-E72D8058C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L3 &amp; Dipole magnets test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D29B5D-C5BB-E767-C256-56515BA6E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4945A-DB8B-C433-8AFD-BEF1006ED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5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D848930-0616-59FD-07DC-7CBC789CA54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FR" dirty="0"/>
              <a:t>Powering test Friday March 21</a:t>
            </a:r>
            <a:r>
              <a:rPr lang="en-FR" baseline="30000" dirty="0"/>
              <a:t>st </a:t>
            </a:r>
            <a:r>
              <a:rPr lang="en-FR" dirty="0"/>
              <a:t>from 8:30 to 14:30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No access to L3, Miniframe and Dipole</a:t>
            </a:r>
          </a:p>
          <a:p>
            <a:endParaRPr lang="en-GB" dirty="0"/>
          </a:p>
          <a:p>
            <a:r>
              <a:rPr lang="en-GB" dirty="0"/>
              <a:t>Restart L3 cooling </a:t>
            </a:r>
            <a:r>
              <a:rPr lang="en-GB" dirty="0">
                <a:sym typeface="Wingdings" pitchFamily="2" charset="2"/>
              </a:rPr>
              <a:t> next week</a:t>
            </a:r>
            <a:endParaRPr lang="en-GB" dirty="0"/>
          </a:p>
          <a:p>
            <a:r>
              <a:rPr lang="en-GB" dirty="0"/>
              <a:t>Interlock tests with EP-DT </a:t>
            </a:r>
            <a:r>
              <a:rPr lang="en-GB" dirty="0">
                <a:sym typeface="Wingdings" pitchFamily="2" charset="2"/>
              </a:rPr>
              <a:t> next week</a:t>
            </a:r>
            <a:endParaRPr lang="en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7E99F9-AF65-8E17-27EF-CA0DDBA6E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1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FF766-66DF-347F-E922-1B6B24D09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F4CE9-1BF6-FEC9-07BE-EC97E5A8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EPN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3BF242-C9DF-16A5-DA8A-6867A6F2F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D084D-62A3-655E-5D62-5F2B1DF7A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6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269429-0E68-FA98-D31E-C74EE65CB7E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847" cy="3762051"/>
          </a:xfrm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050" b="0" i="0" u="none" strike="noStrike" dirty="0">
                <a:solidFill>
                  <a:schemeClr val="tx1"/>
                </a:solidFill>
                <a:effectLst/>
              </a:rPr>
              <a:t>Install PLCs for smoke and humidity detection (DCS) </a:t>
            </a:r>
            <a:r>
              <a:rPr lang="en-US" sz="1050" b="0" i="0" u="none" strike="noStrike" dirty="0">
                <a:solidFill>
                  <a:schemeClr val="tx1"/>
                </a:solidFill>
                <a:effectLst/>
                <a:sym typeface="Wingdings" pitchFamily="2" charset="2"/>
              </a:rPr>
              <a:t> </a:t>
            </a:r>
            <a:r>
              <a:rPr lang="en-US" sz="1050" b="0" i="0" u="none" strike="noStrike" dirty="0">
                <a:solidFill>
                  <a:srgbClr val="018000"/>
                </a:solidFill>
                <a:effectLst/>
                <a:sym typeface="Wingdings" pitchFamily="2" charset="2"/>
              </a:rPr>
              <a:t>done for 2024, to be repeated in Dec 2025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sz="1050" b="0" i="0" u="none" strike="noStrike" dirty="0">
              <a:solidFill>
                <a:schemeClr val="tx1"/>
              </a:solidFill>
              <a:effectLst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050" b="0" i="0" u="none" strike="noStrike" dirty="0">
                <a:solidFill>
                  <a:schemeClr val="tx1"/>
                </a:solidFill>
                <a:effectLst/>
              </a:rPr>
              <a:t>Full shock treatment (spring, EN-CV) </a:t>
            </a:r>
            <a:r>
              <a:rPr lang="en-US" sz="1050" b="0" i="0" u="none" strike="noStrike" dirty="0">
                <a:solidFill>
                  <a:schemeClr val="tx1"/>
                </a:solidFill>
                <a:effectLst/>
                <a:sym typeface="Wingdings" pitchFamily="2" charset="2"/>
              </a:rPr>
              <a:t></a:t>
            </a:r>
            <a:r>
              <a:rPr lang="en-US" sz="1050" b="0" i="0" u="none" strike="noStrike" dirty="0">
                <a:solidFill>
                  <a:schemeClr val="tx1"/>
                </a:solidFill>
                <a:effectLst/>
              </a:rPr>
              <a:t> </a:t>
            </a:r>
            <a:r>
              <a:rPr lang="en-US" sz="1050" b="0" i="0" u="none" strike="noStrike" dirty="0">
                <a:solidFill>
                  <a:srgbClr val="FF0000"/>
                </a:solidFill>
                <a:effectLst/>
              </a:rPr>
              <a:t>to be scheduled: need to restart the RO water: proposed dates weeks 1-2 of April if temperatures are ok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050" b="0" i="0" u="none" strike="noStrike" dirty="0">
                <a:solidFill>
                  <a:schemeClr val="tx1"/>
                </a:solidFill>
                <a:effectLst/>
              </a:rPr>
              <a:t>Relocation of temperature probes (EN-CV) </a:t>
            </a:r>
            <a:r>
              <a:rPr lang="en-US" sz="1050" b="0" i="0" u="none" strike="noStrike" dirty="0">
                <a:solidFill>
                  <a:schemeClr val="tx1"/>
                </a:solidFill>
                <a:effectLst/>
                <a:sym typeface="Wingdings" pitchFamily="2" charset="2"/>
              </a:rPr>
              <a:t> </a:t>
            </a:r>
            <a:r>
              <a:rPr lang="en-US" sz="1050" b="0" i="0" u="none" strike="noStrike" dirty="0">
                <a:solidFill>
                  <a:srgbClr val="FF0000"/>
                </a:solidFill>
                <a:effectLst/>
              </a:rPr>
              <a:t>pending, not urgent but should be done before the fall/winter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endParaRPr lang="en-US" sz="1050" b="0" i="0" u="none" strike="noStrike" dirty="0">
              <a:solidFill>
                <a:schemeClr val="tx1"/>
              </a:solidFill>
              <a:effectLst/>
            </a:endParaRP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050" b="0" i="0" u="none" strike="noStrike" dirty="0">
                <a:solidFill>
                  <a:schemeClr val="tx1"/>
                </a:solidFill>
                <a:effectLst/>
              </a:rPr>
              <a:t>Purchase and install power monitoring (DCS, EPN) </a:t>
            </a:r>
            <a:r>
              <a:rPr lang="en-US" sz="1050" b="0" i="0" u="none" strike="noStrike" dirty="0">
                <a:solidFill>
                  <a:schemeClr val="tx1"/>
                </a:solidFill>
                <a:effectLst/>
                <a:sym typeface="Wingdings" pitchFamily="2" charset="2"/>
              </a:rPr>
              <a:t></a:t>
            </a:r>
            <a:r>
              <a:rPr lang="en-US" sz="1050" b="0" i="0" u="none" strike="noStrike" dirty="0">
                <a:solidFill>
                  <a:srgbClr val="FF0000"/>
                </a:solidFill>
                <a:effectLst/>
                <a:sym typeface="Wingdings" pitchFamily="2" charset="2"/>
              </a:rPr>
              <a:t> </a:t>
            </a:r>
            <a:r>
              <a:rPr lang="en-US" sz="1050" b="0" i="0" u="none" strike="noStrike" dirty="0">
                <a:solidFill>
                  <a:srgbClr val="FF0000"/>
                </a:solidFill>
                <a:effectLst/>
              </a:rPr>
              <a:t>urgent, either proceed with the shelly units or purchase industrial components with </a:t>
            </a:r>
            <a:r>
              <a:rPr lang="en-US" sz="1050" b="0" i="0" u="none" strike="noStrike" dirty="0" err="1">
                <a:solidFill>
                  <a:srgbClr val="FF0000"/>
                </a:solidFill>
                <a:effectLst/>
              </a:rPr>
              <a:t>LHCb</a:t>
            </a:r>
            <a:r>
              <a:rPr lang="en-US" sz="1050" b="0" i="0" u="none" strike="noStrike" dirty="0">
                <a:solidFill>
                  <a:srgbClr val="FF0000"/>
                </a:solidFill>
                <a:effectLst/>
              </a:rPr>
              <a:t>: under discussion with DCS. Needed to have reliable PUE values to be calculated and published in Grafana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050" b="0" i="0" u="none" strike="noStrike" dirty="0">
                <a:solidFill>
                  <a:schemeClr val="tx1"/>
                </a:solidFill>
                <a:effectLst/>
              </a:rPr>
              <a:t>Implement AHU RS232 access via TCP/IP (DCS, EPN) </a:t>
            </a:r>
            <a:r>
              <a:rPr lang="en-US" sz="1050" b="0" i="0" u="none" strike="noStrike" dirty="0">
                <a:solidFill>
                  <a:schemeClr val="tx1"/>
                </a:solidFill>
                <a:effectLst/>
                <a:sym typeface="Wingdings" pitchFamily="2" charset="2"/>
              </a:rPr>
              <a:t> </a:t>
            </a:r>
            <a:r>
              <a:rPr lang="en-US" sz="1050" b="0" i="0" u="none" strike="noStrike" dirty="0">
                <a:solidFill>
                  <a:srgbClr val="FF0000"/>
                </a:solidFill>
                <a:effectLst/>
                <a:sym typeface="Wingdings" pitchFamily="2" charset="2"/>
              </a:rPr>
              <a:t>urgent, not yet working. AHU RS232 can be correctly readout with a pc and a USB serial cable, however the DIGI unit for serial access over TCP/IP cannot be successfully used. All debugging failed up to now.  Problem with DIGI needs to be addressed (if possible) or we have to purchase an alternative system (à la </a:t>
            </a:r>
            <a:r>
              <a:rPr lang="en-US" sz="1050" b="0" i="0" u="none" strike="noStrike" dirty="0" err="1">
                <a:solidFill>
                  <a:srgbClr val="FF0000"/>
                </a:solidFill>
                <a:effectLst/>
                <a:sym typeface="Wingdings" pitchFamily="2" charset="2"/>
              </a:rPr>
              <a:t>LHCb</a:t>
            </a:r>
            <a:r>
              <a:rPr lang="en-US" sz="1050" b="0" i="0" u="none" strike="noStrike" dirty="0">
                <a:solidFill>
                  <a:srgbClr val="FF0000"/>
                </a:solidFill>
                <a:effectLst/>
                <a:sym typeface="Wingdings" pitchFamily="2" charset="2"/>
              </a:rPr>
              <a:t>)</a:t>
            </a:r>
            <a:endParaRPr lang="en-US" sz="1050" b="0" i="0" u="none" strike="noStrike" dirty="0">
              <a:solidFill>
                <a:srgbClr val="FF0000"/>
              </a:solidFill>
              <a:effectLst/>
            </a:endParaRP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050" b="0" i="0" u="none" strike="noStrike" dirty="0">
                <a:solidFill>
                  <a:schemeClr val="tx1"/>
                </a:solidFill>
                <a:effectLst/>
              </a:rPr>
              <a:t>Implement DCS </a:t>
            </a:r>
            <a:r>
              <a:rPr lang="en-US" sz="1050" b="0" i="0" u="none" strike="noStrike" dirty="0" err="1">
                <a:solidFill>
                  <a:schemeClr val="tx1"/>
                </a:solidFill>
                <a:effectLst/>
              </a:rPr>
              <a:t>modbus</a:t>
            </a:r>
            <a:r>
              <a:rPr lang="en-US" sz="1050" b="0" i="0" u="none" strike="noStrike" dirty="0">
                <a:solidFill>
                  <a:schemeClr val="tx1"/>
                </a:solidFill>
                <a:effectLst/>
              </a:rPr>
              <a:t> readout of new fluxmeter (DCS, EPN) </a:t>
            </a:r>
            <a:r>
              <a:rPr lang="en-US" sz="1050" b="0" i="0" u="none" strike="noStrike" dirty="0">
                <a:solidFill>
                  <a:schemeClr val="tx1"/>
                </a:solidFill>
                <a:effectLst/>
                <a:sym typeface="Wingdings" pitchFamily="2" charset="2"/>
              </a:rPr>
              <a:t> </a:t>
            </a:r>
            <a:r>
              <a:rPr lang="en-US" sz="1050" b="0" i="0" u="none" strike="noStrike" dirty="0">
                <a:solidFill>
                  <a:srgbClr val="FF0000"/>
                </a:solidFill>
                <a:effectLst/>
                <a:sym typeface="Wingdings" pitchFamily="2" charset="2"/>
              </a:rPr>
              <a:t>still pending should be installed and configured in DCS before we start the water so we can have the values of the WUE (Water Usage Effectiveness) for 2025</a:t>
            </a:r>
            <a:endParaRPr lang="en-US" sz="1050" b="0" i="0" u="none" strike="noStrike" dirty="0">
              <a:solidFill>
                <a:srgbClr val="FF0000"/>
              </a:solidFill>
              <a:effectLst/>
            </a:endParaRP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050" b="0" i="0" u="none" strike="noStrike" dirty="0">
                <a:solidFill>
                  <a:schemeClr val="tx1"/>
                </a:solidFill>
                <a:effectLst/>
              </a:rPr>
              <a:t>Routine external air filter changeover (June, Dec - </a:t>
            </a:r>
            <a:r>
              <a:rPr lang="en-GB" sz="1050" dirty="0"/>
              <a:t>Philippe/Julien</a:t>
            </a:r>
            <a:r>
              <a:rPr lang="en-US" sz="1050" b="0" i="0" u="none" strike="noStrike" dirty="0">
                <a:solidFill>
                  <a:schemeClr val="tx1"/>
                </a:solidFill>
                <a:effectLst/>
              </a:rPr>
              <a:t>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050" b="0" i="0" u="none" strike="noStrike" dirty="0">
                <a:solidFill>
                  <a:schemeClr val="tx1"/>
                </a:solidFill>
                <a:effectLst/>
              </a:rPr>
              <a:t>Routine bi-weekly water filter changer over during summer (EN-CV) </a:t>
            </a:r>
            <a:r>
              <a:rPr lang="en-US" sz="1050" b="0" i="0" u="none" strike="noStrike" dirty="0">
                <a:solidFill>
                  <a:schemeClr val="tx1"/>
                </a:solidFill>
                <a:effectLst/>
                <a:sym typeface="Wingdings" pitchFamily="2" charset="2"/>
              </a:rPr>
              <a:t> </a:t>
            </a:r>
            <a:r>
              <a:rPr lang="en-US" sz="1050" b="0" i="0" u="none" strike="noStrike" dirty="0">
                <a:solidFill>
                  <a:srgbClr val="FF0000"/>
                </a:solidFill>
                <a:effectLst/>
                <a:sym typeface="Wingdings" pitchFamily="2" charset="2"/>
              </a:rPr>
              <a:t>being followed by DCS with the help of FIT team (Krystian)</a:t>
            </a:r>
            <a:endParaRPr lang="en-US" sz="1050" b="0" i="0" u="none" strike="noStrike" dirty="0">
              <a:solidFill>
                <a:srgbClr val="FF0000"/>
              </a:solidFill>
              <a:effectLst/>
            </a:endParaRPr>
          </a:p>
          <a:p>
            <a:pPr algn="l">
              <a:buClrTx/>
              <a:buFont typeface="Arial" panose="020B0604020202020204" pitchFamily="34" charset="0"/>
              <a:buChar char="•"/>
            </a:pPr>
            <a:endParaRPr lang="en-US" sz="1200" b="0" i="0" u="none" strike="noStrike" dirty="0">
              <a:solidFill>
                <a:srgbClr val="018000"/>
              </a:solidFill>
              <a:effectLst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5586AA4-7EAB-EFC4-ECEB-A20509DB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D8C15C-1769-00AF-F244-F2CBB2ABE58C}"/>
              </a:ext>
            </a:extLst>
          </p:cNvPr>
          <p:cNvSpPr txBox="1"/>
          <p:nvPr/>
        </p:nvSpPr>
        <p:spPr>
          <a:xfrm>
            <a:off x="6826943" y="4755389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Federico</a:t>
            </a:r>
          </a:p>
        </p:txBody>
      </p:sp>
    </p:spTree>
    <p:extLst>
      <p:ext uri="{BB962C8B-B14F-4D97-AF65-F5344CB8AC3E}">
        <p14:creationId xmlns:p14="http://schemas.microsoft.com/office/powerpoint/2010/main" val="1637704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A32CD-82BF-50DB-B25F-449F45B89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7" y="168007"/>
            <a:ext cx="8226854" cy="536880"/>
          </a:xfrm>
        </p:spPr>
        <p:txBody>
          <a:bodyPr/>
          <a:lstStyle/>
          <a:p>
            <a:r>
              <a:rPr lang="en-FR" sz="2400" dirty="0"/>
              <a:t>UX25 crane refurbishment (EN-HE)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F5B7C0-B793-C16A-B71E-D9BC02D65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9017C6-F62E-D97A-BD9A-910716383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7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B99371-8893-23EE-FBFE-0B9741A2B1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8" y="945002"/>
            <a:ext cx="3970860" cy="3762051"/>
          </a:xfrm>
        </p:spPr>
        <p:txBody>
          <a:bodyPr>
            <a:normAutofit fontScale="85000" lnSpcReduction="20000"/>
          </a:bodyPr>
          <a:lstStyle/>
          <a:p>
            <a:pPr>
              <a:buClrTx/>
            </a:pPr>
            <a:r>
              <a:rPr lang="en-FR" sz="1300" b="1" dirty="0"/>
              <a:t>Refurbishment </a:t>
            </a:r>
            <a:r>
              <a:rPr lang="en-GB" sz="1300" b="1" dirty="0"/>
              <a:t>of </a:t>
            </a:r>
            <a:r>
              <a:rPr lang="en-FR" sz="1300" b="1" dirty="0"/>
              <a:t>cavern crane (PR-774 - 2002)</a:t>
            </a:r>
            <a:endParaRPr lang="en-FR" sz="1100" dirty="0"/>
          </a:p>
          <a:p>
            <a:pPr lvl="1">
              <a:buClrTx/>
            </a:pPr>
            <a:r>
              <a:rPr lang="en-FR" sz="1050" dirty="0"/>
              <a:t>Install new cupboards, cables, sensors and motors</a:t>
            </a:r>
          </a:p>
          <a:p>
            <a:pPr lvl="1">
              <a:buClrTx/>
            </a:pPr>
            <a:r>
              <a:rPr lang="en-FR" sz="1050" dirty="0"/>
              <a:t>Steel cables and mechanical structure won’t be replaced</a:t>
            </a:r>
          </a:p>
          <a:p>
            <a:pPr lvl="1">
              <a:buClrTx/>
            </a:pPr>
            <a:r>
              <a:rPr lang="en-FR" sz="1050" dirty="0"/>
              <a:t>Check weldings (this week)</a:t>
            </a:r>
          </a:p>
          <a:p>
            <a:pPr>
              <a:buClrTx/>
            </a:pPr>
            <a:endParaRPr lang="en-FR" sz="1200" dirty="0"/>
          </a:p>
          <a:p>
            <a:pPr>
              <a:buClrTx/>
            </a:pPr>
            <a:r>
              <a:rPr lang="en-FR" sz="1200" dirty="0"/>
              <a:t>Work executed by </a:t>
            </a:r>
            <a:r>
              <a:rPr lang="en-FR" sz="1200" b="1" dirty="0"/>
              <a:t>Visan</a:t>
            </a:r>
            <a:r>
              <a:rPr lang="en-FR" sz="1200" dirty="0"/>
              <a:t>, Turkish company</a:t>
            </a:r>
          </a:p>
          <a:p>
            <a:pPr>
              <a:buClrTx/>
            </a:pPr>
            <a:endParaRPr lang="en-FR" sz="1200" dirty="0"/>
          </a:p>
          <a:p>
            <a:pPr>
              <a:buClrTx/>
            </a:pPr>
            <a:r>
              <a:rPr lang="en-FR" sz="1200" dirty="0"/>
              <a:t>Total cost: </a:t>
            </a:r>
            <a:r>
              <a:rPr lang="en-FR" sz="1200" b="1" dirty="0"/>
              <a:t>600 kCHF </a:t>
            </a:r>
            <a:r>
              <a:rPr lang="en-FR" sz="1200" dirty="0"/>
              <a:t>(Hostlab)</a:t>
            </a:r>
          </a:p>
          <a:p>
            <a:pPr>
              <a:buClrTx/>
            </a:pPr>
            <a:endParaRPr lang="en-FR" sz="1250" dirty="0"/>
          </a:p>
          <a:p>
            <a:pPr>
              <a:buClrTx/>
            </a:pPr>
            <a:r>
              <a:rPr lang="en-GB" sz="1200" dirty="0"/>
              <a:t>Site Acceptance Tests with dynamic load test held on 18</a:t>
            </a:r>
            <a:r>
              <a:rPr lang="en-GB" sz="1200" baseline="30000" dirty="0"/>
              <a:t>th</a:t>
            </a:r>
            <a:r>
              <a:rPr lang="en-GB" sz="1200" dirty="0"/>
              <a:t> Feb</a:t>
            </a:r>
          </a:p>
          <a:p>
            <a:pPr>
              <a:buClrTx/>
            </a:pPr>
            <a:r>
              <a:rPr lang="en-GB" sz="1200" b="1" dirty="0">
                <a:solidFill>
                  <a:srgbClr val="018000"/>
                </a:solidFill>
              </a:rPr>
              <a:t>Crane is now operational</a:t>
            </a:r>
          </a:p>
          <a:p>
            <a:pPr>
              <a:buClrTx/>
            </a:pPr>
            <a:r>
              <a:rPr lang="en-GB" sz="1200" dirty="0"/>
              <a:t>Crane operators informed about the use of the crane</a:t>
            </a:r>
          </a:p>
          <a:p>
            <a:pPr>
              <a:buClrTx/>
            </a:pPr>
            <a:r>
              <a:rPr lang="en-GB" sz="1200" dirty="0"/>
              <a:t>There are some remarks that don’t prevent the use of the crane. Contractor is waiting support from suppliers for some of them; if it takes too long, they can be done during a TS or the next YETS:</a:t>
            </a:r>
          </a:p>
          <a:p>
            <a:pPr marL="385762" lvl="1" indent="-171450">
              <a:buClrTx/>
              <a:buSzPct val="80000"/>
            </a:pPr>
            <a:r>
              <a:rPr lang="en-GB" sz="1100" dirty="0"/>
              <a:t>Tidy up the cabling on board of the crane</a:t>
            </a:r>
          </a:p>
          <a:p>
            <a:pPr marL="385762" lvl="1" indent="-171450">
              <a:buClrTx/>
              <a:buSzPct val="80000"/>
            </a:pPr>
            <a:r>
              <a:rPr lang="en-GB" sz="1100" dirty="0"/>
              <a:t>Fix the bug on the display of the hook coordinates</a:t>
            </a:r>
          </a:p>
          <a:p>
            <a:pPr marL="385762" lvl="1" indent="-171450">
              <a:buClrTx/>
              <a:buSzPct val="80000"/>
            </a:pPr>
            <a:r>
              <a:rPr lang="en-GB" sz="1100" dirty="0"/>
              <a:t>Update the PLC firmware</a:t>
            </a:r>
          </a:p>
          <a:p>
            <a:pPr>
              <a:buClrTx/>
            </a:pPr>
            <a:r>
              <a:rPr lang="en-GB" sz="1200" dirty="0"/>
              <a:t>Waste stored outside SX2 will be evacuated in the coming days</a:t>
            </a:r>
            <a:endParaRPr lang="en-FR" sz="1200" b="1" dirty="0">
              <a:solidFill>
                <a:srgbClr val="FF0000"/>
              </a:solidFill>
            </a:endParaRPr>
          </a:p>
          <a:p>
            <a:pPr marL="0" indent="0">
              <a:buClrTx/>
              <a:buNone/>
            </a:pPr>
            <a:endParaRPr lang="en-FR" dirty="0"/>
          </a:p>
          <a:p>
            <a:pPr>
              <a:buClrTx/>
            </a:pPr>
            <a:r>
              <a:rPr lang="en-FR" sz="1300" dirty="0">
                <a:solidFill>
                  <a:srgbClr val="FF0000"/>
                </a:solidFill>
              </a:rPr>
              <a:t>PX24 shaft will be closed on </a:t>
            </a:r>
            <a:r>
              <a:rPr lang="en-GB" sz="1300" dirty="0">
                <a:solidFill>
                  <a:srgbClr val="FF0000"/>
                </a:solidFill>
              </a:rPr>
              <a:t>March 12-14</a:t>
            </a:r>
            <a:endParaRPr lang="en-FR" sz="1300" dirty="0">
              <a:solidFill>
                <a:srgbClr val="FF000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E200D0B-8585-920E-B47D-D2DDEF269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1A3F2F-E258-6420-3BF4-8660817F1DAC}"/>
              </a:ext>
            </a:extLst>
          </p:cNvPr>
          <p:cNvSpPr txBox="1"/>
          <p:nvPr/>
        </p:nvSpPr>
        <p:spPr>
          <a:xfrm>
            <a:off x="6295685" y="472951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Roberto/Filippo</a:t>
            </a:r>
          </a:p>
        </p:txBody>
      </p:sp>
      <p:pic>
        <p:nvPicPr>
          <p:cNvPr id="12" name="Picture 11" descr="A large yellow crane in a factory&#10;&#10;AI-generated content may be incorrect.">
            <a:extLst>
              <a:ext uri="{FF2B5EF4-FFF2-40B4-BE49-F238E27FC236}">
                <a16:creationId xmlns:a16="http://schemas.microsoft.com/office/drawing/2014/main" id="{78195313-68D1-B922-8DA5-98026F200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4"/>
          <a:stretch/>
        </p:blipFill>
        <p:spPr>
          <a:xfrm>
            <a:off x="4572000" y="849884"/>
            <a:ext cx="4504038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26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7C92D-F2D2-BABE-41CF-2407F25F6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 dirty="0"/>
              <a:t>Electrical interventions (EN-EL)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803172-AF20-91B6-5F59-52D8C8679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8E1623-8F79-DCE4-E3CA-5AE8F53D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8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1B5BFC8-B2ED-0696-11E6-7EC6733B9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67A1759-0819-3994-16B2-ACD6D590E6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9" y="953708"/>
            <a:ext cx="4555482" cy="3740211"/>
          </a:xfrm>
        </p:spPr>
        <p:txBody>
          <a:bodyPr>
            <a:normAutofit lnSpcReduction="10000"/>
          </a:bodyPr>
          <a:lstStyle/>
          <a:p>
            <a:pPr>
              <a:spcBef>
                <a:spcPts val="300"/>
              </a:spcBef>
              <a:buClrTx/>
            </a:pPr>
            <a:r>
              <a:rPr lang="en-FR" sz="800" b="1" dirty="0">
                <a:solidFill>
                  <a:schemeClr val="tx1"/>
                </a:solidFill>
              </a:rPr>
              <a:t>Transformer maintenance: </a:t>
            </a:r>
            <a:r>
              <a:rPr lang="en-FR" sz="800" dirty="0">
                <a:solidFill>
                  <a:schemeClr val="tx1"/>
                </a:solidFill>
              </a:rPr>
              <a:t>Mon 3</a:t>
            </a:r>
            <a:r>
              <a:rPr lang="en-FR" sz="800" baseline="30000" dirty="0">
                <a:solidFill>
                  <a:schemeClr val="tx1"/>
                </a:solidFill>
              </a:rPr>
              <a:t>rd</a:t>
            </a:r>
            <a:r>
              <a:rPr lang="en-FR" sz="800" dirty="0">
                <a:solidFill>
                  <a:schemeClr val="tx1"/>
                </a:solidFill>
              </a:rPr>
              <a:t> February AM</a:t>
            </a:r>
          </a:p>
          <a:p>
            <a:pPr lvl="1">
              <a:buClrTx/>
            </a:pPr>
            <a:r>
              <a:rPr lang="en-GB" sz="700" b="1" dirty="0">
                <a:solidFill>
                  <a:srgbClr val="018000"/>
                </a:solidFill>
              </a:rPr>
              <a:t>EMT103/22 – EMT103/28 and EMT304/25 </a:t>
            </a:r>
            <a:r>
              <a:rPr lang="en-GB" sz="700" b="1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FR" sz="700" b="1" dirty="0">
                <a:solidFill>
                  <a:srgbClr val="018000"/>
                </a:solidFill>
                <a:sym typeface="Wingdings" pitchFamily="2" charset="2"/>
              </a:rPr>
              <a:t>various </a:t>
            </a:r>
            <a:r>
              <a:rPr lang="en-GB" sz="700" b="1" dirty="0">
                <a:solidFill>
                  <a:srgbClr val="018000"/>
                </a:solidFill>
              </a:rPr>
              <a:t>power cuts on UX25 cavern: lights, cooling plants, ventilation</a:t>
            </a:r>
            <a:endParaRPr lang="en-FR" sz="700" b="1" dirty="0">
              <a:solidFill>
                <a:srgbClr val="018000"/>
              </a:solidFill>
              <a:sym typeface="Wingdings" pitchFamily="2" charset="2"/>
            </a:endParaRPr>
          </a:p>
          <a:p>
            <a:pPr lvl="1">
              <a:buClrTx/>
            </a:pPr>
            <a:r>
              <a:rPr lang="en-FR" sz="700" b="1" dirty="0">
                <a:solidFill>
                  <a:srgbClr val="018000"/>
                </a:solidFill>
                <a:sym typeface="Wingdings" pitchFamily="2" charset="2"/>
              </a:rPr>
              <a:t>No access to UX25 cavern</a:t>
            </a:r>
            <a:endParaRPr lang="en-FR" sz="700" b="1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FR" sz="800" b="1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Tx/>
            </a:pPr>
            <a:r>
              <a:rPr lang="en-FR" sz="800" b="1" dirty="0">
                <a:solidFill>
                  <a:schemeClr val="tx1"/>
                </a:solidFill>
              </a:rPr>
              <a:t>AUG test LHC2 + ALICE</a:t>
            </a:r>
            <a:r>
              <a:rPr lang="en-FR" sz="800" dirty="0">
                <a:solidFill>
                  <a:schemeClr val="tx1"/>
                </a:solidFill>
              </a:rPr>
              <a:t>: Tue 4</a:t>
            </a:r>
            <a:r>
              <a:rPr lang="en-FR" sz="800" baseline="30000" dirty="0">
                <a:solidFill>
                  <a:schemeClr val="tx1"/>
                </a:solidFill>
              </a:rPr>
              <a:t>th</a:t>
            </a:r>
            <a:r>
              <a:rPr lang="en-FR" sz="800" dirty="0">
                <a:solidFill>
                  <a:schemeClr val="tx1"/>
                </a:solidFill>
              </a:rPr>
              <a:t> February</a:t>
            </a:r>
            <a:endParaRPr lang="en-FR" sz="700" dirty="0">
              <a:solidFill>
                <a:schemeClr val="tx1"/>
              </a:solidFill>
              <a:sym typeface="Wingdings" pitchFamily="2" charset="2"/>
            </a:endParaRPr>
          </a:p>
          <a:p>
            <a:pPr lvl="1">
              <a:spcBef>
                <a:spcPts val="300"/>
              </a:spcBef>
              <a:buClrTx/>
            </a:pPr>
            <a:r>
              <a:rPr lang="en-FR" sz="700" b="1" dirty="0">
                <a:solidFill>
                  <a:srgbClr val="018000"/>
                </a:solidFill>
                <a:sym typeface="Wingdings" pitchFamily="2" charset="2"/>
              </a:rPr>
              <a:t>Maintenance transformers </a:t>
            </a:r>
            <a:r>
              <a:rPr lang="en-GB" sz="700" b="1" dirty="0">
                <a:solidFill>
                  <a:srgbClr val="018000"/>
                </a:solidFill>
                <a:sym typeface="Wingdings" pitchFamily="2" charset="2"/>
              </a:rPr>
              <a:t>EMT408/25 – EMT411/25 and EMT306/2X</a:t>
            </a:r>
          </a:p>
          <a:p>
            <a:pPr lvl="1">
              <a:spcBef>
                <a:spcPts val="300"/>
              </a:spcBef>
              <a:buClrTx/>
            </a:pPr>
            <a:r>
              <a:rPr lang="en-FR" sz="700" b="1" dirty="0">
                <a:solidFill>
                  <a:srgbClr val="018000"/>
                </a:solidFill>
                <a:sym typeface="Wingdings" pitchFamily="2" charset="2"/>
              </a:rPr>
              <a:t>Various </a:t>
            </a:r>
            <a:r>
              <a:rPr lang="en-GB" sz="700" b="1" dirty="0">
                <a:solidFill>
                  <a:srgbClr val="018000"/>
                </a:solidFill>
              </a:rPr>
              <a:t>power cuts on whole site</a:t>
            </a:r>
            <a:endParaRPr lang="en-FR" sz="700" b="1" dirty="0">
              <a:solidFill>
                <a:srgbClr val="018000"/>
              </a:solidFill>
              <a:sym typeface="Wingdings" pitchFamily="2" charset="2"/>
            </a:endParaRPr>
          </a:p>
          <a:p>
            <a:pPr lvl="1">
              <a:spcBef>
                <a:spcPts val="300"/>
              </a:spcBef>
              <a:buClrTx/>
            </a:pPr>
            <a:r>
              <a:rPr lang="en-FR" sz="700" b="1" dirty="0">
                <a:solidFill>
                  <a:srgbClr val="018000"/>
                </a:solidFill>
                <a:sym typeface="Wingdings" pitchFamily="2" charset="2"/>
              </a:rPr>
              <a:t>No access to P2 site</a:t>
            </a:r>
            <a:endParaRPr lang="en-GB" sz="700" dirty="0">
              <a:solidFill>
                <a:srgbClr val="018000"/>
              </a:solidFill>
              <a:sym typeface="Wingdings" pitchFamily="2" charset="2"/>
            </a:endParaRPr>
          </a:p>
          <a:p>
            <a:pPr marL="231758" lvl="1" indent="0">
              <a:spcBef>
                <a:spcPts val="300"/>
              </a:spcBef>
              <a:buClrTx/>
              <a:buNone/>
            </a:pPr>
            <a:endParaRPr lang="en-GB" sz="700" b="1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FR" sz="800" b="1" dirty="0"/>
              <a:t>Replacement of SX2 transformers:</a:t>
            </a:r>
            <a:endParaRPr lang="en-GB" sz="800" dirty="0"/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EMT406/2X: 25.11.2024 to 13.12.2024 </a:t>
            </a:r>
            <a:r>
              <a:rPr lang="en-GB" sz="700" dirty="0">
                <a:solidFill>
                  <a:srgbClr val="018000"/>
                </a:solidFill>
                <a:sym typeface="Wingdings" pitchFamily="2" charset="2"/>
              </a:rPr>
              <a:t> done. </a:t>
            </a:r>
            <a:r>
              <a:rPr lang="en-GB" sz="700" dirty="0">
                <a:solidFill>
                  <a:srgbClr val="018000"/>
                </a:solidFill>
              </a:rPr>
              <a:t>Power rating reduced from 2MVA (2880A) to 1.25MVA (1800A)</a:t>
            </a:r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EMT302/2X: 27.1.2025 to 13 or 14.2.2025</a:t>
            </a:r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Transparent as it is possible to re-power the switchboards that will be replaced </a:t>
            </a:r>
          </a:p>
          <a:p>
            <a:pPr lvl="1">
              <a:buClrTx/>
            </a:pPr>
            <a:endParaRPr lang="en-GB" sz="80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FR" sz="800" b="1" dirty="0">
                <a:solidFill>
                  <a:schemeClr val="tx1"/>
                </a:solidFill>
              </a:rPr>
              <a:t>UPS maintenance:</a:t>
            </a:r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9 Dec for the 200KVA (CR3/CR4) and Diesel UPS, 11 Dec for the 500KVA (CR1/ARC/CR0) UPS</a:t>
            </a:r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During the maintenance we will run on bypass (no battery backup in case of power cut); in the past this never caused an issue, so no need to switch things off</a:t>
            </a:r>
            <a:endParaRPr lang="en-FR" sz="700" dirty="0">
              <a:solidFill>
                <a:srgbClr val="018000"/>
              </a:solidFill>
            </a:endParaRPr>
          </a:p>
          <a:p>
            <a:pPr marL="231758" lvl="1" indent="0">
              <a:spcBef>
                <a:spcPts val="300"/>
              </a:spcBef>
              <a:buClrTx/>
              <a:buNone/>
            </a:pPr>
            <a:endParaRPr lang="en-FR" sz="700" dirty="0">
              <a:solidFill>
                <a:srgbClr val="018000"/>
              </a:solidFill>
            </a:endParaRPr>
          </a:p>
          <a:p>
            <a:pPr defTabSz="914400">
              <a:buClrTx/>
            </a:pPr>
            <a:r>
              <a:rPr lang="en-FR" sz="800" b="1" dirty="0"/>
              <a:t>CERN-wide tests:</a:t>
            </a:r>
          </a:p>
          <a:p>
            <a:pPr lvl="1" defTabSz="914400">
              <a:buClrTx/>
            </a:pPr>
            <a:r>
              <a:rPr lang="en-FR" sz="700" dirty="0">
                <a:solidFill>
                  <a:srgbClr val="018000"/>
                </a:solidFill>
              </a:rPr>
              <a:t>Auto-transfert test: 20-22 January (week 4) </a:t>
            </a:r>
            <a:r>
              <a:rPr lang="en-FR" sz="700" dirty="0">
                <a:solidFill>
                  <a:srgbClr val="018000"/>
                </a:solidFill>
                <a:sym typeface="Wingdings" pitchFamily="2" charset="2"/>
              </a:rPr>
              <a:t> transparent</a:t>
            </a:r>
            <a:endParaRPr lang="en-FR" sz="700" dirty="0">
              <a:solidFill>
                <a:srgbClr val="018000"/>
              </a:solidFill>
            </a:endParaRPr>
          </a:p>
          <a:p>
            <a:pPr lvl="1" defTabSz="914400">
              <a:buClrTx/>
            </a:pPr>
            <a:r>
              <a:rPr lang="en-FR" sz="700" dirty="0">
                <a:solidFill>
                  <a:srgbClr val="018000"/>
                </a:solidFill>
              </a:rPr>
              <a:t>Test N/S: 8 January 6:00 – 6:10 AM (week 2) </a:t>
            </a:r>
            <a:r>
              <a:rPr lang="en-FR" sz="700" dirty="0">
                <a:solidFill>
                  <a:srgbClr val="018000"/>
                </a:solidFill>
                <a:sym typeface="Wingdings" pitchFamily="2" charset="2"/>
              </a:rPr>
              <a:t> will cut general services and gas systems for few minutes, </a:t>
            </a:r>
            <a:r>
              <a:rPr lang="en-GB" sz="700" dirty="0">
                <a:solidFill>
                  <a:srgbClr val="018000"/>
                </a:solidFill>
              </a:rPr>
              <a:t>no access UX25 from 5:00 AM to 9:00 AM</a:t>
            </a:r>
            <a:endParaRPr lang="en-FR" sz="700" dirty="0">
              <a:solidFill>
                <a:srgbClr val="018000"/>
              </a:solidFill>
            </a:endParaRPr>
          </a:p>
          <a:p>
            <a:pPr lvl="1" defTabSz="914400">
              <a:buClrTx/>
            </a:pPr>
            <a:r>
              <a:rPr lang="en-FR" sz="700" dirty="0">
                <a:solidFill>
                  <a:srgbClr val="018000"/>
                </a:solidFill>
              </a:rPr>
              <a:t>AUG Adm. </a:t>
            </a:r>
            <a:r>
              <a:rPr lang="en-GB" sz="700" dirty="0">
                <a:solidFill>
                  <a:srgbClr val="018000"/>
                </a:solidFill>
              </a:rPr>
              <a:t>Z</a:t>
            </a:r>
            <a:r>
              <a:rPr lang="en-FR" sz="700" dirty="0">
                <a:solidFill>
                  <a:srgbClr val="018000"/>
                </a:solidFill>
              </a:rPr>
              <a:t>one Meyrin: 4 January (week 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0137AA-D3F2-EB52-1D52-DE942A4A2D1A}"/>
              </a:ext>
            </a:extLst>
          </p:cNvPr>
          <p:cNvSpPr txBox="1"/>
          <p:nvPr/>
        </p:nvSpPr>
        <p:spPr>
          <a:xfrm>
            <a:off x="6253191" y="4715051"/>
            <a:ext cx="1501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Juliano/Yann</a:t>
            </a:r>
          </a:p>
        </p:txBody>
      </p:sp>
    </p:spTree>
    <p:extLst>
      <p:ext uri="{BB962C8B-B14F-4D97-AF65-F5344CB8AC3E}">
        <p14:creationId xmlns:p14="http://schemas.microsoft.com/office/powerpoint/2010/main" val="438387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8D1FD-7772-F4F4-953D-0E00EB42F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SVC maintenance (SY-EPC)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CCDCA6-AAF6-528C-1F6B-ABBFF6CD6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A2A76-B53B-0A02-F31B-2EFBE956E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9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C03560-0101-DB1A-3ECF-22064666CED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3380007" cy="3762051"/>
          </a:xfrm>
        </p:spPr>
        <p:txBody>
          <a:bodyPr>
            <a:normAutofit/>
          </a:bodyPr>
          <a:lstStyle/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18000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In view of the usual maintenance of the filters by SY-EPC, the P2 SVC was switched off this Monday, December 9</a:t>
            </a:r>
            <a:r>
              <a:rPr lang="en-GB" sz="1200" baseline="30000" dirty="0">
                <a:solidFill>
                  <a:srgbClr val="018000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th</a:t>
            </a:r>
            <a:r>
              <a:rPr lang="en-GB" sz="1200" dirty="0">
                <a:solidFill>
                  <a:srgbClr val="018000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.</a:t>
            </a: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/>
              </a:solidFill>
              <a:ea typeface="Source Sans Pro" panose="020B0503030403020204" pitchFamily="34" charset="0"/>
              <a:sym typeface="Wingdings" panose="05000000000000000000" pitchFamily="2" charset="2"/>
            </a:endParaRP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The filter will be re-energized on 24 February.</a:t>
            </a: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/>
              </a:solidFill>
              <a:ea typeface="Source Sans Pro" panose="020B0503030403020204" pitchFamily="34" charset="0"/>
              <a:sym typeface="Wingdings" panose="05000000000000000000" pitchFamily="2" charset="2"/>
            </a:endParaRP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It is agreed with the machine that they won’t switch on/off the transfer line magnets until the SVC is back on, to avoid glitches on the ALICE electrical network.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7DCA02C-F78F-A8D6-1744-E8262AA64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21.2.2025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7D0E43A-F5AF-2832-5CD1-6ED9AFDEADF9}"/>
              </a:ext>
            </a:extLst>
          </p:cNvPr>
          <p:cNvGrpSpPr/>
          <p:nvPr/>
        </p:nvGrpSpPr>
        <p:grpSpPr>
          <a:xfrm>
            <a:off x="4450065" y="1181872"/>
            <a:ext cx="4335926" cy="3267067"/>
            <a:chOff x="-18175" y="2417401"/>
            <a:chExt cx="4922920" cy="3855962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71709660-77AE-41AC-9F72-3A05A0E6B5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46760" y="2584963"/>
              <a:ext cx="1231726" cy="16678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CC1CA32F-C016-9552-F385-96A84A796A6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8175" y="2417401"/>
              <a:ext cx="1390524" cy="1835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59C52E0A-FE74-C235-1F0B-F7623F39C6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72" t="1482" r="1772" b="1482"/>
            <a:stretch/>
          </p:blipFill>
          <p:spPr bwMode="auto">
            <a:xfrm>
              <a:off x="1372349" y="4628559"/>
              <a:ext cx="1231726" cy="16448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B2D50AEF-E9AF-CF87-F33A-FD12380F79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12" t="3512" r="3512" b="3512"/>
            <a:stretch/>
          </p:blipFill>
          <p:spPr bwMode="auto">
            <a:xfrm>
              <a:off x="3678486" y="4652385"/>
              <a:ext cx="1226259" cy="1620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4996207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129609</TotalTime>
  <Words>3342</Words>
  <Application>Microsoft Macintosh PowerPoint</Application>
  <PresentationFormat>On-screen Show (16:9)</PresentationFormat>
  <Paragraphs>435</Paragraphs>
  <Slides>28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ＭＳ Ｐゴシック</vt:lpstr>
      <vt:lpstr>Aptos</vt:lpstr>
      <vt:lpstr>Arial</vt:lpstr>
      <vt:lpstr>Calibri</vt:lpstr>
      <vt:lpstr>Source Sans Pro</vt:lpstr>
      <vt:lpstr>Wingdings</vt:lpstr>
      <vt:lpstr>CERN_ENdept_Presentation_ArialFont copy</vt:lpstr>
      <vt:lpstr>7_Custom Design</vt:lpstr>
      <vt:lpstr>2024-25 EYETS planning meeting</vt:lpstr>
      <vt:lpstr>EYETS 2024-25</vt:lpstr>
      <vt:lpstr>Safety first</vt:lpstr>
      <vt:lpstr>Summary of access interruptions</vt:lpstr>
      <vt:lpstr>L3 &amp; Dipole magnets test</vt:lpstr>
      <vt:lpstr>EPN</vt:lpstr>
      <vt:lpstr>UX25 crane refurbishment (EN-HE)</vt:lpstr>
      <vt:lpstr>Electrical interventions (EN-EL)</vt:lpstr>
      <vt:lpstr>SVC maintenance (SY-EPC) </vt:lpstr>
      <vt:lpstr>Cooling interventions (EN-CV)</vt:lpstr>
      <vt:lpstr>ITS activities</vt:lpstr>
      <vt:lpstr>TPC activities</vt:lpstr>
      <vt:lpstr>TRD activities</vt:lpstr>
      <vt:lpstr>TOF activities</vt:lpstr>
      <vt:lpstr>PHOS activities</vt:lpstr>
      <vt:lpstr>MFT activities</vt:lpstr>
      <vt:lpstr>MCH</vt:lpstr>
      <vt:lpstr>EMC</vt:lpstr>
      <vt:lpstr>FDD</vt:lpstr>
      <vt:lpstr>Blimp flight test</vt:lpstr>
      <vt:lpstr>SXL2 cleanroom roof</vt:lpstr>
      <vt:lpstr>FIT &amp; FoCal space</vt:lpstr>
      <vt:lpstr>Other activities</vt:lpstr>
      <vt:lpstr>Access, fire, gas and SNIFFER detection systems (EN-AA)</vt:lpstr>
      <vt:lpstr>Gas activities (EP-DT)</vt:lpstr>
      <vt:lpstr>Site activities (SCE)</vt:lpstr>
      <vt:lpstr>Update on SG2 water infiltrations</vt:lpstr>
      <vt:lpstr>YETS planning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</dc:title>
  <dc:creator>arturo</dc:creator>
  <cp:lastModifiedBy>Arturo Tauro</cp:lastModifiedBy>
  <cp:revision>5450</cp:revision>
  <cp:lastPrinted>2020-08-25T06:13:55Z</cp:lastPrinted>
  <dcterms:created xsi:type="dcterms:W3CDTF">2015-09-21T14:29:13Z</dcterms:created>
  <dcterms:modified xsi:type="dcterms:W3CDTF">2025-02-21T09:50:50Z</dcterms:modified>
</cp:coreProperties>
</file>