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97" r:id="rId2"/>
  </p:sldMasterIdLst>
  <p:notesMasterIdLst>
    <p:notesMasterId r:id="rId13"/>
  </p:notesMasterIdLst>
  <p:handoutMasterIdLst>
    <p:handoutMasterId r:id="rId14"/>
  </p:handoutMasterIdLst>
  <p:sldIdLst>
    <p:sldId id="340" r:id="rId3"/>
    <p:sldId id="4844" r:id="rId4"/>
    <p:sldId id="4845" r:id="rId5"/>
    <p:sldId id="4841" r:id="rId6"/>
    <p:sldId id="4846" r:id="rId7"/>
    <p:sldId id="4847" r:id="rId8"/>
    <p:sldId id="4836" r:id="rId9"/>
    <p:sldId id="4830" r:id="rId10"/>
    <p:sldId id="4792" r:id="rId11"/>
    <p:sldId id="4840" r:id="rId12"/>
  </p:sldIdLst>
  <p:sldSz cx="9144000" cy="5143500" type="screen16x9"/>
  <p:notesSz cx="6858000" cy="9144000"/>
  <p:defaultTextStyle>
    <a:defPPr>
      <a:defRPr lang="en-US"/>
    </a:defPPr>
    <a:lvl1pPr marL="0" algn="l" defTabSz="457166" rtl="0" eaLnBrk="1" latinLnBrk="0" hangingPunct="1">
      <a:defRPr sz="1800" kern="1200">
        <a:solidFill>
          <a:schemeClr val="tx1"/>
        </a:solidFill>
        <a:latin typeface="+mn-lt"/>
        <a:ea typeface="+mn-ea"/>
        <a:cs typeface="+mn-cs"/>
      </a:defRPr>
    </a:lvl1pPr>
    <a:lvl2pPr marL="457166" algn="l" defTabSz="457166" rtl="0" eaLnBrk="1" latinLnBrk="0" hangingPunct="1">
      <a:defRPr sz="1800" kern="1200">
        <a:solidFill>
          <a:schemeClr val="tx1"/>
        </a:solidFill>
        <a:latin typeface="+mn-lt"/>
        <a:ea typeface="+mn-ea"/>
        <a:cs typeface="+mn-cs"/>
      </a:defRPr>
    </a:lvl2pPr>
    <a:lvl3pPr marL="914333" algn="l" defTabSz="457166" rtl="0" eaLnBrk="1" latinLnBrk="0" hangingPunct="1">
      <a:defRPr sz="1800" kern="1200">
        <a:solidFill>
          <a:schemeClr val="tx1"/>
        </a:solidFill>
        <a:latin typeface="+mn-lt"/>
        <a:ea typeface="+mn-ea"/>
        <a:cs typeface="+mn-cs"/>
      </a:defRPr>
    </a:lvl3pPr>
    <a:lvl4pPr marL="1371498" algn="l" defTabSz="457166" rtl="0" eaLnBrk="1" latinLnBrk="0" hangingPunct="1">
      <a:defRPr sz="1800" kern="1200">
        <a:solidFill>
          <a:schemeClr val="tx1"/>
        </a:solidFill>
        <a:latin typeface="+mn-lt"/>
        <a:ea typeface="+mn-ea"/>
        <a:cs typeface="+mn-cs"/>
      </a:defRPr>
    </a:lvl4pPr>
    <a:lvl5pPr marL="1828664" algn="l" defTabSz="457166" rtl="0" eaLnBrk="1" latinLnBrk="0" hangingPunct="1">
      <a:defRPr sz="1800" kern="1200">
        <a:solidFill>
          <a:schemeClr val="tx1"/>
        </a:solidFill>
        <a:latin typeface="+mn-lt"/>
        <a:ea typeface="+mn-ea"/>
        <a:cs typeface="+mn-cs"/>
      </a:defRPr>
    </a:lvl5pPr>
    <a:lvl6pPr marL="2285829" algn="l" defTabSz="457166" rtl="0" eaLnBrk="1" latinLnBrk="0" hangingPunct="1">
      <a:defRPr sz="1800" kern="1200">
        <a:solidFill>
          <a:schemeClr val="tx1"/>
        </a:solidFill>
        <a:latin typeface="+mn-lt"/>
        <a:ea typeface="+mn-ea"/>
        <a:cs typeface="+mn-cs"/>
      </a:defRPr>
    </a:lvl6pPr>
    <a:lvl7pPr marL="2742995" algn="l" defTabSz="457166" rtl="0" eaLnBrk="1" latinLnBrk="0" hangingPunct="1">
      <a:defRPr sz="1800" kern="1200">
        <a:solidFill>
          <a:schemeClr val="tx1"/>
        </a:solidFill>
        <a:latin typeface="+mn-lt"/>
        <a:ea typeface="+mn-ea"/>
        <a:cs typeface="+mn-cs"/>
      </a:defRPr>
    </a:lvl7pPr>
    <a:lvl8pPr marL="3200160" algn="l" defTabSz="457166" rtl="0" eaLnBrk="1" latinLnBrk="0" hangingPunct="1">
      <a:defRPr sz="1800" kern="1200">
        <a:solidFill>
          <a:schemeClr val="tx1"/>
        </a:solidFill>
        <a:latin typeface="+mn-lt"/>
        <a:ea typeface="+mn-ea"/>
        <a:cs typeface="+mn-cs"/>
      </a:defRPr>
    </a:lvl8pPr>
    <a:lvl9pPr marL="3657326" algn="l" defTabSz="457166"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18000"/>
    <a:srgbClr val="05B050"/>
    <a:srgbClr val="EC7924"/>
    <a:srgbClr val="0000FF"/>
    <a:srgbClr val="3D6FBD"/>
    <a:srgbClr val="E8F9D6"/>
    <a:srgbClr val="FFF7E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9371" autoAdjust="0"/>
  </p:normalViewPr>
  <p:slideViewPr>
    <p:cSldViewPr snapToGrid="0" snapToObjects="1">
      <p:cViewPr varScale="1">
        <p:scale>
          <a:sx n="155" d="100"/>
          <a:sy n="155" d="100"/>
        </p:scale>
        <p:origin x="584" y="184"/>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126" d="100"/>
          <a:sy n="126" d="100"/>
        </p:scale>
        <p:origin x="428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A53BF47-189C-5845-8FE5-B09F288D5AD0}" type="datetimeFigureOut">
              <a:rPr lang="en-US" smtClean="0"/>
              <a:t>3/21/25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D3C691E-21A3-134D-AB2B-04CB26F2A039}" type="slidenum">
              <a:rPr lang="en-US" smtClean="0"/>
              <a:t>‹#›</a:t>
            </a:fld>
            <a:endParaRPr lang="en-US"/>
          </a:p>
        </p:txBody>
      </p:sp>
    </p:spTree>
    <p:extLst>
      <p:ext uri="{BB962C8B-B14F-4D97-AF65-F5344CB8AC3E}">
        <p14:creationId xmlns:p14="http://schemas.microsoft.com/office/powerpoint/2010/main" val="3658609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1578C4-8EFA-3946-B28A-DA2337748A10}" type="datetimeFigureOut">
              <a:rPr lang="en-US" smtClean="0"/>
              <a:t>3/21/25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9D02C6D-DF73-E34A-8742-CFDADBB8B243}" type="slidenum">
              <a:rPr lang="en-US" smtClean="0"/>
              <a:t>‹#›</a:t>
            </a:fld>
            <a:endParaRPr lang="en-US"/>
          </a:p>
        </p:txBody>
      </p:sp>
    </p:spTree>
    <p:extLst>
      <p:ext uri="{BB962C8B-B14F-4D97-AF65-F5344CB8AC3E}">
        <p14:creationId xmlns:p14="http://schemas.microsoft.com/office/powerpoint/2010/main" val="3607103777"/>
      </p:ext>
    </p:extLst>
  </p:cSld>
  <p:clrMap bg1="lt1" tx1="dk1" bg2="lt2" tx2="dk2" accent1="accent1" accent2="accent2" accent3="accent3" accent4="accent4" accent5="accent5" accent6="accent6" hlink="hlink" folHlink="folHlink"/>
  <p:hf hdr="0" ftr="0" dt="0"/>
  <p:notesStyle>
    <a:lvl1pPr marL="0" algn="l" defTabSz="457166" rtl="0" eaLnBrk="1" latinLnBrk="0" hangingPunct="1">
      <a:defRPr sz="1200" kern="1200">
        <a:solidFill>
          <a:schemeClr val="tx1"/>
        </a:solidFill>
        <a:latin typeface="+mn-lt"/>
        <a:ea typeface="+mn-ea"/>
        <a:cs typeface="+mn-cs"/>
      </a:defRPr>
    </a:lvl1pPr>
    <a:lvl2pPr marL="457166" algn="l" defTabSz="457166" rtl="0" eaLnBrk="1" latinLnBrk="0" hangingPunct="1">
      <a:defRPr sz="1200" kern="1200">
        <a:solidFill>
          <a:schemeClr val="tx1"/>
        </a:solidFill>
        <a:latin typeface="+mn-lt"/>
        <a:ea typeface="+mn-ea"/>
        <a:cs typeface="+mn-cs"/>
      </a:defRPr>
    </a:lvl2pPr>
    <a:lvl3pPr marL="914333" algn="l" defTabSz="457166" rtl="0" eaLnBrk="1" latinLnBrk="0" hangingPunct="1">
      <a:defRPr sz="1200" kern="1200">
        <a:solidFill>
          <a:schemeClr val="tx1"/>
        </a:solidFill>
        <a:latin typeface="+mn-lt"/>
        <a:ea typeface="+mn-ea"/>
        <a:cs typeface="+mn-cs"/>
      </a:defRPr>
    </a:lvl3pPr>
    <a:lvl4pPr marL="1371498" algn="l" defTabSz="457166" rtl="0" eaLnBrk="1" latinLnBrk="0" hangingPunct="1">
      <a:defRPr sz="1200" kern="1200">
        <a:solidFill>
          <a:schemeClr val="tx1"/>
        </a:solidFill>
        <a:latin typeface="+mn-lt"/>
        <a:ea typeface="+mn-ea"/>
        <a:cs typeface="+mn-cs"/>
      </a:defRPr>
    </a:lvl4pPr>
    <a:lvl5pPr marL="1828664" algn="l" defTabSz="457166" rtl="0" eaLnBrk="1" latinLnBrk="0" hangingPunct="1">
      <a:defRPr sz="1200" kern="1200">
        <a:solidFill>
          <a:schemeClr val="tx1"/>
        </a:solidFill>
        <a:latin typeface="+mn-lt"/>
        <a:ea typeface="+mn-ea"/>
        <a:cs typeface="+mn-cs"/>
      </a:defRPr>
    </a:lvl5pPr>
    <a:lvl6pPr marL="2285829" algn="l" defTabSz="457166" rtl="0" eaLnBrk="1" latinLnBrk="0" hangingPunct="1">
      <a:defRPr sz="1200" kern="1200">
        <a:solidFill>
          <a:schemeClr val="tx1"/>
        </a:solidFill>
        <a:latin typeface="+mn-lt"/>
        <a:ea typeface="+mn-ea"/>
        <a:cs typeface="+mn-cs"/>
      </a:defRPr>
    </a:lvl6pPr>
    <a:lvl7pPr marL="2742995" algn="l" defTabSz="457166" rtl="0" eaLnBrk="1" latinLnBrk="0" hangingPunct="1">
      <a:defRPr sz="1200" kern="1200">
        <a:solidFill>
          <a:schemeClr val="tx1"/>
        </a:solidFill>
        <a:latin typeface="+mn-lt"/>
        <a:ea typeface="+mn-ea"/>
        <a:cs typeface="+mn-cs"/>
      </a:defRPr>
    </a:lvl7pPr>
    <a:lvl8pPr marL="3200160" algn="l" defTabSz="457166" rtl="0" eaLnBrk="1" latinLnBrk="0" hangingPunct="1">
      <a:defRPr sz="1200" kern="1200">
        <a:solidFill>
          <a:schemeClr val="tx1"/>
        </a:solidFill>
        <a:latin typeface="+mn-lt"/>
        <a:ea typeface="+mn-ea"/>
        <a:cs typeface="+mn-cs"/>
      </a:defRPr>
    </a:lvl8pPr>
    <a:lvl9pPr marL="3657326" algn="l" defTabSz="45716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9D02C6D-DF73-E34A-8742-CFDADBB8B243}" type="slidenum">
              <a:rPr lang="en-US" smtClean="0"/>
              <a:t>1</a:t>
            </a:fld>
            <a:endParaRPr lang="en-US"/>
          </a:p>
        </p:txBody>
      </p:sp>
    </p:spTree>
    <p:extLst>
      <p:ext uri="{BB962C8B-B14F-4D97-AF65-F5344CB8AC3E}">
        <p14:creationId xmlns:p14="http://schemas.microsoft.com/office/powerpoint/2010/main" val="4364041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19D02C6D-DF73-E34A-8742-CFDADBB8B243}" type="slidenum">
              <a:rPr lang="en-US" smtClean="0"/>
              <a:t>8</a:t>
            </a:fld>
            <a:endParaRPr lang="en-US"/>
          </a:p>
        </p:txBody>
      </p:sp>
    </p:spTree>
    <p:extLst>
      <p:ext uri="{BB962C8B-B14F-4D97-AF65-F5344CB8AC3E}">
        <p14:creationId xmlns:p14="http://schemas.microsoft.com/office/powerpoint/2010/main" val="31892037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1_Front">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1459EA2-F1F2-FDE8-0DB5-46AC72023516}"/>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9144000" cy="5143500"/>
          </a:xfrm>
          <a:prstGeom prst="rect">
            <a:avLst/>
          </a:prstGeom>
        </p:spPr>
      </p:pic>
      <p:pic>
        <p:nvPicPr>
          <p:cNvPr id="6" name="Picture 5" descr="2015-09-14_CERN_LS2Days h25 300dpi.png"/>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417479" y="4212045"/>
            <a:ext cx="961381" cy="674393"/>
          </a:xfrm>
          <a:prstGeom prst="rect">
            <a:avLst/>
          </a:prstGeom>
        </p:spPr>
      </p:pic>
      <p:sp>
        <p:nvSpPr>
          <p:cNvPr id="2" name="Titre 1"/>
          <p:cNvSpPr>
            <a:spLocks noGrp="1"/>
          </p:cNvSpPr>
          <p:nvPr>
            <p:ph type="title" hasCustomPrompt="1"/>
          </p:nvPr>
        </p:nvSpPr>
        <p:spPr>
          <a:xfrm>
            <a:off x="431800" y="1590973"/>
            <a:ext cx="8265984" cy="1369772"/>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3128964"/>
            <a:ext cx="8265984" cy="800016"/>
          </a:xfrm>
        </p:spPr>
        <p:txBody>
          <a:bodyPr lIns="45717" tIns="0" rIns="45717"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pic>
        <p:nvPicPr>
          <p:cNvPr id="8" name="Immagine 7" descr="acquia_marina_logo.gif"/>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1646171" y="4212045"/>
            <a:ext cx="697887" cy="6686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886314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r>
              <a:rPr lang="fr-FR">
                <a:solidFill>
                  <a:srgbClr val="333399"/>
                </a:solidFill>
                <a:ea typeface="ＭＳ Ｐゴシック" charset="0"/>
              </a:rPr>
              <a:t>21.3.2025</a:t>
            </a:r>
            <a:endParaRPr lang="en-US" dirty="0">
              <a:solidFill>
                <a:srgbClr val="333399"/>
              </a:solidFill>
              <a:ea typeface="ＭＳ Ｐゴシック" charset="0"/>
            </a:endParaRPr>
          </a:p>
        </p:txBody>
      </p:sp>
      <p:sp>
        <p:nvSpPr>
          <p:cNvPr id="4" name="Rectangle 5"/>
          <p:cNvSpPr>
            <a:spLocks noGrp="1" noChangeArrowheads="1"/>
          </p:cNvSpPr>
          <p:nvPr>
            <p:ph type="ftr" sz="quarter" idx="11"/>
          </p:nvPr>
        </p:nvSpPr>
        <p:spPr>
          <a:ln/>
        </p:spPr>
        <p:txBody>
          <a:bodyPr/>
          <a:lstStyle>
            <a:lvl1pPr>
              <a:defRPr/>
            </a:lvl1pPr>
          </a:lstStyle>
          <a:p>
            <a:pPr defTabSz="685800" fontAlgn="base">
              <a:spcBef>
                <a:spcPct val="0"/>
              </a:spcBef>
              <a:spcAft>
                <a:spcPct val="0"/>
              </a:spcAft>
            </a:pPr>
            <a:r>
              <a:rPr lang="en-US">
                <a:solidFill>
                  <a:srgbClr val="333399"/>
                </a:solidFill>
                <a:ea typeface="ＭＳ Ｐゴシック" charset="0"/>
              </a:rPr>
              <a:t>YETS planning meeting - A.Tauro</a:t>
            </a:r>
            <a:endParaRPr lang="en-US" dirty="0">
              <a:solidFill>
                <a:srgbClr val="333399"/>
              </a:solidFill>
              <a:ea typeface="ＭＳ Ｐゴシック" charset="0"/>
            </a:endParaRPr>
          </a:p>
        </p:txBody>
      </p:sp>
      <p:sp>
        <p:nvSpPr>
          <p:cNvPr id="5" name="Rectangle 6"/>
          <p:cNvSpPr>
            <a:spLocks noGrp="1" noChangeArrowheads="1"/>
          </p:cNvSpPr>
          <p:nvPr>
            <p:ph type="sldNum" sz="quarter" idx="12"/>
          </p:nvPr>
        </p:nvSpPr>
        <p:spPr>
          <a:ln/>
        </p:spPr>
        <p:txBody>
          <a:bodyPr/>
          <a:lstStyle>
            <a:lvl1pPr>
              <a:defRPr/>
            </a:lvl1pPr>
          </a:lstStyle>
          <a:p>
            <a:fld id="{A70A2CEB-6B6F-2E41-8016-A6F20BD4F1DC}"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3877905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r>
              <a:rPr lang="fr-FR">
                <a:solidFill>
                  <a:srgbClr val="333399"/>
                </a:solidFill>
                <a:ea typeface="ＭＳ Ｐゴシック" charset="0"/>
              </a:rPr>
              <a:t>21.3.2025</a:t>
            </a:r>
            <a:endParaRPr lang="en-US" dirty="0">
              <a:solidFill>
                <a:srgbClr val="333399"/>
              </a:solidFill>
              <a:ea typeface="ＭＳ Ｐゴシック" charset="0"/>
            </a:endParaRPr>
          </a:p>
        </p:txBody>
      </p:sp>
      <p:sp>
        <p:nvSpPr>
          <p:cNvPr id="3" name="Rectangle 5"/>
          <p:cNvSpPr>
            <a:spLocks noGrp="1" noChangeArrowheads="1"/>
          </p:cNvSpPr>
          <p:nvPr>
            <p:ph type="ftr" sz="quarter" idx="11"/>
          </p:nvPr>
        </p:nvSpPr>
        <p:spPr>
          <a:ln/>
        </p:spPr>
        <p:txBody>
          <a:bodyPr/>
          <a:lstStyle>
            <a:lvl1pPr>
              <a:defRPr/>
            </a:lvl1pPr>
          </a:lstStyle>
          <a:p>
            <a:pPr defTabSz="685800" fontAlgn="base">
              <a:spcBef>
                <a:spcPct val="0"/>
              </a:spcBef>
              <a:spcAft>
                <a:spcPct val="0"/>
              </a:spcAft>
            </a:pPr>
            <a:r>
              <a:rPr lang="en-US">
                <a:solidFill>
                  <a:srgbClr val="333399"/>
                </a:solidFill>
                <a:ea typeface="ＭＳ Ｐゴシック" charset="0"/>
              </a:rPr>
              <a:t>YETS planning meeting - A.Tauro</a:t>
            </a:r>
            <a:endParaRPr lang="en-US" dirty="0">
              <a:solidFill>
                <a:srgbClr val="333399"/>
              </a:solidFill>
              <a:ea typeface="ＭＳ Ｐゴシック" charset="0"/>
            </a:endParaRPr>
          </a:p>
        </p:txBody>
      </p:sp>
      <p:sp>
        <p:nvSpPr>
          <p:cNvPr id="4" name="Rectangle 6"/>
          <p:cNvSpPr>
            <a:spLocks noGrp="1" noChangeArrowheads="1"/>
          </p:cNvSpPr>
          <p:nvPr>
            <p:ph type="sldNum" sz="quarter" idx="12"/>
          </p:nvPr>
        </p:nvSpPr>
        <p:spPr>
          <a:ln/>
        </p:spPr>
        <p:txBody>
          <a:bodyPr/>
          <a:lstStyle>
            <a:lvl1pPr>
              <a:defRPr/>
            </a:lvl1pPr>
          </a:lstStyle>
          <a:p>
            <a:fld id="{1C626C74-C4B2-7447-A3E3-FC67EA1CAFBB}"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4698306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1" y="204845"/>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8"/>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r>
              <a:rPr lang="fr-FR">
                <a:solidFill>
                  <a:srgbClr val="333399"/>
                </a:solidFill>
                <a:ea typeface="ＭＳ Ｐゴシック" charset="0"/>
              </a:rPr>
              <a:t>21.3.2025</a:t>
            </a:r>
            <a:endParaRPr lang="en-US" dirty="0">
              <a:solidFill>
                <a:srgbClr val="333399"/>
              </a:solidFill>
              <a:ea typeface="ＭＳ Ｐゴシック" charset="0"/>
            </a:endParaRPr>
          </a:p>
        </p:txBody>
      </p:sp>
      <p:sp>
        <p:nvSpPr>
          <p:cNvPr id="6" name="Rectangle 5"/>
          <p:cNvSpPr>
            <a:spLocks noGrp="1" noChangeArrowheads="1"/>
          </p:cNvSpPr>
          <p:nvPr>
            <p:ph type="ftr" sz="quarter" idx="11"/>
          </p:nvPr>
        </p:nvSpPr>
        <p:spPr>
          <a:ln/>
        </p:spPr>
        <p:txBody>
          <a:bodyPr/>
          <a:lstStyle>
            <a:lvl1pPr>
              <a:defRPr/>
            </a:lvl1pPr>
          </a:lstStyle>
          <a:p>
            <a:pPr defTabSz="685800" fontAlgn="base">
              <a:spcBef>
                <a:spcPct val="0"/>
              </a:spcBef>
              <a:spcAft>
                <a:spcPct val="0"/>
              </a:spcAft>
            </a:pPr>
            <a:r>
              <a:rPr lang="en-US">
                <a:solidFill>
                  <a:srgbClr val="333399"/>
                </a:solidFill>
                <a:ea typeface="ＭＳ Ｐゴシック" charset="0"/>
              </a:rPr>
              <a:t>YETS planning meeting - A.Tauro</a:t>
            </a:r>
            <a:endParaRPr lang="en-US" dirty="0">
              <a:solidFill>
                <a:srgbClr val="333399"/>
              </a:solidFill>
              <a:ea typeface="ＭＳ Ｐゴシック" charset="0"/>
            </a:endParaRPr>
          </a:p>
        </p:txBody>
      </p:sp>
      <p:sp>
        <p:nvSpPr>
          <p:cNvPr id="7" name="Rectangle 6"/>
          <p:cNvSpPr>
            <a:spLocks noGrp="1" noChangeArrowheads="1"/>
          </p:cNvSpPr>
          <p:nvPr>
            <p:ph type="sldNum" sz="quarter" idx="12"/>
          </p:nvPr>
        </p:nvSpPr>
        <p:spPr>
          <a:ln/>
        </p:spPr>
        <p:txBody>
          <a:bodyPr/>
          <a:lstStyle>
            <a:lvl1pPr>
              <a:defRPr/>
            </a:lvl1pPr>
          </a:lstStyle>
          <a:p>
            <a:fld id="{BF5400B0-1911-F946-8E64-D047FAE59C3B}"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42868573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r>
              <a:rPr lang="fr-FR">
                <a:solidFill>
                  <a:srgbClr val="333399"/>
                </a:solidFill>
                <a:ea typeface="ＭＳ Ｐゴシック" charset="0"/>
              </a:rPr>
              <a:t>21.3.2025</a:t>
            </a:r>
            <a:endParaRPr lang="en-US" dirty="0">
              <a:solidFill>
                <a:srgbClr val="333399"/>
              </a:solidFill>
              <a:ea typeface="ＭＳ Ｐゴシック" charset="0"/>
            </a:endParaRPr>
          </a:p>
        </p:txBody>
      </p:sp>
      <p:sp>
        <p:nvSpPr>
          <p:cNvPr id="6" name="Rectangle 5"/>
          <p:cNvSpPr>
            <a:spLocks noGrp="1" noChangeArrowheads="1"/>
          </p:cNvSpPr>
          <p:nvPr>
            <p:ph type="ftr" sz="quarter" idx="11"/>
          </p:nvPr>
        </p:nvSpPr>
        <p:spPr>
          <a:ln/>
        </p:spPr>
        <p:txBody>
          <a:bodyPr/>
          <a:lstStyle>
            <a:lvl1pPr>
              <a:defRPr/>
            </a:lvl1pPr>
          </a:lstStyle>
          <a:p>
            <a:r>
              <a:rPr lang="en-US">
                <a:solidFill>
                  <a:srgbClr val="333399"/>
                </a:solidFill>
                <a:latin typeface="Arial"/>
              </a:rPr>
              <a:t>YETS planning meeting - A.Tauro</a:t>
            </a:r>
          </a:p>
        </p:txBody>
      </p:sp>
      <p:sp>
        <p:nvSpPr>
          <p:cNvPr id="7" name="Rectangle 6"/>
          <p:cNvSpPr>
            <a:spLocks noGrp="1" noChangeArrowheads="1"/>
          </p:cNvSpPr>
          <p:nvPr>
            <p:ph type="sldNum" sz="quarter" idx="12"/>
          </p:nvPr>
        </p:nvSpPr>
        <p:spPr>
          <a:ln/>
        </p:spPr>
        <p:txBody>
          <a:bodyPr/>
          <a:lstStyle>
            <a:lvl1pPr>
              <a:defRPr/>
            </a:lvl1pPr>
          </a:lstStyle>
          <a:p>
            <a:fld id="{9F47046F-8D8A-A54B-9833-0CED65C7ADD1}"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19749474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r>
              <a:rPr lang="fr-FR">
                <a:solidFill>
                  <a:srgbClr val="333399"/>
                </a:solidFill>
                <a:ea typeface="ＭＳ Ｐゴシック" charset="0"/>
              </a:rPr>
              <a:t>21.3.2025</a:t>
            </a:r>
            <a:endParaRPr lang="en-US" dirty="0">
              <a:solidFill>
                <a:srgbClr val="333399"/>
              </a:solidFill>
              <a:ea typeface="ＭＳ Ｐゴシック" charset="0"/>
            </a:endParaRPr>
          </a:p>
        </p:txBody>
      </p:sp>
      <p:sp>
        <p:nvSpPr>
          <p:cNvPr id="5" name="Rectangle 5"/>
          <p:cNvSpPr>
            <a:spLocks noGrp="1" noChangeArrowheads="1"/>
          </p:cNvSpPr>
          <p:nvPr>
            <p:ph type="ftr" sz="quarter" idx="11"/>
          </p:nvPr>
        </p:nvSpPr>
        <p:spPr>
          <a:ln/>
        </p:spPr>
        <p:txBody>
          <a:bodyPr/>
          <a:lstStyle>
            <a:lvl1pPr>
              <a:defRPr/>
            </a:lvl1pPr>
          </a:lstStyle>
          <a:p>
            <a:r>
              <a:rPr lang="en-US">
                <a:solidFill>
                  <a:srgbClr val="333399"/>
                </a:solidFill>
                <a:latin typeface="Arial"/>
              </a:rPr>
              <a:t>YETS planning meeting - A.Tauro</a:t>
            </a:r>
          </a:p>
        </p:txBody>
      </p:sp>
      <p:sp>
        <p:nvSpPr>
          <p:cNvPr id="6" name="Rectangle 6"/>
          <p:cNvSpPr>
            <a:spLocks noGrp="1" noChangeArrowheads="1"/>
          </p:cNvSpPr>
          <p:nvPr>
            <p:ph type="sldNum" sz="quarter" idx="12"/>
          </p:nvPr>
        </p:nvSpPr>
        <p:spPr>
          <a:ln/>
        </p:spPr>
        <p:txBody>
          <a:bodyPr/>
          <a:lstStyle>
            <a:lvl1pPr>
              <a:defRPr/>
            </a:lvl1pPr>
          </a:lstStyle>
          <a:p>
            <a:fld id="{37F59EFB-D576-D245-8CE8-AC33E7D626F4}"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18085974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036"/>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036"/>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r>
              <a:rPr lang="fr-FR">
                <a:solidFill>
                  <a:srgbClr val="333399"/>
                </a:solidFill>
                <a:ea typeface="ＭＳ Ｐゴシック" charset="0"/>
              </a:rPr>
              <a:t>21.3.2025</a:t>
            </a:r>
            <a:endParaRPr lang="en-US" dirty="0">
              <a:solidFill>
                <a:srgbClr val="333399"/>
              </a:solidFill>
              <a:ea typeface="ＭＳ Ｐゴシック" charset="0"/>
            </a:endParaRPr>
          </a:p>
        </p:txBody>
      </p:sp>
      <p:sp>
        <p:nvSpPr>
          <p:cNvPr id="5" name="Rectangle 5"/>
          <p:cNvSpPr>
            <a:spLocks noGrp="1" noChangeArrowheads="1"/>
          </p:cNvSpPr>
          <p:nvPr>
            <p:ph type="ftr" sz="quarter" idx="11"/>
          </p:nvPr>
        </p:nvSpPr>
        <p:spPr>
          <a:ln/>
        </p:spPr>
        <p:txBody>
          <a:bodyPr/>
          <a:lstStyle>
            <a:lvl1pPr>
              <a:defRPr/>
            </a:lvl1pPr>
          </a:lstStyle>
          <a:p>
            <a:pPr defTabSz="685800" fontAlgn="base">
              <a:spcBef>
                <a:spcPct val="0"/>
              </a:spcBef>
              <a:spcAft>
                <a:spcPct val="0"/>
              </a:spcAft>
            </a:pPr>
            <a:r>
              <a:rPr lang="en-US">
                <a:solidFill>
                  <a:srgbClr val="333399"/>
                </a:solidFill>
                <a:ea typeface="ＭＳ Ｐゴシック" charset="0"/>
              </a:rPr>
              <a:t>YETS planning meeting - A.Tauro</a:t>
            </a:r>
            <a:endParaRPr lang="en-US" dirty="0">
              <a:solidFill>
                <a:srgbClr val="333399"/>
              </a:solidFill>
              <a:ea typeface="ＭＳ Ｐゴシック" charset="0"/>
            </a:endParaRPr>
          </a:p>
        </p:txBody>
      </p:sp>
      <p:sp>
        <p:nvSpPr>
          <p:cNvPr id="6" name="Rectangle 6"/>
          <p:cNvSpPr>
            <a:spLocks noGrp="1" noChangeArrowheads="1"/>
          </p:cNvSpPr>
          <p:nvPr>
            <p:ph type="sldNum" sz="quarter" idx="12"/>
          </p:nvPr>
        </p:nvSpPr>
        <p:spPr>
          <a:ln/>
        </p:spPr>
        <p:txBody>
          <a:bodyPr/>
          <a:lstStyle>
            <a:lvl1pPr>
              <a:defRPr/>
            </a:lvl1pPr>
          </a:lstStyle>
          <a:p>
            <a:fld id="{AF03E25F-E7B6-AD4D-A5BD-2C44421D3DBC}"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20631071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76"/>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en-US"/>
              <a:t>Click to edit Master subtitle style</a:t>
            </a:r>
          </a:p>
        </p:txBody>
      </p:sp>
      <p:sp>
        <p:nvSpPr>
          <p:cNvPr id="4" name="Date Placeholder 3"/>
          <p:cNvSpPr>
            <a:spLocks noGrp="1"/>
          </p:cNvSpPr>
          <p:nvPr>
            <p:ph type="dt" sz="half" idx="10"/>
          </p:nvPr>
        </p:nvSpPr>
        <p:spPr>
          <a:xfrm>
            <a:off x="457200" y="4683919"/>
            <a:ext cx="2286000" cy="357188"/>
          </a:xfrm>
        </p:spPr>
        <p:txBody>
          <a:bodyPr/>
          <a:lstStyle>
            <a:lvl1pPr>
              <a:defRPr/>
            </a:lvl1pPr>
          </a:lstStyle>
          <a:p>
            <a:pPr defTabSz="685800" fontAlgn="base">
              <a:spcBef>
                <a:spcPct val="0"/>
              </a:spcBef>
              <a:spcAft>
                <a:spcPct val="0"/>
              </a:spcAft>
            </a:pPr>
            <a:r>
              <a:rPr lang="fr-FR">
                <a:solidFill>
                  <a:srgbClr val="333399"/>
                </a:solidFill>
                <a:ea typeface="ＭＳ Ｐゴシック" charset="0"/>
              </a:rPr>
              <a:t>21.3.2025</a:t>
            </a:r>
            <a:endParaRPr lang="en-US" dirty="0">
              <a:solidFill>
                <a:srgbClr val="333399"/>
              </a:solidFill>
              <a:ea typeface="ＭＳ Ｐゴシック" charset="0"/>
            </a:endParaRPr>
          </a:p>
        </p:txBody>
      </p:sp>
      <p:sp>
        <p:nvSpPr>
          <p:cNvPr id="5" name="Footer Placeholder 4"/>
          <p:cNvSpPr>
            <a:spLocks noGrp="1"/>
          </p:cNvSpPr>
          <p:nvPr>
            <p:ph type="ftr" sz="quarter" idx="11"/>
          </p:nvPr>
        </p:nvSpPr>
        <p:spPr>
          <a:xfrm>
            <a:off x="3124200" y="4683919"/>
            <a:ext cx="2895600" cy="357188"/>
          </a:xfrm>
        </p:spPr>
        <p:txBody>
          <a:bodyPr/>
          <a:lstStyle>
            <a:lvl1pPr>
              <a:defRPr/>
            </a:lvl1pPr>
          </a:lstStyle>
          <a:p>
            <a:pPr defTabSz="685800" fontAlgn="base">
              <a:spcBef>
                <a:spcPct val="0"/>
              </a:spcBef>
              <a:spcAft>
                <a:spcPct val="0"/>
              </a:spcAft>
            </a:pPr>
            <a:r>
              <a:rPr lang="en-US">
                <a:solidFill>
                  <a:srgbClr val="333399"/>
                </a:solidFill>
                <a:ea typeface="ＭＳ Ｐゴシック" charset="0"/>
              </a:rPr>
              <a:t>YETS planning meeting - A.Tauro</a:t>
            </a:r>
            <a:endParaRPr lang="en-US" dirty="0">
              <a:solidFill>
                <a:srgbClr val="333399"/>
              </a:solidFill>
              <a:ea typeface="ＭＳ Ｐゴシック" charset="0"/>
            </a:endParaRPr>
          </a:p>
        </p:txBody>
      </p:sp>
      <p:sp>
        <p:nvSpPr>
          <p:cNvPr id="6" name="Slide Number Placeholder 5"/>
          <p:cNvSpPr>
            <a:spLocks noGrp="1"/>
          </p:cNvSpPr>
          <p:nvPr>
            <p:ph type="sldNum" sz="quarter" idx="12"/>
          </p:nvPr>
        </p:nvSpPr>
        <p:spPr>
          <a:xfrm>
            <a:off x="6553200" y="4683919"/>
            <a:ext cx="2133600" cy="357188"/>
          </a:xfrm>
        </p:spPr>
        <p:txBody>
          <a:bodyPr/>
          <a:lstStyle>
            <a:lvl1pPr>
              <a:defRPr/>
            </a:lvl1pPr>
          </a:lstStyle>
          <a:p>
            <a:fld id="{C97EFF42-5F99-4A46-B52F-5D1C2AED2D3D}"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378399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6" name="Picture 5" descr="2015-09-14_CERN_LS2Days h25 300dpi.png"/>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417479" y="4212045"/>
            <a:ext cx="961381" cy="674393"/>
          </a:xfrm>
          <a:prstGeom prst="rect">
            <a:avLst/>
          </a:prstGeom>
        </p:spPr>
      </p:pic>
      <p:sp>
        <p:nvSpPr>
          <p:cNvPr id="2" name="Titre 1"/>
          <p:cNvSpPr>
            <a:spLocks noGrp="1"/>
          </p:cNvSpPr>
          <p:nvPr>
            <p:ph type="title" hasCustomPrompt="1"/>
          </p:nvPr>
        </p:nvSpPr>
        <p:spPr>
          <a:xfrm>
            <a:off x="431800" y="1590973"/>
            <a:ext cx="8265984" cy="1369772"/>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a:t>Presentation Title</a:t>
            </a:r>
            <a:endParaRPr kumimoji="0" lang="en-US" dirty="0"/>
          </a:p>
        </p:txBody>
      </p:sp>
      <p:sp>
        <p:nvSpPr>
          <p:cNvPr id="3" name="Espace réservé du texte 2"/>
          <p:cNvSpPr>
            <a:spLocks noGrp="1"/>
          </p:cNvSpPr>
          <p:nvPr>
            <p:ph type="body" idx="1" hasCustomPrompt="1"/>
          </p:nvPr>
        </p:nvSpPr>
        <p:spPr>
          <a:xfrm>
            <a:off x="431800" y="3128964"/>
            <a:ext cx="8265984" cy="800016"/>
          </a:xfrm>
        </p:spPr>
        <p:txBody>
          <a:bodyPr lIns="45717" tIns="0" rIns="45717"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a:t>Author and Affiliation</a:t>
            </a:r>
          </a:p>
        </p:txBody>
      </p:sp>
      <p:pic>
        <p:nvPicPr>
          <p:cNvPr id="8" name="Immagine 7" descr="acquia_marina_logo.gif"/>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646171" y="4212045"/>
            <a:ext cx="697887" cy="66862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311141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4" name="Footer Placeholder 3"/>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5" name="Slide Number Placeholder 4"/>
          <p:cNvSpPr>
            <a:spLocks noGrp="1"/>
          </p:cNvSpPr>
          <p:nvPr>
            <p:ph type="sldNum" sz="quarter" idx="12"/>
          </p:nvPr>
        </p:nvSpPr>
        <p:spPr/>
        <p:txBody>
          <a:bodyPr/>
          <a:lstStyle/>
          <a:p>
            <a:fld id="{8D6C380F-326D-3C40-9EE7-7FBAB0953422}" type="slidenum">
              <a:rPr lang="en-US" smtClean="0">
                <a:latin typeface="Arial"/>
              </a:rPr>
              <a:pPr/>
              <a:t>‹#›</a:t>
            </a:fld>
            <a:endParaRPr lang="en-US">
              <a:latin typeface="Arial"/>
            </a:endParaRPr>
          </a:p>
        </p:txBody>
      </p:sp>
      <p:sp>
        <p:nvSpPr>
          <p:cNvPr id="7" name="Content Placeholder 6"/>
          <p:cNvSpPr>
            <a:spLocks noGrp="1"/>
          </p:cNvSpPr>
          <p:nvPr>
            <p:ph sz="quarter" idx="13" hasCustomPrompt="1"/>
          </p:nvPr>
        </p:nvSpPr>
        <p:spPr>
          <a:xfrm>
            <a:off x="457207" y="945002"/>
            <a:ext cx="8226425" cy="3762051"/>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
        <p:nvSpPr>
          <p:cNvPr id="6" name="Date Placeholder 3"/>
          <p:cNvSpPr>
            <a:spLocks noGrp="1"/>
          </p:cNvSpPr>
          <p:nvPr>
            <p:ph type="dt" sz="half" idx="10"/>
          </p:nvPr>
        </p:nvSpPr>
        <p:spPr>
          <a:xfrm>
            <a:off x="1040355" y="4767264"/>
            <a:ext cx="2133600" cy="273844"/>
          </a:xfrm>
          <a:prstGeom prst="rect">
            <a:avLst/>
          </a:prstGeom>
        </p:spPr>
        <p:txBody>
          <a:bodyPr lIns="91434" tIns="45717" rIns="91434" bIns="45717" anchor="ctr"/>
          <a:lstStyle>
            <a:lvl1pPr>
              <a:defRPr sz="1200">
                <a:solidFill>
                  <a:schemeClr val="accent1">
                    <a:lumMod val="40000"/>
                    <a:lumOff val="60000"/>
                  </a:schemeClr>
                </a:solidFill>
              </a:defRPr>
            </a:lvl1pPr>
          </a:lstStyle>
          <a:p>
            <a:r>
              <a:rPr lang="fr-FR"/>
              <a:t>21.3.2025</a:t>
            </a:r>
            <a:endParaRPr lang="en-US" dirty="0"/>
          </a:p>
        </p:txBody>
      </p:sp>
    </p:spTree>
    <p:extLst>
      <p:ext uri="{BB962C8B-B14F-4D97-AF65-F5344CB8AC3E}">
        <p14:creationId xmlns:p14="http://schemas.microsoft.com/office/powerpoint/2010/main" val="4097432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FCCB70-67F7-37E4-E327-5C5DEFBA591B}"/>
              </a:ext>
            </a:extLst>
          </p:cNvPr>
          <p:cNvSpPr>
            <a:spLocks noGrp="1"/>
          </p:cNvSpPr>
          <p:nvPr>
            <p:ph type="title"/>
          </p:nvPr>
        </p:nvSpPr>
        <p:spPr/>
        <p:txBody>
          <a:bodyPr/>
          <a:lstStyle/>
          <a:p>
            <a:r>
              <a:rPr lang="en-GB"/>
              <a:t>Click to edit Master title style</a:t>
            </a:r>
            <a:endParaRPr lang="en-PL"/>
          </a:p>
        </p:txBody>
      </p:sp>
      <p:sp>
        <p:nvSpPr>
          <p:cNvPr id="3" name="Content Placeholder 2">
            <a:extLst>
              <a:ext uri="{FF2B5EF4-FFF2-40B4-BE49-F238E27FC236}">
                <a16:creationId xmlns:a16="http://schemas.microsoft.com/office/drawing/2014/main" id="{3AE8E6D7-88A5-2DA8-5942-A16BCBE5AEB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PL"/>
          </a:p>
        </p:txBody>
      </p:sp>
      <p:sp>
        <p:nvSpPr>
          <p:cNvPr id="4" name="Date Placeholder 3">
            <a:extLst>
              <a:ext uri="{FF2B5EF4-FFF2-40B4-BE49-F238E27FC236}">
                <a16:creationId xmlns:a16="http://schemas.microsoft.com/office/drawing/2014/main" id="{D9357578-D7B8-1ABF-1CFE-07321E628E24}"/>
              </a:ext>
            </a:extLst>
          </p:cNvPr>
          <p:cNvSpPr>
            <a:spLocks noGrp="1"/>
          </p:cNvSpPr>
          <p:nvPr>
            <p:ph type="dt" sz="half" idx="10"/>
          </p:nvPr>
        </p:nvSpPr>
        <p:spPr/>
        <p:txBody>
          <a:bodyPr/>
          <a:lstStyle/>
          <a:p>
            <a:r>
              <a:rPr lang="fr-FR"/>
              <a:t>21.3.2025</a:t>
            </a:r>
            <a:endParaRPr lang="en-PL"/>
          </a:p>
        </p:txBody>
      </p:sp>
      <p:sp>
        <p:nvSpPr>
          <p:cNvPr id="5" name="Footer Placeholder 4">
            <a:extLst>
              <a:ext uri="{FF2B5EF4-FFF2-40B4-BE49-F238E27FC236}">
                <a16:creationId xmlns:a16="http://schemas.microsoft.com/office/drawing/2014/main" id="{55B1041E-EC1D-A2EE-D0AD-08A7BE7E7742}"/>
              </a:ext>
            </a:extLst>
          </p:cNvPr>
          <p:cNvSpPr>
            <a:spLocks noGrp="1"/>
          </p:cNvSpPr>
          <p:nvPr>
            <p:ph type="ftr" sz="quarter" idx="11"/>
          </p:nvPr>
        </p:nvSpPr>
        <p:spPr/>
        <p:txBody>
          <a:bodyPr/>
          <a:lstStyle/>
          <a:p>
            <a:r>
              <a:rPr lang="en-PL"/>
              <a:t>YETS planning meeting - A.Tauro</a:t>
            </a:r>
          </a:p>
        </p:txBody>
      </p:sp>
      <p:sp>
        <p:nvSpPr>
          <p:cNvPr id="6" name="Slide Number Placeholder 5">
            <a:extLst>
              <a:ext uri="{FF2B5EF4-FFF2-40B4-BE49-F238E27FC236}">
                <a16:creationId xmlns:a16="http://schemas.microsoft.com/office/drawing/2014/main" id="{DC2BF63D-DF59-CF27-E9A6-893E6325F187}"/>
              </a:ext>
            </a:extLst>
          </p:cNvPr>
          <p:cNvSpPr>
            <a:spLocks noGrp="1"/>
          </p:cNvSpPr>
          <p:nvPr>
            <p:ph type="sldNum" sz="quarter" idx="12"/>
          </p:nvPr>
        </p:nvSpPr>
        <p:spPr/>
        <p:txBody>
          <a:bodyPr/>
          <a:lstStyle/>
          <a:p>
            <a:fld id="{9B950DA0-91D1-C242-85A7-C3D24ACB8EC5}" type="slidenum">
              <a:rPr lang="en-PL" smtClean="0"/>
              <a:t>‹#›</a:t>
            </a:fld>
            <a:endParaRPr lang="en-PL"/>
          </a:p>
        </p:txBody>
      </p:sp>
    </p:spTree>
    <p:extLst>
      <p:ext uri="{BB962C8B-B14F-4D97-AF65-F5344CB8AC3E}">
        <p14:creationId xmlns:p14="http://schemas.microsoft.com/office/powerpoint/2010/main" val="28726044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91842" name="Rectangle 2"/>
          <p:cNvSpPr>
            <a:spLocks noGrp="1" noChangeArrowheads="1"/>
          </p:cNvSpPr>
          <p:nvPr>
            <p:ph type="ctrTitle"/>
          </p:nvPr>
        </p:nvSpPr>
        <p:spPr>
          <a:xfrm>
            <a:off x="685800" y="1597876"/>
            <a:ext cx="7772400" cy="1102519"/>
          </a:xfrm>
        </p:spPr>
        <p:txBody>
          <a:bodyPr/>
          <a:lstStyle>
            <a:lvl1pPr>
              <a:defRPr/>
            </a:lvl1pPr>
          </a:lstStyle>
          <a:p>
            <a:r>
              <a:rPr lang="en-US"/>
              <a:t>Click to edit Master title style</a:t>
            </a:r>
          </a:p>
        </p:txBody>
      </p:sp>
      <p:sp>
        <p:nvSpPr>
          <p:cNvPr id="291843" name="Rectangle 3"/>
          <p:cNvSpPr>
            <a:spLocks noGrp="1" noChangeArrowheads="1"/>
          </p:cNvSpPr>
          <p:nvPr>
            <p:ph type="subTitle" idx="1"/>
          </p:nvPr>
        </p:nvSpPr>
        <p:spPr>
          <a:xfrm>
            <a:off x="1371600" y="2914650"/>
            <a:ext cx="6400800" cy="1314450"/>
          </a:xfrm>
        </p:spPr>
        <p:txBody>
          <a:bodyPr/>
          <a:lstStyle>
            <a:lvl1pPr marL="0" indent="0" algn="ctr">
              <a:buFontTx/>
              <a:buNone/>
              <a:defRPr/>
            </a:lvl1pPr>
          </a:lstStyle>
          <a:p>
            <a:r>
              <a:rPr lang="en-US"/>
              <a:t>Click to edit Master subtitle style</a:t>
            </a:r>
          </a:p>
        </p:txBody>
      </p:sp>
      <p:sp>
        <p:nvSpPr>
          <p:cNvPr id="5" name="Rectangle 4"/>
          <p:cNvSpPr>
            <a:spLocks noGrp="1" noChangeArrowheads="1"/>
          </p:cNvSpPr>
          <p:nvPr>
            <p:ph type="dt" sz="half" idx="10"/>
          </p:nvPr>
        </p:nvSpPr>
        <p:spPr>
          <a:xfrm>
            <a:off x="457200" y="4683919"/>
            <a:ext cx="2133600" cy="357188"/>
          </a:xfrm>
        </p:spPr>
        <p:txBody>
          <a:bodyPr/>
          <a:lstStyle>
            <a:lvl1pPr>
              <a:defRPr/>
            </a:lvl1pPr>
          </a:lstStyle>
          <a:p>
            <a:pPr defTabSz="685800" fontAlgn="base">
              <a:spcBef>
                <a:spcPct val="0"/>
              </a:spcBef>
              <a:spcAft>
                <a:spcPct val="0"/>
              </a:spcAft>
            </a:pPr>
            <a:r>
              <a:rPr lang="fr-FR">
                <a:solidFill>
                  <a:srgbClr val="333399"/>
                </a:solidFill>
                <a:ea typeface="ＭＳ Ｐゴシック" charset="0"/>
              </a:rPr>
              <a:t>21.3.2025</a:t>
            </a:r>
            <a:endParaRPr lang="en-US" dirty="0">
              <a:solidFill>
                <a:srgbClr val="333399"/>
              </a:solidFill>
              <a:ea typeface="ＭＳ Ｐゴシック" charset="0"/>
            </a:endParaRPr>
          </a:p>
        </p:txBody>
      </p:sp>
      <p:sp>
        <p:nvSpPr>
          <p:cNvPr id="6" name="Rectangle 5"/>
          <p:cNvSpPr>
            <a:spLocks noGrp="1" noChangeArrowheads="1"/>
          </p:cNvSpPr>
          <p:nvPr>
            <p:ph type="ftr" sz="quarter" idx="11"/>
          </p:nvPr>
        </p:nvSpPr>
        <p:spPr/>
        <p:txBody>
          <a:bodyPr/>
          <a:lstStyle>
            <a:lvl1pPr>
              <a:defRPr/>
            </a:lvl1pPr>
          </a:lstStyle>
          <a:p>
            <a:pPr defTabSz="685800" fontAlgn="base">
              <a:spcBef>
                <a:spcPct val="0"/>
              </a:spcBef>
              <a:spcAft>
                <a:spcPct val="0"/>
              </a:spcAft>
            </a:pPr>
            <a:r>
              <a:rPr lang="en-US">
                <a:solidFill>
                  <a:srgbClr val="333399"/>
                </a:solidFill>
                <a:ea typeface="ＭＳ Ｐゴシック" charset="0"/>
              </a:rPr>
              <a:t>YETS planning meeting - A.Tauro</a:t>
            </a:r>
            <a:endParaRPr lang="en-US" dirty="0">
              <a:solidFill>
                <a:srgbClr val="333399"/>
              </a:solidFill>
              <a:ea typeface="ＭＳ Ｐゴシック" charset="0"/>
            </a:endParaRPr>
          </a:p>
        </p:txBody>
      </p:sp>
      <p:sp>
        <p:nvSpPr>
          <p:cNvPr id="7" name="Rectangle 6"/>
          <p:cNvSpPr>
            <a:spLocks noGrp="1" noChangeArrowheads="1"/>
          </p:cNvSpPr>
          <p:nvPr>
            <p:ph type="sldNum" sz="quarter" idx="12"/>
          </p:nvPr>
        </p:nvSpPr>
        <p:spPr/>
        <p:txBody>
          <a:bodyPr/>
          <a:lstStyle>
            <a:lvl1pPr>
              <a:defRPr/>
            </a:lvl1pPr>
          </a:lstStyle>
          <a:p>
            <a:fld id="{872C22AB-F611-7044-A71B-0B9C1EF8EEE5}" type="slidenum">
              <a:rPr lang="en-US">
                <a:solidFill>
                  <a:srgbClr val="333399"/>
                </a:solidFill>
                <a:latin typeface="Arial"/>
              </a:rPr>
              <a:pPr/>
              <a:t>‹#›</a:t>
            </a:fld>
            <a:endParaRPr lang="en-US">
              <a:solidFill>
                <a:srgbClr val="333399"/>
              </a:solidFill>
              <a:latin typeface="Arial"/>
            </a:endParaRPr>
          </a:p>
        </p:txBody>
      </p:sp>
      <p:pic>
        <p:nvPicPr>
          <p:cNvPr id="2" name="Picture 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9102" y="70076"/>
            <a:ext cx="893396" cy="1072076"/>
          </a:xfrm>
          <a:prstGeom prst="rect">
            <a:avLst/>
          </a:prstGeom>
        </p:spPr>
      </p:pic>
    </p:spTree>
    <p:extLst>
      <p:ext uri="{BB962C8B-B14F-4D97-AF65-F5344CB8AC3E}">
        <p14:creationId xmlns:p14="http://schemas.microsoft.com/office/powerpoint/2010/main" val="32893018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r>
              <a:rPr lang="fr-FR">
                <a:solidFill>
                  <a:srgbClr val="333399"/>
                </a:solidFill>
                <a:ea typeface="ＭＳ Ｐゴシック" charset="0"/>
              </a:rPr>
              <a:t>21.3.2025</a:t>
            </a:r>
            <a:endParaRPr lang="en-US" dirty="0">
              <a:solidFill>
                <a:srgbClr val="333399"/>
              </a:solidFill>
              <a:ea typeface="ＭＳ Ｐゴシック" charset="0"/>
            </a:endParaRPr>
          </a:p>
        </p:txBody>
      </p:sp>
      <p:sp>
        <p:nvSpPr>
          <p:cNvPr id="5" name="Rectangle 5"/>
          <p:cNvSpPr>
            <a:spLocks noGrp="1" noChangeArrowheads="1"/>
          </p:cNvSpPr>
          <p:nvPr>
            <p:ph type="ftr" sz="quarter" idx="11"/>
          </p:nvPr>
        </p:nvSpPr>
        <p:spPr>
          <a:ln/>
        </p:spPr>
        <p:txBody>
          <a:bodyPr/>
          <a:lstStyle>
            <a:lvl1pPr>
              <a:defRPr/>
            </a:lvl1pPr>
          </a:lstStyle>
          <a:p>
            <a:pPr defTabSz="685800" fontAlgn="base">
              <a:spcBef>
                <a:spcPct val="0"/>
              </a:spcBef>
              <a:spcAft>
                <a:spcPct val="0"/>
              </a:spcAft>
            </a:pPr>
            <a:r>
              <a:rPr lang="en-US">
                <a:solidFill>
                  <a:srgbClr val="333399"/>
                </a:solidFill>
                <a:ea typeface="ＭＳ Ｐゴシック" charset="0"/>
              </a:rPr>
              <a:t>YETS planning meeting - A.Tauro</a:t>
            </a:r>
            <a:endParaRPr lang="en-US" dirty="0">
              <a:solidFill>
                <a:srgbClr val="333399"/>
              </a:solidFill>
              <a:ea typeface="ＭＳ Ｐゴシック" charset="0"/>
            </a:endParaRPr>
          </a:p>
        </p:txBody>
      </p:sp>
      <p:sp>
        <p:nvSpPr>
          <p:cNvPr id="6" name="Rectangle 6"/>
          <p:cNvSpPr>
            <a:spLocks noGrp="1" noChangeArrowheads="1"/>
          </p:cNvSpPr>
          <p:nvPr>
            <p:ph type="sldNum" sz="quarter" idx="12"/>
          </p:nvPr>
        </p:nvSpPr>
        <p:spPr>
          <a:ln/>
        </p:spPr>
        <p:txBody>
          <a:bodyPr/>
          <a:lstStyle>
            <a:lvl1pPr>
              <a:defRPr/>
            </a:lvl1pPr>
          </a:lstStyle>
          <a:p>
            <a:fld id="{098C1C53-6663-C04A-86D2-48BB314964DB}"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42159072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233"/>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r>
              <a:rPr lang="fr-FR">
                <a:solidFill>
                  <a:srgbClr val="333399"/>
                </a:solidFill>
                <a:ea typeface="ＭＳ Ｐゴシック" charset="0"/>
              </a:rPr>
              <a:t>21.3.2025</a:t>
            </a:r>
            <a:endParaRPr lang="en-US" dirty="0">
              <a:solidFill>
                <a:srgbClr val="333399"/>
              </a:solidFill>
              <a:ea typeface="ＭＳ Ｐゴシック" charset="0"/>
            </a:endParaRPr>
          </a:p>
        </p:txBody>
      </p:sp>
      <p:sp>
        <p:nvSpPr>
          <p:cNvPr id="5" name="Rectangle 5"/>
          <p:cNvSpPr>
            <a:spLocks noGrp="1" noChangeArrowheads="1"/>
          </p:cNvSpPr>
          <p:nvPr>
            <p:ph type="ftr" sz="quarter" idx="11"/>
          </p:nvPr>
        </p:nvSpPr>
        <p:spPr>
          <a:ln/>
        </p:spPr>
        <p:txBody>
          <a:bodyPr/>
          <a:lstStyle>
            <a:lvl1pPr>
              <a:defRPr/>
            </a:lvl1pPr>
          </a:lstStyle>
          <a:p>
            <a:pPr defTabSz="685800" fontAlgn="base">
              <a:spcBef>
                <a:spcPct val="0"/>
              </a:spcBef>
              <a:spcAft>
                <a:spcPct val="0"/>
              </a:spcAft>
            </a:pPr>
            <a:r>
              <a:rPr lang="en-US">
                <a:solidFill>
                  <a:srgbClr val="333399"/>
                </a:solidFill>
                <a:ea typeface="ＭＳ Ｐゴシック" charset="0"/>
              </a:rPr>
              <a:t>YETS planning meeting - A.Tauro</a:t>
            </a:r>
            <a:endParaRPr lang="en-US" dirty="0">
              <a:solidFill>
                <a:srgbClr val="333399"/>
              </a:solidFill>
              <a:ea typeface="ＭＳ Ｐゴシック" charset="0"/>
            </a:endParaRPr>
          </a:p>
        </p:txBody>
      </p:sp>
      <p:sp>
        <p:nvSpPr>
          <p:cNvPr id="6" name="Rectangle 6"/>
          <p:cNvSpPr>
            <a:spLocks noGrp="1" noChangeArrowheads="1"/>
          </p:cNvSpPr>
          <p:nvPr>
            <p:ph type="sldNum" sz="quarter" idx="12"/>
          </p:nvPr>
        </p:nvSpPr>
        <p:spPr>
          <a:ln/>
        </p:spPr>
        <p:txBody>
          <a:bodyPr/>
          <a:lstStyle>
            <a:lvl1pPr>
              <a:defRPr/>
            </a:lvl1pPr>
          </a:lstStyle>
          <a:p>
            <a:fld id="{C6119A60-FAC3-9A42-9A0A-8FA9B823F5FC}"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36331287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5"/>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5"/>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r>
              <a:rPr lang="fr-FR">
                <a:solidFill>
                  <a:srgbClr val="333399"/>
                </a:solidFill>
                <a:ea typeface="ＭＳ Ｐゴシック" charset="0"/>
              </a:rPr>
              <a:t>21.3.2025</a:t>
            </a:r>
            <a:endParaRPr lang="en-US" dirty="0">
              <a:solidFill>
                <a:srgbClr val="333399"/>
              </a:solidFill>
              <a:ea typeface="ＭＳ Ｐゴシック" charset="0"/>
            </a:endParaRPr>
          </a:p>
        </p:txBody>
      </p:sp>
      <p:sp>
        <p:nvSpPr>
          <p:cNvPr id="6" name="Rectangle 5"/>
          <p:cNvSpPr>
            <a:spLocks noGrp="1" noChangeArrowheads="1"/>
          </p:cNvSpPr>
          <p:nvPr>
            <p:ph type="ftr" sz="quarter" idx="11"/>
          </p:nvPr>
        </p:nvSpPr>
        <p:spPr>
          <a:ln/>
        </p:spPr>
        <p:txBody>
          <a:bodyPr/>
          <a:lstStyle>
            <a:lvl1pPr>
              <a:defRPr/>
            </a:lvl1pPr>
          </a:lstStyle>
          <a:p>
            <a:pPr defTabSz="685800" fontAlgn="base">
              <a:spcBef>
                <a:spcPct val="0"/>
              </a:spcBef>
              <a:spcAft>
                <a:spcPct val="0"/>
              </a:spcAft>
            </a:pPr>
            <a:r>
              <a:rPr lang="en-US">
                <a:solidFill>
                  <a:srgbClr val="333399"/>
                </a:solidFill>
                <a:ea typeface="ＭＳ Ｐゴシック" charset="0"/>
              </a:rPr>
              <a:t>YETS planning meeting - A.Tauro</a:t>
            </a:r>
            <a:endParaRPr lang="en-US" dirty="0">
              <a:solidFill>
                <a:srgbClr val="333399"/>
              </a:solidFill>
              <a:ea typeface="ＭＳ Ｐゴシック" charset="0"/>
            </a:endParaRPr>
          </a:p>
        </p:txBody>
      </p:sp>
      <p:sp>
        <p:nvSpPr>
          <p:cNvPr id="7" name="Rectangle 6"/>
          <p:cNvSpPr>
            <a:spLocks noGrp="1" noChangeArrowheads="1"/>
          </p:cNvSpPr>
          <p:nvPr>
            <p:ph type="sldNum" sz="quarter" idx="12"/>
          </p:nvPr>
        </p:nvSpPr>
        <p:spPr>
          <a:ln/>
        </p:spPr>
        <p:txBody>
          <a:bodyPr/>
          <a:lstStyle>
            <a:lvl1pPr>
              <a:defRPr/>
            </a:lvl1pPr>
          </a:lstStyle>
          <a:p>
            <a:fld id="{82BCC951-3C29-B84A-B472-9EA00D5A28CB}" type="slidenum">
              <a:rPr lang="en-US">
                <a:solidFill>
                  <a:srgbClr val="333399"/>
                </a:solidFill>
                <a:latin typeface="Arial"/>
              </a:rPr>
              <a:pPr/>
              <a:t>‹#›</a:t>
            </a:fld>
            <a:endParaRPr lang="en-US">
              <a:solidFill>
                <a:srgbClr val="333399"/>
              </a:solidFill>
              <a:latin typeface="Arial"/>
            </a:endParaRPr>
          </a:p>
        </p:txBody>
      </p:sp>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9102" y="70076"/>
            <a:ext cx="893396" cy="1072076"/>
          </a:xfrm>
          <a:prstGeom prst="rect">
            <a:avLst/>
          </a:prstGeom>
        </p:spPr>
      </p:pic>
    </p:spTree>
    <p:extLst>
      <p:ext uri="{BB962C8B-B14F-4D97-AF65-F5344CB8AC3E}">
        <p14:creationId xmlns:p14="http://schemas.microsoft.com/office/powerpoint/2010/main" val="4056017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0"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30"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defTabSz="685800" fontAlgn="base">
              <a:spcBef>
                <a:spcPct val="0"/>
              </a:spcBef>
              <a:spcAft>
                <a:spcPct val="0"/>
              </a:spcAft>
            </a:pPr>
            <a:r>
              <a:rPr lang="fr-FR">
                <a:solidFill>
                  <a:srgbClr val="333399"/>
                </a:solidFill>
                <a:ea typeface="ＭＳ Ｐゴシック" charset="0"/>
              </a:rPr>
              <a:t>21.3.2025</a:t>
            </a:r>
            <a:endParaRPr lang="en-US" dirty="0">
              <a:solidFill>
                <a:srgbClr val="333399"/>
              </a:solidFill>
              <a:ea typeface="ＭＳ Ｐゴシック" charset="0"/>
            </a:endParaRPr>
          </a:p>
        </p:txBody>
      </p:sp>
      <p:sp>
        <p:nvSpPr>
          <p:cNvPr id="8" name="Rectangle 5"/>
          <p:cNvSpPr>
            <a:spLocks noGrp="1" noChangeArrowheads="1"/>
          </p:cNvSpPr>
          <p:nvPr>
            <p:ph type="ftr" sz="quarter" idx="11"/>
          </p:nvPr>
        </p:nvSpPr>
        <p:spPr>
          <a:ln/>
        </p:spPr>
        <p:txBody>
          <a:bodyPr/>
          <a:lstStyle>
            <a:lvl1pPr>
              <a:defRPr/>
            </a:lvl1pPr>
          </a:lstStyle>
          <a:p>
            <a:pPr defTabSz="685800" fontAlgn="base">
              <a:spcBef>
                <a:spcPct val="0"/>
              </a:spcBef>
              <a:spcAft>
                <a:spcPct val="0"/>
              </a:spcAft>
            </a:pPr>
            <a:r>
              <a:rPr lang="en-US">
                <a:solidFill>
                  <a:srgbClr val="333399"/>
                </a:solidFill>
                <a:ea typeface="ＭＳ Ｐゴシック" charset="0"/>
              </a:rPr>
              <a:t>YETS planning meeting - A.Tauro</a:t>
            </a:r>
            <a:endParaRPr lang="en-US" dirty="0">
              <a:solidFill>
                <a:srgbClr val="333399"/>
              </a:solidFill>
              <a:ea typeface="ＭＳ Ｐゴシック" charset="0"/>
            </a:endParaRPr>
          </a:p>
        </p:txBody>
      </p:sp>
      <p:sp>
        <p:nvSpPr>
          <p:cNvPr id="9" name="Rectangle 6"/>
          <p:cNvSpPr>
            <a:spLocks noGrp="1" noChangeArrowheads="1"/>
          </p:cNvSpPr>
          <p:nvPr>
            <p:ph type="sldNum" sz="quarter" idx="12"/>
          </p:nvPr>
        </p:nvSpPr>
        <p:spPr>
          <a:ln/>
        </p:spPr>
        <p:txBody>
          <a:bodyPr/>
          <a:lstStyle>
            <a:lvl1pPr>
              <a:defRPr/>
            </a:lvl1pPr>
          </a:lstStyle>
          <a:p>
            <a:fld id="{7A4F66CB-3EBB-6044-B701-6A40AA3F629F}" type="slidenum">
              <a:rPr lang="en-US">
                <a:solidFill>
                  <a:srgbClr val="333399"/>
                </a:solidFill>
                <a:latin typeface="Arial"/>
              </a:rPr>
              <a:pPr/>
              <a:t>‹#›</a:t>
            </a:fld>
            <a:endParaRPr lang="en-US">
              <a:solidFill>
                <a:srgbClr val="333399"/>
              </a:solidFill>
              <a:latin typeface="Arial"/>
            </a:endParaRPr>
          </a:p>
        </p:txBody>
      </p:sp>
    </p:spTree>
    <p:extLst>
      <p:ext uri="{BB962C8B-B14F-4D97-AF65-F5344CB8AC3E}">
        <p14:creationId xmlns:p14="http://schemas.microsoft.com/office/powerpoint/2010/main" val="42886302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theme" Target="../theme/theme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Footer Placeholder 2"/>
          <p:cNvSpPr>
            <a:spLocks noGrp="1"/>
          </p:cNvSpPr>
          <p:nvPr>
            <p:ph type="ftr" sz="quarter" idx="3"/>
          </p:nvPr>
        </p:nvSpPr>
        <p:spPr>
          <a:xfrm>
            <a:off x="1099118" y="4767267"/>
            <a:ext cx="6857811" cy="273844"/>
          </a:xfrm>
          <a:prstGeom prst="rect">
            <a:avLst/>
          </a:prstGeom>
        </p:spPr>
        <p:txBody>
          <a:bodyPr vert="horz" lIns="91434" tIns="45717" rIns="91434" bIns="45717" rtlCol="0" anchor="ctr"/>
          <a:lstStyle>
            <a:lvl1pPr algn="ctr">
              <a:defRPr sz="1200" b="0" i="0">
                <a:solidFill>
                  <a:srgbClr val="729FCF"/>
                </a:solidFill>
                <a:latin typeface="+mn-lt"/>
                <a:cs typeface="Ubuntu Light"/>
              </a:defRPr>
            </a:lvl1pPr>
          </a:lstStyle>
          <a:p>
            <a:pPr defTabSz="914333"/>
            <a:r>
              <a:rPr lang="en-US">
                <a:latin typeface="Arial"/>
              </a:rPr>
              <a:t>YETS planning meeting - A.Tauro</a:t>
            </a:r>
            <a:endParaRPr lang="en-US" dirty="0">
              <a:latin typeface="Arial"/>
            </a:endParaRPr>
          </a:p>
        </p:txBody>
      </p:sp>
      <p:sp>
        <p:nvSpPr>
          <p:cNvPr id="4" name="Slide Number Placeholder 3"/>
          <p:cNvSpPr>
            <a:spLocks noGrp="1"/>
          </p:cNvSpPr>
          <p:nvPr>
            <p:ph type="sldNum" sz="quarter" idx="4"/>
          </p:nvPr>
        </p:nvSpPr>
        <p:spPr>
          <a:xfrm>
            <a:off x="7956924" y="4767267"/>
            <a:ext cx="729876" cy="273844"/>
          </a:xfrm>
          <a:prstGeom prst="rect">
            <a:avLst/>
          </a:prstGeom>
        </p:spPr>
        <p:txBody>
          <a:bodyPr vert="horz" lIns="91434" tIns="45717" rIns="91434" bIns="45717" rtlCol="0" anchor="ctr"/>
          <a:lstStyle>
            <a:lvl1pPr algn="r">
              <a:defRPr sz="1200" b="0" i="0">
                <a:solidFill>
                  <a:srgbClr val="729FCF"/>
                </a:solidFill>
                <a:latin typeface="+mn-lt"/>
                <a:cs typeface="Ubuntu Light"/>
              </a:defRPr>
            </a:lvl1pPr>
          </a:lstStyle>
          <a:p>
            <a:pPr defTabSz="914333"/>
            <a:fld id="{8D6C380F-326D-3C40-9EE7-7FBAB0953422}" type="slidenum">
              <a:rPr lang="en-US" smtClean="0">
                <a:latin typeface="Arial"/>
              </a:rPr>
              <a:pPr defTabSz="914333"/>
              <a:t>‹#›</a:t>
            </a:fld>
            <a:endParaRPr lang="en-US">
              <a:latin typeface="Arial"/>
            </a:endParaRPr>
          </a:p>
        </p:txBody>
      </p:sp>
      <p:sp>
        <p:nvSpPr>
          <p:cNvPr id="30" name="Espace réservé du texte 29"/>
          <p:cNvSpPr>
            <a:spLocks noGrp="1"/>
          </p:cNvSpPr>
          <p:nvPr>
            <p:ph type="body" idx="1"/>
          </p:nvPr>
        </p:nvSpPr>
        <p:spPr>
          <a:xfrm>
            <a:off x="457201" y="945006"/>
            <a:ext cx="8226854" cy="3771023"/>
          </a:xfrm>
          <a:prstGeom prst="rect">
            <a:avLst/>
          </a:prstGeom>
        </p:spPr>
        <p:txBody>
          <a:bodyPr vert="horz" lIns="91434" tIns="45717" rIns="91434" bIns="45717">
            <a:normAutofit/>
          </a:bodyPr>
          <a:lstStyle/>
          <a:p>
            <a:pPr lvl="0" eaLnBrk="1" latinLnBrk="0" hangingPunct="1"/>
            <a:r>
              <a:rPr kumimoji="0" lang="fr-CH" dirty="0"/>
              <a:t>Slide text first level</a:t>
            </a:r>
          </a:p>
          <a:p>
            <a:pPr lvl="1" eaLnBrk="1" latinLnBrk="0" hangingPunct="1"/>
            <a:r>
              <a:rPr kumimoji="0" lang="fr-CH" dirty="0"/>
              <a:t>Slide text second level</a:t>
            </a:r>
          </a:p>
          <a:p>
            <a:pPr lvl="2" eaLnBrk="1" latinLnBrk="0" hangingPunct="1"/>
            <a:r>
              <a:rPr kumimoji="0" lang="fr-CH" dirty="0"/>
              <a:t>Slide text third level</a:t>
            </a:r>
          </a:p>
          <a:p>
            <a:pPr lvl="3" eaLnBrk="1" latinLnBrk="0" hangingPunct="1"/>
            <a:r>
              <a:rPr kumimoji="0" lang="fr-CH" dirty="0"/>
              <a:t>Slide text fourth level</a:t>
            </a:r>
          </a:p>
          <a:p>
            <a:pPr lvl="4" eaLnBrk="1" latinLnBrk="0" hangingPunct="1"/>
            <a:r>
              <a:rPr kumimoji="0" lang="fr-CH" dirty="0"/>
              <a:t>Slide text fifth level</a:t>
            </a:r>
            <a:endParaRPr kumimoji="0" lang="en-US" dirty="0"/>
          </a:p>
        </p:txBody>
      </p:sp>
      <p:pic>
        <p:nvPicPr>
          <p:cNvPr id="2" name="Picture 1" descr="2015-09-14_CERN_LS2Days h10 300dpi.png"/>
          <p:cNvPicPr>
            <a:picLocks noChangeAspect="1"/>
          </p:cNvPicPr>
          <p:nvPr userDrawn="1"/>
        </p:nvPicPr>
        <p:blipFill rotWithShape="1">
          <a:blip r:embed="rId6" cstate="screen">
            <a:extLst>
              <a:ext uri="{28A0092B-C50C-407E-A947-70E740481C1C}">
                <a14:useLocalDpi xmlns:a14="http://schemas.microsoft.com/office/drawing/2010/main"/>
              </a:ext>
            </a:extLst>
          </a:blip>
          <a:srcRect b="-1895"/>
          <a:stretch/>
        </p:blipFill>
        <p:spPr>
          <a:xfrm>
            <a:off x="462679" y="4766239"/>
            <a:ext cx="333329" cy="274871"/>
          </a:xfrm>
          <a:prstGeom prst="rect">
            <a:avLst/>
          </a:prstGeom>
        </p:spPr>
      </p:pic>
      <p:sp>
        <p:nvSpPr>
          <p:cNvPr id="9" name="Espace réservé du titre 8"/>
          <p:cNvSpPr>
            <a:spLocks noGrp="1"/>
          </p:cNvSpPr>
          <p:nvPr>
            <p:ph type="title"/>
          </p:nvPr>
        </p:nvSpPr>
        <p:spPr>
          <a:xfrm>
            <a:off x="457201" y="175120"/>
            <a:ext cx="8226854" cy="536880"/>
          </a:xfrm>
          <a:prstGeom prst="rect">
            <a:avLst/>
          </a:prstGeom>
        </p:spPr>
        <p:txBody>
          <a:bodyPr vert="horz" lIns="45717" tIns="45717" rIns="45717" bIns="45717" anchor="ctr">
            <a:noAutofit/>
          </a:bodyPr>
          <a:lstStyle/>
          <a:p>
            <a:r>
              <a:rPr kumimoji="0" lang="en-GB" noProof="0" dirty="0"/>
              <a:t>Slide Title</a:t>
            </a:r>
          </a:p>
        </p:txBody>
      </p:sp>
      <p:cxnSp>
        <p:nvCxnSpPr>
          <p:cNvPr id="8" name="Straight Connector 7"/>
          <p:cNvCxnSpPr/>
          <p:nvPr/>
        </p:nvCxnSpPr>
        <p:spPr>
          <a:xfrm>
            <a:off x="457201" y="4714322"/>
            <a:ext cx="8226854"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pic>
        <p:nvPicPr>
          <p:cNvPr id="10" name="Immagine 7" descr="acquia_marina_logo.gif"/>
          <p:cNvPicPr>
            <a:picLocks noChangeAspect="1" noChangeArrowheads="1"/>
          </p:cNvPicPr>
          <p:nvPr userDrawn="1"/>
        </p:nvPicPr>
        <p:blipFill>
          <a:blip r:embed="rId7">
            <a:extLst>
              <a:ext uri="{28A0092B-C50C-407E-A947-70E740481C1C}">
                <a14:useLocalDpi xmlns:a14="http://schemas.microsoft.com/office/drawing/2010/main"/>
              </a:ext>
            </a:extLst>
          </a:blip>
          <a:srcRect/>
          <a:stretch>
            <a:fillRect/>
          </a:stretch>
        </p:blipFill>
        <p:spPr bwMode="auto">
          <a:xfrm>
            <a:off x="8568240" y="54167"/>
            <a:ext cx="537664" cy="514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89363259"/>
      </p:ext>
    </p:extLst>
  </p:cSld>
  <p:clrMap bg1="lt1" tx1="dk1" bg2="lt2" tx2="dk2" accent1="accent1" accent2="accent2" accent3="accent3" accent4="accent4" accent5="accent5" accent6="accent6" hlink="hlink" folHlink="folHlink"/>
  <p:sldLayoutIdLst>
    <p:sldLayoutId id="2147483695" r:id="rId1"/>
    <p:sldLayoutId id="2147483661" r:id="rId2"/>
    <p:sldLayoutId id="2147483662" r:id="rId3"/>
    <p:sldLayoutId id="2147483696" r:id="rId4"/>
  </p:sldLayoutIdLst>
  <p:hf hdr="0"/>
  <p:txStyles>
    <p:titleStyle>
      <a:lvl1pPr algn="l" rtl="0" eaLnBrk="1" latinLnBrk="0" hangingPunct="1">
        <a:spcBef>
          <a:spcPct val="0"/>
        </a:spcBef>
        <a:buNone/>
        <a:defRPr kumimoji="0" sz="2400" b="1" i="0" kern="1200">
          <a:solidFill>
            <a:srgbClr val="0C377B"/>
          </a:solidFill>
          <a:latin typeface="+mj-lt"/>
          <a:ea typeface="+mj-ea"/>
          <a:cs typeface="Ubuntu Light"/>
        </a:defRPr>
      </a:lvl1pPr>
    </p:titleStyle>
    <p:bodyStyle>
      <a:lvl1pPr marL="225407" indent="-225407" algn="l" rtl="0" eaLnBrk="1" latinLnBrk="0" hangingPunct="1">
        <a:lnSpc>
          <a:spcPct val="100000"/>
        </a:lnSpc>
        <a:spcBef>
          <a:spcPts val="300"/>
        </a:spcBef>
        <a:buClr>
          <a:schemeClr val="accent1"/>
        </a:buClr>
        <a:buSzPct val="100000"/>
        <a:buFont typeface="Arial"/>
        <a:buChar char="•"/>
        <a:defRPr kumimoji="0" sz="1400" b="0" i="0" kern="1200">
          <a:solidFill>
            <a:srgbClr val="0C377B"/>
          </a:solidFill>
          <a:latin typeface="+mn-lt"/>
          <a:ea typeface="+mn-ea"/>
          <a:cs typeface="Ubuntu Light"/>
        </a:defRPr>
      </a:lvl1pPr>
      <a:lvl2pPr marL="460340" indent="-228582" algn="l" rtl="0" eaLnBrk="1" latinLnBrk="0" hangingPunct="1">
        <a:lnSpc>
          <a:spcPct val="100000"/>
        </a:lnSpc>
        <a:spcBef>
          <a:spcPts val="300"/>
        </a:spcBef>
        <a:buClr>
          <a:schemeClr val="bg2"/>
        </a:buClr>
        <a:buSzPct val="100000"/>
        <a:buFont typeface="Arial"/>
        <a:buChar char="•"/>
        <a:defRPr kumimoji="0" sz="1200" b="0" i="0" kern="1200">
          <a:solidFill>
            <a:srgbClr val="0C377B"/>
          </a:solidFill>
          <a:latin typeface="+mn-lt"/>
          <a:ea typeface="+mn-ea"/>
          <a:cs typeface="Ubuntu Light"/>
        </a:defRPr>
      </a:lvl2pPr>
      <a:lvl3pPr marL="685749" indent="-225407" algn="l" rtl="0" eaLnBrk="1" latinLnBrk="0" hangingPunct="1">
        <a:lnSpc>
          <a:spcPct val="100000"/>
        </a:lnSpc>
        <a:spcBef>
          <a:spcPts val="300"/>
        </a:spcBef>
        <a:buClr>
          <a:schemeClr val="accent2"/>
        </a:buClr>
        <a:buSzPct val="100000"/>
        <a:buFont typeface="Arial"/>
        <a:buChar char="•"/>
        <a:defRPr kumimoji="0" sz="1100" b="0" i="0" kern="1200">
          <a:solidFill>
            <a:srgbClr val="0C377B"/>
          </a:solidFill>
          <a:latin typeface="+mn-lt"/>
          <a:ea typeface="+mn-ea"/>
          <a:cs typeface="Ubuntu Light"/>
        </a:defRPr>
      </a:lvl3pPr>
      <a:lvl4pPr marL="909570" indent="-223820" algn="l" rtl="0" eaLnBrk="1" latinLnBrk="0" hangingPunct="1">
        <a:lnSpc>
          <a:spcPct val="100000"/>
        </a:lnSpc>
        <a:spcBef>
          <a:spcPts val="300"/>
        </a:spcBef>
        <a:buClr>
          <a:schemeClr val="accent3"/>
        </a:buClr>
        <a:buSzPct val="100000"/>
        <a:buFont typeface="Arial"/>
        <a:buChar char="•"/>
        <a:defRPr kumimoji="0" sz="1050" b="0" i="0" kern="1200">
          <a:solidFill>
            <a:srgbClr val="0C377B"/>
          </a:solidFill>
          <a:latin typeface="+mn-lt"/>
          <a:ea typeface="+mn-ea"/>
          <a:cs typeface="Ubuntu Light"/>
        </a:defRPr>
      </a:lvl4pPr>
      <a:lvl5pPr marL="1146089" indent="-236520" algn="l" rtl="0" eaLnBrk="1" latinLnBrk="0" hangingPunct="1">
        <a:lnSpc>
          <a:spcPct val="100000"/>
        </a:lnSpc>
        <a:spcBef>
          <a:spcPts val="300"/>
        </a:spcBef>
        <a:buClr>
          <a:schemeClr val="accent4"/>
        </a:buClr>
        <a:buSzPct val="100000"/>
        <a:buFont typeface="Arial"/>
        <a:buChar char="•"/>
        <a:defRPr kumimoji="0" sz="1000" b="0" i="0" kern="1200" baseline="0">
          <a:solidFill>
            <a:srgbClr val="0C377B"/>
          </a:solidFill>
          <a:latin typeface="+mn-lt"/>
          <a:ea typeface="+mn-ea"/>
          <a:cs typeface="Ubuntu Light"/>
        </a:defRPr>
      </a:lvl5pPr>
      <a:lvl6pPr marL="1700657" indent="-182867"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096" indent="-182867"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536" indent="-182867"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546" indent="-182867"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166" algn="l" rtl="0" eaLnBrk="1" latinLnBrk="0" hangingPunct="1">
        <a:defRPr kumimoji="0" kern="1200">
          <a:solidFill>
            <a:schemeClr val="tx1"/>
          </a:solidFill>
          <a:latin typeface="+mn-lt"/>
          <a:ea typeface="+mn-ea"/>
          <a:cs typeface="+mn-cs"/>
        </a:defRPr>
      </a:lvl2pPr>
      <a:lvl3pPr marL="914333" algn="l" rtl="0" eaLnBrk="1" latinLnBrk="0" hangingPunct="1">
        <a:defRPr kumimoji="0" kern="1200">
          <a:solidFill>
            <a:schemeClr val="tx1"/>
          </a:solidFill>
          <a:latin typeface="+mn-lt"/>
          <a:ea typeface="+mn-ea"/>
          <a:cs typeface="+mn-cs"/>
        </a:defRPr>
      </a:lvl3pPr>
      <a:lvl4pPr marL="1371498" algn="l" rtl="0" eaLnBrk="1" latinLnBrk="0" hangingPunct="1">
        <a:defRPr kumimoji="0" kern="1200">
          <a:solidFill>
            <a:schemeClr val="tx1"/>
          </a:solidFill>
          <a:latin typeface="+mn-lt"/>
          <a:ea typeface="+mn-ea"/>
          <a:cs typeface="+mn-cs"/>
        </a:defRPr>
      </a:lvl4pPr>
      <a:lvl5pPr marL="1828664" algn="l" rtl="0" eaLnBrk="1" latinLnBrk="0" hangingPunct="1">
        <a:defRPr kumimoji="0" kern="1200">
          <a:solidFill>
            <a:schemeClr val="tx1"/>
          </a:solidFill>
          <a:latin typeface="+mn-lt"/>
          <a:ea typeface="+mn-ea"/>
          <a:cs typeface="+mn-cs"/>
        </a:defRPr>
      </a:lvl5pPr>
      <a:lvl6pPr marL="2285829" algn="l" rtl="0" eaLnBrk="1" latinLnBrk="0" hangingPunct="1">
        <a:defRPr kumimoji="0" kern="1200">
          <a:solidFill>
            <a:schemeClr val="tx1"/>
          </a:solidFill>
          <a:latin typeface="+mn-lt"/>
          <a:ea typeface="+mn-ea"/>
          <a:cs typeface="+mn-cs"/>
        </a:defRPr>
      </a:lvl6pPr>
      <a:lvl7pPr marL="2742995" algn="l" rtl="0" eaLnBrk="1" latinLnBrk="0" hangingPunct="1">
        <a:defRPr kumimoji="0" kern="1200">
          <a:solidFill>
            <a:schemeClr val="tx1"/>
          </a:solidFill>
          <a:latin typeface="+mn-lt"/>
          <a:ea typeface="+mn-ea"/>
          <a:cs typeface="+mn-cs"/>
        </a:defRPr>
      </a:lvl7pPr>
      <a:lvl8pPr marL="3200160" algn="l" rtl="0" eaLnBrk="1" latinLnBrk="0" hangingPunct="1">
        <a:defRPr kumimoji="0" kern="1200">
          <a:solidFill>
            <a:schemeClr val="tx1"/>
          </a:solidFill>
          <a:latin typeface="+mn-lt"/>
          <a:ea typeface="+mn-ea"/>
          <a:cs typeface="+mn-cs"/>
        </a:defRPr>
      </a:lvl8pPr>
      <a:lvl9pPr marL="3657326"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57200" y="205978"/>
            <a:ext cx="82296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5" name="Rectangle 3"/>
          <p:cNvSpPr>
            <a:spLocks noGrp="1" noChangeArrowheads="1"/>
          </p:cNvSpPr>
          <p:nvPr>
            <p:ph type="body" idx="1"/>
          </p:nvPr>
        </p:nvSpPr>
        <p:spPr bwMode="auto">
          <a:xfrm>
            <a:off x="457200" y="1200155"/>
            <a:ext cx="8229600" cy="33944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67268" name="Rectangle 4"/>
          <p:cNvSpPr>
            <a:spLocks noGrp="1" noChangeArrowheads="1"/>
          </p:cNvSpPr>
          <p:nvPr>
            <p:ph type="dt" sz="half" idx="2"/>
          </p:nvPr>
        </p:nvSpPr>
        <p:spPr bwMode="auto">
          <a:xfrm>
            <a:off x="457200" y="4683919"/>
            <a:ext cx="22860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900" b="0">
                <a:solidFill>
                  <a:schemeClr val="accent2"/>
                </a:solidFill>
              </a:defRPr>
            </a:lvl1pPr>
          </a:lstStyle>
          <a:p>
            <a:pPr defTabSz="685800" fontAlgn="base">
              <a:spcBef>
                <a:spcPct val="0"/>
              </a:spcBef>
              <a:spcAft>
                <a:spcPct val="0"/>
              </a:spcAft>
            </a:pPr>
            <a:r>
              <a:rPr lang="fr-FR">
                <a:solidFill>
                  <a:srgbClr val="333399"/>
                </a:solidFill>
                <a:ea typeface="ＭＳ Ｐゴシック" charset="0"/>
              </a:rPr>
              <a:t>21.3.2025</a:t>
            </a:r>
            <a:endParaRPr lang="en-US" dirty="0">
              <a:solidFill>
                <a:srgbClr val="333399"/>
              </a:solidFill>
              <a:ea typeface="ＭＳ Ｐゴシック" charset="0"/>
            </a:endParaRPr>
          </a:p>
        </p:txBody>
      </p:sp>
      <p:sp>
        <p:nvSpPr>
          <p:cNvPr id="267269" name="Rectangle 5"/>
          <p:cNvSpPr>
            <a:spLocks noGrp="1" noChangeArrowheads="1"/>
          </p:cNvSpPr>
          <p:nvPr>
            <p:ph type="ftr" sz="quarter" idx="3"/>
          </p:nvPr>
        </p:nvSpPr>
        <p:spPr bwMode="auto">
          <a:xfrm>
            <a:off x="3124200" y="4683919"/>
            <a:ext cx="2895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900" b="0">
                <a:solidFill>
                  <a:schemeClr val="accent2"/>
                </a:solidFill>
              </a:defRPr>
            </a:lvl1pPr>
          </a:lstStyle>
          <a:p>
            <a:pPr defTabSz="685800" fontAlgn="base">
              <a:spcBef>
                <a:spcPct val="0"/>
              </a:spcBef>
              <a:spcAft>
                <a:spcPct val="0"/>
              </a:spcAft>
            </a:pPr>
            <a:r>
              <a:rPr lang="en-US">
                <a:solidFill>
                  <a:srgbClr val="333399"/>
                </a:solidFill>
                <a:ea typeface="ＭＳ Ｐゴシック" charset="0"/>
              </a:rPr>
              <a:t>YETS planning meeting - A.Tauro</a:t>
            </a:r>
            <a:endParaRPr lang="en-US" dirty="0">
              <a:solidFill>
                <a:srgbClr val="333399"/>
              </a:solidFill>
              <a:ea typeface="ＭＳ Ｐゴシック" charset="0"/>
            </a:endParaRPr>
          </a:p>
        </p:txBody>
      </p:sp>
      <p:sp>
        <p:nvSpPr>
          <p:cNvPr id="267270" name="Rectangle 6"/>
          <p:cNvSpPr>
            <a:spLocks noGrp="1" noChangeArrowheads="1"/>
          </p:cNvSpPr>
          <p:nvPr>
            <p:ph type="sldNum" sz="quarter" idx="4"/>
          </p:nvPr>
        </p:nvSpPr>
        <p:spPr bwMode="auto">
          <a:xfrm>
            <a:off x="6553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b="0">
                <a:solidFill>
                  <a:schemeClr val="accent2"/>
                </a:solidFill>
              </a:defRPr>
            </a:lvl1pPr>
          </a:lstStyle>
          <a:p>
            <a:pPr defTabSz="685800" fontAlgn="base">
              <a:spcBef>
                <a:spcPct val="0"/>
              </a:spcBef>
              <a:spcAft>
                <a:spcPct val="0"/>
              </a:spcAft>
            </a:pPr>
            <a:fld id="{DF981CF6-6179-E948-86F2-B18CED62140F}" type="slidenum">
              <a:rPr lang="en-US" smtClean="0">
                <a:solidFill>
                  <a:srgbClr val="333399"/>
                </a:solidFill>
                <a:ea typeface="ＭＳ Ｐゴシック" charset="0"/>
              </a:rPr>
              <a:pPr defTabSz="685800" fontAlgn="base">
                <a:spcBef>
                  <a:spcPct val="0"/>
                </a:spcBef>
                <a:spcAft>
                  <a:spcPct val="0"/>
                </a:spcAft>
              </a:pPr>
              <a:t>‹#›</a:t>
            </a:fld>
            <a:endParaRPr lang="en-US">
              <a:solidFill>
                <a:srgbClr val="333399"/>
              </a:solidFill>
              <a:ea typeface="ＭＳ Ｐゴシック" charset="0"/>
            </a:endParaRPr>
          </a:p>
        </p:txBody>
      </p:sp>
      <p:pic>
        <p:nvPicPr>
          <p:cNvPr id="2" name="Picture 1"/>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37569" y="20540"/>
            <a:ext cx="341363" cy="409636"/>
          </a:xfrm>
          <a:prstGeom prst="rect">
            <a:avLst/>
          </a:prstGeom>
        </p:spPr>
      </p:pic>
    </p:spTree>
    <p:extLst>
      <p:ext uri="{BB962C8B-B14F-4D97-AF65-F5344CB8AC3E}">
        <p14:creationId xmlns:p14="http://schemas.microsoft.com/office/powerpoint/2010/main" val="1531780538"/>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hf hdr="0"/>
  <p:txStyles>
    <p:titleStyle>
      <a:lvl1pPr algn="ctr" rtl="0" eaLnBrk="0" fontAlgn="base" hangingPunct="0">
        <a:spcBef>
          <a:spcPct val="0"/>
        </a:spcBef>
        <a:spcAft>
          <a:spcPct val="0"/>
        </a:spcAft>
        <a:defRPr sz="2400">
          <a:solidFill>
            <a:schemeClr val="accent2"/>
          </a:solidFill>
          <a:latin typeface="+mj-lt"/>
          <a:ea typeface="ＭＳ Ｐゴシック" charset="0"/>
          <a:cs typeface="+mj-cs"/>
        </a:defRPr>
      </a:lvl1pPr>
      <a:lvl2pPr algn="ctr" rtl="0" eaLnBrk="0" fontAlgn="base" hangingPunct="0">
        <a:spcBef>
          <a:spcPct val="0"/>
        </a:spcBef>
        <a:spcAft>
          <a:spcPct val="0"/>
        </a:spcAft>
        <a:defRPr sz="2400">
          <a:solidFill>
            <a:schemeClr val="accent2"/>
          </a:solidFill>
          <a:latin typeface="Arial" charset="0"/>
          <a:ea typeface="ＭＳ Ｐゴシック" charset="0"/>
        </a:defRPr>
      </a:lvl2pPr>
      <a:lvl3pPr algn="ctr" rtl="0" eaLnBrk="0" fontAlgn="base" hangingPunct="0">
        <a:spcBef>
          <a:spcPct val="0"/>
        </a:spcBef>
        <a:spcAft>
          <a:spcPct val="0"/>
        </a:spcAft>
        <a:defRPr sz="2400">
          <a:solidFill>
            <a:schemeClr val="accent2"/>
          </a:solidFill>
          <a:latin typeface="Arial" charset="0"/>
          <a:ea typeface="ＭＳ Ｐゴシック" charset="0"/>
        </a:defRPr>
      </a:lvl3pPr>
      <a:lvl4pPr algn="ctr" rtl="0" eaLnBrk="0" fontAlgn="base" hangingPunct="0">
        <a:spcBef>
          <a:spcPct val="0"/>
        </a:spcBef>
        <a:spcAft>
          <a:spcPct val="0"/>
        </a:spcAft>
        <a:defRPr sz="2400">
          <a:solidFill>
            <a:schemeClr val="accent2"/>
          </a:solidFill>
          <a:latin typeface="Arial" charset="0"/>
          <a:ea typeface="ＭＳ Ｐゴシック" charset="0"/>
        </a:defRPr>
      </a:lvl4pPr>
      <a:lvl5pPr algn="ctr" rtl="0" eaLnBrk="0" fontAlgn="base" hangingPunct="0">
        <a:spcBef>
          <a:spcPct val="0"/>
        </a:spcBef>
        <a:spcAft>
          <a:spcPct val="0"/>
        </a:spcAft>
        <a:defRPr sz="2400">
          <a:solidFill>
            <a:schemeClr val="accent2"/>
          </a:solidFill>
          <a:latin typeface="Arial" charset="0"/>
          <a:ea typeface="ＭＳ Ｐゴシック" charset="0"/>
        </a:defRPr>
      </a:lvl5pPr>
      <a:lvl6pPr marL="342900" algn="ctr" rtl="0" fontAlgn="base">
        <a:spcBef>
          <a:spcPct val="0"/>
        </a:spcBef>
        <a:spcAft>
          <a:spcPct val="0"/>
        </a:spcAft>
        <a:defRPr sz="2400">
          <a:solidFill>
            <a:schemeClr val="accent2"/>
          </a:solidFill>
          <a:latin typeface="Arial" charset="0"/>
        </a:defRPr>
      </a:lvl6pPr>
      <a:lvl7pPr marL="685800" algn="ctr" rtl="0" fontAlgn="base">
        <a:spcBef>
          <a:spcPct val="0"/>
        </a:spcBef>
        <a:spcAft>
          <a:spcPct val="0"/>
        </a:spcAft>
        <a:defRPr sz="2400">
          <a:solidFill>
            <a:schemeClr val="accent2"/>
          </a:solidFill>
          <a:latin typeface="Arial" charset="0"/>
        </a:defRPr>
      </a:lvl7pPr>
      <a:lvl8pPr marL="1028700" algn="ctr" rtl="0" fontAlgn="base">
        <a:spcBef>
          <a:spcPct val="0"/>
        </a:spcBef>
        <a:spcAft>
          <a:spcPct val="0"/>
        </a:spcAft>
        <a:defRPr sz="2400">
          <a:solidFill>
            <a:schemeClr val="accent2"/>
          </a:solidFill>
          <a:latin typeface="Arial" charset="0"/>
        </a:defRPr>
      </a:lvl8pPr>
      <a:lvl9pPr marL="1371600" algn="ctr" rtl="0" fontAlgn="base">
        <a:spcBef>
          <a:spcPct val="0"/>
        </a:spcBef>
        <a:spcAft>
          <a:spcPct val="0"/>
        </a:spcAft>
        <a:defRPr sz="2400">
          <a:solidFill>
            <a:schemeClr val="accent2"/>
          </a:solidFill>
          <a:latin typeface="Arial" charset="0"/>
        </a:defRPr>
      </a:lvl9pPr>
    </p:titleStyle>
    <p:bodyStyle>
      <a:lvl1pPr marL="257175" indent="-257175" algn="l" rtl="0" eaLnBrk="0" fontAlgn="base" hangingPunct="0">
        <a:spcBef>
          <a:spcPct val="20000"/>
        </a:spcBef>
        <a:spcAft>
          <a:spcPct val="0"/>
        </a:spcAft>
        <a:buChar char="•"/>
        <a:defRPr sz="1500">
          <a:solidFill>
            <a:schemeClr val="accent2"/>
          </a:solidFill>
          <a:latin typeface="+mn-lt"/>
          <a:ea typeface="ＭＳ Ｐゴシック" charset="0"/>
          <a:cs typeface="+mn-cs"/>
        </a:defRPr>
      </a:lvl1pPr>
      <a:lvl2pPr marL="557213" indent="-214313" algn="l" rtl="0" eaLnBrk="0" fontAlgn="base" hangingPunct="0">
        <a:spcBef>
          <a:spcPct val="20000"/>
        </a:spcBef>
        <a:spcAft>
          <a:spcPct val="0"/>
        </a:spcAft>
        <a:buChar char="–"/>
        <a:defRPr>
          <a:solidFill>
            <a:schemeClr val="accent2"/>
          </a:solidFill>
          <a:latin typeface="+mn-lt"/>
          <a:ea typeface="ＭＳ Ｐゴシック" charset="0"/>
        </a:defRPr>
      </a:lvl2pPr>
      <a:lvl3pPr marL="857250" indent="-171450" algn="l" rtl="0" eaLnBrk="0" fontAlgn="base" hangingPunct="0">
        <a:spcBef>
          <a:spcPct val="20000"/>
        </a:spcBef>
        <a:spcAft>
          <a:spcPct val="0"/>
        </a:spcAft>
        <a:buChar char="•"/>
        <a:defRPr sz="1200">
          <a:solidFill>
            <a:schemeClr val="accent2"/>
          </a:solidFill>
          <a:latin typeface="+mn-lt"/>
          <a:ea typeface="ＭＳ Ｐゴシック" charset="0"/>
        </a:defRPr>
      </a:lvl3pPr>
      <a:lvl4pPr marL="1200150" indent="-171450" algn="l" rtl="0" eaLnBrk="0" fontAlgn="base" hangingPunct="0">
        <a:spcBef>
          <a:spcPct val="20000"/>
        </a:spcBef>
        <a:spcAft>
          <a:spcPct val="0"/>
        </a:spcAft>
        <a:buChar char="–"/>
        <a:defRPr sz="1050">
          <a:solidFill>
            <a:schemeClr val="accent2"/>
          </a:solidFill>
          <a:latin typeface="+mn-lt"/>
          <a:ea typeface="ＭＳ Ｐゴシック" charset="0"/>
        </a:defRPr>
      </a:lvl4pPr>
      <a:lvl5pPr marL="1543050" indent="-171450" algn="l" rtl="0" eaLnBrk="0" fontAlgn="base" hangingPunct="0">
        <a:spcBef>
          <a:spcPct val="20000"/>
        </a:spcBef>
        <a:spcAft>
          <a:spcPct val="0"/>
        </a:spcAft>
        <a:buChar char="»"/>
        <a:defRPr sz="1050">
          <a:solidFill>
            <a:schemeClr val="accent2"/>
          </a:solidFill>
          <a:latin typeface="+mn-lt"/>
          <a:ea typeface="ＭＳ Ｐゴシック" charset="0"/>
        </a:defRPr>
      </a:lvl5pPr>
      <a:lvl6pPr marL="1885950" indent="-171450" algn="l" rtl="0" fontAlgn="base">
        <a:spcBef>
          <a:spcPct val="20000"/>
        </a:spcBef>
        <a:spcAft>
          <a:spcPct val="0"/>
        </a:spcAft>
        <a:buChar char="»"/>
        <a:defRPr sz="1050">
          <a:solidFill>
            <a:schemeClr val="accent2"/>
          </a:solidFill>
          <a:latin typeface="+mn-lt"/>
        </a:defRPr>
      </a:lvl6pPr>
      <a:lvl7pPr marL="2228850" indent="-171450" algn="l" rtl="0" fontAlgn="base">
        <a:spcBef>
          <a:spcPct val="20000"/>
        </a:spcBef>
        <a:spcAft>
          <a:spcPct val="0"/>
        </a:spcAft>
        <a:buChar char="»"/>
        <a:defRPr sz="1050">
          <a:solidFill>
            <a:schemeClr val="accent2"/>
          </a:solidFill>
          <a:latin typeface="+mn-lt"/>
        </a:defRPr>
      </a:lvl7pPr>
      <a:lvl8pPr marL="2571750" indent="-171450" algn="l" rtl="0" fontAlgn="base">
        <a:spcBef>
          <a:spcPct val="20000"/>
        </a:spcBef>
        <a:spcAft>
          <a:spcPct val="0"/>
        </a:spcAft>
        <a:buChar char="»"/>
        <a:defRPr sz="1050">
          <a:solidFill>
            <a:schemeClr val="accent2"/>
          </a:solidFill>
          <a:latin typeface="+mn-lt"/>
        </a:defRPr>
      </a:lvl8pPr>
      <a:lvl9pPr marL="2914650" indent="-171450" algn="l" rtl="0" fontAlgn="base">
        <a:spcBef>
          <a:spcPct val="20000"/>
        </a:spcBef>
        <a:spcAft>
          <a:spcPct val="0"/>
        </a:spcAft>
        <a:buChar char="»"/>
        <a:defRPr sz="1050">
          <a:solidFill>
            <a:schemeClr val="accent2"/>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t>2024-25 EYETS planning meeting</a:t>
            </a:r>
          </a:p>
        </p:txBody>
      </p:sp>
      <p:sp>
        <p:nvSpPr>
          <p:cNvPr id="3" name="Text Placeholder 2"/>
          <p:cNvSpPr>
            <a:spLocks noGrp="1"/>
          </p:cNvSpPr>
          <p:nvPr>
            <p:ph type="body" idx="1"/>
          </p:nvPr>
        </p:nvSpPr>
        <p:spPr/>
        <p:txBody>
          <a:bodyPr>
            <a:normAutofit/>
          </a:bodyPr>
          <a:lstStyle/>
          <a:p>
            <a:r>
              <a:rPr lang="en-US" sz="1600" dirty="0"/>
              <a:t>21.2.2025</a:t>
            </a:r>
          </a:p>
          <a:p>
            <a:r>
              <a:rPr lang="en-US" sz="2000" dirty="0" err="1"/>
              <a:t>A.Tauro</a:t>
            </a:r>
            <a:endParaRPr lang="en-US" sz="2000" dirty="0"/>
          </a:p>
        </p:txBody>
      </p:sp>
    </p:spTree>
    <p:extLst>
      <p:ext uri="{BB962C8B-B14F-4D97-AF65-F5344CB8AC3E}">
        <p14:creationId xmlns:p14="http://schemas.microsoft.com/office/powerpoint/2010/main" val="9974027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1C2C4-566F-D2F7-4A1B-233CEDB607DD}"/>
              </a:ext>
            </a:extLst>
          </p:cNvPr>
          <p:cNvSpPr>
            <a:spLocks noGrp="1"/>
          </p:cNvSpPr>
          <p:nvPr>
            <p:ph type="title"/>
          </p:nvPr>
        </p:nvSpPr>
        <p:spPr/>
        <p:txBody>
          <a:bodyPr/>
          <a:lstStyle/>
          <a:p>
            <a:r>
              <a:rPr lang="en-FR" dirty="0"/>
              <a:t>SXL2 cleanroom roof consolidation</a:t>
            </a:r>
          </a:p>
        </p:txBody>
      </p:sp>
      <p:sp>
        <p:nvSpPr>
          <p:cNvPr id="3" name="Footer Placeholder 2">
            <a:extLst>
              <a:ext uri="{FF2B5EF4-FFF2-40B4-BE49-F238E27FC236}">
                <a16:creationId xmlns:a16="http://schemas.microsoft.com/office/drawing/2014/main" id="{79BDBBDA-0A26-EDB7-822F-89C83B4C21DA}"/>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B5AB2FDC-7E48-1DC0-E437-4FC865CE3131}"/>
              </a:ext>
            </a:extLst>
          </p:cNvPr>
          <p:cNvSpPr>
            <a:spLocks noGrp="1"/>
          </p:cNvSpPr>
          <p:nvPr>
            <p:ph type="sldNum" sz="quarter" idx="12"/>
          </p:nvPr>
        </p:nvSpPr>
        <p:spPr/>
        <p:txBody>
          <a:bodyPr/>
          <a:lstStyle/>
          <a:p>
            <a:fld id="{8D6C380F-326D-3C40-9EE7-7FBAB0953422}" type="slidenum">
              <a:rPr lang="en-US" smtClean="0">
                <a:latin typeface="Arial"/>
              </a:rPr>
              <a:pPr/>
              <a:t>10</a:t>
            </a:fld>
            <a:endParaRPr lang="en-US">
              <a:latin typeface="Arial"/>
            </a:endParaRPr>
          </a:p>
        </p:txBody>
      </p:sp>
      <p:sp>
        <p:nvSpPr>
          <p:cNvPr id="5" name="Content Placeholder 4">
            <a:extLst>
              <a:ext uri="{FF2B5EF4-FFF2-40B4-BE49-F238E27FC236}">
                <a16:creationId xmlns:a16="http://schemas.microsoft.com/office/drawing/2014/main" id="{AF809461-BED2-5F1B-6EB5-C24520E9B252}"/>
              </a:ext>
            </a:extLst>
          </p:cNvPr>
          <p:cNvSpPr>
            <a:spLocks noGrp="1"/>
          </p:cNvSpPr>
          <p:nvPr>
            <p:ph sz="quarter" idx="13"/>
          </p:nvPr>
        </p:nvSpPr>
        <p:spPr>
          <a:xfrm>
            <a:off x="457207" y="945003"/>
            <a:ext cx="8226425" cy="1059644"/>
          </a:xfrm>
        </p:spPr>
        <p:txBody>
          <a:bodyPr>
            <a:normAutofit/>
          </a:bodyPr>
          <a:lstStyle/>
          <a:p>
            <a:r>
              <a:rPr lang="en-FR" sz="1400" dirty="0"/>
              <a:t>Roof panels require consolidation: stiffening of corridors where stepping is foreseen for roof opening/closing</a:t>
            </a:r>
          </a:p>
          <a:p>
            <a:endParaRPr lang="en-FR" sz="1400" dirty="0"/>
          </a:p>
          <a:p>
            <a:r>
              <a:rPr lang="en-FR" sz="1400" dirty="0"/>
              <a:t>One panel inspected in March, work organised during the summer (EN)</a:t>
            </a:r>
          </a:p>
        </p:txBody>
      </p:sp>
      <p:sp>
        <p:nvSpPr>
          <p:cNvPr id="6" name="Date Placeholder 5">
            <a:extLst>
              <a:ext uri="{FF2B5EF4-FFF2-40B4-BE49-F238E27FC236}">
                <a16:creationId xmlns:a16="http://schemas.microsoft.com/office/drawing/2014/main" id="{AB8B8950-7423-AD7A-D04B-9CD40AB6449C}"/>
              </a:ext>
            </a:extLst>
          </p:cNvPr>
          <p:cNvSpPr>
            <a:spLocks noGrp="1"/>
          </p:cNvSpPr>
          <p:nvPr>
            <p:ph type="dt" sz="half" idx="10"/>
          </p:nvPr>
        </p:nvSpPr>
        <p:spPr/>
        <p:txBody>
          <a:bodyPr/>
          <a:lstStyle/>
          <a:p>
            <a:r>
              <a:rPr lang="fr-FR"/>
              <a:t>21.3.2025</a:t>
            </a:r>
            <a:endParaRPr lang="en-US" dirty="0"/>
          </a:p>
        </p:txBody>
      </p:sp>
      <p:pic>
        <p:nvPicPr>
          <p:cNvPr id="8" name="Picture 7" descr="A stack of white metal panels in a warehouse&#10;&#10;AI-generated content may be incorrect.">
            <a:extLst>
              <a:ext uri="{FF2B5EF4-FFF2-40B4-BE49-F238E27FC236}">
                <a16:creationId xmlns:a16="http://schemas.microsoft.com/office/drawing/2014/main" id="{484E02FD-160F-792F-6DBF-14C682EF9E1A}"/>
              </a:ext>
            </a:extLst>
          </p:cNvPr>
          <p:cNvPicPr>
            <a:picLocks noChangeAspect="1"/>
          </p:cNvPicPr>
          <p:nvPr/>
        </p:nvPicPr>
        <p:blipFill>
          <a:blip r:embed="rId2"/>
          <a:stretch>
            <a:fillRect/>
          </a:stretch>
        </p:blipFill>
        <p:spPr>
          <a:xfrm>
            <a:off x="3201428" y="2522020"/>
            <a:ext cx="2540255" cy="1905191"/>
          </a:xfrm>
          <a:prstGeom prst="rect">
            <a:avLst/>
          </a:prstGeom>
        </p:spPr>
      </p:pic>
      <p:pic>
        <p:nvPicPr>
          <p:cNvPr id="10" name="Picture 9" descr="A person standing in a factory&#10;&#10;AI-generated content may be incorrect.">
            <a:extLst>
              <a:ext uri="{FF2B5EF4-FFF2-40B4-BE49-F238E27FC236}">
                <a16:creationId xmlns:a16="http://schemas.microsoft.com/office/drawing/2014/main" id="{29839CB5-2070-9A02-5ADB-2DD7449CC411}"/>
              </a:ext>
            </a:extLst>
          </p:cNvPr>
          <p:cNvPicPr>
            <a:picLocks noChangeAspect="1"/>
          </p:cNvPicPr>
          <p:nvPr/>
        </p:nvPicPr>
        <p:blipFill>
          <a:blip r:embed="rId3"/>
          <a:stretch>
            <a:fillRect/>
          </a:stretch>
        </p:blipFill>
        <p:spPr>
          <a:xfrm>
            <a:off x="633702" y="2522022"/>
            <a:ext cx="2540253" cy="1905190"/>
          </a:xfrm>
          <a:prstGeom prst="rect">
            <a:avLst/>
          </a:prstGeom>
        </p:spPr>
      </p:pic>
      <p:pic>
        <p:nvPicPr>
          <p:cNvPr id="7" name="Picture 6" descr="A group of men standing in a warehouse&#10;&#10;AI-generated content may be incorrect.">
            <a:extLst>
              <a:ext uri="{FF2B5EF4-FFF2-40B4-BE49-F238E27FC236}">
                <a16:creationId xmlns:a16="http://schemas.microsoft.com/office/drawing/2014/main" id="{39E38AE8-B52F-FFB2-A04E-83CC678EB2A2}"/>
              </a:ext>
            </a:extLst>
          </p:cNvPr>
          <p:cNvPicPr>
            <a:picLocks noChangeAspect="1"/>
          </p:cNvPicPr>
          <p:nvPr/>
        </p:nvPicPr>
        <p:blipFill>
          <a:blip r:embed="rId4"/>
          <a:stretch>
            <a:fillRect/>
          </a:stretch>
        </p:blipFill>
        <p:spPr>
          <a:xfrm>
            <a:off x="5769157" y="2484160"/>
            <a:ext cx="2603078" cy="1952309"/>
          </a:xfrm>
          <a:prstGeom prst="rect">
            <a:avLst/>
          </a:prstGeom>
        </p:spPr>
      </p:pic>
    </p:spTree>
    <p:extLst>
      <p:ext uri="{BB962C8B-B14F-4D97-AF65-F5344CB8AC3E}">
        <p14:creationId xmlns:p14="http://schemas.microsoft.com/office/powerpoint/2010/main" val="6389074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910F77E-2911-71CB-3FDD-A931FDED75A2}"/>
              </a:ext>
            </a:extLst>
          </p:cNvPr>
          <p:cNvSpPr>
            <a:spLocks noGrp="1"/>
          </p:cNvSpPr>
          <p:nvPr>
            <p:ph type="title"/>
          </p:nvPr>
        </p:nvSpPr>
        <p:spPr/>
        <p:txBody>
          <a:bodyPr/>
          <a:lstStyle/>
          <a:p>
            <a:r>
              <a:rPr lang="en-GB" dirty="0"/>
              <a:t>Cavern closure, end of EYETS</a:t>
            </a:r>
            <a:endParaRPr lang="en-FR" dirty="0"/>
          </a:p>
        </p:txBody>
      </p:sp>
      <p:sp>
        <p:nvSpPr>
          <p:cNvPr id="5" name="Content Placeholder 4">
            <a:extLst>
              <a:ext uri="{FF2B5EF4-FFF2-40B4-BE49-F238E27FC236}">
                <a16:creationId xmlns:a16="http://schemas.microsoft.com/office/drawing/2014/main" id="{317FB9D7-A9E8-724C-F8F4-3EB7105F21F6}"/>
              </a:ext>
            </a:extLst>
          </p:cNvPr>
          <p:cNvSpPr>
            <a:spLocks noGrp="1"/>
          </p:cNvSpPr>
          <p:nvPr>
            <p:ph sz="quarter" idx="13"/>
          </p:nvPr>
        </p:nvSpPr>
        <p:spPr/>
        <p:txBody>
          <a:bodyPr/>
          <a:lstStyle/>
          <a:p>
            <a:r>
              <a:rPr lang="en-GB" dirty="0"/>
              <a:t>Thursday, March 27</a:t>
            </a:r>
            <a:r>
              <a:rPr lang="en-GB" baseline="30000" dirty="0"/>
              <a:t>th</a:t>
            </a:r>
            <a:r>
              <a:rPr lang="en-GB" dirty="0"/>
              <a:t> at 12:00 PM: stop underground visits</a:t>
            </a:r>
          </a:p>
          <a:p>
            <a:endParaRPr lang="en-GB" dirty="0"/>
          </a:p>
          <a:p>
            <a:r>
              <a:rPr lang="en-GB" dirty="0"/>
              <a:t>Monday, March 31</a:t>
            </a:r>
            <a:r>
              <a:rPr lang="en-GB" baseline="30000" dirty="0"/>
              <a:t>st</a:t>
            </a:r>
            <a:r>
              <a:rPr lang="en-GB" dirty="0"/>
              <a:t> at 16:00: stop cavern access, all IMPACTs closed</a:t>
            </a:r>
          </a:p>
          <a:p>
            <a:pPr lvl="1"/>
            <a:r>
              <a:rPr lang="en-GB" b="1" dirty="0"/>
              <a:t>Patrol</a:t>
            </a:r>
            <a:r>
              <a:rPr lang="en-GB" dirty="0"/>
              <a:t> 16:00 - 17:00: Klaus/André/Arturo then go to </a:t>
            </a:r>
            <a:r>
              <a:rPr lang="en-GB" b="1" dirty="0"/>
              <a:t>restricted access with delegation</a:t>
            </a:r>
          </a:p>
          <a:p>
            <a:endParaRPr lang="en-GB" dirty="0"/>
          </a:p>
          <a:p>
            <a:r>
              <a:rPr lang="en-GB" dirty="0"/>
              <a:t>Urgent access beyond this date still possible (access with key)</a:t>
            </a:r>
          </a:p>
          <a:p>
            <a:endParaRPr lang="en-GB" dirty="0"/>
          </a:p>
          <a:p>
            <a:r>
              <a:rPr lang="en-GB" dirty="0"/>
              <a:t>Wednesday, April 2</a:t>
            </a:r>
            <a:r>
              <a:rPr lang="en-GB" baseline="30000" dirty="0"/>
              <a:t>nd</a:t>
            </a:r>
            <a:r>
              <a:rPr lang="en-GB" dirty="0"/>
              <a:t>: start machine </a:t>
            </a:r>
            <a:r>
              <a:rPr lang="en-GB" b="1" dirty="0"/>
              <a:t>check-out</a:t>
            </a:r>
          </a:p>
          <a:p>
            <a:endParaRPr lang="en-GB" b="1" dirty="0"/>
          </a:p>
          <a:p>
            <a:r>
              <a:rPr lang="en-GB" dirty="0"/>
              <a:t>Thursday, April 3</a:t>
            </a:r>
            <a:r>
              <a:rPr lang="en-GB" baseline="30000" dirty="0"/>
              <a:t>rd</a:t>
            </a:r>
            <a:r>
              <a:rPr lang="en-GB" dirty="0"/>
              <a:t> PM: TL test (beam to TED)</a:t>
            </a:r>
          </a:p>
          <a:p>
            <a:endParaRPr lang="en-GB" dirty="0"/>
          </a:p>
          <a:p>
            <a:r>
              <a:rPr lang="en-GB" dirty="0"/>
              <a:t>Afterwards, beam through ALICE</a:t>
            </a:r>
            <a:endParaRPr lang="en-FR" dirty="0"/>
          </a:p>
        </p:txBody>
      </p:sp>
      <p:sp>
        <p:nvSpPr>
          <p:cNvPr id="6" name="Footer Placeholder 2">
            <a:extLst>
              <a:ext uri="{FF2B5EF4-FFF2-40B4-BE49-F238E27FC236}">
                <a16:creationId xmlns:a16="http://schemas.microsoft.com/office/drawing/2014/main" id="{94C959CF-8335-17D7-4C53-1589C03985DC}"/>
              </a:ext>
            </a:extLst>
          </p:cNvPr>
          <p:cNvSpPr>
            <a:spLocks noGrp="1"/>
          </p:cNvSpPr>
          <p:nvPr>
            <p:ph type="ftr" sz="quarter" idx="11"/>
          </p:nvPr>
        </p:nvSpPr>
        <p:spPr>
          <a:xfrm>
            <a:off x="1099118" y="4767267"/>
            <a:ext cx="6857811" cy="273844"/>
          </a:xfrm>
        </p:spPr>
        <p:txBody>
          <a:bodyPr/>
          <a:lstStyle/>
          <a:p>
            <a:r>
              <a:rPr lang="en-US">
                <a:latin typeface="Arial"/>
              </a:rPr>
              <a:t>YETS planning meeting - A.Tauro</a:t>
            </a:r>
            <a:endParaRPr lang="en-US" dirty="0">
              <a:latin typeface="Arial"/>
            </a:endParaRPr>
          </a:p>
        </p:txBody>
      </p:sp>
      <p:sp>
        <p:nvSpPr>
          <p:cNvPr id="7" name="Slide Number Placeholder 3">
            <a:extLst>
              <a:ext uri="{FF2B5EF4-FFF2-40B4-BE49-F238E27FC236}">
                <a16:creationId xmlns:a16="http://schemas.microsoft.com/office/drawing/2014/main" id="{7ECCD6F2-8E4A-108B-12E7-B427B1097C1E}"/>
              </a:ext>
            </a:extLst>
          </p:cNvPr>
          <p:cNvSpPr>
            <a:spLocks noGrp="1"/>
          </p:cNvSpPr>
          <p:nvPr>
            <p:ph type="sldNum" sz="quarter" idx="12"/>
          </p:nvPr>
        </p:nvSpPr>
        <p:spPr>
          <a:xfrm>
            <a:off x="7956924" y="4767267"/>
            <a:ext cx="729876" cy="273844"/>
          </a:xfrm>
        </p:spPr>
        <p:txBody>
          <a:bodyPr/>
          <a:lstStyle/>
          <a:p>
            <a:fld id="{8D6C380F-326D-3C40-9EE7-7FBAB0953422}" type="slidenum">
              <a:rPr lang="en-US" smtClean="0">
                <a:latin typeface="Arial"/>
              </a:rPr>
              <a:pPr/>
              <a:t>2</a:t>
            </a:fld>
            <a:endParaRPr lang="en-US">
              <a:latin typeface="Arial"/>
            </a:endParaRPr>
          </a:p>
        </p:txBody>
      </p:sp>
      <p:sp>
        <p:nvSpPr>
          <p:cNvPr id="8" name="Date Placeholder 5">
            <a:extLst>
              <a:ext uri="{FF2B5EF4-FFF2-40B4-BE49-F238E27FC236}">
                <a16:creationId xmlns:a16="http://schemas.microsoft.com/office/drawing/2014/main" id="{F4261E33-87DF-B76C-AEA2-21337529BFBE}"/>
              </a:ext>
            </a:extLst>
          </p:cNvPr>
          <p:cNvSpPr>
            <a:spLocks noGrp="1"/>
          </p:cNvSpPr>
          <p:nvPr>
            <p:ph type="dt" sz="half" idx="10"/>
          </p:nvPr>
        </p:nvSpPr>
        <p:spPr>
          <a:xfrm>
            <a:off x="1040355" y="4767264"/>
            <a:ext cx="2133600" cy="273844"/>
          </a:xfrm>
        </p:spPr>
        <p:txBody>
          <a:bodyPr/>
          <a:lstStyle/>
          <a:p>
            <a:r>
              <a:rPr lang="fr-FR" dirty="0"/>
              <a:t>21.3.2025</a:t>
            </a:r>
            <a:endParaRPr lang="en-US" dirty="0"/>
          </a:p>
        </p:txBody>
      </p:sp>
    </p:spTree>
    <p:extLst>
      <p:ext uri="{BB962C8B-B14F-4D97-AF65-F5344CB8AC3E}">
        <p14:creationId xmlns:p14="http://schemas.microsoft.com/office/powerpoint/2010/main" val="921283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FF0AD-37D2-9DB2-3F28-166F450C0BBA}"/>
              </a:ext>
            </a:extLst>
          </p:cNvPr>
          <p:cNvSpPr>
            <a:spLocks noGrp="1"/>
          </p:cNvSpPr>
          <p:nvPr>
            <p:ph type="title"/>
          </p:nvPr>
        </p:nvSpPr>
        <p:spPr/>
        <p:txBody>
          <a:bodyPr/>
          <a:lstStyle/>
          <a:p>
            <a:r>
              <a:rPr lang="en-FR" dirty="0"/>
              <a:t>L3 and Dipole magnets test</a:t>
            </a:r>
          </a:p>
        </p:txBody>
      </p:sp>
      <p:sp>
        <p:nvSpPr>
          <p:cNvPr id="3" name="Footer Placeholder 2">
            <a:extLst>
              <a:ext uri="{FF2B5EF4-FFF2-40B4-BE49-F238E27FC236}">
                <a16:creationId xmlns:a16="http://schemas.microsoft.com/office/drawing/2014/main" id="{61588B23-DA50-B9F9-D8EC-6B6B4D7E3FED}"/>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DB3BBE6D-7D69-4C50-2716-7F0894BA94AE}"/>
              </a:ext>
            </a:extLst>
          </p:cNvPr>
          <p:cNvSpPr>
            <a:spLocks noGrp="1"/>
          </p:cNvSpPr>
          <p:nvPr>
            <p:ph type="sldNum" sz="quarter" idx="12"/>
          </p:nvPr>
        </p:nvSpPr>
        <p:spPr/>
        <p:txBody>
          <a:bodyPr/>
          <a:lstStyle/>
          <a:p>
            <a:fld id="{8D6C380F-326D-3C40-9EE7-7FBAB0953422}" type="slidenum">
              <a:rPr lang="en-US" smtClean="0">
                <a:latin typeface="Arial"/>
              </a:rPr>
              <a:pPr/>
              <a:t>3</a:t>
            </a:fld>
            <a:endParaRPr lang="en-US">
              <a:latin typeface="Arial"/>
            </a:endParaRPr>
          </a:p>
        </p:txBody>
      </p:sp>
      <p:sp>
        <p:nvSpPr>
          <p:cNvPr id="5" name="Content Placeholder 4">
            <a:extLst>
              <a:ext uri="{FF2B5EF4-FFF2-40B4-BE49-F238E27FC236}">
                <a16:creationId xmlns:a16="http://schemas.microsoft.com/office/drawing/2014/main" id="{12D76BF6-6B71-D0AF-7694-F83106A6B46A}"/>
              </a:ext>
            </a:extLst>
          </p:cNvPr>
          <p:cNvSpPr>
            <a:spLocks noGrp="1"/>
          </p:cNvSpPr>
          <p:nvPr>
            <p:ph sz="quarter" idx="13"/>
          </p:nvPr>
        </p:nvSpPr>
        <p:spPr>
          <a:xfrm>
            <a:off x="457207" y="945002"/>
            <a:ext cx="8226425" cy="3762051"/>
          </a:xfrm>
        </p:spPr>
        <p:txBody>
          <a:bodyPr>
            <a:normAutofit/>
          </a:bodyPr>
          <a:lstStyle/>
          <a:p>
            <a:pPr>
              <a:buClrTx/>
            </a:pPr>
            <a:r>
              <a:rPr lang="en-GB" sz="1200" dirty="0">
                <a:solidFill>
                  <a:srgbClr val="018000"/>
                </a:solidFill>
              </a:rPr>
              <a:t>L3 and Dipole cooling restarted last week</a:t>
            </a:r>
          </a:p>
          <a:p>
            <a:pPr>
              <a:buClrTx/>
            </a:pPr>
            <a:r>
              <a:rPr lang="en-GB" sz="1200" dirty="0">
                <a:solidFill>
                  <a:srgbClr val="018000"/>
                </a:solidFill>
              </a:rPr>
              <a:t>Interlock tests with EP-DT </a:t>
            </a:r>
            <a:r>
              <a:rPr lang="en-GB" sz="1200" dirty="0">
                <a:solidFill>
                  <a:srgbClr val="018000"/>
                </a:solidFill>
                <a:sym typeface="Wingdings" pitchFamily="2" charset="2"/>
              </a:rPr>
              <a:t>done last week</a:t>
            </a:r>
          </a:p>
          <a:p>
            <a:pPr>
              <a:buClrTx/>
            </a:pPr>
            <a:r>
              <a:rPr lang="en-GB" sz="1200" dirty="0">
                <a:solidFill>
                  <a:srgbClr val="018000"/>
                </a:solidFill>
              </a:rPr>
              <a:t>Power supplies unlocked-out</a:t>
            </a:r>
            <a:r>
              <a:rPr lang="en-GB" sz="1200" dirty="0">
                <a:solidFill>
                  <a:srgbClr val="018000"/>
                </a:solidFill>
                <a:sym typeface="Wingdings" pitchFamily="2" charset="2"/>
              </a:rPr>
              <a:t> yesterday </a:t>
            </a:r>
          </a:p>
          <a:p>
            <a:pPr>
              <a:buClrTx/>
            </a:pPr>
            <a:r>
              <a:rPr lang="en-GB" sz="1200" dirty="0">
                <a:solidFill>
                  <a:srgbClr val="018000"/>
                </a:solidFill>
                <a:sym typeface="Wingdings" pitchFamily="2" charset="2"/>
              </a:rPr>
              <a:t>Magnet search done yesterday (Klaus)</a:t>
            </a:r>
          </a:p>
          <a:p>
            <a:pPr>
              <a:buClrTx/>
            </a:pPr>
            <a:endParaRPr lang="en-GB" sz="1200" dirty="0">
              <a:solidFill>
                <a:srgbClr val="018000"/>
              </a:solidFill>
              <a:sym typeface="Wingdings" pitchFamily="2" charset="2"/>
            </a:endParaRPr>
          </a:p>
          <a:p>
            <a:pPr>
              <a:buClrTx/>
            </a:pPr>
            <a:r>
              <a:rPr lang="en-FR" sz="1200" dirty="0"/>
              <a:t>Today, Friday March 21</a:t>
            </a:r>
            <a:r>
              <a:rPr lang="en-FR" sz="1200" baseline="30000" dirty="0"/>
              <a:t>st</a:t>
            </a:r>
            <a:r>
              <a:rPr lang="en-FR" sz="1200" dirty="0"/>
              <a:t>:</a:t>
            </a:r>
            <a:endParaRPr lang="en-FR" sz="1200" baseline="30000" dirty="0"/>
          </a:p>
          <a:p>
            <a:pPr lvl="1">
              <a:buClrTx/>
            </a:pPr>
            <a:r>
              <a:rPr lang="en-US" sz="1100" dirty="0"/>
              <a:t>S</a:t>
            </a:r>
            <a:r>
              <a:rPr lang="en-GB" sz="1100" dirty="0"/>
              <a:t>tart at 8:30 with positive polarity for ~4h until FIT is done with the calibration and then revert polarity. Run until ~16:30 or later.</a:t>
            </a:r>
          </a:p>
          <a:p>
            <a:pPr>
              <a:buClrTx/>
            </a:pPr>
            <a:endParaRPr lang="en-GB" sz="1200" dirty="0"/>
          </a:p>
          <a:p>
            <a:pPr>
              <a:buClrTx/>
            </a:pPr>
            <a:r>
              <a:rPr lang="en-FR" sz="1200" dirty="0"/>
              <a:t>Friday March 28</a:t>
            </a:r>
            <a:r>
              <a:rPr lang="en-FR" sz="1200" baseline="30000" dirty="0"/>
              <a:t>th</a:t>
            </a:r>
            <a:r>
              <a:rPr lang="en-FR" sz="1200" dirty="0"/>
              <a:t>:</a:t>
            </a:r>
            <a:endParaRPr lang="en-FR" sz="1200" baseline="30000" dirty="0"/>
          </a:p>
          <a:p>
            <a:pPr lvl="1">
              <a:buClrTx/>
            </a:pPr>
            <a:r>
              <a:rPr lang="en-GB" sz="1100" dirty="0"/>
              <a:t>Repeat test with </a:t>
            </a:r>
            <a:r>
              <a:rPr lang="en-GB" sz="1100" b="1" dirty="0"/>
              <a:t>reduced solenoid field</a:t>
            </a:r>
            <a:r>
              <a:rPr lang="en-GB" sz="1100" dirty="0"/>
              <a:t> and similar schedule.</a:t>
            </a:r>
            <a:br>
              <a:rPr lang="en-GB" sz="1100" dirty="0"/>
            </a:br>
            <a:endParaRPr lang="en-FR" sz="1100" dirty="0"/>
          </a:p>
          <a:p>
            <a:pPr>
              <a:buClrTx/>
            </a:pPr>
            <a:r>
              <a:rPr lang="en-GB" sz="1200" dirty="0">
                <a:solidFill>
                  <a:srgbClr val="FF0000"/>
                </a:solidFill>
              </a:rPr>
              <a:t>No access to L3, Miniframe, Dipole and FASS during magnet operation.</a:t>
            </a:r>
          </a:p>
          <a:p>
            <a:pPr>
              <a:buClrTx/>
            </a:pPr>
            <a:endParaRPr lang="en-GB" sz="1200" dirty="0">
              <a:solidFill>
                <a:srgbClr val="FF0000"/>
              </a:solidFill>
            </a:endParaRPr>
          </a:p>
          <a:p>
            <a:pPr>
              <a:buClrTx/>
            </a:pPr>
            <a:r>
              <a:rPr lang="en-GB" sz="1200" dirty="0">
                <a:solidFill>
                  <a:schemeClr val="tx1"/>
                </a:solidFill>
              </a:rPr>
              <a:t>In the shadow of the magnet test:</a:t>
            </a:r>
          </a:p>
          <a:p>
            <a:pPr lvl="1">
              <a:buClrTx/>
            </a:pPr>
            <a:r>
              <a:rPr lang="en-GB" sz="1000" dirty="0" err="1">
                <a:solidFill>
                  <a:schemeClr val="tx1"/>
                </a:solidFill>
              </a:rPr>
              <a:t>FoCal</a:t>
            </a:r>
            <a:r>
              <a:rPr lang="en-GB" sz="1000" dirty="0">
                <a:solidFill>
                  <a:schemeClr val="tx1"/>
                </a:solidFill>
              </a:rPr>
              <a:t>: B field measurement</a:t>
            </a:r>
          </a:p>
          <a:p>
            <a:pPr lvl="1">
              <a:buClrTx/>
            </a:pPr>
            <a:r>
              <a:rPr lang="en-GB" sz="1000" dirty="0">
                <a:solidFill>
                  <a:schemeClr val="tx1"/>
                </a:solidFill>
              </a:rPr>
              <a:t>Blimp flight test</a:t>
            </a:r>
          </a:p>
          <a:p>
            <a:pPr>
              <a:buClrTx/>
            </a:pPr>
            <a:endParaRPr lang="en-GB" sz="1200" dirty="0"/>
          </a:p>
          <a:p>
            <a:pPr>
              <a:buClrTx/>
            </a:pPr>
            <a:endParaRPr lang="en-FR" sz="1200" dirty="0"/>
          </a:p>
        </p:txBody>
      </p:sp>
      <p:sp>
        <p:nvSpPr>
          <p:cNvPr id="6" name="Date Placeholder 5">
            <a:extLst>
              <a:ext uri="{FF2B5EF4-FFF2-40B4-BE49-F238E27FC236}">
                <a16:creationId xmlns:a16="http://schemas.microsoft.com/office/drawing/2014/main" id="{5E5DE842-BF82-2F59-3E1F-4A5795FA2C48}"/>
              </a:ext>
            </a:extLst>
          </p:cNvPr>
          <p:cNvSpPr>
            <a:spLocks noGrp="1"/>
          </p:cNvSpPr>
          <p:nvPr>
            <p:ph type="dt" sz="half" idx="10"/>
          </p:nvPr>
        </p:nvSpPr>
        <p:spPr/>
        <p:txBody>
          <a:bodyPr/>
          <a:lstStyle/>
          <a:p>
            <a:r>
              <a:rPr lang="fr-FR" dirty="0"/>
              <a:t>21.3.2025</a:t>
            </a:r>
            <a:endParaRPr lang="en-US" dirty="0"/>
          </a:p>
        </p:txBody>
      </p:sp>
    </p:spTree>
    <p:extLst>
      <p:ext uri="{BB962C8B-B14F-4D97-AF65-F5344CB8AC3E}">
        <p14:creationId xmlns:p14="http://schemas.microsoft.com/office/powerpoint/2010/main" val="11393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2C302-EAE5-FE90-3993-FFAA56C709C8}"/>
              </a:ext>
            </a:extLst>
          </p:cNvPr>
          <p:cNvSpPr>
            <a:spLocks noGrp="1"/>
          </p:cNvSpPr>
          <p:nvPr>
            <p:ph type="title"/>
          </p:nvPr>
        </p:nvSpPr>
        <p:spPr/>
        <p:txBody>
          <a:bodyPr/>
          <a:lstStyle/>
          <a:p>
            <a:r>
              <a:rPr lang="en-FR" dirty="0"/>
              <a:t>PX24 shaft closing</a:t>
            </a:r>
          </a:p>
        </p:txBody>
      </p:sp>
      <p:sp>
        <p:nvSpPr>
          <p:cNvPr id="3" name="Footer Placeholder 2">
            <a:extLst>
              <a:ext uri="{FF2B5EF4-FFF2-40B4-BE49-F238E27FC236}">
                <a16:creationId xmlns:a16="http://schemas.microsoft.com/office/drawing/2014/main" id="{462A878B-0B19-4FF6-3C17-3FF67D0B2F34}"/>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F2819CDB-E6F5-B866-EBF6-F66088F7F294}"/>
              </a:ext>
            </a:extLst>
          </p:cNvPr>
          <p:cNvSpPr>
            <a:spLocks noGrp="1"/>
          </p:cNvSpPr>
          <p:nvPr>
            <p:ph type="sldNum" sz="quarter" idx="12"/>
          </p:nvPr>
        </p:nvSpPr>
        <p:spPr/>
        <p:txBody>
          <a:bodyPr/>
          <a:lstStyle/>
          <a:p>
            <a:fld id="{8D6C380F-326D-3C40-9EE7-7FBAB0953422}" type="slidenum">
              <a:rPr lang="en-US" smtClean="0">
                <a:latin typeface="Arial"/>
              </a:rPr>
              <a:pPr/>
              <a:t>4</a:t>
            </a:fld>
            <a:endParaRPr lang="en-US">
              <a:latin typeface="Arial"/>
            </a:endParaRPr>
          </a:p>
        </p:txBody>
      </p:sp>
      <p:sp>
        <p:nvSpPr>
          <p:cNvPr id="5" name="Content Placeholder 4">
            <a:extLst>
              <a:ext uri="{FF2B5EF4-FFF2-40B4-BE49-F238E27FC236}">
                <a16:creationId xmlns:a16="http://schemas.microsoft.com/office/drawing/2014/main" id="{CAA58121-488B-803F-4EF9-2F7770038A64}"/>
              </a:ext>
            </a:extLst>
          </p:cNvPr>
          <p:cNvSpPr>
            <a:spLocks noGrp="1"/>
          </p:cNvSpPr>
          <p:nvPr>
            <p:ph sz="quarter" idx="13"/>
          </p:nvPr>
        </p:nvSpPr>
        <p:spPr>
          <a:xfrm>
            <a:off x="457207" y="945003"/>
            <a:ext cx="8226425" cy="1093804"/>
          </a:xfrm>
        </p:spPr>
        <p:txBody>
          <a:bodyPr>
            <a:normAutofit/>
          </a:bodyPr>
          <a:lstStyle/>
          <a:p>
            <a:r>
              <a:rPr lang="en-FR" sz="1100" dirty="0"/>
              <a:t>32 tons beams installed on Friday (no access to cavern). The last beam got stuck when it was almost in place, then dropped for ~10cm producing debris inside the cavern. </a:t>
            </a:r>
          </a:p>
          <a:p>
            <a:endParaRPr lang="en-FR" sz="1100" dirty="0"/>
          </a:p>
          <a:p>
            <a:r>
              <a:rPr lang="en-FR" sz="1100" dirty="0"/>
              <a:t>Small 7.5 tons blocks installed on Monday. We did not block cavern access, however we should change this rule and block access also during this phase, epecially because 2x blocks were installed at once.</a:t>
            </a:r>
          </a:p>
          <a:p>
            <a:endParaRPr lang="en-FR" sz="1100" dirty="0"/>
          </a:p>
          <a:p>
            <a:endParaRPr lang="en-FR" sz="1100" dirty="0"/>
          </a:p>
          <a:p>
            <a:endParaRPr lang="en-FR" sz="1100" dirty="0"/>
          </a:p>
        </p:txBody>
      </p:sp>
      <p:sp>
        <p:nvSpPr>
          <p:cNvPr id="6" name="Date Placeholder 5">
            <a:extLst>
              <a:ext uri="{FF2B5EF4-FFF2-40B4-BE49-F238E27FC236}">
                <a16:creationId xmlns:a16="http://schemas.microsoft.com/office/drawing/2014/main" id="{ACEAB741-757E-5D56-BB2D-499237F2A0E4}"/>
              </a:ext>
            </a:extLst>
          </p:cNvPr>
          <p:cNvSpPr>
            <a:spLocks noGrp="1"/>
          </p:cNvSpPr>
          <p:nvPr>
            <p:ph type="dt" sz="half" idx="10"/>
          </p:nvPr>
        </p:nvSpPr>
        <p:spPr/>
        <p:txBody>
          <a:bodyPr/>
          <a:lstStyle/>
          <a:p>
            <a:r>
              <a:rPr lang="fr-FR"/>
              <a:t>21.3.2025</a:t>
            </a:r>
            <a:endParaRPr lang="en-US" dirty="0"/>
          </a:p>
        </p:txBody>
      </p:sp>
      <p:pic>
        <p:nvPicPr>
          <p:cNvPr id="8" name="Picture 7" descr="A bag of foil on a white strip&#10;&#10;AI-generated content may be incorrect.">
            <a:extLst>
              <a:ext uri="{FF2B5EF4-FFF2-40B4-BE49-F238E27FC236}">
                <a16:creationId xmlns:a16="http://schemas.microsoft.com/office/drawing/2014/main" id="{02F8B450-8E34-7DCA-D2BB-44DB6EE87E41}"/>
              </a:ext>
            </a:extLst>
          </p:cNvPr>
          <p:cNvPicPr>
            <a:picLocks noChangeAspect="1"/>
          </p:cNvPicPr>
          <p:nvPr/>
        </p:nvPicPr>
        <p:blipFill>
          <a:blip r:embed="rId2"/>
          <a:stretch>
            <a:fillRect/>
          </a:stretch>
        </p:blipFill>
        <p:spPr>
          <a:xfrm>
            <a:off x="6189784" y="3008436"/>
            <a:ext cx="2649415" cy="1490296"/>
          </a:xfrm>
          <a:prstGeom prst="rect">
            <a:avLst/>
          </a:prstGeom>
        </p:spPr>
      </p:pic>
      <p:pic>
        <p:nvPicPr>
          <p:cNvPr id="10" name="Picture 9" descr="A bag with rocks in it&#10;&#10;AI-generated content may be incorrect.">
            <a:extLst>
              <a:ext uri="{FF2B5EF4-FFF2-40B4-BE49-F238E27FC236}">
                <a16:creationId xmlns:a16="http://schemas.microsoft.com/office/drawing/2014/main" id="{5C3618B1-11E7-5DE0-C215-E565EE2DCCA7}"/>
              </a:ext>
            </a:extLst>
          </p:cNvPr>
          <p:cNvPicPr>
            <a:picLocks noChangeAspect="1"/>
          </p:cNvPicPr>
          <p:nvPr/>
        </p:nvPicPr>
        <p:blipFill>
          <a:blip r:embed="rId3"/>
          <a:stretch>
            <a:fillRect/>
          </a:stretch>
        </p:blipFill>
        <p:spPr>
          <a:xfrm>
            <a:off x="4699075" y="2145324"/>
            <a:ext cx="1323792" cy="2353408"/>
          </a:xfrm>
          <a:prstGeom prst="rect">
            <a:avLst/>
          </a:prstGeom>
        </p:spPr>
      </p:pic>
      <p:pic>
        <p:nvPicPr>
          <p:cNvPr id="9" name="Picture 8" descr="A view from the top of a building&#10;&#10;AI-generated content may be incorrect.">
            <a:extLst>
              <a:ext uri="{FF2B5EF4-FFF2-40B4-BE49-F238E27FC236}">
                <a16:creationId xmlns:a16="http://schemas.microsoft.com/office/drawing/2014/main" id="{18FC3C6C-C5FB-F314-E4A4-92ACDCFC04D8}"/>
              </a:ext>
            </a:extLst>
          </p:cNvPr>
          <p:cNvPicPr>
            <a:picLocks noChangeAspect="1"/>
          </p:cNvPicPr>
          <p:nvPr/>
        </p:nvPicPr>
        <p:blipFill>
          <a:blip r:embed="rId4"/>
          <a:stretch>
            <a:fillRect/>
          </a:stretch>
        </p:blipFill>
        <p:spPr>
          <a:xfrm>
            <a:off x="531256" y="2145324"/>
            <a:ext cx="1765056" cy="2353408"/>
          </a:xfrm>
          <a:prstGeom prst="rect">
            <a:avLst/>
          </a:prstGeom>
        </p:spPr>
      </p:pic>
      <p:pic>
        <p:nvPicPr>
          <p:cNvPr id="12" name="Picture 11" descr="A yellow metal shelf in a room&#10;&#10;AI-generated content may be incorrect.">
            <a:extLst>
              <a:ext uri="{FF2B5EF4-FFF2-40B4-BE49-F238E27FC236}">
                <a16:creationId xmlns:a16="http://schemas.microsoft.com/office/drawing/2014/main" id="{6D44D7A4-695F-83AC-52A7-4F3708EF2796}"/>
              </a:ext>
            </a:extLst>
          </p:cNvPr>
          <p:cNvPicPr>
            <a:picLocks noChangeAspect="1"/>
          </p:cNvPicPr>
          <p:nvPr/>
        </p:nvPicPr>
        <p:blipFill>
          <a:blip r:embed="rId5"/>
          <a:stretch>
            <a:fillRect/>
          </a:stretch>
        </p:blipFill>
        <p:spPr>
          <a:xfrm>
            <a:off x="2463229" y="2145324"/>
            <a:ext cx="1765056" cy="2353408"/>
          </a:xfrm>
          <a:prstGeom prst="rect">
            <a:avLst/>
          </a:prstGeom>
        </p:spPr>
      </p:pic>
    </p:spTree>
    <p:extLst>
      <p:ext uri="{BB962C8B-B14F-4D97-AF65-F5344CB8AC3E}">
        <p14:creationId xmlns:p14="http://schemas.microsoft.com/office/powerpoint/2010/main" val="2649334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E9865-0793-4D83-72EB-C026ADB29823}"/>
              </a:ext>
            </a:extLst>
          </p:cNvPr>
          <p:cNvSpPr>
            <a:spLocks noGrp="1"/>
          </p:cNvSpPr>
          <p:nvPr>
            <p:ph type="title"/>
          </p:nvPr>
        </p:nvSpPr>
        <p:spPr/>
        <p:txBody>
          <a:bodyPr/>
          <a:lstStyle/>
          <a:p>
            <a:r>
              <a:rPr lang="en-FR" dirty="0"/>
              <a:t>Detector activities</a:t>
            </a:r>
          </a:p>
        </p:txBody>
      </p:sp>
      <p:sp>
        <p:nvSpPr>
          <p:cNvPr id="3" name="Footer Placeholder 2">
            <a:extLst>
              <a:ext uri="{FF2B5EF4-FFF2-40B4-BE49-F238E27FC236}">
                <a16:creationId xmlns:a16="http://schemas.microsoft.com/office/drawing/2014/main" id="{95F6E87B-D88D-2C0F-1A48-475014AF2FBE}"/>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E28C4945-504A-07E0-0028-66449A1FB97D}"/>
              </a:ext>
            </a:extLst>
          </p:cNvPr>
          <p:cNvSpPr>
            <a:spLocks noGrp="1"/>
          </p:cNvSpPr>
          <p:nvPr>
            <p:ph type="sldNum" sz="quarter" idx="12"/>
          </p:nvPr>
        </p:nvSpPr>
        <p:spPr/>
        <p:txBody>
          <a:bodyPr/>
          <a:lstStyle/>
          <a:p>
            <a:fld id="{8D6C380F-326D-3C40-9EE7-7FBAB0953422}" type="slidenum">
              <a:rPr lang="en-US" smtClean="0">
                <a:latin typeface="Arial"/>
              </a:rPr>
              <a:pPr/>
              <a:t>5</a:t>
            </a:fld>
            <a:endParaRPr lang="en-US">
              <a:latin typeface="Arial"/>
            </a:endParaRPr>
          </a:p>
        </p:txBody>
      </p:sp>
      <p:sp>
        <p:nvSpPr>
          <p:cNvPr id="5" name="Content Placeholder 4">
            <a:extLst>
              <a:ext uri="{FF2B5EF4-FFF2-40B4-BE49-F238E27FC236}">
                <a16:creationId xmlns:a16="http://schemas.microsoft.com/office/drawing/2014/main" id="{73455CEE-DE02-8C17-5686-1F00189A62A8}"/>
              </a:ext>
            </a:extLst>
          </p:cNvPr>
          <p:cNvSpPr>
            <a:spLocks noGrp="1"/>
          </p:cNvSpPr>
          <p:nvPr>
            <p:ph sz="quarter" idx="13"/>
          </p:nvPr>
        </p:nvSpPr>
        <p:spPr/>
        <p:txBody>
          <a:bodyPr/>
          <a:lstStyle/>
          <a:p>
            <a:pPr>
              <a:buClrTx/>
            </a:pPr>
            <a:r>
              <a:rPr lang="en-FR" dirty="0">
                <a:solidFill>
                  <a:srgbClr val="018000"/>
                </a:solidFill>
              </a:rPr>
              <a:t>ITS: </a:t>
            </a:r>
            <a:r>
              <a:rPr lang="en-GB" dirty="0">
                <a:solidFill>
                  <a:srgbClr val="018000"/>
                </a:solidFill>
              </a:rPr>
              <a:t>power unit connection scheme improvement at PP1 completed yesterday (2 crates)</a:t>
            </a:r>
            <a:endParaRPr lang="en-FR" dirty="0">
              <a:solidFill>
                <a:srgbClr val="018000"/>
              </a:solidFill>
            </a:endParaRPr>
          </a:p>
          <a:p>
            <a:pPr>
              <a:buClrTx/>
            </a:pPr>
            <a:endParaRPr lang="en-FR" dirty="0">
              <a:solidFill>
                <a:srgbClr val="018000"/>
              </a:solidFill>
            </a:endParaRPr>
          </a:p>
          <a:p>
            <a:pPr>
              <a:buClrTx/>
            </a:pPr>
            <a:r>
              <a:rPr lang="en-FR" dirty="0">
                <a:solidFill>
                  <a:srgbClr val="018000"/>
                </a:solidFill>
              </a:rPr>
              <a:t>TPC: laser maintenance completed yesterday</a:t>
            </a:r>
          </a:p>
          <a:p>
            <a:pPr>
              <a:buClrTx/>
            </a:pPr>
            <a:endParaRPr lang="en-FR" dirty="0"/>
          </a:p>
          <a:p>
            <a:pPr>
              <a:buClrTx/>
            </a:pPr>
            <a:r>
              <a:rPr lang="en-FR" dirty="0"/>
              <a:t>MCH: see next slide</a:t>
            </a:r>
          </a:p>
        </p:txBody>
      </p:sp>
      <p:sp>
        <p:nvSpPr>
          <p:cNvPr id="6" name="Date Placeholder 5">
            <a:extLst>
              <a:ext uri="{FF2B5EF4-FFF2-40B4-BE49-F238E27FC236}">
                <a16:creationId xmlns:a16="http://schemas.microsoft.com/office/drawing/2014/main" id="{DA42E466-B5E4-45A1-02AE-A116C14D940B}"/>
              </a:ext>
            </a:extLst>
          </p:cNvPr>
          <p:cNvSpPr>
            <a:spLocks noGrp="1"/>
          </p:cNvSpPr>
          <p:nvPr>
            <p:ph type="dt" sz="half" idx="10"/>
          </p:nvPr>
        </p:nvSpPr>
        <p:spPr/>
        <p:txBody>
          <a:bodyPr/>
          <a:lstStyle/>
          <a:p>
            <a:r>
              <a:rPr lang="fr-FR"/>
              <a:t>21.3.2025</a:t>
            </a:r>
            <a:endParaRPr lang="en-US" dirty="0"/>
          </a:p>
        </p:txBody>
      </p:sp>
    </p:spTree>
    <p:extLst>
      <p:ext uri="{BB962C8B-B14F-4D97-AF65-F5344CB8AC3E}">
        <p14:creationId xmlns:p14="http://schemas.microsoft.com/office/powerpoint/2010/main" val="4023185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2A61B-8949-F7C6-5647-1018BCCBCBE0}"/>
              </a:ext>
            </a:extLst>
          </p:cNvPr>
          <p:cNvSpPr>
            <a:spLocks noGrp="1"/>
          </p:cNvSpPr>
          <p:nvPr>
            <p:ph type="title"/>
          </p:nvPr>
        </p:nvSpPr>
        <p:spPr/>
        <p:txBody>
          <a:bodyPr/>
          <a:lstStyle/>
          <a:p>
            <a:r>
              <a:rPr lang="en-FR" dirty="0"/>
              <a:t>MCH</a:t>
            </a:r>
          </a:p>
        </p:txBody>
      </p:sp>
      <p:sp>
        <p:nvSpPr>
          <p:cNvPr id="3" name="Footer Placeholder 2">
            <a:extLst>
              <a:ext uri="{FF2B5EF4-FFF2-40B4-BE49-F238E27FC236}">
                <a16:creationId xmlns:a16="http://schemas.microsoft.com/office/drawing/2014/main" id="{2158B9AF-3C8F-E52C-B313-824D9B19D9DE}"/>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A96FEAA1-0C0D-7810-2E3B-642D64C20380}"/>
              </a:ext>
            </a:extLst>
          </p:cNvPr>
          <p:cNvSpPr>
            <a:spLocks noGrp="1"/>
          </p:cNvSpPr>
          <p:nvPr>
            <p:ph type="sldNum" sz="quarter" idx="12"/>
          </p:nvPr>
        </p:nvSpPr>
        <p:spPr/>
        <p:txBody>
          <a:bodyPr/>
          <a:lstStyle/>
          <a:p>
            <a:fld id="{8D6C380F-326D-3C40-9EE7-7FBAB0953422}" type="slidenum">
              <a:rPr lang="en-US" smtClean="0">
                <a:latin typeface="Arial"/>
              </a:rPr>
              <a:pPr/>
              <a:t>6</a:t>
            </a:fld>
            <a:endParaRPr lang="en-US">
              <a:latin typeface="Arial"/>
            </a:endParaRPr>
          </a:p>
        </p:txBody>
      </p:sp>
      <p:sp>
        <p:nvSpPr>
          <p:cNvPr id="5" name="Content Placeholder 4">
            <a:extLst>
              <a:ext uri="{FF2B5EF4-FFF2-40B4-BE49-F238E27FC236}">
                <a16:creationId xmlns:a16="http://schemas.microsoft.com/office/drawing/2014/main" id="{17A354C5-C2DF-8F5C-91DB-70F8DDA94484}"/>
              </a:ext>
            </a:extLst>
          </p:cNvPr>
          <p:cNvSpPr>
            <a:spLocks noGrp="1"/>
          </p:cNvSpPr>
          <p:nvPr>
            <p:ph sz="quarter" idx="13"/>
          </p:nvPr>
        </p:nvSpPr>
        <p:spPr/>
        <p:txBody>
          <a:bodyPr>
            <a:normAutofit fontScale="92500" lnSpcReduction="20000"/>
          </a:bodyPr>
          <a:lstStyle/>
          <a:p>
            <a:r>
              <a:rPr lang="en-GB" dirty="0"/>
              <a:t>Station 1:</a:t>
            </a:r>
          </a:p>
          <a:p>
            <a:pPr lvl="1"/>
            <a:r>
              <a:rPr lang="en-GB" dirty="0">
                <a:solidFill>
                  <a:srgbClr val="018000"/>
                </a:solidFill>
              </a:rPr>
              <a:t>Fix minor issues on the accessible chambers (cannot open since station 2 is fully open) during week 11</a:t>
            </a:r>
          </a:p>
          <a:p>
            <a:pPr lvl="1"/>
            <a:r>
              <a:rPr lang="en-GB" dirty="0">
                <a:solidFill>
                  <a:srgbClr val="FF0000"/>
                </a:solidFill>
              </a:rPr>
              <a:t>Additional work planned for week 13</a:t>
            </a:r>
          </a:p>
          <a:p>
            <a:endParaRPr lang="en-GB" dirty="0"/>
          </a:p>
          <a:p>
            <a:r>
              <a:rPr lang="en-GB" dirty="0"/>
              <a:t>Station 2:</a:t>
            </a:r>
          </a:p>
          <a:p>
            <a:pPr lvl="1"/>
            <a:r>
              <a:rPr lang="en-GB" dirty="0">
                <a:solidFill>
                  <a:srgbClr val="018000"/>
                </a:solidFill>
              </a:rPr>
              <a:t>Spare quadrant (Q9)  was installed as DE300 (on Chamber 3 top right)</a:t>
            </a:r>
          </a:p>
          <a:p>
            <a:pPr lvl="2"/>
            <a:r>
              <a:rPr lang="en-GB" dirty="0"/>
              <a:t>One missing HV card (about 1/10th of the active area) to be investigated at the next opportunity</a:t>
            </a:r>
          </a:p>
          <a:p>
            <a:pPr lvl="1"/>
            <a:r>
              <a:rPr lang="en-GB" dirty="0">
                <a:solidFill>
                  <a:srgbClr val="018000"/>
                </a:solidFill>
              </a:rPr>
              <a:t>Q1 validated with X-ray tests and installed as DE403 (chamber 4 bottom right)</a:t>
            </a:r>
          </a:p>
          <a:p>
            <a:pPr lvl="1"/>
            <a:r>
              <a:rPr lang="en-GB" dirty="0">
                <a:solidFill>
                  <a:srgbClr val="018000"/>
                </a:solidFill>
              </a:rPr>
              <a:t>All readout re-connected and validated</a:t>
            </a:r>
          </a:p>
          <a:p>
            <a:pPr lvl="1"/>
            <a:r>
              <a:rPr lang="en-GB" dirty="0"/>
              <a:t>Need to rework on Q8 which still show some HV issues on its external part </a:t>
            </a:r>
            <a:r>
              <a:rPr lang="en-GB" dirty="0">
                <a:sym typeface="Wingdings" pitchFamily="2" charset="2"/>
              </a:rPr>
              <a:t></a:t>
            </a:r>
            <a:r>
              <a:rPr lang="en-GB" dirty="0"/>
              <a:t> reopen, to be kept as spare</a:t>
            </a:r>
          </a:p>
          <a:p>
            <a:pPr lvl="1"/>
            <a:r>
              <a:rPr lang="en-GB" dirty="0">
                <a:solidFill>
                  <a:srgbClr val="018000"/>
                </a:solidFill>
              </a:rPr>
              <a:t>In parallel, work on the readout stability </a:t>
            </a:r>
            <a:r>
              <a:rPr lang="en-GB" dirty="0">
                <a:solidFill>
                  <a:srgbClr val="018000"/>
                </a:solidFill>
                <a:sym typeface="Wingdings" pitchFamily="2" charset="2"/>
              </a:rPr>
              <a:t></a:t>
            </a:r>
            <a:r>
              <a:rPr lang="en-GB" dirty="0">
                <a:solidFill>
                  <a:srgbClr val="018000"/>
                </a:solidFill>
              </a:rPr>
              <a:t> many improvement on the spurious heartbeat issues</a:t>
            </a:r>
          </a:p>
          <a:p>
            <a:pPr lvl="1"/>
            <a:r>
              <a:rPr lang="en-GB" dirty="0"/>
              <a:t>Work complete, detectors ready for data taking</a:t>
            </a:r>
          </a:p>
          <a:p>
            <a:endParaRPr lang="en-GB" dirty="0"/>
          </a:p>
          <a:p>
            <a:r>
              <a:rPr lang="en-GB" dirty="0"/>
              <a:t>Stations 3/4/5</a:t>
            </a:r>
          </a:p>
          <a:p>
            <a:pPr lvl="1"/>
            <a:r>
              <a:rPr lang="en-GB" dirty="0">
                <a:solidFill>
                  <a:srgbClr val="018000"/>
                </a:solidFill>
              </a:rPr>
              <a:t>Chamber 6: work on the readout completed and chamber put back in nominal position</a:t>
            </a:r>
          </a:p>
          <a:p>
            <a:pPr lvl="1"/>
            <a:r>
              <a:rPr lang="en-GB" dirty="0">
                <a:solidFill>
                  <a:srgbClr val="018000"/>
                </a:solidFill>
              </a:rPr>
              <a:t>Chamber 7 (right) was opened to fix  faulty LV connectors. Work complete and chamber closed</a:t>
            </a:r>
          </a:p>
          <a:p>
            <a:pPr lvl="1"/>
            <a:r>
              <a:rPr lang="en-GB" dirty="0">
                <a:solidFill>
                  <a:srgbClr val="018000"/>
                </a:solidFill>
              </a:rPr>
              <a:t>Detectors ready for data taking</a:t>
            </a:r>
          </a:p>
          <a:p>
            <a:endParaRPr lang="en-GB" dirty="0"/>
          </a:p>
          <a:p>
            <a:r>
              <a:rPr lang="en-GB" dirty="0"/>
              <a:t>DCS:</a:t>
            </a:r>
          </a:p>
          <a:p>
            <a:pPr lvl="1"/>
            <a:r>
              <a:rPr lang="en-GB" dirty="0">
                <a:solidFill>
                  <a:srgbClr val="018000"/>
                </a:solidFill>
              </a:rPr>
              <a:t>FRED servers upgraded with new OS (RHEL9) and software version. Successfully tested and validated this week.</a:t>
            </a:r>
            <a:endParaRPr lang="en-FR" dirty="0">
              <a:solidFill>
                <a:srgbClr val="018000"/>
              </a:solidFill>
            </a:endParaRPr>
          </a:p>
        </p:txBody>
      </p:sp>
      <p:sp>
        <p:nvSpPr>
          <p:cNvPr id="6" name="Date Placeholder 5">
            <a:extLst>
              <a:ext uri="{FF2B5EF4-FFF2-40B4-BE49-F238E27FC236}">
                <a16:creationId xmlns:a16="http://schemas.microsoft.com/office/drawing/2014/main" id="{A2755DC3-4548-64BF-CF67-EAE8363A8D20}"/>
              </a:ext>
            </a:extLst>
          </p:cNvPr>
          <p:cNvSpPr>
            <a:spLocks noGrp="1"/>
          </p:cNvSpPr>
          <p:nvPr>
            <p:ph type="dt" sz="half" idx="10"/>
          </p:nvPr>
        </p:nvSpPr>
        <p:spPr/>
        <p:txBody>
          <a:bodyPr/>
          <a:lstStyle/>
          <a:p>
            <a:r>
              <a:rPr lang="fr-FR"/>
              <a:t>21.3.2025</a:t>
            </a:r>
            <a:endParaRPr lang="en-US" dirty="0"/>
          </a:p>
        </p:txBody>
      </p:sp>
      <p:sp>
        <p:nvSpPr>
          <p:cNvPr id="7" name="TextBox 6">
            <a:extLst>
              <a:ext uri="{FF2B5EF4-FFF2-40B4-BE49-F238E27FC236}">
                <a16:creationId xmlns:a16="http://schemas.microsoft.com/office/drawing/2014/main" id="{08848665-620E-005C-B086-40A72F98BBBC}"/>
              </a:ext>
            </a:extLst>
          </p:cNvPr>
          <p:cNvSpPr txBox="1"/>
          <p:nvPr/>
        </p:nvSpPr>
        <p:spPr>
          <a:xfrm>
            <a:off x="6534854" y="4707053"/>
            <a:ext cx="928459" cy="369332"/>
          </a:xfrm>
          <a:prstGeom prst="rect">
            <a:avLst/>
          </a:prstGeom>
          <a:noFill/>
        </p:spPr>
        <p:txBody>
          <a:bodyPr wrap="none" rtlCol="0">
            <a:spAutoFit/>
          </a:bodyPr>
          <a:lstStyle/>
          <a:p>
            <a:r>
              <a:rPr lang="en-FR" dirty="0"/>
              <a:t>Andrea</a:t>
            </a:r>
          </a:p>
        </p:txBody>
      </p:sp>
    </p:spTree>
    <p:extLst>
      <p:ext uri="{BB962C8B-B14F-4D97-AF65-F5344CB8AC3E}">
        <p14:creationId xmlns:p14="http://schemas.microsoft.com/office/powerpoint/2010/main" val="25205305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6AE8C5-C6C0-A67C-4BCD-A87FC3BDAA97}"/>
              </a:ext>
            </a:extLst>
          </p:cNvPr>
          <p:cNvSpPr>
            <a:spLocks noGrp="1"/>
          </p:cNvSpPr>
          <p:nvPr>
            <p:ph type="title"/>
          </p:nvPr>
        </p:nvSpPr>
        <p:spPr/>
        <p:txBody>
          <a:bodyPr/>
          <a:lstStyle/>
          <a:p>
            <a:r>
              <a:rPr lang="en-FR" dirty="0"/>
              <a:t>Blimp flight test</a:t>
            </a:r>
          </a:p>
        </p:txBody>
      </p:sp>
      <p:sp>
        <p:nvSpPr>
          <p:cNvPr id="3" name="Footer Placeholder 2">
            <a:extLst>
              <a:ext uri="{FF2B5EF4-FFF2-40B4-BE49-F238E27FC236}">
                <a16:creationId xmlns:a16="http://schemas.microsoft.com/office/drawing/2014/main" id="{F2E8C9B6-E431-E820-4FDC-129BF716A6CD}"/>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680811C2-BDBC-935E-641A-FB2BEB495078}"/>
              </a:ext>
            </a:extLst>
          </p:cNvPr>
          <p:cNvSpPr>
            <a:spLocks noGrp="1"/>
          </p:cNvSpPr>
          <p:nvPr>
            <p:ph type="sldNum" sz="quarter" idx="12"/>
          </p:nvPr>
        </p:nvSpPr>
        <p:spPr/>
        <p:txBody>
          <a:bodyPr/>
          <a:lstStyle/>
          <a:p>
            <a:fld id="{8D6C380F-326D-3C40-9EE7-7FBAB0953422}" type="slidenum">
              <a:rPr lang="en-US" smtClean="0">
                <a:latin typeface="Arial"/>
              </a:rPr>
              <a:pPr/>
              <a:t>7</a:t>
            </a:fld>
            <a:endParaRPr lang="en-US">
              <a:latin typeface="Arial"/>
            </a:endParaRPr>
          </a:p>
        </p:txBody>
      </p:sp>
      <p:sp>
        <p:nvSpPr>
          <p:cNvPr id="5" name="Content Placeholder 4">
            <a:extLst>
              <a:ext uri="{FF2B5EF4-FFF2-40B4-BE49-F238E27FC236}">
                <a16:creationId xmlns:a16="http://schemas.microsoft.com/office/drawing/2014/main" id="{3725B528-679D-6959-25DE-8AE7DAFA12B2}"/>
              </a:ext>
            </a:extLst>
          </p:cNvPr>
          <p:cNvSpPr>
            <a:spLocks noGrp="1"/>
          </p:cNvSpPr>
          <p:nvPr>
            <p:ph sz="quarter" idx="13"/>
          </p:nvPr>
        </p:nvSpPr>
        <p:spPr/>
        <p:txBody>
          <a:bodyPr/>
          <a:lstStyle/>
          <a:p>
            <a:r>
              <a:rPr lang="en-FR" dirty="0"/>
              <a:t>First test done on 6 and 7 March</a:t>
            </a:r>
          </a:p>
          <a:p>
            <a:r>
              <a:rPr lang="en-FR" dirty="0"/>
              <a:t>Repeat test today, March 21</a:t>
            </a:r>
            <a:r>
              <a:rPr lang="en-FR" baseline="30000" dirty="0"/>
              <a:t>st</a:t>
            </a:r>
            <a:r>
              <a:rPr lang="en-FR" dirty="0"/>
              <a:t>, with magnets on</a:t>
            </a:r>
          </a:p>
        </p:txBody>
      </p:sp>
      <p:sp>
        <p:nvSpPr>
          <p:cNvPr id="6" name="Date Placeholder 5">
            <a:extLst>
              <a:ext uri="{FF2B5EF4-FFF2-40B4-BE49-F238E27FC236}">
                <a16:creationId xmlns:a16="http://schemas.microsoft.com/office/drawing/2014/main" id="{59AC6752-7785-A383-DCF3-BC43C353681D}"/>
              </a:ext>
            </a:extLst>
          </p:cNvPr>
          <p:cNvSpPr>
            <a:spLocks noGrp="1"/>
          </p:cNvSpPr>
          <p:nvPr>
            <p:ph type="dt" sz="half" idx="10"/>
          </p:nvPr>
        </p:nvSpPr>
        <p:spPr/>
        <p:txBody>
          <a:bodyPr/>
          <a:lstStyle/>
          <a:p>
            <a:r>
              <a:rPr lang="fr-FR"/>
              <a:t>21.3.2025</a:t>
            </a:r>
            <a:endParaRPr lang="en-US" dirty="0"/>
          </a:p>
        </p:txBody>
      </p:sp>
      <p:pic>
        <p:nvPicPr>
          <p:cNvPr id="7" name="Picture 6" descr="A computer generated image of a machine&#10;&#10;AI-generated content may be incorrect.">
            <a:extLst>
              <a:ext uri="{FF2B5EF4-FFF2-40B4-BE49-F238E27FC236}">
                <a16:creationId xmlns:a16="http://schemas.microsoft.com/office/drawing/2014/main" id="{3C4FAE10-0830-4F3D-9134-A0426E09393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89746" y="2002114"/>
            <a:ext cx="3495778" cy="2196384"/>
          </a:xfrm>
          <a:prstGeom prst="rect">
            <a:avLst/>
          </a:prstGeom>
          <a:noFill/>
          <a:ln>
            <a:noFill/>
          </a:ln>
        </p:spPr>
      </p:pic>
      <p:sp>
        <p:nvSpPr>
          <p:cNvPr id="8" name="TextBox 7">
            <a:extLst>
              <a:ext uri="{FF2B5EF4-FFF2-40B4-BE49-F238E27FC236}">
                <a16:creationId xmlns:a16="http://schemas.microsoft.com/office/drawing/2014/main" id="{97F7CDFF-35D7-EE62-4F0F-328C3DA5D13E}"/>
              </a:ext>
            </a:extLst>
          </p:cNvPr>
          <p:cNvSpPr txBox="1"/>
          <p:nvPr/>
        </p:nvSpPr>
        <p:spPr>
          <a:xfrm>
            <a:off x="6542250" y="4733701"/>
            <a:ext cx="684803" cy="369332"/>
          </a:xfrm>
          <a:prstGeom prst="rect">
            <a:avLst/>
          </a:prstGeom>
          <a:noFill/>
        </p:spPr>
        <p:txBody>
          <a:bodyPr wrap="none" rtlCol="0">
            <a:spAutoFit/>
          </a:bodyPr>
          <a:lstStyle/>
          <a:p>
            <a:r>
              <a:rPr lang="en-FR" dirty="0"/>
              <a:t>Elisa</a:t>
            </a:r>
          </a:p>
        </p:txBody>
      </p:sp>
      <p:pic>
        <p:nvPicPr>
          <p:cNvPr id="10" name="Picture 9" descr="A group of people standing next to a large silver object&#10;&#10;AI-generated content may be incorrect.">
            <a:extLst>
              <a:ext uri="{FF2B5EF4-FFF2-40B4-BE49-F238E27FC236}">
                <a16:creationId xmlns:a16="http://schemas.microsoft.com/office/drawing/2014/main" id="{0DCA2E69-13C8-8096-49EB-0E9C4D47C728}"/>
              </a:ext>
            </a:extLst>
          </p:cNvPr>
          <p:cNvPicPr>
            <a:picLocks noChangeAspect="1"/>
          </p:cNvPicPr>
          <p:nvPr/>
        </p:nvPicPr>
        <p:blipFill>
          <a:blip r:embed="rId3"/>
          <a:stretch>
            <a:fillRect/>
          </a:stretch>
        </p:blipFill>
        <p:spPr>
          <a:xfrm>
            <a:off x="587021" y="1876083"/>
            <a:ext cx="3437347" cy="2578010"/>
          </a:xfrm>
          <a:prstGeom prst="rect">
            <a:avLst/>
          </a:prstGeom>
        </p:spPr>
      </p:pic>
    </p:spTree>
    <p:extLst>
      <p:ext uri="{BB962C8B-B14F-4D97-AF65-F5344CB8AC3E}">
        <p14:creationId xmlns:p14="http://schemas.microsoft.com/office/powerpoint/2010/main" val="847625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6AFCD-0324-1B97-8AAC-2E043646B7F5}"/>
              </a:ext>
            </a:extLst>
          </p:cNvPr>
          <p:cNvSpPr>
            <a:spLocks noGrp="1"/>
          </p:cNvSpPr>
          <p:nvPr>
            <p:ph type="title"/>
          </p:nvPr>
        </p:nvSpPr>
        <p:spPr/>
        <p:txBody>
          <a:bodyPr/>
          <a:lstStyle/>
          <a:p>
            <a:r>
              <a:rPr lang="en-FR" sz="2400" dirty="0"/>
              <a:t>Gas activities (EP-DT)</a:t>
            </a:r>
          </a:p>
        </p:txBody>
      </p:sp>
      <p:sp>
        <p:nvSpPr>
          <p:cNvPr id="3" name="Footer Placeholder 2">
            <a:extLst>
              <a:ext uri="{FF2B5EF4-FFF2-40B4-BE49-F238E27FC236}">
                <a16:creationId xmlns:a16="http://schemas.microsoft.com/office/drawing/2014/main" id="{6F6CF837-A255-2061-93D3-94351B17A2ED}"/>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758429FB-34D3-2E27-2803-743C398531DF}"/>
              </a:ext>
            </a:extLst>
          </p:cNvPr>
          <p:cNvSpPr>
            <a:spLocks noGrp="1"/>
          </p:cNvSpPr>
          <p:nvPr>
            <p:ph type="sldNum" sz="quarter" idx="12"/>
          </p:nvPr>
        </p:nvSpPr>
        <p:spPr/>
        <p:txBody>
          <a:bodyPr/>
          <a:lstStyle/>
          <a:p>
            <a:fld id="{8D6C380F-326D-3C40-9EE7-7FBAB0953422}" type="slidenum">
              <a:rPr lang="en-US" smtClean="0">
                <a:latin typeface="Arial"/>
              </a:rPr>
              <a:pPr/>
              <a:t>8</a:t>
            </a:fld>
            <a:endParaRPr lang="en-US">
              <a:latin typeface="Arial"/>
            </a:endParaRPr>
          </a:p>
        </p:txBody>
      </p:sp>
      <p:sp>
        <p:nvSpPr>
          <p:cNvPr id="5" name="Content Placeholder 4">
            <a:extLst>
              <a:ext uri="{FF2B5EF4-FFF2-40B4-BE49-F238E27FC236}">
                <a16:creationId xmlns:a16="http://schemas.microsoft.com/office/drawing/2014/main" id="{D4E18069-A0F8-7FA5-4035-FF65A2F5C853}"/>
              </a:ext>
            </a:extLst>
          </p:cNvPr>
          <p:cNvSpPr>
            <a:spLocks noGrp="1"/>
          </p:cNvSpPr>
          <p:nvPr>
            <p:ph sz="quarter" idx="13"/>
          </p:nvPr>
        </p:nvSpPr>
        <p:spPr>
          <a:xfrm>
            <a:off x="457208" y="945002"/>
            <a:ext cx="3888550" cy="3543871"/>
          </a:xfrm>
        </p:spPr>
        <p:txBody>
          <a:bodyPr>
            <a:normAutofit fontScale="85000" lnSpcReduction="20000"/>
          </a:bodyPr>
          <a:lstStyle/>
          <a:p>
            <a:r>
              <a:rPr lang="en-GB" sz="1100" dirty="0"/>
              <a:t>TPC:</a:t>
            </a:r>
          </a:p>
          <a:p>
            <a:pPr lvl="1"/>
            <a:r>
              <a:rPr lang="en-GB" sz="900" dirty="0">
                <a:solidFill>
                  <a:srgbClr val="018000"/>
                </a:solidFill>
              </a:rPr>
              <a:t>Filling of the Envelope humidifier </a:t>
            </a:r>
            <a:r>
              <a:rPr lang="en-GB" sz="900" dirty="0">
                <a:solidFill>
                  <a:srgbClr val="018000"/>
                </a:solidFill>
                <a:sym typeface="Wingdings" pitchFamily="2" charset="2"/>
              </a:rPr>
              <a:t> done</a:t>
            </a:r>
            <a:endParaRPr lang="en-GB" sz="900" dirty="0">
              <a:solidFill>
                <a:srgbClr val="018000"/>
              </a:solidFill>
            </a:endParaRPr>
          </a:p>
          <a:p>
            <a:pPr lvl="1"/>
            <a:r>
              <a:rPr lang="en-GB" sz="900" dirty="0">
                <a:solidFill>
                  <a:srgbClr val="018000"/>
                </a:solidFill>
              </a:rPr>
              <a:t>Leak search </a:t>
            </a:r>
            <a:r>
              <a:rPr lang="en-GB" sz="900" dirty="0">
                <a:solidFill>
                  <a:srgbClr val="018000"/>
                </a:solidFill>
                <a:sym typeface="Wingdings" pitchFamily="2" charset="2"/>
              </a:rPr>
              <a:t> done</a:t>
            </a:r>
            <a:endParaRPr lang="en-GB" sz="900" dirty="0">
              <a:solidFill>
                <a:srgbClr val="018000"/>
              </a:solidFill>
            </a:endParaRPr>
          </a:p>
          <a:p>
            <a:pPr lvl="1"/>
            <a:r>
              <a:rPr lang="en-GB" sz="900" dirty="0">
                <a:solidFill>
                  <a:srgbClr val="018000"/>
                </a:solidFill>
              </a:rPr>
              <a:t>Replace filters, distribution </a:t>
            </a:r>
            <a:r>
              <a:rPr lang="en-GB" sz="900" dirty="0">
                <a:solidFill>
                  <a:srgbClr val="018000"/>
                </a:solidFill>
                <a:sym typeface="Wingdings" pitchFamily="2" charset="2"/>
              </a:rPr>
              <a:t> </a:t>
            </a:r>
            <a:r>
              <a:rPr lang="en-GB" sz="900" dirty="0">
                <a:solidFill>
                  <a:srgbClr val="018000"/>
                </a:solidFill>
              </a:rPr>
              <a:t>done</a:t>
            </a:r>
          </a:p>
          <a:p>
            <a:pPr lvl="1"/>
            <a:r>
              <a:rPr lang="en-GB" sz="900" dirty="0">
                <a:solidFill>
                  <a:schemeClr val="tx1"/>
                </a:solidFill>
              </a:rPr>
              <a:t>Installation of a pressure dumper on the input of the pumps to reduce the gas vibration impacts on the chamber and test (built, tests second part of February) </a:t>
            </a:r>
            <a:r>
              <a:rPr lang="en-GB" sz="900" dirty="0">
                <a:solidFill>
                  <a:schemeClr val="tx1"/>
                </a:solidFill>
                <a:sym typeface="Wingdings" pitchFamily="2" charset="2"/>
              </a:rPr>
              <a:t> ongoing</a:t>
            </a:r>
            <a:endParaRPr lang="en-GB" sz="900" dirty="0"/>
          </a:p>
          <a:p>
            <a:pPr lvl="1"/>
            <a:r>
              <a:rPr lang="en-GB" sz="900" dirty="0"/>
              <a:t>Dismount and check safety valves in CO2 removal </a:t>
            </a:r>
            <a:r>
              <a:rPr lang="en-GB" sz="900" dirty="0">
                <a:sym typeface="Wingdings" pitchFamily="2" charset="2"/>
              </a:rPr>
              <a:t> ongoing</a:t>
            </a:r>
            <a:endParaRPr lang="en-GB" sz="900" dirty="0"/>
          </a:p>
          <a:p>
            <a:pPr lvl="1"/>
            <a:r>
              <a:rPr lang="en-GB" sz="900" dirty="0"/>
              <a:t>Maybe dismantling of the pump 2 and send it to manufacturer for maintenance and cleaning </a:t>
            </a:r>
            <a:r>
              <a:rPr lang="en-GB" sz="900" dirty="0">
                <a:sym typeface="Wingdings" pitchFamily="2" charset="2"/>
              </a:rPr>
              <a:t> ?</a:t>
            </a:r>
            <a:endParaRPr lang="en-GB" sz="900" dirty="0"/>
          </a:p>
          <a:p>
            <a:endParaRPr lang="en-GB" sz="1100" dirty="0"/>
          </a:p>
          <a:p>
            <a:r>
              <a:rPr lang="en-GB" sz="1100" dirty="0"/>
              <a:t>TRD:</a:t>
            </a:r>
          </a:p>
          <a:p>
            <a:pPr lvl="1"/>
            <a:r>
              <a:rPr lang="en-GB" sz="900" dirty="0">
                <a:solidFill>
                  <a:srgbClr val="018000"/>
                </a:solidFill>
              </a:rPr>
              <a:t>Replace 1 pump by the spare and send it to maintenance </a:t>
            </a:r>
            <a:r>
              <a:rPr lang="en-GB" sz="900" dirty="0">
                <a:solidFill>
                  <a:srgbClr val="018000"/>
                </a:solidFill>
                <a:sym typeface="Wingdings" pitchFamily="2" charset="2"/>
              </a:rPr>
              <a:t> done</a:t>
            </a:r>
            <a:endParaRPr lang="en-GB" sz="900" dirty="0">
              <a:solidFill>
                <a:srgbClr val="018000"/>
              </a:solidFill>
            </a:endParaRPr>
          </a:p>
          <a:p>
            <a:pPr lvl="1"/>
            <a:r>
              <a:rPr lang="en-GB" sz="900" dirty="0">
                <a:solidFill>
                  <a:srgbClr val="018000"/>
                </a:solidFill>
              </a:rPr>
              <a:t>Replace the Festo module purifier </a:t>
            </a:r>
            <a:r>
              <a:rPr lang="en-GB" sz="900" dirty="0">
                <a:solidFill>
                  <a:srgbClr val="018000"/>
                </a:solidFill>
                <a:sym typeface="Wingdings" pitchFamily="2" charset="2"/>
              </a:rPr>
              <a:t> done</a:t>
            </a:r>
            <a:endParaRPr lang="en-GB" sz="900" dirty="0">
              <a:solidFill>
                <a:srgbClr val="018000"/>
              </a:solidFill>
            </a:endParaRPr>
          </a:p>
          <a:p>
            <a:pPr lvl="1"/>
            <a:r>
              <a:rPr lang="en-GB" sz="900" dirty="0">
                <a:solidFill>
                  <a:schemeClr val="tx1"/>
                </a:solidFill>
              </a:rPr>
              <a:t>Replace Festo in distribution module (leak N2)</a:t>
            </a:r>
          </a:p>
          <a:p>
            <a:pPr lvl="1"/>
            <a:r>
              <a:rPr lang="en-GB" sz="900" dirty="0"/>
              <a:t>Leak search </a:t>
            </a:r>
            <a:r>
              <a:rPr lang="en-GB" sz="900" dirty="0">
                <a:sym typeface="Wingdings" pitchFamily="2" charset="2"/>
              </a:rPr>
              <a:t> ongoing. One leak fixed on the purifier on the rotameter but a new leak appeared in the purifier on the valve VY2104 leak to the exhaust line, not outside, so difficult to find. Second leak in the mixer to find (Roberto, Mattia, Gianluca, L-Philippe). Now the leak seems to be really located in the purifier.</a:t>
            </a:r>
            <a:endParaRPr lang="en-GB" sz="900" dirty="0"/>
          </a:p>
          <a:p>
            <a:pPr lvl="1"/>
            <a:r>
              <a:rPr lang="en-GB" sz="900" dirty="0"/>
              <a:t>Check safety valves </a:t>
            </a:r>
            <a:r>
              <a:rPr lang="en-GB" sz="900" dirty="0">
                <a:sym typeface="Wingdings" pitchFamily="2" charset="2"/>
              </a:rPr>
              <a:t> ongoing</a:t>
            </a:r>
            <a:endParaRPr lang="en-GB" sz="900" dirty="0"/>
          </a:p>
          <a:p>
            <a:endParaRPr lang="en-GB" sz="1100" dirty="0"/>
          </a:p>
          <a:p>
            <a:r>
              <a:rPr lang="en-GB" sz="1100" dirty="0"/>
              <a:t>HMPID:</a:t>
            </a:r>
          </a:p>
          <a:p>
            <a:pPr lvl="1"/>
            <a:r>
              <a:rPr lang="en-GB" sz="900" dirty="0">
                <a:solidFill>
                  <a:srgbClr val="018000"/>
                </a:solidFill>
              </a:rPr>
              <a:t>Regeneration of the manual purifier </a:t>
            </a:r>
            <a:r>
              <a:rPr lang="en-GB" sz="900" dirty="0">
                <a:solidFill>
                  <a:srgbClr val="018000"/>
                </a:solidFill>
                <a:sym typeface="Wingdings" pitchFamily="2" charset="2"/>
              </a:rPr>
              <a:t> done</a:t>
            </a:r>
            <a:endParaRPr lang="en-GB" sz="900" dirty="0">
              <a:solidFill>
                <a:srgbClr val="018000"/>
              </a:solidFill>
            </a:endParaRPr>
          </a:p>
          <a:p>
            <a:pPr lvl="1"/>
            <a:r>
              <a:rPr lang="en-GB" sz="900" dirty="0"/>
              <a:t>Check the analysis devices in CR5 </a:t>
            </a:r>
            <a:r>
              <a:rPr lang="en-GB" sz="900" dirty="0">
                <a:sym typeface="Wingdings" pitchFamily="2" charset="2"/>
              </a:rPr>
              <a:t> ongoing</a:t>
            </a:r>
          </a:p>
          <a:p>
            <a:pPr lvl="1"/>
            <a:r>
              <a:rPr lang="en-GB" sz="900" dirty="0">
                <a:sym typeface="Wingdings" pitchFamily="2" charset="2"/>
              </a:rPr>
              <a:t>Restart CH4: 1 April</a:t>
            </a:r>
            <a:endParaRPr lang="en-GB" sz="900" dirty="0"/>
          </a:p>
        </p:txBody>
      </p:sp>
      <p:sp>
        <p:nvSpPr>
          <p:cNvPr id="6" name="Date Placeholder 5">
            <a:extLst>
              <a:ext uri="{FF2B5EF4-FFF2-40B4-BE49-F238E27FC236}">
                <a16:creationId xmlns:a16="http://schemas.microsoft.com/office/drawing/2014/main" id="{28C8D556-DAD0-6BA0-009C-87994915F284}"/>
              </a:ext>
            </a:extLst>
          </p:cNvPr>
          <p:cNvSpPr>
            <a:spLocks noGrp="1"/>
          </p:cNvSpPr>
          <p:nvPr>
            <p:ph type="dt" sz="half" idx="10"/>
          </p:nvPr>
        </p:nvSpPr>
        <p:spPr/>
        <p:txBody>
          <a:bodyPr/>
          <a:lstStyle/>
          <a:p>
            <a:r>
              <a:rPr lang="fr-FR"/>
              <a:t>21.3.2025</a:t>
            </a:r>
            <a:endParaRPr lang="en-US" dirty="0"/>
          </a:p>
        </p:txBody>
      </p:sp>
      <p:sp>
        <p:nvSpPr>
          <p:cNvPr id="7" name="Content Placeholder 4">
            <a:extLst>
              <a:ext uri="{FF2B5EF4-FFF2-40B4-BE49-F238E27FC236}">
                <a16:creationId xmlns:a16="http://schemas.microsoft.com/office/drawing/2014/main" id="{1F9544AC-6E46-6642-3623-6C0CF0A9F1A4}"/>
              </a:ext>
            </a:extLst>
          </p:cNvPr>
          <p:cNvSpPr txBox="1">
            <a:spLocks/>
          </p:cNvSpPr>
          <p:nvPr/>
        </p:nvSpPr>
        <p:spPr>
          <a:xfrm>
            <a:off x="4528023" y="945002"/>
            <a:ext cx="3888550" cy="3762051"/>
          </a:xfrm>
          <a:prstGeom prst="rect">
            <a:avLst/>
          </a:prstGeom>
        </p:spPr>
        <p:txBody>
          <a:bodyPr vert="horz" lIns="91434" tIns="45717" rIns="91434" bIns="45717">
            <a:normAutofit fontScale="55000" lnSpcReduction="20000"/>
          </a:bodyPr>
          <a:lstStyle>
            <a:lvl1pPr marL="225407" indent="-225407" algn="l" rtl="0" eaLnBrk="1" latinLnBrk="0" hangingPunct="1">
              <a:lnSpc>
                <a:spcPct val="100000"/>
              </a:lnSpc>
              <a:spcBef>
                <a:spcPts val="300"/>
              </a:spcBef>
              <a:buClr>
                <a:schemeClr val="accent1"/>
              </a:buClr>
              <a:buSzPct val="100000"/>
              <a:buFont typeface="Arial"/>
              <a:buChar char="•"/>
              <a:defRPr kumimoji="0" sz="1400" b="0" i="0" kern="1200">
                <a:solidFill>
                  <a:srgbClr val="0C377B"/>
                </a:solidFill>
                <a:latin typeface="+mn-lt"/>
                <a:ea typeface="+mn-ea"/>
                <a:cs typeface="Ubuntu Light"/>
              </a:defRPr>
            </a:lvl1pPr>
            <a:lvl2pPr marL="460340" indent="-228582" algn="l" rtl="0" eaLnBrk="1" latinLnBrk="0" hangingPunct="1">
              <a:lnSpc>
                <a:spcPct val="100000"/>
              </a:lnSpc>
              <a:spcBef>
                <a:spcPts val="300"/>
              </a:spcBef>
              <a:buClr>
                <a:schemeClr val="bg2"/>
              </a:buClr>
              <a:buSzPct val="100000"/>
              <a:buFont typeface="Arial"/>
              <a:buChar char="•"/>
              <a:defRPr kumimoji="0" sz="1200" b="0" i="0" kern="1200" baseline="0">
                <a:solidFill>
                  <a:srgbClr val="0C377B"/>
                </a:solidFill>
                <a:latin typeface="+mn-lt"/>
                <a:ea typeface="+mn-ea"/>
                <a:cs typeface="Ubuntu Light"/>
              </a:defRPr>
            </a:lvl2pPr>
            <a:lvl3pPr marL="685749" indent="-225407" algn="l" rtl="0" eaLnBrk="1" latinLnBrk="0" hangingPunct="1">
              <a:lnSpc>
                <a:spcPct val="100000"/>
              </a:lnSpc>
              <a:spcBef>
                <a:spcPts val="300"/>
              </a:spcBef>
              <a:buClr>
                <a:schemeClr val="accent2"/>
              </a:buClr>
              <a:buSzPct val="100000"/>
              <a:buFont typeface="Arial"/>
              <a:buChar char="•"/>
              <a:defRPr kumimoji="0" sz="1100" b="0" i="0" kern="1200">
                <a:solidFill>
                  <a:srgbClr val="0C377B"/>
                </a:solidFill>
                <a:latin typeface="+mn-lt"/>
                <a:ea typeface="+mn-ea"/>
                <a:cs typeface="Ubuntu Light"/>
              </a:defRPr>
            </a:lvl3pPr>
            <a:lvl4pPr marL="909570" indent="-223820" algn="l" rtl="0" eaLnBrk="1" latinLnBrk="0" hangingPunct="1">
              <a:lnSpc>
                <a:spcPct val="100000"/>
              </a:lnSpc>
              <a:spcBef>
                <a:spcPts val="300"/>
              </a:spcBef>
              <a:buClr>
                <a:schemeClr val="accent3"/>
              </a:buClr>
              <a:buSzPct val="100000"/>
              <a:buFont typeface="Arial"/>
              <a:buChar char="•"/>
              <a:defRPr kumimoji="0" sz="1050" b="0" i="0" kern="1200">
                <a:solidFill>
                  <a:srgbClr val="0C377B"/>
                </a:solidFill>
                <a:latin typeface="+mn-lt"/>
                <a:ea typeface="+mn-ea"/>
                <a:cs typeface="Ubuntu Light"/>
              </a:defRPr>
            </a:lvl4pPr>
            <a:lvl5pPr marL="1146089" indent="-236520" algn="l" rtl="0" eaLnBrk="1" latinLnBrk="0" hangingPunct="1">
              <a:lnSpc>
                <a:spcPct val="100000"/>
              </a:lnSpc>
              <a:spcBef>
                <a:spcPts val="300"/>
              </a:spcBef>
              <a:buClr>
                <a:schemeClr val="accent4"/>
              </a:buClr>
              <a:buSzPct val="100000"/>
              <a:buFont typeface="Arial"/>
              <a:buChar char="•"/>
              <a:defRPr kumimoji="0" sz="1000" b="0" i="0" kern="1200" baseline="0">
                <a:solidFill>
                  <a:srgbClr val="0C377B"/>
                </a:solidFill>
                <a:latin typeface="+mn-lt"/>
                <a:ea typeface="+mn-ea"/>
                <a:cs typeface="Ubuntu Light"/>
              </a:defRPr>
            </a:lvl5pPr>
            <a:lvl6pPr marL="1700657" indent="-182867"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096" indent="-182867"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536" indent="-182867"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546" indent="-182867"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defTabSz="914400"/>
            <a:r>
              <a:rPr lang="en-GB" dirty="0"/>
              <a:t>TOF:</a:t>
            </a:r>
          </a:p>
          <a:p>
            <a:pPr lvl="1" defTabSz="914400"/>
            <a:r>
              <a:rPr lang="en-GB" dirty="0">
                <a:solidFill>
                  <a:srgbClr val="018000"/>
                </a:solidFill>
              </a:rPr>
              <a:t>Replace one pump with spare and send it to the manufacturer </a:t>
            </a:r>
            <a:r>
              <a:rPr lang="en-GB" dirty="0">
                <a:solidFill>
                  <a:srgbClr val="018000"/>
                </a:solidFill>
                <a:sym typeface="Wingdings" pitchFamily="2" charset="2"/>
              </a:rPr>
              <a:t> done</a:t>
            </a:r>
            <a:endParaRPr lang="en-GB" dirty="0">
              <a:solidFill>
                <a:srgbClr val="018000"/>
              </a:solidFill>
            </a:endParaRPr>
          </a:p>
          <a:p>
            <a:pPr lvl="1" defTabSz="914400"/>
            <a:r>
              <a:rPr lang="en-GB" dirty="0">
                <a:solidFill>
                  <a:srgbClr val="018000"/>
                </a:solidFill>
              </a:rPr>
              <a:t>Replace the Festo Module </a:t>
            </a:r>
            <a:r>
              <a:rPr lang="en-GB" dirty="0">
                <a:solidFill>
                  <a:srgbClr val="018000"/>
                </a:solidFill>
                <a:sym typeface="Wingdings" pitchFamily="2" charset="2"/>
              </a:rPr>
              <a:t> done</a:t>
            </a:r>
            <a:endParaRPr lang="en-GB" dirty="0">
              <a:solidFill>
                <a:srgbClr val="018000"/>
              </a:solidFill>
            </a:endParaRPr>
          </a:p>
          <a:p>
            <a:pPr lvl="1" defTabSz="914400"/>
            <a:r>
              <a:rPr lang="en-GB" dirty="0">
                <a:solidFill>
                  <a:srgbClr val="018000"/>
                </a:solidFill>
              </a:rPr>
              <a:t>Change filter in purifier, pump, exhaust </a:t>
            </a:r>
            <a:r>
              <a:rPr lang="en-GB" dirty="0">
                <a:solidFill>
                  <a:srgbClr val="018000"/>
                </a:solidFill>
                <a:sym typeface="Wingdings" pitchFamily="2" charset="2"/>
              </a:rPr>
              <a:t> done</a:t>
            </a:r>
            <a:endParaRPr lang="en-GB" dirty="0">
              <a:solidFill>
                <a:srgbClr val="018000"/>
              </a:solidFill>
            </a:endParaRPr>
          </a:p>
          <a:p>
            <a:pPr lvl="1" defTabSz="914400"/>
            <a:r>
              <a:rPr lang="en-GB" dirty="0">
                <a:solidFill>
                  <a:srgbClr val="018000"/>
                </a:solidFill>
              </a:rPr>
              <a:t>Installation of flow meters in the backup lines in the cavern </a:t>
            </a:r>
            <a:r>
              <a:rPr lang="en-GB" dirty="0">
                <a:sym typeface="Wingdings" pitchFamily="2" charset="2"/>
              </a:rPr>
              <a:t> done, except software</a:t>
            </a:r>
            <a:endParaRPr lang="en-GB" dirty="0"/>
          </a:p>
          <a:p>
            <a:pPr lvl="1" defTabSz="914400"/>
            <a:r>
              <a:rPr lang="en-GB" dirty="0">
                <a:solidFill>
                  <a:srgbClr val="018000"/>
                </a:solidFill>
              </a:rPr>
              <a:t>Leak in the purifier, pollution on the flammable gas detection sensor </a:t>
            </a:r>
            <a:r>
              <a:rPr lang="en-GB" dirty="0">
                <a:solidFill>
                  <a:srgbClr val="018000"/>
                </a:solidFill>
                <a:sym typeface="Wingdings" pitchFamily="2" charset="2"/>
              </a:rPr>
              <a:t> leak identified on the pump (membrane leaking to the outside). </a:t>
            </a:r>
            <a:r>
              <a:rPr lang="en-GB" dirty="0">
                <a:solidFill>
                  <a:schemeClr val="tx1"/>
                </a:solidFill>
                <a:sym typeface="Wingdings" pitchFamily="2" charset="2"/>
              </a:rPr>
              <a:t>Membrane change ongoing </a:t>
            </a:r>
          </a:p>
          <a:p>
            <a:pPr lvl="1" defTabSz="914400"/>
            <a:r>
              <a:rPr lang="en-GB" dirty="0">
                <a:solidFill>
                  <a:srgbClr val="018000"/>
                </a:solidFill>
              </a:rPr>
              <a:t>Change second pump in pump module and send to manufacturer</a:t>
            </a:r>
          </a:p>
          <a:p>
            <a:pPr lvl="1" defTabSz="914400"/>
            <a:r>
              <a:rPr lang="en-GB" dirty="0"/>
              <a:t>Check of the oxygen mixture content </a:t>
            </a:r>
          </a:p>
          <a:p>
            <a:pPr defTabSz="914400"/>
            <a:endParaRPr lang="en-GB" dirty="0"/>
          </a:p>
          <a:p>
            <a:pPr defTabSz="914400"/>
            <a:r>
              <a:rPr lang="en-GB" dirty="0"/>
              <a:t>MCH:</a:t>
            </a:r>
          </a:p>
          <a:p>
            <a:pPr lvl="1" defTabSz="914400"/>
            <a:r>
              <a:rPr lang="en-GB" dirty="0">
                <a:solidFill>
                  <a:srgbClr val="018000"/>
                </a:solidFill>
              </a:rPr>
              <a:t>Test of the mixture to check the ratio (if not good, then calibration of the mass flow controllers) </a:t>
            </a:r>
            <a:r>
              <a:rPr lang="en-GB" dirty="0">
                <a:solidFill>
                  <a:srgbClr val="018000"/>
                </a:solidFill>
                <a:sym typeface="Wingdings" pitchFamily="2" charset="2"/>
              </a:rPr>
              <a:t> done</a:t>
            </a:r>
            <a:endParaRPr lang="en-GB" dirty="0">
              <a:solidFill>
                <a:srgbClr val="018000"/>
              </a:solidFill>
            </a:endParaRPr>
          </a:p>
          <a:p>
            <a:pPr lvl="1" defTabSz="914400"/>
            <a:r>
              <a:rPr lang="en-GB" dirty="0">
                <a:solidFill>
                  <a:srgbClr val="018000"/>
                </a:solidFill>
              </a:rPr>
              <a:t>Filling humidifier </a:t>
            </a:r>
            <a:r>
              <a:rPr lang="en-GB" dirty="0">
                <a:solidFill>
                  <a:srgbClr val="018000"/>
                </a:solidFill>
                <a:sym typeface="Wingdings" pitchFamily="2" charset="2"/>
              </a:rPr>
              <a:t> done</a:t>
            </a:r>
            <a:endParaRPr lang="en-GB" dirty="0">
              <a:solidFill>
                <a:srgbClr val="018000"/>
              </a:solidFill>
            </a:endParaRPr>
          </a:p>
          <a:p>
            <a:pPr lvl="1" defTabSz="914400"/>
            <a:r>
              <a:rPr lang="en-GB" dirty="0">
                <a:solidFill>
                  <a:srgbClr val="018000"/>
                </a:solidFill>
              </a:rPr>
              <a:t>Leak search Mixer and Humidifier </a:t>
            </a:r>
            <a:r>
              <a:rPr lang="en-GB" dirty="0">
                <a:solidFill>
                  <a:srgbClr val="018000"/>
                </a:solidFill>
                <a:sym typeface="Wingdings" pitchFamily="2" charset="2"/>
              </a:rPr>
              <a:t> done</a:t>
            </a:r>
            <a:endParaRPr lang="en-GB" dirty="0">
              <a:solidFill>
                <a:srgbClr val="018000"/>
              </a:solidFill>
            </a:endParaRPr>
          </a:p>
          <a:p>
            <a:pPr lvl="1" defTabSz="914400"/>
            <a:r>
              <a:rPr lang="en-GB" dirty="0"/>
              <a:t>Reading of the distribution rack 61, one channel totally wrong </a:t>
            </a:r>
            <a:r>
              <a:rPr lang="en-GB" dirty="0">
                <a:sym typeface="Wingdings" pitchFamily="2" charset="2"/>
              </a:rPr>
              <a:t> </a:t>
            </a:r>
            <a:r>
              <a:rPr lang="en-GB" dirty="0"/>
              <a:t>will be fixed today</a:t>
            </a:r>
          </a:p>
          <a:p>
            <a:pPr defTabSz="914400"/>
            <a:endParaRPr lang="en-GB" dirty="0"/>
          </a:p>
          <a:p>
            <a:pPr defTabSz="914400"/>
            <a:r>
              <a:rPr lang="en-GB" dirty="0"/>
              <a:t>MID:</a:t>
            </a:r>
          </a:p>
          <a:p>
            <a:pPr lvl="1" defTabSz="914400"/>
            <a:r>
              <a:rPr lang="en-GB" dirty="0">
                <a:solidFill>
                  <a:srgbClr val="018000"/>
                </a:solidFill>
              </a:rPr>
              <a:t>Distribution bubbler reconnected, system restarted, purged with </a:t>
            </a:r>
            <a:r>
              <a:rPr lang="en-GB" dirty="0" err="1">
                <a:solidFill>
                  <a:srgbClr val="018000"/>
                </a:solidFill>
              </a:rPr>
              <a:t>Ar</a:t>
            </a:r>
            <a:r>
              <a:rPr lang="en-GB" dirty="0">
                <a:solidFill>
                  <a:srgbClr val="018000"/>
                </a:solidFill>
              </a:rPr>
              <a:t> and then restarted</a:t>
            </a:r>
          </a:p>
          <a:p>
            <a:pPr lvl="1" defTabSz="914400"/>
            <a:r>
              <a:rPr lang="en-GB" dirty="0">
                <a:solidFill>
                  <a:srgbClr val="018000"/>
                </a:solidFill>
              </a:rPr>
              <a:t>Remove the Zimmerli in the mixer to test it </a:t>
            </a:r>
            <a:r>
              <a:rPr lang="en-GB" dirty="0">
                <a:solidFill>
                  <a:srgbClr val="018000"/>
                </a:solidFill>
                <a:sym typeface="Wingdings" pitchFamily="2" charset="2"/>
              </a:rPr>
              <a:t> done</a:t>
            </a:r>
            <a:endParaRPr lang="en-GB" dirty="0">
              <a:solidFill>
                <a:srgbClr val="018000"/>
              </a:solidFill>
            </a:endParaRPr>
          </a:p>
          <a:p>
            <a:pPr lvl="1" defTabSz="914400"/>
            <a:r>
              <a:rPr lang="en-GB" dirty="0">
                <a:solidFill>
                  <a:srgbClr val="018000"/>
                </a:solidFill>
              </a:rPr>
              <a:t>Test the functioning in “dummy chamber mode” </a:t>
            </a:r>
            <a:r>
              <a:rPr lang="en-GB" dirty="0">
                <a:solidFill>
                  <a:srgbClr val="018000"/>
                </a:solidFill>
                <a:sym typeface="Wingdings" pitchFamily="2" charset="2"/>
              </a:rPr>
              <a:t> done</a:t>
            </a:r>
            <a:endParaRPr lang="en-GB" dirty="0">
              <a:solidFill>
                <a:srgbClr val="018000"/>
              </a:solidFill>
            </a:endParaRPr>
          </a:p>
          <a:p>
            <a:pPr lvl="1" defTabSz="914400"/>
            <a:r>
              <a:rPr lang="en-GB" dirty="0">
                <a:solidFill>
                  <a:srgbClr val="018000"/>
                </a:solidFill>
              </a:rPr>
              <a:t>Change the pressure sensor on the distribution </a:t>
            </a:r>
            <a:r>
              <a:rPr lang="en-GB" dirty="0">
                <a:solidFill>
                  <a:srgbClr val="018000"/>
                </a:solidFill>
                <a:sym typeface="Wingdings" pitchFamily="2" charset="2"/>
              </a:rPr>
              <a:t> done</a:t>
            </a:r>
            <a:endParaRPr lang="en-GB" dirty="0">
              <a:solidFill>
                <a:srgbClr val="018000"/>
              </a:solidFill>
            </a:endParaRPr>
          </a:p>
          <a:p>
            <a:pPr lvl="1" defTabSz="914400"/>
            <a:r>
              <a:rPr lang="en-GB" dirty="0">
                <a:solidFill>
                  <a:srgbClr val="018000"/>
                </a:solidFill>
              </a:rPr>
              <a:t>Leak search on mixer and exhaust modules </a:t>
            </a:r>
            <a:r>
              <a:rPr lang="en-GB" dirty="0">
                <a:solidFill>
                  <a:srgbClr val="018000"/>
                </a:solidFill>
                <a:sym typeface="Wingdings" pitchFamily="2" charset="2"/>
              </a:rPr>
              <a:t> done</a:t>
            </a:r>
            <a:endParaRPr lang="en-GB" dirty="0">
              <a:solidFill>
                <a:srgbClr val="018000"/>
              </a:solidFill>
            </a:endParaRPr>
          </a:p>
          <a:p>
            <a:pPr lvl="1" defTabSz="914400"/>
            <a:r>
              <a:rPr lang="en-GB" dirty="0"/>
              <a:t>Pump 2 membrane to be changed </a:t>
            </a:r>
            <a:r>
              <a:rPr lang="en-GB" dirty="0">
                <a:sym typeface="Wingdings" pitchFamily="2" charset="2"/>
              </a:rPr>
              <a:t> next week</a:t>
            </a:r>
            <a:endParaRPr lang="en-GB" dirty="0"/>
          </a:p>
          <a:p>
            <a:pPr lvl="1" defTabSz="914400"/>
            <a:r>
              <a:rPr lang="en-GB" dirty="0"/>
              <a:t>Filling of the humidifier </a:t>
            </a:r>
            <a:r>
              <a:rPr lang="en-GB" dirty="0">
                <a:sym typeface="Wingdings" pitchFamily="2" charset="2"/>
              </a:rPr>
              <a:t> maybe we need a stop about 10 minutes</a:t>
            </a:r>
          </a:p>
          <a:p>
            <a:pPr lvl="1" defTabSz="914400"/>
            <a:r>
              <a:rPr lang="en-GB"/>
              <a:t>Safety </a:t>
            </a:r>
            <a:r>
              <a:rPr lang="en-GB" dirty="0"/>
              <a:t>valves to be checked in the purifier</a:t>
            </a:r>
          </a:p>
        </p:txBody>
      </p:sp>
      <p:sp>
        <p:nvSpPr>
          <p:cNvPr id="8" name="TextBox 7">
            <a:extLst>
              <a:ext uri="{FF2B5EF4-FFF2-40B4-BE49-F238E27FC236}">
                <a16:creationId xmlns:a16="http://schemas.microsoft.com/office/drawing/2014/main" id="{866D44BE-63E9-3F86-6805-C83373483F99}"/>
              </a:ext>
            </a:extLst>
          </p:cNvPr>
          <p:cNvSpPr txBox="1"/>
          <p:nvPr/>
        </p:nvSpPr>
        <p:spPr>
          <a:xfrm>
            <a:off x="6115574" y="4719520"/>
            <a:ext cx="1633781" cy="369332"/>
          </a:xfrm>
          <a:prstGeom prst="rect">
            <a:avLst/>
          </a:prstGeom>
          <a:noFill/>
        </p:spPr>
        <p:txBody>
          <a:bodyPr wrap="none" rtlCol="0">
            <a:spAutoFit/>
          </a:bodyPr>
          <a:lstStyle/>
          <a:p>
            <a:r>
              <a:rPr lang="en-FR" dirty="0"/>
              <a:t>Louis-Philippe</a:t>
            </a:r>
          </a:p>
        </p:txBody>
      </p:sp>
    </p:spTree>
    <p:extLst>
      <p:ext uri="{BB962C8B-B14F-4D97-AF65-F5344CB8AC3E}">
        <p14:creationId xmlns:p14="http://schemas.microsoft.com/office/powerpoint/2010/main" val="21050382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3F4732-5BB6-70AC-02A2-7CAF8B9FE2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5C7EE1B-B1C1-0FA1-B7DA-B07421F81741}"/>
              </a:ext>
            </a:extLst>
          </p:cNvPr>
          <p:cNvSpPr>
            <a:spLocks noGrp="1"/>
          </p:cNvSpPr>
          <p:nvPr>
            <p:ph type="title"/>
          </p:nvPr>
        </p:nvSpPr>
        <p:spPr/>
        <p:txBody>
          <a:bodyPr>
            <a:noAutofit/>
          </a:bodyPr>
          <a:lstStyle/>
          <a:p>
            <a:r>
              <a:rPr lang="en-FR" sz="2400" b="1" dirty="0"/>
              <a:t>Other activities</a:t>
            </a:r>
          </a:p>
        </p:txBody>
      </p:sp>
      <p:sp>
        <p:nvSpPr>
          <p:cNvPr id="3" name="Footer Placeholder 2">
            <a:extLst>
              <a:ext uri="{FF2B5EF4-FFF2-40B4-BE49-F238E27FC236}">
                <a16:creationId xmlns:a16="http://schemas.microsoft.com/office/drawing/2014/main" id="{63DBB743-DC96-ACF7-E636-2273EC89372A}"/>
              </a:ext>
            </a:extLst>
          </p:cNvPr>
          <p:cNvSpPr>
            <a:spLocks noGrp="1"/>
          </p:cNvSpPr>
          <p:nvPr>
            <p:ph type="ftr" sz="quarter" idx="11"/>
          </p:nvPr>
        </p:nvSpPr>
        <p:spPr/>
        <p:txBody>
          <a:bodyPr/>
          <a:lstStyle/>
          <a:p>
            <a:r>
              <a:rPr lang="en-US">
                <a:latin typeface="Arial"/>
              </a:rPr>
              <a:t>YETS planning meeting - A.Tauro</a:t>
            </a:r>
            <a:endParaRPr lang="en-US" dirty="0">
              <a:latin typeface="Arial"/>
            </a:endParaRPr>
          </a:p>
        </p:txBody>
      </p:sp>
      <p:sp>
        <p:nvSpPr>
          <p:cNvPr id="4" name="Slide Number Placeholder 3">
            <a:extLst>
              <a:ext uri="{FF2B5EF4-FFF2-40B4-BE49-F238E27FC236}">
                <a16:creationId xmlns:a16="http://schemas.microsoft.com/office/drawing/2014/main" id="{F8AD83C2-EEDF-76F3-0FA0-978A3CE3C624}"/>
              </a:ext>
            </a:extLst>
          </p:cNvPr>
          <p:cNvSpPr>
            <a:spLocks noGrp="1"/>
          </p:cNvSpPr>
          <p:nvPr>
            <p:ph type="sldNum" sz="quarter" idx="12"/>
          </p:nvPr>
        </p:nvSpPr>
        <p:spPr/>
        <p:txBody>
          <a:bodyPr/>
          <a:lstStyle/>
          <a:p>
            <a:fld id="{8D6C380F-326D-3C40-9EE7-7FBAB0953422}" type="slidenum">
              <a:rPr lang="en-US" smtClean="0">
                <a:latin typeface="Arial"/>
              </a:rPr>
              <a:pPr/>
              <a:t>9</a:t>
            </a:fld>
            <a:endParaRPr lang="en-US">
              <a:latin typeface="Arial"/>
            </a:endParaRPr>
          </a:p>
        </p:txBody>
      </p:sp>
      <p:sp>
        <p:nvSpPr>
          <p:cNvPr id="6" name="Date Placeholder 5">
            <a:extLst>
              <a:ext uri="{FF2B5EF4-FFF2-40B4-BE49-F238E27FC236}">
                <a16:creationId xmlns:a16="http://schemas.microsoft.com/office/drawing/2014/main" id="{397413F2-B76E-5909-3BE1-02D157020781}"/>
              </a:ext>
            </a:extLst>
          </p:cNvPr>
          <p:cNvSpPr>
            <a:spLocks noGrp="1"/>
          </p:cNvSpPr>
          <p:nvPr>
            <p:ph type="dt" sz="half" idx="10"/>
          </p:nvPr>
        </p:nvSpPr>
        <p:spPr/>
        <p:txBody>
          <a:bodyPr/>
          <a:lstStyle/>
          <a:p>
            <a:r>
              <a:rPr lang="fr-FR"/>
              <a:t>21.3.2025</a:t>
            </a:r>
            <a:endParaRPr lang="en-US" dirty="0"/>
          </a:p>
        </p:txBody>
      </p:sp>
      <p:sp>
        <p:nvSpPr>
          <p:cNvPr id="7" name="Content Placeholder 6">
            <a:extLst>
              <a:ext uri="{FF2B5EF4-FFF2-40B4-BE49-F238E27FC236}">
                <a16:creationId xmlns:a16="http://schemas.microsoft.com/office/drawing/2014/main" id="{F26F00D8-0D95-9F4D-6FB0-586A6DF828D4}"/>
              </a:ext>
            </a:extLst>
          </p:cNvPr>
          <p:cNvSpPr>
            <a:spLocks noGrp="1"/>
          </p:cNvSpPr>
          <p:nvPr>
            <p:ph sz="quarter" idx="13"/>
          </p:nvPr>
        </p:nvSpPr>
        <p:spPr/>
        <p:txBody>
          <a:bodyPr>
            <a:normAutofit/>
          </a:bodyPr>
          <a:lstStyle/>
          <a:p>
            <a:pPr>
              <a:buClrTx/>
            </a:pPr>
            <a:r>
              <a:rPr lang="en-GB" sz="1200" dirty="0">
                <a:solidFill>
                  <a:schemeClr val="tx1"/>
                </a:solidFill>
                <a:sym typeface="Wingdings" pitchFamily="2" charset="2"/>
              </a:rPr>
              <a:t>EN-AA: PX24 PAD consolidation: today, Friday March 21</a:t>
            </a:r>
            <a:r>
              <a:rPr lang="en-GB" sz="1200" baseline="30000" dirty="0">
                <a:solidFill>
                  <a:schemeClr val="tx1"/>
                </a:solidFill>
                <a:sym typeface="Wingdings" pitchFamily="2" charset="2"/>
              </a:rPr>
              <a:t>st</a:t>
            </a:r>
            <a:r>
              <a:rPr lang="en-GB" sz="1200" dirty="0">
                <a:solidFill>
                  <a:schemeClr val="tx1"/>
                </a:solidFill>
                <a:sym typeface="Wingdings" pitchFamily="2" charset="2"/>
              </a:rPr>
              <a:t> 14:00 – 16:30 </a:t>
            </a:r>
            <a:r>
              <a:rPr lang="en-GB" sz="1200" dirty="0">
                <a:sym typeface="Wingdings" pitchFamily="2" charset="2"/>
              </a:rPr>
              <a:t> </a:t>
            </a:r>
            <a:r>
              <a:rPr lang="en-GB" sz="1200" b="1" dirty="0">
                <a:solidFill>
                  <a:srgbClr val="FF0000"/>
                </a:solidFill>
                <a:sym typeface="Wingdings" pitchFamily="2" charset="2"/>
              </a:rPr>
              <a:t>no access UX25</a:t>
            </a:r>
          </a:p>
          <a:p>
            <a:pPr marL="0" indent="0">
              <a:buClrTx/>
              <a:buNone/>
            </a:pPr>
            <a:endParaRPr lang="en-FR" sz="1200" dirty="0"/>
          </a:p>
          <a:p>
            <a:pPr>
              <a:buClrTx/>
            </a:pPr>
            <a:r>
              <a:rPr lang="en-FR" sz="1200" dirty="0"/>
              <a:t>TE-VSC: open miniframe manual valve on Monday, March 24</a:t>
            </a:r>
            <a:r>
              <a:rPr lang="en-FR" sz="1200" baseline="30000" dirty="0"/>
              <a:t>th</a:t>
            </a:r>
            <a:endParaRPr lang="en-FR" sz="1200" dirty="0"/>
          </a:p>
          <a:p>
            <a:pPr>
              <a:buClrTx/>
            </a:pPr>
            <a:endParaRPr lang="en-FR" sz="1200" dirty="0">
              <a:solidFill>
                <a:schemeClr val="tx1"/>
              </a:solidFill>
            </a:endParaRPr>
          </a:p>
          <a:p>
            <a:pPr>
              <a:buClrTx/>
            </a:pPr>
            <a:r>
              <a:rPr lang="en-FR" sz="1200" dirty="0">
                <a:solidFill>
                  <a:schemeClr val="tx1"/>
                </a:solidFill>
              </a:rPr>
              <a:t>EN-HE: remove batteries of both nacelles:</a:t>
            </a:r>
            <a:r>
              <a:rPr lang="en-FR" sz="1200" dirty="0">
                <a:solidFill>
                  <a:schemeClr val="tx1"/>
                </a:solidFill>
                <a:sym typeface="Wingdings" pitchFamily="2" charset="2"/>
              </a:rPr>
              <a:t> </a:t>
            </a:r>
            <a:r>
              <a:rPr lang="en-FR" sz="1200" dirty="0">
                <a:solidFill>
                  <a:schemeClr val="tx1"/>
                </a:solidFill>
              </a:rPr>
              <a:t>Monday March 31</a:t>
            </a:r>
            <a:r>
              <a:rPr lang="en-FR" sz="1200" baseline="30000" dirty="0">
                <a:solidFill>
                  <a:schemeClr val="tx1"/>
                </a:solidFill>
              </a:rPr>
              <a:t>st</a:t>
            </a:r>
            <a:r>
              <a:rPr lang="en-FR" sz="1200" dirty="0">
                <a:solidFill>
                  <a:schemeClr val="tx1"/>
                </a:solidFill>
              </a:rPr>
              <a:t> 14:00</a:t>
            </a:r>
          </a:p>
          <a:p>
            <a:pPr marL="0" indent="0">
              <a:buClrTx/>
              <a:buNone/>
            </a:pPr>
            <a:endParaRPr lang="en-FR" sz="1200" dirty="0"/>
          </a:p>
          <a:p>
            <a:pPr>
              <a:buClrTx/>
            </a:pPr>
            <a:r>
              <a:rPr lang="en-FR" sz="1200" dirty="0"/>
              <a:t>TRAKA in ARC: remove card 31 March – 1 April (Klaus will take out all the keys beforehand)</a:t>
            </a:r>
          </a:p>
          <a:p>
            <a:pPr>
              <a:buClrTx/>
            </a:pPr>
            <a:endParaRPr lang="en-FR" sz="1200" dirty="0"/>
          </a:p>
        </p:txBody>
      </p:sp>
    </p:spTree>
    <p:extLst>
      <p:ext uri="{BB962C8B-B14F-4D97-AF65-F5344CB8AC3E}">
        <p14:creationId xmlns:p14="http://schemas.microsoft.com/office/powerpoint/2010/main" val="2220492887"/>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7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600" b="1"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130422</TotalTime>
  <Words>1149</Words>
  <Application>Microsoft Macintosh PowerPoint</Application>
  <PresentationFormat>On-screen Show (16:9)</PresentationFormat>
  <Paragraphs>155</Paragraphs>
  <Slides>10</Slides>
  <Notes>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10</vt:i4>
      </vt:variant>
    </vt:vector>
  </HeadingPairs>
  <TitlesOfParts>
    <vt:vector size="16" baseType="lpstr">
      <vt:lpstr>ＭＳ Ｐゴシック</vt:lpstr>
      <vt:lpstr>Arial</vt:lpstr>
      <vt:lpstr>Calibri</vt:lpstr>
      <vt:lpstr>Wingdings</vt:lpstr>
      <vt:lpstr>CERN_ENdept_Presentation_ArialFont copy</vt:lpstr>
      <vt:lpstr>7_Custom Design</vt:lpstr>
      <vt:lpstr>2024-25 EYETS planning meeting</vt:lpstr>
      <vt:lpstr>Cavern closure, end of EYETS</vt:lpstr>
      <vt:lpstr>L3 and Dipole magnets test</vt:lpstr>
      <vt:lpstr>PX24 shaft closing</vt:lpstr>
      <vt:lpstr>Detector activities</vt:lpstr>
      <vt:lpstr>MCH</vt:lpstr>
      <vt:lpstr>Blimp flight test</vt:lpstr>
      <vt:lpstr>Gas activities (EP-DT)</vt:lpstr>
      <vt:lpstr>Other activities</vt:lpstr>
      <vt:lpstr>SXL2 cleanroom roof consolidation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ALICE</dc:title>
  <dc:creator>arturo</dc:creator>
  <cp:lastModifiedBy>Arturo Tauro</cp:lastModifiedBy>
  <cp:revision>5468</cp:revision>
  <cp:lastPrinted>2020-08-25T06:13:55Z</cp:lastPrinted>
  <dcterms:created xsi:type="dcterms:W3CDTF">2015-09-21T14:29:13Z</dcterms:created>
  <dcterms:modified xsi:type="dcterms:W3CDTF">2025-03-21T08:29:33Z</dcterms:modified>
</cp:coreProperties>
</file>