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64" r:id="rId4"/>
    <p:sldId id="265" r:id="rId5"/>
    <p:sldId id="266" r:id="rId6"/>
    <p:sldId id="268" r:id="rId7"/>
    <p:sldId id="267" r:id="rId8"/>
    <p:sldId id="270" r:id="rId9"/>
    <p:sldId id="271" r:id="rId10"/>
    <p:sldId id="272" r:id="rId11"/>
    <p:sldId id="263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54" autoAdjust="0"/>
  </p:normalViewPr>
  <p:slideViewPr>
    <p:cSldViewPr snapToGrid="0">
      <p:cViewPr varScale="1">
        <p:scale>
          <a:sx n="115" d="100"/>
          <a:sy n="115" d="100"/>
        </p:scale>
        <p:origin x="17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20/11/2024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5A5D8-E6BD-F7D3-4E66-1ED718CE53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/>
              <a:t>Comprehensive redesign of CLIC MB Injector</a:t>
            </a:r>
            <a:endParaRPr lang="en-CH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62289-63C1-F9F4-983D-46006E04C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2393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u="sng"/>
              <a:t>Y. Zhao</a:t>
            </a:r>
            <a:r>
              <a:rPr lang="en-US" sz="2000"/>
              <a:t>, S. Doebert, A. Grudiev, A. Kurtulus, A. Latina, CERN</a:t>
            </a:r>
          </a:p>
          <a:p>
            <a:pPr>
              <a:lnSpc>
                <a:spcPct val="150000"/>
              </a:lnSpc>
            </a:pPr>
            <a:r>
              <a:rPr lang="en-US" sz="2000"/>
              <a:t>CLIC MB Injector Meeting</a:t>
            </a:r>
            <a:endParaRPr lang="en-CH" sz="2000" dirty="0"/>
          </a:p>
          <a:p>
            <a:pPr>
              <a:lnSpc>
                <a:spcPct val="150000"/>
              </a:lnSpc>
            </a:pPr>
            <a:r>
              <a:rPr lang="en-US" sz="2000"/>
              <a:t>21</a:t>
            </a:r>
            <a:r>
              <a:rPr lang="en-CH" sz="2000"/>
              <a:t>/</a:t>
            </a:r>
            <a:r>
              <a:rPr lang="en-US" sz="2000"/>
              <a:t>11</a:t>
            </a:r>
            <a:r>
              <a:rPr lang="en-CH" sz="2000"/>
              <a:t>/2024</a:t>
            </a:r>
            <a:endParaRPr lang="en-CH" sz="2000" dirty="0"/>
          </a:p>
        </p:txBody>
      </p:sp>
      <p:pic>
        <p:nvPicPr>
          <p:cNvPr id="4" name="Picture 2" descr="Compact Linear Collider - Wikipedia">
            <a:extLst>
              <a:ext uri="{FF2B5EF4-FFF2-40B4-BE49-F238E27FC236}">
                <a16:creationId xmlns:a16="http://schemas.microsoft.com/office/drawing/2014/main" id="{C3CFFE5F-DAE5-DF49-F9E9-F40A45C509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t="10899" r="9545" b="8200"/>
          <a:stretch/>
        </p:blipFill>
        <p:spPr bwMode="auto">
          <a:xfrm>
            <a:off x="7911548" y="177328"/>
            <a:ext cx="1166191" cy="117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: histoire, signification de l'emblème">
            <a:extLst>
              <a:ext uri="{FF2B5EF4-FFF2-40B4-BE49-F238E27FC236}">
                <a16:creationId xmlns:a16="http://schemas.microsoft.com/office/drawing/2014/main" id="{E0A9D3A7-C34C-8572-056C-3DA8B2F4EC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6" r="16161"/>
          <a:stretch/>
        </p:blipFill>
        <p:spPr bwMode="auto">
          <a:xfrm>
            <a:off x="159027" y="298717"/>
            <a:ext cx="1239079" cy="105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6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159C6-29BE-3F9A-07D5-730C2BC9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3B1C6-132D-33BF-1F9F-381158383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49671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/>
              <a:t>To do:</a:t>
            </a:r>
          </a:p>
          <a:p>
            <a:pPr lvl="1">
              <a:lnSpc>
                <a:spcPct val="150000"/>
              </a:lnSpc>
            </a:pPr>
            <a:r>
              <a:rPr lang="en-US"/>
              <a:t>Finalize </a:t>
            </a:r>
            <a:r>
              <a:rPr lang="en-US" b="1"/>
              <a:t>e- Injector Linac</a:t>
            </a:r>
            <a:r>
              <a:rPr lang="en-US"/>
              <a:t> study</a:t>
            </a:r>
          </a:p>
          <a:p>
            <a:pPr lvl="1">
              <a:lnSpc>
                <a:spcPct val="150000"/>
              </a:lnSpc>
            </a:pPr>
            <a:r>
              <a:rPr lang="en-US"/>
              <a:t>Restudy </a:t>
            </a:r>
            <a:r>
              <a:rPr lang="en-US" b="1"/>
              <a:t>Positron Source </a:t>
            </a:r>
            <a:r>
              <a:rPr lang="en-US"/>
              <a:t>for new layout</a:t>
            </a:r>
          </a:p>
          <a:p>
            <a:pPr lvl="1">
              <a:lnSpc>
                <a:spcPct val="150000"/>
              </a:lnSpc>
            </a:pPr>
            <a:r>
              <a:rPr lang="en-US"/>
              <a:t>Restudy </a:t>
            </a:r>
            <a:r>
              <a:rPr lang="en-US" b="1"/>
              <a:t>RTML</a:t>
            </a:r>
            <a:r>
              <a:rPr lang="en-US"/>
              <a:t> for new layout</a:t>
            </a:r>
          </a:p>
          <a:p>
            <a:pPr lvl="1">
              <a:lnSpc>
                <a:spcPct val="150000"/>
              </a:lnSpc>
            </a:pPr>
            <a:r>
              <a:rPr lang="en-US"/>
              <a:t>CLIC Project Meeting presentation</a:t>
            </a:r>
          </a:p>
          <a:p>
            <a:pPr lvl="1">
              <a:lnSpc>
                <a:spcPct val="150000"/>
              </a:lnSpc>
            </a:pPr>
            <a:r>
              <a:rPr lang="en-US"/>
              <a:t>IPAC’25 poster and paper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328F3-9C35-A2B6-9F8E-4E00B7223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6576B-0855-EF89-9D3E-40AD85F1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A9F37-A317-CB01-DC09-F04B6C6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50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692B-B240-CC4D-DCBD-E4E9567F2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177" y="2698941"/>
            <a:ext cx="8717872" cy="1698918"/>
          </a:xfrm>
        </p:spPr>
        <p:txBody>
          <a:bodyPr/>
          <a:lstStyle/>
          <a:p>
            <a:r>
              <a:rPr lang="en-US"/>
              <a:t>BACKUP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83B82-352F-CE1A-B2EA-537DF92A3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of new layout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837E9-A1F8-230D-899A-CF208AB34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494578"/>
          </a:xfrm>
        </p:spPr>
        <p:txBody>
          <a:bodyPr>
            <a:normAutofit/>
          </a:bodyPr>
          <a:lstStyle/>
          <a:p>
            <a:r>
              <a:rPr lang="en-US" sz="2400"/>
              <a:t>Electron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456A3-732D-80CB-43AA-63A98AF7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C06CA-396D-135B-2164-36989DE2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D124C-4469-9EF3-2300-4ECA99CE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12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4A0891D-B6FC-BD60-A4C2-0486CBFE6A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987328"/>
              </p:ext>
            </p:extLst>
          </p:nvPr>
        </p:nvGraphicFramePr>
        <p:xfrm>
          <a:off x="696429" y="1484830"/>
          <a:ext cx="8116956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888">
                  <a:extLst>
                    <a:ext uri="{9D8B030D-6E8A-4147-A177-3AD203B41FA5}">
                      <a16:colId xmlns:a16="http://schemas.microsoft.com/office/drawing/2014/main" val="2295009370"/>
                    </a:ext>
                  </a:extLst>
                </a:gridCol>
                <a:gridCol w="1835427">
                  <a:extLst>
                    <a:ext uri="{9D8B030D-6E8A-4147-A177-3AD203B41FA5}">
                      <a16:colId xmlns:a16="http://schemas.microsoft.com/office/drawing/2014/main" val="1330962262"/>
                    </a:ext>
                  </a:extLst>
                </a:gridCol>
                <a:gridCol w="1530626">
                  <a:extLst>
                    <a:ext uri="{9D8B030D-6E8A-4147-A177-3AD203B41FA5}">
                      <a16:colId xmlns:a16="http://schemas.microsoft.com/office/drawing/2014/main" val="2172452626"/>
                    </a:ext>
                  </a:extLst>
                </a:gridCol>
                <a:gridCol w="1630015">
                  <a:extLst>
                    <a:ext uri="{9D8B030D-6E8A-4147-A177-3AD203B41FA5}">
                      <a16:colId xmlns:a16="http://schemas.microsoft.com/office/drawing/2014/main" val="1261900231"/>
                    </a:ext>
                  </a:extLst>
                </a:gridCol>
              </a:tblGrid>
              <a:tr h="25997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Electron source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Particle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Final energy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Simulation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5924391"/>
                  </a:ext>
                </a:extLst>
              </a:tr>
              <a:tr h="259978">
                <a:tc>
                  <a:txBody>
                    <a:bodyPr/>
                    <a:lstStyle/>
                    <a:p>
                      <a:r>
                        <a:rPr lang="en-US" sz="1400"/>
                        <a:t>DC e- Gun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Polarized e-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~MeV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138243"/>
                  </a:ext>
                </a:extLst>
              </a:tr>
              <a:tr h="259978">
                <a:tc>
                  <a:txBody>
                    <a:bodyPr/>
                    <a:lstStyle/>
                    <a:p>
                      <a:r>
                        <a:rPr lang="en-US" sz="1400"/>
                        <a:t>Thermionic e- Gun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Unpolarized e-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~MeV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9956061"/>
                  </a:ext>
                </a:extLst>
              </a:tr>
              <a:tr h="259978">
                <a:tc>
                  <a:txBody>
                    <a:bodyPr/>
                    <a:lstStyle/>
                    <a:p>
                      <a:r>
                        <a:rPr lang="en-US" sz="1400"/>
                        <a:t>Polarized e- Pre-injector Linac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Polarized e-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200 MeV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2774725"/>
                  </a:ext>
                </a:extLst>
              </a:tr>
              <a:tr h="259978">
                <a:tc>
                  <a:txBody>
                    <a:bodyPr/>
                    <a:lstStyle/>
                    <a:p>
                      <a:r>
                        <a:rPr lang="en-US" sz="1400"/>
                        <a:t>Unpolarized e- Pre-injector Linac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Unpolarized e-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200 MeV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0040367"/>
                  </a:ext>
                </a:extLst>
              </a:tr>
              <a:tr h="363257">
                <a:tc>
                  <a:txBody>
                    <a:bodyPr/>
                    <a:lstStyle/>
                    <a:p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e- Injector Linac</a:t>
                      </a:r>
                      <a:endParaRPr lang="en-GB" sz="1400" b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Polarized e-</a:t>
                      </a:r>
                      <a:br>
                        <a:rPr lang="en-US" sz="1400"/>
                      </a:br>
                      <a:r>
                        <a:rPr lang="en-US" sz="1400"/>
                        <a:t>Unpolarized e-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2.86 GeV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RF-Track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245006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4A04713-FB3C-3A3D-E533-3D67D9488D86}"/>
              </a:ext>
            </a:extLst>
          </p:cNvPr>
          <p:cNvSpPr txBox="1">
            <a:spLocks/>
          </p:cNvSpPr>
          <p:nvPr/>
        </p:nvSpPr>
        <p:spPr>
          <a:xfrm>
            <a:off x="275207" y="3605223"/>
            <a:ext cx="8655729" cy="240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Positron source: </a:t>
            </a:r>
          </a:p>
          <a:p>
            <a:r>
              <a:rPr lang="en-US" sz="2400"/>
              <a:t>PDR, DRs: not to simulate</a:t>
            </a:r>
          </a:p>
          <a:p>
            <a:r>
              <a:rPr lang="en-US" sz="2400"/>
              <a:t>SR, BC1, BL: included in RTML simulation</a:t>
            </a:r>
          </a:p>
        </p:txBody>
      </p:sp>
    </p:spTree>
    <p:extLst>
      <p:ext uri="{BB962C8B-B14F-4D97-AF65-F5344CB8AC3E}">
        <p14:creationId xmlns:p14="http://schemas.microsoft.com/office/powerpoint/2010/main" val="347451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BCEEB08-00FF-63E2-DCBA-34259A72D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20" y="922035"/>
            <a:ext cx="8048354" cy="2327359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5034FF-21DE-FC0B-DDAE-594DFB68B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20" y="3429000"/>
            <a:ext cx="7972515" cy="30393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E234AE-7670-A5A8-B319-B964D6F10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5B751-E43B-7649-AB28-F4C087DB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247F8-8BB1-51D9-815F-D9A7DA5E6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01D5F-85BC-71F4-4A14-AAB6B9675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7C3D3-F801-EC5F-DE19-D88C9B755894}"/>
              </a:ext>
            </a:extLst>
          </p:cNvPr>
          <p:cNvSpPr txBox="1"/>
          <p:nvPr/>
        </p:nvSpPr>
        <p:spPr>
          <a:xfrm>
            <a:off x="257451" y="861391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0000FF"/>
                </a:solidFill>
              </a:rPr>
              <a:t>Old (baseline?)</a:t>
            </a:r>
            <a:endParaRPr lang="en-GB" sz="16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EE72AC-E8BC-CC93-805D-97DEB25812BB}"/>
              </a:ext>
            </a:extLst>
          </p:cNvPr>
          <p:cNvSpPr txBox="1"/>
          <p:nvPr/>
        </p:nvSpPr>
        <p:spPr>
          <a:xfrm>
            <a:off x="257451" y="3341662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FF0000"/>
                </a:solidFill>
              </a:rPr>
              <a:t>New (alternative?)</a:t>
            </a:r>
            <a:endParaRPr lang="en-GB" sz="1600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68F35-86A1-4667-C60B-9F827DB06E33}"/>
              </a:ext>
            </a:extLst>
          </p:cNvPr>
          <p:cNvCxnSpPr/>
          <p:nvPr/>
        </p:nvCxnSpPr>
        <p:spPr>
          <a:xfrm>
            <a:off x="165652" y="3328906"/>
            <a:ext cx="8845826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56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E2408-C4C5-5C91-9524-5BE61674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DFDD1-07E0-C5AD-D8AC-293C41874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7" y="901148"/>
            <a:ext cx="8655729" cy="54665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/>
              <a:t>Layout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/>
          </a:p>
          <a:p>
            <a:pPr>
              <a:lnSpc>
                <a:spcPct val="150000"/>
              </a:lnSpc>
            </a:pPr>
            <a:r>
              <a:rPr lang="en-US" sz="2000"/>
              <a:t>RF structure</a:t>
            </a:r>
          </a:p>
          <a:p>
            <a:pPr lvl="1">
              <a:lnSpc>
                <a:spcPct val="150000"/>
              </a:lnSpc>
            </a:pPr>
            <a:r>
              <a:rPr lang="en-US" sz="1800"/>
              <a:t>f = 2 GHz, L = </a:t>
            </a:r>
            <a:r>
              <a:rPr lang="en-US" sz="1800">
                <a:solidFill>
                  <a:srgbClr val="FF0000"/>
                </a:solidFill>
              </a:rPr>
              <a:t>1.5 m</a:t>
            </a:r>
            <a:r>
              <a:rPr lang="en-US" sz="1800"/>
              <a:t>, </a:t>
            </a:r>
            <a:r>
              <a:rPr lang="el-GR" sz="1800"/>
              <a:t>Δφ</a:t>
            </a:r>
            <a:r>
              <a:rPr lang="en-US" sz="1800"/>
              <a:t> = 2</a:t>
            </a:r>
            <a:r>
              <a:rPr lang="el-GR" sz="1800"/>
              <a:t>π</a:t>
            </a:r>
            <a:r>
              <a:rPr lang="en-US" sz="1800"/>
              <a:t>/3 per cell, N</a:t>
            </a:r>
            <a:r>
              <a:rPr lang="en-US" sz="1800" baseline="-25000"/>
              <a:t>cell</a:t>
            </a:r>
            <a:r>
              <a:rPr lang="en-US" sz="1800"/>
              <a:t> = 30, G = </a:t>
            </a:r>
            <a:r>
              <a:rPr lang="en-US" sz="1800">
                <a:solidFill>
                  <a:srgbClr val="0000FF"/>
                </a:solidFill>
              </a:rPr>
              <a:t>15 MV/m</a:t>
            </a:r>
            <a:r>
              <a:rPr lang="en-US" sz="1800"/>
              <a:t>, </a:t>
            </a:r>
            <a:r>
              <a:rPr lang="el-GR" sz="1800"/>
              <a:t>φ</a:t>
            </a:r>
            <a:r>
              <a:rPr lang="en-US" sz="1800"/>
              <a:t> = 0°</a:t>
            </a:r>
          </a:p>
          <a:p>
            <a:pPr lvl="1">
              <a:lnSpc>
                <a:spcPct val="150000"/>
              </a:lnSpc>
            </a:pPr>
            <a:r>
              <a:rPr lang="en-US" sz="1800"/>
              <a:t>a</a:t>
            </a:r>
            <a:r>
              <a:rPr lang="en-US" sz="1800" baseline="-25000"/>
              <a:t>0</a:t>
            </a:r>
            <a:r>
              <a:rPr lang="en-US" sz="1800"/>
              <a:t> = (16+14)/2 = </a:t>
            </a:r>
            <a:r>
              <a:rPr lang="en-US" sz="1800">
                <a:solidFill>
                  <a:srgbClr val="0000FF"/>
                </a:solidFill>
              </a:rPr>
              <a:t>15 mm</a:t>
            </a:r>
            <a:r>
              <a:rPr lang="en-US" sz="1800"/>
              <a:t>, d</a:t>
            </a:r>
            <a:r>
              <a:rPr lang="en-US" sz="1800" baseline="-25000"/>
              <a:t>0</a:t>
            </a:r>
            <a:r>
              <a:rPr lang="en-US" sz="1800"/>
              <a:t> = (4.16+4.76)/2 = 4.46 mm</a:t>
            </a:r>
          </a:p>
          <a:p>
            <a:pPr>
              <a:lnSpc>
                <a:spcPct val="150000"/>
              </a:lnSpc>
            </a:pPr>
            <a:r>
              <a:rPr lang="en-US" sz="2000"/>
              <a:t>Beam parameters (DBA @ 380 GeV)</a:t>
            </a:r>
          </a:p>
          <a:p>
            <a:pPr lvl="1">
              <a:lnSpc>
                <a:spcPct val="150000"/>
              </a:lnSpc>
            </a:pPr>
            <a:r>
              <a:rPr lang="el-GR" sz="1800"/>
              <a:t>δ</a:t>
            </a:r>
            <a:r>
              <a:rPr lang="en-US" sz="1800" baseline="-25000"/>
              <a:t>E</a:t>
            </a:r>
            <a:r>
              <a:rPr lang="en-US" sz="1800"/>
              <a:t> = 1%, </a:t>
            </a:r>
            <a:r>
              <a:rPr lang="el-GR" sz="1800"/>
              <a:t>σ</a:t>
            </a:r>
            <a:r>
              <a:rPr lang="en-US" sz="1800" baseline="-25000"/>
              <a:t>z</a:t>
            </a:r>
            <a:r>
              <a:rPr lang="en-US" sz="1800"/>
              <a:t> = 1 mm, Q</a:t>
            </a:r>
            <a:r>
              <a:rPr lang="en-US" sz="1800" baseline="-25000"/>
              <a:t>b</a:t>
            </a:r>
            <a:r>
              <a:rPr lang="en-US" sz="1800"/>
              <a:t> = 1 nC</a:t>
            </a:r>
          </a:p>
          <a:p>
            <a:pPr lvl="1">
              <a:lnSpc>
                <a:spcPct val="150000"/>
              </a:lnSpc>
            </a:pPr>
            <a:r>
              <a:rPr lang="en-US" sz="1800"/>
              <a:t>Polarized e-: </a:t>
            </a:r>
            <a:r>
              <a:rPr lang="el-GR" sz="1800"/>
              <a:t>ε</a:t>
            </a:r>
            <a:r>
              <a:rPr lang="en-US" sz="1800" baseline="-25000"/>
              <a:t>n,x,y</a:t>
            </a:r>
            <a:r>
              <a:rPr lang="en-US" sz="1800"/>
              <a:t> = </a:t>
            </a:r>
            <a:r>
              <a:rPr lang="en-US" sz="1800">
                <a:solidFill>
                  <a:srgbClr val="0000FF"/>
                </a:solidFill>
              </a:rPr>
              <a:t>10 um</a:t>
            </a:r>
            <a:r>
              <a:rPr lang="en-US" sz="1800"/>
              <a:t>, Unpolarized e-: </a:t>
            </a:r>
            <a:r>
              <a:rPr lang="el-GR" sz="1800"/>
              <a:t>ε</a:t>
            </a:r>
            <a:r>
              <a:rPr lang="en-US" sz="1800" baseline="-25000"/>
              <a:t>n,x,y</a:t>
            </a:r>
            <a:r>
              <a:rPr lang="en-US" sz="1800"/>
              <a:t> = </a:t>
            </a:r>
            <a:r>
              <a:rPr lang="en-US" sz="1800">
                <a:solidFill>
                  <a:srgbClr val="0000FF"/>
                </a:solidFill>
              </a:rPr>
              <a:t>50 um</a:t>
            </a:r>
          </a:p>
          <a:p>
            <a:pPr>
              <a:lnSpc>
                <a:spcPct val="150000"/>
              </a:lnSpc>
            </a:pPr>
            <a:r>
              <a:rPr lang="en-US" sz="2200"/>
              <a:t>FODO lattice</a:t>
            </a:r>
          </a:p>
          <a:p>
            <a:pPr lvl="1">
              <a:lnSpc>
                <a:spcPct val="150000"/>
              </a:lnSpc>
            </a:pPr>
            <a:r>
              <a:rPr lang="en-GB" sz="1800"/>
              <a:t>FODO phase advance: 76.345°, k1 ~ 1.4715 m</a:t>
            </a:r>
            <a:r>
              <a:rPr lang="en-GB" sz="1800" baseline="30000"/>
              <a:t>-1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EFDE3-E1F5-F703-EBEA-19547F99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A146C-C741-EABC-5570-9EE5AD94D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CCE5A-4EA0-76E0-FCBA-7BCECD0F9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7A9FBF-FAA1-6388-3AB5-C7C1CEC9A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377" y="1084719"/>
            <a:ext cx="4223206" cy="1124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9402A3-A6FB-CBAA-FAB3-5CFDE06C3F68}"/>
              </a:ext>
            </a:extLst>
          </p:cNvPr>
          <p:cNvSpPr txBox="1"/>
          <p:nvPr/>
        </p:nvSpPr>
        <p:spPr>
          <a:xfrm>
            <a:off x="3319670" y="1594109"/>
            <a:ext cx="907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1.5 m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05397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FCE7-F2CE-E489-F16E-5758756D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3AF61-9EC9-D319-DCC0-394D572BC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60 FODO cells, 120 structures.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54601-0634-2E31-C6C0-49CD208C5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89E85-F5FF-545F-E30B-A584AC968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53348-6F9F-D180-E897-9D83186B8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4D2246-8F2B-7682-F60B-AC3AB8600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7921" y="1813530"/>
            <a:ext cx="1850245" cy="22889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B00442-CAD7-7CD3-8112-790E8F70E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309" y="1988643"/>
            <a:ext cx="2174791" cy="17011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A32827-9F9E-3330-5FD5-1222561EA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774" y="2032866"/>
            <a:ext cx="2116778" cy="17011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A1D9DFA-D599-D9CC-98B7-72B5978A4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069" y="4238176"/>
            <a:ext cx="2372434" cy="19389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2F41E41-4433-96D5-0633-F98A4A8C03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9294" y="4264218"/>
            <a:ext cx="2471737" cy="19452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855CE60-E7FD-405A-FE4A-ECF62098D8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8954" y="4238176"/>
            <a:ext cx="2608889" cy="19389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5F047F-FDDD-C9EF-3C02-A58158AA34C2}"/>
              </a:ext>
            </a:extLst>
          </p:cNvPr>
          <p:cNvSpPr txBox="1"/>
          <p:nvPr/>
        </p:nvSpPr>
        <p:spPr>
          <a:xfrm>
            <a:off x="574633" y="1581450"/>
            <a:ext cx="28752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Twiss matching in MAD-X</a:t>
            </a:r>
            <a:endParaRPr lang="en-GB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60A9D1-6D3F-48D0-D141-53901FA9E35B}"/>
              </a:ext>
            </a:extLst>
          </p:cNvPr>
          <p:cNvSpPr txBox="1"/>
          <p:nvPr/>
        </p:nvSpPr>
        <p:spPr>
          <a:xfrm>
            <a:off x="4461674" y="1595744"/>
            <a:ext cx="28752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Full bunch tracking in RF-Track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946166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262A-E7CD-506C-70EB-8C49E771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4811C-9603-3AF5-2452-65EE949C2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000"/>
              <a:t>Jitter amplifications (original wakefield from Adnan for </a:t>
            </a:r>
            <a:r>
              <a:rPr lang="en-US" sz="2000">
                <a:solidFill>
                  <a:srgbClr val="0000FF"/>
                </a:solidFill>
              </a:rPr>
              <a:t>3 m structure</a:t>
            </a:r>
            <a:r>
              <a:rPr lang="en-US" sz="2000"/>
              <a:t>)</a:t>
            </a:r>
            <a:endParaRPr lang="en-GB" sz="2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5EA-35FB-C47F-B885-C058FB86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9A783-6749-5D34-0BF3-B52D97DF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AB820-14F7-CDEE-1702-C676FCEB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631211-DA52-CBCB-7E82-9158DA328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25" y="1526692"/>
            <a:ext cx="2757035" cy="20981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8BE991-E228-3E63-4156-BCDCD250577F}"/>
              </a:ext>
            </a:extLst>
          </p:cNvPr>
          <p:cNvSpPr txBox="1"/>
          <p:nvPr/>
        </p:nvSpPr>
        <p:spPr>
          <a:xfrm>
            <a:off x="376720" y="3629081"/>
            <a:ext cx="30844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Sum(|Wt|) = 9.86 V/pC/m/mm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4F61A07-A083-BADE-A217-2D3B65392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00" y="4236046"/>
            <a:ext cx="2819194" cy="2107738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85CF91D-E368-3AC1-F458-180F10B8A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984569"/>
              </p:ext>
            </p:extLst>
          </p:nvPr>
        </p:nvGraphicFramePr>
        <p:xfrm>
          <a:off x="3442501" y="2188221"/>
          <a:ext cx="528761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27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285461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202883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Jitter amplification factor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x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1.000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1.000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1.023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1.023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Incoherent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1.186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1.062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Incoherent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1.269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1.109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4653714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256A60A3-CA6D-1A82-96B7-9D3BFBE44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106" y="4300422"/>
            <a:ext cx="2819194" cy="21238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F1CA-2721-CA56-9550-6D15AC3DF21E}"/>
              </a:ext>
            </a:extLst>
          </p:cNvPr>
          <p:cNvSpPr txBox="1"/>
          <p:nvPr/>
        </p:nvSpPr>
        <p:spPr>
          <a:xfrm>
            <a:off x="3442501" y="1602020"/>
            <a:ext cx="52177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Single particle tracking in RF-Track with </a:t>
            </a:r>
            <a:r>
              <a:rPr lang="en-US" sz="1600">
                <a:solidFill>
                  <a:srgbClr val="FF0000"/>
                </a:solidFill>
              </a:rPr>
              <a:t>1.5 m structure</a:t>
            </a:r>
            <a:r>
              <a:rPr lang="en-US" sz="1600"/>
              <a:t>.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933900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262A-E7CD-506C-70EB-8C49E771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4811C-9603-3AF5-2452-65EE949C2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400"/>
              <a:t>Jitter amplifications (absolute wakefield)</a:t>
            </a:r>
            <a:endParaRPr lang="en-GB" sz="2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5EA-35FB-C47F-B885-C058FB86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9A783-6749-5D34-0BF3-B52D97DF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AB820-14F7-CDEE-1702-C676FCEB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4E7D16-C887-DB66-270F-408809D58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81" y="1577010"/>
            <a:ext cx="2660354" cy="19698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8BE991-E228-3E63-4156-BCDCD250577F}"/>
              </a:ext>
            </a:extLst>
          </p:cNvPr>
          <p:cNvSpPr txBox="1"/>
          <p:nvPr/>
        </p:nvSpPr>
        <p:spPr>
          <a:xfrm>
            <a:off x="376720" y="3629081"/>
            <a:ext cx="30844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Sum(|Wt|) = 9.86 V/pC/m/mm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438298D-4931-9289-6E58-112D4C647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684422"/>
              </p:ext>
            </p:extLst>
          </p:nvPr>
        </p:nvGraphicFramePr>
        <p:xfrm>
          <a:off x="3442501" y="2188221"/>
          <a:ext cx="528761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27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285461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202883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Jitter amplification factor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x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1.552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1.550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1.731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1.729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Incoherent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1.287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1.113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Incoherent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1.370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1.166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4653714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6951D0F4-0840-3496-C58D-E0B64437D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722" y="4210841"/>
            <a:ext cx="2954407" cy="22637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67D60A-9385-B4F2-9347-5840ABDF4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323" y="4226433"/>
            <a:ext cx="2828129" cy="21501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529363-B592-62B4-382C-2BFB60F1CE31}"/>
              </a:ext>
            </a:extLst>
          </p:cNvPr>
          <p:cNvSpPr txBox="1"/>
          <p:nvPr/>
        </p:nvSpPr>
        <p:spPr>
          <a:xfrm>
            <a:off x="3442501" y="1602020"/>
            <a:ext cx="52177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Single particle tracking in RF-Track with 1.5 m structure.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03692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262A-E7CD-506C-70EB-8C49E771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4811C-9603-3AF5-2452-65EE949C2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400"/>
              <a:t>Jitter amplifications (fitted absolute wakefield)</a:t>
            </a:r>
            <a:endParaRPr lang="en-GB" sz="2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5EA-35FB-C47F-B885-C058FB86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9A783-6749-5D34-0BF3-B52D97DF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AB820-14F7-CDEE-1702-C676FCEB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64F957-792D-2648-9C72-9D984176E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51" y="1501080"/>
            <a:ext cx="2610370" cy="19279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1D6E7B8-70B3-760E-B3FB-4A0B2A328679}"/>
              </a:ext>
            </a:extLst>
          </p:cNvPr>
          <p:cNvSpPr txBox="1"/>
          <p:nvPr/>
        </p:nvSpPr>
        <p:spPr>
          <a:xfrm>
            <a:off x="558261" y="3568044"/>
            <a:ext cx="26103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Sum(|Wt|) = 39.87 V/pC/m/mm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E9B728-0706-B2D0-11A5-4B172A073B22}"/>
                  </a:ext>
                </a:extLst>
              </p:cNvPr>
              <p:cNvSpPr txBox="1"/>
              <p:nvPr/>
            </p:nvSpPr>
            <p:spPr>
              <a:xfrm>
                <a:off x="4931164" y="1465848"/>
                <a:ext cx="3992077" cy="5005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num>
                        <m:den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CH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H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H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CH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H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n-CH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den>
                          </m:f>
                        </m:den>
                      </m:f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pC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mm</m:t>
                          </m:r>
                        </m:num>
                        <m:den>
                          <m:r>
                            <a:rPr lang="en-CH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CH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H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H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CH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H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m:rPr>
                                  <m:nor/>
                                </m:rPr>
                                <a:rPr lang="en-US" sz="12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2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ns</m:t>
                              </m:r>
                            </m:den>
                          </m:f>
                        </m:den>
                      </m:f>
                      <m:r>
                        <m:rPr>
                          <m:nor/>
                        </m:rPr>
                        <a:rPr lang="en-US" sz="1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CH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H" sz="1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𝐧𝐬</m:t>
                      </m:r>
                    </m:oMath>
                  </m:oMathPara>
                </a14:m>
                <a:endParaRPr lang="en-CH" sz="1200" b="1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E9B728-0706-B2D0-11A5-4B172A073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164" y="1465848"/>
                <a:ext cx="3992077" cy="500522"/>
              </a:xfrm>
              <a:prstGeom prst="rect">
                <a:avLst/>
              </a:prstGeom>
              <a:blipFill>
                <a:blip r:embed="rId3"/>
                <a:stretch>
                  <a:fillRect t="-2410" b="-96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F061370-113D-4FFD-C9D7-21F0B355B8EA}"/>
              </a:ext>
            </a:extLst>
          </p:cNvPr>
          <p:cNvSpPr txBox="1"/>
          <p:nvPr/>
        </p:nvSpPr>
        <p:spPr>
          <a:xfrm>
            <a:off x="3331080" y="1465848"/>
            <a:ext cx="1879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Fitting function: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DC4F7B-213F-483B-A263-368F87BAA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216543"/>
              </p:ext>
            </p:extLst>
          </p:nvPr>
        </p:nvGraphicFramePr>
        <p:xfrm>
          <a:off x="3469006" y="2547509"/>
          <a:ext cx="5287617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27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285461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202883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300078">
                <a:tc>
                  <a:txBody>
                    <a:bodyPr/>
                    <a:lstStyle/>
                    <a:p>
                      <a:r>
                        <a:rPr lang="en-US" sz="1600"/>
                        <a:t>Jitter amplification factor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x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331905">
                <a:tc>
                  <a:txBody>
                    <a:bodyPr/>
                    <a:lstStyle/>
                    <a:p>
                      <a:r>
                        <a:rPr lang="en-US" sz="1600"/>
                        <a:t>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12.041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11.920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3319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15.304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15.112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3319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Incoherent (average)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5.730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4.827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  <a:tr h="331905">
                <a:tc>
                  <a:txBody>
                    <a:bodyPr/>
                    <a:lstStyle/>
                    <a:p>
                      <a:r>
                        <a:rPr lang="en-US" sz="1600"/>
                        <a:t>Incoherent (maximum)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7.154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6.096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465371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EBAB2163-957D-B9A4-0F3C-5958D3A2E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043" y="4261787"/>
            <a:ext cx="2899096" cy="22303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E5BA9F-1098-4CB0-ED27-8D62A3D67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4137" y="4349194"/>
            <a:ext cx="2593065" cy="20555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8BA31E-0449-72CF-B492-55D3B6D697E0}"/>
              </a:ext>
            </a:extLst>
          </p:cNvPr>
          <p:cNvSpPr txBox="1"/>
          <p:nvPr/>
        </p:nvSpPr>
        <p:spPr>
          <a:xfrm>
            <a:off x="3538828" y="2076592"/>
            <a:ext cx="52177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Single particle tracking in RF-Track with 1.5 m structure.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78574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A2D3-4621-B9F1-B135-BB20C0235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F2D6B-2CD9-3239-8677-62BCD83BF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574091"/>
          </a:xfrm>
        </p:spPr>
        <p:txBody>
          <a:bodyPr>
            <a:normAutofit/>
          </a:bodyPr>
          <a:lstStyle/>
          <a:p>
            <a:r>
              <a:rPr lang="en-US" sz="2400"/>
              <a:t>Imperfections and Beam-Based Alignment</a:t>
            </a:r>
            <a:endParaRPr lang="en-GB" sz="2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14459-E5A1-9B67-28FF-919F6448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3ADE-1139-FEE0-B43E-637EF8B0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7DC5C-7CCF-8730-5033-0828BFE1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5276CF-DAB8-1F6A-8FBB-063071CD448A}"/>
              </a:ext>
            </a:extLst>
          </p:cNvPr>
          <p:cNvSpPr txBox="1">
            <a:spLocks/>
          </p:cNvSpPr>
          <p:nvPr/>
        </p:nvSpPr>
        <p:spPr>
          <a:xfrm>
            <a:off x="275301" y="1415858"/>
            <a:ext cx="6357412" cy="4666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CH" sz="2400"/>
              <a:t>Imperfections considered</a:t>
            </a:r>
          </a:p>
          <a:p>
            <a:pPr lvl="1">
              <a:lnSpc>
                <a:spcPct val="150000"/>
              </a:lnSpc>
            </a:pPr>
            <a:r>
              <a:rPr lang="en-CH" sz="1800" b="1"/>
              <a:t>Position</a:t>
            </a:r>
            <a:r>
              <a:rPr lang="en-CH" sz="1800"/>
              <a:t> error (x, y): </a:t>
            </a:r>
            <a:r>
              <a:rPr lang="el-GR" sz="1800"/>
              <a:t>σ</a:t>
            </a:r>
            <a:r>
              <a:rPr lang="en-CH" sz="1800"/>
              <a:t> = </a:t>
            </a:r>
            <a:r>
              <a:rPr lang="en-CH" sz="1800" b="1">
                <a:solidFill>
                  <a:srgbClr val="0000FF"/>
                </a:solidFill>
              </a:rPr>
              <a:t>100 um</a:t>
            </a:r>
            <a:endParaRPr lang="en-CH" sz="1800"/>
          </a:p>
          <a:p>
            <a:pPr lvl="1">
              <a:lnSpc>
                <a:spcPct val="150000"/>
              </a:lnSpc>
            </a:pPr>
            <a:r>
              <a:rPr lang="en-CH" sz="1800" b="1"/>
              <a:t>Angular</a:t>
            </a:r>
            <a:r>
              <a:rPr lang="en-CH" sz="1800"/>
              <a:t> error (roll, pitch, yaw): </a:t>
            </a:r>
            <a:r>
              <a:rPr lang="el-GR" sz="1800"/>
              <a:t>σ</a:t>
            </a:r>
            <a:r>
              <a:rPr lang="en-CH" sz="1800"/>
              <a:t> = </a:t>
            </a:r>
            <a:r>
              <a:rPr lang="en-CH" sz="1800" b="1">
                <a:solidFill>
                  <a:srgbClr val="0000FF"/>
                </a:solidFill>
              </a:rPr>
              <a:t>100 urad</a:t>
            </a:r>
            <a:endParaRPr lang="en-CH" sz="1800"/>
          </a:p>
          <a:p>
            <a:pPr lvl="1">
              <a:lnSpc>
                <a:spcPct val="150000"/>
              </a:lnSpc>
            </a:pPr>
            <a:r>
              <a:rPr lang="en-US" sz="1800" b="1"/>
              <a:t>BPM</a:t>
            </a:r>
            <a:r>
              <a:rPr lang="en-US" sz="1800"/>
              <a:t> </a:t>
            </a:r>
            <a:r>
              <a:rPr lang="en-US" sz="1800" b="1"/>
              <a:t>resolution</a:t>
            </a:r>
            <a:r>
              <a:rPr lang="en-US" sz="1800"/>
              <a:t>: </a:t>
            </a:r>
            <a:r>
              <a:rPr lang="en-US" sz="1800" b="1">
                <a:solidFill>
                  <a:srgbClr val="0000FF"/>
                </a:solidFill>
              </a:rPr>
              <a:t>1 um</a:t>
            </a:r>
          </a:p>
          <a:p>
            <a:pPr lvl="1">
              <a:lnSpc>
                <a:spcPct val="150000"/>
              </a:lnSpc>
            </a:pPr>
            <a:r>
              <a:rPr lang="en-US" sz="1800" b="1"/>
              <a:t>Following errors not considered for now:</a:t>
            </a:r>
          </a:p>
          <a:p>
            <a:pPr lvl="2">
              <a:lnSpc>
                <a:spcPct val="150000"/>
              </a:lnSpc>
            </a:pP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Magnatic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strength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=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0.1%</a:t>
            </a:r>
            <a:endParaRPr lang="en-CH" sz="1400" strike="sngStrike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RF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gradient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1%</a:t>
            </a:r>
            <a:endParaRPr lang="en-CH" sz="1400" strike="sngStrike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RF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phase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0.1°</a:t>
            </a:r>
            <a:endParaRPr lang="en-CH" sz="1400" strike="sngStrike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Beam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position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jitter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(x, y): </a:t>
            </a:r>
            <a:r>
              <a:rPr lang="el-GR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100 u</a:t>
            </a:r>
            <a:r>
              <a:rPr lang="en-US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endParaRPr lang="en-CH" sz="1400" strike="sngStrike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Beam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angular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jitter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(x’, y’): </a:t>
            </a:r>
            <a:r>
              <a:rPr lang="el-GR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400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400" b="1" strike="sngStrike">
                <a:solidFill>
                  <a:schemeClr val="tx1">
                    <a:lumMod val="50000"/>
                    <a:lumOff val="50000"/>
                  </a:schemeClr>
                </a:solidFill>
              </a:rPr>
              <a:t>100 urad</a:t>
            </a:r>
            <a:endParaRPr lang="en-CH" sz="14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45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A2D3-4621-B9F1-B135-BB20C0235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F2D6B-2CD9-3239-8677-62BCD83BF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574091"/>
          </a:xfrm>
        </p:spPr>
        <p:txBody>
          <a:bodyPr>
            <a:normAutofit/>
          </a:bodyPr>
          <a:lstStyle/>
          <a:p>
            <a:r>
              <a:rPr lang="en-US" sz="2400"/>
              <a:t>Imperfections and Beam-Based Alignment</a:t>
            </a:r>
            <a:endParaRPr lang="en-GB" sz="2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14459-E5A1-9B67-28FF-919F6448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3ADE-1139-FEE0-B43E-637EF8B0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7DC5C-7CCF-8730-5033-0828BFE1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5F397F-BF52-386C-CE6E-CCF45040C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1" y="2964264"/>
            <a:ext cx="2256511" cy="18322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0A5E9C-9F68-5A28-A8EF-ABA464174411}"/>
              </a:ext>
            </a:extLst>
          </p:cNvPr>
          <p:cNvSpPr txBox="1"/>
          <p:nvPr/>
        </p:nvSpPr>
        <p:spPr>
          <a:xfrm>
            <a:off x="2849218" y="1955914"/>
            <a:ext cx="324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20 machines simulated for now.</a:t>
            </a:r>
            <a:endParaRPr lang="en-GB" b="1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CF44FC-AFFC-CDCB-1572-783B0693D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477" y="3013118"/>
            <a:ext cx="2215869" cy="17273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5E1106B-5E76-C1EC-754E-CF1392DC9466}"/>
              </a:ext>
            </a:extLst>
          </p:cNvPr>
          <p:cNvSpPr txBox="1"/>
          <p:nvPr/>
        </p:nvSpPr>
        <p:spPr>
          <a:xfrm>
            <a:off x="888915" y="5152612"/>
            <a:ext cx="2945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Average emittance growths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B2EDDC-3F4E-130C-76A9-BB62D29D352D}"/>
              </a:ext>
            </a:extLst>
          </p:cNvPr>
          <p:cNvSpPr txBox="1"/>
          <p:nvPr/>
        </p:nvSpPr>
        <p:spPr>
          <a:xfrm>
            <a:off x="6089374" y="5152612"/>
            <a:ext cx="20068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Final emittances</a:t>
            </a:r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711559-2CF3-BCF7-5931-27FB517BF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858" y="3013118"/>
            <a:ext cx="2075794" cy="16921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519A2A9-1D67-2F99-4FED-81868A6351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0051" y="3013118"/>
            <a:ext cx="2050885" cy="169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712920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11802</TotalTime>
  <Words>680</Words>
  <Application>Microsoft Office PowerPoint</Application>
  <PresentationFormat>On-screen Show (4:3)</PresentationFormat>
  <Paragraphs>166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MS Office 365 Theme - M1</vt:lpstr>
      <vt:lpstr>Comprehensive redesign of CLIC MB Injector</vt:lpstr>
      <vt:lpstr>Layout</vt:lpstr>
      <vt:lpstr>e- Injector Linac</vt:lpstr>
      <vt:lpstr>e- Injector Linac</vt:lpstr>
      <vt:lpstr>e- Injector Linac</vt:lpstr>
      <vt:lpstr>e- Injector Linac</vt:lpstr>
      <vt:lpstr>e- Injector Linac</vt:lpstr>
      <vt:lpstr>e- Injector Linac</vt:lpstr>
      <vt:lpstr>e- Injector Linac</vt:lpstr>
      <vt:lpstr>Next steps</vt:lpstr>
      <vt:lpstr>BACKUP</vt:lpstr>
      <vt:lpstr>Design of new layout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303</cp:revision>
  <dcterms:created xsi:type="dcterms:W3CDTF">2023-01-18T11:55:16Z</dcterms:created>
  <dcterms:modified xsi:type="dcterms:W3CDTF">2024-11-20T16:06:39Z</dcterms:modified>
</cp:coreProperties>
</file>