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62" r:id="rId4"/>
  </p:sldMasterIdLst>
  <p:notesMasterIdLst>
    <p:notesMasterId r:id="rId9"/>
  </p:notesMasterIdLst>
  <p:sldIdLst>
    <p:sldId id="296" r:id="rId5"/>
    <p:sldId id="876" r:id="rId6"/>
    <p:sldId id="740" r:id="rId7"/>
    <p:sldId id="87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3B0EB8"/>
    <a:srgbClr val="C004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34" autoAdjust="0"/>
    <p:restoredTop sz="95108" autoAdjust="0"/>
  </p:normalViewPr>
  <p:slideViewPr>
    <p:cSldViewPr snapToGrid="0">
      <p:cViewPr varScale="1">
        <p:scale>
          <a:sx n="147" d="100"/>
          <a:sy n="147" d="100"/>
        </p:scale>
        <p:origin x="48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DDD0B-4BF2-4EEF-893D-E6D8FEEF1F98}" type="datetimeFigureOut">
              <a:rPr lang="en-US" smtClean="0"/>
              <a:t>11/14/24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5768D-F24F-4D07-AC86-D22B2E6F3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5768D-F24F-4D07-AC86-D22B2E6F3E21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14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849E5-4551-527D-14DF-BCFD8BE06E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2FA8A9-AC94-773A-E5AB-FED4FA9648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38AB42-F561-DEA2-A169-1C13523B8A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18F937-DEC6-6D95-B699-1E040458C8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5768D-F24F-4D07-AC86-D22B2E6F3E2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52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DA0589-05C7-CBB5-66A8-010E19023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7CE5DB-E296-0F27-3C59-5A9A99BB9F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042E73-5A8F-78CB-3880-1C5126C37D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E39A2B-C96E-3BBE-BDB7-252AD47B41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5768D-F24F-4D07-AC86-D22B2E6F3E2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033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85E144-7839-0A61-A585-8D2D558C89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8F49237-A982-FFDC-E0CF-EBE2054ED3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1476A5-D04C-EA00-D8DB-75F3285640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998907-B113-5600-FCEF-4B16BDCD4B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B5768D-F24F-4D07-AC86-D22B2E6F3E2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25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1684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2E927D-ACB4-8E41-8240-A3C36CD811E0}" type="datetime1">
              <a:rPr lang="de-CH" smtClean="0"/>
              <a:t>15.11.24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4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4FB0AFF-2DCC-DC4E-8044-9704239B2EF8}" type="datetime1">
              <a:rPr lang="de-CH" smtClean="0"/>
              <a:t>15.11.24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96660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A43AB51-DBB5-8049-87B4-FC0F122401A2}" type="datetime1">
              <a:rPr lang="de-CH" smtClean="0"/>
              <a:t>15.11.24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716750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41FD52-97CA-0040-A199-D652A7944678}" type="datetime1">
              <a:rPr lang="de-CH" smtClean="0"/>
              <a:t>15.11.24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15199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64F31-2CD9-6C44-881F-88C99F9135B5}" type="datetime1">
              <a:rPr lang="de-CH" smtClean="0"/>
              <a:t>15.11.24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970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582933F-E683-434C-8DCD-ACF4C5F9323E}" type="datetime1">
              <a:rPr lang="de-CH" smtClean="0"/>
              <a:t>15.11.24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00090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4BE3710-4380-F746-9EE8-51FE2792973B}" type="datetime1">
              <a:rPr lang="de-CH" smtClean="0"/>
              <a:t>15.11.24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12043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511D4A8-69A2-C447-AE36-09341FAD4BE8}" type="datetime1">
              <a:rPr lang="de-CH" smtClean="0"/>
              <a:t>15.11.24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36576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6CB4D-0094-B44E-8EEF-2086ED21A61F}" type="datetime1">
              <a:rPr lang="de-CH" smtClean="0"/>
              <a:t>15.11.24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41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D057D-2ABC-BA45-8C5B-3D07D2C56526}" type="datetime1">
              <a:rPr lang="de-CH" smtClean="0"/>
              <a:t>15.11.24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1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6FC8A-51FB-024E-8F0B-2643BD6E1978}" type="datetime1">
              <a:rPr lang="de-CH" smtClean="0"/>
              <a:t>15.11.24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312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45A7D-4217-DD45-A5CD-AC4BDF55ECE0}" type="datetime1">
              <a:rPr lang="de-CH" smtClean="0"/>
              <a:t>15.11.24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927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279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547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72DE-093B-194F-AD4C-33B1027A991F}" type="datetime1">
              <a:rPr lang="de-CH" smtClean="0"/>
              <a:t>15.11.24</a:t>
            </a:fld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68501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758F-DD27-5242-876A-2499BE90A6E9}" type="datetime1">
              <a:rPr lang="de-CH" smtClean="0"/>
              <a:t>15.11.24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28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B619-B118-0949-822B-BEE816CCB622}" type="datetime1">
              <a:rPr lang="de-CH" smtClean="0"/>
              <a:t>15.11.24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65446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69F1F-1795-D541-871A-3A79023074DC}" type="datetime1">
              <a:rPr lang="de-CH" smtClean="0"/>
              <a:t>15.11.24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54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63BA-ABC5-3543-90CC-0CF9E16613C8}" type="datetime1">
              <a:rPr lang="de-CH" smtClean="0"/>
              <a:t>15.11.24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73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5BD74-F7C5-A44B-8967-C90AC6370A67}" type="datetime1">
              <a:rPr lang="de-CH" smtClean="0"/>
              <a:t>15.11.24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08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0C0DDDCF-708C-E249-B3D3-6DCBEE472B2E}" type="datetime1">
              <a:rPr lang="de-CH" smtClean="0"/>
              <a:t>15.11.24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7CA41F0-1E25-405E-BE56-0882C697D2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S.Morales - Ad-hoc BLM Thresholds WG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  <p:sldLayoutId id="2147483780" r:id="rId18"/>
    <p:sldLayoutId id="2147483781" r:id="rId19"/>
    <p:sldLayoutId id="2147483782" r:id="rId20"/>
    <p:sldLayoutId id="2147483783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0B88C0-DD8B-4895-8299-3E854E05B020}"/>
              </a:ext>
            </a:extLst>
          </p:cNvPr>
          <p:cNvSpPr txBox="1"/>
          <p:nvPr/>
        </p:nvSpPr>
        <p:spPr>
          <a:xfrm>
            <a:off x="645815" y="2518303"/>
            <a:ext cx="10196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BLM Thresholds for the 2024 Ion Quench Test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D089CA-1289-4164-A0AC-CB78C6D9B721}"/>
              </a:ext>
            </a:extLst>
          </p:cNvPr>
          <p:cNvSpPr txBox="1"/>
          <p:nvPr/>
        </p:nvSpPr>
        <p:spPr>
          <a:xfrm>
            <a:off x="645815" y="3935475"/>
            <a:ext cx="108494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Sara Morales Vigo and Belen </a:t>
            </a:r>
            <a:r>
              <a:rPr lang="en-US" sz="2000" dirty="0" err="1"/>
              <a:t>Salvachua</a:t>
            </a:r>
            <a:endParaRPr lang="en-US" sz="2000" dirty="0"/>
          </a:p>
          <a:p>
            <a:endParaRPr lang="en-US" sz="2000" dirty="0"/>
          </a:p>
          <a:p>
            <a:r>
              <a:rPr lang="en-US" sz="2400" dirty="0"/>
              <a:t>Ad-hoc BLM Thresholds WG Meeting</a:t>
            </a:r>
          </a:p>
          <a:p>
            <a:r>
              <a:rPr lang="en-US" sz="2400" dirty="0"/>
              <a:t>15/11/2024</a:t>
            </a:r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A4C4ABEE-7A85-4E97-B00C-C64F182AE1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38" y="137567"/>
            <a:ext cx="1194113" cy="119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86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CC3D8-DA54-AA42-8655-52E2BCE29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A8ECE5-8D9A-0301-6E25-38CB90621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C726-B612-B542-9A24-144BC2334810}" type="datetime1">
              <a:rPr lang="de-CH" smtClean="0"/>
              <a:t>15.11.24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A55028-AAA1-CECE-5A15-7E4CD2166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1ADEA4-E663-2162-4985-7E52EBBAB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1</a:t>
            </a:fld>
            <a:endParaRPr lang="en-US"/>
          </a:p>
        </p:txBody>
      </p:sp>
      <p:graphicFrame>
        <p:nvGraphicFramePr>
          <p:cNvPr id="6" name="Table 1">
            <a:extLst>
              <a:ext uri="{FF2B5EF4-FFF2-40B4-BE49-F238E27FC236}">
                <a16:creationId xmlns:a16="http://schemas.microsoft.com/office/drawing/2014/main" id="{1FF7B4BF-1600-DFEB-170C-7978F38391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627876"/>
              </p:ext>
            </p:extLst>
          </p:nvPr>
        </p:nvGraphicFramePr>
        <p:xfrm>
          <a:off x="333904" y="2042210"/>
          <a:ext cx="8899120" cy="3669705"/>
        </p:xfrm>
        <a:graphic>
          <a:graphicData uri="http://schemas.openxmlformats.org/drawingml/2006/table">
            <a:tbl>
              <a:tblPr bandRow="1"/>
              <a:tblGrid>
                <a:gridCol w="33674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1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37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60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4376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 </a:t>
                      </a:r>
                      <a:r>
                        <a:rPr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BLM Family Name</a:t>
                      </a: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Power Loss Limit
Channeling 
B1</a:t>
                      </a: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H</a:t>
                      </a:r>
                      <a:r>
                        <a:rPr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  [kW]</a:t>
                      </a: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Power Loss Limit
Amorphous 
B1</a:t>
                      </a: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H</a:t>
                      </a:r>
                      <a:r>
                        <a:rPr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  [kW]</a:t>
                      </a: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Power Loss Limit
Volume Refle</a:t>
                      </a: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ct</a:t>
                      </a:r>
                      <a:r>
                        <a:rPr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ion 
B1</a:t>
                      </a: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H</a:t>
                      </a:r>
                      <a:r>
                        <a:rPr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  [kW]</a:t>
                      </a: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08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</a:rPr>
                        <a:t>THRI_COLL_7_TCLA_LO_ION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113 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chemeClr val="accent1"/>
                          </a:solidFill>
                        </a:rPr>
                        <a:t>20</a:t>
                      </a: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 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30 </a:t>
                      </a: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08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THRI_COLL_7_TCSPM_LO_ION_</a:t>
                      </a:r>
                      <a:r>
                        <a:rPr sz="1400" dirty="0">
                          <a:solidFill>
                            <a:srgbClr val="C00000"/>
                          </a:solidFill>
                        </a:rPr>
                        <a:t>H_CH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66</a:t>
                      </a:r>
                      <a:r>
                        <a:rPr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29</a:t>
                      </a:r>
                      <a:endParaRPr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17</a:t>
                      </a:r>
                      <a:endParaRPr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08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THRI_COLL_7_TCSPM_LO_ION_</a:t>
                      </a:r>
                      <a:r>
                        <a:rPr sz="1400" dirty="0">
                          <a:solidFill>
                            <a:srgbClr val="C00000"/>
                          </a:solidFill>
                        </a:rPr>
                        <a:t>V_CH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25840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16644</a:t>
                      </a:r>
                      <a:endParaRPr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7456</a:t>
                      </a:r>
                      <a:endParaRPr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THRI_COLL_7_TCSG_LO_ION_</a:t>
                      </a:r>
                      <a:r>
                        <a:rPr sz="1400" dirty="0">
                          <a:solidFill>
                            <a:srgbClr val="C00000"/>
                          </a:solidFill>
                        </a:rPr>
                        <a:t>H_CH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C00000"/>
                          </a:solidFill>
                        </a:rPr>
                        <a:t>55</a:t>
                      </a:r>
                      <a:r>
                        <a:rPr sz="14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57</a:t>
                      </a:r>
                      <a:endParaRPr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1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48</a:t>
                      </a:r>
                      <a:endParaRPr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THRI_COLL_7_TCSG_ME_ION_</a:t>
                      </a:r>
                      <a:r>
                        <a:rPr sz="1400" dirty="0">
                          <a:solidFill>
                            <a:srgbClr val="C00000"/>
                          </a:solidFill>
                        </a:rPr>
                        <a:t>V_CH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6491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1263</a:t>
                      </a:r>
                      <a:endParaRPr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934</a:t>
                      </a:r>
                      <a:endParaRPr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THRI_COLL_7_TCSG_ME_ION_</a:t>
                      </a:r>
                      <a:r>
                        <a:rPr sz="1400" dirty="0">
                          <a:solidFill>
                            <a:srgbClr val="C00000"/>
                          </a:solidFill>
                        </a:rPr>
                        <a:t>V_AM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375</a:t>
                      </a:r>
                      <a:endParaRPr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68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32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278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THRI_COLL_7_TCSPM_LO_ION_</a:t>
                      </a:r>
                      <a:r>
                        <a:rPr sz="1400" dirty="0">
                          <a:solidFill>
                            <a:srgbClr val="C00000"/>
                          </a:solidFill>
                        </a:rPr>
                        <a:t>H_AM</a:t>
                      </a:r>
                    </a:p>
                  </a:txBody>
                  <a:tcPr marL="0" marR="0" marT="0" marB="0" horzOverflow="overflow">
                    <a:lnB w="38100">
                      <a:solidFill>
                        <a:schemeClr val="accent1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118</a:t>
                      </a:r>
                      <a:endParaRPr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chemeClr val="accent1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22</a:t>
                      </a:r>
                      <a:endParaRPr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chemeClr val="accent1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1400" b="1" dirty="0">
                          <a:solidFill>
                            <a:srgbClr val="C00000"/>
                          </a:solidFill>
                        </a:rPr>
                        <a:t>7</a:t>
                      </a:r>
                      <a:endParaRPr sz="1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chemeClr val="accent1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278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</a:rPr>
                        <a:t>THRI.IP7.P1_MQTL_FT_ION_COLL</a:t>
                      </a:r>
                    </a:p>
                  </a:txBody>
                  <a:tcPr marL="0" marR="0" marT="0" marB="0" horzOverflow="overflow">
                    <a:lnT w="38100">
                      <a:solidFill>
                        <a:schemeClr val="accent1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2</a:t>
                      </a: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37</a:t>
                      </a:r>
                      <a:endParaRPr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horzOverflow="overflow">
                    <a:lnT w="38100">
                      <a:solidFill>
                        <a:schemeClr val="accent1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42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T w="38100">
                      <a:solidFill>
                        <a:schemeClr val="accent1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64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T w="38100">
                      <a:solidFill>
                        <a:schemeClr val="accent1"/>
                      </a:solidFill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278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THRI.IP7.P2_MQTL_FT_ION_COLL</a:t>
                      </a:r>
                    </a:p>
                  </a:txBody>
                  <a:tcPr marL="0" marR="0" marT="0" marB="0" horzOverflow="overflow">
                    <a:lnB w="38100">
                      <a:solidFill>
                        <a:schemeClr val="accent1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298</a:t>
                      </a:r>
                      <a:endParaRPr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chemeClr val="accent1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55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chemeClr val="accent1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77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chemeClr val="accent1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278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</a:rPr>
                        <a:t>THRI.IP7.P2_MB_ION_COLL</a:t>
                      </a:r>
                    </a:p>
                  </a:txBody>
                  <a:tcPr marL="0" marR="0" marT="0" marB="0" horzOverflow="overflow">
                    <a:lnT w="38100">
                      <a:solidFill>
                        <a:schemeClr val="accent1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81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T w="38100">
                      <a:solidFill>
                        <a:schemeClr val="accent1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1400" b="1" dirty="0">
                          <a:solidFill>
                            <a:srgbClr val="C00000"/>
                          </a:solidFill>
                        </a:rPr>
                        <a:t>6</a:t>
                      </a:r>
                      <a:endParaRPr sz="1400" b="1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lnT w="38100">
                      <a:solidFill>
                        <a:schemeClr val="accent1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24</a:t>
                      </a:r>
                      <a:endParaRPr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T w="38100">
                      <a:solidFill>
                        <a:schemeClr val="accent1"/>
                      </a:solidFill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</a:rPr>
                        <a:t>THRI.IP7.P3_MB_ION_COLL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312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59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95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</a:rPr>
                        <a:t>THRI.ARDS_MBMB_ION_COLL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294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45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85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THRI.ARDS.P1_MQ_ION_COLL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177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31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82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THRI.ARDS.P3_MQ_ION_COLL</a:t>
                      </a: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6512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653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421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495975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7D6D2C9-4EBC-B2A9-E137-A422143DBD69}"/>
              </a:ext>
            </a:extLst>
          </p:cNvPr>
          <p:cNvSpPr txBox="1"/>
          <p:nvPr/>
        </p:nvSpPr>
        <p:spPr>
          <a:xfrm>
            <a:off x="333904" y="136749"/>
            <a:ext cx="11218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BLM Thresholds Power Loss Limits for B1H - Today </a:t>
            </a:r>
          </a:p>
        </p:txBody>
      </p:sp>
      <p:sp>
        <p:nvSpPr>
          <p:cNvPr id="13" name="New bottleneck in DS for RS07-RS11 (Q8) THRI.ARDS.P3_MQ appeared in the last loss maps which needs a factor below 2 (similar to what is already in place for THRI.ARDS.P1_MQ_ION_COLL)">
            <a:extLst>
              <a:ext uri="{FF2B5EF4-FFF2-40B4-BE49-F238E27FC236}">
                <a16:creationId xmlns:a16="http://schemas.microsoft.com/office/drawing/2014/main" id="{7FA53999-2865-F646-F519-F9EC5353C0AB}"/>
              </a:ext>
            </a:extLst>
          </p:cNvPr>
          <p:cNvSpPr txBox="1"/>
          <p:nvPr/>
        </p:nvSpPr>
        <p:spPr>
          <a:xfrm>
            <a:off x="0" y="754753"/>
            <a:ext cx="11652069" cy="1195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>
            <a:lvl1pPr algn="ctr">
              <a:defRPr sz="1500"/>
            </a:lvl1pPr>
          </a:lstStyle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2024 Ion Quench test scheduled for the 24</a:t>
            </a:r>
            <a:r>
              <a:rPr lang="en-US" sz="1800" baseline="30000" dirty="0">
                <a:solidFill>
                  <a:schemeClr val="tx2"/>
                </a:solidFill>
              </a:rPr>
              <a:t>th</a:t>
            </a:r>
            <a:r>
              <a:rPr lang="en-US" sz="1800" dirty="0">
                <a:solidFill>
                  <a:schemeClr val="tx2"/>
                </a:solidFill>
              </a:rPr>
              <a:t> of November, increasing losses in </a:t>
            </a:r>
            <a:r>
              <a:rPr lang="en-US" sz="1800" b="1" dirty="0">
                <a:solidFill>
                  <a:schemeClr val="tx2"/>
                </a:solidFill>
              </a:rPr>
              <a:t>B1H</a:t>
            </a:r>
            <a:r>
              <a:rPr lang="en-US" sz="1800" dirty="0">
                <a:solidFill>
                  <a:schemeClr val="tx2"/>
                </a:solidFill>
              </a:rPr>
              <a:t> with crystal in </a:t>
            </a:r>
            <a:r>
              <a:rPr lang="en-US" sz="1800" b="1" dirty="0">
                <a:solidFill>
                  <a:schemeClr val="tx2"/>
                </a:solidFill>
              </a:rPr>
              <a:t>channeling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Power loss limits for the </a:t>
            </a:r>
            <a:r>
              <a:rPr lang="en-US" sz="1800" b="1" dirty="0">
                <a:solidFill>
                  <a:schemeClr val="tx2"/>
                </a:solidFill>
              </a:rPr>
              <a:t>master thresholds </a:t>
            </a:r>
            <a:r>
              <a:rPr lang="en-US" sz="1800" dirty="0">
                <a:solidFill>
                  <a:schemeClr val="tx2"/>
                </a:solidFill>
              </a:rPr>
              <a:t>RS09 (1.3 s) at top energy in </a:t>
            </a:r>
            <a:r>
              <a:rPr lang="en-US" sz="1800" b="1" dirty="0">
                <a:solidFill>
                  <a:schemeClr val="tx2"/>
                </a:solidFill>
              </a:rPr>
              <a:t>B1H</a:t>
            </a:r>
            <a:r>
              <a:rPr lang="en-US" sz="1800" dirty="0">
                <a:solidFill>
                  <a:schemeClr val="tx2"/>
                </a:solidFill>
              </a:rPr>
              <a:t> with the dedicated ion families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Overall, B1H limit of ~55kW in channeling, ~16kW in amorphous, ~17kW in VR</a:t>
            </a:r>
            <a:endParaRPr sz="1800" dirty="0">
              <a:solidFill>
                <a:schemeClr val="tx2"/>
              </a:solidFill>
            </a:endParaRP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0D7989CF-2B51-A427-CA3F-CF29CB84EEBF}"/>
              </a:ext>
            </a:extLst>
          </p:cNvPr>
          <p:cNvSpPr/>
          <p:nvPr/>
        </p:nvSpPr>
        <p:spPr>
          <a:xfrm>
            <a:off x="9295677" y="2663353"/>
            <a:ext cx="269966" cy="1515292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DB2330-77CF-C862-0B66-E0B338838B4C}"/>
              </a:ext>
            </a:extLst>
          </p:cNvPr>
          <p:cNvSpPr txBox="1"/>
          <p:nvPr/>
        </p:nvSpPr>
        <p:spPr>
          <a:xfrm>
            <a:off x="9628296" y="3297888"/>
            <a:ext cx="13539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IR7 collimators</a:t>
            </a: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B46EE82D-7EBD-7ABF-FB83-44806FCE6D1B}"/>
              </a:ext>
            </a:extLst>
          </p:cNvPr>
          <p:cNvSpPr/>
          <p:nvPr/>
        </p:nvSpPr>
        <p:spPr>
          <a:xfrm>
            <a:off x="9327003" y="4178645"/>
            <a:ext cx="238640" cy="461665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32B47D-DF8C-1CDE-08A2-3269EF4558D1}"/>
              </a:ext>
            </a:extLst>
          </p:cNvPr>
          <p:cNvSpPr txBox="1"/>
          <p:nvPr/>
        </p:nvSpPr>
        <p:spPr>
          <a:xfrm>
            <a:off x="9659622" y="4286366"/>
            <a:ext cx="13539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IR7 Q6</a:t>
            </a: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6069E3F9-F6ED-01F3-D508-FAD3FEE26DCB}"/>
              </a:ext>
            </a:extLst>
          </p:cNvPr>
          <p:cNvSpPr/>
          <p:nvPr/>
        </p:nvSpPr>
        <p:spPr>
          <a:xfrm>
            <a:off x="9319823" y="4652579"/>
            <a:ext cx="238640" cy="1041357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618268C-544A-7CB4-8848-BA135DA22377}"/>
              </a:ext>
            </a:extLst>
          </p:cNvPr>
          <p:cNvSpPr txBox="1"/>
          <p:nvPr/>
        </p:nvSpPr>
        <p:spPr>
          <a:xfrm>
            <a:off x="9628296" y="4922865"/>
            <a:ext cx="13539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IR7 DS</a:t>
            </a:r>
          </a:p>
        </p:txBody>
      </p:sp>
      <p:sp>
        <p:nvSpPr>
          <p:cNvPr id="2" name="U-Turn Arrow 1">
            <a:extLst>
              <a:ext uri="{FF2B5EF4-FFF2-40B4-BE49-F238E27FC236}">
                <a16:creationId xmlns:a16="http://schemas.microsoft.com/office/drawing/2014/main" id="{9DD9206B-3AE9-44E4-0F3B-C17C1C464673}"/>
              </a:ext>
            </a:extLst>
          </p:cNvPr>
          <p:cNvSpPr/>
          <p:nvPr/>
        </p:nvSpPr>
        <p:spPr>
          <a:xfrm rot="16200000" flipH="1">
            <a:off x="-24637" y="5659083"/>
            <a:ext cx="444140" cy="272945"/>
          </a:xfrm>
          <a:prstGeom prst="utur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EF012B-5867-BA49-CD13-072F30A338B2}"/>
              </a:ext>
            </a:extLst>
          </p:cNvPr>
          <p:cNvSpPr txBox="1"/>
          <p:nvPr/>
        </p:nvSpPr>
        <p:spPr>
          <a:xfrm>
            <a:off x="333904" y="5826248"/>
            <a:ext cx="5599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New family created for bottleneck this year, in V plane</a:t>
            </a:r>
          </a:p>
        </p:txBody>
      </p:sp>
    </p:spTree>
    <p:extLst>
      <p:ext uri="{BB962C8B-B14F-4D97-AF65-F5344CB8AC3E}">
        <p14:creationId xmlns:p14="http://schemas.microsoft.com/office/powerpoint/2010/main" val="3249700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CE5AF6-172E-CCF7-1CD7-C75BA2ADE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8492A4-1B6B-36CF-C6C5-84727477C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86478-A8C3-9840-B434-FCCEC825DAB3}" type="datetime1">
              <a:rPr lang="de-CH" smtClean="0"/>
              <a:t>15.11.24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35CD6E-AA85-F7D9-35D5-C0F130AF6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2FD7A7-860E-F3A4-7044-A161B5FC2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8A7125-E03F-239C-73A7-049336C6E2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249086"/>
              </p:ext>
            </p:extLst>
          </p:nvPr>
        </p:nvGraphicFramePr>
        <p:xfrm>
          <a:off x="333902" y="1323425"/>
          <a:ext cx="7381892" cy="417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473">
                  <a:extLst>
                    <a:ext uri="{9D8B030D-6E8A-4147-A177-3AD203B41FA5}">
                      <a16:colId xmlns:a16="http://schemas.microsoft.com/office/drawing/2014/main" val="2473761197"/>
                    </a:ext>
                  </a:extLst>
                </a:gridCol>
                <a:gridCol w="1845473">
                  <a:extLst>
                    <a:ext uri="{9D8B030D-6E8A-4147-A177-3AD203B41FA5}">
                      <a16:colId xmlns:a16="http://schemas.microsoft.com/office/drawing/2014/main" val="875610803"/>
                    </a:ext>
                  </a:extLst>
                </a:gridCol>
                <a:gridCol w="1845473">
                  <a:extLst>
                    <a:ext uri="{9D8B030D-6E8A-4147-A177-3AD203B41FA5}">
                      <a16:colId xmlns:a16="http://schemas.microsoft.com/office/drawing/2014/main" val="4279977092"/>
                    </a:ext>
                  </a:extLst>
                </a:gridCol>
                <a:gridCol w="1845473">
                  <a:extLst>
                    <a:ext uri="{9D8B030D-6E8A-4147-A177-3AD203B41FA5}">
                      <a16:colId xmlns:a16="http://schemas.microsoft.com/office/drawing/2014/main" val="3771801594"/>
                    </a:ext>
                  </a:extLst>
                </a:gridCol>
              </a:tblGrid>
              <a:tr h="29503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Duration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kW channeling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kW channeling quench test?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0714839"/>
                  </a:ext>
                </a:extLst>
              </a:tr>
              <a:tr h="29503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RS01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40 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375000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625000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486879"/>
                  </a:ext>
                </a:extLst>
              </a:tr>
              <a:tr h="29503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RS02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80 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187500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312500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452805"/>
                  </a:ext>
                </a:extLst>
              </a:tr>
              <a:tr h="29503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RS03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320 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46875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78125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498323"/>
                  </a:ext>
                </a:extLst>
              </a:tr>
              <a:tr h="29503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RS04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640 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23438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39062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358623"/>
                  </a:ext>
                </a:extLst>
              </a:tr>
              <a:tr h="29503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RS05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2.56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5859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9766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220512"/>
                  </a:ext>
                </a:extLst>
              </a:tr>
              <a:tr h="29503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RS06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10.24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1465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2441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376679"/>
                  </a:ext>
                </a:extLst>
              </a:tr>
              <a:tr h="29503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RS07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81.92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732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1221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222602"/>
                  </a:ext>
                </a:extLst>
              </a:tr>
              <a:tr h="29503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RS08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655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153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0279291"/>
                  </a:ext>
                </a:extLst>
              </a:tr>
              <a:tr h="29503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rgbClr val="FF0000"/>
                          </a:solidFill>
                        </a:rPr>
                        <a:t>RS09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rgbClr val="FF0000"/>
                          </a:solidFill>
                        </a:rPr>
                        <a:t>1.3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rgbClr val="FF0000"/>
                          </a:solidFill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rgbClr val="FF0000"/>
                          </a:solidFill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755391"/>
                  </a:ext>
                </a:extLst>
              </a:tr>
              <a:tr h="29503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rgbClr val="FF0000"/>
                          </a:solidFill>
                        </a:rPr>
                        <a:t>RS10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rgbClr val="FF0000"/>
                          </a:solidFill>
                        </a:rPr>
                        <a:t>5.2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rgbClr val="FF0000"/>
                          </a:solidFill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rgbClr val="FF0000"/>
                          </a:solidFill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9644661"/>
                  </a:ext>
                </a:extLst>
              </a:tr>
              <a:tr h="29503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RS11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21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339291"/>
                  </a:ext>
                </a:extLst>
              </a:tr>
              <a:tr h="29503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RS12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84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635325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1803A99-9C52-984F-48CC-96D6A919AA63}"/>
              </a:ext>
            </a:extLst>
          </p:cNvPr>
          <p:cNvSpPr txBox="1"/>
          <p:nvPr/>
        </p:nvSpPr>
        <p:spPr>
          <a:xfrm>
            <a:off x="333904" y="136749"/>
            <a:ext cx="11218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Target power loss in each RS in channeling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CBF7946-1E39-2EC1-9997-7020F4AE745B}"/>
              </a:ext>
            </a:extLst>
          </p:cNvPr>
          <p:cNvSpPr/>
          <p:nvPr/>
        </p:nvSpPr>
        <p:spPr>
          <a:xfrm>
            <a:off x="8334104" y="2168434"/>
            <a:ext cx="2873828" cy="24993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Do we want to change the target power loss limit from ~60kW to ~100kW in RS09/RS10 (scaling similarly the rest of RS) for the quench test?  </a:t>
            </a:r>
          </a:p>
        </p:txBody>
      </p:sp>
    </p:spTree>
    <p:extLst>
      <p:ext uri="{BB962C8B-B14F-4D97-AF65-F5344CB8AC3E}">
        <p14:creationId xmlns:p14="http://schemas.microsoft.com/office/powerpoint/2010/main" val="2659186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15FEE-293F-31BE-96F2-A4A0F1885E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D9CB79-5680-6800-E4DC-560D076B80EC}"/>
              </a:ext>
            </a:extLst>
          </p:cNvPr>
          <p:cNvSpPr txBox="1"/>
          <p:nvPr/>
        </p:nvSpPr>
        <p:spPr>
          <a:xfrm>
            <a:off x="195241" y="136525"/>
            <a:ext cx="11718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Factors needed to reach 100kW (RS09-10) in B1H Channeling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2DA300-DD64-BE81-5A65-EC194E9FF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1FFE1-4E35-8E41-A95D-49101D294D03}" type="datetime1">
              <a:rPr lang="de-CH" smtClean="0"/>
              <a:t>15.11.24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F16FD1-829A-6835-3920-5A508ABA3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Ad-hoc BLM Thresholds WG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5EA6A8-1C60-BE8E-3870-7BB908312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1F0-1E25-405E-BE56-0882C697D26D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6" name="Table 1">
            <a:extLst>
              <a:ext uri="{FF2B5EF4-FFF2-40B4-BE49-F238E27FC236}">
                <a16:creationId xmlns:a16="http://schemas.microsoft.com/office/drawing/2014/main" id="{DAD2D0D5-772B-C778-033E-01C95D9DD5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2571881"/>
              </p:ext>
            </p:extLst>
          </p:nvPr>
        </p:nvGraphicFramePr>
        <p:xfrm>
          <a:off x="195241" y="812969"/>
          <a:ext cx="11801518" cy="3637951"/>
        </p:xfrm>
        <a:graphic>
          <a:graphicData uri="http://schemas.openxmlformats.org/drawingml/2006/table">
            <a:tbl>
              <a:tblPr bandRow="1"/>
              <a:tblGrid>
                <a:gridCol w="36016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852">
                  <a:extLst>
                    <a:ext uri="{9D8B030D-6E8A-4147-A177-3AD203B41FA5}">
                      <a16:colId xmlns:a16="http://schemas.microsoft.com/office/drawing/2014/main" val="4099680310"/>
                    </a:ext>
                  </a:extLst>
                </a:gridCol>
                <a:gridCol w="696685">
                  <a:extLst>
                    <a:ext uri="{9D8B030D-6E8A-4147-A177-3AD203B41FA5}">
                      <a16:colId xmlns:a16="http://schemas.microsoft.com/office/drawing/2014/main" val="3816379032"/>
                    </a:ext>
                  </a:extLst>
                </a:gridCol>
                <a:gridCol w="714103">
                  <a:extLst>
                    <a:ext uri="{9D8B030D-6E8A-4147-A177-3AD203B41FA5}">
                      <a16:colId xmlns:a16="http://schemas.microsoft.com/office/drawing/2014/main" val="474641670"/>
                    </a:ext>
                  </a:extLst>
                </a:gridCol>
                <a:gridCol w="714103">
                  <a:extLst>
                    <a:ext uri="{9D8B030D-6E8A-4147-A177-3AD203B41FA5}">
                      <a16:colId xmlns:a16="http://schemas.microsoft.com/office/drawing/2014/main" val="4210530836"/>
                    </a:ext>
                  </a:extLst>
                </a:gridCol>
                <a:gridCol w="653143">
                  <a:extLst>
                    <a:ext uri="{9D8B030D-6E8A-4147-A177-3AD203B41FA5}">
                      <a16:colId xmlns:a16="http://schemas.microsoft.com/office/drawing/2014/main" val="3173370878"/>
                    </a:ext>
                  </a:extLst>
                </a:gridCol>
                <a:gridCol w="7228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28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4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0560">
                  <a:extLst>
                    <a:ext uri="{9D8B030D-6E8A-4147-A177-3AD203B41FA5}">
                      <a16:colId xmlns:a16="http://schemas.microsoft.com/office/drawing/2014/main" val="2573167497"/>
                    </a:ext>
                  </a:extLst>
                </a:gridCol>
                <a:gridCol w="592183">
                  <a:extLst>
                    <a:ext uri="{9D8B030D-6E8A-4147-A177-3AD203B41FA5}">
                      <a16:colId xmlns:a16="http://schemas.microsoft.com/office/drawing/2014/main" val="1511944857"/>
                    </a:ext>
                  </a:extLst>
                </a:gridCol>
                <a:gridCol w="635725">
                  <a:extLst>
                    <a:ext uri="{9D8B030D-6E8A-4147-A177-3AD203B41FA5}">
                      <a16:colId xmlns:a16="http://schemas.microsoft.com/office/drawing/2014/main" val="2270167066"/>
                    </a:ext>
                  </a:extLst>
                </a:gridCol>
                <a:gridCol w="623363">
                  <a:extLst>
                    <a:ext uri="{9D8B030D-6E8A-4147-A177-3AD203B41FA5}">
                      <a16:colId xmlns:a16="http://schemas.microsoft.com/office/drawing/2014/main" val="2598048784"/>
                    </a:ext>
                  </a:extLst>
                </a:gridCol>
              </a:tblGrid>
              <a:tr h="624376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 </a:t>
                      </a:r>
                      <a:r>
                        <a:rPr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BLM Family Name</a:t>
                      </a: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 (B1 / B2)</a:t>
                      </a:r>
                      <a:endParaRPr sz="1400" b="1" dirty="0">
                        <a:solidFill>
                          <a:schemeClr val="accent1">
                            <a:lumOff val="-6274"/>
                          </a:schemeClr>
                        </a:solidFill>
                      </a:endParaRP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RS01</a:t>
                      </a:r>
                      <a:endParaRPr sz="1400" b="1" dirty="0">
                        <a:solidFill>
                          <a:schemeClr val="accent1">
                            <a:lumOff val="-6274"/>
                          </a:schemeClr>
                        </a:solidFill>
                      </a:endParaRP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RS02</a:t>
                      </a:r>
                      <a:endParaRPr sz="1400" b="1" dirty="0">
                        <a:solidFill>
                          <a:schemeClr val="accent1">
                            <a:lumOff val="-6274"/>
                          </a:schemeClr>
                        </a:solidFill>
                      </a:endParaRP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RS03</a:t>
                      </a:r>
                      <a:endParaRPr sz="1400" b="1" dirty="0">
                        <a:solidFill>
                          <a:schemeClr val="accent1">
                            <a:lumOff val="-6274"/>
                          </a:schemeClr>
                        </a:solidFill>
                      </a:endParaRP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RS04</a:t>
                      </a:r>
                      <a:endParaRPr sz="1400" b="1" dirty="0">
                        <a:solidFill>
                          <a:schemeClr val="accent1">
                            <a:lumOff val="-6274"/>
                          </a:schemeClr>
                        </a:solidFill>
                      </a:endParaRP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RS05</a:t>
                      </a:r>
                      <a:endParaRPr sz="1400" b="1" dirty="0">
                        <a:solidFill>
                          <a:schemeClr val="accent1">
                            <a:lumOff val="-6274"/>
                          </a:schemeClr>
                        </a:solidFill>
                      </a:endParaRP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RS06</a:t>
                      </a:r>
                      <a:endParaRPr sz="1400" b="1" dirty="0">
                        <a:solidFill>
                          <a:schemeClr val="accent1">
                            <a:lumOff val="-6274"/>
                          </a:schemeClr>
                        </a:solidFill>
                      </a:endParaRP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RS07</a:t>
                      </a:r>
                      <a:endParaRPr sz="1400" b="1" dirty="0">
                        <a:solidFill>
                          <a:schemeClr val="accent1">
                            <a:lumOff val="-6274"/>
                          </a:schemeClr>
                        </a:solidFill>
                      </a:endParaRP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RS08</a:t>
                      </a:r>
                      <a:endParaRPr sz="1400" b="1" dirty="0">
                        <a:solidFill>
                          <a:schemeClr val="accent1">
                            <a:lumOff val="-6274"/>
                          </a:schemeClr>
                        </a:solidFill>
                      </a:endParaRP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RS09</a:t>
                      </a:r>
                      <a:endParaRPr sz="1400" b="1" dirty="0">
                        <a:solidFill>
                          <a:schemeClr val="accent1">
                            <a:lumOff val="-6274"/>
                          </a:schemeClr>
                        </a:solidFill>
                      </a:endParaRP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RS10</a:t>
                      </a:r>
                      <a:endParaRPr sz="1400" b="1" dirty="0">
                        <a:solidFill>
                          <a:schemeClr val="accent1">
                            <a:lumOff val="-6274"/>
                          </a:schemeClr>
                        </a:solidFill>
                      </a:endParaRP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RS11</a:t>
                      </a:r>
                      <a:endParaRPr sz="1400" b="1" dirty="0">
                        <a:solidFill>
                          <a:schemeClr val="accent1">
                            <a:lumOff val="-6274"/>
                          </a:schemeClr>
                        </a:solidFill>
                      </a:endParaRP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chemeClr val="accent1">
                              <a:lumOff val="-6274"/>
                            </a:schemeClr>
                          </a:solidFill>
                        </a:rPr>
                        <a:t>RS12</a:t>
                      </a:r>
                      <a:endParaRPr sz="1400" b="1" dirty="0">
                        <a:solidFill>
                          <a:schemeClr val="accent1">
                            <a:lumOff val="-6274"/>
                          </a:schemeClr>
                        </a:solidFill>
                      </a:endParaRPr>
                    </a:p>
                  </a:txBody>
                  <a:tcPr marL="0" marR="0" marT="0" marB="0" anchor="ctr" horzOverflow="overflow">
                    <a:lnT w="25400">
                      <a:solidFill>
                        <a:schemeClr val="accent1"/>
                      </a:solidFill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THRI_COLL_7_TCLA_LO_ION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1.2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1.2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0.9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0.9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0.9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0.9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0.9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1.2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3145246467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THRI_COLL_7_TCSPM_LO_ION_H_CH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 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1.6 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1.6 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1.5 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1.5 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1.5 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1.5 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3880016020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THRI_COLL_7_TCSPM_LO_ION_V_CH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0.004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0.004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0.004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0.004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0.004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0.003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0.001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2040181278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THRI_COLL_7_TCSG_LO_ION_H_CH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1.6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1.6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1.8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1.8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1.8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1.8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12471709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THRI_COLL_7_TCSG_ME_ION_V_CH</a:t>
                      </a: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/>
                </a:tc>
                <a:extLst>
                  <a:ext uri="{0D108BD9-81ED-4DB2-BD59-A6C34878D82A}">
                    <a16:rowId xmlns:a16="http://schemas.microsoft.com/office/drawing/2014/main" val="2885177754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THRI_COLL_7_TCSG_ME_ION_V_AM</a:t>
                      </a: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0.17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0.14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0.3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0.3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0.3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0.3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9283914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THRI_COLL_7_TCSPM_LO_ION_H_AM</a:t>
                      </a: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0.9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0.9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0.9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0.8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0.8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0.8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0.8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0.8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0.8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1.5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8300904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THRI.IP7.P1_MQTL_FT_ION_COLL</a:t>
                      </a: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0.7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0.7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0.7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0.7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1.0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0.6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278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THRI.IP7.P2_MQTL_FT_ION_COLL</a:t>
                      </a:r>
                    </a:p>
                  </a:txBody>
                  <a:tcPr marL="0" marR="0" marT="0" marB="0" horzOverflow="overflow">
                    <a:lnB w="38100">
                      <a:solidFill>
                        <a:schemeClr val="accent1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chemeClr val="accent1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0.8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chemeClr val="accent1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0.5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chemeClr val="accent1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0.3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0.3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2783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THRI.IP7.P2_MB_ION_COLL</a:t>
                      </a: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9.9 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8.9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4.3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3.6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0.9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0.9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1.2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1.2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1.2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1.2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1.1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1.1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lnT w="38100" cap="flat" cmpd="sng" algn="ctr">
                      <a:solidFill>
                        <a:schemeClr val="accent1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THRI.IP7.P3_MB_ION_COLL</a:t>
                      </a: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6.9 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3.9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1.6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1.3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0.3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0.3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0.6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THRI.ARDS_MBMB_ION_COLL</a:t>
                      </a: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0.6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0.6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0.5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0.3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0.6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solidFill>
                            <a:schemeClr val="accent1"/>
                          </a:solidFill>
                        </a:rPr>
                        <a:t>THRI.ARDS.P1_MQ_ION_COLL</a:t>
                      </a: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1.4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</a:rPr>
                        <a:t>1.1</a:t>
                      </a:r>
                      <a:endParaRPr sz="1400" b="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0.6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0.5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0.8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0.6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0.6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0.6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0.6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0.5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40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THRI.ARDS.P3_MQ_ION_COLL</a:t>
                      </a: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0.07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0.02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0.01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</a:rPr>
                        <a:t>0.004</a:t>
                      </a:r>
                      <a:endParaRPr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L="0" marR="0" marT="0" marB="0" horzOverflow="overflow">
                    <a:lnB w="25400">
                      <a:solidFill>
                        <a:schemeClr val="accent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043791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9B92311-62E9-6941-0CB7-68E3AC9095B4}"/>
              </a:ext>
            </a:extLst>
          </p:cNvPr>
          <p:cNvSpPr txBox="1"/>
          <p:nvPr/>
        </p:nvSpPr>
        <p:spPr>
          <a:xfrm>
            <a:off x="195241" y="4492003"/>
            <a:ext cx="861783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Max: Threshold already at maximum electronics limit</a:t>
            </a:r>
          </a:p>
          <a:p>
            <a:pPr algn="l"/>
            <a:r>
              <a:rPr lang="en-CH" sz="1400" dirty="0"/>
              <a:t>In red: would need to apply factor to reach 100kW (RS09-10) or equivalent</a:t>
            </a:r>
          </a:p>
          <a:p>
            <a:pPr algn="l"/>
            <a:r>
              <a:rPr lang="en-CH" sz="1400" dirty="0"/>
              <a:t>In green: not limiting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B39D34-CC2D-6782-94BA-20A7F82B4148}"/>
              </a:ext>
            </a:extLst>
          </p:cNvPr>
          <p:cNvSpPr txBox="1"/>
          <p:nvPr/>
        </p:nvSpPr>
        <p:spPr>
          <a:xfrm>
            <a:off x="195241" y="5271420"/>
            <a:ext cx="11239113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Other bottlenecks:</a:t>
            </a:r>
          </a:p>
          <a:p>
            <a:pPr marL="285750" indent="-285750" algn="l">
              <a:buFontTx/>
              <a:buChar char="-"/>
            </a:pPr>
            <a:r>
              <a:rPr lang="en-CH" sz="1400" dirty="0"/>
              <a:t>BLMTI.06R7.B1E10_TCLA.C6R7.B1 and BLMTI.06L7.B2I10_TCLA.C6L7.B2 in THRI_COLL_7_TCLA_LO, </a:t>
            </a:r>
            <a:r>
              <a:rPr lang="en-CH" sz="1400" b="1" dirty="0"/>
              <a:t>factor 1.1 in RS07-08</a:t>
            </a:r>
          </a:p>
          <a:p>
            <a:pPr marL="285750" indent="-285750">
              <a:buFontTx/>
              <a:buChar char="-"/>
            </a:pPr>
            <a:r>
              <a:rPr lang="en-CH" sz="1400" dirty="0"/>
              <a:t>BLMQI.06R7.B2I20_MQTL in THRI.IP7.P2_MQTL_FT, </a:t>
            </a:r>
            <a:r>
              <a:rPr lang="en-CH" sz="1400" b="1" dirty="0"/>
              <a:t>factor 1.2 in RS07, 1.1 in RS08 -&gt; move to </a:t>
            </a:r>
            <a:r>
              <a:rPr lang="en-US" sz="1400" b="1" dirty="0">
                <a:solidFill>
                  <a:schemeClr val="accent1"/>
                </a:solidFill>
              </a:rPr>
              <a:t>THRI.IP7.P2_MQTL_FT_ION_COLL?</a:t>
            </a:r>
            <a:endParaRPr lang="en-CH" sz="1400" b="1" dirty="0"/>
          </a:p>
          <a:p>
            <a:pPr marL="285750" indent="-285750" algn="l">
              <a:buFontTx/>
              <a:buChar char="-"/>
            </a:pPr>
            <a:r>
              <a:rPr lang="en-CH" sz="1400" dirty="0"/>
              <a:t>BLMs with a filter in THRI_TCD_RC would need corrections in RS01-04, not sure about scaling</a:t>
            </a:r>
          </a:p>
          <a:p>
            <a:pPr marL="285750" indent="-285750" algn="l">
              <a:buFontTx/>
              <a:buChar char="-"/>
            </a:pP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731285537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Comments xmlns="eba68c5d-a16d-4544-b27e-a8c1f589a1c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escriptionDoc" ma:contentTypeID="0x010100C117084739E9BA4AA0BF5AE274F2102B" ma:contentTypeVersion="17" ma:contentTypeDescription="Description" ma:contentTypeScope="" ma:versionID="b867d449a24b4dedf7561a5b750742c0">
  <xsd:schema xmlns:xsd="http://www.w3.org/2001/XMLSchema" xmlns:xs="http://www.w3.org/2001/XMLSchema" xmlns:p="http://schemas.microsoft.com/office/2006/metadata/properties" xmlns:ns2="eba68c5d-a16d-4544-b27e-a8c1f589a1c5" xmlns:ns3="e39f6b2f-18b2-40c3-8616-28521665e632" targetNamespace="http://schemas.microsoft.com/office/2006/metadata/properties" ma:root="true" ma:fieldsID="0dafc4da4bdcc3796595a8c8d2b973f9" ns2:_="" ns3:_="">
    <xsd:import namespace="eba68c5d-a16d-4544-b27e-a8c1f589a1c5"/>
    <xsd:import namespace="e39f6b2f-18b2-40c3-8616-28521665e632"/>
    <xsd:element name="properties">
      <xsd:complexType>
        <xsd:sequence>
          <xsd:element name="documentManagement">
            <xsd:complexType>
              <xsd:all>
                <xsd:element ref="ns2:DescriptionComments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a68c5d-a16d-4544-b27e-a8c1f589a1c5" elementFormDefault="qualified">
    <xsd:import namespace="http://schemas.microsoft.com/office/2006/documentManagement/types"/>
    <xsd:import namespace="http://schemas.microsoft.com/office/infopath/2007/PartnerControls"/>
    <xsd:element name="DescriptionComments" ma:index="8" nillable="true" ma:displayName="Description" ma:description="Description of the document" ma:internalName="DescriptionComments" ma:readOnly="fals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9f6b2f-18b2-40c3-8616-28521665e63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78CE89-8210-4F90-8E0E-43AE452916C5}">
  <ds:schemaRefs>
    <ds:schemaRef ds:uri="http://schemas.microsoft.com/office/2006/metadata/properties"/>
    <ds:schemaRef ds:uri="http://schemas.microsoft.com/office/infopath/2007/PartnerControls"/>
    <ds:schemaRef ds:uri="eba68c5d-a16d-4544-b27e-a8c1f589a1c5"/>
  </ds:schemaRefs>
</ds:datastoreItem>
</file>

<file path=customXml/itemProps2.xml><?xml version="1.0" encoding="utf-8"?>
<ds:datastoreItem xmlns:ds="http://schemas.openxmlformats.org/officeDocument/2006/customXml" ds:itemID="{81D77F3D-CC11-428C-B5AD-2CA269C19E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0F999A-C320-4ED5-B6AD-8D42141C43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a68c5d-a16d-4544-b27e-a8c1f589a1c5"/>
    <ds:schemaRef ds:uri="e39f6b2f-18b2-40c3-8616-28521665e6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52183</TotalTime>
  <Words>1033</Words>
  <Application>Microsoft Macintosh PowerPoint</Application>
  <PresentationFormat>Widescreen</PresentationFormat>
  <Paragraphs>343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CERN Corporate 16x9_PPT_Arial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Donadon</dc:creator>
  <cp:lastModifiedBy>Morales Vigo, Sara</cp:lastModifiedBy>
  <cp:revision>1451</cp:revision>
  <dcterms:created xsi:type="dcterms:W3CDTF">2020-06-30T14:47:54Z</dcterms:created>
  <dcterms:modified xsi:type="dcterms:W3CDTF">2024-11-15T13:30:32Z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0x010100C117084739E9BA4AA0BF5AE274F2102B</vt:lpwstr>
  </property>
</Properties>
</file>