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4"/>
  </p:notesMasterIdLst>
  <p:sldIdLst>
    <p:sldId id="257" r:id="rId2"/>
    <p:sldId id="408" r:id="rId3"/>
    <p:sldId id="409" r:id="rId4"/>
    <p:sldId id="403" r:id="rId5"/>
    <p:sldId id="410" r:id="rId6"/>
    <p:sldId id="401" r:id="rId7"/>
    <p:sldId id="402" r:id="rId8"/>
    <p:sldId id="411" r:id="rId9"/>
    <p:sldId id="406" r:id="rId10"/>
    <p:sldId id="407" r:id="rId11"/>
    <p:sldId id="421" r:id="rId12"/>
    <p:sldId id="412" r:id="rId13"/>
    <p:sldId id="413" r:id="rId14"/>
    <p:sldId id="414" r:id="rId15"/>
    <p:sldId id="416" r:id="rId16"/>
    <p:sldId id="417" r:id="rId17"/>
    <p:sldId id="415" r:id="rId18"/>
    <p:sldId id="420" r:id="rId19"/>
    <p:sldId id="418" r:id="rId20"/>
    <p:sldId id="422" r:id="rId21"/>
    <p:sldId id="419" r:id="rId22"/>
    <p:sldId id="423" r:id="rId2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F57B681-1A12-A1F3-D825-E8988091B03A}" name="Lukas Felsberger" initials="LF" userId="S::lukas.felsberger@cern.ch::7df031f6-8243-43c6-b179-fb3ed1054ed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6A4"/>
    <a:srgbClr val="000000"/>
    <a:srgbClr val="2D7CA3"/>
    <a:srgbClr val="DECBAA"/>
    <a:srgbClr val="FF8989"/>
    <a:srgbClr val="4B87D3"/>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423" autoAdjust="0"/>
    <p:restoredTop sz="94508" autoAdjust="0"/>
  </p:normalViewPr>
  <p:slideViewPr>
    <p:cSldViewPr snapToGrid="0" snapToObjects="1">
      <p:cViewPr varScale="1">
        <p:scale>
          <a:sx n="165" d="100"/>
          <a:sy n="165" d="100"/>
        </p:scale>
        <p:origin x="312" y="184"/>
      </p:cViewPr>
      <p:guideLst>
        <p:guide orient="horz" pos="1620"/>
        <p:guide pos="2896"/>
      </p:guideLst>
    </p:cSldViewPr>
  </p:slideViewPr>
  <p:notesTextViewPr>
    <p:cViewPr>
      <p:scale>
        <a:sx n="100" d="100"/>
        <a:sy n="100" d="100"/>
      </p:scale>
      <p:origin x="0" y="0"/>
    </p:cViewPr>
  </p:notesTextViewPr>
  <p:notesViewPr>
    <p:cSldViewPr snapToGrid="0" snapToObjects="1" showGuides="1">
      <p:cViewPr varScale="1">
        <p:scale>
          <a:sx n="136" d="100"/>
          <a:sy n="136" d="100"/>
        </p:scale>
        <p:origin x="-3872"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DA8CDB-4CDB-0047-B0A3-926A8FE44A35}" type="datetimeFigureOut">
              <a:rPr lang="fr-FR" smtClean="0"/>
              <a:t>28/11/2024</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dirty="0"/>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1</a:t>
            </a:fld>
            <a:endParaRPr lang="fr-FR" dirty="0"/>
          </a:p>
        </p:txBody>
      </p:sp>
    </p:spTree>
    <p:extLst>
      <p:ext uri="{BB962C8B-B14F-4D97-AF65-F5344CB8AC3E}">
        <p14:creationId xmlns:p14="http://schemas.microsoft.com/office/powerpoint/2010/main" val="4771308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Accelerator Fault Statistics 2024, RAWG, 05.12.2024</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Accelerator Fault Statistics 2024, RAWG, 05.12.2024</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dirty="0"/>
              <a:t>Click icon to add picture</a:t>
            </a:r>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Accelerator Fault Statistics 2024, RAWG, 05.12.2024</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Accelerator Fault Statistics 2024, RAWG, 05.12.2024</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8" name="Footer Placeholder 2"/>
          <p:cNvSpPr>
            <a:spLocks noGrp="1"/>
          </p:cNvSpPr>
          <p:nvPr>
            <p:ph type="ftr" sz="quarter" idx="3"/>
          </p:nvPr>
        </p:nvSpPr>
        <p:spPr>
          <a:xfrm>
            <a:off x="902043" y="4767263"/>
            <a:ext cx="7176313"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algn="l"/>
            <a:r>
              <a:rPr lang="en-GB"/>
              <a:t>Accelerator Fault Statistics 2024, RAWG, 05.12.2024</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Accelerator Fault Statistics 2024, RAWG, 05.12.2024</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Accelerator Fault Statistics 2024, RAWG, 05.12.2024</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Image 10" descr="bande-02.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57967" y="4527550"/>
            <a:ext cx="8243343" cy="615950"/>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Accelerator Fault Statistics 2024, RAWG, 05.12.2024</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hyperlink" Target="https://indico.cern.ch/event/1340975/"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2B907B-6AB5-4865-92F6-A7EB0E01B6F7}"/>
              </a:ext>
            </a:extLst>
          </p:cNvPr>
          <p:cNvSpPr>
            <a:spLocks noGrp="1"/>
          </p:cNvSpPr>
          <p:nvPr>
            <p:ph type="title"/>
          </p:nvPr>
        </p:nvSpPr>
        <p:spPr>
          <a:xfrm>
            <a:off x="457200" y="879230"/>
            <a:ext cx="8686800" cy="1313711"/>
          </a:xfrm>
        </p:spPr>
        <p:txBody>
          <a:bodyPr>
            <a:normAutofit/>
          </a:bodyPr>
          <a:lstStyle/>
          <a:p>
            <a:r>
              <a:rPr lang="en-GB" sz="3200" dirty="0"/>
              <a:t>LHC All Operation Availability Statistics 2024</a:t>
            </a:r>
          </a:p>
        </p:txBody>
      </p:sp>
      <p:sp>
        <p:nvSpPr>
          <p:cNvPr id="6" name="Content Placeholder 7"/>
          <p:cNvSpPr txBox="1">
            <a:spLocks/>
          </p:cNvSpPr>
          <p:nvPr/>
        </p:nvSpPr>
        <p:spPr>
          <a:xfrm>
            <a:off x="457200" y="2489982"/>
            <a:ext cx="8229600" cy="1610749"/>
          </a:xfrm>
          <a:prstGeom prst="rect">
            <a:avLst/>
          </a:prstGeom>
        </p:spPr>
        <p:txBody>
          <a:bodyPr>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endParaRPr lang="en-GB" sz="2000" dirty="0"/>
          </a:p>
          <a:p>
            <a:pPr marL="36576" indent="0">
              <a:buFont typeface="Arial"/>
              <a:buNone/>
            </a:pPr>
            <a:endParaRPr lang="en-GB" sz="2000" dirty="0"/>
          </a:p>
        </p:txBody>
      </p:sp>
      <p:sp>
        <p:nvSpPr>
          <p:cNvPr id="5" name="Footer Placeholder 4"/>
          <p:cNvSpPr>
            <a:spLocks noGrp="1"/>
          </p:cNvSpPr>
          <p:nvPr>
            <p:ph type="ftr" sz="quarter" idx="3"/>
          </p:nvPr>
        </p:nvSpPr>
        <p:spPr/>
        <p:txBody>
          <a:bodyPr/>
          <a:lstStyle/>
          <a:p>
            <a:r>
              <a:rPr lang="en-GB" dirty="0"/>
              <a:t>Accelerator Fault Statistics 2024, RAWG, 05.12.2024</a:t>
            </a:r>
          </a:p>
        </p:txBody>
      </p:sp>
      <p:sp>
        <p:nvSpPr>
          <p:cNvPr id="3" name="Slide Number Placeholder 2"/>
          <p:cNvSpPr>
            <a:spLocks noGrp="1"/>
          </p:cNvSpPr>
          <p:nvPr>
            <p:ph type="sldNum" sz="quarter" idx="4"/>
          </p:nvPr>
        </p:nvSpPr>
        <p:spPr/>
        <p:txBody>
          <a:bodyPr/>
          <a:lstStyle/>
          <a:p>
            <a:fld id="{17918391-D411-FE40-AAD7-861AE5233E0E}" type="slidenum">
              <a:rPr lang="en-GB" smtClean="0"/>
              <a:pPr/>
              <a:t>1</a:t>
            </a:fld>
            <a:endParaRPr lang="en-GB" dirty="0"/>
          </a:p>
        </p:txBody>
      </p:sp>
    </p:spTree>
    <p:extLst>
      <p:ext uri="{BB962C8B-B14F-4D97-AF65-F5344CB8AC3E}">
        <p14:creationId xmlns:p14="http://schemas.microsoft.com/office/powerpoint/2010/main" val="39047186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3DACA-D1C1-370C-630D-9A750E551FA6}"/>
              </a:ext>
            </a:extLst>
          </p:cNvPr>
          <p:cNvSpPr>
            <a:spLocks noGrp="1"/>
          </p:cNvSpPr>
          <p:nvPr>
            <p:ph type="title"/>
          </p:nvPr>
        </p:nvSpPr>
        <p:spPr/>
        <p:txBody>
          <a:bodyPr>
            <a:normAutofit/>
          </a:bodyPr>
          <a:lstStyle/>
          <a:p>
            <a:r>
              <a:rPr lang="en-GB" sz="2800" dirty="0"/>
              <a:t>Summary &amp; Conclusion</a:t>
            </a:r>
          </a:p>
        </p:txBody>
      </p:sp>
      <p:sp>
        <p:nvSpPr>
          <p:cNvPr id="3" name="Content Placeholder 2">
            <a:extLst>
              <a:ext uri="{FF2B5EF4-FFF2-40B4-BE49-F238E27FC236}">
                <a16:creationId xmlns:a16="http://schemas.microsoft.com/office/drawing/2014/main" id="{38DD84D3-F064-F841-5C07-3E1623CC1F18}"/>
              </a:ext>
            </a:extLst>
          </p:cNvPr>
          <p:cNvSpPr>
            <a:spLocks noGrp="1"/>
          </p:cNvSpPr>
          <p:nvPr>
            <p:ph idx="1"/>
          </p:nvPr>
        </p:nvSpPr>
        <p:spPr>
          <a:xfrm>
            <a:off x="375399" y="1216571"/>
            <a:ext cx="8229600" cy="3203145"/>
          </a:xfrm>
        </p:spPr>
        <p:txBody>
          <a:bodyPr vert="horz" lIns="91440" tIns="45720" rIns="91440" bIns="45720" anchor="t">
            <a:normAutofit fontScale="92500" lnSpcReduction="10000"/>
          </a:bodyPr>
          <a:lstStyle/>
          <a:p>
            <a:pPr marL="493395">
              <a:lnSpc>
                <a:spcPct val="110000"/>
              </a:lnSpc>
            </a:pPr>
            <a:r>
              <a:rPr lang="en-GB" sz="1700" dirty="0">
                <a:solidFill>
                  <a:srgbClr val="000000"/>
                </a:solidFill>
              </a:rPr>
              <a:t>Main message and conclusion for 2024?</a:t>
            </a:r>
          </a:p>
          <a:p>
            <a:pPr marL="493395">
              <a:lnSpc>
                <a:spcPct val="110000"/>
              </a:lnSpc>
            </a:pPr>
            <a:r>
              <a:rPr lang="en-GB" sz="1700" dirty="0">
                <a:solidFill>
                  <a:srgbClr val="FF0000"/>
                </a:solidFill>
                <a:cs typeface="Arial"/>
              </a:rPr>
              <a:t>GREAT year, all working better than previous years, no large faults</a:t>
            </a:r>
          </a:p>
          <a:p>
            <a:pPr marL="493395">
              <a:lnSpc>
                <a:spcPct val="110000"/>
              </a:lnSpc>
            </a:pPr>
            <a:endParaRPr lang="en-GB" sz="1600" dirty="0">
              <a:solidFill>
                <a:srgbClr val="000000"/>
              </a:solidFill>
              <a:cs typeface="Arial"/>
            </a:endParaRPr>
          </a:p>
          <a:p>
            <a:pPr marL="493395">
              <a:lnSpc>
                <a:spcPct val="110000"/>
              </a:lnSpc>
            </a:pPr>
            <a:r>
              <a:rPr lang="en-GB" sz="1600" dirty="0">
                <a:solidFill>
                  <a:srgbClr val="000000"/>
                </a:solidFill>
                <a:cs typeface="Arial"/>
              </a:rPr>
              <a:t>Would you like us to provide AFT statistics for a specific problem in more detail?</a:t>
            </a:r>
          </a:p>
          <a:p>
            <a:pPr marL="493395">
              <a:lnSpc>
                <a:spcPct val="110000"/>
              </a:lnSpc>
            </a:pPr>
            <a:r>
              <a:rPr lang="en-GB" sz="1600" dirty="0">
                <a:solidFill>
                  <a:srgbClr val="FF0000"/>
                </a:solidFill>
                <a:cs typeface="Arial"/>
              </a:rPr>
              <a:t>Worth checking the constant increase over Run3 of downtime from QPS</a:t>
            </a:r>
          </a:p>
          <a:p>
            <a:pPr marL="493395">
              <a:lnSpc>
                <a:spcPct val="110000"/>
              </a:lnSpc>
            </a:pPr>
            <a:endParaRPr lang="en-GB" sz="1700" dirty="0">
              <a:solidFill>
                <a:srgbClr val="000000"/>
              </a:solidFill>
            </a:endParaRPr>
          </a:p>
          <a:p>
            <a:pPr marL="493395">
              <a:lnSpc>
                <a:spcPct val="110000"/>
              </a:lnSpc>
            </a:pPr>
            <a:r>
              <a:rPr lang="en-GB" sz="1700" dirty="0">
                <a:solidFill>
                  <a:srgbClr val="000000"/>
                </a:solidFill>
              </a:rPr>
              <a:t>What is the outlook for next year? Are there any availability problems expected unless they are addressed over the YETS?</a:t>
            </a:r>
          </a:p>
          <a:p>
            <a:pPr marL="493395">
              <a:lnSpc>
                <a:spcPct val="110000"/>
              </a:lnSpc>
            </a:pPr>
            <a:r>
              <a:rPr lang="en-GB" sz="1700" dirty="0">
                <a:solidFill>
                  <a:srgbClr val="FF0000"/>
                </a:solidFill>
                <a:cs typeface="Arial"/>
              </a:rPr>
              <a:t>See S2 plus comment on mitigation for P8 </a:t>
            </a:r>
            <a:r>
              <a:rPr lang="en-GB" sz="1700" dirty="0" err="1">
                <a:solidFill>
                  <a:srgbClr val="FF0000"/>
                </a:solidFill>
                <a:cs typeface="Arial"/>
              </a:rPr>
              <a:t>cryo</a:t>
            </a:r>
            <a:r>
              <a:rPr lang="en-GB" sz="1700" dirty="0">
                <a:solidFill>
                  <a:srgbClr val="FF0000"/>
                </a:solidFill>
                <a:cs typeface="Arial"/>
              </a:rPr>
              <a:t> electronics in S9</a:t>
            </a:r>
          </a:p>
          <a:p>
            <a:pPr marL="493395">
              <a:lnSpc>
                <a:spcPct val="110000"/>
              </a:lnSpc>
            </a:pPr>
            <a:endParaRPr lang="en-GB" sz="1700" dirty="0">
              <a:solidFill>
                <a:srgbClr val="000000"/>
              </a:solidFill>
            </a:endParaRPr>
          </a:p>
          <a:p>
            <a:pPr marL="493395">
              <a:lnSpc>
                <a:spcPct val="110000"/>
              </a:lnSpc>
            </a:pPr>
            <a:r>
              <a:rPr lang="en-GB" sz="1700" dirty="0">
                <a:solidFill>
                  <a:srgbClr val="000000"/>
                </a:solidFill>
              </a:rPr>
              <a:t>Desiderata for fault tracking and AFT tool?</a:t>
            </a:r>
            <a:endParaRPr lang="en-GB" sz="1700" dirty="0">
              <a:solidFill>
                <a:srgbClr val="000000"/>
              </a:solidFill>
              <a:cs typeface="Arial"/>
            </a:endParaRPr>
          </a:p>
          <a:p>
            <a:pPr marL="493395">
              <a:lnSpc>
                <a:spcPct val="110000"/>
              </a:lnSpc>
            </a:pPr>
            <a:endParaRPr lang="en-GB" dirty="0">
              <a:cs typeface="Arial"/>
            </a:endParaRPr>
          </a:p>
        </p:txBody>
      </p:sp>
      <p:sp>
        <p:nvSpPr>
          <p:cNvPr id="4" name="Footer Placeholder 3">
            <a:extLst>
              <a:ext uri="{FF2B5EF4-FFF2-40B4-BE49-F238E27FC236}">
                <a16:creationId xmlns:a16="http://schemas.microsoft.com/office/drawing/2014/main" id="{38642AE3-E11D-5BD5-4B61-70CD0986DF19}"/>
              </a:ext>
            </a:extLst>
          </p:cNvPr>
          <p:cNvSpPr>
            <a:spLocks noGrp="1"/>
          </p:cNvSpPr>
          <p:nvPr>
            <p:ph type="ftr" sz="quarter" idx="3"/>
          </p:nvPr>
        </p:nvSpPr>
        <p:spPr/>
        <p:txBody>
          <a:bodyPr/>
          <a:lstStyle/>
          <a:p>
            <a:pPr algn="l"/>
            <a:r>
              <a:rPr lang="en-GB" dirty="0"/>
              <a:t>Accelerator Fault Statistics 2024, RAWG, 05.12.2024</a:t>
            </a:r>
          </a:p>
        </p:txBody>
      </p:sp>
      <p:sp>
        <p:nvSpPr>
          <p:cNvPr id="5" name="Slide Number Placeholder 4">
            <a:extLst>
              <a:ext uri="{FF2B5EF4-FFF2-40B4-BE49-F238E27FC236}">
                <a16:creationId xmlns:a16="http://schemas.microsoft.com/office/drawing/2014/main" id="{283EA66B-DFB6-6E2B-9CCB-72BDD969E71F}"/>
              </a:ext>
            </a:extLst>
          </p:cNvPr>
          <p:cNvSpPr>
            <a:spLocks noGrp="1"/>
          </p:cNvSpPr>
          <p:nvPr>
            <p:ph type="sldNum" sz="quarter" idx="4"/>
          </p:nvPr>
        </p:nvSpPr>
        <p:spPr/>
        <p:txBody>
          <a:bodyPr/>
          <a:lstStyle/>
          <a:p>
            <a:fld id="{17918391-D411-FE40-AAD7-861AE5233E0E}" type="slidenum">
              <a:rPr lang="en-GB" smtClean="0"/>
              <a:pPr/>
              <a:t>10</a:t>
            </a:fld>
            <a:endParaRPr lang="en-GB" dirty="0"/>
          </a:p>
        </p:txBody>
      </p:sp>
    </p:spTree>
    <p:extLst>
      <p:ext uri="{BB962C8B-B14F-4D97-AF65-F5344CB8AC3E}">
        <p14:creationId xmlns:p14="http://schemas.microsoft.com/office/powerpoint/2010/main" val="20209354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B1609-4D45-5454-4477-E782D16A236C}"/>
              </a:ext>
            </a:extLst>
          </p:cNvPr>
          <p:cNvSpPr>
            <a:spLocks noGrp="1"/>
          </p:cNvSpPr>
          <p:nvPr>
            <p:ph type="title"/>
          </p:nvPr>
        </p:nvSpPr>
        <p:spPr/>
        <p:txBody>
          <a:bodyPr>
            <a:normAutofit/>
          </a:bodyPr>
          <a:lstStyle/>
          <a:p>
            <a:r>
              <a:rPr lang="en-US" sz="3200" dirty="0"/>
              <a:t>Appendix – top 5 systems for unavailability</a:t>
            </a:r>
            <a:endParaRPr lang="en-GB" sz="3200" dirty="0"/>
          </a:p>
        </p:txBody>
      </p:sp>
      <p:sp>
        <p:nvSpPr>
          <p:cNvPr id="3" name="Footer Placeholder 2">
            <a:extLst>
              <a:ext uri="{FF2B5EF4-FFF2-40B4-BE49-F238E27FC236}">
                <a16:creationId xmlns:a16="http://schemas.microsoft.com/office/drawing/2014/main" id="{B38D84A2-4288-F513-646F-E6B59BE19611}"/>
              </a:ext>
            </a:extLst>
          </p:cNvPr>
          <p:cNvSpPr>
            <a:spLocks noGrp="1"/>
          </p:cNvSpPr>
          <p:nvPr>
            <p:ph type="ftr" sz="quarter" idx="3"/>
          </p:nvPr>
        </p:nvSpPr>
        <p:spPr/>
        <p:txBody>
          <a:bodyPr/>
          <a:lstStyle/>
          <a:p>
            <a:r>
              <a:rPr lang="en-GB"/>
              <a:t>Accelerator Fault Statistics 2024, RAWG, 05.12.2024</a:t>
            </a:r>
            <a:endParaRPr lang="en-US" dirty="0"/>
          </a:p>
        </p:txBody>
      </p:sp>
      <p:sp>
        <p:nvSpPr>
          <p:cNvPr id="4" name="Slide Number Placeholder 3">
            <a:extLst>
              <a:ext uri="{FF2B5EF4-FFF2-40B4-BE49-F238E27FC236}">
                <a16:creationId xmlns:a16="http://schemas.microsoft.com/office/drawing/2014/main" id="{A95B71B8-257B-7ED1-93A3-0A59B49C95F0}"/>
              </a:ext>
            </a:extLst>
          </p:cNvPr>
          <p:cNvSpPr>
            <a:spLocks noGrp="1"/>
          </p:cNvSpPr>
          <p:nvPr>
            <p:ph type="sldNum" sz="quarter" idx="4"/>
          </p:nvPr>
        </p:nvSpPr>
        <p:spPr/>
        <p:txBody>
          <a:bodyPr/>
          <a:lstStyle/>
          <a:p>
            <a:fld id="{17918391-D411-FE40-AAD7-861AE5233E0E}" type="slidenum">
              <a:rPr lang="en-US" smtClean="0"/>
              <a:pPr/>
              <a:t>11</a:t>
            </a:fld>
            <a:endParaRPr lang="en-US" dirty="0"/>
          </a:p>
        </p:txBody>
      </p:sp>
      <p:sp>
        <p:nvSpPr>
          <p:cNvPr id="5" name="Text Placeholder 4">
            <a:extLst>
              <a:ext uri="{FF2B5EF4-FFF2-40B4-BE49-F238E27FC236}">
                <a16:creationId xmlns:a16="http://schemas.microsoft.com/office/drawing/2014/main" id="{91E054C5-B574-35A2-4B61-B976D0407A0C}"/>
              </a:ext>
            </a:extLst>
          </p:cNvPr>
          <p:cNvSpPr>
            <a:spLocks noGrp="1"/>
          </p:cNvSpPr>
          <p:nvPr>
            <p:ph type="body" idx="10"/>
          </p:nvPr>
        </p:nvSpPr>
        <p:spPr>
          <a:xfrm>
            <a:off x="457199" y="2543342"/>
            <a:ext cx="8324987" cy="1180042"/>
          </a:xfrm>
        </p:spPr>
        <p:txBody>
          <a:bodyPr>
            <a:normAutofit/>
          </a:bodyPr>
          <a:lstStyle/>
          <a:p>
            <a:r>
              <a:rPr lang="en-US" dirty="0"/>
              <a:t>For additional information / interest. </a:t>
            </a:r>
          </a:p>
          <a:p>
            <a:endParaRPr lang="en-US" dirty="0"/>
          </a:p>
          <a:p>
            <a:r>
              <a:rPr lang="en-US" dirty="0"/>
              <a:t>We will follow up on specific equipment down time with the relevant experts separately, but feel free to comment if you see something.</a:t>
            </a:r>
            <a:endParaRPr lang="en-GB" dirty="0"/>
          </a:p>
        </p:txBody>
      </p:sp>
    </p:spTree>
    <p:extLst>
      <p:ext uri="{BB962C8B-B14F-4D97-AF65-F5344CB8AC3E}">
        <p14:creationId xmlns:p14="http://schemas.microsoft.com/office/powerpoint/2010/main" val="20918568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A182909-A698-F68B-DA88-BA37764C2423}"/>
              </a:ext>
            </a:extLst>
          </p:cNvPr>
          <p:cNvSpPr>
            <a:spLocks noGrp="1"/>
          </p:cNvSpPr>
          <p:nvPr>
            <p:ph type="ftr" sz="quarter" idx="3"/>
          </p:nvPr>
        </p:nvSpPr>
        <p:spPr/>
        <p:txBody>
          <a:bodyPr/>
          <a:lstStyle/>
          <a:p>
            <a:r>
              <a:rPr lang="en-GB"/>
              <a:t>Accelerator Fault Statistics 2024, RAWG, 05.12.2024</a:t>
            </a:r>
            <a:endParaRPr lang="en-US" dirty="0"/>
          </a:p>
        </p:txBody>
      </p:sp>
      <p:sp>
        <p:nvSpPr>
          <p:cNvPr id="3" name="Slide Number Placeholder 2">
            <a:extLst>
              <a:ext uri="{FF2B5EF4-FFF2-40B4-BE49-F238E27FC236}">
                <a16:creationId xmlns:a16="http://schemas.microsoft.com/office/drawing/2014/main" id="{D78FE507-3939-E729-3092-34D73BE425CC}"/>
              </a:ext>
            </a:extLst>
          </p:cNvPr>
          <p:cNvSpPr>
            <a:spLocks noGrp="1"/>
          </p:cNvSpPr>
          <p:nvPr>
            <p:ph type="sldNum" sz="quarter" idx="4"/>
          </p:nvPr>
        </p:nvSpPr>
        <p:spPr/>
        <p:txBody>
          <a:bodyPr/>
          <a:lstStyle/>
          <a:p>
            <a:fld id="{17918391-D411-FE40-AAD7-861AE5233E0E}" type="slidenum">
              <a:rPr lang="en-US" smtClean="0"/>
              <a:pPr/>
              <a:t>12</a:t>
            </a:fld>
            <a:endParaRPr lang="en-US" dirty="0"/>
          </a:p>
        </p:txBody>
      </p:sp>
      <p:pic>
        <p:nvPicPr>
          <p:cNvPr id="5" name="Picture 4">
            <a:extLst>
              <a:ext uri="{FF2B5EF4-FFF2-40B4-BE49-F238E27FC236}">
                <a16:creationId xmlns:a16="http://schemas.microsoft.com/office/drawing/2014/main" id="{A7184C01-E1F8-3237-DEB4-D00912652A41}"/>
              </a:ext>
            </a:extLst>
          </p:cNvPr>
          <p:cNvPicPr>
            <a:picLocks noChangeAspect="1"/>
          </p:cNvPicPr>
          <p:nvPr/>
        </p:nvPicPr>
        <p:blipFill>
          <a:blip r:embed="rId2"/>
          <a:stretch>
            <a:fillRect/>
          </a:stretch>
        </p:blipFill>
        <p:spPr>
          <a:xfrm>
            <a:off x="0" y="0"/>
            <a:ext cx="9144000" cy="4282330"/>
          </a:xfrm>
          <a:prstGeom prst="rect">
            <a:avLst/>
          </a:prstGeom>
        </p:spPr>
      </p:pic>
    </p:spTree>
    <p:extLst>
      <p:ext uri="{BB962C8B-B14F-4D97-AF65-F5344CB8AC3E}">
        <p14:creationId xmlns:p14="http://schemas.microsoft.com/office/powerpoint/2010/main" val="12260586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A182909-A698-F68B-DA88-BA37764C2423}"/>
              </a:ext>
            </a:extLst>
          </p:cNvPr>
          <p:cNvSpPr>
            <a:spLocks noGrp="1"/>
          </p:cNvSpPr>
          <p:nvPr>
            <p:ph type="ftr" sz="quarter" idx="3"/>
          </p:nvPr>
        </p:nvSpPr>
        <p:spPr/>
        <p:txBody>
          <a:bodyPr/>
          <a:lstStyle/>
          <a:p>
            <a:r>
              <a:rPr lang="en-GB"/>
              <a:t>Accelerator Fault Statistics 2024, RAWG, 05.12.2024</a:t>
            </a:r>
            <a:endParaRPr lang="en-US" dirty="0"/>
          </a:p>
        </p:txBody>
      </p:sp>
      <p:sp>
        <p:nvSpPr>
          <p:cNvPr id="3" name="Slide Number Placeholder 2">
            <a:extLst>
              <a:ext uri="{FF2B5EF4-FFF2-40B4-BE49-F238E27FC236}">
                <a16:creationId xmlns:a16="http://schemas.microsoft.com/office/drawing/2014/main" id="{D78FE507-3939-E729-3092-34D73BE425CC}"/>
              </a:ext>
            </a:extLst>
          </p:cNvPr>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7" name="Picture 6">
            <a:extLst>
              <a:ext uri="{FF2B5EF4-FFF2-40B4-BE49-F238E27FC236}">
                <a16:creationId xmlns:a16="http://schemas.microsoft.com/office/drawing/2014/main" id="{95C5D0FD-243B-0FB2-C860-40363907D954}"/>
              </a:ext>
            </a:extLst>
          </p:cNvPr>
          <p:cNvPicPr>
            <a:picLocks noChangeAspect="1"/>
          </p:cNvPicPr>
          <p:nvPr/>
        </p:nvPicPr>
        <p:blipFill>
          <a:blip r:embed="rId2"/>
          <a:stretch>
            <a:fillRect/>
          </a:stretch>
        </p:blipFill>
        <p:spPr>
          <a:xfrm>
            <a:off x="0" y="0"/>
            <a:ext cx="9144000" cy="4268645"/>
          </a:xfrm>
          <a:prstGeom prst="rect">
            <a:avLst/>
          </a:prstGeom>
        </p:spPr>
      </p:pic>
    </p:spTree>
    <p:extLst>
      <p:ext uri="{BB962C8B-B14F-4D97-AF65-F5344CB8AC3E}">
        <p14:creationId xmlns:p14="http://schemas.microsoft.com/office/powerpoint/2010/main" val="1542502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A182909-A698-F68B-DA88-BA37764C2423}"/>
              </a:ext>
            </a:extLst>
          </p:cNvPr>
          <p:cNvSpPr>
            <a:spLocks noGrp="1"/>
          </p:cNvSpPr>
          <p:nvPr>
            <p:ph type="ftr" sz="quarter" idx="3"/>
          </p:nvPr>
        </p:nvSpPr>
        <p:spPr/>
        <p:txBody>
          <a:bodyPr/>
          <a:lstStyle/>
          <a:p>
            <a:r>
              <a:rPr lang="en-GB"/>
              <a:t>Accelerator Fault Statistics 2024, RAWG, 05.12.2024</a:t>
            </a:r>
            <a:endParaRPr lang="en-US" dirty="0"/>
          </a:p>
        </p:txBody>
      </p:sp>
      <p:sp>
        <p:nvSpPr>
          <p:cNvPr id="3" name="Slide Number Placeholder 2">
            <a:extLst>
              <a:ext uri="{FF2B5EF4-FFF2-40B4-BE49-F238E27FC236}">
                <a16:creationId xmlns:a16="http://schemas.microsoft.com/office/drawing/2014/main" id="{D78FE507-3939-E729-3092-34D73BE425CC}"/>
              </a:ext>
            </a:extLst>
          </p:cNvPr>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7" name="Picture 6">
            <a:extLst>
              <a:ext uri="{FF2B5EF4-FFF2-40B4-BE49-F238E27FC236}">
                <a16:creationId xmlns:a16="http://schemas.microsoft.com/office/drawing/2014/main" id="{E9F9E60D-40AC-22F9-47B9-8FB38EC123BE}"/>
              </a:ext>
            </a:extLst>
          </p:cNvPr>
          <p:cNvPicPr>
            <a:picLocks noChangeAspect="1"/>
          </p:cNvPicPr>
          <p:nvPr/>
        </p:nvPicPr>
        <p:blipFill>
          <a:blip r:embed="rId2"/>
          <a:stretch>
            <a:fillRect/>
          </a:stretch>
        </p:blipFill>
        <p:spPr>
          <a:xfrm>
            <a:off x="0" y="278440"/>
            <a:ext cx="9144000" cy="4865060"/>
          </a:xfrm>
          <a:prstGeom prst="rect">
            <a:avLst/>
          </a:prstGeom>
        </p:spPr>
      </p:pic>
    </p:spTree>
    <p:extLst>
      <p:ext uri="{BB962C8B-B14F-4D97-AF65-F5344CB8AC3E}">
        <p14:creationId xmlns:p14="http://schemas.microsoft.com/office/powerpoint/2010/main" val="14474827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A182909-A698-F68B-DA88-BA37764C2423}"/>
              </a:ext>
            </a:extLst>
          </p:cNvPr>
          <p:cNvSpPr>
            <a:spLocks noGrp="1"/>
          </p:cNvSpPr>
          <p:nvPr>
            <p:ph type="ftr" sz="quarter" idx="3"/>
          </p:nvPr>
        </p:nvSpPr>
        <p:spPr/>
        <p:txBody>
          <a:bodyPr/>
          <a:lstStyle/>
          <a:p>
            <a:r>
              <a:rPr lang="en-GB"/>
              <a:t>Accelerator Fault Statistics 2024, RAWG, 05.12.2024</a:t>
            </a:r>
            <a:endParaRPr lang="en-US" dirty="0"/>
          </a:p>
        </p:txBody>
      </p:sp>
      <p:sp>
        <p:nvSpPr>
          <p:cNvPr id="3" name="Slide Number Placeholder 2">
            <a:extLst>
              <a:ext uri="{FF2B5EF4-FFF2-40B4-BE49-F238E27FC236}">
                <a16:creationId xmlns:a16="http://schemas.microsoft.com/office/drawing/2014/main" id="{D78FE507-3939-E729-3092-34D73BE425CC}"/>
              </a:ext>
            </a:extLst>
          </p:cNvPr>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11" name="Picture 10">
            <a:extLst>
              <a:ext uri="{FF2B5EF4-FFF2-40B4-BE49-F238E27FC236}">
                <a16:creationId xmlns:a16="http://schemas.microsoft.com/office/drawing/2014/main" id="{8333FDB4-D1CB-F989-A194-D126BFB28A32}"/>
              </a:ext>
            </a:extLst>
          </p:cNvPr>
          <p:cNvPicPr>
            <a:picLocks noChangeAspect="1"/>
          </p:cNvPicPr>
          <p:nvPr/>
        </p:nvPicPr>
        <p:blipFill>
          <a:blip r:embed="rId2"/>
          <a:stretch>
            <a:fillRect/>
          </a:stretch>
        </p:blipFill>
        <p:spPr>
          <a:xfrm>
            <a:off x="535593" y="0"/>
            <a:ext cx="7900495" cy="5143500"/>
          </a:xfrm>
          <a:prstGeom prst="rect">
            <a:avLst/>
          </a:prstGeom>
        </p:spPr>
      </p:pic>
    </p:spTree>
    <p:extLst>
      <p:ext uri="{BB962C8B-B14F-4D97-AF65-F5344CB8AC3E}">
        <p14:creationId xmlns:p14="http://schemas.microsoft.com/office/powerpoint/2010/main" val="28657568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A182909-A698-F68B-DA88-BA37764C2423}"/>
              </a:ext>
            </a:extLst>
          </p:cNvPr>
          <p:cNvSpPr>
            <a:spLocks noGrp="1"/>
          </p:cNvSpPr>
          <p:nvPr>
            <p:ph type="ftr" sz="quarter" idx="3"/>
          </p:nvPr>
        </p:nvSpPr>
        <p:spPr/>
        <p:txBody>
          <a:bodyPr/>
          <a:lstStyle/>
          <a:p>
            <a:r>
              <a:rPr lang="en-GB"/>
              <a:t>Accelerator Fault Statistics 2024, RAWG, 05.12.2024</a:t>
            </a:r>
            <a:endParaRPr lang="en-US" dirty="0"/>
          </a:p>
        </p:txBody>
      </p:sp>
      <p:sp>
        <p:nvSpPr>
          <p:cNvPr id="3" name="Slide Number Placeholder 2">
            <a:extLst>
              <a:ext uri="{FF2B5EF4-FFF2-40B4-BE49-F238E27FC236}">
                <a16:creationId xmlns:a16="http://schemas.microsoft.com/office/drawing/2014/main" id="{D78FE507-3939-E729-3092-34D73BE425CC}"/>
              </a:ext>
            </a:extLst>
          </p:cNvPr>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7" name="Picture 6">
            <a:extLst>
              <a:ext uri="{FF2B5EF4-FFF2-40B4-BE49-F238E27FC236}">
                <a16:creationId xmlns:a16="http://schemas.microsoft.com/office/drawing/2014/main" id="{224A2EA0-0D58-8625-1FE7-209B9125EC4C}"/>
              </a:ext>
            </a:extLst>
          </p:cNvPr>
          <p:cNvPicPr>
            <a:picLocks noChangeAspect="1"/>
          </p:cNvPicPr>
          <p:nvPr/>
        </p:nvPicPr>
        <p:blipFill>
          <a:blip r:embed="rId2"/>
          <a:stretch>
            <a:fillRect/>
          </a:stretch>
        </p:blipFill>
        <p:spPr>
          <a:xfrm>
            <a:off x="0" y="278440"/>
            <a:ext cx="9144000" cy="4865060"/>
          </a:xfrm>
          <a:prstGeom prst="rect">
            <a:avLst/>
          </a:prstGeom>
        </p:spPr>
      </p:pic>
    </p:spTree>
    <p:extLst>
      <p:ext uri="{BB962C8B-B14F-4D97-AF65-F5344CB8AC3E}">
        <p14:creationId xmlns:p14="http://schemas.microsoft.com/office/powerpoint/2010/main" val="38956175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A182909-A698-F68B-DA88-BA37764C2423}"/>
              </a:ext>
            </a:extLst>
          </p:cNvPr>
          <p:cNvSpPr>
            <a:spLocks noGrp="1"/>
          </p:cNvSpPr>
          <p:nvPr>
            <p:ph type="ftr" sz="quarter" idx="3"/>
          </p:nvPr>
        </p:nvSpPr>
        <p:spPr/>
        <p:txBody>
          <a:bodyPr/>
          <a:lstStyle/>
          <a:p>
            <a:r>
              <a:rPr lang="en-GB"/>
              <a:t>Accelerator Fault Statistics 2024, RAWG, 05.12.2024</a:t>
            </a:r>
            <a:endParaRPr lang="en-US" dirty="0"/>
          </a:p>
        </p:txBody>
      </p:sp>
      <p:sp>
        <p:nvSpPr>
          <p:cNvPr id="3" name="Slide Number Placeholder 2">
            <a:extLst>
              <a:ext uri="{FF2B5EF4-FFF2-40B4-BE49-F238E27FC236}">
                <a16:creationId xmlns:a16="http://schemas.microsoft.com/office/drawing/2014/main" id="{D78FE507-3939-E729-3092-34D73BE425CC}"/>
              </a:ext>
            </a:extLst>
          </p:cNvPr>
          <p:cNvSpPr>
            <a:spLocks noGrp="1"/>
          </p:cNvSpPr>
          <p:nvPr>
            <p:ph type="sldNum" sz="quarter" idx="4"/>
          </p:nvPr>
        </p:nvSpPr>
        <p:spPr/>
        <p:txBody>
          <a:bodyPr/>
          <a:lstStyle/>
          <a:p>
            <a:fld id="{17918391-D411-FE40-AAD7-861AE5233E0E}" type="slidenum">
              <a:rPr lang="en-US" smtClean="0"/>
              <a:pPr/>
              <a:t>17</a:t>
            </a:fld>
            <a:endParaRPr lang="en-US" dirty="0"/>
          </a:p>
        </p:txBody>
      </p:sp>
      <p:pic>
        <p:nvPicPr>
          <p:cNvPr id="5" name="Picture 4">
            <a:extLst>
              <a:ext uri="{FF2B5EF4-FFF2-40B4-BE49-F238E27FC236}">
                <a16:creationId xmlns:a16="http://schemas.microsoft.com/office/drawing/2014/main" id="{9947FB51-48A9-21E0-4C6D-BEA49D9D4BB5}"/>
              </a:ext>
            </a:extLst>
          </p:cNvPr>
          <p:cNvPicPr>
            <a:picLocks noChangeAspect="1"/>
          </p:cNvPicPr>
          <p:nvPr/>
        </p:nvPicPr>
        <p:blipFill>
          <a:blip r:embed="rId2"/>
          <a:stretch>
            <a:fillRect/>
          </a:stretch>
        </p:blipFill>
        <p:spPr>
          <a:xfrm>
            <a:off x="0" y="278440"/>
            <a:ext cx="9144000" cy="4865060"/>
          </a:xfrm>
          <a:prstGeom prst="rect">
            <a:avLst/>
          </a:prstGeom>
        </p:spPr>
      </p:pic>
    </p:spTree>
    <p:extLst>
      <p:ext uri="{BB962C8B-B14F-4D97-AF65-F5344CB8AC3E}">
        <p14:creationId xmlns:p14="http://schemas.microsoft.com/office/powerpoint/2010/main" val="20429310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A182909-A698-F68B-DA88-BA37764C2423}"/>
              </a:ext>
            </a:extLst>
          </p:cNvPr>
          <p:cNvSpPr>
            <a:spLocks noGrp="1"/>
          </p:cNvSpPr>
          <p:nvPr>
            <p:ph type="ftr" sz="quarter" idx="3"/>
          </p:nvPr>
        </p:nvSpPr>
        <p:spPr/>
        <p:txBody>
          <a:bodyPr/>
          <a:lstStyle/>
          <a:p>
            <a:r>
              <a:rPr lang="en-GB"/>
              <a:t>Accelerator Fault Statistics 2024, RAWG, 05.12.2024</a:t>
            </a:r>
            <a:endParaRPr lang="en-US" dirty="0"/>
          </a:p>
        </p:txBody>
      </p:sp>
      <p:sp>
        <p:nvSpPr>
          <p:cNvPr id="3" name="Slide Number Placeholder 2">
            <a:extLst>
              <a:ext uri="{FF2B5EF4-FFF2-40B4-BE49-F238E27FC236}">
                <a16:creationId xmlns:a16="http://schemas.microsoft.com/office/drawing/2014/main" id="{D78FE507-3939-E729-3092-34D73BE425CC}"/>
              </a:ext>
            </a:extLst>
          </p:cNvPr>
          <p:cNvSpPr>
            <a:spLocks noGrp="1"/>
          </p:cNvSpPr>
          <p:nvPr>
            <p:ph type="sldNum" sz="quarter" idx="4"/>
          </p:nvPr>
        </p:nvSpPr>
        <p:spPr/>
        <p:txBody>
          <a:bodyPr/>
          <a:lstStyle/>
          <a:p>
            <a:fld id="{17918391-D411-FE40-AAD7-861AE5233E0E}" type="slidenum">
              <a:rPr lang="en-US" smtClean="0"/>
              <a:pPr/>
              <a:t>18</a:t>
            </a:fld>
            <a:endParaRPr lang="en-US" dirty="0"/>
          </a:p>
        </p:txBody>
      </p:sp>
      <p:pic>
        <p:nvPicPr>
          <p:cNvPr id="5" name="Picture 4">
            <a:extLst>
              <a:ext uri="{FF2B5EF4-FFF2-40B4-BE49-F238E27FC236}">
                <a16:creationId xmlns:a16="http://schemas.microsoft.com/office/drawing/2014/main" id="{41656CB8-9DAC-198D-D08B-127549A916E0}"/>
              </a:ext>
            </a:extLst>
          </p:cNvPr>
          <p:cNvPicPr>
            <a:picLocks noChangeAspect="1"/>
          </p:cNvPicPr>
          <p:nvPr/>
        </p:nvPicPr>
        <p:blipFill>
          <a:blip r:embed="rId2"/>
          <a:stretch>
            <a:fillRect/>
          </a:stretch>
        </p:blipFill>
        <p:spPr>
          <a:xfrm>
            <a:off x="621752" y="0"/>
            <a:ext cx="7900495" cy="5143500"/>
          </a:xfrm>
          <a:prstGeom prst="rect">
            <a:avLst/>
          </a:prstGeom>
        </p:spPr>
      </p:pic>
    </p:spTree>
    <p:extLst>
      <p:ext uri="{BB962C8B-B14F-4D97-AF65-F5344CB8AC3E}">
        <p14:creationId xmlns:p14="http://schemas.microsoft.com/office/powerpoint/2010/main" val="42618666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A182909-A698-F68B-DA88-BA37764C2423}"/>
              </a:ext>
            </a:extLst>
          </p:cNvPr>
          <p:cNvSpPr>
            <a:spLocks noGrp="1"/>
          </p:cNvSpPr>
          <p:nvPr>
            <p:ph type="ftr" sz="quarter" idx="3"/>
          </p:nvPr>
        </p:nvSpPr>
        <p:spPr/>
        <p:txBody>
          <a:bodyPr/>
          <a:lstStyle/>
          <a:p>
            <a:r>
              <a:rPr lang="en-GB"/>
              <a:t>Accelerator Fault Statistics 2024, RAWG, 05.12.2024</a:t>
            </a:r>
            <a:endParaRPr lang="en-US" dirty="0"/>
          </a:p>
        </p:txBody>
      </p:sp>
      <p:sp>
        <p:nvSpPr>
          <p:cNvPr id="3" name="Slide Number Placeholder 2">
            <a:extLst>
              <a:ext uri="{FF2B5EF4-FFF2-40B4-BE49-F238E27FC236}">
                <a16:creationId xmlns:a16="http://schemas.microsoft.com/office/drawing/2014/main" id="{D78FE507-3939-E729-3092-34D73BE425CC}"/>
              </a:ext>
            </a:extLst>
          </p:cNvPr>
          <p:cNvSpPr>
            <a:spLocks noGrp="1"/>
          </p:cNvSpPr>
          <p:nvPr>
            <p:ph type="sldNum" sz="quarter" idx="4"/>
          </p:nvPr>
        </p:nvSpPr>
        <p:spPr/>
        <p:txBody>
          <a:bodyPr/>
          <a:lstStyle/>
          <a:p>
            <a:fld id="{17918391-D411-FE40-AAD7-861AE5233E0E}" type="slidenum">
              <a:rPr lang="en-US" smtClean="0"/>
              <a:pPr/>
              <a:t>19</a:t>
            </a:fld>
            <a:endParaRPr lang="en-US" dirty="0"/>
          </a:p>
        </p:txBody>
      </p:sp>
      <p:pic>
        <p:nvPicPr>
          <p:cNvPr id="7" name="Picture 6">
            <a:extLst>
              <a:ext uri="{FF2B5EF4-FFF2-40B4-BE49-F238E27FC236}">
                <a16:creationId xmlns:a16="http://schemas.microsoft.com/office/drawing/2014/main" id="{73D204A4-C9E6-A0A7-1305-0F61BF317C8B}"/>
              </a:ext>
            </a:extLst>
          </p:cNvPr>
          <p:cNvPicPr>
            <a:picLocks noChangeAspect="1"/>
          </p:cNvPicPr>
          <p:nvPr/>
        </p:nvPicPr>
        <p:blipFill>
          <a:blip r:embed="rId2"/>
          <a:stretch>
            <a:fillRect/>
          </a:stretch>
        </p:blipFill>
        <p:spPr>
          <a:xfrm>
            <a:off x="621752" y="0"/>
            <a:ext cx="7900495" cy="5143500"/>
          </a:xfrm>
          <a:prstGeom prst="rect">
            <a:avLst/>
          </a:prstGeom>
        </p:spPr>
      </p:pic>
    </p:spTree>
    <p:extLst>
      <p:ext uri="{BB962C8B-B14F-4D97-AF65-F5344CB8AC3E}">
        <p14:creationId xmlns:p14="http://schemas.microsoft.com/office/powerpoint/2010/main" val="26052483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de-DE" i="1" dirty="0"/>
              <a:t>Information I</a:t>
            </a:r>
            <a:endParaRPr lang="en-GB" i="1" dirty="0"/>
          </a:p>
        </p:txBody>
      </p:sp>
      <p:sp>
        <p:nvSpPr>
          <p:cNvPr id="7" name="Content Placeholder 6"/>
          <p:cNvSpPr>
            <a:spLocks noGrp="1"/>
          </p:cNvSpPr>
          <p:nvPr>
            <p:ph idx="1"/>
          </p:nvPr>
        </p:nvSpPr>
        <p:spPr>
          <a:xfrm>
            <a:off x="454454" y="1268049"/>
            <a:ext cx="8229600" cy="3130463"/>
          </a:xfrm>
        </p:spPr>
        <p:txBody>
          <a:bodyPr vert="horz" lIns="91440" tIns="45720" rIns="91440" bIns="45720" anchor="t">
            <a:normAutofit fontScale="55000" lnSpcReduction="20000"/>
          </a:bodyPr>
          <a:lstStyle/>
          <a:p>
            <a:pPr marL="36576" indent="0">
              <a:lnSpc>
                <a:spcPct val="120000"/>
              </a:lnSpc>
              <a:buNone/>
            </a:pPr>
            <a:r>
              <a:rPr lang="en-GB" sz="2600" dirty="0">
                <a:solidFill>
                  <a:srgbClr val="000000"/>
                </a:solidFill>
              </a:rPr>
              <a:t>These slides are a template to summarize availability of your machine in 2024. Please correct and complement the slides considering the following questions:</a:t>
            </a:r>
          </a:p>
          <a:p>
            <a:pPr marL="493395">
              <a:lnSpc>
                <a:spcPct val="120000"/>
              </a:lnSpc>
            </a:pPr>
            <a:endParaRPr lang="en-GB" sz="2600" dirty="0">
              <a:solidFill>
                <a:srgbClr val="000000"/>
              </a:solidFill>
            </a:endParaRPr>
          </a:p>
          <a:p>
            <a:pPr marL="493395">
              <a:lnSpc>
                <a:spcPct val="120000"/>
              </a:lnSpc>
            </a:pPr>
            <a:r>
              <a:rPr lang="en-GB" sz="2600" dirty="0">
                <a:solidFill>
                  <a:srgbClr val="000000"/>
                </a:solidFill>
              </a:rPr>
              <a:t>What are the main events &amp; challenges impacting availability this year? </a:t>
            </a:r>
          </a:p>
          <a:p>
            <a:pPr marL="904875" lvl="1">
              <a:lnSpc>
                <a:spcPct val="120000"/>
              </a:lnSpc>
            </a:pPr>
            <a:r>
              <a:rPr lang="en-GB" sz="2000" dirty="0">
                <a:solidFill>
                  <a:srgbClr val="000000"/>
                </a:solidFill>
              </a:rPr>
              <a:t>Is this shown in the data, and does it match your expectations? </a:t>
            </a:r>
          </a:p>
          <a:p>
            <a:pPr marL="904875" lvl="1">
              <a:lnSpc>
                <a:spcPct val="120000"/>
              </a:lnSpc>
            </a:pPr>
            <a:r>
              <a:rPr lang="en-GB" sz="2000" dirty="0">
                <a:solidFill>
                  <a:srgbClr val="000000"/>
                </a:solidFill>
              </a:rPr>
              <a:t>Is any crucial aspect not visible in the data that should be pointed out?</a:t>
            </a:r>
            <a:endParaRPr lang="en-GB" sz="2000" dirty="0">
              <a:solidFill>
                <a:srgbClr val="000000"/>
              </a:solidFill>
              <a:cs typeface="Arial"/>
            </a:endParaRPr>
          </a:p>
          <a:p>
            <a:pPr>
              <a:lnSpc>
                <a:spcPct val="120000"/>
              </a:lnSpc>
            </a:pPr>
            <a:endParaRPr lang="en-GB" sz="2300" dirty="0">
              <a:solidFill>
                <a:srgbClr val="000000"/>
              </a:solidFill>
            </a:endParaRPr>
          </a:p>
          <a:p>
            <a:pPr>
              <a:lnSpc>
                <a:spcPct val="120000"/>
              </a:lnSpc>
            </a:pPr>
            <a:r>
              <a:rPr lang="en-GB" sz="2300" dirty="0">
                <a:solidFill>
                  <a:srgbClr val="000000"/>
                </a:solidFill>
              </a:rPr>
              <a:t>What is the outlook for next year? </a:t>
            </a:r>
          </a:p>
          <a:p>
            <a:pPr lvl="1">
              <a:lnSpc>
                <a:spcPct val="120000"/>
              </a:lnSpc>
            </a:pPr>
            <a:r>
              <a:rPr lang="en-GB" sz="2000" dirty="0">
                <a:solidFill>
                  <a:srgbClr val="000000"/>
                </a:solidFill>
              </a:rPr>
              <a:t>Are you expecting interventions over YETS that might improve availability? </a:t>
            </a:r>
          </a:p>
          <a:p>
            <a:pPr lvl="1">
              <a:lnSpc>
                <a:spcPct val="120000"/>
              </a:lnSpc>
            </a:pPr>
            <a:r>
              <a:rPr lang="en-GB" sz="2000" dirty="0">
                <a:solidFill>
                  <a:srgbClr val="FF0000"/>
                </a:solidFill>
              </a:rPr>
              <a:t>It’s possible (though not sure) that bunch intensity will be increased in 2025. That could have an impact on availability. More…that choice may oblige a change of beam type (25 ns vs </a:t>
            </a:r>
            <a:r>
              <a:rPr lang="en-GB" sz="2000" dirty="0" err="1">
                <a:solidFill>
                  <a:srgbClr val="FF0000"/>
                </a:solidFill>
              </a:rPr>
              <a:t>hyrid</a:t>
            </a:r>
            <a:r>
              <a:rPr lang="en-GB" sz="2000" dirty="0">
                <a:solidFill>
                  <a:srgbClr val="FF0000"/>
                </a:solidFill>
              </a:rPr>
              <a:t> filling scheme), which may as well bring surprises for availability</a:t>
            </a:r>
          </a:p>
          <a:p>
            <a:pPr lvl="1">
              <a:lnSpc>
                <a:spcPct val="120000"/>
              </a:lnSpc>
            </a:pPr>
            <a:r>
              <a:rPr lang="en-GB" sz="2000" dirty="0">
                <a:solidFill>
                  <a:srgbClr val="000000"/>
                </a:solidFill>
              </a:rPr>
              <a:t>Could certain circumstances lead to an availability degradation</a:t>
            </a:r>
            <a:r>
              <a:rPr lang="en-GB" dirty="0">
                <a:solidFill>
                  <a:srgbClr val="000000"/>
                </a:solidFill>
              </a:rPr>
              <a:t>?</a:t>
            </a:r>
          </a:p>
        </p:txBody>
      </p:sp>
      <p:sp>
        <p:nvSpPr>
          <p:cNvPr id="3" name="Footer Placeholder 2"/>
          <p:cNvSpPr>
            <a:spLocks noGrp="1"/>
          </p:cNvSpPr>
          <p:nvPr>
            <p:ph type="ftr" sz="quarter" idx="3"/>
          </p:nvPr>
        </p:nvSpPr>
        <p:spPr/>
        <p:txBody>
          <a:bodyPr/>
          <a:lstStyle/>
          <a:p>
            <a:r>
              <a:rPr lang="en-GB"/>
              <a:t>Accelerator Fault Statistics 2024, RAWG, 05.12.2024</a:t>
            </a:r>
            <a:endParaRPr lang="en-US" dirty="0"/>
          </a:p>
        </p:txBody>
      </p:sp>
      <p:sp>
        <p:nvSpPr>
          <p:cNvPr id="2" name="Slide Number Placeholder 1"/>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41273880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A182909-A698-F68B-DA88-BA37764C2423}"/>
              </a:ext>
            </a:extLst>
          </p:cNvPr>
          <p:cNvSpPr>
            <a:spLocks noGrp="1"/>
          </p:cNvSpPr>
          <p:nvPr>
            <p:ph type="ftr" sz="quarter" idx="3"/>
          </p:nvPr>
        </p:nvSpPr>
        <p:spPr/>
        <p:txBody>
          <a:bodyPr/>
          <a:lstStyle/>
          <a:p>
            <a:r>
              <a:rPr lang="en-GB"/>
              <a:t>Accelerator Fault Statistics 2024, RAWG, 05.12.2024</a:t>
            </a:r>
            <a:endParaRPr lang="en-US" dirty="0"/>
          </a:p>
        </p:txBody>
      </p:sp>
      <p:sp>
        <p:nvSpPr>
          <p:cNvPr id="3" name="Slide Number Placeholder 2">
            <a:extLst>
              <a:ext uri="{FF2B5EF4-FFF2-40B4-BE49-F238E27FC236}">
                <a16:creationId xmlns:a16="http://schemas.microsoft.com/office/drawing/2014/main" id="{D78FE507-3939-E729-3092-34D73BE425CC}"/>
              </a:ext>
            </a:extLst>
          </p:cNvPr>
          <p:cNvSpPr>
            <a:spLocks noGrp="1"/>
          </p:cNvSpPr>
          <p:nvPr>
            <p:ph type="sldNum" sz="quarter" idx="4"/>
          </p:nvPr>
        </p:nvSpPr>
        <p:spPr/>
        <p:txBody>
          <a:bodyPr/>
          <a:lstStyle/>
          <a:p>
            <a:fld id="{17918391-D411-FE40-AAD7-861AE5233E0E}" type="slidenum">
              <a:rPr lang="en-US" smtClean="0"/>
              <a:pPr/>
              <a:t>20</a:t>
            </a:fld>
            <a:endParaRPr lang="en-US" dirty="0"/>
          </a:p>
        </p:txBody>
      </p:sp>
      <p:pic>
        <p:nvPicPr>
          <p:cNvPr id="5" name="Picture 4">
            <a:extLst>
              <a:ext uri="{FF2B5EF4-FFF2-40B4-BE49-F238E27FC236}">
                <a16:creationId xmlns:a16="http://schemas.microsoft.com/office/drawing/2014/main" id="{4D9416DA-0339-07F8-5820-072C1ACC665A}"/>
              </a:ext>
            </a:extLst>
          </p:cNvPr>
          <p:cNvPicPr>
            <a:picLocks noChangeAspect="1"/>
          </p:cNvPicPr>
          <p:nvPr/>
        </p:nvPicPr>
        <p:blipFill>
          <a:blip r:embed="rId2"/>
          <a:stretch>
            <a:fillRect/>
          </a:stretch>
        </p:blipFill>
        <p:spPr>
          <a:xfrm>
            <a:off x="0" y="278440"/>
            <a:ext cx="9144000" cy="4865060"/>
          </a:xfrm>
          <a:prstGeom prst="rect">
            <a:avLst/>
          </a:prstGeom>
        </p:spPr>
      </p:pic>
    </p:spTree>
    <p:extLst>
      <p:ext uri="{BB962C8B-B14F-4D97-AF65-F5344CB8AC3E}">
        <p14:creationId xmlns:p14="http://schemas.microsoft.com/office/powerpoint/2010/main" val="7706579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A182909-A698-F68B-DA88-BA37764C2423}"/>
              </a:ext>
            </a:extLst>
          </p:cNvPr>
          <p:cNvSpPr>
            <a:spLocks noGrp="1"/>
          </p:cNvSpPr>
          <p:nvPr>
            <p:ph type="ftr" sz="quarter" idx="3"/>
          </p:nvPr>
        </p:nvSpPr>
        <p:spPr/>
        <p:txBody>
          <a:bodyPr/>
          <a:lstStyle/>
          <a:p>
            <a:r>
              <a:rPr lang="en-GB"/>
              <a:t>Accelerator Fault Statistics 2024, RAWG, 05.12.2024</a:t>
            </a:r>
            <a:endParaRPr lang="en-US" dirty="0"/>
          </a:p>
        </p:txBody>
      </p:sp>
      <p:sp>
        <p:nvSpPr>
          <p:cNvPr id="3" name="Slide Number Placeholder 2">
            <a:extLst>
              <a:ext uri="{FF2B5EF4-FFF2-40B4-BE49-F238E27FC236}">
                <a16:creationId xmlns:a16="http://schemas.microsoft.com/office/drawing/2014/main" id="{D78FE507-3939-E729-3092-34D73BE425CC}"/>
              </a:ext>
            </a:extLst>
          </p:cNvPr>
          <p:cNvSpPr>
            <a:spLocks noGrp="1"/>
          </p:cNvSpPr>
          <p:nvPr>
            <p:ph type="sldNum" sz="quarter" idx="4"/>
          </p:nvPr>
        </p:nvSpPr>
        <p:spPr/>
        <p:txBody>
          <a:bodyPr/>
          <a:lstStyle/>
          <a:p>
            <a:fld id="{17918391-D411-FE40-AAD7-861AE5233E0E}" type="slidenum">
              <a:rPr lang="en-US" smtClean="0"/>
              <a:pPr/>
              <a:t>21</a:t>
            </a:fld>
            <a:endParaRPr lang="en-US" dirty="0"/>
          </a:p>
        </p:txBody>
      </p:sp>
      <p:pic>
        <p:nvPicPr>
          <p:cNvPr id="7" name="Picture 6">
            <a:extLst>
              <a:ext uri="{FF2B5EF4-FFF2-40B4-BE49-F238E27FC236}">
                <a16:creationId xmlns:a16="http://schemas.microsoft.com/office/drawing/2014/main" id="{62466002-B1C7-1568-975F-D5C07A8D9E78}"/>
              </a:ext>
            </a:extLst>
          </p:cNvPr>
          <p:cNvPicPr>
            <a:picLocks noChangeAspect="1"/>
          </p:cNvPicPr>
          <p:nvPr/>
        </p:nvPicPr>
        <p:blipFill>
          <a:blip r:embed="rId2"/>
          <a:stretch>
            <a:fillRect/>
          </a:stretch>
        </p:blipFill>
        <p:spPr>
          <a:xfrm>
            <a:off x="522098" y="0"/>
            <a:ext cx="7900495" cy="5143500"/>
          </a:xfrm>
          <a:prstGeom prst="rect">
            <a:avLst/>
          </a:prstGeom>
        </p:spPr>
      </p:pic>
    </p:spTree>
    <p:extLst>
      <p:ext uri="{BB962C8B-B14F-4D97-AF65-F5344CB8AC3E}">
        <p14:creationId xmlns:p14="http://schemas.microsoft.com/office/powerpoint/2010/main" val="40662403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09D0491-C461-C28F-AAA0-EB6AB00FD17D}"/>
              </a:ext>
            </a:extLst>
          </p:cNvPr>
          <p:cNvSpPr>
            <a:spLocks noGrp="1"/>
          </p:cNvSpPr>
          <p:nvPr>
            <p:ph type="ftr" sz="quarter" idx="3"/>
          </p:nvPr>
        </p:nvSpPr>
        <p:spPr/>
        <p:txBody>
          <a:bodyPr/>
          <a:lstStyle/>
          <a:p>
            <a:r>
              <a:rPr lang="en-GB"/>
              <a:t>Accelerator Fault Statistics 2024, RAWG, 05.12.2024</a:t>
            </a:r>
            <a:endParaRPr lang="en-US" dirty="0"/>
          </a:p>
        </p:txBody>
      </p:sp>
      <p:sp>
        <p:nvSpPr>
          <p:cNvPr id="3" name="Slide Number Placeholder 2">
            <a:extLst>
              <a:ext uri="{FF2B5EF4-FFF2-40B4-BE49-F238E27FC236}">
                <a16:creationId xmlns:a16="http://schemas.microsoft.com/office/drawing/2014/main" id="{3B0BBDF0-47CB-00E4-C691-A050827E85DE}"/>
              </a:ext>
            </a:extLst>
          </p:cNvPr>
          <p:cNvSpPr>
            <a:spLocks noGrp="1"/>
          </p:cNvSpPr>
          <p:nvPr>
            <p:ph type="sldNum" sz="quarter" idx="4"/>
          </p:nvPr>
        </p:nvSpPr>
        <p:spPr/>
        <p:txBody>
          <a:bodyPr/>
          <a:lstStyle/>
          <a:p>
            <a:fld id="{17918391-D411-FE40-AAD7-861AE5233E0E}" type="slidenum">
              <a:rPr lang="en-US" smtClean="0"/>
              <a:pPr/>
              <a:t>22</a:t>
            </a:fld>
            <a:endParaRPr lang="en-US" dirty="0"/>
          </a:p>
        </p:txBody>
      </p:sp>
      <p:pic>
        <p:nvPicPr>
          <p:cNvPr id="5" name="Picture 4">
            <a:extLst>
              <a:ext uri="{FF2B5EF4-FFF2-40B4-BE49-F238E27FC236}">
                <a16:creationId xmlns:a16="http://schemas.microsoft.com/office/drawing/2014/main" id="{BD980CCA-3A57-3227-0BFD-2F1E42D11D6B}"/>
              </a:ext>
            </a:extLst>
          </p:cNvPr>
          <p:cNvPicPr>
            <a:picLocks noChangeAspect="1"/>
          </p:cNvPicPr>
          <p:nvPr/>
        </p:nvPicPr>
        <p:blipFill>
          <a:blip r:embed="rId2"/>
          <a:stretch>
            <a:fillRect/>
          </a:stretch>
        </p:blipFill>
        <p:spPr>
          <a:xfrm>
            <a:off x="0" y="278440"/>
            <a:ext cx="9144000" cy="4865060"/>
          </a:xfrm>
          <a:prstGeom prst="rect">
            <a:avLst/>
          </a:prstGeom>
        </p:spPr>
      </p:pic>
    </p:spTree>
    <p:extLst>
      <p:ext uri="{BB962C8B-B14F-4D97-AF65-F5344CB8AC3E}">
        <p14:creationId xmlns:p14="http://schemas.microsoft.com/office/powerpoint/2010/main" val="17261247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4454" y="0"/>
            <a:ext cx="8226854" cy="705332"/>
          </a:xfrm>
        </p:spPr>
        <p:txBody>
          <a:bodyPr>
            <a:normAutofit fontScale="90000"/>
          </a:bodyPr>
          <a:lstStyle/>
          <a:p>
            <a:r>
              <a:rPr lang="de-DE" i="1" dirty="0"/>
              <a:t>Information II</a:t>
            </a:r>
            <a:endParaRPr lang="en-GB" i="1" dirty="0"/>
          </a:p>
        </p:txBody>
      </p:sp>
      <p:sp>
        <p:nvSpPr>
          <p:cNvPr id="7" name="Content Placeholder 6"/>
          <p:cNvSpPr>
            <a:spLocks noGrp="1"/>
          </p:cNvSpPr>
          <p:nvPr>
            <p:ph idx="1"/>
          </p:nvPr>
        </p:nvSpPr>
        <p:spPr>
          <a:xfrm>
            <a:off x="457200" y="873344"/>
            <a:ext cx="8229600" cy="3573665"/>
          </a:xfrm>
        </p:spPr>
        <p:txBody>
          <a:bodyPr vert="horz" lIns="91440" tIns="45720" rIns="91440" bIns="45720" anchor="t">
            <a:noAutofit/>
          </a:bodyPr>
          <a:lstStyle/>
          <a:p>
            <a:pPr>
              <a:lnSpc>
                <a:spcPct val="120000"/>
              </a:lnSpc>
            </a:pPr>
            <a:r>
              <a:rPr lang="en-GB" sz="1600" dirty="0">
                <a:solidFill>
                  <a:srgbClr val="000000"/>
                </a:solidFill>
              </a:rPr>
              <a:t>There will be additional questions on each slide. Feel free to spread out comments over multiple slides as required</a:t>
            </a:r>
          </a:p>
          <a:p>
            <a:pPr>
              <a:lnSpc>
                <a:spcPct val="120000"/>
              </a:lnSpc>
            </a:pPr>
            <a:endParaRPr lang="en-GB" sz="1600" dirty="0">
              <a:solidFill>
                <a:srgbClr val="000000"/>
              </a:solidFill>
            </a:endParaRPr>
          </a:p>
          <a:p>
            <a:pPr>
              <a:lnSpc>
                <a:spcPct val="120000"/>
              </a:lnSpc>
            </a:pPr>
            <a:r>
              <a:rPr lang="en-GB" sz="1600" b="1" dirty="0">
                <a:solidFill>
                  <a:srgbClr val="000000"/>
                </a:solidFill>
              </a:rPr>
              <a:t>We only need reviews of 2024. </a:t>
            </a:r>
            <a:r>
              <a:rPr lang="en-GB" sz="1600" dirty="0">
                <a:solidFill>
                  <a:srgbClr val="000000"/>
                </a:solidFill>
              </a:rPr>
              <a:t>Previous years are already well covered (e.g. see the Special RAWG on Accelerator Availability 2023, linked) </a:t>
            </a:r>
            <a:r>
              <a:rPr lang="en-GB" sz="1600" dirty="0">
                <a:hlinkClick r:id="rId2">
                  <a:extLst>
                    <a:ext uri="{A12FA001-AC4F-418D-AE19-62706E023703}">
                      <ahyp:hlinkClr xmlns:ahyp="http://schemas.microsoft.com/office/drawing/2018/hyperlinkcolor" val="tx"/>
                    </a:ext>
                  </a:extLst>
                </a:hlinkClick>
              </a:rPr>
              <a:t>https://indico.cern.ch/event/1340975/</a:t>
            </a:r>
            <a:endParaRPr lang="en-GB" sz="1600" dirty="0"/>
          </a:p>
          <a:p>
            <a:pPr>
              <a:lnSpc>
                <a:spcPct val="120000"/>
              </a:lnSpc>
            </a:pPr>
            <a:endParaRPr lang="en-GB" sz="1600" dirty="0">
              <a:solidFill>
                <a:srgbClr val="000000"/>
              </a:solidFill>
            </a:endParaRPr>
          </a:p>
          <a:p>
            <a:pPr>
              <a:lnSpc>
                <a:spcPct val="120000"/>
              </a:lnSpc>
            </a:pPr>
            <a:r>
              <a:rPr lang="en-GB" sz="1600" dirty="0">
                <a:solidFill>
                  <a:srgbClr val="000000"/>
                </a:solidFill>
              </a:rPr>
              <a:t>All LHC faults this year can be found at:</a:t>
            </a:r>
          </a:p>
          <a:p>
            <a:pPr marL="36576" indent="0">
              <a:lnSpc>
                <a:spcPct val="120000"/>
              </a:lnSpc>
              <a:buNone/>
            </a:pPr>
            <a:r>
              <a:rPr lang="en-GB" sz="1200" dirty="0">
                <a:solidFill>
                  <a:srgbClr val="0056A4"/>
                </a:solidFill>
              </a:rPr>
              <a:t>https://aft.cern.ch/search?timePeriod=%257B%2522timePeriodType%2522%253A%2522fixed%2522%252C%2522startTime%2522%253A%252201012024000000%2522%252C%2522endTime%2522%253A%252201012025000000%2522%257D&amp;accelerator=LHC&amp;hadStates=BLOCKING_OP&amp;excludedFaultStates=NON_BLOCKING_OP%252CUNDERSTOOD%252CSUSPENDED</a:t>
            </a:r>
            <a:endParaRPr lang="en-GB" sz="1600" dirty="0">
              <a:solidFill>
                <a:srgbClr val="000000"/>
              </a:solidFill>
            </a:endParaRPr>
          </a:p>
        </p:txBody>
      </p:sp>
      <p:sp>
        <p:nvSpPr>
          <p:cNvPr id="3" name="Footer Placeholder 2"/>
          <p:cNvSpPr>
            <a:spLocks noGrp="1"/>
          </p:cNvSpPr>
          <p:nvPr>
            <p:ph type="ftr" sz="quarter" idx="3"/>
          </p:nvPr>
        </p:nvSpPr>
        <p:spPr/>
        <p:txBody>
          <a:bodyPr/>
          <a:lstStyle/>
          <a:p>
            <a:r>
              <a:rPr lang="en-GB"/>
              <a:t>Accelerator Fault Statistics 2024, RAWG, 05.12.2024</a:t>
            </a:r>
            <a:endParaRPr lang="en-US" dirty="0"/>
          </a:p>
        </p:txBody>
      </p:sp>
      <p:sp>
        <p:nvSpPr>
          <p:cNvPr id="2" name="Slide Number Placeholder 1"/>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519236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B4D49-0B2F-0116-8164-6A47060899C8}"/>
              </a:ext>
            </a:extLst>
          </p:cNvPr>
          <p:cNvSpPr>
            <a:spLocks noGrp="1"/>
          </p:cNvSpPr>
          <p:nvPr>
            <p:ph type="title"/>
          </p:nvPr>
        </p:nvSpPr>
        <p:spPr/>
        <p:txBody>
          <a:bodyPr>
            <a:normAutofit fontScale="90000"/>
          </a:bodyPr>
          <a:lstStyle/>
          <a:p>
            <a:r>
              <a:rPr lang="en-GB" dirty="0"/>
              <a:t>Availability Schedule</a:t>
            </a:r>
          </a:p>
        </p:txBody>
      </p:sp>
      <p:sp>
        <p:nvSpPr>
          <p:cNvPr id="6" name="Content Placeholder 5">
            <a:extLst>
              <a:ext uri="{FF2B5EF4-FFF2-40B4-BE49-F238E27FC236}">
                <a16:creationId xmlns:a16="http://schemas.microsoft.com/office/drawing/2014/main" id="{67751718-B6EA-C35A-7E10-A397333BC4BC}"/>
              </a:ext>
            </a:extLst>
          </p:cNvPr>
          <p:cNvSpPr>
            <a:spLocks noGrp="1"/>
          </p:cNvSpPr>
          <p:nvPr>
            <p:ph idx="1"/>
          </p:nvPr>
        </p:nvSpPr>
        <p:spPr/>
        <p:txBody>
          <a:bodyPr>
            <a:normAutofit/>
          </a:bodyPr>
          <a:lstStyle/>
          <a:p>
            <a:pPr marL="36576" indent="0">
              <a:lnSpc>
                <a:spcPct val="120000"/>
              </a:lnSpc>
              <a:buNone/>
            </a:pPr>
            <a:r>
              <a:rPr lang="en-GB" sz="1600" dirty="0">
                <a:solidFill>
                  <a:srgbClr val="000000"/>
                </a:solidFill>
              </a:rPr>
              <a:t>Availability is counted over time periods as follows: </a:t>
            </a:r>
          </a:p>
          <a:p>
            <a:pPr>
              <a:lnSpc>
                <a:spcPct val="120000"/>
              </a:lnSpc>
            </a:pPr>
            <a:r>
              <a:rPr lang="en-GB" sz="1600" u="sng" dirty="0">
                <a:solidFill>
                  <a:srgbClr val="000000"/>
                </a:solidFill>
              </a:rPr>
              <a:t>L4, PSB, PS, SPS:</a:t>
            </a:r>
            <a:r>
              <a:rPr lang="en-GB" sz="1600" dirty="0">
                <a:solidFill>
                  <a:srgbClr val="000000"/>
                </a:solidFill>
              </a:rPr>
              <a:t> starts once beam is required by a downstream machine</a:t>
            </a:r>
          </a:p>
          <a:p>
            <a:pPr>
              <a:lnSpc>
                <a:spcPct val="120000"/>
              </a:lnSpc>
            </a:pPr>
            <a:r>
              <a:rPr lang="en-GB" sz="1600" u="sng" dirty="0">
                <a:solidFill>
                  <a:srgbClr val="000000"/>
                </a:solidFill>
              </a:rPr>
              <a:t>L3, LEIR</a:t>
            </a:r>
            <a:r>
              <a:rPr lang="en-GB" sz="1600" dirty="0">
                <a:solidFill>
                  <a:srgbClr val="000000"/>
                </a:solidFill>
              </a:rPr>
              <a:t> starts once beam is delivered to LHC</a:t>
            </a:r>
          </a:p>
          <a:p>
            <a:pPr>
              <a:lnSpc>
                <a:spcPct val="120000"/>
              </a:lnSpc>
            </a:pPr>
            <a:r>
              <a:rPr lang="en-GB" sz="1600" u="sng" dirty="0">
                <a:solidFill>
                  <a:srgbClr val="000000"/>
                </a:solidFill>
              </a:rPr>
              <a:t>LHC</a:t>
            </a:r>
            <a:r>
              <a:rPr lang="en-GB" sz="1600" dirty="0">
                <a:solidFill>
                  <a:srgbClr val="000000"/>
                </a:solidFill>
              </a:rPr>
              <a:t> starts with beam commissioning</a:t>
            </a:r>
          </a:p>
          <a:p>
            <a:pPr>
              <a:lnSpc>
                <a:spcPct val="120000"/>
              </a:lnSpc>
            </a:pPr>
            <a:r>
              <a:rPr lang="en-GB" sz="1600" u="sng" dirty="0">
                <a:solidFill>
                  <a:srgbClr val="000000"/>
                </a:solidFill>
              </a:rPr>
              <a:t>ISOLDE, AD/ELENA, EAST, NORTH</a:t>
            </a:r>
            <a:r>
              <a:rPr lang="en-GB" sz="1600" dirty="0">
                <a:solidFill>
                  <a:srgbClr val="000000"/>
                </a:solidFill>
              </a:rPr>
              <a:t> starts with respective physics period</a:t>
            </a:r>
          </a:p>
          <a:p>
            <a:pPr marL="36576" indent="0">
              <a:lnSpc>
                <a:spcPct val="120000"/>
              </a:lnSpc>
              <a:buNone/>
            </a:pPr>
            <a:endParaRPr lang="en-GB" sz="1600" dirty="0">
              <a:solidFill>
                <a:srgbClr val="000000"/>
              </a:solidFill>
            </a:endParaRPr>
          </a:p>
          <a:p>
            <a:pPr marL="36576" indent="0">
              <a:lnSpc>
                <a:spcPct val="120000"/>
              </a:lnSpc>
              <a:buNone/>
            </a:pPr>
            <a:r>
              <a:rPr lang="en-GB" sz="1600" dirty="0">
                <a:solidFill>
                  <a:srgbClr val="000000"/>
                </a:solidFill>
              </a:rPr>
              <a:t>LHC All Operations time periods are on the next page. </a:t>
            </a:r>
            <a:r>
              <a:rPr lang="en-GB" sz="1600" dirty="0"/>
              <a:t>Should these times be wrong, please correct them and let us know</a:t>
            </a:r>
            <a:endParaRPr lang="en-GB" sz="1600" dirty="0">
              <a:cs typeface="Arial"/>
            </a:endParaRPr>
          </a:p>
        </p:txBody>
      </p:sp>
      <p:sp>
        <p:nvSpPr>
          <p:cNvPr id="4" name="Footer Placeholder 3">
            <a:extLst>
              <a:ext uri="{FF2B5EF4-FFF2-40B4-BE49-F238E27FC236}">
                <a16:creationId xmlns:a16="http://schemas.microsoft.com/office/drawing/2014/main" id="{176E8820-D134-FC84-A911-644C500A50EE}"/>
              </a:ext>
            </a:extLst>
          </p:cNvPr>
          <p:cNvSpPr>
            <a:spLocks noGrp="1"/>
          </p:cNvSpPr>
          <p:nvPr>
            <p:ph type="ftr" sz="quarter" idx="3"/>
          </p:nvPr>
        </p:nvSpPr>
        <p:spPr/>
        <p:txBody>
          <a:bodyPr/>
          <a:lstStyle/>
          <a:p>
            <a:pPr algn="l"/>
            <a:r>
              <a:rPr lang="en-GB" dirty="0"/>
              <a:t>Accelerator Fault Statistics 2024, RAWG, 05.12.2024</a:t>
            </a:r>
          </a:p>
        </p:txBody>
      </p:sp>
      <p:sp>
        <p:nvSpPr>
          <p:cNvPr id="5" name="Slide Number Placeholder 4">
            <a:extLst>
              <a:ext uri="{FF2B5EF4-FFF2-40B4-BE49-F238E27FC236}">
                <a16:creationId xmlns:a16="http://schemas.microsoft.com/office/drawing/2014/main" id="{8440A5E1-144E-934F-90A5-DA61D703D9B9}"/>
              </a:ext>
            </a:extLst>
          </p:cNvPr>
          <p:cNvSpPr>
            <a:spLocks noGrp="1"/>
          </p:cNvSpPr>
          <p:nvPr>
            <p:ph type="sldNum" sz="quarter" idx="4"/>
          </p:nvPr>
        </p:nvSpPr>
        <p:spPr/>
        <p:txBody>
          <a:bodyPr/>
          <a:lstStyle/>
          <a:p>
            <a:fld id="{17918391-D411-FE40-AAD7-861AE5233E0E}" type="slidenum">
              <a:rPr lang="en-GB" smtClean="0"/>
              <a:pPr/>
              <a:t>4</a:t>
            </a:fld>
            <a:endParaRPr lang="en-GB" dirty="0"/>
          </a:p>
        </p:txBody>
      </p:sp>
    </p:spTree>
    <p:extLst>
      <p:ext uri="{BB962C8B-B14F-4D97-AF65-F5344CB8AC3E}">
        <p14:creationId xmlns:p14="http://schemas.microsoft.com/office/powerpoint/2010/main" val="2140740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629B6-FDD9-C33E-B263-E7869E97553E}"/>
              </a:ext>
            </a:extLst>
          </p:cNvPr>
          <p:cNvSpPr>
            <a:spLocks noGrp="1"/>
          </p:cNvSpPr>
          <p:nvPr>
            <p:ph type="title"/>
          </p:nvPr>
        </p:nvSpPr>
        <p:spPr/>
        <p:txBody>
          <a:bodyPr>
            <a:normAutofit/>
          </a:bodyPr>
          <a:lstStyle/>
          <a:p>
            <a:r>
              <a:rPr lang="en-US" sz="2800" dirty="0"/>
              <a:t>LHC All Operations Periods</a:t>
            </a:r>
            <a:endParaRPr lang="en-GB" sz="2800" dirty="0"/>
          </a:p>
        </p:txBody>
      </p:sp>
      <p:sp>
        <p:nvSpPr>
          <p:cNvPr id="3" name="Content Placeholder 2">
            <a:extLst>
              <a:ext uri="{FF2B5EF4-FFF2-40B4-BE49-F238E27FC236}">
                <a16:creationId xmlns:a16="http://schemas.microsoft.com/office/drawing/2014/main" id="{A7D3A08C-BB3A-8A8F-E9A8-E41D14062AA9}"/>
              </a:ext>
            </a:extLst>
          </p:cNvPr>
          <p:cNvSpPr>
            <a:spLocks noGrp="1"/>
          </p:cNvSpPr>
          <p:nvPr>
            <p:ph idx="1"/>
          </p:nvPr>
        </p:nvSpPr>
        <p:spPr>
          <a:xfrm>
            <a:off x="536858" y="1218047"/>
            <a:ext cx="6673505" cy="2707406"/>
          </a:xfrm>
        </p:spPr>
        <p:txBody>
          <a:bodyPr>
            <a:noAutofit/>
          </a:bodyPr>
          <a:lstStyle/>
          <a:p>
            <a:r>
              <a:rPr lang="en-GB" sz="1200" b="0" dirty="0">
                <a:solidFill>
                  <a:srgbClr val="000000"/>
                </a:solidFill>
                <a:effectLst/>
                <a:latin typeface="Consolas" panose="020B0609020204030204" pitchFamily="49" charset="0"/>
              </a:rPr>
              <a:t>('05-04-2015 00:00:00','14-12-2015 00:00:00'),</a:t>
            </a:r>
          </a:p>
          <a:p>
            <a:r>
              <a:rPr lang="en-GB" sz="1200" b="0" dirty="0">
                <a:solidFill>
                  <a:srgbClr val="000000"/>
                </a:solidFill>
                <a:effectLst/>
                <a:latin typeface="Consolas" panose="020B0609020204030204" pitchFamily="49" charset="0"/>
              </a:rPr>
              <a:t>('29-03-2016 00:00:00','05-12-2016 06:00:00'),</a:t>
            </a:r>
          </a:p>
          <a:p>
            <a:r>
              <a:rPr lang="en-GB" sz="1200" b="0" dirty="0">
                <a:solidFill>
                  <a:srgbClr val="000000"/>
                </a:solidFill>
                <a:effectLst/>
                <a:latin typeface="Consolas" panose="020B0609020204030204" pitchFamily="49" charset="0"/>
              </a:rPr>
              <a:t>('01-05-2017 00:00:00','04-12-2017 06:00:00'),</a:t>
            </a:r>
          </a:p>
          <a:p>
            <a:r>
              <a:rPr lang="en-GB" sz="1200" b="0" dirty="0">
                <a:solidFill>
                  <a:srgbClr val="000000"/>
                </a:solidFill>
                <a:effectLst/>
                <a:latin typeface="Consolas" panose="020B0609020204030204" pitchFamily="49" charset="0"/>
              </a:rPr>
              <a:t>('30-03-2018 00:00:00','03-12-2018 06:00:00'),</a:t>
            </a:r>
          </a:p>
          <a:p>
            <a:r>
              <a:rPr lang="en-GB" sz="1200" b="0" dirty="0">
                <a:solidFill>
                  <a:srgbClr val="000000"/>
                </a:solidFill>
                <a:effectLst/>
                <a:latin typeface="Consolas" panose="020B0609020204030204" pitchFamily="49" charset="0"/>
              </a:rPr>
              <a:t>('26-04-2022 00:00:00','28-11-2022 09:30:00'),</a:t>
            </a:r>
          </a:p>
          <a:p>
            <a:r>
              <a:rPr lang="en-GB" sz="1200" b="0" dirty="0">
                <a:solidFill>
                  <a:srgbClr val="000000"/>
                </a:solidFill>
                <a:effectLst/>
                <a:latin typeface="Consolas" panose="020B0609020204030204" pitchFamily="49" charset="0"/>
              </a:rPr>
              <a:t>('28-03-2023 00:00:00','30-10-2023 06:00:00'),</a:t>
            </a:r>
          </a:p>
          <a:p>
            <a:r>
              <a:rPr lang="en-GB" sz="1200" b="0" dirty="0">
                <a:solidFill>
                  <a:srgbClr val="000000"/>
                </a:solidFill>
                <a:effectLst/>
                <a:highlight>
                  <a:srgbClr val="FFFF00"/>
                </a:highlight>
                <a:latin typeface="Consolas" panose="020B0609020204030204" pitchFamily="49" charset="0"/>
              </a:rPr>
              <a:t>('08-03-2024 12:00:00','25-11-2024 06:00:00’) </a:t>
            </a:r>
            <a:r>
              <a:rPr lang="en-GB" sz="1200" b="0" dirty="0">
                <a:solidFill>
                  <a:srgbClr val="FF0000"/>
                </a:solidFill>
                <a:effectLst/>
                <a:highlight>
                  <a:srgbClr val="FFFF00"/>
                </a:highlight>
                <a:latin typeface="Consolas" panose="020B0609020204030204" pitchFamily="49" charset="0"/>
              </a:rPr>
              <a:t>-&gt; Not sure about the start date. If we consider beam commissioning in this (I would not, but it depends on how it is done historically) that would have to be 11.03, alternatively 05.04 (first SB) or 14</a:t>
            </a:r>
            <a:r>
              <a:rPr lang="en-GB" sz="1200" b="0" baseline="30000" dirty="0">
                <a:solidFill>
                  <a:srgbClr val="FF0000"/>
                </a:solidFill>
                <a:effectLst/>
                <a:highlight>
                  <a:srgbClr val="FFFF00"/>
                </a:highlight>
                <a:latin typeface="Consolas" panose="020B0609020204030204" pitchFamily="49" charset="0"/>
              </a:rPr>
              <a:t>th</a:t>
            </a:r>
            <a:r>
              <a:rPr lang="en-GB" sz="1200" b="0" dirty="0">
                <a:solidFill>
                  <a:srgbClr val="FF0000"/>
                </a:solidFill>
                <a:effectLst/>
                <a:highlight>
                  <a:srgbClr val="FFFF00"/>
                </a:highlight>
                <a:latin typeface="Consolas" panose="020B0609020204030204" pitchFamily="49" charset="0"/>
              </a:rPr>
              <a:t> April (1200b -&gt; start of physics production). END date is correct</a:t>
            </a:r>
          </a:p>
        </p:txBody>
      </p:sp>
      <p:sp>
        <p:nvSpPr>
          <p:cNvPr id="4" name="Footer Placeholder 3">
            <a:extLst>
              <a:ext uri="{FF2B5EF4-FFF2-40B4-BE49-F238E27FC236}">
                <a16:creationId xmlns:a16="http://schemas.microsoft.com/office/drawing/2014/main" id="{54DA9325-4E98-4C05-393C-BFB70B54FEF2}"/>
              </a:ext>
            </a:extLst>
          </p:cNvPr>
          <p:cNvSpPr>
            <a:spLocks noGrp="1"/>
          </p:cNvSpPr>
          <p:nvPr>
            <p:ph type="ftr" sz="quarter" idx="3"/>
          </p:nvPr>
        </p:nvSpPr>
        <p:spPr/>
        <p:txBody>
          <a:bodyPr/>
          <a:lstStyle/>
          <a:p>
            <a:pPr algn="l"/>
            <a:r>
              <a:rPr lang="en-GB"/>
              <a:t>Accelerator Fault Statistics 2024, RAWG, 05.12.2024</a:t>
            </a:r>
            <a:endParaRPr lang="en-US" dirty="0"/>
          </a:p>
        </p:txBody>
      </p:sp>
      <p:sp>
        <p:nvSpPr>
          <p:cNvPr id="5" name="Slide Number Placeholder 4">
            <a:extLst>
              <a:ext uri="{FF2B5EF4-FFF2-40B4-BE49-F238E27FC236}">
                <a16:creationId xmlns:a16="http://schemas.microsoft.com/office/drawing/2014/main" id="{AE480601-F62C-C146-085A-977E74ACB1A8}"/>
              </a:ext>
            </a:extLst>
          </p:cNvPr>
          <p:cNvSpPr>
            <a:spLocks noGrp="1"/>
          </p:cNvSpPr>
          <p:nvPr>
            <p:ph type="sldNum" sz="quarter" idx="4"/>
          </p:nvPr>
        </p:nvSpPr>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12996404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3031DB8-7DA1-B0B0-39BC-5D59EDC3B902}"/>
              </a:ext>
            </a:extLst>
          </p:cNvPr>
          <p:cNvSpPr>
            <a:spLocks noGrp="1"/>
          </p:cNvSpPr>
          <p:nvPr>
            <p:ph type="title"/>
          </p:nvPr>
        </p:nvSpPr>
        <p:spPr>
          <a:xfrm>
            <a:off x="69074" y="-217416"/>
            <a:ext cx="7467600" cy="857250"/>
          </a:xfrm>
        </p:spPr>
        <p:txBody>
          <a:bodyPr>
            <a:normAutofit/>
          </a:bodyPr>
          <a:lstStyle/>
          <a:p>
            <a:r>
              <a:rPr lang="en-GB" sz="2800" dirty="0"/>
              <a:t>2024 in Context</a:t>
            </a:r>
          </a:p>
        </p:txBody>
      </p:sp>
      <p:sp>
        <p:nvSpPr>
          <p:cNvPr id="4" name="Footer Placeholder 3">
            <a:extLst>
              <a:ext uri="{FF2B5EF4-FFF2-40B4-BE49-F238E27FC236}">
                <a16:creationId xmlns:a16="http://schemas.microsoft.com/office/drawing/2014/main" id="{468C2BEA-7299-039F-C142-0D5377779860}"/>
              </a:ext>
            </a:extLst>
          </p:cNvPr>
          <p:cNvSpPr>
            <a:spLocks noGrp="1"/>
          </p:cNvSpPr>
          <p:nvPr>
            <p:ph type="ftr" sz="quarter" idx="3"/>
          </p:nvPr>
        </p:nvSpPr>
        <p:spPr>
          <a:xfrm>
            <a:off x="4114800" y="4767263"/>
            <a:ext cx="3963556" cy="273844"/>
          </a:xfrm>
        </p:spPr>
        <p:txBody>
          <a:bodyPr/>
          <a:lstStyle/>
          <a:p>
            <a:pPr algn="l"/>
            <a:r>
              <a:rPr lang="en-GB" dirty="0"/>
              <a:t>Accelerator Fault Statistics 2024, RAWG, 05.12.2024</a:t>
            </a:r>
          </a:p>
        </p:txBody>
      </p:sp>
      <p:sp>
        <p:nvSpPr>
          <p:cNvPr id="5" name="Slide Number Placeholder 4">
            <a:extLst>
              <a:ext uri="{FF2B5EF4-FFF2-40B4-BE49-F238E27FC236}">
                <a16:creationId xmlns:a16="http://schemas.microsoft.com/office/drawing/2014/main" id="{058C5CF3-3876-F781-0AA3-B5EAD7356B61}"/>
              </a:ext>
            </a:extLst>
          </p:cNvPr>
          <p:cNvSpPr>
            <a:spLocks noGrp="1"/>
          </p:cNvSpPr>
          <p:nvPr>
            <p:ph type="sldNum" sz="quarter" idx="4"/>
          </p:nvPr>
        </p:nvSpPr>
        <p:spPr/>
        <p:txBody>
          <a:bodyPr/>
          <a:lstStyle/>
          <a:p>
            <a:fld id="{17918391-D411-FE40-AAD7-861AE5233E0E}" type="slidenum">
              <a:rPr lang="en-GB" smtClean="0"/>
              <a:pPr/>
              <a:t>6</a:t>
            </a:fld>
            <a:endParaRPr lang="en-GB" dirty="0"/>
          </a:p>
        </p:txBody>
      </p:sp>
      <p:sp>
        <p:nvSpPr>
          <p:cNvPr id="18" name="TextBox 17">
            <a:extLst>
              <a:ext uri="{FF2B5EF4-FFF2-40B4-BE49-F238E27FC236}">
                <a16:creationId xmlns:a16="http://schemas.microsoft.com/office/drawing/2014/main" id="{8F13913E-14CF-A84B-8125-D257287FC5CC}"/>
              </a:ext>
            </a:extLst>
          </p:cNvPr>
          <p:cNvSpPr txBox="1"/>
          <p:nvPr/>
        </p:nvSpPr>
        <p:spPr>
          <a:xfrm>
            <a:off x="-24320" y="4438946"/>
            <a:ext cx="9168320" cy="1391343"/>
          </a:xfrm>
          <a:prstGeom prst="rect">
            <a:avLst/>
          </a:prstGeom>
          <a:solidFill>
            <a:schemeClr val="bg1"/>
          </a:solidFill>
        </p:spPr>
        <p:txBody>
          <a:bodyPr wrap="square">
            <a:spAutoFit/>
          </a:bodyPr>
          <a:lstStyle/>
          <a:p>
            <a:pPr>
              <a:lnSpc>
                <a:spcPct val="120000"/>
              </a:lnSpc>
            </a:pPr>
            <a:r>
              <a:rPr lang="en-GB" dirty="0">
                <a:solidFill>
                  <a:srgbClr val="000000"/>
                </a:solidFill>
              </a:rPr>
              <a:t>Does 2024 match your expectations? </a:t>
            </a:r>
            <a:r>
              <a:rPr lang="en-GB" dirty="0">
                <a:solidFill>
                  <a:srgbClr val="FF0000"/>
                </a:solidFill>
              </a:rPr>
              <a:t>I’d say yes</a:t>
            </a:r>
          </a:p>
          <a:p>
            <a:pPr>
              <a:lnSpc>
                <a:spcPct val="120000"/>
              </a:lnSpc>
            </a:pPr>
            <a:r>
              <a:rPr lang="en-GB" dirty="0">
                <a:solidFill>
                  <a:srgbClr val="000000"/>
                </a:solidFill>
              </a:rPr>
              <a:t>What could be responsible for the observed trends? </a:t>
            </a:r>
            <a:r>
              <a:rPr lang="en-GB" dirty="0">
                <a:solidFill>
                  <a:srgbClr val="FF0000"/>
                </a:solidFill>
              </a:rPr>
              <a:t>Best availability of Run3 (obvious), lower than second part of Run2, as running closer to the limit for Bunch intensity, heat load, magnets energy,…</a:t>
            </a:r>
          </a:p>
        </p:txBody>
      </p:sp>
      <p:pic>
        <p:nvPicPr>
          <p:cNvPr id="3" name="Picture 2">
            <a:extLst>
              <a:ext uri="{FF2B5EF4-FFF2-40B4-BE49-F238E27FC236}">
                <a16:creationId xmlns:a16="http://schemas.microsoft.com/office/drawing/2014/main" id="{BDD5474D-FA1D-C0DA-30DB-017CDCF6874B}"/>
              </a:ext>
            </a:extLst>
          </p:cNvPr>
          <p:cNvPicPr>
            <a:picLocks noChangeAspect="1"/>
          </p:cNvPicPr>
          <p:nvPr/>
        </p:nvPicPr>
        <p:blipFill>
          <a:blip r:embed="rId2"/>
          <a:srcRect t="5584" b="61254"/>
          <a:stretch/>
        </p:blipFill>
        <p:spPr>
          <a:xfrm>
            <a:off x="0" y="439615"/>
            <a:ext cx="9144000" cy="1974180"/>
          </a:xfrm>
          <a:prstGeom prst="rect">
            <a:avLst/>
          </a:prstGeom>
        </p:spPr>
      </p:pic>
      <p:pic>
        <p:nvPicPr>
          <p:cNvPr id="15" name="Picture 14">
            <a:extLst>
              <a:ext uri="{FF2B5EF4-FFF2-40B4-BE49-F238E27FC236}">
                <a16:creationId xmlns:a16="http://schemas.microsoft.com/office/drawing/2014/main" id="{CF0CF69D-F968-FEE9-9B86-B003E729B7A0}"/>
              </a:ext>
            </a:extLst>
          </p:cNvPr>
          <p:cNvPicPr>
            <a:picLocks noChangeAspect="1"/>
          </p:cNvPicPr>
          <p:nvPr/>
        </p:nvPicPr>
        <p:blipFill>
          <a:blip r:embed="rId3"/>
          <a:srcRect t="5698" b="60570"/>
          <a:stretch/>
        </p:blipFill>
        <p:spPr>
          <a:xfrm>
            <a:off x="0" y="2448967"/>
            <a:ext cx="9144000" cy="2008099"/>
          </a:xfrm>
          <a:prstGeom prst="rect">
            <a:avLst/>
          </a:prstGeom>
        </p:spPr>
      </p:pic>
    </p:spTree>
    <p:extLst>
      <p:ext uri="{BB962C8B-B14F-4D97-AF65-F5344CB8AC3E}">
        <p14:creationId xmlns:p14="http://schemas.microsoft.com/office/powerpoint/2010/main" val="870807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3031DB8-7DA1-B0B0-39BC-5D59EDC3B902}"/>
              </a:ext>
            </a:extLst>
          </p:cNvPr>
          <p:cNvSpPr>
            <a:spLocks noGrp="1"/>
          </p:cNvSpPr>
          <p:nvPr>
            <p:ph type="title"/>
          </p:nvPr>
        </p:nvSpPr>
        <p:spPr>
          <a:xfrm>
            <a:off x="122153" y="-104086"/>
            <a:ext cx="8226854" cy="705332"/>
          </a:xfrm>
        </p:spPr>
        <p:txBody>
          <a:bodyPr>
            <a:normAutofit/>
          </a:bodyPr>
          <a:lstStyle/>
          <a:p>
            <a:r>
              <a:rPr lang="en-GB" sz="2800" dirty="0"/>
              <a:t>System Downtime</a:t>
            </a:r>
          </a:p>
        </p:txBody>
      </p:sp>
      <p:sp>
        <p:nvSpPr>
          <p:cNvPr id="4" name="Footer Placeholder 3">
            <a:extLst>
              <a:ext uri="{FF2B5EF4-FFF2-40B4-BE49-F238E27FC236}">
                <a16:creationId xmlns:a16="http://schemas.microsoft.com/office/drawing/2014/main" id="{468C2BEA-7299-039F-C142-0D5377779860}"/>
              </a:ext>
            </a:extLst>
          </p:cNvPr>
          <p:cNvSpPr>
            <a:spLocks noGrp="1"/>
          </p:cNvSpPr>
          <p:nvPr>
            <p:ph type="ftr" sz="quarter" idx="3"/>
          </p:nvPr>
        </p:nvSpPr>
        <p:spPr/>
        <p:txBody>
          <a:bodyPr/>
          <a:lstStyle/>
          <a:p>
            <a:pPr algn="l"/>
            <a:r>
              <a:rPr lang="en-GB" dirty="0"/>
              <a:t>Accelerator Fault Statistics 2024, RAWG, 05.12.2024</a:t>
            </a:r>
          </a:p>
        </p:txBody>
      </p:sp>
      <p:sp>
        <p:nvSpPr>
          <p:cNvPr id="5" name="Slide Number Placeholder 4">
            <a:extLst>
              <a:ext uri="{FF2B5EF4-FFF2-40B4-BE49-F238E27FC236}">
                <a16:creationId xmlns:a16="http://schemas.microsoft.com/office/drawing/2014/main" id="{058C5CF3-3876-F781-0AA3-B5EAD7356B61}"/>
              </a:ext>
            </a:extLst>
          </p:cNvPr>
          <p:cNvSpPr>
            <a:spLocks noGrp="1"/>
          </p:cNvSpPr>
          <p:nvPr>
            <p:ph type="sldNum" sz="quarter" idx="4"/>
          </p:nvPr>
        </p:nvSpPr>
        <p:spPr/>
        <p:txBody>
          <a:bodyPr/>
          <a:lstStyle/>
          <a:p>
            <a:fld id="{17918391-D411-FE40-AAD7-861AE5233E0E}" type="slidenum">
              <a:rPr lang="en-GB" smtClean="0"/>
              <a:pPr/>
              <a:t>7</a:t>
            </a:fld>
            <a:endParaRPr lang="en-GB" dirty="0"/>
          </a:p>
        </p:txBody>
      </p:sp>
      <p:sp>
        <p:nvSpPr>
          <p:cNvPr id="16" name="TextBox 15">
            <a:extLst>
              <a:ext uri="{FF2B5EF4-FFF2-40B4-BE49-F238E27FC236}">
                <a16:creationId xmlns:a16="http://schemas.microsoft.com/office/drawing/2014/main" id="{44A15F72-82D1-A1E2-E625-A823F0F12B77}"/>
              </a:ext>
            </a:extLst>
          </p:cNvPr>
          <p:cNvSpPr txBox="1"/>
          <p:nvPr/>
        </p:nvSpPr>
        <p:spPr>
          <a:xfrm>
            <a:off x="1359616" y="582153"/>
            <a:ext cx="7718390" cy="1200329"/>
          </a:xfrm>
          <a:prstGeom prst="rect">
            <a:avLst/>
          </a:prstGeom>
          <a:noFill/>
        </p:spPr>
        <p:txBody>
          <a:bodyPr wrap="square">
            <a:spAutoFit/>
          </a:bodyPr>
          <a:lstStyle/>
          <a:p>
            <a:pPr algn="r"/>
            <a:r>
              <a:rPr lang="en-GB" dirty="0">
                <a:solidFill>
                  <a:srgbClr val="000000"/>
                </a:solidFill>
              </a:rPr>
              <a:t>Please elaborate on the main events and down time.</a:t>
            </a:r>
          </a:p>
          <a:p>
            <a:pPr algn="r"/>
            <a:r>
              <a:rPr lang="en-GB" dirty="0">
                <a:solidFill>
                  <a:srgbClr val="000000"/>
                </a:solidFill>
              </a:rPr>
              <a:t>Can any trends be easily explained?</a:t>
            </a:r>
          </a:p>
          <a:p>
            <a:pPr algn="r"/>
            <a:r>
              <a:rPr lang="en-GB" dirty="0">
                <a:solidFill>
                  <a:srgbClr val="FF0000"/>
                </a:solidFill>
              </a:rPr>
              <a:t>ONLY “visible” trend is increase in the QPS downtime, also clearly visible in both p and IONS separately. To be checked in details…</a:t>
            </a:r>
          </a:p>
        </p:txBody>
      </p:sp>
      <p:pic>
        <p:nvPicPr>
          <p:cNvPr id="7" name="Picture 6">
            <a:extLst>
              <a:ext uri="{FF2B5EF4-FFF2-40B4-BE49-F238E27FC236}">
                <a16:creationId xmlns:a16="http://schemas.microsoft.com/office/drawing/2014/main" id="{B4A14BE9-0C65-270D-2E79-686B4CC58FC8}"/>
              </a:ext>
            </a:extLst>
          </p:cNvPr>
          <p:cNvPicPr>
            <a:picLocks noChangeAspect="1"/>
          </p:cNvPicPr>
          <p:nvPr/>
        </p:nvPicPr>
        <p:blipFill>
          <a:blip r:embed="rId2"/>
          <a:srcRect t="41140"/>
          <a:stretch/>
        </p:blipFill>
        <p:spPr>
          <a:xfrm>
            <a:off x="778056" y="1920136"/>
            <a:ext cx="8144455" cy="3120971"/>
          </a:xfrm>
          <a:prstGeom prst="rect">
            <a:avLst/>
          </a:prstGeom>
        </p:spPr>
      </p:pic>
    </p:spTree>
    <p:extLst>
      <p:ext uri="{BB962C8B-B14F-4D97-AF65-F5344CB8AC3E}">
        <p14:creationId xmlns:p14="http://schemas.microsoft.com/office/powerpoint/2010/main" val="336623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3031DB8-7DA1-B0B0-39BC-5D59EDC3B902}"/>
              </a:ext>
            </a:extLst>
          </p:cNvPr>
          <p:cNvSpPr>
            <a:spLocks noGrp="1"/>
          </p:cNvSpPr>
          <p:nvPr>
            <p:ph type="title"/>
          </p:nvPr>
        </p:nvSpPr>
        <p:spPr>
          <a:xfrm>
            <a:off x="122153" y="-104086"/>
            <a:ext cx="8226854" cy="705332"/>
          </a:xfrm>
        </p:spPr>
        <p:txBody>
          <a:bodyPr>
            <a:normAutofit/>
          </a:bodyPr>
          <a:lstStyle/>
          <a:p>
            <a:r>
              <a:rPr lang="en-GB" sz="2800" dirty="0"/>
              <a:t>System Failure Rate</a:t>
            </a:r>
          </a:p>
        </p:txBody>
      </p:sp>
      <p:sp>
        <p:nvSpPr>
          <p:cNvPr id="4" name="Footer Placeholder 3">
            <a:extLst>
              <a:ext uri="{FF2B5EF4-FFF2-40B4-BE49-F238E27FC236}">
                <a16:creationId xmlns:a16="http://schemas.microsoft.com/office/drawing/2014/main" id="{468C2BEA-7299-039F-C142-0D5377779860}"/>
              </a:ext>
            </a:extLst>
          </p:cNvPr>
          <p:cNvSpPr>
            <a:spLocks noGrp="1"/>
          </p:cNvSpPr>
          <p:nvPr>
            <p:ph type="ftr" sz="quarter" idx="3"/>
          </p:nvPr>
        </p:nvSpPr>
        <p:spPr/>
        <p:txBody>
          <a:bodyPr/>
          <a:lstStyle/>
          <a:p>
            <a:pPr algn="l"/>
            <a:r>
              <a:rPr lang="en-GB" dirty="0"/>
              <a:t>Accelerator Fault Statistics 2024, RAWG, 05.12.2024</a:t>
            </a:r>
          </a:p>
        </p:txBody>
      </p:sp>
      <p:sp>
        <p:nvSpPr>
          <p:cNvPr id="5" name="Slide Number Placeholder 4">
            <a:extLst>
              <a:ext uri="{FF2B5EF4-FFF2-40B4-BE49-F238E27FC236}">
                <a16:creationId xmlns:a16="http://schemas.microsoft.com/office/drawing/2014/main" id="{058C5CF3-3876-F781-0AA3-B5EAD7356B61}"/>
              </a:ext>
            </a:extLst>
          </p:cNvPr>
          <p:cNvSpPr>
            <a:spLocks noGrp="1"/>
          </p:cNvSpPr>
          <p:nvPr>
            <p:ph type="sldNum" sz="quarter" idx="4"/>
          </p:nvPr>
        </p:nvSpPr>
        <p:spPr/>
        <p:txBody>
          <a:bodyPr/>
          <a:lstStyle/>
          <a:p>
            <a:fld id="{17918391-D411-FE40-AAD7-861AE5233E0E}" type="slidenum">
              <a:rPr lang="en-GB" smtClean="0"/>
              <a:pPr/>
              <a:t>8</a:t>
            </a:fld>
            <a:endParaRPr lang="en-GB" dirty="0"/>
          </a:p>
        </p:txBody>
      </p:sp>
      <p:sp>
        <p:nvSpPr>
          <p:cNvPr id="16" name="TextBox 15">
            <a:extLst>
              <a:ext uri="{FF2B5EF4-FFF2-40B4-BE49-F238E27FC236}">
                <a16:creationId xmlns:a16="http://schemas.microsoft.com/office/drawing/2014/main" id="{44A15F72-82D1-A1E2-E625-A823F0F12B77}"/>
              </a:ext>
            </a:extLst>
          </p:cNvPr>
          <p:cNvSpPr txBox="1"/>
          <p:nvPr/>
        </p:nvSpPr>
        <p:spPr>
          <a:xfrm>
            <a:off x="333214" y="589133"/>
            <a:ext cx="8810786" cy="1754326"/>
          </a:xfrm>
          <a:prstGeom prst="rect">
            <a:avLst/>
          </a:prstGeom>
          <a:noFill/>
        </p:spPr>
        <p:txBody>
          <a:bodyPr wrap="square">
            <a:spAutoFit/>
          </a:bodyPr>
          <a:lstStyle/>
          <a:p>
            <a:pPr algn="r"/>
            <a:r>
              <a:rPr lang="en-GB" dirty="0">
                <a:solidFill>
                  <a:srgbClr val="000000"/>
                </a:solidFill>
              </a:rPr>
              <a:t>Are any mitigations foreseen?</a:t>
            </a:r>
          </a:p>
          <a:p>
            <a:pPr algn="r"/>
            <a:r>
              <a:rPr lang="en-GB" dirty="0">
                <a:solidFill>
                  <a:srgbClr val="000000"/>
                </a:solidFill>
              </a:rPr>
              <a:t>How to you expect this to evolve in 2025?</a:t>
            </a:r>
          </a:p>
          <a:p>
            <a:pPr algn="r"/>
            <a:r>
              <a:rPr lang="en-GB" dirty="0">
                <a:solidFill>
                  <a:srgbClr val="FF0000"/>
                </a:solidFill>
              </a:rPr>
              <a:t>Clear decrease of beam losses (thresholds adaptation + cleaner (BCMS beams vs </a:t>
            </a:r>
            <a:r>
              <a:rPr lang="en-GB" dirty="0" err="1">
                <a:solidFill>
                  <a:srgbClr val="FF0000"/>
                </a:solidFill>
              </a:rPr>
              <a:t>hyrid</a:t>
            </a:r>
            <a:r>
              <a:rPr lang="en-GB" dirty="0">
                <a:solidFill>
                  <a:srgbClr val="FF0000"/>
                </a:solidFill>
              </a:rPr>
              <a:t>)). Also small increase in OP, likely due to increase in sophistication of operation (combined levelling, more complicated MD?, to be checked, but may be fluctuation as it is very small)</a:t>
            </a:r>
          </a:p>
        </p:txBody>
      </p:sp>
      <p:pic>
        <p:nvPicPr>
          <p:cNvPr id="7" name="Picture 6">
            <a:extLst>
              <a:ext uri="{FF2B5EF4-FFF2-40B4-BE49-F238E27FC236}">
                <a16:creationId xmlns:a16="http://schemas.microsoft.com/office/drawing/2014/main" id="{845443FD-01B9-554C-2D96-30F2CE952A2F}"/>
              </a:ext>
            </a:extLst>
          </p:cNvPr>
          <p:cNvPicPr>
            <a:picLocks noChangeAspect="1"/>
          </p:cNvPicPr>
          <p:nvPr/>
        </p:nvPicPr>
        <p:blipFill>
          <a:blip r:embed="rId2"/>
          <a:srcRect t="40912"/>
          <a:stretch/>
        </p:blipFill>
        <p:spPr>
          <a:xfrm>
            <a:off x="1495586" y="2371195"/>
            <a:ext cx="6940502" cy="2669912"/>
          </a:xfrm>
          <a:prstGeom prst="rect">
            <a:avLst/>
          </a:prstGeom>
        </p:spPr>
      </p:pic>
    </p:spTree>
    <p:extLst>
      <p:ext uri="{BB962C8B-B14F-4D97-AF65-F5344CB8AC3E}">
        <p14:creationId xmlns:p14="http://schemas.microsoft.com/office/powerpoint/2010/main" val="14789641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41CC8F0-E7B8-FE2E-5E9F-2BD70ED9DF7C}"/>
              </a:ext>
            </a:extLst>
          </p:cNvPr>
          <p:cNvPicPr>
            <a:picLocks noChangeAspect="1"/>
          </p:cNvPicPr>
          <p:nvPr/>
        </p:nvPicPr>
        <p:blipFill>
          <a:blip r:embed="rId2"/>
          <a:stretch>
            <a:fillRect/>
          </a:stretch>
        </p:blipFill>
        <p:spPr>
          <a:xfrm>
            <a:off x="712923" y="1822969"/>
            <a:ext cx="6312588" cy="3320531"/>
          </a:xfrm>
          <a:prstGeom prst="rect">
            <a:avLst/>
          </a:prstGeom>
        </p:spPr>
      </p:pic>
      <p:sp>
        <p:nvSpPr>
          <p:cNvPr id="7" name="Title 6">
            <a:extLst>
              <a:ext uri="{FF2B5EF4-FFF2-40B4-BE49-F238E27FC236}">
                <a16:creationId xmlns:a16="http://schemas.microsoft.com/office/drawing/2014/main" id="{828583A8-B280-46A9-808F-F2715BF0A1D9}"/>
              </a:ext>
            </a:extLst>
          </p:cNvPr>
          <p:cNvSpPr>
            <a:spLocks noGrp="1"/>
          </p:cNvSpPr>
          <p:nvPr>
            <p:ph type="title"/>
          </p:nvPr>
        </p:nvSpPr>
        <p:spPr>
          <a:xfrm>
            <a:off x="60470" y="-120972"/>
            <a:ext cx="8226854" cy="705332"/>
          </a:xfrm>
        </p:spPr>
        <p:txBody>
          <a:bodyPr>
            <a:normAutofit/>
          </a:bodyPr>
          <a:lstStyle/>
          <a:p>
            <a:r>
              <a:rPr lang="en-GB" sz="2800" dirty="0"/>
              <a:t>Unavailability by Duration</a:t>
            </a:r>
          </a:p>
        </p:txBody>
      </p:sp>
      <p:sp>
        <p:nvSpPr>
          <p:cNvPr id="6" name="Slide Number Placeholder 5">
            <a:extLst>
              <a:ext uri="{FF2B5EF4-FFF2-40B4-BE49-F238E27FC236}">
                <a16:creationId xmlns:a16="http://schemas.microsoft.com/office/drawing/2014/main" id="{5BD9A259-4136-1FC3-A72C-CFCA5F4E4919}"/>
              </a:ext>
            </a:extLst>
          </p:cNvPr>
          <p:cNvSpPr>
            <a:spLocks noGrp="1"/>
          </p:cNvSpPr>
          <p:nvPr>
            <p:ph type="sldNum" sz="quarter" idx="4"/>
          </p:nvPr>
        </p:nvSpPr>
        <p:spPr/>
        <p:txBody>
          <a:bodyPr/>
          <a:lstStyle/>
          <a:p>
            <a:fld id="{17918391-D411-FE40-AAD7-861AE5233E0E}" type="slidenum">
              <a:rPr lang="en-GB" smtClean="0"/>
              <a:pPr/>
              <a:t>9</a:t>
            </a:fld>
            <a:endParaRPr lang="en-GB" dirty="0"/>
          </a:p>
        </p:txBody>
      </p:sp>
      <p:sp>
        <p:nvSpPr>
          <p:cNvPr id="2" name="TextBox 1">
            <a:extLst>
              <a:ext uri="{FF2B5EF4-FFF2-40B4-BE49-F238E27FC236}">
                <a16:creationId xmlns:a16="http://schemas.microsoft.com/office/drawing/2014/main" id="{D33E99F9-5DB6-1BFE-BCBB-9221DA0E2E1B}"/>
              </a:ext>
            </a:extLst>
          </p:cNvPr>
          <p:cNvSpPr txBox="1"/>
          <p:nvPr/>
        </p:nvSpPr>
        <p:spPr>
          <a:xfrm>
            <a:off x="379708" y="379847"/>
            <a:ext cx="8768304" cy="1200329"/>
          </a:xfrm>
          <a:prstGeom prst="rect">
            <a:avLst/>
          </a:prstGeom>
          <a:solidFill>
            <a:schemeClr val="bg1"/>
          </a:solidFill>
        </p:spPr>
        <p:txBody>
          <a:bodyPr wrap="square" lIns="91440" tIns="45720" rIns="91440" bIns="45720" anchor="t">
            <a:spAutoFit/>
          </a:bodyPr>
          <a:lstStyle/>
          <a:p>
            <a:pPr algn="r"/>
            <a:r>
              <a:rPr lang="en-GB" sz="1200" dirty="0">
                <a:solidFill>
                  <a:srgbClr val="000000"/>
                </a:solidFill>
                <a:cs typeface="Arial"/>
              </a:rPr>
              <a:t>Do these trends match your expectations? </a:t>
            </a:r>
          </a:p>
          <a:p>
            <a:pPr algn="r"/>
            <a:r>
              <a:rPr lang="en-GB" sz="1200" dirty="0">
                <a:solidFill>
                  <a:srgbClr val="000000"/>
                </a:solidFill>
                <a:cs typeface="Arial"/>
              </a:rPr>
              <a:t>Any positive trends worth remarking? </a:t>
            </a:r>
          </a:p>
          <a:p>
            <a:pPr algn="r"/>
            <a:r>
              <a:rPr lang="en-GB" sz="1200" dirty="0">
                <a:solidFill>
                  <a:srgbClr val="000000"/>
                </a:solidFill>
                <a:cs typeface="Arial"/>
              </a:rPr>
              <a:t>Are any trends worrying?</a:t>
            </a:r>
          </a:p>
          <a:p>
            <a:pPr algn="r"/>
            <a:r>
              <a:rPr lang="en-GB" sz="1200" dirty="0">
                <a:solidFill>
                  <a:srgbClr val="FF0000"/>
                </a:solidFill>
                <a:cs typeface="Arial"/>
              </a:rPr>
              <a:t>In line with expectations! Worth mentioning that the 2 </a:t>
            </a:r>
            <a:r>
              <a:rPr lang="en-GB" sz="1200" dirty="0" err="1">
                <a:solidFill>
                  <a:srgbClr val="FF0000"/>
                </a:solidFill>
                <a:cs typeface="Arial"/>
              </a:rPr>
              <a:t>cryo</a:t>
            </a:r>
            <a:r>
              <a:rPr lang="en-GB" sz="1200" dirty="0">
                <a:solidFill>
                  <a:srgbClr val="FF0000"/>
                </a:solidFill>
                <a:cs typeface="Arial"/>
              </a:rPr>
              <a:t> events of IP8 (21 April and 10 October (which BTW are not mentioned below), accounting for a total downtime of ~60h) are likely SUE on the electronic installed in UL84</a:t>
            </a:r>
          </a:p>
          <a:p>
            <a:pPr algn="r"/>
            <a:r>
              <a:rPr lang="en-GB" sz="1200" dirty="0">
                <a:solidFill>
                  <a:srgbClr val="FF0000"/>
                </a:solidFill>
                <a:cs typeface="Arial"/>
              </a:rPr>
              <a:t>Mitigation is planned for the upcoming YETS!</a:t>
            </a:r>
          </a:p>
        </p:txBody>
      </p:sp>
      <p:sp>
        <p:nvSpPr>
          <p:cNvPr id="3" name="Rectangle 2">
            <a:extLst>
              <a:ext uri="{FF2B5EF4-FFF2-40B4-BE49-F238E27FC236}">
                <a16:creationId xmlns:a16="http://schemas.microsoft.com/office/drawing/2014/main" id="{128E3E7C-5E07-9AAD-5ECD-14AD397FED1E}"/>
              </a:ext>
            </a:extLst>
          </p:cNvPr>
          <p:cNvSpPr/>
          <p:nvPr/>
        </p:nvSpPr>
        <p:spPr>
          <a:xfrm>
            <a:off x="6962115" y="3294185"/>
            <a:ext cx="642425" cy="285992"/>
          </a:xfrm>
          <a:prstGeom prst="rect">
            <a:avLst/>
          </a:prstGeom>
          <a:noFill/>
          <a:ln w="127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BFC000DC-30B0-ABBF-6906-A331D640E7A5}"/>
              </a:ext>
            </a:extLst>
          </p:cNvPr>
          <p:cNvSpPr txBox="1"/>
          <p:nvPr/>
        </p:nvSpPr>
        <p:spPr>
          <a:xfrm>
            <a:off x="7668750" y="1605333"/>
            <a:ext cx="1440874" cy="3323987"/>
          </a:xfrm>
          <a:prstGeom prst="rect">
            <a:avLst/>
          </a:prstGeom>
          <a:noFill/>
        </p:spPr>
        <p:txBody>
          <a:bodyPr wrap="square" lIns="0" tIns="0" rIns="0" bIns="0" rtlCol="0">
            <a:spAutoFit/>
          </a:bodyPr>
          <a:lstStyle/>
          <a:p>
            <a:pPr marL="108000" indent="-108000" algn="l">
              <a:buFont typeface="+mj-lt"/>
              <a:buAutoNum type="arabicPeriod"/>
            </a:pPr>
            <a:r>
              <a:rPr lang="en-US" sz="900" u="sng" dirty="0">
                <a:solidFill>
                  <a:srgbClr val="FF0000"/>
                </a:solidFill>
              </a:rPr>
              <a:t>Cryogenics, 23 Sep:</a:t>
            </a:r>
            <a:r>
              <a:rPr lang="en-US" sz="900" dirty="0">
                <a:solidFill>
                  <a:srgbClr val="FF0000"/>
                </a:solidFill>
              </a:rPr>
              <a:t>   Cold compressor could not restart after SVC trip,     2d 4h</a:t>
            </a:r>
          </a:p>
          <a:p>
            <a:pPr marL="108000" indent="-108000" algn="l">
              <a:buFont typeface="+mj-lt"/>
              <a:buAutoNum type="arabicPeriod"/>
            </a:pPr>
            <a:r>
              <a:rPr lang="en-US" sz="900" u="sng" dirty="0">
                <a:solidFill>
                  <a:srgbClr val="FF0000"/>
                </a:solidFill>
              </a:rPr>
              <a:t>Cryogenics, 21 Apr:</a:t>
            </a:r>
            <a:r>
              <a:rPr lang="en-US" sz="900" dirty="0">
                <a:solidFill>
                  <a:srgbClr val="FF0000"/>
                </a:solidFill>
              </a:rPr>
              <a:t>   Loss of 1.8K pumping unit in LHC-8, 1d 17h </a:t>
            </a:r>
          </a:p>
          <a:p>
            <a:pPr marL="108000" indent="-108000" algn="l">
              <a:buFont typeface="+mj-lt"/>
              <a:buAutoNum type="arabicPeriod"/>
            </a:pPr>
            <a:r>
              <a:rPr lang="en-US" sz="900" u="sng" dirty="0">
                <a:solidFill>
                  <a:srgbClr val="FF0000"/>
                </a:solidFill>
              </a:rPr>
              <a:t>Cryogenics, 27 Aug:</a:t>
            </a:r>
            <a:r>
              <a:rPr lang="en-US" sz="900" dirty="0">
                <a:solidFill>
                  <a:srgbClr val="FF0000"/>
                </a:solidFill>
              </a:rPr>
              <a:t> </a:t>
            </a:r>
            <a:r>
              <a:rPr lang="en-GB" sz="900" dirty="0">
                <a:solidFill>
                  <a:srgbClr val="FF0000"/>
                </a:solidFill>
              </a:rPr>
              <a:t>QURCA-8 stop due to faulty pressure transmitter</a:t>
            </a:r>
            <a:r>
              <a:rPr lang="en-US" sz="900" dirty="0">
                <a:solidFill>
                  <a:srgbClr val="FF0000"/>
                </a:solidFill>
              </a:rPr>
              <a:t>,  1d 13h</a:t>
            </a:r>
          </a:p>
          <a:p>
            <a:pPr marL="108000" indent="-108000" algn="l">
              <a:buFont typeface="+mj-lt"/>
              <a:buAutoNum type="arabicPeriod"/>
            </a:pPr>
            <a:r>
              <a:rPr lang="en-US" sz="900" u="sng" dirty="0">
                <a:solidFill>
                  <a:srgbClr val="FF0000"/>
                </a:solidFill>
              </a:rPr>
              <a:t>QPS, 23 Nov: </a:t>
            </a:r>
            <a:r>
              <a:rPr lang="en-US" sz="900" dirty="0">
                <a:solidFill>
                  <a:srgbClr val="FF0000"/>
                </a:solidFill>
              </a:rPr>
              <a:t>FPA and following QPS induced quench of ~20 dipoles in S81, 1d 12h</a:t>
            </a:r>
            <a:endParaRPr lang="en-US" sz="900" u="sng" dirty="0">
              <a:solidFill>
                <a:srgbClr val="FF0000"/>
              </a:solidFill>
            </a:endParaRPr>
          </a:p>
          <a:p>
            <a:pPr marL="108000" indent="-108000" algn="l">
              <a:buFont typeface="+mj-lt"/>
              <a:buAutoNum type="arabicPeriod"/>
            </a:pPr>
            <a:r>
              <a:rPr lang="en-US" sz="900" u="sng" dirty="0">
                <a:solidFill>
                  <a:srgbClr val="FF0000"/>
                </a:solidFill>
              </a:rPr>
              <a:t>Magnet Circuits, 10 May:</a:t>
            </a:r>
            <a:r>
              <a:rPr lang="en-US" sz="900" dirty="0">
                <a:solidFill>
                  <a:srgbClr val="FF0000"/>
                </a:solidFill>
              </a:rPr>
              <a:t> Quench in sector 23 needed </a:t>
            </a:r>
            <a:r>
              <a:rPr lang="en-US" sz="900" dirty="0" err="1">
                <a:solidFill>
                  <a:srgbClr val="FF0000"/>
                </a:solidFill>
              </a:rPr>
              <a:t>cryo</a:t>
            </a:r>
            <a:r>
              <a:rPr lang="en-US" sz="900" dirty="0">
                <a:solidFill>
                  <a:srgbClr val="FF0000"/>
                </a:solidFill>
              </a:rPr>
              <a:t> recovery,   1d 4h</a:t>
            </a:r>
          </a:p>
          <a:p>
            <a:pPr marL="108000" indent="-108000" algn="l">
              <a:buFont typeface="+mj-lt"/>
              <a:buAutoNum type="arabicPeriod"/>
            </a:pPr>
            <a:r>
              <a:rPr lang="en-US" sz="900" u="sng" dirty="0">
                <a:solidFill>
                  <a:srgbClr val="FF0000"/>
                </a:solidFill>
              </a:rPr>
              <a:t>Other&gt;Heat Load, 24 Apr: </a:t>
            </a:r>
            <a:r>
              <a:rPr lang="en-US" sz="900" dirty="0">
                <a:solidFill>
                  <a:srgbClr val="FF0000"/>
                </a:solidFill>
              </a:rPr>
              <a:t>High heat load in S78 reached max capacity of </a:t>
            </a:r>
            <a:r>
              <a:rPr lang="en-US" sz="900" dirty="0" err="1">
                <a:solidFill>
                  <a:srgbClr val="FF0000"/>
                </a:solidFill>
              </a:rPr>
              <a:t>cryo</a:t>
            </a:r>
            <a:r>
              <a:rPr lang="en-US" sz="900" dirty="0">
                <a:solidFill>
                  <a:srgbClr val="FF0000"/>
                </a:solidFill>
              </a:rPr>
              <a:t> system at P8,  1d 3h</a:t>
            </a:r>
            <a:endParaRPr lang="en-US" sz="900" u="sng" dirty="0">
              <a:solidFill>
                <a:srgbClr val="FF0000"/>
              </a:solidFill>
            </a:endParaRPr>
          </a:p>
          <a:p>
            <a:pPr marL="108000" indent="-108000" algn="l">
              <a:buFont typeface="Arial" panose="020B0604020202020204" pitchFamily="34" charset="0"/>
              <a:buChar char="•"/>
            </a:pPr>
            <a:endParaRPr lang="en-GB" sz="900" dirty="0">
              <a:solidFill>
                <a:srgbClr val="FF0000"/>
              </a:solidFill>
            </a:endParaRPr>
          </a:p>
        </p:txBody>
      </p:sp>
    </p:spTree>
    <p:extLst>
      <p:ext uri="{BB962C8B-B14F-4D97-AF65-F5344CB8AC3E}">
        <p14:creationId xmlns:p14="http://schemas.microsoft.com/office/powerpoint/2010/main" val="3870842478"/>
      </p:ext>
    </p:extLst>
  </p:cSld>
  <p:clrMapOvr>
    <a:masterClrMapping/>
  </p:clrMapOvr>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ERN standard template.potx" id="{C29DA60B-71C0-4C22-A405-F3432406019F}" vid="{DC818F09-3889-4605-A872-6F2F98E31C2E}"/>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 standard template</Template>
  <TotalTime>49315</TotalTime>
  <Words>1143</Words>
  <Application>Microsoft Macintosh PowerPoint</Application>
  <PresentationFormat>On-screen Show (16:9)</PresentationFormat>
  <Paragraphs>117</Paragraphs>
  <Slides>22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Consolas</vt:lpstr>
      <vt:lpstr>CERN2Corporate16-9</vt:lpstr>
      <vt:lpstr>LHC All Operation Availability Statistics 2024</vt:lpstr>
      <vt:lpstr>Information I</vt:lpstr>
      <vt:lpstr>Information II</vt:lpstr>
      <vt:lpstr>Availability Schedule</vt:lpstr>
      <vt:lpstr>LHC All Operations Periods</vt:lpstr>
      <vt:lpstr>2024 in Context</vt:lpstr>
      <vt:lpstr>System Downtime</vt:lpstr>
      <vt:lpstr>System Failure Rate</vt:lpstr>
      <vt:lpstr>Unavailability by Duration</vt:lpstr>
      <vt:lpstr>Summary &amp; Conclusion</vt:lpstr>
      <vt:lpstr>Appendix – top 5 systems for unavailability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 Uythoven</dc:creator>
  <cp:lastModifiedBy>Matteo Solfaroli Camillocci</cp:lastModifiedBy>
  <cp:revision>1639</cp:revision>
  <dcterms:created xsi:type="dcterms:W3CDTF">2020-10-21T08:19:07Z</dcterms:created>
  <dcterms:modified xsi:type="dcterms:W3CDTF">2024-11-28T08:42:41Z</dcterms:modified>
</cp:coreProperties>
</file>