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408" r:id="rId3"/>
    <p:sldId id="409" r:id="rId4"/>
    <p:sldId id="403" r:id="rId5"/>
    <p:sldId id="410" r:id="rId6"/>
    <p:sldId id="401" r:id="rId7"/>
    <p:sldId id="402" r:id="rId8"/>
    <p:sldId id="411" r:id="rId9"/>
    <p:sldId id="406" r:id="rId10"/>
    <p:sldId id="407"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57B681-1A12-A1F3-D825-E8988091B03A}" name="Lukas Felsberger" initials="LF" userId="S::lukas.felsberger@cern.ch::7df031f6-8243-43c6-b179-fb3ed1054ed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56A4"/>
    <a:srgbClr val="2D7CA3"/>
    <a:srgbClr val="DECBAA"/>
    <a:srgbClr val="FF8989"/>
    <a:srgbClr val="4B87D3"/>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14" autoAdjust="0"/>
    <p:restoredTop sz="89272" autoAdjust="0"/>
  </p:normalViewPr>
  <p:slideViewPr>
    <p:cSldViewPr snapToGrid="0" snapToObjects="1">
      <p:cViewPr varScale="1">
        <p:scale>
          <a:sx n="182" d="100"/>
          <a:sy n="182" d="100"/>
        </p:scale>
        <p:origin x="1356" y="92"/>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26/11/2024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dirty="0"/>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dirty="0"/>
          </a:p>
        </p:txBody>
      </p:sp>
    </p:spTree>
    <p:extLst>
      <p:ext uri="{BB962C8B-B14F-4D97-AF65-F5344CB8AC3E}">
        <p14:creationId xmlns:p14="http://schemas.microsoft.com/office/powerpoint/2010/main" val="477130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one removes the klystron exchange the availability remains compatible with 2023. Also a few more of 10-15h faults, due to power cut, exploding converters in EAST, valve exchange, so nothing really new under the sun.</a:t>
            </a:r>
          </a:p>
        </p:txBody>
      </p:sp>
      <p:sp>
        <p:nvSpPr>
          <p:cNvPr id="4" name="Slide Number Placeholder 3"/>
          <p:cNvSpPr>
            <a:spLocks noGrp="1"/>
          </p:cNvSpPr>
          <p:nvPr>
            <p:ph type="sldNum" sz="quarter" idx="5"/>
          </p:nvPr>
        </p:nvSpPr>
        <p:spPr/>
        <p:txBody>
          <a:bodyPr/>
          <a:lstStyle/>
          <a:p>
            <a:fld id="{E460EA63-43D2-E842-92EA-B304A8820AD7}" type="slidenum">
              <a:rPr lang="fr-FR" smtClean="0"/>
              <a:t>9</a:t>
            </a:fld>
            <a:endParaRPr lang="fr-FR" dirty="0"/>
          </a:p>
        </p:txBody>
      </p:sp>
    </p:spTree>
    <p:extLst>
      <p:ext uri="{BB962C8B-B14F-4D97-AF65-F5344CB8AC3E}">
        <p14:creationId xmlns:p14="http://schemas.microsoft.com/office/powerpoint/2010/main" val="1869700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Click icon to add picture</a:t>
            </a:r>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Footer Placeholder 2"/>
          <p:cNvSpPr>
            <a:spLocks noGrp="1"/>
          </p:cNvSpPr>
          <p:nvPr>
            <p:ph type="ftr" sz="quarter" idx="3"/>
          </p:nvPr>
        </p:nvSpPr>
        <p:spPr>
          <a:xfrm>
            <a:off x="902043" y="4767263"/>
            <a:ext cx="7176313"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n-GB"/>
              <a:t>Accelerator Fault Statistics 2024, RAWG, 05.12.2024</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57967" y="4527550"/>
            <a:ext cx="8243343" cy="615950"/>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340975/"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2B907B-6AB5-4865-92F6-A7EB0E01B6F7}"/>
              </a:ext>
            </a:extLst>
          </p:cNvPr>
          <p:cNvSpPr>
            <a:spLocks noGrp="1"/>
          </p:cNvSpPr>
          <p:nvPr>
            <p:ph type="title"/>
          </p:nvPr>
        </p:nvSpPr>
        <p:spPr>
          <a:xfrm>
            <a:off x="457200" y="879230"/>
            <a:ext cx="8686800" cy="1313711"/>
          </a:xfrm>
        </p:spPr>
        <p:txBody>
          <a:bodyPr>
            <a:normAutofit/>
          </a:bodyPr>
          <a:lstStyle/>
          <a:p>
            <a:r>
              <a:rPr lang="en-GB" sz="3200" dirty="0"/>
              <a:t>Linac4 Availability Statistics 2024</a:t>
            </a:r>
          </a:p>
        </p:txBody>
      </p:sp>
      <p:sp>
        <p:nvSpPr>
          <p:cNvPr id="6" name="Content Placeholder 7"/>
          <p:cNvSpPr txBox="1">
            <a:spLocks/>
          </p:cNvSpPr>
          <p:nvPr/>
        </p:nvSpPr>
        <p:spPr>
          <a:xfrm>
            <a:off x="457200" y="2489982"/>
            <a:ext cx="8229600" cy="1610749"/>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endParaRPr lang="en-GB" sz="2000" dirty="0"/>
          </a:p>
          <a:p>
            <a:pPr marL="36576" indent="0">
              <a:buFont typeface="Arial"/>
              <a:buNone/>
            </a:pPr>
            <a:endParaRPr lang="en-GB" sz="2000" dirty="0"/>
          </a:p>
        </p:txBody>
      </p:sp>
      <p:sp>
        <p:nvSpPr>
          <p:cNvPr id="5" name="Footer Placeholder 4"/>
          <p:cNvSpPr>
            <a:spLocks noGrp="1"/>
          </p:cNvSpPr>
          <p:nvPr>
            <p:ph type="ftr" sz="quarter" idx="3"/>
          </p:nvPr>
        </p:nvSpPr>
        <p:spPr/>
        <p:txBody>
          <a:bodyPr/>
          <a:lstStyle/>
          <a:p>
            <a:r>
              <a:rPr lang="en-GB" dirty="0"/>
              <a:t>Accelerator Fault Statistics 2024, RAWG, 05.12.2024</a:t>
            </a:r>
          </a:p>
        </p:txBody>
      </p:sp>
      <p:sp>
        <p:nvSpPr>
          <p:cNvPr id="3" name="Slide Number Placeholder 2"/>
          <p:cNvSpPr>
            <a:spLocks noGrp="1"/>
          </p:cNvSpPr>
          <p:nvPr>
            <p:ph type="sldNum" sz="quarter" idx="4"/>
          </p:nvPr>
        </p:nvSpPr>
        <p:spPr/>
        <p:txBody>
          <a:bodyPr/>
          <a:lstStyle/>
          <a:p>
            <a:fld id="{17918391-D411-FE40-AAD7-861AE5233E0E}" type="slidenum">
              <a:rPr lang="en-GB" smtClean="0"/>
              <a:pPr/>
              <a:t>1</a:t>
            </a:fld>
            <a:endParaRPr lang="en-GB" dirty="0"/>
          </a:p>
        </p:txBody>
      </p:sp>
    </p:spTree>
    <p:extLst>
      <p:ext uri="{BB962C8B-B14F-4D97-AF65-F5344CB8AC3E}">
        <p14:creationId xmlns:p14="http://schemas.microsoft.com/office/powerpoint/2010/main" val="3904718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DACA-D1C1-370C-630D-9A750E551FA6}"/>
              </a:ext>
            </a:extLst>
          </p:cNvPr>
          <p:cNvSpPr>
            <a:spLocks noGrp="1"/>
          </p:cNvSpPr>
          <p:nvPr>
            <p:ph type="title"/>
          </p:nvPr>
        </p:nvSpPr>
        <p:spPr/>
        <p:txBody>
          <a:bodyPr>
            <a:normAutofit/>
          </a:bodyPr>
          <a:lstStyle/>
          <a:p>
            <a:r>
              <a:rPr lang="en-GB" sz="2800" dirty="0"/>
              <a:t>Summary &amp; Conclusion</a:t>
            </a:r>
          </a:p>
        </p:txBody>
      </p:sp>
      <p:sp>
        <p:nvSpPr>
          <p:cNvPr id="3" name="Content Placeholder 2">
            <a:extLst>
              <a:ext uri="{FF2B5EF4-FFF2-40B4-BE49-F238E27FC236}">
                <a16:creationId xmlns:a16="http://schemas.microsoft.com/office/drawing/2014/main" id="{38DD84D3-F064-F841-5C07-3E1623CC1F18}"/>
              </a:ext>
            </a:extLst>
          </p:cNvPr>
          <p:cNvSpPr>
            <a:spLocks noGrp="1"/>
          </p:cNvSpPr>
          <p:nvPr>
            <p:ph idx="1"/>
          </p:nvPr>
        </p:nvSpPr>
        <p:spPr>
          <a:xfrm>
            <a:off x="375399" y="1216571"/>
            <a:ext cx="8229600" cy="3203145"/>
          </a:xfrm>
        </p:spPr>
        <p:txBody>
          <a:bodyPr vert="horz" lIns="91440" tIns="45720" rIns="91440" bIns="45720" anchor="t">
            <a:normAutofit fontScale="85000" lnSpcReduction="10000"/>
          </a:bodyPr>
          <a:lstStyle/>
          <a:p>
            <a:pPr marL="493395">
              <a:lnSpc>
                <a:spcPct val="110000"/>
              </a:lnSpc>
            </a:pPr>
            <a:r>
              <a:rPr lang="en-GB" sz="1700" dirty="0">
                <a:solidFill>
                  <a:srgbClr val="000000"/>
                </a:solidFill>
              </a:rPr>
              <a:t>Main message and conclusion for 2024?</a:t>
            </a:r>
          </a:p>
          <a:p>
            <a:pPr marL="904875" lvl="1">
              <a:lnSpc>
                <a:spcPct val="110000"/>
              </a:lnSpc>
            </a:pPr>
            <a:r>
              <a:rPr lang="en-GB" sz="1300" dirty="0">
                <a:solidFill>
                  <a:srgbClr val="000000"/>
                </a:solidFill>
                <a:cs typeface="Arial"/>
              </a:rPr>
              <a:t>The Linac4 has reached a steady expected performance between 97-98%. The variation are mainly driven by single events, </a:t>
            </a:r>
            <a:r>
              <a:rPr lang="en-GB" sz="1300" dirty="0" err="1">
                <a:solidFill>
                  <a:srgbClr val="000000"/>
                </a:solidFill>
                <a:cs typeface="Arial"/>
              </a:rPr>
              <a:t>ie</a:t>
            </a:r>
            <a:r>
              <a:rPr lang="en-GB" sz="1300" dirty="0">
                <a:solidFill>
                  <a:srgbClr val="000000"/>
                </a:solidFill>
                <a:cs typeface="Arial"/>
              </a:rPr>
              <a:t> a klystron exchange, massive power cuts, valve issues, etc, etc which cannot be really anticipated.</a:t>
            </a:r>
          </a:p>
          <a:p>
            <a:pPr marL="493395">
              <a:lnSpc>
                <a:spcPct val="110000"/>
              </a:lnSpc>
            </a:pPr>
            <a:endParaRPr lang="en-GB" sz="1600" dirty="0">
              <a:solidFill>
                <a:srgbClr val="000000"/>
              </a:solidFill>
              <a:cs typeface="Arial"/>
            </a:endParaRPr>
          </a:p>
          <a:p>
            <a:pPr marL="493395">
              <a:lnSpc>
                <a:spcPct val="110000"/>
              </a:lnSpc>
            </a:pPr>
            <a:r>
              <a:rPr lang="en-GB" sz="1600" dirty="0">
                <a:solidFill>
                  <a:srgbClr val="000000"/>
                </a:solidFill>
                <a:cs typeface="Arial"/>
              </a:rPr>
              <a:t>Would you like us to provide AFT statistics for a specific problem in more detail?</a:t>
            </a:r>
          </a:p>
          <a:p>
            <a:pPr marL="904875" lvl="1">
              <a:lnSpc>
                <a:spcPct val="110000"/>
              </a:lnSpc>
            </a:pPr>
            <a:r>
              <a:rPr lang="en-GB" sz="1300" dirty="0">
                <a:solidFill>
                  <a:srgbClr val="000000"/>
                </a:solidFill>
              </a:rPr>
              <a:t>I would say nothing in particular</a:t>
            </a:r>
          </a:p>
          <a:p>
            <a:pPr marL="493395">
              <a:lnSpc>
                <a:spcPct val="110000"/>
              </a:lnSpc>
            </a:pPr>
            <a:r>
              <a:rPr lang="en-GB" sz="1700" dirty="0">
                <a:solidFill>
                  <a:srgbClr val="000000"/>
                </a:solidFill>
              </a:rPr>
              <a:t>What is the outlook for next year? Are there any availability problems expected unless they are addressed over the YETS?</a:t>
            </a:r>
          </a:p>
          <a:p>
            <a:pPr marL="904875" lvl="1">
              <a:lnSpc>
                <a:spcPct val="110000"/>
              </a:lnSpc>
            </a:pPr>
            <a:r>
              <a:rPr lang="en-GB" sz="1300" dirty="0">
                <a:solidFill>
                  <a:srgbClr val="000000"/>
                </a:solidFill>
                <a:cs typeface="Arial"/>
              </a:rPr>
              <a:t>The maintenance is always beneficial, e.g. for klystron. Otherwise we cannot anticipate the power cuts. </a:t>
            </a:r>
          </a:p>
          <a:p>
            <a:pPr marL="904875" lvl="1">
              <a:lnSpc>
                <a:spcPct val="110000"/>
              </a:lnSpc>
            </a:pPr>
            <a:r>
              <a:rPr lang="en-GB" sz="1300" dirty="0">
                <a:solidFill>
                  <a:srgbClr val="000000"/>
                </a:solidFill>
                <a:cs typeface="Arial"/>
              </a:rPr>
              <a:t>For the valve, sometimes they are just not optimal, but that’s why we have commissioning and we are not supposed to change them during the run… it happens as a consequence of important electrical cuts.</a:t>
            </a:r>
          </a:p>
          <a:p>
            <a:pPr marL="493395">
              <a:lnSpc>
                <a:spcPct val="110000"/>
              </a:lnSpc>
            </a:pPr>
            <a:endParaRPr lang="en-GB" sz="1700" dirty="0">
              <a:solidFill>
                <a:srgbClr val="000000"/>
              </a:solidFill>
            </a:endParaRPr>
          </a:p>
          <a:p>
            <a:pPr marL="493395">
              <a:lnSpc>
                <a:spcPct val="110000"/>
              </a:lnSpc>
            </a:pPr>
            <a:r>
              <a:rPr lang="en-GB" sz="1700" dirty="0">
                <a:solidFill>
                  <a:srgbClr val="000000"/>
                </a:solidFill>
              </a:rPr>
              <a:t>Desiderata for fault tracking and AFT tool?</a:t>
            </a:r>
          </a:p>
          <a:p>
            <a:pPr marL="904875" lvl="1">
              <a:lnSpc>
                <a:spcPct val="110000"/>
              </a:lnSpc>
            </a:pPr>
            <a:r>
              <a:rPr lang="en-GB" sz="1300" dirty="0">
                <a:solidFill>
                  <a:srgbClr val="000000"/>
                </a:solidFill>
                <a:cs typeface="Arial"/>
              </a:rPr>
              <a:t>Could the shown plots be generated from AFT in a report?</a:t>
            </a:r>
          </a:p>
          <a:p>
            <a:pPr marL="493395">
              <a:lnSpc>
                <a:spcPct val="110000"/>
              </a:lnSpc>
            </a:pPr>
            <a:endParaRPr lang="en-GB" dirty="0">
              <a:cs typeface="Arial"/>
            </a:endParaRPr>
          </a:p>
        </p:txBody>
      </p:sp>
      <p:sp>
        <p:nvSpPr>
          <p:cNvPr id="4" name="Footer Placeholder 3">
            <a:extLst>
              <a:ext uri="{FF2B5EF4-FFF2-40B4-BE49-F238E27FC236}">
                <a16:creationId xmlns:a16="http://schemas.microsoft.com/office/drawing/2014/main" id="{38642AE3-E11D-5BD5-4B61-70CD0986DF19}"/>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283EA66B-DFB6-6E2B-9CCB-72BDD969E71F}"/>
              </a:ext>
            </a:extLst>
          </p:cNvPr>
          <p:cNvSpPr>
            <a:spLocks noGrp="1"/>
          </p:cNvSpPr>
          <p:nvPr>
            <p:ph type="sldNum" sz="quarter" idx="4"/>
          </p:nvPr>
        </p:nvSpPr>
        <p:spPr/>
        <p:txBody>
          <a:bodyPr/>
          <a:lstStyle/>
          <a:p>
            <a:fld id="{17918391-D411-FE40-AAD7-861AE5233E0E}" type="slidenum">
              <a:rPr lang="en-GB" smtClean="0"/>
              <a:pPr/>
              <a:t>10</a:t>
            </a:fld>
            <a:endParaRPr lang="en-GB" dirty="0"/>
          </a:p>
        </p:txBody>
      </p:sp>
    </p:spTree>
    <p:extLst>
      <p:ext uri="{BB962C8B-B14F-4D97-AF65-F5344CB8AC3E}">
        <p14:creationId xmlns:p14="http://schemas.microsoft.com/office/powerpoint/2010/main" val="2020935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de-DE" i="1" dirty="0"/>
              <a:t>Information I</a:t>
            </a:r>
            <a:endParaRPr lang="en-GB" i="1" dirty="0"/>
          </a:p>
        </p:txBody>
      </p:sp>
      <p:sp>
        <p:nvSpPr>
          <p:cNvPr id="7" name="Content Placeholder 6"/>
          <p:cNvSpPr>
            <a:spLocks noGrp="1"/>
          </p:cNvSpPr>
          <p:nvPr>
            <p:ph idx="1"/>
          </p:nvPr>
        </p:nvSpPr>
        <p:spPr>
          <a:xfrm>
            <a:off x="454454" y="1268049"/>
            <a:ext cx="8229600" cy="3130463"/>
          </a:xfrm>
        </p:spPr>
        <p:txBody>
          <a:bodyPr vert="horz" lIns="91440" tIns="45720" rIns="91440" bIns="45720" anchor="t">
            <a:normAutofit fontScale="70000" lnSpcReduction="20000"/>
          </a:bodyPr>
          <a:lstStyle/>
          <a:p>
            <a:pPr marL="36576" indent="0">
              <a:lnSpc>
                <a:spcPct val="120000"/>
              </a:lnSpc>
              <a:buNone/>
            </a:pPr>
            <a:r>
              <a:rPr lang="en-GB" sz="2600" dirty="0">
                <a:solidFill>
                  <a:srgbClr val="000000"/>
                </a:solidFill>
              </a:rPr>
              <a:t>These slides are a template to summarize availability of your machine in 2024. Please correct and complement the slides considering the following questions:</a:t>
            </a:r>
          </a:p>
          <a:p>
            <a:pPr marL="493395">
              <a:lnSpc>
                <a:spcPct val="120000"/>
              </a:lnSpc>
            </a:pPr>
            <a:endParaRPr lang="en-GB" sz="2600" dirty="0">
              <a:solidFill>
                <a:srgbClr val="000000"/>
              </a:solidFill>
            </a:endParaRPr>
          </a:p>
          <a:p>
            <a:pPr marL="493395">
              <a:lnSpc>
                <a:spcPct val="120000"/>
              </a:lnSpc>
            </a:pPr>
            <a:r>
              <a:rPr lang="en-GB" sz="2600" dirty="0">
                <a:solidFill>
                  <a:srgbClr val="000000"/>
                </a:solidFill>
              </a:rPr>
              <a:t>What are the main events &amp; challenges impacting availability this year? </a:t>
            </a:r>
          </a:p>
          <a:p>
            <a:pPr marL="904875" lvl="1">
              <a:lnSpc>
                <a:spcPct val="120000"/>
              </a:lnSpc>
            </a:pPr>
            <a:r>
              <a:rPr lang="en-GB" sz="2000" dirty="0">
                <a:solidFill>
                  <a:srgbClr val="000000"/>
                </a:solidFill>
              </a:rPr>
              <a:t>Is this shown in the data, and does it match your expectations? </a:t>
            </a:r>
          </a:p>
          <a:p>
            <a:pPr marL="904875" lvl="1">
              <a:lnSpc>
                <a:spcPct val="120000"/>
              </a:lnSpc>
            </a:pPr>
            <a:r>
              <a:rPr lang="en-GB" sz="2000" dirty="0">
                <a:solidFill>
                  <a:srgbClr val="000000"/>
                </a:solidFill>
              </a:rPr>
              <a:t>Is any crucial aspect not visible in the data that should be pointed out?</a:t>
            </a:r>
            <a:endParaRPr lang="en-GB" sz="2000" dirty="0">
              <a:solidFill>
                <a:srgbClr val="000000"/>
              </a:solidFill>
              <a:cs typeface="Arial"/>
            </a:endParaRPr>
          </a:p>
          <a:p>
            <a:pPr>
              <a:lnSpc>
                <a:spcPct val="120000"/>
              </a:lnSpc>
            </a:pPr>
            <a:endParaRPr lang="en-GB" sz="2300" dirty="0">
              <a:solidFill>
                <a:srgbClr val="000000"/>
              </a:solidFill>
            </a:endParaRPr>
          </a:p>
          <a:p>
            <a:pPr>
              <a:lnSpc>
                <a:spcPct val="120000"/>
              </a:lnSpc>
            </a:pPr>
            <a:r>
              <a:rPr lang="en-GB" sz="2300" dirty="0">
                <a:solidFill>
                  <a:srgbClr val="000000"/>
                </a:solidFill>
              </a:rPr>
              <a:t>What is the outlook for next year? </a:t>
            </a:r>
          </a:p>
          <a:p>
            <a:pPr lvl="1">
              <a:lnSpc>
                <a:spcPct val="120000"/>
              </a:lnSpc>
            </a:pPr>
            <a:r>
              <a:rPr lang="en-GB" sz="2000" dirty="0">
                <a:solidFill>
                  <a:srgbClr val="000000"/>
                </a:solidFill>
              </a:rPr>
              <a:t>Are you expecting interventions over YETS that might improve availability? </a:t>
            </a:r>
          </a:p>
          <a:p>
            <a:pPr lvl="1">
              <a:lnSpc>
                <a:spcPct val="120000"/>
              </a:lnSpc>
            </a:pPr>
            <a:r>
              <a:rPr lang="en-GB" sz="2000" dirty="0">
                <a:solidFill>
                  <a:srgbClr val="000000"/>
                </a:solidFill>
              </a:rPr>
              <a:t>Could certain circumstances lead to an availability degradation</a:t>
            </a:r>
            <a:r>
              <a:rPr lang="en-GB" dirty="0">
                <a:solidFill>
                  <a:srgbClr val="000000"/>
                </a:solidFill>
              </a:rPr>
              <a:t>?</a:t>
            </a:r>
          </a:p>
        </p:txBody>
      </p:sp>
      <p:sp>
        <p:nvSpPr>
          <p:cNvPr id="3" name="Footer Placeholder 2"/>
          <p:cNvSpPr>
            <a:spLocks noGrp="1"/>
          </p:cNvSpPr>
          <p:nvPr>
            <p:ph type="ftr" sz="quarter" idx="3"/>
          </p:nvPr>
        </p:nvSpPr>
        <p:spPr/>
        <p:txBody>
          <a:bodyPr/>
          <a:lstStyle/>
          <a:p>
            <a:r>
              <a:rPr lang="en-GB"/>
              <a:t>Accelerator Fault Statistics 2024, RAWG, 05.12.2024</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4127388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de-DE" i="1" dirty="0"/>
              <a:t>Information II</a:t>
            </a:r>
            <a:endParaRPr lang="en-GB" i="1" dirty="0"/>
          </a:p>
        </p:txBody>
      </p:sp>
      <p:sp>
        <p:nvSpPr>
          <p:cNvPr id="7" name="Content Placeholder 6"/>
          <p:cNvSpPr>
            <a:spLocks noGrp="1"/>
          </p:cNvSpPr>
          <p:nvPr>
            <p:ph idx="1"/>
          </p:nvPr>
        </p:nvSpPr>
        <p:spPr>
          <a:xfrm>
            <a:off x="454454" y="973581"/>
            <a:ext cx="8307998" cy="3443435"/>
          </a:xfrm>
        </p:spPr>
        <p:txBody>
          <a:bodyPr vert="horz" lIns="91440" tIns="45720" rIns="91440" bIns="45720" anchor="t">
            <a:noAutofit/>
          </a:bodyPr>
          <a:lstStyle/>
          <a:p>
            <a:pPr>
              <a:lnSpc>
                <a:spcPct val="120000"/>
              </a:lnSpc>
            </a:pPr>
            <a:r>
              <a:rPr lang="en-GB" sz="1600" dirty="0">
                <a:solidFill>
                  <a:srgbClr val="000000"/>
                </a:solidFill>
              </a:rPr>
              <a:t>There will be additional questions on each slide. Feel free to spread out comments over multiple slides as required</a:t>
            </a:r>
          </a:p>
          <a:p>
            <a:pPr>
              <a:lnSpc>
                <a:spcPct val="120000"/>
              </a:lnSpc>
            </a:pPr>
            <a:endParaRPr lang="en-GB" sz="1600" dirty="0">
              <a:solidFill>
                <a:srgbClr val="000000"/>
              </a:solidFill>
            </a:endParaRPr>
          </a:p>
          <a:p>
            <a:pPr>
              <a:lnSpc>
                <a:spcPct val="120000"/>
              </a:lnSpc>
            </a:pPr>
            <a:r>
              <a:rPr lang="en-GB" sz="1600" b="1" dirty="0">
                <a:solidFill>
                  <a:srgbClr val="000000"/>
                </a:solidFill>
              </a:rPr>
              <a:t>We only need reviews of 2024. </a:t>
            </a:r>
            <a:r>
              <a:rPr lang="en-GB" sz="1600" dirty="0">
                <a:solidFill>
                  <a:srgbClr val="000000"/>
                </a:solidFill>
              </a:rPr>
              <a:t>Previous years are already well covered (e.g. see the Special RAWG on Accelerator Availability 2023, linked) </a:t>
            </a:r>
            <a:r>
              <a:rPr lang="en-GB" sz="1600" dirty="0">
                <a:hlinkClick r:id="rId2">
                  <a:extLst>
                    <a:ext uri="{A12FA001-AC4F-418D-AE19-62706E023703}">
                      <ahyp:hlinkClr xmlns:ahyp="http://schemas.microsoft.com/office/drawing/2018/hyperlinkcolor" val="tx"/>
                    </a:ext>
                  </a:extLst>
                </a:hlinkClick>
              </a:rPr>
              <a:t>https://indico.cern.ch/event/1340975/</a:t>
            </a:r>
            <a:r>
              <a:rPr lang="en-GB" sz="1600" dirty="0"/>
              <a:t> </a:t>
            </a:r>
          </a:p>
          <a:p>
            <a:pPr>
              <a:lnSpc>
                <a:spcPct val="120000"/>
              </a:lnSpc>
            </a:pPr>
            <a:endParaRPr lang="en-GB" sz="1600" dirty="0">
              <a:solidFill>
                <a:srgbClr val="000000"/>
              </a:solidFill>
            </a:endParaRPr>
          </a:p>
          <a:p>
            <a:pPr>
              <a:lnSpc>
                <a:spcPct val="120000"/>
              </a:lnSpc>
            </a:pPr>
            <a:r>
              <a:rPr lang="en-GB" sz="1600" dirty="0">
                <a:solidFill>
                  <a:srgbClr val="000000"/>
                </a:solidFill>
              </a:rPr>
              <a:t>All LINAC4 faults this year can be found at:</a:t>
            </a:r>
          </a:p>
          <a:p>
            <a:pPr marL="36576" indent="0">
              <a:lnSpc>
                <a:spcPct val="120000"/>
              </a:lnSpc>
              <a:buNone/>
            </a:pPr>
            <a:r>
              <a:rPr lang="en-GB" sz="1100" dirty="0">
                <a:solidFill>
                  <a:srgbClr val="0056A4"/>
                </a:solidFill>
              </a:rPr>
              <a:t>https://aft.cern.ch/search?timePeriod=%257B%2522timePeriodType%2522%253A%2522fixed%2522%252C%2522startTime%2522%253A%252201012024000000%2522%252C%2522endTime%2522%253A%252201012025000000%2522%257D&amp;accelerator=LINAC4&amp;hadStates=BLOCKING_OP&amp;excludedFaultStates=NON_BLOCKING_OP%252CUNDERSTOOD%252CSUSPENDED</a:t>
            </a:r>
            <a:endParaRPr lang="en-GB" sz="1100" dirty="0">
              <a:solidFill>
                <a:srgbClr val="000000"/>
              </a:solidFill>
            </a:endParaRPr>
          </a:p>
        </p:txBody>
      </p:sp>
      <p:sp>
        <p:nvSpPr>
          <p:cNvPr id="3" name="Footer Placeholder 2"/>
          <p:cNvSpPr>
            <a:spLocks noGrp="1"/>
          </p:cNvSpPr>
          <p:nvPr>
            <p:ph type="ftr" sz="quarter" idx="3"/>
          </p:nvPr>
        </p:nvSpPr>
        <p:spPr/>
        <p:txBody>
          <a:bodyPr/>
          <a:lstStyle/>
          <a:p>
            <a:r>
              <a:rPr lang="en-GB"/>
              <a:t>Accelerator Fault Statistics 2024, RAWG, 05.12.2024</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519236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B4D49-0B2F-0116-8164-6A47060899C8}"/>
              </a:ext>
            </a:extLst>
          </p:cNvPr>
          <p:cNvSpPr>
            <a:spLocks noGrp="1"/>
          </p:cNvSpPr>
          <p:nvPr>
            <p:ph type="title"/>
          </p:nvPr>
        </p:nvSpPr>
        <p:spPr/>
        <p:txBody>
          <a:bodyPr>
            <a:normAutofit fontScale="90000"/>
          </a:bodyPr>
          <a:lstStyle/>
          <a:p>
            <a:r>
              <a:rPr lang="en-GB" dirty="0"/>
              <a:t>Availability Schedule</a:t>
            </a:r>
          </a:p>
        </p:txBody>
      </p:sp>
      <p:sp>
        <p:nvSpPr>
          <p:cNvPr id="6" name="Content Placeholder 5">
            <a:extLst>
              <a:ext uri="{FF2B5EF4-FFF2-40B4-BE49-F238E27FC236}">
                <a16:creationId xmlns:a16="http://schemas.microsoft.com/office/drawing/2014/main" id="{67751718-B6EA-C35A-7E10-A397333BC4BC}"/>
              </a:ext>
            </a:extLst>
          </p:cNvPr>
          <p:cNvSpPr>
            <a:spLocks noGrp="1"/>
          </p:cNvSpPr>
          <p:nvPr>
            <p:ph idx="1"/>
          </p:nvPr>
        </p:nvSpPr>
        <p:spPr/>
        <p:txBody>
          <a:bodyPr>
            <a:normAutofit lnSpcReduction="10000"/>
          </a:bodyPr>
          <a:lstStyle/>
          <a:p>
            <a:pPr marL="36576" indent="0">
              <a:lnSpc>
                <a:spcPct val="120000"/>
              </a:lnSpc>
              <a:buNone/>
            </a:pPr>
            <a:r>
              <a:rPr lang="en-GB" sz="1600" dirty="0">
                <a:solidFill>
                  <a:srgbClr val="000000"/>
                </a:solidFill>
              </a:rPr>
              <a:t>Availability is counted over time periods as follows: </a:t>
            </a:r>
          </a:p>
          <a:p>
            <a:pPr>
              <a:lnSpc>
                <a:spcPct val="120000"/>
              </a:lnSpc>
            </a:pPr>
            <a:r>
              <a:rPr lang="en-GB" sz="1600" u="sng" dirty="0">
                <a:solidFill>
                  <a:srgbClr val="000000"/>
                </a:solidFill>
              </a:rPr>
              <a:t>L4, PSB, PS, SPS:</a:t>
            </a:r>
            <a:r>
              <a:rPr lang="en-GB" sz="1600" dirty="0">
                <a:solidFill>
                  <a:srgbClr val="000000"/>
                </a:solidFill>
              </a:rPr>
              <a:t> starts once beam is required by a downstream machine</a:t>
            </a:r>
          </a:p>
          <a:p>
            <a:pPr>
              <a:lnSpc>
                <a:spcPct val="120000"/>
              </a:lnSpc>
            </a:pPr>
            <a:r>
              <a:rPr lang="en-GB" sz="1600" u="sng" dirty="0">
                <a:solidFill>
                  <a:srgbClr val="000000"/>
                </a:solidFill>
              </a:rPr>
              <a:t>L3, LEIR</a:t>
            </a:r>
            <a:r>
              <a:rPr lang="en-GB" sz="1600" dirty="0">
                <a:solidFill>
                  <a:srgbClr val="000000"/>
                </a:solidFill>
              </a:rPr>
              <a:t> starts once beam is delivered to LHC</a:t>
            </a:r>
          </a:p>
          <a:p>
            <a:pPr>
              <a:lnSpc>
                <a:spcPct val="120000"/>
              </a:lnSpc>
            </a:pPr>
            <a:r>
              <a:rPr lang="en-GB" sz="1600" u="sng" dirty="0">
                <a:solidFill>
                  <a:srgbClr val="000000"/>
                </a:solidFill>
              </a:rPr>
              <a:t>LHC</a:t>
            </a:r>
            <a:r>
              <a:rPr lang="en-GB" sz="1600" dirty="0">
                <a:solidFill>
                  <a:srgbClr val="000000"/>
                </a:solidFill>
              </a:rPr>
              <a:t> starts with beam commissioning</a:t>
            </a:r>
          </a:p>
          <a:p>
            <a:pPr>
              <a:lnSpc>
                <a:spcPct val="120000"/>
              </a:lnSpc>
            </a:pPr>
            <a:r>
              <a:rPr lang="en-GB" sz="1600" u="sng" dirty="0">
                <a:solidFill>
                  <a:srgbClr val="000000"/>
                </a:solidFill>
              </a:rPr>
              <a:t>ISOLDE, AD/ELENA, EAST, NORTH</a:t>
            </a:r>
            <a:r>
              <a:rPr lang="en-GB" sz="1600" dirty="0">
                <a:solidFill>
                  <a:srgbClr val="000000"/>
                </a:solidFill>
              </a:rPr>
              <a:t> starts with respective physics period</a:t>
            </a:r>
          </a:p>
          <a:p>
            <a:pPr marL="36576" indent="0">
              <a:lnSpc>
                <a:spcPct val="120000"/>
              </a:lnSpc>
              <a:buNone/>
            </a:pPr>
            <a:endParaRPr lang="en-GB" sz="1600" dirty="0">
              <a:solidFill>
                <a:srgbClr val="000000"/>
              </a:solidFill>
            </a:endParaRPr>
          </a:p>
          <a:p>
            <a:pPr marL="36576" indent="0">
              <a:lnSpc>
                <a:spcPct val="120000"/>
              </a:lnSpc>
              <a:buNone/>
            </a:pPr>
            <a:r>
              <a:rPr lang="en-GB" sz="1600" dirty="0">
                <a:solidFill>
                  <a:srgbClr val="000000"/>
                </a:solidFill>
              </a:rPr>
              <a:t>Dedicated MDs and Technical Stops are excluded from availability monitoring.</a:t>
            </a:r>
          </a:p>
          <a:p>
            <a:pPr marL="36576" indent="0">
              <a:lnSpc>
                <a:spcPct val="120000"/>
              </a:lnSpc>
              <a:buNone/>
            </a:pPr>
            <a:endParaRPr lang="en-GB" sz="1600" dirty="0">
              <a:solidFill>
                <a:srgbClr val="000000"/>
              </a:solidFill>
            </a:endParaRPr>
          </a:p>
          <a:p>
            <a:pPr marL="36576" indent="0">
              <a:lnSpc>
                <a:spcPct val="120000"/>
              </a:lnSpc>
              <a:buNone/>
            </a:pPr>
            <a:r>
              <a:rPr lang="en-GB" sz="1600">
                <a:solidFill>
                  <a:srgbClr val="000000"/>
                </a:solidFill>
              </a:rPr>
              <a:t>LINAC4 time </a:t>
            </a:r>
            <a:r>
              <a:rPr lang="en-GB" sz="1600" dirty="0">
                <a:solidFill>
                  <a:srgbClr val="000000"/>
                </a:solidFill>
              </a:rPr>
              <a:t>periods are on the next page. </a:t>
            </a:r>
            <a:r>
              <a:rPr lang="en-GB" sz="1600" dirty="0"/>
              <a:t>Should these times be wrong, please correct them and let us know</a:t>
            </a:r>
            <a:endParaRPr lang="en-GB" sz="1600" dirty="0">
              <a:cs typeface="Arial"/>
            </a:endParaRPr>
          </a:p>
        </p:txBody>
      </p:sp>
      <p:sp>
        <p:nvSpPr>
          <p:cNvPr id="4" name="Footer Placeholder 3">
            <a:extLst>
              <a:ext uri="{FF2B5EF4-FFF2-40B4-BE49-F238E27FC236}">
                <a16:creationId xmlns:a16="http://schemas.microsoft.com/office/drawing/2014/main" id="{176E8820-D134-FC84-A911-644C500A50EE}"/>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8440A5E1-144E-934F-90A5-DA61D703D9B9}"/>
              </a:ext>
            </a:extLst>
          </p:cNvPr>
          <p:cNvSpPr>
            <a:spLocks noGrp="1"/>
          </p:cNvSpPr>
          <p:nvPr>
            <p:ph type="sldNum" sz="quarter" idx="4"/>
          </p:nvPr>
        </p:nvSpPr>
        <p:spPr/>
        <p:txBody>
          <a:bodyPr/>
          <a:lstStyle/>
          <a:p>
            <a:fld id="{17918391-D411-FE40-AAD7-861AE5233E0E}" type="slidenum">
              <a:rPr lang="en-GB" smtClean="0"/>
              <a:pPr/>
              <a:t>4</a:t>
            </a:fld>
            <a:endParaRPr lang="en-GB" dirty="0"/>
          </a:p>
        </p:txBody>
      </p:sp>
    </p:spTree>
    <p:extLst>
      <p:ext uri="{BB962C8B-B14F-4D97-AF65-F5344CB8AC3E}">
        <p14:creationId xmlns:p14="http://schemas.microsoft.com/office/powerpoint/2010/main" val="214074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29B6-FDD9-C33E-B263-E7869E97553E}"/>
              </a:ext>
            </a:extLst>
          </p:cNvPr>
          <p:cNvSpPr>
            <a:spLocks noGrp="1"/>
          </p:cNvSpPr>
          <p:nvPr>
            <p:ph type="title"/>
          </p:nvPr>
        </p:nvSpPr>
        <p:spPr/>
        <p:txBody>
          <a:bodyPr>
            <a:normAutofit/>
          </a:bodyPr>
          <a:lstStyle/>
          <a:p>
            <a:r>
              <a:rPr lang="en-US" sz="2800" dirty="0"/>
              <a:t>LINAC4 Physics Periods</a:t>
            </a:r>
            <a:endParaRPr lang="en-GB" sz="2800" dirty="0"/>
          </a:p>
        </p:txBody>
      </p:sp>
      <p:sp>
        <p:nvSpPr>
          <p:cNvPr id="3" name="Content Placeholder 2">
            <a:extLst>
              <a:ext uri="{FF2B5EF4-FFF2-40B4-BE49-F238E27FC236}">
                <a16:creationId xmlns:a16="http://schemas.microsoft.com/office/drawing/2014/main" id="{A7D3A08C-BB3A-8A8F-E9A8-E41D14062AA9}"/>
              </a:ext>
            </a:extLst>
          </p:cNvPr>
          <p:cNvSpPr>
            <a:spLocks noGrp="1"/>
          </p:cNvSpPr>
          <p:nvPr>
            <p:ph idx="1"/>
          </p:nvPr>
        </p:nvSpPr>
        <p:spPr/>
        <p:txBody>
          <a:bodyPr>
            <a:normAutofit fontScale="47500" lnSpcReduction="20000"/>
          </a:bodyPr>
          <a:lstStyle/>
          <a:p>
            <a:r>
              <a:rPr lang="en-GB" b="0" dirty="0">
                <a:solidFill>
                  <a:srgbClr val="000000"/>
                </a:solidFill>
                <a:effectLst/>
                <a:latin typeface="Consolas" panose="020B0609020204030204" pitchFamily="49" charset="0"/>
              </a:rPr>
              <a:t>('14-01-2021 09:00:00','21-04-2021 14:00:00'),</a:t>
            </a:r>
          </a:p>
          <a:p>
            <a:r>
              <a:rPr lang="en-GB" b="0" dirty="0">
                <a:solidFill>
                  <a:srgbClr val="000000"/>
                </a:solidFill>
                <a:effectLst/>
                <a:latin typeface="Consolas" panose="020B0609020204030204" pitchFamily="49" charset="0"/>
              </a:rPr>
              <a:t>('22-04-2021 23:00:00','15-09-2021 05:00:00'),</a:t>
            </a:r>
          </a:p>
          <a:p>
            <a:r>
              <a:rPr lang="en-GB" b="0" dirty="0">
                <a:solidFill>
                  <a:srgbClr val="000000"/>
                </a:solidFill>
                <a:effectLst/>
                <a:latin typeface="Consolas" panose="020B0609020204030204" pitchFamily="49" charset="0"/>
              </a:rPr>
              <a:t>('16-09-2021 11:00:00','15-11-2021 06:00:00'),</a:t>
            </a:r>
          </a:p>
          <a:p>
            <a:r>
              <a:rPr lang="en-GB" b="0" dirty="0">
                <a:solidFill>
                  <a:srgbClr val="000000"/>
                </a:solidFill>
                <a:effectLst/>
                <a:latin typeface="Consolas" panose="020B0609020204030204" pitchFamily="49" charset="0"/>
              </a:rPr>
              <a:t>('21-02-2022 09:00:00','11-03-2022 08:30:00'),</a:t>
            </a:r>
          </a:p>
          <a:p>
            <a:r>
              <a:rPr lang="en-GB" b="0" dirty="0">
                <a:solidFill>
                  <a:srgbClr val="000000"/>
                </a:solidFill>
                <a:effectLst/>
                <a:latin typeface="Consolas" panose="020B0609020204030204" pitchFamily="49" charset="0"/>
              </a:rPr>
              <a:t>('11-03-2022 12:00:00','17-05-2022 04:00:00'),</a:t>
            </a:r>
          </a:p>
          <a:p>
            <a:r>
              <a:rPr lang="en-GB" b="0" dirty="0">
                <a:solidFill>
                  <a:srgbClr val="000000"/>
                </a:solidFill>
                <a:effectLst/>
                <a:latin typeface="Consolas" panose="020B0609020204030204" pitchFamily="49" charset="0"/>
              </a:rPr>
              <a:t>('17-05-2022 17:00:00','13-09-2022 08:00:00'),</a:t>
            </a:r>
          </a:p>
          <a:p>
            <a:r>
              <a:rPr lang="en-GB" b="0" dirty="0">
                <a:solidFill>
                  <a:srgbClr val="000000"/>
                </a:solidFill>
                <a:effectLst/>
                <a:latin typeface="Consolas" panose="020B0609020204030204" pitchFamily="49" charset="0"/>
              </a:rPr>
              <a:t>('14-09-2022 12:00:00','28-11-2022 06:00:00'),</a:t>
            </a:r>
          </a:p>
          <a:p>
            <a:r>
              <a:rPr lang="en-GB" b="0" dirty="0">
                <a:solidFill>
                  <a:srgbClr val="000000"/>
                </a:solidFill>
                <a:effectLst/>
                <a:latin typeface="Consolas" panose="020B0609020204030204" pitchFamily="49" charset="0"/>
              </a:rPr>
              <a:t>('03-03-2023 09:00:00','10-05-2023 08:00:00'),</a:t>
            </a:r>
          </a:p>
          <a:p>
            <a:r>
              <a:rPr lang="en-GB" b="0" dirty="0">
                <a:solidFill>
                  <a:srgbClr val="000000"/>
                </a:solidFill>
                <a:effectLst/>
                <a:latin typeface="Consolas" panose="020B0609020204030204" pitchFamily="49" charset="0"/>
              </a:rPr>
              <a:t>('10-05-2023 12:00:00','20-06-2023 08:00:00'),</a:t>
            </a:r>
          </a:p>
          <a:p>
            <a:r>
              <a:rPr lang="en-GB" b="0" dirty="0">
                <a:solidFill>
                  <a:srgbClr val="000000"/>
                </a:solidFill>
                <a:effectLst/>
                <a:latin typeface="Consolas" panose="020B0609020204030204" pitchFamily="49" charset="0"/>
              </a:rPr>
              <a:t>('21-06-2023 14:00:00','30-10-2023 07:30:00'),</a:t>
            </a:r>
          </a:p>
          <a:p>
            <a:r>
              <a:rPr lang="en-GB" b="0" dirty="0">
                <a:solidFill>
                  <a:srgbClr val="000000"/>
                </a:solidFill>
                <a:effectLst/>
                <a:latin typeface="Consolas" panose="020B0609020204030204" pitchFamily="49" charset="0"/>
              </a:rPr>
              <a:t>('31-10-2023 18:00:00','13-11-2023 06:00:00'),</a:t>
            </a:r>
          </a:p>
          <a:p>
            <a:r>
              <a:rPr lang="en-GB" b="0" dirty="0">
                <a:solidFill>
                  <a:srgbClr val="000000"/>
                </a:solidFill>
                <a:effectLst/>
                <a:highlight>
                  <a:srgbClr val="FFFF00"/>
                </a:highlight>
                <a:latin typeface="Consolas" panose="020B0609020204030204" pitchFamily="49" charset="0"/>
              </a:rPr>
              <a:t>('15-02-2024 09:00:00','17-04-2024 08:00:00'),</a:t>
            </a:r>
          </a:p>
          <a:p>
            <a:r>
              <a:rPr lang="en-GB" b="0" dirty="0">
                <a:solidFill>
                  <a:srgbClr val="000000"/>
                </a:solidFill>
                <a:effectLst/>
                <a:highlight>
                  <a:srgbClr val="FFFF00"/>
                </a:highlight>
                <a:latin typeface="Consolas" panose="020B0609020204030204" pitchFamily="49" charset="0"/>
              </a:rPr>
              <a:t>('17-04-2024 17:30:00','12-06-2024 07:30:00'),</a:t>
            </a:r>
          </a:p>
          <a:p>
            <a:r>
              <a:rPr lang="en-GB" b="0" dirty="0">
                <a:solidFill>
                  <a:srgbClr val="000000"/>
                </a:solidFill>
                <a:effectLst/>
                <a:highlight>
                  <a:srgbClr val="FFFF00"/>
                </a:highlight>
                <a:latin typeface="Consolas" panose="020B0609020204030204" pitchFamily="49" charset="0"/>
              </a:rPr>
              <a:t>('14-06-2024 23:00:00','02-12-2024 06:00:00')</a:t>
            </a:r>
          </a:p>
          <a:p>
            <a:pPr marL="36576" indent="0">
              <a:buNone/>
            </a:pPr>
            <a:endParaRPr lang="en-GB" dirty="0">
              <a:solidFill>
                <a:srgbClr val="000000"/>
              </a:solidFill>
            </a:endParaRPr>
          </a:p>
        </p:txBody>
      </p:sp>
      <p:sp>
        <p:nvSpPr>
          <p:cNvPr id="4" name="Footer Placeholder 3">
            <a:extLst>
              <a:ext uri="{FF2B5EF4-FFF2-40B4-BE49-F238E27FC236}">
                <a16:creationId xmlns:a16="http://schemas.microsoft.com/office/drawing/2014/main" id="{54DA9325-4E98-4C05-393C-BFB70B54FEF2}"/>
              </a:ext>
            </a:extLst>
          </p:cNvPr>
          <p:cNvSpPr>
            <a:spLocks noGrp="1"/>
          </p:cNvSpPr>
          <p:nvPr>
            <p:ph type="ftr" sz="quarter" idx="3"/>
          </p:nvPr>
        </p:nvSpPr>
        <p:spPr/>
        <p:txBody>
          <a:bodyPr/>
          <a:lstStyle/>
          <a:p>
            <a:pPr algn="l"/>
            <a:r>
              <a:rPr lang="en-GB"/>
              <a:t>Accelerator Fault Statistics 2024, RAWG, 05.12.2024</a:t>
            </a:r>
            <a:endParaRPr lang="en-US" dirty="0"/>
          </a:p>
        </p:txBody>
      </p:sp>
      <p:sp>
        <p:nvSpPr>
          <p:cNvPr id="5" name="Slide Number Placeholder 4">
            <a:extLst>
              <a:ext uri="{FF2B5EF4-FFF2-40B4-BE49-F238E27FC236}">
                <a16:creationId xmlns:a16="http://schemas.microsoft.com/office/drawing/2014/main" id="{AE480601-F62C-C146-085A-977E74ACB1A8}"/>
              </a:ext>
            </a:extLst>
          </p:cNvPr>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299640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EC80C2B-1877-5F21-CE1A-C96DBFD56F07}"/>
              </a:ext>
            </a:extLst>
          </p:cNvPr>
          <p:cNvPicPr>
            <a:picLocks noChangeAspect="1"/>
          </p:cNvPicPr>
          <p:nvPr/>
        </p:nvPicPr>
        <p:blipFill>
          <a:blip r:embed="rId2"/>
          <a:stretch>
            <a:fillRect/>
          </a:stretch>
        </p:blipFill>
        <p:spPr>
          <a:xfrm>
            <a:off x="69074" y="2129552"/>
            <a:ext cx="9074926" cy="1785096"/>
          </a:xfrm>
          <a:prstGeom prst="rect">
            <a:avLst/>
          </a:prstGeom>
        </p:spPr>
      </p:pic>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69074" y="-217416"/>
            <a:ext cx="7467600" cy="857250"/>
          </a:xfrm>
        </p:spPr>
        <p:txBody>
          <a:bodyPr>
            <a:normAutofit/>
          </a:bodyPr>
          <a:lstStyle/>
          <a:p>
            <a:r>
              <a:rPr lang="en-GB" sz="2800" dirty="0"/>
              <a:t>2024 in Context</a:t>
            </a:r>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a:xfrm>
            <a:off x="4114800" y="4767263"/>
            <a:ext cx="3963556" cy="273844"/>
          </a:xfrm>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6</a:t>
            </a:fld>
            <a:endParaRPr lang="en-GB" dirty="0"/>
          </a:p>
        </p:txBody>
      </p:sp>
      <p:sp>
        <p:nvSpPr>
          <p:cNvPr id="18" name="TextBox 17">
            <a:extLst>
              <a:ext uri="{FF2B5EF4-FFF2-40B4-BE49-F238E27FC236}">
                <a16:creationId xmlns:a16="http://schemas.microsoft.com/office/drawing/2014/main" id="{8F13913E-14CF-A84B-8125-D257287FC5CC}"/>
              </a:ext>
            </a:extLst>
          </p:cNvPr>
          <p:cNvSpPr txBox="1"/>
          <p:nvPr/>
        </p:nvSpPr>
        <p:spPr>
          <a:xfrm>
            <a:off x="0" y="4122071"/>
            <a:ext cx="9168320" cy="1668405"/>
          </a:xfrm>
          <a:prstGeom prst="rect">
            <a:avLst/>
          </a:prstGeom>
          <a:solidFill>
            <a:schemeClr val="bg1"/>
          </a:solidFill>
        </p:spPr>
        <p:txBody>
          <a:bodyPr wrap="square">
            <a:spAutoFit/>
          </a:bodyPr>
          <a:lstStyle/>
          <a:p>
            <a:pPr>
              <a:lnSpc>
                <a:spcPct val="120000"/>
              </a:lnSpc>
            </a:pPr>
            <a:r>
              <a:rPr lang="en-GB" dirty="0">
                <a:solidFill>
                  <a:srgbClr val="000000"/>
                </a:solidFill>
              </a:rPr>
              <a:t>Does 2024 match your expectations? </a:t>
            </a:r>
            <a:r>
              <a:rPr lang="en-GB" sz="1100" dirty="0">
                <a:solidFill>
                  <a:srgbClr val="FF0000"/>
                </a:solidFill>
              </a:rPr>
              <a:t>Yes, as you will show later, the extra time in 2024 </a:t>
            </a:r>
            <a:r>
              <a:rPr lang="en-GB" sz="1100" dirty="0" err="1">
                <a:solidFill>
                  <a:srgbClr val="FF0000"/>
                </a:solidFill>
              </a:rPr>
              <a:t>wrt</a:t>
            </a:r>
            <a:r>
              <a:rPr lang="en-GB" sz="1100" dirty="0">
                <a:solidFill>
                  <a:srgbClr val="FF0000"/>
                </a:solidFill>
              </a:rPr>
              <a:t> 2023 is the CCDTL0304 klystron exchange. Btw a second klystron had to be exchanged for DTL1 but it happened during the TS, so it was transparent. All seems to indicate that we reached at steady state in performance with an expected availability for Linact4 from 97% to 98%.</a:t>
            </a:r>
            <a:endParaRPr lang="en-GB" dirty="0">
              <a:solidFill>
                <a:srgbClr val="FF0000"/>
              </a:solidFill>
            </a:endParaRPr>
          </a:p>
          <a:p>
            <a:pPr>
              <a:lnSpc>
                <a:spcPct val="120000"/>
              </a:lnSpc>
            </a:pPr>
            <a:r>
              <a:rPr lang="en-GB" dirty="0">
                <a:solidFill>
                  <a:srgbClr val="000000"/>
                </a:solidFill>
              </a:rPr>
              <a:t>What could be responsible for the observed trends? </a:t>
            </a:r>
            <a:r>
              <a:rPr lang="en-GB" sz="1100" dirty="0">
                <a:solidFill>
                  <a:srgbClr val="FF0000"/>
                </a:solidFill>
              </a:rPr>
              <a:t>The klystron exchange is also associated with previous long stops (&gt;10h like stops) for investigation on modulators, exchange of components, etc, etc. Moreover, this year we had suffered from important power cuts which required the source valve to be exchange twice causing degraded operation and several hours for the intervention.</a:t>
            </a:r>
            <a:r>
              <a:rPr lang="en-GB" dirty="0">
                <a:solidFill>
                  <a:srgbClr val="000000"/>
                </a:solidFill>
              </a:rPr>
              <a:t> </a:t>
            </a:r>
          </a:p>
        </p:txBody>
      </p:sp>
      <p:pic>
        <p:nvPicPr>
          <p:cNvPr id="8" name="Picture 7">
            <a:extLst>
              <a:ext uri="{FF2B5EF4-FFF2-40B4-BE49-F238E27FC236}">
                <a16:creationId xmlns:a16="http://schemas.microsoft.com/office/drawing/2014/main" id="{C5292118-CD5B-CB9A-2BE8-66BA47AFD7B7}"/>
              </a:ext>
            </a:extLst>
          </p:cNvPr>
          <p:cNvPicPr>
            <a:picLocks noChangeAspect="1"/>
          </p:cNvPicPr>
          <p:nvPr/>
        </p:nvPicPr>
        <p:blipFill>
          <a:blip r:embed="rId3"/>
          <a:stretch>
            <a:fillRect/>
          </a:stretch>
        </p:blipFill>
        <p:spPr>
          <a:xfrm>
            <a:off x="0" y="491925"/>
            <a:ext cx="9020014" cy="1689173"/>
          </a:xfrm>
          <a:prstGeom prst="rect">
            <a:avLst/>
          </a:prstGeom>
        </p:spPr>
      </p:pic>
    </p:spTree>
    <p:extLst>
      <p:ext uri="{BB962C8B-B14F-4D97-AF65-F5344CB8AC3E}">
        <p14:creationId xmlns:p14="http://schemas.microsoft.com/office/powerpoint/2010/main" val="87080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122153" y="-104086"/>
            <a:ext cx="8226854" cy="705332"/>
          </a:xfrm>
        </p:spPr>
        <p:txBody>
          <a:bodyPr>
            <a:normAutofit/>
          </a:bodyPr>
          <a:lstStyle/>
          <a:p>
            <a:r>
              <a:rPr lang="en-GB" sz="2800" dirty="0"/>
              <a:t>System Downtime</a:t>
            </a:r>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7</a:t>
            </a:fld>
            <a:endParaRPr lang="en-GB" dirty="0"/>
          </a:p>
        </p:txBody>
      </p:sp>
      <p:pic>
        <p:nvPicPr>
          <p:cNvPr id="8" name="Picture 7">
            <a:extLst>
              <a:ext uri="{FF2B5EF4-FFF2-40B4-BE49-F238E27FC236}">
                <a16:creationId xmlns:a16="http://schemas.microsoft.com/office/drawing/2014/main" id="{223DA5B9-A133-DED5-1E91-5F1F2BAA70AB}"/>
              </a:ext>
            </a:extLst>
          </p:cNvPr>
          <p:cNvPicPr>
            <a:picLocks noChangeAspect="1"/>
          </p:cNvPicPr>
          <p:nvPr/>
        </p:nvPicPr>
        <p:blipFill>
          <a:blip r:embed="rId2"/>
          <a:stretch>
            <a:fillRect/>
          </a:stretch>
        </p:blipFill>
        <p:spPr>
          <a:xfrm>
            <a:off x="0" y="1460442"/>
            <a:ext cx="9144000" cy="3686548"/>
          </a:xfrm>
          <a:prstGeom prst="rect">
            <a:avLst/>
          </a:prstGeom>
        </p:spPr>
      </p:pic>
      <p:sp>
        <p:nvSpPr>
          <p:cNvPr id="16" name="TextBox 15">
            <a:extLst>
              <a:ext uri="{FF2B5EF4-FFF2-40B4-BE49-F238E27FC236}">
                <a16:creationId xmlns:a16="http://schemas.microsoft.com/office/drawing/2014/main" id="{44A15F72-82D1-A1E2-E625-A823F0F12B77}"/>
              </a:ext>
            </a:extLst>
          </p:cNvPr>
          <p:cNvSpPr txBox="1"/>
          <p:nvPr/>
        </p:nvSpPr>
        <p:spPr>
          <a:xfrm>
            <a:off x="1359616" y="36865"/>
            <a:ext cx="7718390" cy="646331"/>
          </a:xfrm>
          <a:prstGeom prst="rect">
            <a:avLst/>
          </a:prstGeom>
          <a:noFill/>
        </p:spPr>
        <p:txBody>
          <a:bodyPr wrap="square">
            <a:spAutoFit/>
          </a:bodyPr>
          <a:lstStyle/>
          <a:p>
            <a:pPr algn="r"/>
            <a:r>
              <a:rPr lang="en-GB" dirty="0">
                <a:solidFill>
                  <a:srgbClr val="000000"/>
                </a:solidFill>
              </a:rPr>
              <a:t>Please elaborate on the main events and down time.</a:t>
            </a:r>
          </a:p>
          <a:p>
            <a:pPr algn="r"/>
            <a:r>
              <a:rPr lang="en-GB" dirty="0">
                <a:solidFill>
                  <a:srgbClr val="000000"/>
                </a:solidFill>
              </a:rPr>
              <a:t>Can any trends be easily explained?</a:t>
            </a:r>
          </a:p>
        </p:txBody>
      </p:sp>
      <p:cxnSp>
        <p:nvCxnSpPr>
          <p:cNvPr id="3" name="Straight Arrow Connector 2">
            <a:extLst>
              <a:ext uri="{FF2B5EF4-FFF2-40B4-BE49-F238E27FC236}">
                <a16:creationId xmlns:a16="http://schemas.microsoft.com/office/drawing/2014/main" id="{B829B8F1-F7DF-08E2-14DD-38945876AF8C}"/>
              </a:ext>
            </a:extLst>
          </p:cNvPr>
          <p:cNvCxnSpPr>
            <a:cxnSpLocks/>
          </p:cNvCxnSpPr>
          <p:nvPr/>
        </p:nvCxnSpPr>
        <p:spPr>
          <a:xfrm>
            <a:off x="2338351" y="1287485"/>
            <a:ext cx="1116825" cy="124980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B44AC3F-C943-87FA-2B8F-9B4A6A840791}"/>
              </a:ext>
            </a:extLst>
          </p:cNvPr>
          <p:cNvSpPr txBox="1"/>
          <p:nvPr/>
        </p:nvSpPr>
        <p:spPr>
          <a:xfrm>
            <a:off x="430092" y="546703"/>
            <a:ext cx="3433423" cy="954107"/>
          </a:xfrm>
          <a:prstGeom prst="rect">
            <a:avLst/>
          </a:prstGeom>
          <a:noFill/>
        </p:spPr>
        <p:txBody>
          <a:bodyPr wrap="square">
            <a:spAutoFit/>
          </a:bodyPr>
          <a:lstStyle/>
          <a:p>
            <a:r>
              <a:rPr lang="en-GB" sz="1400" dirty="0">
                <a:solidFill>
                  <a:srgbClr val="FF0000"/>
                </a:solidFill>
              </a:rPr>
              <a:t>New agreed way to share the faults</a:t>
            </a:r>
            <a:br>
              <a:rPr lang="en-GB" sz="1400" dirty="0">
                <a:solidFill>
                  <a:srgbClr val="FF0000"/>
                </a:solidFill>
              </a:rPr>
            </a:br>
            <a:r>
              <a:rPr lang="en-GB" sz="1400" dirty="0">
                <a:solidFill>
                  <a:srgbClr val="FF0000"/>
                </a:solidFill>
              </a:rPr>
              <a:t>due to arc in klystron-modulator systems. </a:t>
            </a:r>
            <a:br>
              <a:rPr lang="en-GB" sz="1400" dirty="0">
                <a:solidFill>
                  <a:srgbClr val="FF0000"/>
                </a:solidFill>
              </a:rPr>
            </a:br>
            <a:r>
              <a:rPr lang="en-GB" sz="1400" dirty="0">
                <a:solidFill>
                  <a:srgbClr val="FF0000"/>
                </a:solidFill>
              </a:rPr>
              <a:t>Any of this fault is now shared </a:t>
            </a:r>
            <a:br>
              <a:rPr lang="en-GB" sz="1400" dirty="0">
                <a:solidFill>
                  <a:srgbClr val="FF0000"/>
                </a:solidFill>
              </a:rPr>
            </a:br>
            <a:r>
              <a:rPr lang="en-GB" sz="1400" dirty="0">
                <a:solidFill>
                  <a:srgbClr val="FF0000"/>
                </a:solidFill>
              </a:rPr>
              <a:t>between RF and EPC</a:t>
            </a:r>
          </a:p>
        </p:txBody>
      </p:sp>
      <p:sp>
        <p:nvSpPr>
          <p:cNvPr id="10" name="Oval 9">
            <a:extLst>
              <a:ext uri="{FF2B5EF4-FFF2-40B4-BE49-F238E27FC236}">
                <a16:creationId xmlns:a16="http://schemas.microsoft.com/office/drawing/2014/main" id="{4225CD15-DB5F-EA41-C0B2-7EA3F192AA21}"/>
              </a:ext>
            </a:extLst>
          </p:cNvPr>
          <p:cNvSpPr/>
          <p:nvPr/>
        </p:nvSpPr>
        <p:spPr>
          <a:xfrm>
            <a:off x="5168803" y="2436074"/>
            <a:ext cx="286187" cy="6526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95F164A-F6B3-F757-110D-92127711E10B}"/>
              </a:ext>
            </a:extLst>
          </p:cNvPr>
          <p:cNvSpPr txBox="1"/>
          <p:nvPr/>
        </p:nvSpPr>
        <p:spPr>
          <a:xfrm>
            <a:off x="3901566" y="1864789"/>
            <a:ext cx="3433423" cy="523220"/>
          </a:xfrm>
          <a:prstGeom prst="rect">
            <a:avLst/>
          </a:prstGeom>
          <a:noFill/>
        </p:spPr>
        <p:txBody>
          <a:bodyPr wrap="square">
            <a:spAutoFit/>
          </a:bodyPr>
          <a:lstStyle/>
          <a:p>
            <a:r>
              <a:rPr lang="en-GB" sz="1400" dirty="0">
                <a:solidFill>
                  <a:srgbClr val="FF0000"/>
                </a:solidFill>
              </a:rPr>
              <a:t>A couple of large power cuts, on top of the more conventional electrical glitches</a:t>
            </a:r>
          </a:p>
        </p:txBody>
      </p:sp>
      <p:cxnSp>
        <p:nvCxnSpPr>
          <p:cNvPr id="12" name="Straight Arrow Connector 11">
            <a:extLst>
              <a:ext uri="{FF2B5EF4-FFF2-40B4-BE49-F238E27FC236}">
                <a16:creationId xmlns:a16="http://schemas.microsoft.com/office/drawing/2014/main" id="{5728B6F9-048C-0613-D981-D4E582C0F274}"/>
              </a:ext>
            </a:extLst>
          </p:cNvPr>
          <p:cNvCxnSpPr>
            <a:cxnSpLocks/>
          </p:cNvCxnSpPr>
          <p:nvPr/>
        </p:nvCxnSpPr>
        <p:spPr>
          <a:xfrm>
            <a:off x="4795365" y="2388009"/>
            <a:ext cx="310617" cy="260959"/>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20B18894-AD2C-0636-6C42-C384D3F381F6}"/>
              </a:ext>
            </a:extLst>
          </p:cNvPr>
          <p:cNvSpPr txBox="1"/>
          <p:nvPr/>
        </p:nvSpPr>
        <p:spPr>
          <a:xfrm>
            <a:off x="286998" y="3661266"/>
            <a:ext cx="3433423" cy="738664"/>
          </a:xfrm>
          <a:prstGeom prst="rect">
            <a:avLst/>
          </a:prstGeom>
          <a:noFill/>
        </p:spPr>
        <p:txBody>
          <a:bodyPr wrap="square">
            <a:spAutoFit/>
          </a:bodyPr>
          <a:lstStyle/>
          <a:p>
            <a:r>
              <a:rPr lang="en-GB" sz="1400" dirty="0">
                <a:solidFill>
                  <a:srgbClr val="FF0000"/>
                </a:solidFill>
              </a:rPr>
              <a:t>Water leak on LT.BHZ30</a:t>
            </a:r>
          </a:p>
          <a:p>
            <a:r>
              <a:rPr lang="en-GB" sz="1400" dirty="0">
                <a:solidFill>
                  <a:srgbClr val="FF0000"/>
                </a:solidFill>
              </a:rPr>
              <a:t>MSC expert access.</a:t>
            </a:r>
          </a:p>
          <a:p>
            <a:r>
              <a:rPr lang="en-GB" sz="1400" dirty="0">
                <a:solidFill>
                  <a:srgbClr val="FF0000"/>
                </a:solidFill>
              </a:rPr>
              <a:t>Rare single events</a:t>
            </a:r>
          </a:p>
        </p:txBody>
      </p:sp>
      <p:sp>
        <p:nvSpPr>
          <p:cNvPr id="18" name="TextBox 17">
            <a:extLst>
              <a:ext uri="{FF2B5EF4-FFF2-40B4-BE49-F238E27FC236}">
                <a16:creationId xmlns:a16="http://schemas.microsoft.com/office/drawing/2014/main" id="{285068C1-2F2B-50C0-6619-2CD388DE1D77}"/>
              </a:ext>
            </a:extLst>
          </p:cNvPr>
          <p:cNvSpPr txBox="1"/>
          <p:nvPr/>
        </p:nvSpPr>
        <p:spPr>
          <a:xfrm>
            <a:off x="4612137" y="3908067"/>
            <a:ext cx="4601664" cy="738664"/>
          </a:xfrm>
          <a:prstGeom prst="rect">
            <a:avLst/>
          </a:prstGeom>
          <a:noFill/>
        </p:spPr>
        <p:txBody>
          <a:bodyPr wrap="square">
            <a:spAutoFit/>
          </a:bodyPr>
          <a:lstStyle/>
          <a:p>
            <a:r>
              <a:rPr lang="en-GB" sz="1400" dirty="0">
                <a:solidFill>
                  <a:srgbClr val="FF0000"/>
                </a:solidFill>
              </a:rPr>
              <a:t>A transformer in EAST area exploded and triggered general black-out. Long time to recover + Some double counting with the power cut fault</a:t>
            </a:r>
          </a:p>
        </p:txBody>
      </p:sp>
      <p:cxnSp>
        <p:nvCxnSpPr>
          <p:cNvPr id="19" name="Straight Arrow Connector 18">
            <a:extLst>
              <a:ext uri="{FF2B5EF4-FFF2-40B4-BE49-F238E27FC236}">
                <a16:creationId xmlns:a16="http://schemas.microsoft.com/office/drawing/2014/main" id="{6E794803-E6D7-D3D9-A847-F78868320975}"/>
              </a:ext>
            </a:extLst>
          </p:cNvPr>
          <p:cNvCxnSpPr>
            <a:cxnSpLocks/>
          </p:cNvCxnSpPr>
          <p:nvPr/>
        </p:nvCxnSpPr>
        <p:spPr>
          <a:xfrm flipV="1">
            <a:off x="6861490" y="2945043"/>
            <a:ext cx="1964913" cy="963024"/>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Oval 21">
            <a:extLst>
              <a:ext uri="{FF2B5EF4-FFF2-40B4-BE49-F238E27FC236}">
                <a16:creationId xmlns:a16="http://schemas.microsoft.com/office/drawing/2014/main" id="{A6D11637-F7A0-50C8-3C6A-5C0C2CAFC902}"/>
              </a:ext>
            </a:extLst>
          </p:cNvPr>
          <p:cNvSpPr/>
          <p:nvPr/>
        </p:nvSpPr>
        <p:spPr>
          <a:xfrm>
            <a:off x="6947585" y="2766464"/>
            <a:ext cx="286187" cy="6526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480932DD-4055-157C-F392-70F12F6E9B22}"/>
              </a:ext>
            </a:extLst>
          </p:cNvPr>
          <p:cNvSpPr txBox="1"/>
          <p:nvPr/>
        </p:nvSpPr>
        <p:spPr>
          <a:xfrm>
            <a:off x="4680512" y="666202"/>
            <a:ext cx="4601664" cy="954107"/>
          </a:xfrm>
          <a:prstGeom prst="rect">
            <a:avLst/>
          </a:prstGeom>
          <a:noFill/>
        </p:spPr>
        <p:txBody>
          <a:bodyPr wrap="square">
            <a:spAutoFit/>
          </a:bodyPr>
          <a:lstStyle/>
          <a:p>
            <a:r>
              <a:rPr lang="en-GB" sz="1400" dirty="0">
                <a:solidFill>
                  <a:srgbClr val="FF0000"/>
                </a:solidFill>
              </a:rPr>
              <a:t>2</a:t>
            </a:r>
            <a:r>
              <a:rPr lang="en-GB" sz="1400" baseline="30000" dirty="0">
                <a:solidFill>
                  <a:srgbClr val="FF0000"/>
                </a:solidFill>
              </a:rPr>
              <a:t>nd</a:t>
            </a:r>
            <a:r>
              <a:rPr lang="en-GB" sz="1400" dirty="0">
                <a:solidFill>
                  <a:srgbClr val="FF0000"/>
                </a:solidFill>
              </a:rPr>
              <a:t> valve exchange. The one replaced in Sept, following</a:t>
            </a:r>
            <a:br>
              <a:rPr lang="en-GB" sz="1400" dirty="0">
                <a:solidFill>
                  <a:srgbClr val="FF0000"/>
                </a:solidFill>
              </a:rPr>
            </a:br>
            <a:r>
              <a:rPr lang="en-GB" sz="1400" dirty="0">
                <a:solidFill>
                  <a:srgbClr val="FF0000"/>
                </a:solidFill>
              </a:rPr>
              <a:t>the power cut started misbehaving and the gas had to be pushed at the limit. Not operational conditions.</a:t>
            </a:r>
          </a:p>
          <a:p>
            <a:r>
              <a:rPr lang="en-GB" sz="1400" dirty="0">
                <a:solidFill>
                  <a:srgbClr val="FF0000"/>
                </a:solidFill>
              </a:rPr>
              <a:t>Intervention needed.</a:t>
            </a:r>
          </a:p>
        </p:txBody>
      </p:sp>
      <p:cxnSp>
        <p:nvCxnSpPr>
          <p:cNvPr id="24" name="Straight Arrow Connector 23">
            <a:extLst>
              <a:ext uri="{FF2B5EF4-FFF2-40B4-BE49-F238E27FC236}">
                <a16:creationId xmlns:a16="http://schemas.microsoft.com/office/drawing/2014/main" id="{04075914-59DE-D018-8A07-EF734269ACC5}"/>
              </a:ext>
            </a:extLst>
          </p:cNvPr>
          <p:cNvCxnSpPr>
            <a:cxnSpLocks/>
          </p:cNvCxnSpPr>
          <p:nvPr/>
        </p:nvCxnSpPr>
        <p:spPr>
          <a:xfrm>
            <a:off x="6947585" y="1420595"/>
            <a:ext cx="118093" cy="131861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623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122153" y="-104086"/>
            <a:ext cx="8226854" cy="705332"/>
          </a:xfrm>
        </p:spPr>
        <p:txBody>
          <a:bodyPr>
            <a:normAutofit/>
          </a:bodyPr>
          <a:lstStyle/>
          <a:p>
            <a:r>
              <a:rPr lang="en-GB" sz="2800"/>
              <a:t>System Failure Rate</a:t>
            </a:r>
            <a:endParaRPr lang="en-GB" sz="2800" dirty="0"/>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8</a:t>
            </a:fld>
            <a:endParaRPr lang="en-GB" dirty="0"/>
          </a:p>
        </p:txBody>
      </p:sp>
      <p:sp>
        <p:nvSpPr>
          <p:cNvPr id="16" name="TextBox 15">
            <a:extLst>
              <a:ext uri="{FF2B5EF4-FFF2-40B4-BE49-F238E27FC236}">
                <a16:creationId xmlns:a16="http://schemas.microsoft.com/office/drawing/2014/main" id="{44A15F72-82D1-A1E2-E625-A823F0F12B77}"/>
              </a:ext>
            </a:extLst>
          </p:cNvPr>
          <p:cNvSpPr txBox="1"/>
          <p:nvPr/>
        </p:nvSpPr>
        <p:spPr>
          <a:xfrm>
            <a:off x="1425610" y="589133"/>
            <a:ext cx="7718390" cy="646331"/>
          </a:xfrm>
          <a:prstGeom prst="rect">
            <a:avLst/>
          </a:prstGeom>
          <a:noFill/>
        </p:spPr>
        <p:txBody>
          <a:bodyPr wrap="square">
            <a:spAutoFit/>
          </a:bodyPr>
          <a:lstStyle/>
          <a:p>
            <a:pPr algn="r"/>
            <a:r>
              <a:rPr lang="en-GB" dirty="0">
                <a:solidFill>
                  <a:srgbClr val="000000"/>
                </a:solidFill>
              </a:rPr>
              <a:t>Are any mitigations foreseen?</a:t>
            </a:r>
          </a:p>
          <a:p>
            <a:pPr algn="r"/>
            <a:r>
              <a:rPr lang="en-GB" dirty="0">
                <a:solidFill>
                  <a:srgbClr val="000000"/>
                </a:solidFill>
              </a:rPr>
              <a:t>How to you expect this to evolve in 2025?</a:t>
            </a:r>
          </a:p>
        </p:txBody>
      </p:sp>
      <p:pic>
        <p:nvPicPr>
          <p:cNvPr id="3" name="Picture 2">
            <a:extLst>
              <a:ext uri="{FF2B5EF4-FFF2-40B4-BE49-F238E27FC236}">
                <a16:creationId xmlns:a16="http://schemas.microsoft.com/office/drawing/2014/main" id="{BC0A70C7-F970-AE17-D22D-4916511E3132}"/>
              </a:ext>
            </a:extLst>
          </p:cNvPr>
          <p:cNvPicPr>
            <a:picLocks noChangeAspect="1"/>
          </p:cNvPicPr>
          <p:nvPr/>
        </p:nvPicPr>
        <p:blipFill>
          <a:blip r:embed="rId2"/>
          <a:stretch>
            <a:fillRect/>
          </a:stretch>
        </p:blipFill>
        <p:spPr>
          <a:xfrm>
            <a:off x="0" y="1539233"/>
            <a:ext cx="9144000" cy="3604267"/>
          </a:xfrm>
          <a:prstGeom prst="rect">
            <a:avLst/>
          </a:prstGeom>
        </p:spPr>
      </p:pic>
      <p:sp>
        <p:nvSpPr>
          <p:cNvPr id="2" name="Oval 1">
            <a:extLst>
              <a:ext uri="{FF2B5EF4-FFF2-40B4-BE49-F238E27FC236}">
                <a16:creationId xmlns:a16="http://schemas.microsoft.com/office/drawing/2014/main" id="{53FC8258-D0BA-A41F-930D-40AC5552F4B1}"/>
              </a:ext>
            </a:extLst>
          </p:cNvPr>
          <p:cNvSpPr/>
          <p:nvPr/>
        </p:nvSpPr>
        <p:spPr>
          <a:xfrm>
            <a:off x="5174626" y="2571750"/>
            <a:ext cx="286187" cy="6526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E1111A7E-E227-BFE5-688E-0F55AECC1CE8}"/>
              </a:ext>
            </a:extLst>
          </p:cNvPr>
          <p:cNvSpPr txBox="1"/>
          <p:nvPr/>
        </p:nvSpPr>
        <p:spPr>
          <a:xfrm>
            <a:off x="4572000" y="1866788"/>
            <a:ext cx="4601664" cy="738664"/>
          </a:xfrm>
          <a:prstGeom prst="rect">
            <a:avLst/>
          </a:prstGeom>
          <a:noFill/>
        </p:spPr>
        <p:txBody>
          <a:bodyPr wrap="square">
            <a:spAutoFit/>
          </a:bodyPr>
          <a:lstStyle/>
          <a:p>
            <a:r>
              <a:rPr lang="en-GB" sz="1400" dirty="0">
                <a:solidFill>
                  <a:srgbClr val="FF0000"/>
                </a:solidFill>
              </a:rPr>
              <a:t>2 valve exchanges and because of this, instabilities and fine tuning needed by the source expert in Sept-Oct and beginning Nov. Should go back down in 2023</a:t>
            </a:r>
          </a:p>
        </p:txBody>
      </p:sp>
      <p:sp>
        <p:nvSpPr>
          <p:cNvPr id="12" name="TextBox 11">
            <a:extLst>
              <a:ext uri="{FF2B5EF4-FFF2-40B4-BE49-F238E27FC236}">
                <a16:creationId xmlns:a16="http://schemas.microsoft.com/office/drawing/2014/main" id="{626E6917-8731-E9CB-D921-3C1FB512010D}"/>
              </a:ext>
            </a:extLst>
          </p:cNvPr>
          <p:cNvSpPr txBox="1"/>
          <p:nvPr/>
        </p:nvSpPr>
        <p:spPr>
          <a:xfrm>
            <a:off x="66312" y="726022"/>
            <a:ext cx="4601664" cy="738664"/>
          </a:xfrm>
          <a:prstGeom prst="rect">
            <a:avLst/>
          </a:prstGeom>
          <a:noFill/>
        </p:spPr>
        <p:txBody>
          <a:bodyPr wrap="square">
            <a:spAutoFit/>
          </a:bodyPr>
          <a:lstStyle/>
          <a:p>
            <a:r>
              <a:rPr lang="en-GB" sz="1400" dirty="0">
                <a:solidFill>
                  <a:srgbClr val="FF0000"/>
                </a:solidFill>
              </a:rPr>
              <a:t>Due to the fault sharing with RF.</a:t>
            </a:r>
          </a:p>
          <a:p>
            <a:r>
              <a:rPr lang="en-GB" sz="1400" dirty="0">
                <a:solidFill>
                  <a:srgbClr val="FF0000"/>
                </a:solidFill>
              </a:rPr>
              <a:t>The number of faults doubles for the same total downtime. Should remain as high as in 2024</a:t>
            </a:r>
          </a:p>
        </p:txBody>
      </p:sp>
      <p:cxnSp>
        <p:nvCxnSpPr>
          <p:cNvPr id="13" name="Straight Arrow Connector 12">
            <a:extLst>
              <a:ext uri="{FF2B5EF4-FFF2-40B4-BE49-F238E27FC236}">
                <a16:creationId xmlns:a16="http://schemas.microsoft.com/office/drawing/2014/main" id="{3A226F1A-E248-3316-6698-95A68BE1E538}"/>
              </a:ext>
            </a:extLst>
          </p:cNvPr>
          <p:cNvCxnSpPr>
            <a:cxnSpLocks/>
            <a:stCxn id="12" idx="2"/>
          </p:cNvCxnSpPr>
          <p:nvPr/>
        </p:nvCxnSpPr>
        <p:spPr>
          <a:xfrm>
            <a:off x="2367144" y="1464686"/>
            <a:ext cx="1060111" cy="1107064"/>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0BB940F5-138A-AABD-CA8B-3C4CE7362985}"/>
              </a:ext>
            </a:extLst>
          </p:cNvPr>
          <p:cNvSpPr txBox="1"/>
          <p:nvPr/>
        </p:nvSpPr>
        <p:spPr>
          <a:xfrm>
            <a:off x="218712" y="3548341"/>
            <a:ext cx="4601664" cy="1169551"/>
          </a:xfrm>
          <a:prstGeom prst="rect">
            <a:avLst/>
          </a:prstGeom>
          <a:noFill/>
        </p:spPr>
        <p:txBody>
          <a:bodyPr wrap="square">
            <a:spAutoFit/>
          </a:bodyPr>
          <a:lstStyle/>
          <a:p>
            <a:r>
              <a:rPr lang="en-GB" sz="1400" dirty="0">
                <a:solidFill>
                  <a:srgbClr val="FF0000"/>
                </a:solidFill>
              </a:rPr>
              <a:t>Breakdown protection to all cavities, plus better identification of mis-pulses. In the past assigned to WD injection or others or BI. More short faults like 2-3 mins long. Probably will </a:t>
            </a:r>
            <a:r>
              <a:rPr lang="en-GB" sz="1400" dirty="0" err="1">
                <a:solidFill>
                  <a:srgbClr val="FF0000"/>
                </a:solidFill>
              </a:rPr>
              <a:t>stau</a:t>
            </a:r>
            <a:r>
              <a:rPr lang="en-GB" sz="1400" dirty="0">
                <a:solidFill>
                  <a:srgbClr val="FF0000"/>
                </a:solidFill>
              </a:rPr>
              <a:t> the same, between 3-5 per week.</a:t>
            </a:r>
          </a:p>
        </p:txBody>
      </p:sp>
      <p:cxnSp>
        <p:nvCxnSpPr>
          <p:cNvPr id="19" name="Straight Arrow Connector 18">
            <a:extLst>
              <a:ext uri="{FF2B5EF4-FFF2-40B4-BE49-F238E27FC236}">
                <a16:creationId xmlns:a16="http://schemas.microsoft.com/office/drawing/2014/main" id="{C1A4A11F-40C9-F6B4-1F85-74C8B7722F5A}"/>
              </a:ext>
            </a:extLst>
          </p:cNvPr>
          <p:cNvCxnSpPr>
            <a:cxnSpLocks/>
            <a:stCxn id="17" idx="0"/>
          </p:cNvCxnSpPr>
          <p:nvPr/>
        </p:nvCxnSpPr>
        <p:spPr>
          <a:xfrm flipH="1" flipV="1">
            <a:off x="1724098" y="2383722"/>
            <a:ext cx="795446" cy="1164619"/>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8964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8583A8-B280-46A9-808F-F2715BF0A1D9}"/>
              </a:ext>
            </a:extLst>
          </p:cNvPr>
          <p:cNvSpPr>
            <a:spLocks noGrp="1"/>
          </p:cNvSpPr>
          <p:nvPr>
            <p:ph type="title"/>
          </p:nvPr>
        </p:nvSpPr>
        <p:spPr>
          <a:xfrm>
            <a:off x="60470" y="-120972"/>
            <a:ext cx="8226854" cy="705332"/>
          </a:xfrm>
        </p:spPr>
        <p:txBody>
          <a:bodyPr>
            <a:normAutofit/>
          </a:bodyPr>
          <a:lstStyle/>
          <a:p>
            <a:r>
              <a:rPr lang="en-GB" sz="2800" dirty="0"/>
              <a:t>Unavailability by Duration</a:t>
            </a:r>
          </a:p>
        </p:txBody>
      </p:sp>
      <p:sp>
        <p:nvSpPr>
          <p:cNvPr id="5" name="Footer Placeholder 4">
            <a:extLst>
              <a:ext uri="{FF2B5EF4-FFF2-40B4-BE49-F238E27FC236}">
                <a16:creationId xmlns:a16="http://schemas.microsoft.com/office/drawing/2014/main" id="{90E0A6D1-4E9D-8577-26C4-020A3DF248C0}"/>
              </a:ext>
            </a:extLst>
          </p:cNvPr>
          <p:cNvSpPr>
            <a:spLocks noGrp="1"/>
          </p:cNvSpPr>
          <p:nvPr>
            <p:ph type="ftr" sz="quarter" idx="3"/>
          </p:nvPr>
        </p:nvSpPr>
        <p:spPr/>
        <p:txBody>
          <a:bodyPr/>
          <a:lstStyle/>
          <a:p>
            <a:r>
              <a:rPr lang="en-GB" dirty="0"/>
              <a:t>Accelerator Fault Statistics 2024, RAWG, 05.12.2024</a:t>
            </a:r>
          </a:p>
        </p:txBody>
      </p:sp>
      <p:sp>
        <p:nvSpPr>
          <p:cNvPr id="6" name="Slide Number Placeholder 5">
            <a:extLst>
              <a:ext uri="{FF2B5EF4-FFF2-40B4-BE49-F238E27FC236}">
                <a16:creationId xmlns:a16="http://schemas.microsoft.com/office/drawing/2014/main" id="{5BD9A259-4136-1FC3-A72C-CFCA5F4E4919}"/>
              </a:ext>
            </a:extLst>
          </p:cNvPr>
          <p:cNvSpPr>
            <a:spLocks noGrp="1"/>
          </p:cNvSpPr>
          <p:nvPr>
            <p:ph type="sldNum" sz="quarter" idx="4"/>
          </p:nvPr>
        </p:nvSpPr>
        <p:spPr/>
        <p:txBody>
          <a:bodyPr/>
          <a:lstStyle/>
          <a:p>
            <a:fld id="{17918391-D411-FE40-AAD7-861AE5233E0E}" type="slidenum">
              <a:rPr lang="en-GB" smtClean="0"/>
              <a:pPr/>
              <a:t>9</a:t>
            </a:fld>
            <a:endParaRPr lang="en-GB" dirty="0"/>
          </a:p>
        </p:txBody>
      </p:sp>
      <p:pic>
        <p:nvPicPr>
          <p:cNvPr id="9" name="Picture 8">
            <a:extLst>
              <a:ext uri="{FF2B5EF4-FFF2-40B4-BE49-F238E27FC236}">
                <a16:creationId xmlns:a16="http://schemas.microsoft.com/office/drawing/2014/main" id="{B942E247-CEBA-C80A-BAA9-8B53BE56D174}"/>
              </a:ext>
            </a:extLst>
          </p:cNvPr>
          <p:cNvPicPr>
            <a:picLocks noChangeAspect="1"/>
          </p:cNvPicPr>
          <p:nvPr/>
        </p:nvPicPr>
        <p:blipFill>
          <a:blip r:embed="rId3"/>
          <a:stretch>
            <a:fillRect/>
          </a:stretch>
        </p:blipFill>
        <p:spPr>
          <a:xfrm>
            <a:off x="0" y="928410"/>
            <a:ext cx="8013215" cy="4215090"/>
          </a:xfrm>
          <a:prstGeom prst="rect">
            <a:avLst/>
          </a:prstGeom>
        </p:spPr>
      </p:pic>
      <p:sp>
        <p:nvSpPr>
          <p:cNvPr id="2" name="TextBox 1">
            <a:extLst>
              <a:ext uri="{FF2B5EF4-FFF2-40B4-BE49-F238E27FC236}">
                <a16:creationId xmlns:a16="http://schemas.microsoft.com/office/drawing/2014/main" id="{D33E99F9-5DB6-1BFE-BCBB-9221DA0E2E1B}"/>
              </a:ext>
            </a:extLst>
          </p:cNvPr>
          <p:cNvSpPr txBox="1"/>
          <p:nvPr/>
        </p:nvSpPr>
        <p:spPr>
          <a:xfrm>
            <a:off x="4502198" y="379847"/>
            <a:ext cx="4581332" cy="1200329"/>
          </a:xfrm>
          <a:prstGeom prst="rect">
            <a:avLst/>
          </a:prstGeom>
          <a:solidFill>
            <a:schemeClr val="bg1"/>
          </a:solidFill>
        </p:spPr>
        <p:txBody>
          <a:bodyPr wrap="square" lIns="91440" tIns="45720" rIns="91440" bIns="45720" anchor="t">
            <a:spAutoFit/>
          </a:bodyPr>
          <a:lstStyle/>
          <a:p>
            <a:pPr algn="r"/>
            <a:r>
              <a:rPr lang="en-GB" dirty="0">
                <a:solidFill>
                  <a:srgbClr val="000000"/>
                </a:solidFill>
                <a:cs typeface="Arial"/>
              </a:rPr>
              <a:t>Do these trends match your expectations? </a:t>
            </a:r>
          </a:p>
          <a:p>
            <a:pPr algn="r"/>
            <a:r>
              <a:rPr lang="en-GB" dirty="0">
                <a:solidFill>
                  <a:srgbClr val="000000"/>
                </a:solidFill>
                <a:cs typeface="Arial"/>
              </a:rPr>
              <a:t>Any positive trends worth remarking? </a:t>
            </a:r>
          </a:p>
          <a:p>
            <a:pPr algn="r"/>
            <a:r>
              <a:rPr lang="en-GB" dirty="0">
                <a:solidFill>
                  <a:srgbClr val="000000"/>
                </a:solidFill>
                <a:cs typeface="Arial"/>
              </a:rPr>
              <a:t>Are any trends worrying?</a:t>
            </a:r>
          </a:p>
          <a:p>
            <a:pPr algn="r"/>
            <a:r>
              <a:rPr lang="en-GB" dirty="0">
                <a:solidFill>
                  <a:srgbClr val="FF0000"/>
                </a:solidFill>
                <a:cs typeface="Arial"/>
              </a:rPr>
              <a:t>Check the comments in the slides</a:t>
            </a:r>
          </a:p>
        </p:txBody>
      </p:sp>
      <p:sp>
        <p:nvSpPr>
          <p:cNvPr id="10" name="Rectangle 9">
            <a:extLst>
              <a:ext uri="{FF2B5EF4-FFF2-40B4-BE49-F238E27FC236}">
                <a16:creationId xmlns:a16="http://schemas.microsoft.com/office/drawing/2014/main" id="{EE014B1C-759E-D6BE-B228-744D5E2398AF}"/>
              </a:ext>
            </a:extLst>
          </p:cNvPr>
          <p:cNvSpPr/>
          <p:nvPr/>
        </p:nvSpPr>
        <p:spPr>
          <a:xfrm>
            <a:off x="6770748" y="1982363"/>
            <a:ext cx="991182" cy="756766"/>
          </a:xfrm>
          <a:prstGeom prst="rect">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9C90A53-1DF1-93D3-DAAF-0BE0A79A43D5}"/>
              </a:ext>
            </a:extLst>
          </p:cNvPr>
          <p:cNvSpPr txBox="1"/>
          <p:nvPr/>
        </p:nvSpPr>
        <p:spPr>
          <a:xfrm>
            <a:off x="7964354" y="1991414"/>
            <a:ext cx="1070315" cy="738664"/>
          </a:xfrm>
          <a:prstGeom prst="rect">
            <a:avLst/>
          </a:prstGeom>
          <a:noFill/>
        </p:spPr>
        <p:txBody>
          <a:bodyPr wrap="square" lIns="0" tIns="0" rIns="0" bIns="0" rtlCol="0">
            <a:spAutoFit/>
          </a:bodyPr>
          <a:lstStyle/>
          <a:p>
            <a:pPr algn="l"/>
            <a:r>
              <a:rPr lang="en-GB" sz="1200" b="0" i="0" dirty="0">
                <a:solidFill>
                  <a:srgbClr val="FF0000"/>
                </a:solidFill>
                <a:effectLst/>
                <a:latin typeface="Roboto" panose="02000000000000000000" pitchFamily="2" charset="0"/>
              </a:rPr>
              <a:t>CCDTL 3 Klystron exchange.</a:t>
            </a:r>
          </a:p>
          <a:p>
            <a:pPr algn="l"/>
            <a:r>
              <a:rPr lang="en-GB" sz="1200" dirty="0">
                <a:solidFill>
                  <a:srgbClr val="FF0000"/>
                </a:solidFill>
                <a:latin typeface="Roboto" panose="02000000000000000000" pitchFamily="2" charset="0"/>
              </a:rPr>
              <a:t>25</a:t>
            </a:r>
            <a:r>
              <a:rPr lang="en-GB" sz="1200" baseline="30000" dirty="0">
                <a:solidFill>
                  <a:srgbClr val="FF0000"/>
                </a:solidFill>
                <a:latin typeface="Roboto" panose="02000000000000000000" pitchFamily="2" charset="0"/>
              </a:rPr>
              <a:t>th</a:t>
            </a:r>
            <a:r>
              <a:rPr lang="en-GB" sz="1200" dirty="0">
                <a:solidFill>
                  <a:srgbClr val="FF0000"/>
                </a:solidFill>
                <a:latin typeface="Roboto" panose="02000000000000000000" pitchFamily="2" charset="0"/>
              </a:rPr>
              <a:t> March</a:t>
            </a:r>
            <a:endParaRPr lang="en-GB" sz="1200" dirty="0">
              <a:solidFill>
                <a:srgbClr val="FF0000"/>
              </a:solidFill>
            </a:endParaRPr>
          </a:p>
        </p:txBody>
      </p:sp>
    </p:spTree>
    <p:extLst>
      <p:ext uri="{BB962C8B-B14F-4D97-AF65-F5344CB8AC3E}">
        <p14:creationId xmlns:p14="http://schemas.microsoft.com/office/powerpoint/2010/main" val="3870842478"/>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standard template.potx" id="{C29DA60B-71C0-4C22-A405-F3432406019F}" vid="{DC818F09-3889-4605-A872-6F2F98E31C2E}"/>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 standard template</Template>
  <TotalTime>50699</TotalTime>
  <Words>1155</Words>
  <Application>Microsoft Office PowerPoint</Application>
  <PresentationFormat>On-screen Show (16:9)</PresentationFormat>
  <Paragraphs>106</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Consolas</vt:lpstr>
      <vt:lpstr>Roboto</vt:lpstr>
      <vt:lpstr>CERN2Corporate16-9</vt:lpstr>
      <vt:lpstr>Linac4 Availability Statistics 2024</vt:lpstr>
      <vt:lpstr>Information I</vt:lpstr>
      <vt:lpstr>Information II</vt:lpstr>
      <vt:lpstr>Availability Schedule</vt:lpstr>
      <vt:lpstr>LINAC4 Physics Periods</vt:lpstr>
      <vt:lpstr>2024 in Context</vt:lpstr>
      <vt:lpstr>System Downtime</vt:lpstr>
      <vt:lpstr>System Failure Rate</vt:lpstr>
      <vt:lpstr>Unavailability by Duration</vt:lpstr>
      <vt:lpstr>Summary &amp; 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Uythoven</dc:creator>
  <cp:lastModifiedBy>Gian Piero Di Giovanni</cp:lastModifiedBy>
  <cp:revision>1626</cp:revision>
  <dcterms:created xsi:type="dcterms:W3CDTF">2020-10-21T08:19:07Z</dcterms:created>
  <dcterms:modified xsi:type="dcterms:W3CDTF">2024-11-27T16:19:07Z</dcterms:modified>
</cp:coreProperties>
</file>