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wmf" ContentType="image/x-wmf"/>
  <Override PartName="/ppt/media/image2.wmf" ContentType="image/x-wmf"/>
  <Override PartName="/ppt/media/image3.wmf" ContentType="image/x-wmf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55a0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2000" spc="-1" strike="noStrike">
                <a:latin typeface="Arial"/>
              </a:rPr>
              <a:t>Click to edit the notes format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latin typeface="Times New Roman"/>
              </a:rPr>
              <a:t>&lt;header&gt;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fr-FR" sz="1400" spc="-1" strike="noStrike">
                <a:latin typeface="Times New Roman"/>
              </a:rPr>
              <a:t>&lt;date/time&gt;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16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fr-FR" sz="1400" spc="-1" strike="noStrike">
                <a:latin typeface="Times New Roman"/>
              </a:rPr>
              <a:t>&lt;footer&gt;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16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DBCE7A3-E7A6-4D62-A88C-E7E28A884812}" type="slidenum">
              <a:rPr b="0" lang="fr-FR" sz="1400" spc="-1" strike="noStrike">
                <a:latin typeface="Times New Roman"/>
              </a:rPr>
              <a:t>&lt;number&gt;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225" name="Slide Number Placeholder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504081B-A430-4746-A1B3-6156F7682CFB}" type="slidenum">
              <a:rPr b="0" lang="fr-F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174960"/>
            <a:ext cx="8226360" cy="326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174960"/>
            <a:ext cx="8226360" cy="326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23964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2208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45720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23964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602208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457200" y="174960"/>
            <a:ext cx="8226360" cy="326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323964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6022080" y="99432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323964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6022080" y="2667240"/>
            <a:ext cx="26496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174960"/>
            <a:ext cx="8226360" cy="326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320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266724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994320"/>
            <a:ext cx="401580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2667240"/>
            <a:ext cx="8229240" cy="1527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0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10" descr="bande-02.eps"/>
          <p:cNvPicPr/>
          <p:nvPr/>
        </p:nvPicPr>
        <p:blipFill>
          <a:blip r:embed="rId2"/>
          <a:stretch/>
        </p:blipFill>
        <p:spPr>
          <a:xfrm>
            <a:off x="-57960" y="4527720"/>
            <a:ext cx="8242920" cy="6156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1833480"/>
            <a:ext cx="8226360" cy="704880"/>
          </a:xfrm>
          <a:prstGeom prst="rect">
            <a:avLst/>
          </a:prstGeom>
        </p:spPr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</a:rPr>
              <a:t>Click to edit Master title style</a:t>
            </a:r>
            <a:endParaRPr b="0" lang="en-US" sz="4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34B0C1D-1214-4EB5-A667-9FECA385C612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10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2543400"/>
            <a:ext cx="2742840" cy="314280"/>
          </a:xfrm>
          <a:prstGeom prst="rect">
            <a:avLst/>
          </a:prstGeom>
        </p:spPr>
        <p:txBody>
          <a:bodyPr lIns="45720" rIns="45720" tIns="0" bIns="0" anchor="b">
            <a:noAutofit/>
          </a:bodyPr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en-US" sz="1400" spc="-1" strike="noStrike">
                <a:solidFill>
                  <a:srgbClr val="0055a0"/>
                </a:solidFill>
                <a:latin typeface="Arial"/>
              </a:rPr>
              <a:t>Edit Master text styles</a:t>
            </a:r>
            <a:endParaRPr b="0" lang="en-US" sz="1400" spc="-1" strike="noStrike">
              <a:solidFill>
                <a:srgbClr val="0055a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10" descr="bande-02.eps"/>
          <p:cNvPicPr/>
          <p:nvPr/>
        </p:nvPicPr>
        <p:blipFill>
          <a:blip r:embed="rId2"/>
          <a:stretch/>
        </p:blipFill>
        <p:spPr>
          <a:xfrm>
            <a:off x="-57960" y="4527720"/>
            <a:ext cx="8242920" cy="61560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6360" cy="704880"/>
          </a:xfrm>
          <a:prstGeom prst="rect">
            <a:avLst/>
          </a:prstGeom>
        </p:spPr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</a:rPr>
              <a:t>Click to edit Master title style</a:t>
            </a:r>
            <a:endParaRPr b="0" lang="en-US" sz="4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994320"/>
            <a:ext cx="8229240" cy="32029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US" sz="3000" spc="-1" strike="noStrike">
                <a:solidFill>
                  <a:srgbClr val="0055a0"/>
                </a:solidFill>
                <a:latin typeface="Arial"/>
              </a:rPr>
              <a:t>Edit Master text styles</a:t>
            </a:r>
            <a:endParaRPr b="0" lang="en-US" sz="3000" spc="-1" strike="noStrike">
              <a:solidFill>
                <a:srgbClr val="0055a0"/>
              </a:solidFill>
              <a:latin typeface="Arial"/>
            </a:endParaRPr>
          </a:p>
          <a:p>
            <a:pPr lvl="1" marL="905400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2600" spc="-1" strike="noStrike">
                <a:solidFill>
                  <a:srgbClr val="0055a0"/>
                </a:solidFill>
                <a:latin typeface="Arial"/>
              </a:rPr>
              <a:t>Second level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 lvl="2" marL="1092600" indent="-342720">
              <a:lnSpc>
                <a:spcPct val="100000"/>
              </a:lnSpc>
              <a:spcBef>
                <a:spcPts val="479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</a:rPr>
              <a:t>Third level</a:t>
            </a:r>
            <a:endParaRPr b="0" lang="en-US" sz="2400" spc="-1" strike="noStrike">
              <a:solidFill>
                <a:srgbClr val="0055a0"/>
              </a:solidFill>
              <a:latin typeface="Arial"/>
            </a:endParaRPr>
          </a:p>
          <a:p>
            <a:pPr lvl="3" marL="1385280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2000" spc="-1" strike="noStrike">
                <a:solidFill>
                  <a:srgbClr val="0055a0"/>
                </a:solidFill>
                <a:latin typeface="Arial"/>
              </a:rPr>
              <a:t>Fourth level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lvl="4" marL="1650600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55a0"/>
                </a:solidFill>
                <a:latin typeface="Arial"/>
              </a:rPr>
              <a:t>Fifth level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/>
          </p:nvPr>
        </p:nvSpPr>
        <p:spPr>
          <a:xfrm>
            <a:off x="902160" y="4767120"/>
            <a:ext cx="7175880" cy="27360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48F71EF-DAD1-46C3-9731-B5EE8AC761CE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&lt;number&gt;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10" descr="bande-02.eps"/>
          <p:cNvPicPr/>
          <p:nvPr/>
        </p:nvPicPr>
        <p:blipFill>
          <a:blip r:embed="rId2"/>
          <a:stretch/>
        </p:blipFill>
        <p:spPr>
          <a:xfrm>
            <a:off x="-57960" y="4527720"/>
            <a:ext cx="8242920" cy="615600"/>
          </a:xfrm>
          <a:prstGeom prst="rect">
            <a:avLst/>
          </a:prstGeom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7467120" cy="856800"/>
          </a:xfrm>
          <a:prstGeom prst="rect">
            <a:avLst/>
          </a:prstGeom>
        </p:spPr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</a:rPr>
              <a:t>Click to edit Master title style</a:t>
            </a:r>
            <a:endParaRPr b="0" lang="en-US" sz="4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3657240" cy="3262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493920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US" sz="2600" spc="-1" strike="noStrike">
                <a:solidFill>
                  <a:srgbClr val="0055a0"/>
                </a:solidFill>
                <a:latin typeface="Arial"/>
              </a:rPr>
              <a:t>Edit Master text styles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 lvl="1" marL="905400" indent="-456840">
              <a:lnSpc>
                <a:spcPct val="100000"/>
              </a:lnSpc>
              <a:spcBef>
                <a:spcPts val="43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</a:rPr>
              <a:t>Second level</a:t>
            </a:r>
            <a:endParaRPr b="0" lang="en-US" sz="2200" spc="-1" strike="noStrike">
              <a:solidFill>
                <a:srgbClr val="0055a0"/>
              </a:solidFill>
              <a:latin typeface="Arial"/>
            </a:endParaRPr>
          </a:p>
          <a:p>
            <a:pPr lvl="2" marL="1092600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b="0" lang="en-US" sz="2000" spc="-1" strike="noStrike">
                <a:solidFill>
                  <a:srgbClr val="0055a0"/>
                </a:solidFill>
                <a:latin typeface="Arial"/>
              </a:rPr>
              <a:t>Third level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lvl="3" marL="1385280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</a:rPr>
              <a:t>Fourth level</a:t>
            </a:r>
            <a:endParaRPr b="0" lang="en-US" sz="1800" spc="-1" strike="noStrike">
              <a:solidFill>
                <a:srgbClr val="0055a0"/>
              </a:solidFill>
              <a:latin typeface="Arial"/>
            </a:endParaRPr>
          </a:p>
          <a:p>
            <a:pPr lvl="4" marL="1650600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</a:rPr>
              <a:t>Fifth level</a:t>
            </a:r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267080" y="1200240"/>
            <a:ext cx="3657240" cy="3262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493920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US" sz="2600" spc="-1" strike="noStrike">
                <a:solidFill>
                  <a:srgbClr val="0055a0"/>
                </a:solidFill>
                <a:latin typeface="Arial"/>
              </a:rPr>
              <a:t>Edit Master text styles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 lvl="1" marL="905400" indent="-456840">
              <a:lnSpc>
                <a:spcPct val="100000"/>
              </a:lnSpc>
              <a:spcBef>
                <a:spcPts val="43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</a:rPr>
              <a:t>Second level</a:t>
            </a:r>
            <a:endParaRPr b="0" lang="en-US" sz="2200" spc="-1" strike="noStrike">
              <a:solidFill>
                <a:srgbClr val="0055a0"/>
              </a:solidFill>
              <a:latin typeface="Arial"/>
            </a:endParaRPr>
          </a:p>
          <a:p>
            <a:pPr lvl="2" marL="1092600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b="0" lang="en-US" sz="2000" spc="-1" strike="noStrike">
                <a:solidFill>
                  <a:srgbClr val="0055a0"/>
                </a:solidFill>
                <a:latin typeface="Arial"/>
              </a:rPr>
              <a:t>Third level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lvl="3" marL="1385280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</a:rPr>
              <a:t>Fourth level</a:t>
            </a:r>
            <a:endParaRPr b="0" lang="en-US" sz="1800" spc="-1" strike="noStrike">
              <a:solidFill>
                <a:srgbClr val="0055a0"/>
              </a:solidFill>
              <a:latin typeface="Arial"/>
            </a:endParaRPr>
          </a:p>
          <a:p>
            <a:pPr lvl="4" marL="1650600" indent="-342720">
              <a:lnSpc>
                <a:spcPct val="100000"/>
              </a:lnSpc>
              <a:spcBef>
                <a:spcPts val="360"/>
              </a:spcBef>
              <a:buClr>
                <a:srgbClr val="0055a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</a:rPr>
              <a:t>Fifth level</a:t>
            </a:r>
            <a:endParaRPr b="0" lang="en-US" sz="1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dt"/>
          </p:nvPr>
        </p:nvSpPr>
        <p:spPr>
          <a:xfrm>
            <a:off x="2969280" y="4771800"/>
            <a:ext cx="2133360" cy="27360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ftr"/>
          </p:nvPr>
        </p:nvSpPr>
        <p:spPr>
          <a:xfrm>
            <a:off x="5182920" y="4767120"/>
            <a:ext cx="2895120" cy="27360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sldNum"/>
          </p:nvPr>
        </p:nvSpPr>
        <p:spPr>
          <a:xfrm>
            <a:off x="8185320" y="4767120"/>
            <a:ext cx="501120" cy="27360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5A2E3DB-B618-4A9E-9EC2-B294A1DF63FD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&lt;number&gt;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indico.cern.ch/event/1340975/" TargetMode="External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el 1"/>
          <p:cNvSpPr txBox="1"/>
          <p:nvPr/>
        </p:nvSpPr>
        <p:spPr>
          <a:xfrm>
            <a:off x="457200" y="879120"/>
            <a:ext cx="8686440" cy="13132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0055a0"/>
                </a:solidFill>
                <a:latin typeface="Arial"/>
              </a:rPr>
              <a:t>AD Availability Statistics 2024</a:t>
            </a:r>
            <a:endParaRPr b="0" lang="en-US" sz="32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9" name="Content Placeholder 7"/>
          <p:cNvSpPr/>
          <p:nvPr/>
        </p:nvSpPr>
        <p:spPr>
          <a:xfrm>
            <a:off x="457200" y="2490120"/>
            <a:ext cx="8229240" cy="16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6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67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170" name="Footer Placeholder 4"/>
          <p:cNvSpPr txBox="1"/>
          <p:nvPr/>
        </p:nvSpPr>
        <p:spPr>
          <a:xfrm>
            <a:off x="518292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71" name="Slide Number Placeholder 2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B6BEC3F-AB21-475B-97F6-1DB3E736F886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1</a:t>
            </a:fld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12" descr=""/>
          <p:cNvPicPr/>
          <p:nvPr/>
        </p:nvPicPr>
        <p:blipFill>
          <a:blip r:embed="rId1"/>
          <a:stretch/>
        </p:blipFill>
        <p:spPr>
          <a:xfrm>
            <a:off x="0" y="941040"/>
            <a:ext cx="7988760" cy="4202280"/>
          </a:xfrm>
          <a:prstGeom prst="rect">
            <a:avLst/>
          </a:prstGeom>
          <a:ln w="0">
            <a:noFill/>
          </a:ln>
        </p:spPr>
      </p:pic>
      <p:sp>
        <p:nvSpPr>
          <p:cNvPr id="212" name="Title 6"/>
          <p:cNvSpPr txBox="1"/>
          <p:nvPr/>
        </p:nvSpPr>
        <p:spPr>
          <a:xfrm>
            <a:off x="60480" y="-12096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Unavailability by Duration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3" name="Slide Number Placeholder 5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67173BB-EF13-4BF3-8749-5D2AFDF3DA10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10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14" name="TextBox 1"/>
          <p:cNvSpPr/>
          <p:nvPr/>
        </p:nvSpPr>
        <p:spPr>
          <a:xfrm>
            <a:off x="4636440" y="379800"/>
            <a:ext cx="4511160" cy="91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Do these trends match your expectations? </a:t>
            </a:r>
            <a:endParaRPr b="0" lang="fr-FR" sz="1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Any positive trends worth remarking? </a:t>
            </a:r>
            <a:endParaRPr b="0" lang="fr-FR" sz="1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Are any trends worrying?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1_0"/>
          <p:cNvSpPr/>
          <p:nvPr/>
        </p:nvSpPr>
        <p:spPr>
          <a:xfrm>
            <a:off x="457200" y="174960"/>
            <a:ext cx="8226000" cy="70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Summary &amp; Conclusion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6" name="Content Placeholder 2_1"/>
          <p:cNvSpPr/>
          <p:nvPr/>
        </p:nvSpPr>
        <p:spPr>
          <a:xfrm>
            <a:off x="375480" y="1216440"/>
            <a:ext cx="8228880" cy="320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7000"/>
          </a:bodyPr>
          <a:p>
            <a:pPr marL="493560" indent="-45648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Main issues coming from the same systems as last year: magnetic horn, problem with instrumentation</a:t>
            </a:r>
            <a:endParaRPr b="0" lang="fr-FR" sz="1700" spc="-1" strike="noStrike">
              <a:latin typeface="Arial"/>
            </a:endParaRPr>
          </a:p>
          <a:p>
            <a:pPr marL="493560" indent="-45648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Increase number of events with electron cooler leading to long recovery time:</a:t>
            </a:r>
            <a:endParaRPr b="0" lang="fr-FR" sz="1700" spc="-1" strike="noStrike">
              <a:latin typeface="Arial"/>
            </a:endParaRPr>
          </a:p>
          <a:p>
            <a:pPr lvl="1" marL="432000" indent="-216000">
              <a:lnSpc>
                <a:spcPct val="110000"/>
              </a:lnSpc>
              <a:spcBef>
                <a:spcPts val="3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E-cooler filament stops → 5 to 10 hours to ramp-up again</a:t>
            </a:r>
            <a:endParaRPr b="0" lang="fr-FR" sz="1700" spc="-1" strike="noStrike">
              <a:latin typeface="Arial"/>
            </a:endParaRPr>
          </a:p>
          <a:p>
            <a:pPr lvl="1" marL="432000" indent="-216000">
              <a:lnSpc>
                <a:spcPct val="110000"/>
              </a:lnSpc>
              <a:spcBef>
                <a:spcPts val="3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Trip of the solenoid power supply: more than 8 hours to completely recover efficient cooling</a:t>
            </a:r>
            <a:endParaRPr b="0" lang="fr-FR" sz="1700" spc="-1" strike="noStrike">
              <a:latin typeface="Arial"/>
            </a:endParaRPr>
          </a:p>
          <a:p>
            <a:pPr marL="493560" indent="-45648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Degraded performance due to non-blocking faults not appearing in the statistics (missing 1 C10 cavity, amplifiers of stochastic cooling, target non moving, bad relay in stochastic cooling)</a:t>
            </a:r>
            <a:endParaRPr b="0" lang="fr-FR" sz="1700" spc="-1" strike="noStrike">
              <a:latin typeface="Arial"/>
            </a:endParaRPr>
          </a:p>
          <a:p>
            <a:pPr marL="493560" indent="-45648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Request for AFT next year: as AD is only used to fill ELENA, all fault affecting AD should be proagated by default to ELENA </a:t>
            </a:r>
            <a:endParaRPr b="0" lang="fr-FR" sz="1700" spc="-1" strike="noStrike">
              <a:latin typeface="Arial"/>
            </a:endParaRPr>
          </a:p>
        </p:txBody>
      </p:sp>
      <p:sp>
        <p:nvSpPr>
          <p:cNvPr id="217" name="Footer Placeholder 3_1"/>
          <p:cNvSpPr/>
          <p:nvPr/>
        </p:nvSpPr>
        <p:spPr>
          <a:xfrm>
            <a:off x="902160" y="4767120"/>
            <a:ext cx="7175520" cy="27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218" name="Slide Number Placeholder 4_1"/>
          <p:cNvSpPr/>
          <p:nvPr/>
        </p:nvSpPr>
        <p:spPr>
          <a:xfrm>
            <a:off x="8185320" y="4767120"/>
            <a:ext cx="500760" cy="27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25E1F9F-1667-4CF0-8688-526C803A6FE6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11</a:t>
            </a:fld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1"/>
          <p:cNvSpPr txBox="1"/>
          <p:nvPr/>
        </p:nvSpPr>
        <p:spPr>
          <a:xfrm>
            <a:off x="457200" y="17496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Summary &amp; Conclusion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20" name="Content Placeholder 2"/>
          <p:cNvSpPr txBox="1"/>
          <p:nvPr/>
        </p:nvSpPr>
        <p:spPr>
          <a:xfrm>
            <a:off x="375480" y="1216440"/>
            <a:ext cx="8229240" cy="3202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493560" indent="-45684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Main message and conclusion for 2024?</a:t>
            </a: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320"/>
              </a:spcBef>
            </a:pP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  <a:p>
            <a:pPr marL="493560" indent="-456840">
              <a:lnSpc>
                <a:spcPct val="110000"/>
              </a:lnSpc>
              <a:spcBef>
                <a:spcPts val="32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Would you like us to provide AFT statistics for a specific problem in more detail?</a:t>
            </a: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340"/>
              </a:spcBef>
            </a:pP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 marL="493560" indent="-45684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What is the outlook for next year? Are there any availability problems expected unless they are addressed over the YETS?</a:t>
            </a: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340"/>
              </a:spcBef>
            </a:pP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  <a:p>
            <a:pPr marL="493560" indent="-456840">
              <a:lnSpc>
                <a:spcPct val="110000"/>
              </a:lnSpc>
              <a:spcBef>
                <a:spcPts val="34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Arial"/>
              </a:rPr>
              <a:t>Desiderata for fault tracking and AFT tool?</a:t>
            </a: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601"/>
              </a:spcBef>
            </a:pPr>
            <a:endParaRPr b="0" lang="en-US" sz="17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21" name="Footer Placeholder 3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22" name="Slide Number Placeholder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E675B62-5C33-4E41-9960-EDE92E923452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12</a:t>
            </a:fld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5_0"/>
          <p:cNvSpPr/>
          <p:nvPr/>
        </p:nvSpPr>
        <p:spPr>
          <a:xfrm>
            <a:off x="457200" y="174960"/>
            <a:ext cx="8226000" cy="70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 fontScale="91000"/>
          </a:bodyPr>
          <a:p>
            <a:pPr>
              <a:lnSpc>
                <a:spcPct val="100000"/>
              </a:lnSpc>
            </a:pPr>
            <a:r>
              <a:rPr b="0" i="1" lang="de-DE" sz="4600" spc="-1" strike="noStrike">
                <a:solidFill>
                  <a:srgbClr val="0055a0"/>
                </a:solidFill>
                <a:latin typeface="Arial"/>
              </a:rPr>
              <a:t>General comments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73" name="Content Placeholder 6_1"/>
          <p:cNvSpPr/>
          <p:nvPr/>
        </p:nvSpPr>
        <p:spPr>
          <a:xfrm>
            <a:off x="454320" y="1267920"/>
            <a:ext cx="8228880" cy="312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7000"/>
          </a:bodyPr>
          <a:p>
            <a:pPr marL="36720">
              <a:lnSpc>
                <a:spcPct val="120000"/>
              </a:lnSpc>
              <a:spcBef>
                <a:spcPts val="51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93560" indent="-45648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  <a:tabLst>
                <a:tab algn="l" pos="0"/>
              </a:tabLst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The plots have to be updated with the last week of operation: we had a couple of significant issue during the last week.</a:t>
            </a:r>
            <a:endParaRPr b="0" lang="fr-FR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endParaRPr b="0" lang="fr-FR" sz="2600" spc="-1" strike="noStrike">
              <a:latin typeface="Arial"/>
            </a:endParaRPr>
          </a:p>
          <a:p>
            <a:pPr marL="493560" indent="-45648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  <a:tabLst>
                <a:tab algn="l" pos="0"/>
              </a:tabLst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What are the main events &amp; challenges impacting availability this year? </a:t>
            </a:r>
            <a:endParaRPr b="0" lang="fr-FR" sz="2600" spc="-1" strike="noStrike">
              <a:latin typeface="Arial"/>
            </a:endParaRPr>
          </a:p>
          <a:p>
            <a:pPr lvl="1" marL="905040" indent="-45648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Significant number of power cut affecting the hall complex with long recovery time (i.e. e-cooler filament)</a:t>
            </a:r>
            <a:endParaRPr b="0" lang="fr-FR" sz="2000" spc="-1" strike="noStrike">
              <a:latin typeface="Arial"/>
            </a:endParaRPr>
          </a:p>
          <a:p>
            <a:pPr lvl="1" marL="905040" indent="-45648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We had a couple of very long system un-availability of degraded mode wihich is not reflected in the statistic as we continue operation for most of the year in degraded mode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459"/>
              </a:spcBef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  <a:p>
            <a:pPr marL="493920" indent="-456480">
              <a:lnSpc>
                <a:spcPct val="120000"/>
              </a:lnSpc>
              <a:spcBef>
                <a:spcPts val="459"/>
              </a:spcBef>
              <a:buClr>
                <a:srgbClr val="0055a0"/>
              </a:buClr>
              <a:buSzPct val="80000"/>
              <a:buFont typeface="Arial"/>
              <a:buChar char="•"/>
              <a:tabLst>
                <a:tab algn="l" pos="0"/>
              </a:tabLst>
            </a:pPr>
            <a:r>
              <a:rPr b="0" lang="en-GB" sz="2300" spc="-1" strike="noStrike">
                <a:solidFill>
                  <a:srgbClr val="000000"/>
                </a:solidFill>
                <a:latin typeface="Arial"/>
              </a:rPr>
              <a:t>What is the outlook for next year? </a:t>
            </a:r>
            <a:endParaRPr b="0" lang="fr-FR" sz="2300" spc="-1" strike="noStrike">
              <a:latin typeface="Arial"/>
            </a:endParaRPr>
          </a:p>
          <a:p>
            <a:pPr lvl="1" marL="905400" indent="-45648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No significant change expected till LS3</a:t>
            </a:r>
            <a:endParaRPr b="0" lang="fr-FR" sz="2000" spc="-1" strike="noStrike">
              <a:latin typeface="Arial"/>
            </a:endParaRPr>
          </a:p>
          <a:p>
            <a:pPr lvl="1" marL="905400" indent="-45648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Systems are even more older and we can expect the same amount of failure even more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74" name="Footer Placeholder 2_1"/>
          <p:cNvSpPr/>
          <p:nvPr/>
        </p:nvSpPr>
        <p:spPr>
          <a:xfrm>
            <a:off x="902160" y="4767120"/>
            <a:ext cx="7175520" cy="27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75" name="Slide Number Placeholder 1_1"/>
          <p:cNvSpPr/>
          <p:nvPr/>
        </p:nvSpPr>
        <p:spPr>
          <a:xfrm>
            <a:off x="8185320" y="4767120"/>
            <a:ext cx="500760" cy="27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020EA07B-618E-4E49-B571-2EFD872BF6B4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2</a:t>
            </a:fld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5"/>
          <p:cNvSpPr txBox="1"/>
          <p:nvPr/>
        </p:nvSpPr>
        <p:spPr>
          <a:xfrm>
            <a:off x="457200" y="17496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91000"/>
          </a:bodyPr>
          <a:p>
            <a:pPr>
              <a:lnSpc>
                <a:spcPct val="100000"/>
              </a:lnSpc>
            </a:pPr>
            <a:r>
              <a:rPr b="0" i="1" lang="de-DE" sz="4600" spc="-1" strike="noStrike">
                <a:solidFill>
                  <a:srgbClr val="0055a0"/>
                </a:solidFill>
                <a:latin typeface="Arial"/>
              </a:rPr>
              <a:t>Information I</a:t>
            </a:r>
            <a:endParaRPr b="0" lang="en-US" sz="4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7" name="Content Placeholder 6"/>
          <p:cNvSpPr txBox="1"/>
          <p:nvPr/>
        </p:nvSpPr>
        <p:spPr>
          <a:xfrm>
            <a:off x="454320" y="1267920"/>
            <a:ext cx="8229240" cy="31302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28000"/>
          </a:bodyPr>
          <a:p>
            <a:pPr marL="36720">
              <a:lnSpc>
                <a:spcPct val="120000"/>
              </a:lnSpc>
              <a:spcBef>
                <a:spcPts val="519"/>
              </a:spcBef>
              <a:tabLst>
                <a:tab algn="l" pos="0"/>
              </a:tabLst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These slides are a template to summarize availability of your machine in 2024. Please correct and complement the slides considering the following questions: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519"/>
              </a:spcBef>
              <a:tabLst>
                <a:tab algn="l" pos="0"/>
              </a:tabLst>
            </a:pP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 marL="493560" indent="-45684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80000"/>
              <a:buFont typeface="Arial"/>
              <a:buChar char="•"/>
              <a:tabLst>
                <a:tab algn="l" pos="0"/>
              </a:tabLst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What are the main events &amp; challenges impacting availability this year? 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  <a:p>
            <a:pPr lvl="1" marL="905040" indent="-45684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Is this shown in the data, and does it match your expectations? 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lvl="1" marL="905040" indent="-45684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Is any crucial aspect not visible in the data that should be pointed out?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459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20000"/>
              </a:lnSpc>
              <a:spcBef>
                <a:spcPts val="459"/>
              </a:spcBef>
              <a:buClr>
                <a:srgbClr val="0055a0"/>
              </a:buClr>
              <a:buSzPct val="80000"/>
              <a:buFont typeface="Arial"/>
              <a:buChar char="•"/>
              <a:tabLst>
                <a:tab algn="l" pos="0"/>
              </a:tabLst>
            </a:pPr>
            <a:r>
              <a:rPr b="0" lang="en-GB" sz="2300" spc="-1" strike="noStrike">
                <a:solidFill>
                  <a:srgbClr val="000000"/>
                </a:solidFill>
                <a:latin typeface="Arial"/>
              </a:rPr>
              <a:t>What is the outlook for next year? </a:t>
            </a:r>
            <a:endParaRPr b="0" lang="en-US" sz="2300" spc="-1" strike="noStrike">
              <a:solidFill>
                <a:srgbClr val="0055a0"/>
              </a:solidFill>
              <a:latin typeface="Arial"/>
            </a:endParaRPr>
          </a:p>
          <a:p>
            <a:pPr lvl="1" marL="905400" indent="-456840">
              <a:lnSpc>
                <a:spcPct val="12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Are you expecting interventions over YETS that might improve availability? </a:t>
            </a:r>
            <a:endParaRPr b="0" lang="en-US" sz="2000" spc="-1" strike="noStrike">
              <a:solidFill>
                <a:srgbClr val="0055a0"/>
              </a:solidFill>
              <a:latin typeface="Arial"/>
            </a:endParaRPr>
          </a:p>
          <a:p>
            <a:pPr lvl="1" marL="905400" indent="-456840">
              <a:lnSpc>
                <a:spcPct val="12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Could certain circumstances lead to an availability degradation</a:t>
            </a: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?</a:t>
            </a:r>
            <a:endParaRPr b="0" lang="en-US" sz="2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8" name="Footer Placeholder 2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79" name="Slide Number Placeholder 1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A373953-6A5A-4941-8433-3865E1C75319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3</a:t>
            </a:fld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5"/>
          <p:cNvSpPr txBox="1"/>
          <p:nvPr/>
        </p:nvSpPr>
        <p:spPr>
          <a:xfrm>
            <a:off x="454320" y="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 fontScale="91000"/>
          </a:bodyPr>
          <a:p>
            <a:pPr>
              <a:lnSpc>
                <a:spcPct val="100000"/>
              </a:lnSpc>
            </a:pPr>
            <a:r>
              <a:rPr b="0" i="1" lang="de-DE" sz="4600" spc="-1" strike="noStrike">
                <a:solidFill>
                  <a:srgbClr val="0055a0"/>
                </a:solidFill>
                <a:latin typeface="Arial"/>
              </a:rPr>
              <a:t>Information II</a:t>
            </a:r>
            <a:endParaRPr b="0" lang="en-US" sz="46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81" name="Content Placeholder 6"/>
          <p:cNvSpPr txBox="1"/>
          <p:nvPr/>
        </p:nvSpPr>
        <p:spPr>
          <a:xfrm>
            <a:off x="457200" y="873360"/>
            <a:ext cx="8229240" cy="35733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493920" indent="-456840">
              <a:lnSpc>
                <a:spcPct val="120000"/>
              </a:lnSpc>
              <a:spcBef>
                <a:spcPts val="32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There will be additional questions on each slide. Feel free to 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spread out comments over multiple slides as required</a:t>
            </a: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320"/>
              </a:spcBef>
            </a:pP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20000"/>
              </a:lnSpc>
              <a:spcBef>
                <a:spcPts val="32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1" lang="en-GB" sz="1600" spc="-1" strike="noStrike">
                <a:solidFill>
                  <a:srgbClr val="000000"/>
                </a:solidFill>
                <a:latin typeface="Arial"/>
              </a:rPr>
              <a:t>We only need reviews of 2024. 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Previous years are already well 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covered (e.g. see the Special RAWG on Accelerator Availability 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2023, linked) </a:t>
            </a:r>
            <a:r>
              <a:rPr b="0" lang="en-GB" sz="1600" spc="-1" strike="noStrike" u="sng">
                <a:solidFill>
                  <a:srgbClr val="0055a0"/>
                </a:solidFill>
                <a:uFillTx/>
                <a:latin typeface="Arial"/>
                <a:hlinkClick r:id="rId1"/>
              </a:rPr>
              <a:t>https://indico.cern.ch/event/1340975/</a:t>
            </a:r>
            <a:r>
              <a:rPr b="0" lang="en-GB" sz="1600" spc="-1" strike="noStrike">
                <a:solidFill>
                  <a:srgbClr val="0055a0"/>
                </a:solidFill>
                <a:latin typeface="Arial"/>
              </a:rPr>
              <a:t> </a:t>
            </a: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320"/>
              </a:spcBef>
            </a:pP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20000"/>
              </a:lnSpc>
              <a:spcBef>
                <a:spcPts val="32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</a:rPr>
              <a:t>All AD faults this year can be found at:</a:t>
            </a:r>
            <a:endParaRPr b="0" lang="en-US" sz="1600" spc="-1" strike="noStrike">
              <a:solidFill>
                <a:srgbClr val="0055a0"/>
              </a:solidFill>
              <a:latin typeface="Arial"/>
            </a:endParaRPr>
          </a:p>
          <a:p>
            <a:pPr marL="36720">
              <a:lnSpc>
                <a:spcPct val="120000"/>
              </a:lnSpc>
              <a:spcBef>
                <a:spcPts val="241"/>
              </a:spcBef>
              <a:tabLst>
                <a:tab algn="l" pos="0"/>
              </a:tabLst>
            </a:pPr>
            <a:r>
              <a:rPr b="0" lang="en-GB" sz="1200" spc="-1" strike="noStrike">
                <a:solidFill>
                  <a:srgbClr val="0056a4"/>
                </a:solidFill>
                <a:latin typeface="Arial"/>
              </a:rPr>
              <a:t>https://aft.cern.ch/search?timePeriod=%257B%2522timePeriodType%2522%253A%2522fixed</a:t>
            </a:r>
            <a:r>
              <a:rPr b="0" lang="en-GB" sz="1200" spc="-1" strike="noStrike">
                <a:solidFill>
                  <a:srgbClr val="0056a4"/>
                </a:solidFill>
                <a:latin typeface="Arial"/>
              </a:rPr>
              <a:t>%2522%252C%2522startTime%2522%253A%252201012024000000%2522%252C</a:t>
            </a:r>
            <a:r>
              <a:rPr b="0" lang="en-GB" sz="1200" spc="-1" strike="noStrike">
                <a:solidFill>
                  <a:srgbClr val="0056a4"/>
                </a:solidFill>
                <a:latin typeface="Arial"/>
              </a:rPr>
              <a:t>%2522endTime%2522%253A</a:t>
            </a:r>
            <a:r>
              <a:rPr b="0" lang="en-GB" sz="1200" spc="-1" strike="noStrike">
                <a:solidFill>
                  <a:srgbClr val="0056a4"/>
                </a:solidFill>
                <a:latin typeface="Arial"/>
              </a:rPr>
              <a:t>%252201012025000000%2522%257D&amp;accelerator=AD&amp;hadStates=BLOCKING_OP&amp;exclude</a:t>
            </a:r>
            <a:r>
              <a:rPr b="0" lang="en-GB" sz="1200" spc="-1" strike="noStrike">
                <a:solidFill>
                  <a:srgbClr val="0056a4"/>
                </a:solidFill>
                <a:latin typeface="Arial"/>
              </a:rPr>
              <a:t>dFaultStates=NON_BLOCKING_OP%252CUNDERSTOOD%252CSUSPENDED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82" name="Footer Placeholder 2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83" name="Slide Number Placeholder 1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F3CB51E-C070-4F9E-ABD1-ACCA80624D19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4</a:t>
            </a:fld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itle 1"/>
          <p:cNvSpPr txBox="1"/>
          <p:nvPr/>
        </p:nvSpPr>
        <p:spPr>
          <a:xfrm>
            <a:off x="457200" y="17496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55a0"/>
                </a:solidFill>
                <a:latin typeface="Arial"/>
              </a:rPr>
              <a:t>ADs Physics Periods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85" name="Content Placeholder 2"/>
          <p:cNvSpPr txBox="1"/>
          <p:nvPr/>
        </p:nvSpPr>
        <p:spPr>
          <a:xfrm>
            <a:off x="1153440" y="924840"/>
            <a:ext cx="6673320" cy="360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('30-04-2018 09:00:00','18-06-2018 09:00:00'),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('20-06-2018 09:00:00','17-09-2018 09:00:00'),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('19-09-2018 09:00:00','12-11-2018 06:00:00'),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('23-08-2021 09:00:00','15-09-2021 14:00:00'),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('16-09-2021 11:00:00','15-11-2021 06:00:00'),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('29-04-2022 09:00:00','17-05-2022 04:00:00'),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('17-05-2022 17:00:00','13-09-2022 08:00:00'),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('14-09-2022 12:00:00','28-11-2022 06:00:00'),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('30-06-2023 09:00:00','30-10-2023 07:30:00'),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latin typeface="Consolas"/>
              </a:rPr>
              <a:t>('31-10-2023 18:00:00','13-11-2023 06:00:00'),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highlight>
                  <a:srgbClr val="ffff00"/>
                </a:highlight>
                <a:latin typeface="Consolas"/>
              </a:rPr>
              <a:t>('22-04-2024 09:00:00','22-04-2024 23:00:00'),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highlight>
                  <a:srgbClr val="ffff00"/>
                </a:highlight>
                <a:latin typeface="Consolas"/>
              </a:rPr>
              <a:t>('23-04-2024 07:00:00','23-04-2024 23:00:00'),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highlight>
                  <a:srgbClr val="ffff00"/>
                </a:highlight>
                <a:latin typeface="Consolas"/>
              </a:rPr>
              <a:t>('24-04-2024 07:00:00','24-04-2024 23:00:00'),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highlight>
                  <a:srgbClr val="ffff00"/>
                </a:highlight>
                <a:latin typeface="Consolas"/>
              </a:rPr>
              <a:t>('25-04-2024 07:00:00','12-06-2024 07:30:00'),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24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1200" spc="-1" strike="noStrike">
                <a:solidFill>
                  <a:srgbClr val="000000"/>
                </a:solidFill>
                <a:highlight>
                  <a:srgbClr val="ffff00"/>
                </a:highlight>
                <a:latin typeface="Consolas"/>
              </a:rPr>
              <a:t>('14-06-2024 23:00:00','02-12-2024 06:00:00')</a:t>
            </a:r>
            <a:endParaRPr b="0" lang="en-US" sz="12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86" name="Footer Placeholder 3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87" name="Slide Number Placeholder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7D0ECF7-10A4-48AA-A544-97761731CBB2}" type="slidenum">
              <a:rPr b="0" lang="en-US" sz="1200" spc="-1" strike="noStrike">
                <a:solidFill>
                  <a:srgbClr val="b2b9d0"/>
                </a:solidFill>
                <a:latin typeface="Arial"/>
              </a:rPr>
              <a:t>5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188" name="Straight Arrow Connector 6"/>
          <p:cNvSpPr/>
          <p:nvPr/>
        </p:nvSpPr>
        <p:spPr>
          <a:xfrm>
            <a:off x="1153440" y="2701800"/>
            <a:ext cx="523800" cy="68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ff0000"/>
            </a:solidFill>
            <a:round/>
            <a:tailEnd len="med" type="triangle" w="med"/>
          </a:ln>
          <a:effectLst>
            <a:glow rad="63360">
              <a:srgbClr val="ffffff">
                <a:alpha val="50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9" name="TextBox 10"/>
          <p:cNvSpPr/>
          <p:nvPr/>
        </p:nvSpPr>
        <p:spPr>
          <a:xfrm>
            <a:off x="0" y="2174400"/>
            <a:ext cx="123732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0000"/>
                </a:solidFill>
                <a:latin typeface="Arial"/>
              </a:rPr>
              <a:t>Delayed physics start due to magnet fault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90" name="Rectangle 12"/>
          <p:cNvSpPr/>
          <p:nvPr/>
        </p:nvSpPr>
        <p:spPr>
          <a:xfrm>
            <a:off x="1725840" y="2701800"/>
            <a:ext cx="1862640" cy="219600"/>
          </a:xfrm>
          <a:prstGeom prst="rect">
            <a:avLst/>
          </a:prstGeom>
          <a:noFill/>
          <a:ln>
            <a:solidFill>
              <a:srgbClr val="ff0000"/>
            </a:solidFill>
            <a:round/>
          </a:ln>
          <a:effectLst>
            <a:glow rad="69840">
              <a:srgbClr val="ffffff">
                <a:alpha val="5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5"/>
          <p:cNvSpPr txBox="1"/>
          <p:nvPr/>
        </p:nvSpPr>
        <p:spPr>
          <a:xfrm>
            <a:off x="69120" y="-217440"/>
            <a:ext cx="7467120" cy="85680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2024 in Context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92" name="Footer Placeholder 3"/>
          <p:cNvSpPr txBox="1"/>
          <p:nvPr/>
        </p:nvSpPr>
        <p:spPr>
          <a:xfrm>
            <a:off x="4114800" y="4767120"/>
            <a:ext cx="396324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93" name="Slide Number Placeholder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FC4E5CB-0A8D-4938-B182-550861BA97C5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6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194" name="TextBox 17"/>
          <p:cNvSpPr/>
          <p:nvPr/>
        </p:nvSpPr>
        <p:spPr>
          <a:xfrm>
            <a:off x="-24480" y="4438800"/>
            <a:ext cx="9168120" cy="10774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16000" indent="-216000">
              <a:lnSpc>
                <a:spcPct val="12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Data do not reflect the degraded mode, non-availability of instruments, degraded mode of operation of the target and AD magnetic horn: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2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downtime registered only for acces to try to fix the problems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95" name="Picture 20" descr=""/>
          <p:cNvPicPr/>
          <p:nvPr/>
        </p:nvPicPr>
        <p:blipFill>
          <a:blip r:embed="rId1"/>
          <a:srcRect l="0" t="5926" r="0" b="61017"/>
          <a:stretch/>
        </p:blipFill>
        <p:spPr>
          <a:xfrm>
            <a:off x="0" y="410400"/>
            <a:ext cx="9143640" cy="1967040"/>
          </a:xfrm>
          <a:prstGeom prst="rect">
            <a:avLst/>
          </a:prstGeom>
          <a:ln w="0">
            <a:noFill/>
          </a:ln>
        </p:spPr>
      </p:pic>
      <p:pic>
        <p:nvPicPr>
          <p:cNvPr id="196" name="Picture 22" descr=""/>
          <p:cNvPicPr/>
          <p:nvPr/>
        </p:nvPicPr>
        <p:blipFill>
          <a:blip r:embed="rId2"/>
          <a:srcRect l="0" t="5811" r="0" b="60676"/>
          <a:stretch/>
        </p:blipFill>
        <p:spPr>
          <a:xfrm>
            <a:off x="0" y="2377800"/>
            <a:ext cx="9143640" cy="199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 5"/>
          <p:cNvSpPr txBox="1"/>
          <p:nvPr/>
        </p:nvSpPr>
        <p:spPr>
          <a:xfrm>
            <a:off x="122040" y="-10404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System Downtime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198" name="Footer Placeholder 3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99" name="Slide Number Placeholder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E7435F0-93E3-48E8-AE58-0B706A28B8A7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7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00" name="TextBox 15"/>
          <p:cNvSpPr/>
          <p:nvPr/>
        </p:nvSpPr>
        <p:spPr>
          <a:xfrm>
            <a:off x="1359720" y="582120"/>
            <a:ext cx="77180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I think we should change the vertical scale to better see the data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01" name="Picture 8" descr=""/>
          <p:cNvPicPr/>
          <p:nvPr/>
        </p:nvPicPr>
        <p:blipFill>
          <a:blip r:embed="rId1"/>
          <a:srcRect l="0" t="41021" r="0" b="0"/>
          <a:stretch/>
        </p:blipFill>
        <p:spPr>
          <a:xfrm>
            <a:off x="0" y="1629360"/>
            <a:ext cx="9151920" cy="351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itle 5_1"/>
          <p:cNvSpPr txBox="1"/>
          <p:nvPr/>
        </p:nvSpPr>
        <p:spPr>
          <a:xfrm>
            <a:off x="122040" y="-10404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System Downtime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3" name="Footer Placeholder 3_2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04" name="Slide Number Placeholder 4_2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CA2758F-83DA-4803-8A8E-87658A6B7907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8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05" name="TextBox 15_1"/>
          <p:cNvSpPr/>
          <p:nvPr/>
        </p:nvSpPr>
        <p:spPr>
          <a:xfrm>
            <a:off x="360000" y="600840"/>
            <a:ext cx="8717760" cy="365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Significant increase of the AD e-cooler filament trips due to electrical 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perturbation or power cut: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Long recovery time</a:t>
            </a:r>
            <a:endParaRPr b="0" lang="fr-FR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Recurrent fault form last year: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AD magnetic horn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He level in BCCCA (non blocking, access needed to refill)</a:t>
            </a:r>
            <a:endParaRPr b="0" lang="fr-FR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Problem with the magnetic horn: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Same issue as end of last year</a:t>
            </a:r>
            <a:endParaRPr b="0" lang="fr-FR" sz="18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Significant impact on availability but also on machine performance</a:t>
            </a:r>
            <a:endParaRPr b="0" lang="fr-FR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Many trips of the e-cooler solenoid power supply (short duration) with big 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impact on availability: &gt;8hours of beam setting-up needed after couple of 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event.</a:t>
            </a:r>
            <a:endParaRPr b="0" lang="fr-FR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Many non-blocking faults with stochastic cooling (amplifiers and fualty relay) 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which does not really appears in statistics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 5"/>
          <p:cNvSpPr txBox="1"/>
          <p:nvPr/>
        </p:nvSpPr>
        <p:spPr>
          <a:xfrm>
            <a:off x="122040" y="-104040"/>
            <a:ext cx="8226360" cy="7048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55a0"/>
                </a:solidFill>
                <a:latin typeface="Arial"/>
              </a:rPr>
              <a:t>System Failure Rate</a:t>
            </a:r>
            <a:endParaRPr b="0" lang="en-US" sz="2800" spc="-1" strike="noStrike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7" name="Footer Placeholder 3"/>
          <p:cNvSpPr txBox="1"/>
          <p:nvPr/>
        </p:nvSpPr>
        <p:spPr>
          <a:xfrm>
            <a:off x="902160" y="4767120"/>
            <a:ext cx="717588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b2b9d0"/>
                </a:solidFill>
                <a:latin typeface="Arial"/>
              </a:rPr>
              <a:t>Accelerator Fault Statistics 2024, RAWG, 05.12.2024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08" name="Slide Number Placeholder 4"/>
          <p:cNvSpPr txBox="1"/>
          <p:nvPr/>
        </p:nvSpPr>
        <p:spPr>
          <a:xfrm>
            <a:off x="8185320" y="4767120"/>
            <a:ext cx="501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93C4481-AACA-406B-A966-66293EDF8918}" type="slidenum">
              <a:rPr b="0" lang="en-GB" sz="1200" spc="-1" strike="noStrike">
                <a:solidFill>
                  <a:srgbClr val="b2b9d0"/>
                </a:solidFill>
                <a:latin typeface="Arial"/>
              </a:rPr>
              <a:t>9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09" name="TextBox 15"/>
          <p:cNvSpPr/>
          <p:nvPr/>
        </p:nvSpPr>
        <p:spPr>
          <a:xfrm>
            <a:off x="360000" y="588960"/>
            <a:ext cx="87836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No significant change expected for 2025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10" name="Picture 8" descr=""/>
          <p:cNvPicPr/>
          <p:nvPr/>
        </p:nvPicPr>
        <p:blipFill>
          <a:blip r:embed="rId1"/>
          <a:srcRect l="0" t="41134" r="0" b="0"/>
          <a:stretch/>
        </p:blipFill>
        <p:spPr>
          <a:xfrm>
            <a:off x="0" y="1641240"/>
            <a:ext cx="9138960" cy="350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49505</TotalTime>
  <Application>LibreOffice/7.1.8.1$Linux_X86_64 LibreOffice_project/10$Build-1</Application>
  <AppVersion>15.0000</AppVersion>
  <Words>649</Words>
  <Paragraphs>86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2020-10-21T08:19:07Z</dcterms:created>
  <dc:creator>Jan Uythoven</dc:creator>
  <dc:description/>
  <dc:language>fr-FR</dc:language>
  <cp:lastModifiedBy/>
  <dcterms:modified xsi:type="dcterms:W3CDTF">2024-12-02T16:42:12Z</dcterms:modified>
  <cp:revision>1640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(16:9)</vt:lpwstr>
  </property>
  <property fmtid="{D5CDD505-2E9C-101B-9397-08002B2CF9AE}" pid="4" name="Slides">
    <vt:i4>10</vt:i4>
  </property>
</Properties>
</file>