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8"/>
  </p:notesMasterIdLst>
  <p:sldIdLst>
    <p:sldId id="256" r:id="rId3"/>
    <p:sldId id="342" r:id="rId4"/>
    <p:sldId id="374" r:id="rId5"/>
    <p:sldId id="373" r:id="rId6"/>
    <p:sldId id="349" r:id="rId7"/>
    <p:sldId id="363" r:id="rId8"/>
    <p:sldId id="346" r:id="rId9"/>
    <p:sldId id="302" r:id="rId10"/>
    <p:sldId id="351" r:id="rId11"/>
    <p:sldId id="352" r:id="rId12"/>
    <p:sldId id="353" r:id="rId13"/>
    <p:sldId id="355" r:id="rId14"/>
    <p:sldId id="357" r:id="rId15"/>
    <p:sldId id="356" r:id="rId16"/>
    <p:sldId id="358" r:id="rId17"/>
    <p:sldId id="360" r:id="rId18"/>
    <p:sldId id="359" r:id="rId19"/>
    <p:sldId id="375" r:id="rId20"/>
    <p:sldId id="361" r:id="rId21"/>
    <p:sldId id="362" r:id="rId22"/>
    <p:sldId id="364" r:id="rId23"/>
    <p:sldId id="365" r:id="rId24"/>
    <p:sldId id="366" r:id="rId25"/>
    <p:sldId id="367" r:id="rId26"/>
    <p:sldId id="376" r:id="rId27"/>
    <p:sldId id="369" r:id="rId28"/>
    <p:sldId id="370" r:id="rId29"/>
    <p:sldId id="371" r:id="rId30"/>
    <p:sldId id="279" r:id="rId31"/>
    <p:sldId id="377" r:id="rId32"/>
    <p:sldId id="347" r:id="rId33"/>
    <p:sldId id="372" r:id="rId34"/>
    <p:sldId id="311" r:id="rId35"/>
    <p:sldId id="378" r:id="rId36"/>
    <p:sldId id="338" r:id="rId3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7B5"/>
    <a:srgbClr val="0033A0"/>
    <a:srgbClr val="0032A0"/>
    <a:srgbClr val="FFFFFF"/>
    <a:srgbClr val="1D388F"/>
    <a:srgbClr val="1D438F"/>
    <a:srgbClr val="193A7D"/>
    <a:srgbClr val="1A1EC0"/>
    <a:srgbClr val="0606D4"/>
    <a:srgbClr val="082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50" d="100"/>
          <a:sy n="150" d="100"/>
        </p:scale>
        <p:origin x="-1680" y="-8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510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move the slide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6" name="PlaceHolder 4"/>
          <p:cNvSpPr>
            <a:spLocks noGrp="1"/>
          </p:cNvSpPr>
          <p:nvPr>
            <p:ph type="dt" idx="6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7" name="PlaceHolder 5"/>
          <p:cNvSpPr>
            <a:spLocks noGrp="1"/>
          </p:cNvSpPr>
          <p:nvPr>
            <p:ph type="ftr" idx="7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8" name="PlaceHolder 6"/>
          <p:cNvSpPr>
            <a:spLocks noGrp="1"/>
          </p:cNvSpPr>
          <p:nvPr>
            <p:ph type="sldNum" idx="8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3471F8E3-385E-46A3-9BF9-9C234E2DA7C2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9131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sldNum" idx="11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B4AD940F-3A41-42C6-9610-0E85A58E8515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0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03" name="PlaceHolder 3"/>
          <p:cNvSpPr>
            <a:spLocks noGrp="1"/>
          </p:cNvSpPr>
          <p:nvPr>
            <p:ph type="sldNum" idx="163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89BEB75E-A6B6-4B59-904D-694E919B468B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10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0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06" name="PlaceHolder 3"/>
          <p:cNvSpPr>
            <a:spLocks noGrp="1"/>
          </p:cNvSpPr>
          <p:nvPr>
            <p:ph type="sldNum" idx="164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55503289-FDE5-451D-8875-F453359D2E3D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1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12" name="PlaceHolder 3"/>
          <p:cNvSpPr>
            <a:spLocks noGrp="1"/>
          </p:cNvSpPr>
          <p:nvPr>
            <p:ph type="sldNum" idx="166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4EA3DDF7-39E2-438B-84D2-5BB1AE400CD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12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1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18" name="PlaceHolder 3"/>
          <p:cNvSpPr>
            <a:spLocks noGrp="1"/>
          </p:cNvSpPr>
          <p:nvPr>
            <p:ph type="sldNum" idx="168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549469F3-8524-4259-9E45-1EE452A6EE5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13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1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15" name="PlaceHolder 3"/>
          <p:cNvSpPr>
            <a:spLocks noGrp="1"/>
          </p:cNvSpPr>
          <p:nvPr>
            <p:ph type="sldNum" idx="167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26C6A6A6-0842-4F30-AFD2-CD7E9A9AB266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14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1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18" name="PlaceHolder 3"/>
          <p:cNvSpPr>
            <a:spLocks noGrp="1"/>
          </p:cNvSpPr>
          <p:nvPr>
            <p:ph type="sldNum" idx="168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549469F3-8524-4259-9E45-1EE452A6EE5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15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1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18" name="PlaceHolder 3"/>
          <p:cNvSpPr>
            <a:spLocks noGrp="1"/>
          </p:cNvSpPr>
          <p:nvPr>
            <p:ph type="sldNum" idx="168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549469F3-8524-4259-9E45-1EE452A6EE5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16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1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18" name="PlaceHolder 3"/>
          <p:cNvSpPr>
            <a:spLocks noGrp="1"/>
          </p:cNvSpPr>
          <p:nvPr>
            <p:ph type="sldNum" idx="168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549469F3-8524-4259-9E45-1EE452A6EE5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17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1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18" name="PlaceHolder 3"/>
          <p:cNvSpPr>
            <a:spLocks noGrp="1"/>
          </p:cNvSpPr>
          <p:nvPr>
            <p:ph type="sldNum" idx="168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549469F3-8524-4259-9E45-1EE452A6EE5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18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1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18" name="PlaceHolder 3"/>
          <p:cNvSpPr>
            <a:spLocks noGrp="1"/>
          </p:cNvSpPr>
          <p:nvPr>
            <p:ph type="sldNum" idx="168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549469F3-8524-4259-9E45-1EE452A6EE5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19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1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18" name="PlaceHolder 3"/>
          <p:cNvSpPr>
            <a:spLocks noGrp="1"/>
          </p:cNvSpPr>
          <p:nvPr>
            <p:ph type="sldNum" idx="168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549469F3-8524-4259-9E45-1EE452A6EE5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1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18" name="PlaceHolder 3"/>
          <p:cNvSpPr>
            <a:spLocks noGrp="1"/>
          </p:cNvSpPr>
          <p:nvPr>
            <p:ph type="sldNum" idx="168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549469F3-8524-4259-9E45-1EE452A6EE5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22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1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18" name="PlaceHolder 3"/>
          <p:cNvSpPr>
            <a:spLocks noGrp="1"/>
          </p:cNvSpPr>
          <p:nvPr>
            <p:ph type="sldNum" idx="168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549469F3-8524-4259-9E45-1EE452A6EE5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23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1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18" name="PlaceHolder 3"/>
          <p:cNvSpPr>
            <a:spLocks noGrp="1"/>
          </p:cNvSpPr>
          <p:nvPr>
            <p:ph type="sldNum" idx="168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549469F3-8524-4259-9E45-1EE452A6EE5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24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1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18" name="PlaceHolder 3"/>
          <p:cNvSpPr>
            <a:spLocks noGrp="1"/>
          </p:cNvSpPr>
          <p:nvPr>
            <p:ph type="sldNum" idx="168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549469F3-8524-4259-9E45-1EE452A6EE5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25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1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18" name="PlaceHolder 3"/>
          <p:cNvSpPr>
            <a:spLocks noGrp="1"/>
          </p:cNvSpPr>
          <p:nvPr>
            <p:ph type="sldNum" idx="168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549469F3-8524-4259-9E45-1EE452A6EE5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26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27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1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18" name="PlaceHolder 3"/>
          <p:cNvSpPr>
            <a:spLocks noGrp="1"/>
          </p:cNvSpPr>
          <p:nvPr>
            <p:ph type="sldNum" idx="168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549469F3-8524-4259-9E45-1EE452A6EE5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28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29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30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32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33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34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35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sldNum" idx="12"/>
          </p:nvPr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3A770AC-B111-4F16-B62B-D1478DF0DAF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78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785" name="PlaceHolder 3"/>
          <p:cNvSpPr>
            <a:spLocks noGrp="1"/>
          </p:cNvSpPr>
          <p:nvPr>
            <p:ph type="sldNum" idx="157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21EB39C-EF70-45A7-93E5-7AAF6E9F1DDD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78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785" name="PlaceHolder 3"/>
          <p:cNvSpPr>
            <a:spLocks noGrp="1"/>
          </p:cNvSpPr>
          <p:nvPr>
            <p:ph type="sldNum" idx="157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A21EB39C-EF70-45A7-93E5-7AAF6E9F1DDD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79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800" name="PlaceHolder 3"/>
          <p:cNvSpPr>
            <a:spLocks noGrp="1"/>
          </p:cNvSpPr>
          <p:nvPr>
            <p:ph type="sldNum" idx="162"/>
          </p:nvPr>
        </p:nvSpPr>
        <p:spPr>
          <a:xfrm>
            <a:off x="3884760" y="8685360"/>
            <a:ext cx="2970000" cy="45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63B659D2-9848-4136-BA39-E861A4AF6432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715D62F-A02F-41AC-B37C-6BC181D9540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280F1DE-57E4-4890-97FE-A64F748A91E5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DB6E296-2BAF-4DAD-B21D-5FEBED5AF050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743B937-73BB-44FF-A204-E8B56DC94E74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6B44C01-4BD8-4FCE-AA15-A3FD7D3E8E5D}" type="slidenum">
              <a:rPr smtClean="0"/>
              <a:t>‹#›</a:t>
            </a:fld>
            <a:endParaRPr dirty="0"/>
          </a:p>
        </p:txBody>
      </p:sp>
      <p:sp>
        <p:nvSpPr>
          <p:cNvPr id="4" name="pole tekstowe 3"/>
          <p:cNvSpPr txBox="1"/>
          <p:nvPr userDrawn="1"/>
        </p:nvSpPr>
        <p:spPr>
          <a:xfrm>
            <a:off x="7239000" y="4826000"/>
            <a:ext cx="17208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Gill Sans MT" pitchFamily="34" charset="0"/>
              </a:rPr>
              <a:t>Version</a:t>
            </a:r>
            <a:r>
              <a:rPr lang="en-US" sz="1050" baseline="0" dirty="0">
                <a:solidFill>
                  <a:schemeClr val="bg1"/>
                </a:solidFill>
                <a:latin typeface="Gill Sans MT" pitchFamily="34" charset="0"/>
              </a:rPr>
              <a:t> </a:t>
            </a:r>
            <a:r>
              <a:rPr lang="en-US" sz="1050" baseline="0" dirty="0" smtClean="0">
                <a:solidFill>
                  <a:schemeClr val="bg1"/>
                </a:solidFill>
                <a:latin typeface="Gill Sans MT" pitchFamily="34" charset="0"/>
              </a:rPr>
              <a:t>1.0, 2024/12/04</a:t>
            </a:r>
            <a:endParaRPr lang="en-US" sz="1050" baseline="0" dirty="0" smtClean="0">
              <a:solidFill>
                <a:schemeClr val="bg1"/>
              </a:solidFill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82BF107-105B-4567-ACD0-16245E6657A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F1107A2F-9F1B-4328-B23A-4EB771BF2BD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rPr dirty="0"/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F3DE96B-2D08-4379-9C02-53337FD893E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968EA40-6435-4B9B-BD9F-BB5E5939463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E381E5B-8913-4B11-9D47-0685C47E21E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>
          <a:xfrm>
            <a:off x="0" y="4870260"/>
            <a:ext cx="9143280" cy="273240"/>
          </a:xfrm>
        </p:spPr>
        <p:txBody>
          <a:bodyPr/>
          <a:lstStyle/>
          <a:p>
            <a:fld id="{19A86D7C-C1CE-43EA-AB58-6BE97A0EC99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45C414D-5EA1-4992-9598-83C826CC9EA6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E85E19A-BDD3-41BB-AA0F-8F4E53B1E77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57BDC4C-E6B6-486E-BCB7-A40B9FD7F71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9D14731-795D-4450-91ED-899408C79A5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313780C5-7131-4404-92D3-DA35DE8492B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30A1421-2F76-4024-982C-DB96272CAB3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D9D1651-95E6-4788-A36C-8576CADE29B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FC9BF64-DF07-4821-BC60-75DD199C165A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51939C2-EDF7-408B-BD39-E79950EF5289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0294CE2-EA24-4C50-93BF-2581587E2466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C20A359-22A7-4941-8956-6C849833A62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AB1D27E-2375-4C87-BF18-DF0DFA800C6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8B048EB-1918-40EC-8523-5323D515444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2051640" y="0"/>
            <a:ext cx="5184000" cy="712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ftr" idx="1"/>
          </p:nvPr>
        </p:nvSpPr>
        <p:spPr>
          <a:xfrm>
            <a:off x="3124080" y="4767120"/>
            <a:ext cx="289476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8B8B8B"/>
                </a:solidFill>
                <a:latin typeface="Gill Sans MT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pl-PL" sz="1200" b="0" strike="noStrike" spc="-1">
                <a:solidFill>
                  <a:srgbClr val="8B8B8B"/>
                </a:solidFill>
                <a:latin typeface="Gill Sans MT"/>
              </a:rPr>
              <a:t>&lt;footer&gt;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6553080" y="4767120"/>
            <a:ext cx="2133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8B8B8B"/>
                </a:solidFill>
                <a:latin typeface="Gill Sans MT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pos="0" algn="l"/>
              </a:tabLst>
            </a:pPr>
            <a:fld id="{97AA3535-A00C-449F-859F-248D7BEE7CAD}" type="slidenum">
              <a:rPr lang="pl-PL" sz="1200" b="0" strike="noStrike" spc="-1">
                <a:solidFill>
                  <a:srgbClr val="8B8B8B"/>
                </a:solidFill>
                <a:latin typeface="Gill Sans MT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457200" y="4767120"/>
            <a:ext cx="2133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rostokąt 6"/>
          <p:cNvSpPr/>
          <p:nvPr/>
        </p:nvSpPr>
        <p:spPr>
          <a:xfrm>
            <a:off x="0" y="4781550"/>
            <a:ext cx="9143280" cy="36105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Łącznik prostoliniowy 8"/>
          <p:cNvSpPr/>
          <p:nvPr/>
        </p:nvSpPr>
        <p:spPr>
          <a:xfrm>
            <a:off x="2051640" y="627480"/>
            <a:ext cx="518436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0033A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PlaceHolder 1"/>
          <p:cNvSpPr>
            <a:spLocks noGrp="1"/>
          </p:cNvSpPr>
          <p:nvPr>
            <p:ph type="ftr" idx="4"/>
          </p:nvPr>
        </p:nvSpPr>
        <p:spPr>
          <a:xfrm>
            <a:off x="609600" y="4818975"/>
            <a:ext cx="32766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r>
              <a:rPr lang="en-US" dirty="0"/>
              <a:t>White Rabbit Collaboration – Training Material</a:t>
            </a:r>
            <a:endParaRPr lang="en-US" dirty="0">
              <a:latin typeface="Times New Roman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ldNum" idx="5"/>
          </p:nvPr>
        </p:nvSpPr>
        <p:spPr>
          <a:xfrm>
            <a:off x="0" y="4825455"/>
            <a:ext cx="9143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fld id="{986B9083-2F6F-4B1E-BBFA-7E26CAB1FDDF}" type="slidenum">
              <a:rPr lang="en-US" smtClean="0"/>
              <a:pPr/>
              <a:t>‹#›</a:t>
            </a:fld>
            <a:endParaRPr lang="en-US" dirty="0">
              <a:latin typeface="Times New Roman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title text format</a:t>
            </a: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Seventh Outline Level</a:t>
            </a:r>
          </a:p>
        </p:txBody>
      </p:sp>
      <p:pic>
        <p:nvPicPr>
          <p:cNvPr id="3" name="Obraz 3">
            <a:extLst>
              <a:ext uri="{FF2B5EF4-FFF2-40B4-BE49-F238E27FC236}">
                <a16:creationId xmlns:a16="http://schemas.microsoft.com/office/drawing/2014/main" xmlns="" id="{9F512D6A-872F-DE76-98F7-5DBA9A8D17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0" t="16473" r="3401" b="26607"/>
          <a:stretch/>
        </p:blipFill>
        <p:spPr>
          <a:xfrm>
            <a:off x="152400" y="4868086"/>
            <a:ext cx="381000" cy="1822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hite-rabbit.web.cern.ch/documents/WhiteRabbitSpec.v2.0.pdf" TargetMode="Externa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standards.ieee.org/ieee/1588/6825" TargetMode="External"/><Relationship Id="rId5" Type="http://schemas.openxmlformats.org/officeDocument/2006/relationships/hyperlink" Target="https://ohwr.org/projects/wr-std/wiki/wrin1588" TargetMode="Externa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ps://ohwr.org/project/wr-std/-/wikis/wrin1588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3" Type="http://schemas.openxmlformats.org/officeDocument/2006/relationships/hyperlink" Target="https://ohwr.org/project/white-rabbit/-/wikis/WRCompanies" TargetMode="External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jpeg"/><Relationship Id="rId11" Type="http://schemas.openxmlformats.org/officeDocument/2006/relationships/image" Target="../media/image48.png"/><Relationship Id="rId5" Type="http://schemas.openxmlformats.org/officeDocument/2006/relationships/image" Target="../media/image42.jpe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ohwr.org/project/wr-switch-sw/-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1.png"/><Relationship Id="rId4" Type="http://schemas.openxmlformats.org/officeDocument/2006/relationships/hyperlink" Target="https://ohwr.org/project/wr-switch-sw/-/wikis/home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8.wm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rostokąt 5"/>
          <p:cNvSpPr/>
          <p:nvPr/>
        </p:nvSpPr>
        <p:spPr>
          <a:xfrm>
            <a:off x="-36360" y="1419480"/>
            <a:ext cx="9179640" cy="1439280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algn="ctr"/>
            <a:endParaRPr lang="en-GB"/>
          </a:p>
        </p:txBody>
      </p:sp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85800" y="1597680"/>
            <a:ext cx="7771680" cy="1101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4400" b="0" strike="noStrike" spc="-1" dirty="0" smtClean="0">
                <a:solidFill>
                  <a:srgbClr val="FFFFFF"/>
                </a:solidFill>
                <a:latin typeface="Bookman Old Style"/>
              </a:rPr>
              <a:t>Comprehensive </a:t>
            </a:r>
            <a:br>
              <a:rPr lang="en-US" sz="4400" b="0" strike="noStrike" spc="-1" dirty="0" smtClean="0">
                <a:solidFill>
                  <a:srgbClr val="FFFFFF"/>
                </a:solidFill>
                <a:latin typeface="Bookman Old Style"/>
              </a:rPr>
            </a:br>
            <a:r>
              <a:rPr lang="en-US" sz="4400" b="0" strike="noStrike" spc="-1" dirty="0" smtClean="0">
                <a:solidFill>
                  <a:srgbClr val="FFFFFF"/>
                </a:solidFill>
                <a:latin typeface="Bookman Old Style"/>
              </a:rPr>
              <a:t>introduction to WR</a:t>
            </a:r>
            <a:endParaRPr lang="en-US" sz="44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5867400" y="3291840"/>
            <a:ext cx="3127680" cy="118491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b="1" strike="noStrike" spc="-1" dirty="0">
                <a:solidFill>
                  <a:srgbClr val="0033A0"/>
                </a:solidFill>
                <a:latin typeface="Gill Sans MT"/>
              </a:rPr>
              <a:t>Maciej Lipinski</a:t>
            </a:r>
          </a:p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spc="-1" dirty="0">
                <a:solidFill>
                  <a:srgbClr val="0033A0"/>
                </a:solidFill>
                <a:latin typeface="Gill Sans MT"/>
              </a:rPr>
              <a:t>WR Collaboration / CERN</a:t>
            </a:r>
            <a:endParaRPr lang="en-US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endParaRPr lang="en-US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en-US" sz="3200" b="0" strike="noStrike" spc="-1" dirty="0">
              <a:latin typeface="Arial"/>
            </a:endParaRPr>
          </a:p>
        </p:txBody>
      </p:sp>
      <p:pic>
        <p:nvPicPr>
          <p:cNvPr id="93" name="Obraz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5"/>
          <a:stretch/>
        </p:blipFill>
        <p:spPr>
          <a:xfrm>
            <a:off x="662787" y="3105150"/>
            <a:ext cx="1527464" cy="1130125"/>
          </a:xfrm>
          <a:prstGeom prst="rect">
            <a:avLst/>
          </a:prstGeom>
          <a:ln w="0">
            <a:noFill/>
          </a:ln>
        </p:spPr>
      </p:pic>
      <p:sp>
        <p:nvSpPr>
          <p:cNvPr id="2" name="Prostokąt 1"/>
          <p:cNvSpPr/>
          <p:nvPr/>
        </p:nvSpPr>
        <p:spPr>
          <a:xfrm>
            <a:off x="644381" y="4050609"/>
            <a:ext cx="15642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spc="-1" dirty="0">
                <a:solidFill>
                  <a:srgbClr val="0033A0"/>
                </a:solidFill>
                <a:latin typeface="Gill Sans MT"/>
              </a:rPr>
              <a:t>Training material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558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7 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559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PTP Optional Features and Profiles</a:t>
            </a:r>
            <a:endParaRPr lang="en-GB" sz="2000" spc="-1" dirty="0"/>
          </a:p>
        </p:txBody>
      </p:sp>
      <p:pic>
        <p:nvPicPr>
          <p:cNvPr id="560" name="Obraz 26"/>
          <p:cNvPicPr/>
          <p:nvPr/>
        </p:nvPicPr>
        <p:blipFill>
          <a:blip r:embed="rId3"/>
          <a:stretch/>
        </p:blipFill>
        <p:spPr>
          <a:xfrm>
            <a:off x="1040400" y="789480"/>
            <a:ext cx="2948760" cy="3816000"/>
          </a:xfrm>
          <a:prstGeom prst="rect">
            <a:avLst/>
          </a:prstGeom>
          <a:ln w="28575" cap="sq">
            <a:solidFill>
              <a:srgbClr val="000000"/>
            </a:solidFill>
            <a:miter/>
          </a:ln>
          <a:effectLst>
            <a:outerShdw blurRad="57240" dist="50402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61" name="Picture 2"/>
          <p:cNvPicPr/>
          <p:nvPr/>
        </p:nvPicPr>
        <p:blipFill>
          <a:blip r:embed="rId4"/>
          <a:stretch/>
        </p:blipFill>
        <p:spPr>
          <a:xfrm>
            <a:off x="990720" y="777960"/>
            <a:ext cx="3032640" cy="3898080"/>
          </a:xfrm>
          <a:prstGeom prst="rect">
            <a:avLst/>
          </a:prstGeom>
          <a:ln w="0">
            <a:noFill/>
          </a:ln>
        </p:spPr>
      </p:pic>
      <p:sp>
        <p:nvSpPr>
          <p:cNvPr id="562" name="Prostokąt 28"/>
          <p:cNvSpPr/>
          <p:nvPr/>
        </p:nvSpPr>
        <p:spPr>
          <a:xfrm>
            <a:off x="1040400" y="789480"/>
            <a:ext cx="1796400" cy="3823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“Synchronisation framework</a:t>
            </a:r>
            <a:r>
              <a:rPr lang="en-US" sz="1600" b="1" strike="noStrike" spc="-1">
                <a:solidFill>
                  <a:srgbClr val="FFFFFF"/>
                </a:solidFill>
                <a:latin typeface="Arial"/>
                <a:ea typeface="DejaVu Sans"/>
              </a:rPr>
              <a:t>”</a:t>
            </a:r>
            <a:endParaRPr lang="en-GB" sz="1600" b="0" strike="noStrike" spc="-1">
              <a:latin typeface="Arial"/>
            </a:endParaRPr>
          </a:p>
        </p:txBody>
      </p:sp>
      <p:sp>
        <p:nvSpPr>
          <p:cNvPr id="563" name="Prostokąt zaokrąglony 29"/>
          <p:cNvSpPr/>
          <p:nvPr/>
        </p:nvSpPr>
        <p:spPr>
          <a:xfrm>
            <a:off x="1146240" y="1653480"/>
            <a:ext cx="1622520" cy="1383120"/>
          </a:xfrm>
          <a:prstGeom prst="roundRect">
            <a:avLst>
              <a:gd name="adj" fmla="val 7168"/>
            </a:avLst>
          </a:prstGeom>
          <a:solidFill>
            <a:schemeClr val="tx1"/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“Extensible &amp; </a:t>
            </a:r>
            <a:endParaRPr lang="en-GB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parameterised</a:t>
            </a:r>
            <a:endParaRPr lang="en-GB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  core”</a:t>
            </a:r>
            <a:endParaRPr lang="en-GB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(attributes, </a:t>
            </a:r>
            <a:r>
              <a:rPr sz="1100"/>
              <a:t/>
            </a:r>
            <a:br>
              <a:rPr sz="1100"/>
            </a:br>
            <a:r>
              <a:rPr lang="en-US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delay mechanism)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564" name="Prostokąt zaokrąglony 30"/>
          <p:cNvSpPr/>
          <p:nvPr/>
        </p:nvSpPr>
        <p:spPr>
          <a:xfrm>
            <a:off x="1146240" y="3525840"/>
            <a:ext cx="1622520" cy="711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9637"/>
              </a:gs>
              <a:gs pos="100000">
                <a:srgbClr val="9BC348"/>
              </a:gs>
            </a:gsLst>
            <a:lin ang="16200000"/>
          </a:gradFill>
          <a:ln>
            <a:solidFill>
              <a:srgbClr val="98B855"/>
            </a:solidFill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287280" indent="-28728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Optional parts</a:t>
            </a:r>
            <a:endParaRPr lang="en-GB" sz="1400" b="0" strike="noStrike" spc="-1">
              <a:latin typeface="Arial"/>
            </a:endParaRPr>
          </a:p>
          <a:p>
            <a:pPr marL="287280" indent="-28728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(optional features)</a:t>
            </a:r>
            <a:endParaRPr lang="en-GB" sz="11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40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566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7 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567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PTP Optional Features and Profiles</a:t>
            </a:r>
            <a:endParaRPr lang="en-GB" sz="2000" spc="-1" dirty="0"/>
          </a:p>
        </p:txBody>
      </p:sp>
      <p:pic>
        <p:nvPicPr>
          <p:cNvPr id="568" name="Obraz 26"/>
          <p:cNvPicPr/>
          <p:nvPr/>
        </p:nvPicPr>
        <p:blipFill>
          <a:blip r:embed="rId3"/>
          <a:stretch/>
        </p:blipFill>
        <p:spPr>
          <a:xfrm>
            <a:off x="1040400" y="789480"/>
            <a:ext cx="2948760" cy="3816000"/>
          </a:xfrm>
          <a:prstGeom prst="rect">
            <a:avLst/>
          </a:prstGeom>
          <a:ln w="28575" cap="sq">
            <a:solidFill>
              <a:srgbClr val="000000"/>
            </a:solidFill>
            <a:miter/>
          </a:ln>
          <a:effectLst>
            <a:outerShdw blurRad="57240" dist="50402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69" name="Picture 2"/>
          <p:cNvPicPr/>
          <p:nvPr/>
        </p:nvPicPr>
        <p:blipFill>
          <a:blip r:embed="rId4"/>
          <a:stretch/>
        </p:blipFill>
        <p:spPr>
          <a:xfrm>
            <a:off x="990720" y="777960"/>
            <a:ext cx="3032640" cy="3898080"/>
          </a:xfrm>
          <a:prstGeom prst="rect">
            <a:avLst/>
          </a:prstGeom>
          <a:ln w="0">
            <a:noFill/>
          </a:ln>
        </p:spPr>
      </p:pic>
      <p:sp>
        <p:nvSpPr>
          <p:cNvPr id="570" name="Prostokąt 28"/>
          <p:cNvSpPr/>
          <p:nvPr/>
        </p:nvSpPr>
        <p:spPr>
          <a:xfrm>
            <a:off x="1040400" y="789480"/>
            <a:ext cx="1796400" cy="3823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“Synchronisation framework</a:t>
            </a:r>
            <a:r>
              <a:rPr lang="en-US" sz="1600" b="1" strike="noStrike" spc="-1">
                <a:solidFill>
                  <a:srgbClr val="FFFFFF"/>
                </a:solidFill>
                <a:latin typeface="Arial"/>
                <a:ea typeface="DejaVu Sans"/>
              </a:rPr>
              <a:t>”</a:t>
            </a:r>
            <a:endParaRPr lang="en-GB" sz="1600" b="0" strike="noStrike" spc="-1">
              <a:latin typeface="Arial"/>
            </a:endParaRPr>
          </a:p>
        </p:txBody>
      </p:sp>
      <p:sp>
        <p:nvSpPr>
          <p:cNvPr id="571" name="Prostokąt zaokrąglony 29"/>
          <p:cNvSpPr/>
          <p:nvPr/>
        </p:nvSpPr>
        <p:spPr>
          <a:xfrm>
            <a:off x="1146240" y="1653480"/>
            <a:ext cx="1622520" cy="1383120"/>
          </a:xfrm>
          <a:prstGeom prst="roundRect">
            <a:avLst>
              <a:gd name="adj" fmla="val 7168"/>
            </a:avLst>
          </a:prstGeom>
          <a:solidFill>
            <a:schemeClr val="tx1"/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“Extensible &amp; </a:t>
            </a:r>
            <a:endParaRPr lang="en-GB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parameterised</a:t>
            </a:r>
            <a:endParaRPr lang="en-GB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  core”</a:t>
            </a:r>
            <a:endParaRPr lang="en-GB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(attributes, </a:t>
            </a:r>
            <a:r>
              <a:rPr sz="1100"/>
              <a:t/>
            </a:r>
            <a:br>
              <a:rPr sz="1100"/>
            </a:br>
            <a:r>
              <a:rPr lang="en-US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delay mechanism)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572" name="Prostokąt zaokrąglony 30"/>
          <p:cNvSpPr/>
          <p:nvPr/>
        </p:nvSpPr>
        <p:spPr>
          <a:xfrm>
            <a:off x="1146240" y="3525840"/>
            <a:ext cx="1622520" cy="711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9637"/>
              </a:gs>
              <a:gs pos="100000">
                <a:srgbClr val="9BC348"/>
              </a:gs>
            </a:gsLst>
            <a:lin ang="16200000"/>
          </a:gradFill>
          <a:ln>
            <a:solidFill>
              <a:srgbClr val="98B855"/>
            </a:solidFill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287280" indent="-28728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Optional parts</a:t>
            </a:r>
            <a:endParaRPr lang="en-GB" sz="1400" b="0" strike="noStrike" spc="-1">
              <a:latin typeface="Arial"/>
            </a:endParaRPr>
          </a:p>
          <a:p>
            <a:pPr marL="287280" indent="-28728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(optional features)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573" name="Prostokąt 9"/>
          <p:cNvSpPr/>
          <p:nvPr/>
        </p:nvSpPr>
        <p:spPr>
          <a:xfrm>
            <a:off x="2835360" y="3326400"/>
            <a:ext cx="1151640" cy="7045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Transport mappings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574" name="Prostokąt 10"/>
          <p:cNvSpPr/>
          <p:nvPr/>
        </p:nvSpPr>
        <p:spPr>
          <a:xfrm>
            <a:off x="2835360" y="4031280"/>
            <a:ext cx="1151640" cy="5828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Informative Annexes</a:t>
            </a:r>
            <a:endParaRPr lang="en-GB" sz="11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682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592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7 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593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PTP Optional Features and Profiles</a:t>
            </a:r>
            <a:endParaRPr lang="en-GB" sz="2000" spc="-1" dirty="0"/>
          </a:p>
        </p:txBody>
      </p:sp>
      <p:pic>
        <p:nvPicPr>
          <p:cNvPr id="594" name="Obraz 26"/>
          <p:cNvPicPr/>
          <p:nvPr/>
        </p:nvPicPr>
        <p:blipFill>
          <a:blip r:embed="rId3"/>
          <a:stretch/>
        </p:blipFill>
        <p:spPr>
          <a:xfrm>
            <a:off x="1040400" y="789480"/>
            <a:ext cx="2948760" cy="3816000"/>
          </a:xfrm>
          <a:prstGeom prst="rect">
            <a:avLst/>
          </a:prstGeom>
          <a:ln w="28575" cap="sq">
            <a:solidFill>
              <a:srgbClr val="000000"/>
            </a:solidFill>
            <a:miter/>
          </a:ln>
          <a:effectLst>
            <a:outerShdw blurRad="57240" dist="50402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95" name="Picture 2"/>
          <p:cNvPicPr/>
          <p:nvPr/>
        </p:nvPicPr>
        <p:blipFill>
          <a:blip r:embed="rId4"/>
          <a:stretch/>
        </p:blipFill>
        <p:spPr>
          <a:xfrm>
            <a:off x="990720" y="777960"/>
            <a:ext cx="3032640" cy="3898080"/>
          </a:xfrm>
          <a:prstGeom prst="rect">
            <a:avLst/>
          </a:prstGeom>
          <a:ln w="0">
            <a:noFill/>
          </a:ln>
        </p:spPr>
      </p:pic>
      <p:sp>
        <p:nvSpPr>
          <p:cNvPr id="596" name="Prostokąt 28"/>
          <p:cNvSpPr/>
          <p:nvPr/>
        </p:nvSpPr>
        <p:spPr>
          <a:xfrm>
            <a:off x="1040400" y="789480"/>
            <a:ext cx="1796400" cy="3823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“Synchronisation framework</a:t>
            </a:r>
            <a:r>
              <a:rPr lang="en-US" sz="1600" b="1" strike="noStrike" spc="-1">
                <a:solidFill>
                  <a:srgbClr val="FFFFFF"/>
                </a:solidFill>
                <a:latin typeface="Arial"/>
                <a:ea typeface="DejaVu Sans"/>
              </a:rPr>
              <a:t>”</a:t>
            </a:r>
            <a:endParaRPr lang="en-GB" sz="1600" b="0" strike="noStrike" spc="-1">
              <a:latin typeface="Arial"/>
            </a:endParaRPr>
          </a:p>
        </p:txBody>
      </p:sp>
      <p:sp>
        <p:nvSpPr>
          <p:cNvPr id="597" name="Prostokąt zaokrąglony 29"/>
          <p:cNvSpPr/>
          <p:nvPr/>
        </p:nvSpPr>
        <p:spPr>
          <a:xfrm>
            <a:off x="1146240" y="1653480"/>
            <a:ext cx="1622520" cy="1383120"/>
          </a:xfrm>
          <a:prstGeom prst="roundRect">
            <a:avLst>
              <a:gd name="adj" fmla="val 7168"/>
            </a:avLst>
          </a:prstGeom>
          <a:solidFill>
            <a:schemeClr val="tx1"/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“Extensible &amp; </a:t>
            </a:r>
            <a:endParaRPr lang="en-GB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parameterised</a:t>
            </a:r>
            <a:endParaRPr lang="en-GB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  core”</a:t>
            </a:r>
            <a:endParaRPr lang="en-GB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(attributes, </a:t>
            </a:r>
            <a:r>
              <a:rPr sz="1100"/>
              <a:t/>
            </a:r>
            <a:br>
              <a:rPr sz="1100"/>
            </a:br>
            <a:r>
              <a:rPr lang="en-US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delay mechanism)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598" name="Prostokąt zaokrąglony 30"/>
          <p:cNvSpPr/>
          <p:nvPr/>
        </p:nvSpPr>
        <p:spPr>
          <a:xfrm>
            <a:off x="1146240" y="3525840"/>
            <a:ext cx="1622520" cy="711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9637"/>
              </a:gs>
              <a:gs pos="100000">
                <a:srgbClr val="9BC348"/>
              </a:gs>
            </a:gsLst>
            <a:lin ang="16200000"/>
          </a:gradFill>
          <a:ln>
            <a:solidFill>
              <a:srgbClr val="98B855"/>
            </a:solidFill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287280" indent="-28728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Optional parts</a:t>
            </a:r>
            <a:endParaRPr lang="en-GB" sz="1400" b="0" strike="noStrike" spc="-1">
              <a:latin typeface="Arial"/>
            </a:endParaRPr>
          </a:p>
          <a:p>
            <a:pPr marL="287280" indent="-28728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(optional features)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599" name="Prostokąt 9"/>
          <p:cNvSpPr/>
          <p:nvPr/>
        </p:nvSpPr>
        <p:spPr>
          <a:xfrm>
            <a:off x="2835360" y="3326400"/>
            <a:ext cx="1151640" cy="7045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Transport mappings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600" name="Prostokąt 10"/>
          <p:cNvSpPr/>
          <p:nvPr/>
        </p:nvSpPr>
        <p:spPr>
          <a:xfrm>
            <a:off x="2835360" y="4031280"/>
            <a:ext cx="1151640" cy="5828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Informative Annexes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601" name="pole tekstowe 11"/>
          <p:cNvSpPr/>
          <p:nvPr/>
        </p:nvSpPr>
        <p:spPr>
          <a:xfrm>
            <a:off x="6212880" y="2633760"/>
            <a:ext cx="140940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PTP</a:t>
            </a:r>
            <a:endParaRPr lang="en-GB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Applications</a:t>
            </a:r>
            <a:endParaRPr lang="en-GB" sz="1800" b="0" strike="noStrike" spc="-1">
              <a:latin typeface="Arial"/>
            </a:endParaRPr>
          </a:p>
        </p:txBody>
      </p:sp>
      <p:pic>
        <p:nvPicPr>
          <p:cNvPr id="602" name="Picture 24"/>
          <p:cNvPicPr/>
          <p:nvPr/>
        </p:nvPicPr>
        <p:blipFill>
          <a:blip r:embed="rId5"/>
          <a:srcRect l="15791" t="45928" r="72080" b="31850"/>
          <a:stretch/>
        </p:blipFill>
        <p:spPr>
          <a:xfrm>
            <a:off x="6212520" y="1389960"/>
            <a:ext cx="1798200" cy="926280"/>
          </a:xfrm>
          <a:prstGeom prst="rect">
            <a:avLst/>
          </a:prstGeom>
          <a:ln w="0">
            <a:noFill/>
          </a:ln>
        </p:spPr>
      </p:pic>
      <p:sp>
        <p:nvSpPr>
          <p:cNvPr id="603" name="pole tekstowe 13"/>
          <p:cNvSpPr/>
          <p:nvPr/>
        </p:nvSpPr>
        <p:spPr>
          <a:xfrm>
            <a:off x="6557400" y="1112760"/>
            <a:ext cx="74952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Telecom</a:t>
            </a:r>
            <a:endParaRPr lang="en-GB" sz="1200" b="0" strike="noStrike" spc="-1">
              <a:latin typeface="Arial"/>
            </a:endParaRPr>
          </a:p>
        </p:txBody>
      </p:sp>
      <p:pic>
        <p:nvPicPr>
          <p:cNvPr id="604" name="Picture 24"/>
          <p:cNvPicPr/>
          <p:nvPr/>
        </p:nvPicPr>
        <p:blipFill>
          <a:blip r:embed="rId5"/>
          <a:srcRect l="2500" t="45928" r="88252" b="31850"/>
          <a:stretch/>
        </p:blipFill>
        <p:spPr>
          <a:xfrm>
            <a:off x="6203520" y="3409920"/>
            <a:ext cx="1600560" cy="1081440"/>
          </a:xfrm>
          <a:prstGeom prst="rect">
            <a:avLst/>
          </a:prstGeom>
          <a:ln w="0">
            <a:noFill/>
          </a:ln>
        </p:spPr>
      </p:pic>
      <p:sp>
        <p:nvSpPr>
          <p:cNvPr id="605" name="pole tekstowe 15"/>
          <p:cNvSpPr/>
          <p:nvPr/>
        </p:nvSpPr>
        <p:spPr>
          <a:xfrm>
            <a:off x="6735960" y="4469760"/>
            <a:ext cx="61380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Power</a:t>
            </a:r>
            <a:endParaRPr lang="en-GB" sz="1200" b="0" strike="noStrike" spc="-1">
              <a:latin typeface="Arial"/>
            </a:endParaRPr>
          </a:p>
        </p:txBody>
      </p:sp>
      <p:sp>
        <p:nvSpPr>
          <p:cNvPr id="606" name="Strzałka w prawo 16"/>
          <p:cNvSpPr/>
          <p:nvPr/>
        </p:nvSpPr>
        <p:spPr>
          <a:xfrm>
            <a:off x="2835360" y="2441520"/>
            <a:ext cx="3205440" cy="1190160"/>
          </a:xfrm>
          <a:prstGeom prst="rightArrow">
            <a:avLst>
              <a:gd name="adj1" fmla="val 50000"/>
              <a:gd name="adj2" fmla="val 3680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0" rIns="90000" bIns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Profile: </a:t>
            </a:r>
            <a:r>
              <a:rPr lang="en-US" sz="14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delay mechanism, attribute values &amp; </a:t>
            </a:r>
            <a:r>
              <a:rPr lang="en-US" sz="1400" b="0" strike="noStrike" spc="-1" dirty="0" smtClean="0">
                <a:solidFill>
                  <a:srgbClr val="FFFFFF"/>
                </a:solidFill>
                <a:latin typeface="Arial"/>
                <a:ea typeface="DejaVu Sans"/>
              </a:rPr>
              <a:t>optional features</a:t>
            </a:r>
            <a:endParaRPr lang="en-GB" sz="1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558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625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7 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626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PTP Optional Features and Profiles</a:t>
            </a:r>
            <a:endParaRPr lang="en-GB" sz="2000" spc="-1" dirty="0"/>
          </a:p>
        </p:txBody>
      </p:sp>
      <p:pic>
        <p:nvPicPr>
          <p:cNvPr id="627" name="Obraz 26"/>
          <p:cNvPicPr/>
          <p:nvPr/>
        </p:nvPicPr>
        <p:blipFill>
          <a:blip r:embed="rId3"/>
          <a:stretch/>
        </p:blipFill>
        <p:spPr>
          <a:xfrm>
            <a:off x="1040400" y="789480"/>
            <a:ext cx="2948760" cy="3816000"/>
          </a:xfrm>
          <a:prstGeom prst="rect">
            <a:avLst/>
          </a:prstGeom>
          <a:ln w="28575" cap="sq">
            <a:solidFill>
              <a:srgbClr val="000000"/>
            </a:solidFill>
            <a:miter/>
          </a:ln>
          <a:effectLst>
            <a:outerShdw blurRad="57240" dist="50402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28" name="Picture 2"/>
          <p:cNvPicPr/>
          <p:nvPr/>
        </p:nvPicPr>
        <p:blipFill>
          <a:blip r:embed="rId4"/>
          <a:stretch/>
        </p:blipFill>
        <p:spPr>
          <a:xfrm>
            <a:off x="990720" y="777960"/>
            <a:ext cx="3032640" cy="3898080"/>
          </a:xfrm>
          <a:prstGeom prst="rect">
            <a:avLst/>
          </a:prstGeom>
          <a:ln w="0">
            <a:noFill/>
          </a:ln>
        </p:spPr>
      </p:pic>
      <p:sp>
        <p:nvSpPr>
          <p:cNvPr id="629" name="Prostokąt 28"/>
          <p:cNvSpPr/>
          <p:nvPr/>
        </p:nvSpPr>
        <p:spPr>
          <a:xfrm>
            <a:off x="1040400" y="789480"/>
            <a:ext cx="1796400" cy="3823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“Synchronisation framework</a:t>
            </a:r>
            <a:r>
              <a:rPr lang="en-US" sz="1600" b="1" strike="noStrike" spc="-1">
                <a:solidFill>
                  <a:srgbClr val="FFFFFF"/>
                </a:solidFill>
                <a:latin typeface="Arial"/>
                <a:ea typeface="DejaVu Sans"/>
              </a:rPr>
              <a:t>”</a:t>
            </a:r>
            <a:endParaRPr lang="en-GB" sz="1600" b="0" strike="noStrike" spc="-1">
              <a:latin typeface="Arial"/>
            </a:endParaRPr>
          </a:p>
        </p:txBody>
      </p:sp>
      <p:sp>
        <p:nvSpPr>
          <p:cNvPr id="630" name="Prostokąt zaokrąglony 29"/>
          <p:cNvSpPr/>
          <p:nvPr/>
        </p:nvSpPr>
        <p:spPr>
          <a:xfrm>
            <a:off x="1146240" y="1653480"/>
            <a:ext cx="1622520" cy="1383120"/>
          </a:xfrm>
          <a:prstGeom prst="roundRect">
            <a:avLst>
              <a:gd name="adj" fmla="val 7168"/>
            </a:avLst>
          </a:prstGeom>
          <a:solidFill>
            <a:schemeClr val="tx1"/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“Extensible &amp; </a:t>
            </a:r>
            <a:endParaRPr lang="en-GB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parameterised</a:t>
            </a:r>
            <a:endParaRPr lang="en-GB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  core”</a:t>
            </a:r>
            <a:endParaRPr lang="en-GB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(attributes, </a:t>
            </a:r>
            <a:r>
              <a:rPr sz="1100"/>
              <a:t/>
            </a:r>
            <a:br>
              <a:rPr sz="1100"/>
            </a:br>
            <a:r>
              <a:rPr lang="en-US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delay mechanism)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631" name="Prostokąt zaokrąglony 30"/>
          <p:cNvSpPr/>
          <p:nvPr/>
        </p:nvSpPr>
        <p:spPr>
          <a:xfrm>
            <a:off x="1146240" y="3525840"/>
            <a:ext cx="1622520" cy="711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9637"/>
              </a:gs>
              <a:gs pos="100000">
                <a:srgbClr val="9BC348"/>
              </a:gs>
            </a:gsLst>
            <a:lin ang="16200000"/>
          </a:gradFill>
          <a:ln>
            <a:solidFill>
              <a:srgbClr val="98B855"/>
            </a:solidFill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287280" indent="-28728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Optional parts</a:t>
            </a:r>
            <a:endParaRPr lang="en-GB" sz="1400" b="0" strike="noStrike" spc="-1">
              <a:latin typeface="Arial"/>
            </a:endParaRPr>
          </a:p>
          <a:p>
            <a:pPr marL="287280" indent="-28728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(optional features)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632" name="Prostokąt 9"/>
          <p:cNvSpPr/>
          <p:nvPr/>
        </p:nvSpPr>
        <p:spPr>
          <a:xfrm>
            <a:off x="2835360" y="3326400"/>
            <a:ext cx="1151640" cy="7045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Transport mappings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633" name="Prostokąt 10"/>
          <p:cNvSpPr/>
          <p:nvPr/>
        </p:nvSpPr>
        <p:spPr>
          <a:xfrm>
            <a:off x="2835360" y="4031280"/>
            <a:ext cx="1151640" cy="5828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Informative Annexes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634" name="pole tekstowe 11"/>
          <p:cNvSpPr/>
          <p:nvPr/>
        </p:nvSpPr>
        <p:spPr>
          <a:xfrm>
            <a:off x="6212880" y="2633760"/>
            <a:ext cx="140940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PTP</a:t>
            </a:r>
            <a:endParaRPr lang="en-GB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Applications</a:t>
            </a:r>
            <a:endParaRPr lang="en-GB" sz="1800" b="0" strike="noStrike" spc="-1">
              <a:latin typeface="Arial"/>
            </a:endParaRPr>
          </a:p>
        </p:txBody>
      </p:sp>
      <p:pic>
        <p:nvPicPr>
          <p:cNvPr id="635" name="Picture 24"/>
          <p:cNvPicPr/>
          <p:nvPr/>
        </p:nvPicPr>
        <p:blipFill>
          <a:blip r:embed="rId5"/>
          <a:srcRect l="15791" t="45928" r="72080" b="31850"/>
          <a:stretch/>
        </p:blipFill>
        <p:spPr>
          <a:xfrm>
            <a:off x="6212520" y="1389960"/>
            <a:ext cx="1798200" cy="926280"/>
          </a:xfrm>
          <a:prstGeom prst="rect">
            <a:avLst/>
          </a:prstGeom>
          <a:ln w="0">
            <a:noFill/>
          </a:ln>
        </p:spPr>
      </p:pic>
      <p:sp>
        <p:nvSpPr>
          <p:cNvPr id="636" name="pole tekstowe 13"/>
          <p:cNvSpPr/>
          <p:nvPr/>
        </p:nvSpPr>
        <p:spPr>
          <a:xfrm>
            <a:off x="6557400" y="1112760"/>
            <a:ext cx="74952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Telecom</a:t>
            </a:r>
            <a:endParaRPr lang="en-GB" sz="1200" b="0" strike="noStrike" spc="-1">
              <a:latin typeface="Arial"/>
            </a:endParaRPr>
          </a:p>
        </p:txBody>
      </p:sp>
      <p:pic>
        <p:nvPicPr>
          <p:cNvPr id="637" name="Picture 24"/>
          <p:cNvPicPr/>
          <p:nvPr/>
        </p:nvPicPr>
        <p:blipFill>
          <a:blip r:embed="rId5"/>
          <a:srcRect l="2500" t="45928" r="88252" b="31850"/>
          <a:stretch/>
        </p:blipFill>
        <p:spPr>
          <a:xfrm>
            <a:off x="6203520" y="3409920"/>
            <a:ext cx="1600560" cy="1081440"/>
          </a:xfrm>
          <a:prstGeom prst="rect">
            <a:avLst/>
          </a:prstGeom>
          <a:ln w="0">
            <a:noFill/>
          </a:ln>
        </p:spPr>
      </p:pic>
      <p:sp>
        <p:nvSpPr>
          <p:cNvPr id="638" name="pole tekstowe 15"/>
          <p:cNvSpPr/>
          <p:nvPr/>
        </p:nvSpPr>
        <p:spPr>
          <a:xfrm>
            <a:off x="6735960" y="4469760"/>
            <a:ext cx="61380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Power</a:t>
            </a:r>
            <a:endParaRPr lang="en-GB" sz="1200" b="0" strike="noStrike" spc="-1">
              <a:latin typeface="Arial"/>
            </a:endParaRPr>
          </a:p>
        </p:txBody>
      </p:sp>
      <p:sp>
        <p:nvSpPr>
          <p:cNvPr id="639" name="Strzałka w prawo 16"/>
          <p:cNvSpPr/>
          <p:nvPr/>
        </p:nvSpPr>
        <p:spPr>
          <a:xfrm>
            <a:off x="2835360" y="2441520"/>
            <a:ext cx="3205440" cy="1190160"/>
          </a:xfrm>
          <a:prstGeom prst="rightArrow">
            <a:avLst>
              <a:gd name="adj1" fmla="val 50000"/>
              <a:gd name="adj2" fmla="val 3680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0" rIns="90000" bIns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pc="-1" dirty="0">
                <a:solidFill>
                  <a:srgbClr val="FFFFFF"/>
                </a:solidFill>
              </a:rPr>
              <a:t>Profile: </a:t>
            </a:r>
            <a:r>
              <a:rPr lang="en-US" sz="1400" spc="-1" dirty="0">
                <a:solidFill>
                  <a:srgbClr val="FFFFFF"/>
                </a:solidFill>
              </a:rPr>
              <a:t>delay mechanism, attribute values &amp; optional features</a:t>
            </a:r>
            <a:endParaRPr lang="en-GB" sz="1400" spc="-1" dirty="0"/>
          </a:p>
        </p:txBody>
      </p:sp>
      <p:pic>
        <p:nvPicPr>
          <p:cNvPr id="640" name="Obraz 17"/>
          <p:cNvPicPr/>
          <p:nvPr/>
        </p:nvPicPr>
        <p:blipFill>
          <a:blip r:embed="rId6"/>
          <a:stretch/>
        </p:blipFill>
        <p:spPr>
          <a:xfrm>
            <a:off x="4468680" y="1192320"/>
            <a:ext cx="794520" cy="1123920"/>
          </a:xfrm>
          <a:prstGeom prst="rect">
            <a:avLst/>
          </a:prstGeom>
          <a:ln w="19050" cap="sq">
            <a:solidFill>
              <a:srgbClr val="000000"/>
            </a:solidFill>
            <a:miter/>
          </a:ln>
          <a:effectLst>
            <a:outerShdw blurRad="50760" dist="37674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41" name="pole tekstowe 18"/>
          <p:cNvSpPr/>
          <p:nvPr/>
        </p:nvSpPr>
        <p:spPr>
          <a:xfrm>
            <a:off x="4196520" y="2319840"/>
            <a:ext cx="127836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ITU-T Profiles</a:t>
            </a:r>
            <a:endParaRPr lang="en-GB" sz="1400" b="0" strike="noStrike" spc="-1">
              <a:latin typeface="Arial"/>
            </a:endParaRPr>
          </a:p>
        </p:txBody>
      </p:sp>
      <p:pic>
        <p:nvPicPr>
          <p:cNvPr id="642" name="Obraz 19"/>
          <p:cNvPicPr/>
          <p:nvPr/>
        </p:nvPicPr>
        <p:blipFill>
          <a:blip r:embed="rId7"/>
          <a:stretch/>
        </p:blipFill>
        <p:spPr>
          <a:xfrm>
            <a:off x="4496400" y="3402360"/>
            <a:ext cx="794520" cy="1027080"/>
          </a:xfrm>
          <a:prstGeom prst="rect">
            <a:avLst/>
          </a:prstGeom>
          <a:ln w="19050" cap="sq">
            <a:solidFill>
              <a:srgbClr val="000000"/>
            </a:solidFill>
            <a:miter/>
          </a:ln>
          <a:effectLst>
            <a:outerShdw blurRad="50760" dist="37674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43" name="pole tekstowe 20"/>
          <p:cNvSpPr/>
          <p:nvPr/>
        </p:nvSpPr>
        <p:spPr>
          <a:xfrm>
            <a:off x="4102560" y="4460400"/>
            <a:ext cx="158148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IEEE/IEC Profiles</a:t>
            </a:r>
            <a:endParaRPr lang="en-GB" sz="14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236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608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7 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609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PTP Optional Features and Profiles</a:t>
            </a:r>
            <a:endParaRPr lang="en-GB" sz="2000" spc="-1" dirty="0"/>
          </a:p>
        </p:txBody>
      </p:sp>
      <p:pic>
        <p:nvPicPr>
          <p:cNvPr id="610" name="Obraz 26"/>
          <p:cNvPicPr/>
          <p:nvPr/>
        </p:nvPicPr>
        <p:blipFill>
          <a:blip r:embed="rId3"/>
          <a:stretch/>
        </p:blipFill>
        <p:spPr>
          <a:xfrm>
            <a:off x="1040400" y="789480"/>
            <a:ext cx="2948760" cy="3816000"/>
          </a:xfrm>
          <a:prstGeom prst="rect">
            <a:avLst/>
          </a:prstGeom>
          <a:ln w="28575" cap="sq">
            <a:solidFill>
              <a:srgbClr val="000000"/>
            </a:solidFill>
            <a:miter/>
          </a:ln>
          <a:effectLst>
            <a:outerShdw blurRad="57240" dist="50402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11" name="Picture 2"/>
          <p:cNvPicPr/>
          <p:nvPr/>
        </p:nvPicPr>
        <p:blipFill>
          <a:blip r:embed="rId4"/>
          <a:stretch/>
        </p:blipFill>
        <p:spPr>
          <a:xfrm>
            <a:off x="990720" y="777960"/>
            <a:ext cx="3032640" cy="3898080"/>
          </a:xfrm>
          <a:prstGeom prst="rect">
            <a:avLst/>
          </a:prstGeom>
          <a:ln w="0">
            <a:noFill/>
          </a:ln>
        </p:spPr>
      </p:pic>
      <p:sp>
        <p:nvSpPr>
          <p:cNvPr id="612" name="Prostokąt 28"/>
          <p:cNvSpPr/>
          <p:nvPr/>
        </p:nvSpPr>
        <p:spPr>
          <a:xfrm>
            <a:off x="1040400" y="789480"/>
            <a:ext cx="1796400" cy="3823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“Synchronisation framework</a:t>
            </a:r>
            <a:r>
              <a:rPr lang="en-US" sz="1600" b="1" strike="noStrike" spc="-1">
                <a:solidFill>
                  <a:srgbClr val="FFFFFF"/>
                </a:solidFill>
                <a:latin typeface="Arial"/>
                <a:ea typeface="DejaVu Sans"/>
              </a:rPr>
              <a:t>”</a:t>
            </a:r>
            <a:endParaRPr lang="en-GB" sz="1600" b="0" strike="noStrike" spc="-1">
              <a:latin typeface="Arial"/>
            </a:endParaRPr>
          </a:p>
        </p:txBody>
      </p:sp>
      <p:sp>
        <p:nvSpPr>
          <p:cNvPr id="613" name="Prostokąt zaokrąglony 29"/>
          <p:cNvSpPr/>
          <p:nvPr/>
        </p:nvSpPr>
        <p:spPr>
          <a:xfrm>
            <a:off x="1146240" y="1653480"/>
            <a:ext cx="1622520" cy="1383120"/>
          </a:xfrm>
          <a:prstGeom prst="roundRect">
            <a:avLst>
              <a:gd name="adj" fmla="val 7168"/>
            </a:avLst>
          </a:prstGeom>
          <a:solidFill>
            <a:schemeClr val="tx1"/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“Extensible &amp; 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 dirty="0" err="1">
                <a:solidFill>
                  <a:srgbClr val="FFFFFF"/>
                </a:solidFill>
                <a:latin typeface="Arial"/>
                <a:ea typeface="DejaVu Sans"/>
              </a:rPr>
              <a:t>parameterised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  core”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(attributes, </a:t>
            </a:r>
            <a:r>
              <a:rPr sz="1100" dirty="0"/>
              <a:t/>
            </a:r>
            <a:br>
              <a:rPr sz="1100" dirty="0"/>
            </a:br>
            <a:r>
              <a:rPr lang="en-US" sz="11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delay mechanism)</a:t>
            </a:r>
            <a:endParaRPr lang="en-GB" sz="1100" b="0" strike="noStrike" spc="-1" dirty="0">
              <a:latin typeface="Arial"/>
            </a:endParaRPr>
          </a:p>
        </p:txBody>
      </p:sp>
      <p:sp>
        <p:nvSpPr>
          <p:cNvPr id="614" name="Prostokąt zaokrąglony 30"/>
          <p:cNvSpPr/>
          <p:nvPr/>
        </p:nvSpPr>
        <p:spPr>
          <a:xfrm>
            <a:off x="1146240" y="3525840"/>
            <a:ext cx="1622520" cy="711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9637"/>
              </a:gs>
              <a:gs pos="100000">
                <a:srgbClr val="9BC348"/>
              </a:gs>
            </a:gsLst>
            <a:lin ang="16200000"/>
          </a:gradFill>
          <a:ln>
            <a:solidFill>
              <a:srgbClr val="98B855"/>
            </a:solidFill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287280" indent="-28728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Optional parts</a:t>
            </a:r>
            <a:endParaRPr lang="en-GB" sz="1400" b="0" strike="noStrike" spc="-1">
              <a:latin typeface="Arial"/>
            </a:endParaRPr>
          </a:p>
          <a:p>
            <a:pPr marL="287280" indent="-28728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(optional features)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615" name="Prostokąt 9"/>
          <p:cNvSpPr/>
          <p:nvPr/>
        </p:nvSpPr>
        <p:spPr>
          <a:xfrm>
            <a:off x="2835360" y="3326400"/>
            <a:ext cx="1151640" cy="7045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Transport mappings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616" name="Prostokąt 10"/>
          <p:cNvSpPr/>
          <p:nvPr/>
        </p:nvSpPr>
        <p:spPr>
          <a:xfrm>
            <a:off x="2835360" y="4031280"/>
            <a:ext cx="1151640" cy="5828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Informative Annexes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617" name="pole tekstowe 11"/>
          <p:cNvSpPr/>
          <p:nvPr/>
        </p:nvSpPr>
        <p:spPr>
          <a:xfrm>
            <a:off x="6212880" y="2633760"/>
            <a:ext cx="140940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PTP</a:t>
            </a:r>
            <a:endParaRPr lang="en-GB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Applications</a:t>
            </a:r>
            <a:endParaRPr lang="en-GB" sz="1800" b="0" strike="noStrike" spc="-1">
              <a:latin typeface="Arial"/>
            </a:endParaRPr>
          </a:p>
        </p:txBody>
      </p:sp>
      <p:pic>
        <p:nvPicPr>
          <p:cNvPr id="618" name="Picture 24"/>
          <p:cNvPicPr/>
          <p:nvPr/>
        </p:nvPicPr>
        <p:blipFill>
          <a:blip r:embed="rId5"/>
          <a:srcRect l="15791" t="45928" r="72080" b="31850"/>
          <a:stretch/>
        </p:blipFill>
        <p:spPr>
          <a:xfrm>
            <a:off x="6212520" y="1389960"/>
            <a:ext cx="1798200" cy="926280"/>
          </a:xfrm>
          <a:prstGeom prst="rect">
            <a:avLst/>
          </a:prstGeom>
          <a:ln w="0">
            <a:noFill/>
          </a:ln>
        </p:spPr>
      </p:pic>
      <p:sp>
        <p:nvSpPr>
          <p:cNvPr id="619" name="pole tekstowe 13"/>
          <p:cNvSpPr/>
          <p:nvPr/>
        </p:nvSpPr>
        <p:spPr>
          <a:xfrm>
            <a:off x="6557400" y="1112760"/>
            <a:ext cx="74952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Telecom</a:t>
            </a:r>
            <a:endParaRPr lang="en-GB" sz="1200" b="0" strike="noStrike" spc="-1">
              <a:latin typeface="Arial"/>
            </a:endParaRPr>
          </a:p>
        </p:txBody>
      </p:sp>
      <p:pic>
        <p:nvPicPr>
          <p:cNvPr id="620" name="Picture 24"/>
          <p:cNvPicPr/>
          <p:nvPr/>
        </p:nvPicPr>
        <p:blipFill>
          <a:blip r:embed="rId5"/>
          <a:srcRect l="2500" t="45928" r="88252" b="31850"/>
          <a:stretch/>
        </p:blipFill>
        <p:spPr>
          <a:xfrm>
            <a:off x="6203520" y="3409920"/>
            <a:ext cx="1600560" cy="1081440"/>
          </a:xfrm>
          <a:prstGeom prst="rect">
            <a:avLst/>
          </a:prstGeom>
          <a:ln w="0">
            <a:noFill/>
          </a:ln>
        </p:spPr>
      </p:pic>
      <p:sp>
        <p:nvSpPr>
          <p:cNvPr id="621" name="pole tekstowe 15"/>
          <p:cNvSpPr/>
          <p:nvPr/>
        </p:nvSpPr>
        <p:spPr>
          <a:xfrm>
            <a:off x="6735960" y="4469760"/>
            <a:ext cx="61380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Power</a:t>
            </a:r>
            <a:endParaRPr lang="en-GB" sz="1200" b="0" strike="noStrike" spc="-1">
              <a:latin typeface="Arial"/>
            </a:endParaRPr>
          </a:p>
        </p:txBody>
      </p:sp>
      <p:sp>
        <p:nvSpPr>
          <p:cNvPr id="622" name="Strzałka w prawo 16"/>
          <p:cNvSpPr/>
          <p:nvPr/>
        </p:nvSpPr>
        <p:spPr>
          <a:xfrm>
            <a:off x="2835360" y="2441520"/>
            <a:ext cx="3205440" cy="1190160"/>
          </a:xfrm>
          <a:prstGeom prst="rightArrow">
            <a:avLst>
              <a:gd name="adj1" fmla="val 50000"/>
              <a:gd name="adj2" fmla="val 3680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0" rIns="90000" bIns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pc="-1" dirty="0">
                <a:solidFill>
                  <a:srgbClr val="FFFFFF"/>
                </a:solidFill>
              </a:rPr>
              <a:t>Profile: </a:t>
            </a:r>
            <a:r>
              <a:rPr lang="en-US" sz="1400" spc="-1" dirty="0">
                <a:solidFill>
                  <a:srgbClr val="FFFFFF"/>
                </a:solidFill>
              </a:rPr>
              <a:t>delay mechanism, attribute values &amp; optional features</a:t>
            </a:r>
            <a:endParaRPr lang="en-GB" sz="1400" spc="-1" dirty="0"/>
          </a:p>
        </p:txBody>
      </p:sp>
      <p:sp>
        <p:nvSpPr>
          <p:cNvPr id="623" name="Prostokąt 17"/>
          <p:cNvSpPr/>
          <p:nvPr/>
        </p:nvSpPr>
        <p:spPr>
          <a:xfrm>
            <a:off x="2837520" y="760320"/>
            <a:ext cx="1151640" cy="19666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Default PTP Profiles:</a:t>
            </a:r>
            <a:endParaRPr lang="en-GB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en-GB" sz="1400" b="0" strike="noStrike" spc="-1">
              <a:latin typeface="Arial"/>
            </a:endParaRPr>
          </a:p>
          <a:p>
            <a:pPr marL="228600" indent="-228600">
              <a:lnSpc>
                <a:spcPct val="100000"/>
              </a:lnSpc>
              <a:buClr>
                <a:srgbClr val="FFFFFF"/>
              </a:buClr>
              <a:buFont typeface="Arial"/>
              <a:buAutoNum type="arabicPeriod"/>
            </a:pPr>
            <a:r>
              <a:rPr lang="en-US" sz="1000" b="0" strike="noStrike" spc="-1">
                <a:solidFill>
                  <a:srgbClr val="FFFFFF"/>
                </a:solidFill>
                <a:latin typeface="Arial"/>
                <a:ea typeface="DejaVu Sans"/>
              </a:rPr>
              <a:t>Delay Req-Resp</a:t>
            </a:r>
            <a:endParaRPr lang="en-GB" sz="1000" b="0" strike="noStrike" spc="-1">
              <a:latin typeface="Arial"/>
            </a:endParaRPr>
          </a:p>
          <a:p>
            <a:pPr marL="228600" indent="-228600">
              <a:lnSpc>
                <a:spcPct val="100000"/>
              </a:lnSpc>
              <a:buClr>
                <a:srgbClr val="FFFFFF"/>
              </a:buClr>
              <a:buFont typeface="Arial"/>
              <a:buAutoNum type="arabicPeriod"/>
            </a:pPr>
            <a:r>
              <a:rPr lang="en-US" sz="1000" b="0" strike="noStrike" spc="-1">
                <a:solidFill>
                  <a:srgbClr val="FFFFFF"/>
                </a:solidFill>
                <a:latin typeface="Arial"/>
                <a:ea typeface="DejaVu Sans"/>
              </a:rPr>
              <a:t>Peer-to-peer</a:t>
            </a:r>
            <a:endParaRPr lang="en-GB" sz="1000" b="0" strike="noStrike" spc="-1">
              <a:latin typeface="Arial"/>
            </a:endParaRPr>
          </a:p>
          <a:p>
            <a:pPr marL="228600" indent="-228600">
              <a:lnSpc>
                <a:spcPct val="100000"/>
              </a:lnSpc>
              <a:buClr>
                <a:srgbClr val="FFFFFF"/>
              </a:buClr>
              <a:buFont typeface="Arial"/>
              <a:buAutoNum type="arabicPeriod"/>
            </a:pPr>
            <a:r>
              <a:rPr lang="en-US" sz="1000" b="0" strike="noStrike" spc="-1">
                <a:solidFill>
                  <a:srgbClr val="FFFFFF"/>
                </a:solidFill>
                <a:latin typeface="Arial"/>
                <a:ea typeface="DejaVu Sans"/>
              </a:rPr>
              <a:t>High Accuracy</a:t>
            </a:r>
            <a:endParaRPr lang="en-GB" sz="1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678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625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8 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626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Original WR-PTP Extension and Profile (1)</a:t>
            </a:r>
            <a:endParaRPr lang="en-GB" sz="2000" spc="-1" dirty="0"/>
          </a:p>
        </p:txBody>
      </p:sp>
      <p:sp>
        <p:nvSpPr>
          <p:cNvPr id="24" name="pole tekstowe 2"/>
          <p:cNvSpPr/>
          <p:nvPr/>
        </p:nvSpPr>
        <p:spPr>
          <a:xfrm>
            <a:off x="152280" y="895320"/>
            <a:ext cx="7315320" cy="303014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Specified in: White Rabbit Specification: Draft for Comments, version 2.0, 2011</a:t>
            </a: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Defines WR extensions to PTP Protocols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WR-specific </a:t>
            </a:r>
            <a:r>
              <a:rPr lang="en-US" sz="1100" spc="-1" dirty="0">
                <a:solidFill>
                  <a:srgbClr val="1D438F"/>
                </a:solidFill>
                <a:latin typeface="Arial"/>
                <a:ea typeface="DejaVu Sans"/>
              </a:rPr>
              <a:t>Data Set Fields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  <a:latin typeface="Arial"/>
                <a:ea typeface="DejaVu Sans"/>
              </a:rPr>
              <a:t>Modified BMCA – obsolete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  <a:latin typeface="Arial"/>
                <a:ea typeface="DejaVu Sans"/>
              </a:rPr>
              <a:t>WR TLVs attached to Announce and Signaling </a:t>
            </a:r>
            <a:r>
              <a:rPr lang="en-US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messages</a:t>
            </a:r>
            <a:endParaRPr lang="en-US" sz="11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  <a:latin typeface="Arial"/>
                <a:ea typeface="DejaVu Sans"/>
              </a:rPr>
              <a:t>User-defined events in PTP State Machine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  <a:latin typeface="Arial"/>
                <a:ea typeface="DejaVu Sans"/>
              </a:rPr>
              <a:t>WR State Machine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Defines WR-PTP Profile 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Uses the WR extensions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Uses CERN OUI (“unofficial PTP Profile)</a:t>
            </a:r>
            <a:endParaRPr lang="en-US" sz="1400" spc="-1" dirty="0" smtClean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Describes: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  <a:latin typeface="Arial"/>
                <a:ea typeface="DejaVu Sans"/>
              </a:rPr>
              <a:t>Link Delay Model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  <a:latin typeface="Arial"/>
                <a:ea typeface="DejaVu Sans"/>
              </a:rPr>
              <a:t>Delay Asymmetry Calculations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  <a:latin typeface="Arial"/>
                <a:ea typeface="DejaVu Sans"/>
              </a:rPr>
              <a:t>Hardware </a:t>
            </a:r>
            <a:r>
              <a:rPr lang="en-US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Support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endParaRPr lang="en-US" sz="11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>
              <a:lnSpc>
                <a:spcPct val="100000"/>
              </a:lnSpc>
              <a:buNone/>
            </a:pPr>
            <a:endParaRPr lang="en-GB" sz="1400" b="0" strike="noStrike" spc="-1" dirty="0">
              <a:latin typeface="Arial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62" t="8928" r="31265" b="1189"/>
          <a:stretch/>
        </p:blipFill>
        <p:spPr bwMode="auto">
          <a:xfrm>
            <a:off x="4770650" y="1364875"/>
            <a:ext cx="1782550" cy="254594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89" t="21502" r="29724" b="864"/>
          <a:stretch/>
        </p:blipFill>
        <p:spPr bwMode="auto">
          <a:xfrm>
            <a:off x="6781801" y="1352550"/>
            <a:ext cx="2209800" cy="255859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rostokąt 4"/>
          <p:cNvSpPr/>
          <p:nvPr/>
        </p:nvSpPr>
        <p:spPr>
          <a:xfrm>
            <a:off x="4770650" y="4054230"/>
            <a:ext cx="4373350" cy="261610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marL="0" lvl="1">
              <a:buClr>
                <a:srgbClr val="1D438F"/>
              </a:buClr>
            </a:pPr>
            <a:r>
              <a:rPr lang="en-GB" sz="1100" spc="-1" dirty="0">
                <a:solidFill>
                  <a:srgbClr val="1D438F"/>
                </a:solidFill>
                <a:latin typeface="Arial"/>
                <a:ea typeface="DejaVu Sans"/>
                <a:hlinkClick r:id="rId5"/>
              </a:rPr>
              <a:t>https://</a:t>
            </a:r>
            <a:r>
              <a:rPr lang="en-GB" sz="1100" spc="-1" dirty="0" smtClean="0">
                <a:solidFill>
                  <a:srgbClr val="1D438F"/>
                </a:solidFill>
                <a:latin typeface="Arial"/>
                <a:ea typeface="DejaVu Sans"/>
                <a:hlinkClick r:id="rId5"/>
              </a:rPr>
              <a:t>white-rabbit.web.cern.ch/documents/WhiteRabbitSpec.v2.0.pdf</a:t>
            </a:r>
            <a:r>
              <a:rPr lang="en-GB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 </a:t>
            </a:r>
            <a:endParaRPr lang="en-GB" sz="1100" spc="-1" dirty="0">
              <a:solidFill>
                <a:srgbClr val="1D438F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48160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625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9 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626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Original WR-PTP Extension and Profile (2)</a:t>
            </a:r>
            <a:endParaRPr lang="en-GB" sz="2000" spc="-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8" t="19369" r="44810" b="3257"/>
          <a:stretch/>
        </p:blipFill>
        <p:spPr bwMode="auto">
          <a:xfrm>
            <a:off x="5410200" y="1047750"/>
            <a:ext cx="2963072" cy="310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pole tekstowe 2"/>
          <p:cNvSpPr/>
          <p:nvPr/>
        </p:nvSpPr>
        <p:spPr>
          <a:xfrm>
            <a:off x="152280" y="895320"/>
            <a:ext cx="6096120" cy="230687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WR Announce: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Includes WR TLV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Recognition of WR devices</a:t>
            </a: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WR Link setup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Recognition of compatible WR config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Frequency locking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Calibration - obsolete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Exchange of WR-parameters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Request-response mechanism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Sub-ns part of timestamp exchanged in </a:t>
            </a:r>
            <a:r>
              <a:rPr lang="en-US" sz="1100" spc="-1" dirty="0" err="1" smtClean="0">
                <a:solidFill>
                  <a:srgbClr val="1D438F"/>
                </a:solidFill>
                <a:latin typeface="Arial"/>
                <a:ea typeface="DejaVu Sans"/>
              </a:rPr>
              <a:t>correctionField</a:t>
            </a:r>
            <a:endParaRPr lang="en-US" sz="11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Nothing specific to WR</a:t>
            </a:r>
          </a:p>
          <a:p>
            <a:pPr>
              <a:lnSpc>
                <a:spcPct val="100000"/>
              </a:lnSpc>
              <a:buNone/>
            </a:pPr>
            <a:endParaRPr lang="en-GB" sz="1400" b="0" strike="noStrike" spc="-1" dirty="0">
              <a:latin typeface="Arial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5486400" y="2190750"/>
            <a:ext cx="3655800" cy="888330"/>
          </a:xfrm>
          <a:prstGeom prst="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rostokąt 4"/>
          <p:cNvSpPr/>
          <p:nvPr/>
        </p:nvSpPr>
        <p:spPr>
          <a:xfrm>
            <a:off x="8308797" y="2338096"/>
            <a:ext cx="9114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spc="-1" dirty="0" smtClean="0">
                <a:solidFill>
                  <a:srgbClr val="1D438F"/>
                </a:solidFill>
              </a:rPr>
              <a:t>WR Link </a:t>
            </a:r>
          </a:p>
          <a:p>
            <a:pPr algn="ctr"/>
            <a:r>
              <a:rPr lang="en-US" sz="1400" spc="-1" dirty="0" smtClean="0">
                <a:solidFill>
                  <a:srgbClr val="1D438F"/>
                </a:solidFill>
              </a:rPr>
              <a:t>Setup</a:t>
            </a:r>
            <a:endParaRPr lang="en-US" sz="1400" dirty="0"/>
          </a:p>
        </p:txBody>
      </p:sp>
      <p:sp>
        <p:nvSpPr>
          <p:cNvPr id="6" name="Prostokąt 5"/>
          <p:cNvSpPr/>
          <p:nvPr/>
        </p:nvSpPr>
        <p:spPr>
          <a:xfrm>
            <a:off x="153898" y="3028950"/>
            <a:ext cx="5180102" cy="1154162"/>
          </a:xfrm>
          <a:prstGeom prst="rect">
            <a:avLst/>
          </a:prstGeom>
          <a:solidFill>
            <a:srgbClr val="0032A0"/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Divergences from the published from </a:t>
            </a:r>
            <a:r>
              <a:rPr lang="en-US" sz="1400" dirty="0">
                <a:solidFill>
                  <a:schemeClr val="bg1"/>
                </a:solidFill>
              </a:rPr>
              <a:t>the WR Spec </a:t>
            </a:r>
            <a:r>
              <a:rPr lang="en-US" sz="1400" dirty="0" smtClean="0">
                <a:solidFill>
                  <a:schemeClr val="bg1"/>
                </a:solidFill>
              </a:rPr>
              <a:t>v2.0:</a:t>
            </a:r>
            <a:endParaRPr lang="en-US" sz="14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100" b="1" dirty="0" smtClean="0">
                <a:solidFill>
                  <a:schemeClr val="bg1"/>
                </a:solidFill>
              </a:rPr>
              <a:t>The </a:t>
            </a:r>
            <a:r>
              <a:rPr lang="en-US" sz="1100" b="1" dirty="0">
                <a:solidFill>
                  <a:schemeClr val="bg1"/>
                </a:solidFill>
              </a:rPr>
              <a:t>value of magic number in WR TLVs is 0xDEAD (not 0xABCD)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100" b="1" dirty="0">
                <a:solidFill>
                  <a:schemeClr val="bg1"/>
                </a:solidFill>
              </a:rPr>
              <a:t>WR state timeouts specified for each WR </a:t>
            </a:r>
            <a:r>
              <a:rPr lang="en-US" sz="1100" b="1" dirty="0" smtClean="0">
                <a:solidFill>
                  <a:schemeClr val="bg1"/>
                </a:solidFill>
              </a:rPr>
              <a:t>state</a:t>
            </a:r>
            <a:endParaRPr lang="en-US" sz="11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100" b="1" dirty="0">
                <a:solidFill>
                  <a:schemeClr val="bg1"/>
                </a:solidFill>
              </a:rPr>
              <a:t>The modified BMCA specified in 6.4 is NOT used, </a:t>
            </a:r>
            <a:r>
              <a:rPr lang="en-US" sz="1100" b="1" dirty="0" smtClean="0">
                <a:solidFill>
                  <a:schemeClr val="bg1"/>
                </a:solidFill>
              </a:rPr>
              <a:t>WR </a:t>
            </a:r>
            <a:r>
              <a:rPr lang="en-US" sz="1100" b="1" dirty="0">
                <a:solidFill>
                  <a:schemeClr val="bg1"/>
                </a:solidFill>
              </a:rPr>
              <a:t>devices </a:t>
            </a:r>
            <a:r>
              <a:rPr lang="en-US" sz="1100" b="1" dirty="0" smtClean="0">
                <a:solidFill>
                  <a:schemeClr val="bg1"/>
                </a:solidFill>
              </a:rPr>
              <a:t>use</a:t>
            </a:r>
            <a:endParaRPr lang="en-US" sz="1100" b="1" dirty="0">
              <a:solidFill>
                <a:schemeClr val="bg1"/>
              </a:solidFill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100" dirty="0">
                <a:solidFill>
                  <a:schemeClr val="bg1"/>
                </a:solidFill>
              </a:rPr>
              <a:t>Default BMCA (“auto” mode), or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sz="1100" dirty="0">
                <a:solidFill>
                  <a:schemeClr val="bg1"/>
                </a:solidFill>
              </a:rPr>
              <a:t>Fixed Port state (Master or Slave)</a:t>
            </a:r>
          </a:p>
        </p:txBody>
      </p:sp>
    </p:spTree>
    <p:extLst>
      <p:ext uri="{BB962C8B-B14F-4D97-AF65-F5344CB8AC3E}">
        <p14:creationId xmlns:p14="http://schemas.microsoft.com/office/powerpoint/2010/main" val="277814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625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10 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626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High Accuracy </a:t>
            </a: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Default </a:t>
            </a: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PTP </a:t>
            </a: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Profile (HA PTP Profile)</a:t>
            </a:r>
            <a:endParaRPr lang="en-GB" sz="2000" spc="-1" dirty="0"/>
          </a:p>
        </p:txBody>
      </p:sp>
      <p:pic>
        <p:nvPicPr>
          <p:cNvPr id="49" name="Obraz 26"/>
          <p:cNvPicPr/>
          <p:nvPr/>
        </p:nvPicPr>
        <p:blipFill>
          <a:blip r:embed="rId3"/>
          <a:stretch/>
        </p:blipFill>
        <p:spPr>
          <a:xfrm>
            <a:off x="1040400" y="789480"/>
            <a:ext cx="2948760" cy="3816000"/>
          </a:xfrm>
          <a:prstGeom prst="rect">
            <a:avLst/>
          </a:prstGeom>
          <a:ln w="28575" cap="sq">
            <a:solidFill>
              <a:srgbClr val="000000"/>
            </a:solidFill>
            <a:miter/>
          </a:ln>
          <a:effectLst>
            <a:outerShdw blurRad="57240" dist="50402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0" name="Picture 2"/>
          <p:cNvPicPr/>
          <p:nvPr/>
        </p:nvPicPr>
        <p:blipFill>
          <a:blip r:embed="rId4"/>
          <a:stretch/>
        </p:blipFill>
        <p:spPr>
          <a:xfrm>
            <a:off x="990720" y="777960"/>
            <a:ext cx="3032640" cy="3898080"/>
          </a:xfrm>
          <a:prstGeom prst="rect">
            <a:avLst/>
          </a:prstGeom>
          <a:ln w="0">
            <a:noFill/>
          </a:ln>
        </p:spPr>
      </p:pic>
      <p:sp>
        <p:nvSpPr>
          <p:cNvPr id="51" name="Prostokąt 28"/>
          <p:cNvSpPr/>
          <p:nvPr/>
        </p:nvSpPr>
        <p:spPr>
          <a:xfrm>
            <a:off x="1040400" y="789480"/>
            <a:ext cx="1796400" cy="3823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“Synchronisation framework</a:t>
            </a:r>
            <a:r>
              <a:rPr lang="en-US" sz="1600" b="1" strike="noStrike" spc="-1">
                <a:solidFill>
                  <a:srgbClr val="FFFFFF"/>
                </a:solidFill>
                <a:latin typeface="Arial"/>
                <a:ea typeface="DejaVu Sans"/>
              </a:rPr>
              <a:t>”</a:t>
            </a:r>
            <a:endParaRPr lang="en-GB" sz="1600" b="0" strike="noStrike" spc="-1">
              <a:latin typeface="Arial"/>
            </a:endParaRPr>
          </a:p>
        </p:txBody>
      </p:sp>
      <p:sp>
        <p:nvSpPr>
          <p:cNvPr id="52" name="Prostokąt zaokrąglony 29"/>
          <p:cNvSpPr/>
          <p:nvPr/>
        </p:nvSpPr>
        <p:spPr>
          <a:xfrm>
            <a:off x="1146240" y="1653480"/>
            <a:ext cx="1622520" cy="1383120"/>
          </a:xfrm>
          <a:prstGeom prst="roundRect">
            <a:avLst>
              <a:gd name="adj" fmla="val 7168"/>
            </a:avLst>
          </a:prstGeom>
          <a:solidFill>
            <a:schemeClr val="tx1"/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“Extensible &amp; </a:t>
            </a:r>
            <a:endParaRPr lang="en-GB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parameterised</a:t>
            </a:r>
            <a:endParaRPr lang="en-GB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  core”</a:t>
            </a:r>
            <a:endParaRPr lang="en-GB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(attributes, </a:t>
            </a:r>
            <a:r>
              <a:rPr sz="1100"/>
              <a:t/>
            </a:r>
            <a:br>
              <a:rPr sz="1100"/>
            </a:br>
            <a:r>
              <a:rPr lang="en-US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delay mechanism)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53" name="Prostokąt zaokrąglony 30"/>
          <p:cNvSpPr/>
          <p:nvPr/>
        </p:nvSpPr>
        <p:spPr>
          <a:xfrm>
            <a:off x="1146240" y="3525840"/>
            <a:ext cx="1622520" cy="7110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779637"/>
              </a:gs>
              <a:gs pos="100000">
                <a:srgbClr val="9BC348"/>
              </a:gs>
            </a:gsLst>
            <a:lin ang="16200000"/>
          </a:gradFill>
          <a:ln>
            <a:solidFill>
              <a:srgbClr val="98B855"/>
            </a:solidFill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287280" indent="-28728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Optional parts</a:t>
            </a:r>
            <a:endParaRPr lang="en-GB" sz="1400" b="0" strike="noStrike" spc="-1">
              <a:latin typeface="Arial"/>
            </a:endParaRPr>
          </a:p>
          <a:p>
            <a:pPr marL="287280" indent="-28728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100" b="0" strike="noStrike" spc="-1">
                <a:solidFill>
                  <a:srgbClr val="FFFFFF"/>
                </a:solidFill>
                <a:latin typeface="Arial"/>
                <a:ea typeface="DejaVu Sans"/>
              </a:rPr>
              <a:t>(optional features)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54" name="Prostokąt 9"/>
          <p:cNvSpPr/>
          <p:nvPr/>
        </p:nvSpPr>
        <p:spPr>
          <a:xfrm>
            <a:off x="2835360" y="3326400"/>
            <a:ext cx="1151640" cy="7045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FFFFFF"/>
                </a:solidFill>
                <a:latin typeface="Arial"/>
                <a:ea typeface="DejaVu Sans"/>
              </a:rPr>
              <a:t>Transport mappings</a:t>
            </a:r>
            <a:endParaRPr lang="en-GB" sz="1400" b="0" strike="noStrike" spc="-1">
              <a:latin typeface="Arial"/>
            </a:endParaRPr>
          </a:p>
        </p:txBody>
      </p:sp>
      <p:sp>
        <p:nvSpPr>
          <p:cNvPr id="55" name="Prostokąt 10"/>
          <p:cNvSpPr/>
          <p:nvPr/>
        </p:nvSpPr>
        <p:spPr>
          <a:xfrm>
            <a:off x="2835360" y="4031280"/>
            <a:ext cx="1151640" cy="5828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100" b="1" strike="noStrike" spc="-1">
                <a:solidFill>
                  <a:srgbClr val="FFFFFF"/>
                </a:solidFill>
                <a:latin typeface="Arial"/>
                <a:ea typeface="DejaVu Sans"/>
              </a:rPr>
              <a:t>Informative Annexes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56" name="Prostokąt 17"/>
          <p:cNvSpPr/>
          <p:nvPr/>
        </p:nvSpPr>
        <p:spPr>
          <a:xfrm>
            <a:off x="2837520" y="760320"/>
            <a:ext cx="1151640" cy="19666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39960" dist="2304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tIns="91440" bIns="9144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Default PTP Profiles: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en-GB" sz="1400" b="0" strike="noStrike" spc="-1" dirty="0">
              <a:latin typeface="Arial"/>
            </a:endParaRPr>
          </a:p>
          <a:p>
            <a:pPr marL="228600" indent="-228600">
              <a:lnSpc>
                <a:spcPct val="100000"/>
              </a:lnSpc>
              <a:buClr>
                <a:srgbClr val="FFFFFF"/>
              </a:buClr>
              <a:buFont typeface="Arial"/>
              <a:buAutoNum type="arabicPeriod"/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Delay </a:t>
            </a:r>
            <a:r>
              <a:rPr lang="en-US" sz="1000" b="0" strike="noStrike" spc="-1" dirty="0" err="1">
                <a:solidFill>
                  <a:srgbClr val="FFFFFF"/>
                </a:solidFill>
                <a:latin typeface="Arial"/>
                <a:ea typeface="DejaVu Sans"/>
              </a:rPr>
              <a:t>Req</a:t>
            </a:r>
            <a:r>
              <a:rPr lang="en-US" sz="10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-Resp</a:t>
            </a:r>
            <a:endParaRPr lang="en-GB" sz="1000" b="0" strike="noStrike" spc="-1" dirty="0">
              <a:latin typeface="Arial"/>
            </a:endParaRPr>
          </a:p>
          <a:p>
            <a:pPr marL="228600" indent="-228600">
              <a:lnSpc>
                <a:spcPct val="100000"/>
              </a:lnSpc>
              <a:buClr>
                <a:srgbClr val="FFFFFF"/>
              </a:buClr>
              <a:buFont typeface="Arial"/>
              <a:buAutoNum type="arabicPeriod"/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Peer-to-peer</a:t>
            </a:r>
            <a:endParaRPr lang="en-GB" sz="1000" b="0" strike="noStrike" spc="-1" dirty="0">
              <a:latin typeface="Arial"/>
            </a:endParaRPr>
          </a:p>
          <a:p>
            <a:pPr marL="228600" indent="-228600">
              <a:lnSpc>
                <a:spcPct val="100000"/>
              </a:lnSpc>
              <a:buClr>
                <a:srgbClr val="FFFFFF"/>
              </a:buClr>
              <a:buFont typeface="Arial"/>
              <a:buAutoNum type="arabicPeriod"/>
            </a:pPr>
            <a:r>
              <a:rPr lang="en-US" sz="1000" b="0" strike="noStrike" spc="-1" dirty="0">
                <a:solidFill>
                  <a:srgbClr val="FFFFFF"/>
                </a:solidFill>
                <a:latin typeface="Arial"/>
                <a:ea typeface="DejaVu Sans"/>
              </a:rPr>
              <a:t>High Accuracy</a:t>
            </a:r>
            <a:endParaRPr lang="en-GB" sz="1000" b="0" strike="noStrike" spc="-1" dirty="0">
              <a:latin typeface="Arial"/>
            </a:endParaRPr>
          </a:p>
        </p:txBody>
      </p:sp>
      <p:sp>
        <p:nvSpPr>
          <p:cNvPr id="57" name="pole tekstowe 2"/>
          <p:cNvSpPr/>
          <p:nvPr/>
        </p:nvSpPr>
        <p:spPr>
          <a:xfrm>
            <a:off x="4267200" y="895320"/>
            <a:ext cx="4875000" cy="224531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Default PTP </a:t>
            </a:r>
            <a:r>
              <a:rPr lang="en-US" sz="1400" spc="-1" dirty="0">
                <a:solidFill>
                  <a:srgbClr val="1D438F"/>
                </a:solidFill>
                <a:latin typeface="Arial"/>
                <a:ea typeface="DejaVu Sans"/>
              </a:rPr>
              <a:t>P</a:t>
            </a:r>
            <a:r>
              <a:rPr lang="en-US" sz="140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rofile included in 2019 edition</a:t>
            </a:r>
            <a:endParaRPr lang="en-US" sz="1400" strike="noStrike" spc="-1" dirty="0" smtClean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Based on WR-PTP Profile and WR extension</a:t>
            </a: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Compatible with other Default PTP Profiles</a:t>
            </a:r>
            <a:endParaRPr lang="en-US" sz="1400" spc="-1" dirty="0" smtClean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 err="1" smtClean="0">
                <a:solidFill>
                  <a:srgbClr val="1D438F"/>
                </a:solidFill>
                <a:latin typeface="Arial"/>
                <a:ea typeface="DejaVu Sans"/>
              </a:rPr>
              <a:t>Standardisation</a:t>
            </a: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 project and details:</a:t>
            </a:r>
            <a:b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</a:br>
            <a:r>
              <a:rPr lang="en-US" sz="1400" spc="-1" dirty="0">
                <a:solidFill>
                  <a:srgbClr val="1D438F"/>
                </a:solidFill>
                <a:hlinkClick r:id="rId5"/>
              </a:rPr>
              <a:t>https://ohwr.org/projects/wr-std/wiki/wrin1588</a:t>
            </a:r>
            <a:r>
              <a:rPr lang="en-US" sz="1400" spc="-1" dirty="0">
                <a:solidFill>
                  <a:srgbClr val="1D438F"/>
                </a:solidFill>
              </a:rPr>
              <a:t> </a:t>
            </a:r>
            <a:endParaRPr lang="en-US" sz="1400" spc="-1" dirty="0" smtClean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IEEE 1588 PTP Std </a:t>
            </a:r>
            <a:r>
              <a:rPr lang="en-US" sz="1400" spc="-1" dirty="0">
                <a:solidFill>
                  <a:srgbClr val="1D438F"/>
                </a:solidFill>
              </a:rPr>
              <a:t>2019 </a:t>
            </a:r>
            <a:r>
              <a:rPr lang="en-US" sz="1400" spc="-1" dirty="0" smtClean="0">
                <a:solidFill>
                  <a:srgbClr val="1D438F"/>
                </a:solidFill>
              </a:rPr>
              <a:t>edition </a:t>
            </a: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:</a:t>
            </a:r>
            <a:b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</a:br>
            <a:r>
              <a:rPr lang="en-GB" sz="1400" spc="-1" dirty="0">
                <a:hlinkClick r:id="rId6"/>
              </a:rPr>
              <a:t>https://</a:t>
            </a:r>
            <a:r>
              <a:rPr lang="en-GB" sz="1400" spc="-1" dirty="0" smtClean="0">
                <a:hlinkClick r:id="rId6"/>
              </a:rPr>
              <a:t>standards.ieee.org/ieee/1588/6825</a:t>
            </a:r>
            <a:r>
              <a:rPr lang="en-GB" sz="1400" spc="-1" dirty="0" smtClean="0"/>
              <a:t> </a:t>
            </a: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/>
            </a:r>
            <a:b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</a:br>
            <a:endParaRPr lang="en-US" sz="1400" spc="-1" dirty="0" smtClean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endParaRPr lang="en-US" sz="1400" spc="-1" dirty="0" smtClean="0">
              <a:solidFill>
                <a:srgbClr val="1D438F"/>
              </a:solidFill>
              <a:latin typeface="Arial"/>
              <a:ea typeface="DejaVu Sans"/>
            </a:endParaRPr>
          </a:p>
          <a:p>
            <a:pPr>
              <a:lnSpc>
                <a:spcPct val="100000"/>
              </a:lnSpc>
              <a:buNone/>
            </a:pPr>
            <a:endParaRPr lang="en-GB" sz="1400" b="0" strike="noStrike" spc="-1" dirty="0">
              <a:latin typeface="Arial"/>
            </a:endParaRPr>
          </a:p>
        </p:txBody>
      </p:sp>
      <p:sp>
        <p:nvSpPr>
          <p:cNvPr id="58" name="Strzałka w prawo 16"/>
          <p:cNvSpPr/>
          <p:nvPr/>
        </p:nvSpPr>
        <p:spPr>
          <a:xfrm>
            <a:off x="2835360" y="2441520"/>
            <a:ext cx="3205440" cy="1190160"/>
          </a:xfrm>
          <a:prstGeom prst="rightArrow">
            <a:avLst>
              <a:gd name="adj1" fmla="val 50000"/>
              <a:gd name="adj2" fmla="val 36809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0" rIns="90000" bIns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400" b="1" spc="-1" dirty="0">
                <a:solidFill>
                  <a:srgbClr val="FFFFFF"/>
                </a:solidFill>
              </a:rPr>
              <a:t>Profile: </a:t>
            </a:r>
            <a:r>
              <a:rPr lang="en-US" sz="1400" spc="-1" dirty="0">
                <a:solidFill>
                  <a:srgbClr val="FFFFFF"/>
                </a:solidFill>
              </a:rPr>
              <a:t>delay mechanism, attribute values &amp; optional features</a:t>
            </a:r>
            <a:endParaRPr lang="en-GB" sz="1400" spc="-1" dirty="0"/>
          </a:p>
        </p:txBody>
      </p:sp>
      <p:sp>
        <p:nvSpPr>
          <p:cNvPr id="2" name="Prostokąt 1"/>
          <p:cNvSpPr/>
          <p:nvPr/>
        </p:nvSpPr>
        <p:spPr>
          <a:xfrm>
            <a:off x="2768760" y="2222500"/>
            <a:ext cx="1254600" cy="349250"/>
          </a:xfrm>
          <a:prstGeom prst="rect">
            <a:avLst/>
          </a:prstGeom>
          <a:noFill/>
          <a:ln>
            <a:solidFill>
              <a:srgbClr val="0032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3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625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11 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626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Components of HA PTP Profile</a:t>
            </a:r>
            <a:endParaRPr lang="en-GB" sz="2000" spc="-1" dirty="0"/>
          </a:p>
        </p:txBody>
      </p:sp>
      <p:cxnSp>
        <p:nvCxnSpPr>
          <p:cNvPr id="26" name="Straight Arrow Connector 49"/>
          <p:cNvCxnSpPr/>
          <p:nvPr/>
        </p:nvCxnSpPr>
        <p:spPr>
          <a:xfrm flipV="1">
            <a:off x="4504458" y="2438150"/>
            <a:ext cx="0" cy="49618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upa 6"/>
          <p:cNvGrpSpPr/>
          <p:nvPr/>
        </p:nvGrpSpPr>
        <p:grpSpPr>
          <a:xfrm>
            <a:off x="4495323" y="3339430"/>
            <a:ext cx="3659827" cy="1080120"/>
            <a:chOff x="4495323" y="3339430"/>
            <a:chExt cx="3659827" cy="1080120"/>
          </a:xfrm>
        </p:grpSpPr>
        <p:sp>
          <p:nvSpPr>
            <p:cNvPr id="22" name="Rectangle 47"/>
            <p:cNvSpPr/>
            <p:nvPr/>
          </p:nvSpPr>
          <p:spPr>
            <a:xfrm>
              <a:off x="4495323" y="3942917"/>
              <a:ext cx="3607302" cy="47663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Sub-ns </a:t>
              </a:r>
              <a:r>
                <a:rPr lang="en-US" sz="1200" dirty="0" err="1" smtClean="0"/>
                <a:t>synchronisation</a:t>
              </a:r>
              <a:r>
                <a:rPr lang="en-US" sz="1200" dirty="0" smtClean="0"/>
                <a:t> </a:t>
              </a:r>
              <a:r>
                <a:rPr lang="en-US" sz="1200" dirty="0"/>
                <a:t>using</a:t>
              </a:r>
              <a:r>
                <a:rPr lang="en-US" sz="1200" b="1" dirty="0"/>
                <a:t> </a:t>
              </a:r>
              <a:r>
                <a:rPr lang="en-US" sz="1200" dirty="0"/>
                <a:t>High Accuracy Default </a:t>
              </a:r>
              <a:r>
                <a:rPr lang="en-US" sz="1200" dirty="0" smtClean="0"/>
                <a:t>Profile </a:t>
              </a:r>
              <a:r>
                <a:rPr lang="en-US" sz="1100" dirty="0" smtClean="0"/>
                <a:t>(Annex M)</a:t>
              </a:r>
              <a:endParaRPr lang="en-US" sz="1100" dirty="0"/>
            </a:p>
          </p:txBody>
        </p:sp>
        <p:cxnSp>
          <p:nvCxnSpPr>
            <p:cNvPr id="28" name="Straight Arrow Connector 53"/>
            <p:cNvCxnSpPr/>
            <p:nvPr/>
          </p:nvCxnSpPr>
          <p:spPr>
            <a:xfrm flipV="1">
              <a:off x="4718248" y="3339430"/>
              <a:ext cx="0" cy="603489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54"/>
            <p:cNvSpPr txBox="1"/>
            <p:nvPr/>
          </p:nvSpPr>
          <p:spPr>
            <a:xfrm>
              <a:off x="4718248" y="3358949"/>
              <a:ext cx="3436902" cy="5770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Informative annex describes </a:t>
              </a:r>
              <a:r>
                <a:rPr lang="en-US" sz="1050" dirty="0"/>
                <a:t>HA Profile </a:t>
              </a:r>
              <a:endParaRPr lang="en-US" sz="1050" dirty="0" smtClean="0"/>
            </a:p>
            <a:p>
              <a:r>
                <a:rPr lang="en-US" sz="1050" dirty="0" smtClean="0"/>
                <a:t>implementation that provides </a:t>
              </a:r>
            </a:p>
            <a:p>
              <a:r>
                <a:rPr lang="en-US" sz="1050" dirty="0" smtClean="0"/>
                <a:t>sub-ns accuracy of </a:t>
              </a:r>
              <a:r>
                <a:rPr lang="en-US" sz="1050" dirty="0" err="1" smtClean="0"/>
                <a:t>synchronisation</a:t>
              </a:r>
              <a:endParaRPr lang="en-US" sz="1050" dirty="0"/>
            </a:p>
          </p:txBody>
        </p:sp>
      </p:grpSp>
      <p:sp>
        <p:nvSpPr>
          <p:cNvPr id="30" name="Rectangle 55"/>
          <p:cNvSpPr/>
          <p:nvPr/>
        </p:nvSpPr>
        <p:spPr>
          <a:xfrm>
            <a:off x="4093107" y="819150"/>
            <a:ext cx="913546" cy="162478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IEEE1588</a:t>
            </a:r>
          </a:p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“Core”</a:t>
            </a:r>
          </a:p>
        </p:txBody>
      </p:sp>
      <p:sp>
        <p:nvSpPr>
          <p:cNvPr id="35" name="Prostokąt 34"/>
          <p:cNvSpPr/>
          <p:nvPr/>
        </p:nvSpPr>
        <p:spPr>
          <a:xfrm>
            <a:off x="4519050" y="2477160"/>
            <a:ext cx="12346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 smtClean="0">
                <a:cs typeface="Times New Roman" pitchFamily="18" charset="0"/>
              </a:rPr>
              <a:t>Defines attributes</a:t>
            </a:r>
          </a:p>
          <a:p>
            <a:r>
              <a:rPr lang="en-US" sz="1050" dirty="0">
                <a:cs typeface="Times New Roman" pitchFamily="18" charset="0"/>
              </a:rPr>
              <a:t>a</a:t>
            </a:r>
            <a:r>
              <a:rPr lang="en-US" sz="1050" dirty="0" smtClean="0">
                <a:cs typeface="Times New Roman" pitchFamily="18" charset="0"/>
              </a:rPr>
              <a:t>nd mechanisms</a:t>
            </a:r>
          </a:p>
          <a:p>
            <a:endParaRPr lang="en-US" sz="700" dirty="0">
              <a:cs typeface="Times New Roman" pitchFamily="18" charset="0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5006281" y="819150"/>
            <a:ext cx="3125172" cy="2124529"/>
            <a:chOff x="5006281" y="819150"/>
            <a:chExt cx="3125172" cy="2124529"/>
          </a:xfrm>
        </p:grpSpPr>
        <p:cxnSp>
          <p:nvCxnSpPr>
            <p:cNvPr id="27" name="Straight Arrow Connector 51"/>
            <p:cNvCxnSpPr/>
            <p:nvPr/>
          </p:nvCxnSpPr>
          <p:spPr>
            <a:xfrm flipH="1" flipV="1">
              <a:off x="6487566" y="2438150"/>
              <a:ext cx="2789" cy="505529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23"/>
            <p:cNvSpPr/>
            <p:nvPr/>
          </p:nvSpPr>
          <p:spPr>
            <a:xfrm>
              <a:off x="5769888" y="819150"/>
              <a:ext cx="2287840" cy="1619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US" sz="1200" b="1" dirty="0" smtClean="0">
                  <a:solidFill>
                    <a:srgbClr val="0032A0"/>
                  </a:solidFill>
                </a:rPr>
                <a:t>Generic optional features</a:t>
              </a:r>
            </a:p>
            <a:p>
              <a:pPr algn="ctr"/>
              <a:r>
                <a:rPr lang="en-US" sz="1200" b="1" dirty="0" smtClean="0">
                  <a:solidFill>
                    <a:srgbClr val="0032A0"/>
                  </a:solidFill>
                </a:rPr>
                <a:t>(inactive by default)</a:t>
              </a:r>
              <a:endParaRPr lang="en-US" sz="1200" b="1" dirty="0">
                <a:solidFill>
                  <a:srgbClr val="0032A0"/>
                </a:solidFill>
              </a:endParaRPr>
            </a:p>
          </p:txBody>
        </p:sp>
        <p:sp>
          <p:nvSpPr>
            <p:cNvPr id="32" name="Rectangle 58"/>
            <p:cNvSpPr/>
            <p:nvPr/>
          </p:nvSpPr>
          <p:spPr>
            <a:xfrm>
              <a:off x="5942384" y="1335705"/>
              <a:ext cx="1090365" cy="1029809"/>
            </a:xfrm>
            <a:prstGeom prst="rect">
              <a:avLst/>
            </a:prstGeom>
            <a:solidFill>
              <a:srgbClr val="0032A0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Mechanism for external </a:t>
              </a:r>
              <a:r>
                <a:rPr lang="en-US" sz="1100" dirty="0" smtClean="0">
                  <a:solidFill>
                    <a:schemeClr val="bg1"/>
                  </a:solidFill>
                </a:rPr>
                <a:t>configuration</a:t>
              </a: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(17.6)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59"/>
            <p:cNvSpPr/>
            <p:nvPr/>
          </p:nvSpPr>
          <p:spPr>
            <a:xfrm>
              <a:off x="7114038" y="1335705"/>
              <a:ext cx="772562" cy="1030437"/>
            </a:xfrm>
            <a:prstGeom prst="rect">
              <a:avLst/>
            </a:prstGeom>
            <a:solidFill>
              <a:srgbClr val="0032A0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m</a:t>
              </a:r>
              <a:r>
                <a:rPr lang="en-US" sz="1100" dirty="0" smtClean="0">
                  <a:solidFill>
                    <a:schemeClr val="bg1"/>
                  </a:solidFill>
                </a:rPr>
                <a:t>aster Only</a:t>
              </a:r>
              <a:endParaRPr lang="en-US" sz="11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Mode</a:t>
              </a: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(9.2.2.2)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  <p:cxnSp>
          <p:nvCxnSpPr>
            <p:cNvPr id="34" name="Straight Arrow Connector 56"/>
            <p:cNvCxnSpPr>
              <a:stCxn id="20" idx="1"/>
              <a:endCxn id="30" idx="3"/>
            </p:cNvCxnSpPr>
            <p:nvPr/>
          </p:nvCxnSpPr>
          <p:spPr>
            <a:xfrm flipH="1">
              <a:off x="5006653" y="1628650"/>
              <a:ext cx="763235" cy="289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Prostokąt 36"/>
            <p:cNvSpPr/>
            <p:nvPr/>
          </p:nvSpPr>
          <p:spPr>
            <a:xfrm>
              <a:off x="6542556" y="2459470"/>
              <a:ext cx="1588897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>
                  <a:cs typeface="Times New Roman" pitchFamily="18" charset="0"/>
                </a:rPr>
                <a:t>Requires and specifies </a:t>
              </a:r>
            </a:p>
            <a:p>
              <a:r>
                <a:rPr lang="en-US" sz="1050" dirty="0">
                  <a:cs typeface="Times New Roman" pitchFamily="18" charset="0"/>
                </a:rPr>
                <a:t>d</a:t>
              </a:r>
              <a:r>
                <a:rPr lang="en-US" sz="1050" dirty="0" smtClean="0">
                  <a:cs typeface="Times New Roman" pitchFamily="18" charset="0"/>
                </a:rPr>
                <a:t>efault/allowed values</a:t>
              </a:r>
              <a:endParaRPr lang="en-US" sz="700" dirty="0">
                <a:cs typeface="Times New Roman" pitchFamily="18" charset="0"/>
              </a:endParaRPr>
            </a:p>
          </p:txBody>
        </p:sp>
        <p:sp>
          <p:nvSpPr>
            <p:cNvPr id="39" name="Prostokąt 38"/>
            <p:cNvSpPr/>
            <p:nvPr/>
          </p:nvSpPr>
          <p:spPr>
            <a:xfrm>
              <a:off x="5006281" y="1069998"/>
              <a:ext cx="68159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cs typeface="Times New Roman" pitchFamily="18" charset="0"/>
                </a:rPr>
                <a:t>Modify</a:t>
              </a:r>
            </a:p>
            <a:p>
              <a:r>
                <a:rPr lang="en-US" sz="1200" b="1" dirty="0" smtClean="0">
                  <a:cs typeface="Times New Roman" pitchFamily="18" charset="0"/>
                </a:rPr>
                <a:t>BMCA</a:t>
              </a:r>
              <a:endParaRPr lang="en-US" sz="900" b="1" dirty="0">
                <a:cs typeface="Times New Roman" pitchFamily="18" charset="0"/>
              </a:endParaRPr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685800" y="819150"/>
            <a:ext cx="3456583" cy="2142220"/>
            <a:chOff x="685800" y="819150"/>
            <a:chExt cx="3456583" cy="2142220"/>
          </a:xfrm>
        </p:grpSpPr>
        <p:sp>
          <p:nvSpPr>
            <p:cNvPr id="21" name="Rectangle 27"/>
            <p:cNvSpPr/>
            <p:nvPr/>
          </p:nvSpPr>
          <p:spPr>
            <a:xfrm>
              <a:off x="685800" y="819150"/>
              <a:ext cx="2669146" cy="162431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US" sz="1200" b="1" dirty="0" smtClean="0">
                  <a:solidFill>
                    <a:srgbClr val="0032A0"/>
                  </a:solidFill>
                </a:rPr>
                <a:t>HA-specific optional features</a:t>
              </a:r>
            </a:p>
            <a:p>
              <a:pPr algn="ctr"/>
              <a:r>
                <a:rPr lang="en-US" sz="1200" b="1" dirty="0" smtClean="0">
                  <a:solidFill>
                    <a:srgbClr val="0032A0"/>
                  </a:solidFill>
                </a:rPr>
                <a:t>(active by default)</a:t>
              </a:r>
              <a:endParaRPr lang="en-US" sz="1200" b="1" dirty="0">
                <a:solidFill>
                  <a:srgbClr val="0032A0"/>
                </a:solidFill>
              </a:endParaRPr>
            </a:p>
          </p:txBody>
        </p:sp>
        <p:cxnSp>
          <p:nvCxnSpPr>
            <p:cNvPr id="23" name="Straight Arrow Connector 48"/>
            <p:cNvCxnSpPr/>
            <p:nvPr/>
          </p:nvCxnSpPr>
          <p:spPr>
            <a:xfrm flipV="1">
              <a:off x="2125960" y="2443930"/>
              <a:ext cx="0" cy="51744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56"/>
            <p:cNvCxnSpPr>
              <a:stCxn id="21" idx="3"/>
              <a:endCxn id="30" idx="1"/>
            </p:cNvCxnSpPr>
            <p:nvPr/>
          </p:nvCxnSpPr>
          <p:spPr>
            <a:xfrm>
              <a:off x="3354946" y="1631309"/>
              <a:ext cx="738161" cy="231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Prostokąt 35"/>
            <p:cNvSpPr/>
            <p:nvPr/>
          </p:nvSpPr>
          <p:spPr>
            <a:xfrm>
              <a:off x="2219692" y="2477160"/>
              <a:ext cx="1588897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>
                  <a:cs typeface="Times New Roman" pitchFamily="18" charset="0"/>
                </a:rPr>
                <a:t>Requires and specifies </a:t>
              </a:r>
            </a:p>
            <a:p>
              <a:r>
                <a:rPr lang="en-US" sz="1050" dirty="0" smtClean="0">
                  <a:cs typeface="Times New Roman" pitchFamily="18" charset="0"/>
                </a:rPr>
                <a:t>default/allowed values</a:t>
              </a:r>
              <a:endParaRPr lang="en-US" sz="700" dirty="0">
                <a:cs typeface="Times New Roman" pitchFamily="18" charset="0"/>
              </a:endParaRPr>
            </a:p>
          </p:txBody>
        </p:sp>
        <p:sp>
          <p:nvSpPr>
            <p:cNvPr id="38" name="Prostokąt 37"/>
            <p:cNvSpPr/>
            <p:nvPr/>
          </p:nvSpPr>
          <p:spPr>
            <a:xfrm>
              <a:off x="3316516" y="1250692"/>
              <a:ext cx="82586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cs typeface="Times New Roman" pitchFamily="18" charset="0"/>
                </a:rPr>
                <a:t>Enhance</a:t>
              </a:r>
              <a:endParaRPr lang="en-US" sz="900" b="1" dirty="0">
                <a:cs typeface="Times New Roman" pitchFamily="18" charset="0"/>
              </a:endParaRPr>
            </a:p>
          </p:txBody>
        </p:sp>
        <p:sp>
          <p:nvSpPr>
            <p:cNvPr id="41" name="Rectangle 28"/>
            <p:cNvSpPr/>
            <p:nvPr/>
          </p:nvSpPr>
          <p:spPr>
            <a:xfrm>
              <a:off x="2558008" y="1335706"/>
              <a:ext cx="720079" cy="1030436"/>
            </a:xfrm>
            <a:prstGeom prst="rect">
              <a:avLst/>
            </a:prstGeom>
            <a:solidFill>
              <a:srgbClr val="0032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100" dirty="0" smtClean="0"/>
                <a:t>L1 Sync</a:t>
              </a:r>
            </a:p>
            <a:p>
              <a:pPr algn="ctr"/>
              <a:r>
                <a:rPr lang="en-US" sz="1100" dirty="0" smtClean="0"/>
                <a:t>(Annex L)</a:t>
              </a:r>
              <a:endParaRPr lang="en-US" sz="1100" dirty="0"/>
            </a:p>
          </p:txBody>
        </p:sp>
        <p:sp>
          <p:nvSpPr>
            <p:cNvPr id="42" name="Rectangle 45"/>
            <p:cNvSpPr/>
            <p:nvPr/>
          </p:nvSpPr>
          <p:spPr>
            <a:xfrm>
              <a:off x="829817" y="1882385"/>
              <a:ext cx="1656184" cy="483757"/>
            </a:xfrm>
            <a:prstGeom prst="rect">
              <a:avLst/>
            </a:prstGeom>
            <a:solidFill>
              <a:srgbClr val="0032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Configurable correction of timestamps (</a:t>
              </a:r>
              <a:r>
                <a:rPr lang="en-US" sz="1100" dirty="0" smtClean="0"/>
                <a:t>16.7)</a:t>
              </a:r>
              <a:endParaRPr lang="en-US" sz="1100" dirty="0"/>
            </a:p>
          </p:txBody>
        </p:sp>
        <p:sp>
          <p:nvSpPr>
            <p:cNvPr id="43" name="Rectangle 60"/>
            <p:cNvSpPr/>
            <p:nvPr/>
          </p:nvSpPr>
          <p:spPr>
            <a:xfrm>
              <a:off x="836181" y="1335706"/>
              <a:ext cx="1649820" cy="445527"/>
            </a:xfrm>
            <a:prstGeom prst="rect">
              <a:avLst/>
            </a:prstGeom>
            <a:solidFill>
              <a:srgbClr val="0032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Calculation of the </a:t>
              </a:r>
              <a:r>
                <a:rPr lang="en-US" sz="1100" dirty="0" smtClean="0"/>
                <a:t>delayAsymmetry (16.8)</a:t>
              </a:r>
              <a:endParaRPr lang="en-US" sz="1100" dirty="0"/>
            </a:p>
          </p:txBody>
        </p:sp>
      </p:grpSp>
      <p:grpSp>
        <p:nvGrpSpPr>
          <p:cNvPr id="6" name="Grupa 5"/>
          <p:cNvGrpSpPr/>
          <p:nvPr/>
        </p:nvGrpSpPr>
        <p:grpSpPr>
          <a:xfrm>
            <a:off x="685800" y="3339430"/>
            <a:ext cx="3675859" cy="1080119"/>
            <a:chOff x="685800" y="3339430"/>
            <a:chExt cx="3675859" cy="1080119"/>
          </a:xfrm>
        </p:grpSpPr>
        <p:sp>
          <p:nvSpPr>
            <p:cNvPr id="44" name="Rectangle 47"/>
            <p:cNvSpPr/>
            <p:nvPr/>
          </p:nvSpPr>
          <p:spPr>
            <a:xfrm>
              <a:off x="685800" y="3942916"/>
              <a:ext cx="3675859" cy="47663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Calibration Procedures</a:t>
              </a:r>
            </a:p>
            <a:p>
              <a:pPr algn="ctr"/>
              <a:r>
                <a:rPr lang="en-US" sz="1200" dirty="0" smtClean="0"/>
                <a:t>(Annex N)</a:t>
              </a:r>
              <a:endParaRPr lang="en-US" sz="1100" dirty="0"/>
            </a:p>
          </p:txBody>
        </p:sp>
        <p:sp>
          <p:nvSpPr>
            <p:cNvPr id="45" name="TextBox 54"/>
            <p:cNvSpPr txBox="1"/>
            <p:nvPr/>
          </p:nvSpPr>
          <p:spPr>
            <a:xfrm>
              <a:off x="685800" y="3368162"/>
              <a:ext cx="3406935" cy="5770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50" dirty="0" smtClean="0"/>
                <a:t>Informative annex describes Calibration Procedures to be used with the HA Default PTP Profile to allow sub-ns accuracy of synchronization</a:t>
              </a:r>
              <a:endParaRPr lang="en-US" sz="1050" dirty="0"/>
            </a:p>
          </p:txBody>
        </p:sp>
        <p:cxnSp>
          <p:nvCxnSpPr>
            <p:cNvPr id="46" name="Straight Arrow Connector 53"/>
            <p:cNvCxnSpPr/>
            <p:nvPr/>
          </p:nvCxnSpPr>
          <p:spPr>
            <a:xfrm flipV="1">
              <a:off x="4128871" y="3339430"/>
              <a:ext cx="2292" cy="603489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46"/>
          <p:cNvSpPr/>
          <p:nvPr/>
        </p:nvSpPr>
        <p:spPr>
          <a:xfrm>
            <a:off x="685800" y="2862797"/>
            <a:ext cx="7416824" cy="47663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High </a:t>
            </a:r>
            <a:r>
              <a:rPr lang="en-US" sz="1200" dirty="0"/>
              <a:t>Accuracy Request-Response Default PTP Profile </a:t>
            </a:r>
            <a:endParaRPr lang="en-US" sz="1200" dirty="0" smtClean="0"/>
          </a:p>
          <a:p>
            <a:pPr algn="ctr"/>
            <a:r>
              <a:rPr lang="en-US" sz="1200" dirty="0" smtClean="0"/>
              <a:t>(Annex I.5)</a:t>
            </a:r>
          </a:p>
        </p:txBody>
      </p:sp>
    </p:spTree>
    <p:extLst>
      <p:ext uri="{BB962C8B-B14F-4D97-AF65-F5344CB8AC3E}">
        <p14:creationId xmlns:p14="http://schemas.microsoft.com/office/powerpoint/2010/main" val="68363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625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12 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626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L1Sync optional feature (extension)</a:t>
            </a:r>
            <a:endParaRPr lang="en-GB" sz="2000" spc="-1" dirty="0"/>
          </a:p>
        </p:txBody>
      </p:sp>
      <p:sp>
        <p:nvSpPr>
          <p:cNvPr id="48" name="Symbol zastępczy zawartości 2"/>
          <p:cNvSpPr txBox="1">
            <a:spLocks/>
          </p:cNvSpPr>
          <p:nvPr/>
        </p:nvSpPr>
        <p:spPr>
          <a:xfrm>
            <a:off x="107503" y="1106224"/>
            <a:ext cx="4513351" cy="340974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5750" lvl="1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Data </a:t>
            </a:r>
            <a:r>
              <a:rPr lang="en-US" sz="1400" spc="-1" dirty="0">
                <a:solidFill>
                  <a:srgbClr val="1D438F"/>
                </a:solidFill>
                <a:latin typeface="Arial"/>
                <a:ea typeface="DejaVu Sans"/>
              </a:rPr>
              <a:t>sets: storing config &amp; </a:t>
            </a: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status</a:t>
            </a:r>
          </a:p>
          <a:p>
            <a:pPr marL="285750" lvl="1" indent="-285840">
              <a:buClr>
                <a:srgbClr val="1D438F"/>
              </a:buClr>
              <a:buFont typeface="Arial"/>
              <a:buChar char="•"/>
            </a:pPr>
            <a:endParaRPr lang="en-US" sz="1400" spc="-1" dirty="0" smtClean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750" lvl="1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L1_SYNC TLVs:</a:t>
            </a:r>
          </a:p>
          <a:p>
            <a:pPr marL="742950" lvl="2" indent="-285750"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Detection </a:t>
            </a:r>
            <a:r>
              <a:rPr lang="en-US" sz="1100" spc="-1" dirty="0">
                <a:solidFill>
                  <a:srgbClr val="1D438F"/>
                </a:solidFill>
                <a:latin typeface="Arial"/>
                <a:ea typeface="DejaVu Sans"/>
              </a:rPr>
              <a:t>of L1Sync-supporting PTP Ports</a:t>
            </a:r>
          </a:p>
          <a:p>
            <a:pPr marL="742950" lvl="2" indent="-28575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  <a:latin typeface="Arial"/>
                <a:ea typeface="DejaVu Sans"/>
              </a:rPr>
              <a:t>Exchange of config/status/parameters</a:t>
            </a:r>
          </a:p>
          <a:p>
            <a:pPr marL="285750" lvl="1" indent="-285840">
              <a:buClr>
                <a:srgbClr val="1D438F"/>
              </a:buClr>
              <a:buFont typeface="Arial"/>
              <a:buChar char="•"/>
            </a:pPr>
            <a:endParaRPr lang="en-US" sz="1400" spc="-1" dirty="0" smtClean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750" lvl="1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FSM</a:t>
            </a:r>
            <a:r>
              <a:rPr lang="en-US" sz="1400" spc="-1" dirty="0">
                <a:solidFill>
                  <a:srgbClr val="1D438F"/>
                </a:solidFill>
                <a:latin typeface="Arial"/>
                <a:ea typeface="DejaVu Sans"/>
              </a:rPr>
              <a:t>: control of establishing of </a:t>
            </a: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frequency transfer</a:t>
            </a:r>
            <a:b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</a:b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(syntonization)</a:t>
            </a:r>
            <a:endParaRPr lang="en-US" sz="14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750" lvl="1" indent="-285840">
              <a:buClr>
                <a:srgbClr val="1D438F"/>
              </a:buClr>
              <a:buFont typeface="Arial"/>
              <a:buChar char="•"/>
            </a:pPr>
            <a:endParaRPr lang="en-US" sz="1400" spc="-1" dirty="0" smtClean="0">
              <a:solidFill>
                <a:srgbClr val="1D438F"/>
              </a:solidFill>
            </a:endParaRPr>
          </a:p>
          <a:p>
            <a:pPr marL="285750" lvl="1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1D438F"/>
                </a:solidFill>
              </a:rPr>
              <a:t>Improvements </a:t>
            </a:r>
            <a:r>
              <a:rPr lang="en-US" sz="1400" spc="-1" dirty="0">
                <a:solidFill>
                  <a:srgbClr val="1D438F"/>
                </a:solidFill>
              </a:rPr>
              <a:t>with respect to WR-PTP</a:t>
            </a:r>
          </a:p>
          <a:p>
            <a:pPr marL="742950" lvl="2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  <a:ea typeface="DejaVu Sans"/>
              </a:rPr>
              <a:t>Exchange of information all the time </a:t>
            </a:r>
            <a:br>
              <a:rPr lang="en-US" sz="1100" spc="-1" dirty="0">
                <a:solidFill>
                  <a:srgbClr val="1D438F"/>
                </a:solidFill>
                <a:ea typeface="DejaVu Sans"/>
              </a:rPr>
            </a:br>
            <a:r>
              <a:rPr lang="en-US" sz="1100" spc="-1" dirty="0">
                <a:solidFill>
                  <a:srgbClr val="1D438F"/>
                </a:solidFill>
                <a:ea typeface="DejaVu Sans"/>
              </a:rPr>
              <a:t>(not only at the beginning)</a:t>
            </a:r>
          </a:p>
          <a:p>
            <a:pPr marL="742950" lvl="2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  <a:ea typeface="DejaVu Sans"/>
              </a:rPr>
              <a:t>Formalized and more flexible relationship between</a:t>
            </a:r>
          </a:p>
          <a:p>
            <a:pPr marL="1200150" lvl="3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</a:rPr>
              <a:t>PTP-based time transfer</a:t>
            </a:r>
          </a:p>
          <a:p>
            <a:pPr marL="1200150" lvl="3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</a:rPr>
              <a:t>L1-based frequency transfer</a:t>
            </a:r>
          </a:p>
          <a:p>
            <a:pPr marL="228600" lvl="1" indent="-228600">
              <a:spcBef>
                <a:spcPts val="1000"/>
              </a:spcBef>
            </a:pPr>
            <a:endParaRPr lang="en-US" sz="1600" dirty="0"/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4" t="23289" r="12916" b="15733"/>
          <a:stretch/>
        </p:blipFill>
        <p:spPr bwMode="auto">
          <a:xfrm>
            <a:off x="4652604" y="1858595"/>
            <a:ext cx="433207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861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a 3"/>
          <p:cNvGrpSpPr/>
          <p:nvPr/>
        </p:nvGrpSpPr>
        <p:grpSpPr>
          <a:xfrm>
            <a:off x="4781035" y="772739"/>
            <a:ext cx="4357127" cy="4357163"/>
            <a:chOff x="4781035" y="772739"/>
            <a:chExt cx="4357127" cy="4357163"/>
          </a:xfrm>
        </p:grpSpPr>
        <p:pic>
          <p:nvPicPr>
            <p:cNvPr id="9" name="Obraz 8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1035" y="772739"/>
              <a:ext cx="4357127" cy="2256211"/>
            </a:xfrm>
            <a:prstGeom prst="rect">
              <a:avLst/>
            </a:prstGeom>
          </p:spPr>
        </p:pic>
        <p:pic>
          <p:nvPicPr>
            <p:cNvPr id="10" name="Obraz 9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616" r="51708"/>
            <a:stretch/>
          </p:blipFill>
          <p:spPr>
            <a:xfrm>
              <a:off x="5638800" y="3028950"/>
              <a:ext cx="2667000" cy="2100952"/>
            </a:xfrm>
            <a:prstGeom prst="rect">
              <a:avLst/>
            </a:prstGeom>
          </p:spPr>
        </p:pic>
      </p:grpSp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What is White Rabbit?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2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26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152400" y="742950"/>
            <a:ext cx="76200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rgbClr val="1D438F"/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Based </a:t>
            </a:r>
            <a:r>
              <a:rPr lang="en-US" sz="1600" dirty="0">
                <a:solidFill>
                  <a:srgbClr val="1D438F"/>
                </a:solidFill>
              </a:rPr>
              <a:t>on well-established standards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dirty="0">
                <a:solidFill>
                  <a:srgbClr val="1D438F"/>
                </a:solidFill>
              </a:rPr>
              <a:t>Ethernet (IEEE 802.3)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dirty="0">
                <a:solidFill>
                  <a:srgbClr val="1D438F"/>
                </a:solidFill>
              </a:rPr>
              <a:t>Bridged Local Area Network (IEEE 802.1Q)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dirty="0">
                <a:solidFill>
                  <a:srgbClr val="1D438F"/>
                </a:solidFill>
              </a:rPr>
              <a:t>Precision Time Protocol (IEEE 1588)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Extends standards to provide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Sub-ns </a:t>
            </a:r>
            <a:r>
              <a:rPr lang="en-US" sz="1600" dirty="0">
                <a:solidFill>
                  <a:srgbClr val="1D438F"/>
                </a:solidFill>
              </a:rPr>
              <a:t>synchronisation</a:t>
            </a: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Deterministic </a:t>
            </a:r>
            <a:r>
              <a:rPr lang="en-US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data transfer</a:t>
            </a:r>
            <a:endParaRPr lang="en-GB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1D438F"/>
                </a:solidFill>
              </a:rPr>
              <a:t>Initial specs: 10km </a:t>
            </a:r>
            <a:r>
              <a:rPr lang="en-US" sz="1600" dirty="0">
                <a:solidFill>
                  <a:srgbClr val="1D438F"/>
                </a:solidFill>
              </a:rPr>
              <a:t>links and up to 2000 </a:t>
            </a:r>
            <a:r>
              <a:rPr lang="en-US" sz="1600" dirty="0" smtClean="0">
                <a:solidFill>
                  <a:srgbClr val="1D438F"/>
                </a:solidFill>
              </a:rPr>
              <a:t>nodes	</a:t>
            </a:r>
            <a:endParaRPr lang="en-GB" sz="1600" dirty="0">
              <a:solidFill>
                <a:srgbClr val="1D438F"/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Plug and play</a:t>
            </a:r>
            <a:endParaRPr lang="en-GB" sz="1600" dirty="0">
              <a:solidFill>
                <a:srgbClr val="1D438F"/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Open source &amp; commercially available</a:t>
            </a:r>
            <a:endParaRPr lang="en-GB" sz="1600" dirty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>
              <a:solidFill>
                <a:srgbClr val="1D438F"/>
              </a:solidFill>
            </a:endParaRPr>
          </a:p>
          <a:p>
            <a:endParaRPr lang="en-US" dirty="0">
              <a:solidFill>
                <a:srgbClr val="1D438F"/>
              </a:solidFill>
            </a:endParaRPr>
          </a:p>
          <a:p>
            <a:endParaRPr lang="en-US" dirty="0">
              <a:solidFill>
                <a:srgbClr val="1D438F"/>
              </a:solidFill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4761472" y="654538"/>
            <a:ext cx="4357127" cy="4082562"/>
            <a:chOff x="4761472" y="654538"/>
            <a:chExt cx="4357127" cy="4082562"/>
          </a:xfrm>
        </p:grpSpPr>
        <p:sp>
          <p:nvSpPr>
            <p:cNvPr id="5" name="Prostokąt 4"/>
            <p:cNvSpPr/>
            <p:nvPr/>
          </p:nvSpPr>
          <p:spPr>
            <a:xfrm>
              <a:off x="4761472" y="686288"/>
              <a:ext cx="4357127" cy="40508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1600" y="654538"/>
              <a:ext cx="3124200" cy="3989550"/>
            </a:xfrm>
            <a:prstGeom prst="rect">
              <a:avLst/>
            </a:prstGeom>
          </p:spPr>
        </p:pic>
      </p:grpSp>
      <p:grpSp>
        <p:nvGrpSpPr>
          <p:cNvPr id="11" name="Grupa 10"/>
          <p:cNvGrpSpPr/>
          <p:nvPr/>
        </p:nvGrpSpPr>
        <p:grpSpPr>
          <a:xfrm>
            <a:off x="4949310" y="702419"/>
            <a:ext cx="3981449" cy="4060081"/>
            <a:chOff x="4949310" y="702419"/>
            <a:chExt cx="3981449" cy="4060081"/>
          </a:xfrm>
        </p:grpSpPr>
        <p:pic>
          <p:nvPicPr>
            <p:cNvPr id="7" name="Obraz 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9310" y="702419"/>
              <a:ext cx="3981449" cy="4060081"/>
            </a:xfrm>
            <a:prstGeom prst="rect">
              <a:avLst/>
            </a:prstGeom>
          </p:spPr>
        </p:pic>
        <p:sp>
          <p:nvSpPr>
            <p:cNvPr id="8" name="pole tekstowe 7"/>
            <p:cNvSpPr txBox="1"/>
            <p:nvPr/>
          </p:nvSpPr>
          <p:spPr>
            <a:xfrm>
              <a:off x="6019800" y="1190198"/>
              <a:ext cx="23427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1D438F"/>
                  </a:solidFill>
                </a:rPr>
                <a:t>Ethernet LAN with PTP Support</a:t>
              </a:r>
            </a:p>
          </p:txBody>
        </p:sp>
      </p:grpSp>
      <p:pic>
        <p:nvPicPr>
          <p:cNvPr id="2" name="Obraz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950" y="742950"/>
            <a:ext cx="4061112" cy="4020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177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625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13/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626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WR-PTP vs. HA-PTP</a:t>
            </a:r>
            <a:endParaRPr lang="en-GB" sz="2000" spc="-1" dirty="0"/>
          </a:p>
        </p:txBody>
      </p:sp>
      <p:sp>
        <p:nvSpPr>
          <p:cNvPr id="48" name="Symbol zastępczy zawartości 2"/>
          <p:cNvSpPr txBox="1">
            <a:spLocks/>
          </p:cNvSpPr>
          <p:nvPr/>
        </p:nvSpPr>
        <p:spPr>
          <a:xfrm>
            <a:off x="107503" y="1106224"/>
            <a:ext cx="8731697" cy="340974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5750" lvl="1" indent="-285840">
              <a:spcBef>
                <a:spcPts val="1000"/>
              </a:spcBef>
              <a:buClr>
                <a:srgbClr val="1D438F"/>
              </a:buClr>
              <a:buFont typeface="Arial"/>
              <a:buChar char="•"/>
            </a:pPr>
            <a:r>
              <a:rPr lang="en-US" sz="1400" spc="-1" dirty="0">
                <a:solidFill>
                  <a:srgbClr val="1D438F"/>
                </a:solidFill>
                <a:latin typeface="Arial"/>
                <a:ea typeface="DejaVu Sans"/>
              </a:rPr>
              <a:t>Protocol-viewpoint: incompatible</a:t>
            </a:r>
          </a:p>
          <a:p>
            <a:pPr marL="285750" lvl="1" indent="-285840">
              <a:spcBef>
                <a:spcPts val="1000"/>
              </a:spcBef>
              <a:buClr>
                <a:srgbClr val="1D438F"/>
              </a:buClr>
              <a:buFont typeface="Arial"/>
              <a:buChar char="•"/>
            </a:pPr>
            <a:r>
              <a:rPr lang="en-US" sz="1400" spc="-1" dirty="0">
                <a:solidFill>
                  <a:srgbClr val="1D438F"/>
                </a:solidFill>
                <a:latin typeface="Arial"/>
                <a:ea typeface="DejaVu Sans"/>
              </a:rPr>
              <a:t>Hardware-viewpoint: no </a:t>
            </a: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difference</a:t>
            </a:r>
          </a:p>
          <a:p>
            <a:pPr marL="285750" lvl="1" indent="-285840">
              <a:spcBef>
                <a:spcPts val="1000"/>
              </a:spcBef>
              <a:buClr>
                <a:srgbClr val="1D438F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Detailed </a:t>
            </a:r>
            <a:r>
              <a:rPr lang="en-US" sz="1400" spc="-1" dirty="0">
                <a:solidFill>
                  <a:srgbClr val="1D438F"/>
                </a:solidFill>
                <a:latin typeface="Arial"/>
                <a:ea typeface="DejaVu Sans"/>
              </a:rPr>
              <a:t>comparison: </a:t>
            </a:r>
            <a:r>
              <a:rPr lang="en-US" sz="1400" spc="-1" dirty="0">
                <a:solidFill>
                  <a:srgbClr val="1D438F"/>
                </a:solidFill>
                <a:latin typeface="Arial"/>
                <a:ea typeface="DejaVu Sans"/>
                <a:hlinkClick r:id="rId3"/>
              </a:rPr>
              <a:t>h</a:t>
            </a:r>
            <a:r>
              <a:rPr lang="en-GB" sz="1400" spc="-1" dirty="0">
                <a:solidFill>
                  <a:srgbClr val="1D438F"/>
                </a:solidFill>
                <a:latin typeface="Arial"/>
                <a:ea typeface="DejaVu Sans"/>
                <a:hlinkClick r:id="rId3"/>
              </a:rPr>
              <a:t>tps</a:t>
            </a:r>
            <a:r>
              <a:rPr lang="en-GB" sz="1400" spc="-1" dirty="0">
                <a:solidFill>
                  <a:srgbClr val="1D438F"/>
                </a:solidFill>
                <a:latin typeface="Arial"/>
                <a:ea typeface="DejaVu Sans"/>
                <a:hlinkClick r:id="rId3"/>
              </a:rPr>
              <a:t>://ohwr.org/project/wr-std/-/</a:t>
            </a:r>
            <a:r>
              <a:rPr lang="en-GB" sz="1400" spc="-1" dirty="0" smtClean="0">
                <a:solidFill>
                  <a:srgbClr val="1D438F"/>
                </a:solidFill>
                <a:latin typeface="Arial"/>
                <a:ea typeface="DejaVu Sans"/>
                <a:hlinkClick r:id="rId3"/>
              </a:rPr>
              <a:t>wikis/wrin1588 </a:t>
            </a:r>
            <a:endParaRPr lang="en-GB" sz="14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750" lvl="1" indent="-285840">
              <a:spcBef>
                <a:spcPts val="1000"/>
              </a:spcBef>
              <a:buClr>
                <a:srgbClr val="1D438F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WR </a:t>
            </a:r>
            <a:r>
              <a:rPr lang="en-US" sz="1400" spc="-1" dirty="0">
                <a:solidFill>
                  <a:srgbClr val="1D438F"/>
                </a:solidFill>
                <a:latin typeface="Arial"/>
                <a:ea typeface="DejaVu Sans"/>
              </a:rPr>
              <a:t>Switches: </a:t>
            </a:r>
          </a:p>
          <a:p>
            <a:pPr marL="742950" lvl="2" indent="-285840">
              <a:spcBef>
                <a:spcPts val="1000"/>
              </a:spcBef>
              <a:buClr>
                <a:srgbClr val="1D438F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Implement and support WR-PTP </a:t>
            </a:r>
            <a:r>
              <a:rPr lang="en-US" sz="1400" spc="-1" dirty="0">
                <a:solidFill>
                  <a:srgbClr val="1D438F"/>
                </a:solidFill>
                <a:latin typeface="Arial"/>
                <a:ea typeface="DejaVu Sans"/>
              </a:rPr>
              <a:t>and HA-PTP</a:t>
            </a:r>
          </a:p>
          <a:p>
            <a:pPr marL="742950" lvl="2" indent="-285840">
              <a:spcBef>
                <a:spcPts val="1000"/>
              </a:spcBef>
              <a:buClr>
                <a:srgbClr val="1D438F"/>
              </a:buClr>
              <a:buFont typeface="Arial"/>
              <a:buChar char="•"/>
            </a:pPr>
            <a:r>
              <a:rPr lang="en-US" sz="1400" spc="-1" dirty="0">
                <a:solidFill>
                  <a:srgbClr val="1D438F"/>
                </a:solidFill>
                <a:latin typeface="Arial"/>
                <a:ea typeface="DejaVu Sans"/>
              </a:rPr>
              <a:t>Support </a:t>
            </a: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auto-negotiation </a:t>
            </a:r>
            <a:r>
              <a:rPr lang="en-US" sz="1400" spc="-1" dirty="0">
                <a:solidFill>
                  <a:srgbClr val="1D438F"/>
                </a:solidFill>
                <a:latin typeface="Arial"/>
                <a:ea typeface="DejaVu Sans"/>
              </a:rPr>
              <a:t>between WR-PTP and HA-PTP</a:t>
            </a:r>
          </a:p>
          <a:p>
            <a:pPr marL="285750" lvl="1" indent="-285840">
              <a:spcBef>
                <a:spcPts val="1000"/>
              </a:spcBef>
              <a:buClr>
                <a:srgbClr val="1D438F"/>
              </a:buClr>
              <a:buFont typeface="Arial"/>
              <a:buChar char="•"/>
            </a:pPr>
            <a:r>
              <a:rPr lang="en-US" sz="1400" spc="-1" dirty="0">
                <a:solidFill>
                  <a:srgbClr val="1D438F"/>
                </a:solidFill>
                <a:latin typeface="Arial"/>
                <a:ea typeface="DejaVu Sans"/>
              </a:rPr>
              <a:t>WR </a:t>
            </a: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Nodes:</a:t>
            </a:r>
          </a:p>
          <a:p>
            <a:pPr marL="742950" lvl="2" indent="-285840">
              <a:spcBef>
                <a:spcPts val="1000"/>
              </a:spcBef>
              <a:buClr>
                <a:srgbClr val="1D438F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1D438F"/>
                </a:solidFill>
                <a:latin typeface="Arial"/>
                <a:ea typeface="DejaVu Sans"/>
              </a:rPr>
              <a:t>Implement </a:t>
            </a:r>
            <a:r>
              <a:rPr lang="en-US" sz="1400" spc="-1" dirty="0">
                <a:solidFill>
                  <a:srgbClr val="1D438F"/>
                </a:solidFill>
              </a:rPr>
              <a:t>WR-PTP and </a:t>
            </a:r>
            <a:r>
              <a:rPr lang="en-US" sz="1400" spc="-1" dirty="0" smtClean="0">
                <a:solidFill>
                  <a:srgbClr val="1D438F"/>
                </a:solidFill>
              </a:rPr>
              <a:t>HA-PTP </a:t>
            </a:r>
            <a:r>
              <a:rPr lang="en-US" sz="1400" spc="-1" dirty="0" smtClean="0">
                <a:solidFill>
                  <a:srgbClr val="1D438F"/>
                </a:solidFill>
              </a:rPr>
              <a:t>but </a:t>
            </a:r>
            <a:r>
              <a:rPr lang="en-US" sz="1400" spc="-1" dirty="0" smtClean="0">
                <a:solidFill>
                  <a:srgbClr val="1D438F"/>
                </a:solidFill>
              </a:rPr>
              <a:t>support only one at a time (limited space)</a:t>
            </a:r>
          </a:p>
          <a:p>
            <a:pPr marL="742950" lvl="2" indent="-285840">
              <a:spcBef>
                <a:spcPts val="1000"/>
              </a:spcBef>
              <a:buClr>
                <a:srgbClr val="1D438F"/>
              </a:buClr>
              <a:buFont typeface="Arial"/>
              <a:buChar char="•"/>
            </a:pPr>
            <a:endParaRPr lang="en-GB" sz="1400" spc="-1" dirty="0"/>
          </a:p>
          <a:p>
            <a:pPr marL="742950" lvl="2" indent="-285840">
              <a:spcBef>
                <a:spcPts val="1000"/>
              </a:spcBef>
              <a:buClr>
                <a:srgbClr val="1D438F"/>
              </a:buClr>
              <a:buFont typeface="Arial"/>
              <a:buChar char="•"/>
            </a:pPr>
            <a:endParaRPr lang="en-US" sz="14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228600" lvl="1" indent="-228600">
              <a:spcBef>
                <a:spcPts val="1000"/>
              </a:spcBef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2023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White Rabbit operation in a nutshell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14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26</a:t>
            </a:r>
            <a:endParaRPr lang="en-US" sz="1050" b="0" strike="noStrike" spc="-1" dirty="0">
              <a:latin typeface="Times New Roman"/>
            </a:endParaRPr>
          </a:p>
        </p:txBody>
      </p:sp>
      <p:grpSp>
        <p:nvGrpSpPr>
          <p:cNvPr id="16" name="Grupa 11"/>
          <p:cNvGrpSpPr/>
          <p:nvPr/>
        </p:nvGrpSpPr>
        <p:grpSpPr>
          <a:xfrm>
            <a:off x="53640" y="1440000"/>
            <a:ext cx="9018720" cy="1653840"/>
            <a:chOff x="53640" y="1440000"/>
            <a:chExt cx="9018720" cy="1653840"/>
          </a:xfrm>
        </p:grpSpPr>
        <p:pic>
          <p:nvPicPr>
            <p:cNvPr id="17" name="Obraz 3"/>
            <p:cNvPicPr/>
            <p:nvPr/>
          </p:nvPicPr>
          <p:blipFill>
            <a:blip r:embed="rId3"/>
            <a:stretch/>
          </p:blipFill>
          <p:spPr>
            <a:xfrm>
              <a:off x="1447920" y="2281320"/>
              <a:ext cx="1980000" cy="8125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8" name="Obraz 7"/>
            <p:cNvPicPr/>
            <p:nvPr/>
          </p:nvPicPr>
          <p:blipFill>
            <a:blip r:embed="rId3"/>
            <a:stretch/>
          </p:blipFill>
          <p:spPr>
            <a:xfrm flipH="1">
              <a:off x="4764240" y="2260440"/>
              <a:ext cx="1980000" cy="8125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9" name="Prostokąt 28"/>
            <p:cNvSpPr/>
            <p:nvPr/>
          </p:nvSpPr>
          <p:spPr>
            <a:xfrm>
              <a:off x="53640" y="1473120"/>
              <a:ext cx="9004320" cy="1404720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Precision Time Protocol</a:t>
              </a:r>
              <a:r>
                <a:rPr sz="1300"/>
                <a:t/>
              </a:r>
              <a:br>
                <a:rPr sz="1300"/>
              </a:br>
              <a:r>
                <a:rPr lang="en-US" sz="1300" b="1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(PTP, IEEE 1588)</a:t>
              </a:r>
              <a:endParaRPr lang="en-GB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PTP limitations:</a:t>
              </a:r>
              <a:endParaRPr lang="en-GB" sz="105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Free-running oscillators</a:t>
              </a:r>
              <a:endParaRPr lang="en-GB" sz="105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Timestamp resolution</a:t>
              </a:r>
              <a:endParaRPr lang="en-GB" sz="105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Symmetry assumption of</a:t>
              </a:r>
              <a:r>
                <a:rPr sz="1050"/>
                <a:t/>
              </a:r>
              <a:br>
                <a:rPr sz="1050"/>
              </a:b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medium &amp; hardware</a:t>
              </a:r>
              <a:endParaRPr lang="en-GB" sz="1050" b="0" strike="noStrike" spc="-1">
                <a:latin typeface="Arial"/>
              </a:endParaRPr>
            </a:p>
          </p:txBody>
        </p:sp>
        <p:sp>
          <p:nvSpPr>
            <p:cNvPr id="20" name="Łącznik prosty ze strzałką 8"/>
            <p:cNvSpPr/>
            <p:nvPr/>
          </p:nvSpPr>
          <p:spPr>
            <a:xfrm flipV="1">
              <a:off x="2426400" y="1440000"/>
              <a:ext cx="360" cy="9000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head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" name="Łącznik prosty ze strzałką 13"/>
            <p:cNvSpPr/>
            <p:nvPr/>
          </p:nvSpPr>
          <p:spPr>
            <a:xfrm flipV="1">
              <a:off x="5716440" y="1472400"/>
              <a:ext cx="360" cy="846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head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2" name="Łącznik prosty ze strzałką 16"/>
            <p:cNvSpPr/>
            <p:nvPr/>
          </p:nvSpPr>
          <p:spPr>
            <a:xfrm>
              <a:off x="2426400" y="1581120"/>
              <a:ext cx="3275640" cy="189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3" name="Łącznik prosty ze strzałką 20"/>
            <p:cNvSpPr/>
            <p:nvPr/>
          </p:nvSpPr>
          <p:spPr>
            <a:xfrm flipH="1">
              <a:off x="2423520" y="1953360"/>
              <a:ext cx="3275640" cy="1483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4" name="pole tekstowe 19"/>
            <p:cNvSpPr/>
            <p:nvPr/>
          </p:nvSpPr>
          <p:spPr>
            <a:xfrm>
              <a:off x="2100240" y="144072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1</a:t>
              </a:r>
              <a:endParaRPr lang="en-GB" sz="1800" b="0" strike="noStrike" spc="-1">
                <a:latin typeface="Arial"/>
              </a:endParaRPr>
            </a:p>
          </p:txBody>
        </p:sp>
        <p:sp>
          <p:nvSpPr>
            <p:cNvPr id="25" name="pole tekstowe 24"/>
            <p:cNvSpPr/>
            <p:nvPr/>
          </p:nvSpPr>
          <p:spPr>
            <a:xfrm>
              <a:off x="2112120" y="193104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4</a:t>
              </a:r>
              <a:endParaRPr lang="en-GB" sz="1800" b="0" strike="noStrike" spc="-1">
                <a:latin typeface="Arial"/>
              </a:endParaRPr>
            </a:p>
          </p:txBody>
        </p:sp>
        <p:sp>
          <p:nvSpPr>
            <p:cNvPr id="26" name="pole tekstowe 25"/>
            <p:cNvSpPr/>
            <p:nvPr/>
          </p:nvSpPr>
          <p:spPr>
            <a:xfrm>
              <a:off x="5710680" y="147312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endParaRPr lang="en-GB" sz="1800" b="0" strike="noStrike" spc="-1">
                <a:latin typeface="Arial"/>
              </a:endParaRPr>
            </a:p>
          </p:txBody>
        </p:sp>
        <p:sp>
          <p:nvSpPr>
            <p:cNvPr id="27" name="pole tekstowe 26"/>
            <p:cNvSpPr/>
            <p:nvPr/>
          </p:nvSpPr>
          <p:spPr>
            <a:xfrm>
              <a:off x="5710680" y="184356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3</a:t>
              </a:r>
              <a:endParaRPr lang="en-GB" sz="1800" b="0" strike="noStrike" spc="-1">
                <a:latin typeface="Arial"/>
              </a:endParaRPr>
            </a:p>
          </p:txBody>
        </p:sp>
        <p:grpSp>
          <p:nvGrpSpPr>
            <p:cNvPr id="28" name="Grupa 43"/>
            <p:cNvGrpSpPr/>
            <p:nvPr/>
          </p:nvGrpSpPr>
          <p:grpSpPr>
            <a:xfrm>
              <a:off x="2228760" y="2341800"/>
              <a:ext cx="394560" cy="345600"/>
              <a:chOff x="2228760" y="2341800"/>
              <a:chExt cx="394560" cy="345600"/>
            </a:xfrm>
          </p:grpSpPr>
          <p:sp>
            <p:nvSpPr>
              <p:cNvPr id="42" name="Elipsa 29"/>
              <p:cNvSpPr/>
              <p:nvPr/>
            </p:nvSpPr>
            <p:spPr>
              <a:xfrm>
                <a:off x="2228760" y="2341800"/>
                <a:ext cx="394560" cy="345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A5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3" name="Łącznik prostoliniowy 32"/>
              <p:cNvSpPr/>
              <p:nvPr/>
            </p:nvSpPr>
            <p:spPr>
              <a:xfrm flipV="1">
                <a:off x="2426400" y="2407320"/>
                <a:ext cx="360" cy="10728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4" name="Łącznik prostoliniowy 38"/>
              <p:cNvSpPr/>
              <p:nvPr/>
            </p:nvSpPr>
            <p:spPr>
              <a:xfrm flipH="1" flipV="1">
                <a:off x="2421360" y="2500920"/>
                <a:ext cx="70200" cy="7164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29" name="Grupa 47"/>
            <p:cNvGrpSpPr/>
            <p:nvPr/>
          </p:nvGrpSpPr>
          <p:grpSpPr>
            <a:xfrm>
              <a:off x="5518440" y="2320920"/>
              <a:ext cx="394560" cy="345600"/>
              <a:chOff x="5518440" y="2320920"/>
              <a:chExt cx="394560" cy="345600"/>
            </a:xfrm>
          </p:grpSpPr>
          <p:sp>
            <p:nvSpPr>
              <p:cNvPr id="39" name="Elipsa 48"/>
              <p:cNvSpPr/>
              <p:nvPr/>
            </p:nvSpPr>
            <p:spPr>
              <a:xfrm>
                <a:off x="5518440" y="2320920"/>
                <a:ext cx="394560" cy="345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A5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0" name="Łącznik prostoliniowy 49"/>
              <p:cNvSpPr/>
              <p:nvPr/>
            </p:nvSpPr>
            <p:spPr>
              <a:xfrm flipV="1">
                <a:off x="5716080" y="2386440"/>
                <a:ext cx="360" cy="10728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1" name="Łącznik prostoliniowy 50"/>
              <p:cNvSpPr/>
              <p:nvPr/>
            </p:nvSpPr>
            <p:spPr>
              <a:xfrm flipH="1" flipV="1">
                <a:off x="5709240" y="2477880"/>
                <a:ext cx="69840" cy="7164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30" name="Dowolny kształt 12"/>
            <p:cNvSpPr/>
            <p:nvPr/>
          </p:nvSpPr>
          <p:spPr>
            <a:xfrm>
              <a:off x="2230200" y="2621160"/>
              <a:ext cx="3040200" cy="307800"/>
            </a:xfrm>
            <a:custGeom>
              <a:avLst/>
              <a:gdLst/>
              <a:ahLst/>
              <a:cxnLst/>
              <a:rect l="l" t="t" r="r" b="b"/>
              <a:pathLst>
                <a:path w="3041227" h="308880">
                  <a:moveTo>
                    <a:pt x="0" y="264170"/>
                  </a:moveTo>
                  <a:cubicBezTo>
                    <a:pt x="31044" y="291827"/>
                    <a:pt x="62089" y="319485"/>
                    <a:pt x="162560" y="304810"/>
                  </a:cubicBezTo>
                  <a:cubicBezTo>
                    <a:pt x="263031" y="290135"/>
                    <a:pt x="438009" y="206597"/>
                    <a:pt x="602827" y="176117"/>
                  </a:cubicBezTo>
                  <a:cubicBezTo>
                    <a:pt x="767645" y="145637"/>
                    <a:pt x="957298" y="151281"/>
                    <a:pt x="1151467" y="121930"/>
                  </a:cubicBezTo>
                  <a:cubicBezTo>
                    <a:pt x="1345636" y="92579"/>
                    <a:pt x="1578187" y="1139"/>
                    <a:pt x="1767840" y="10"/>
                  </a:cubicBezTo>
                  <a:cubicBezTo>
                    <a:pt x="1957493" y="-1119"/>
                    <a:pt x="2140374" y="92579"/>
                    <a:pt x="2289387" y="115157"/>
                  </a:cubicBezTo>
                  <a:cubicBezTo>
                    <a:pt x="2438400" y="137735"/>
                    <a:pt x="2536613" y="142250"/>
                    <a:pt x="2661920" y="135477"/>
                  </a:cubicBezTo>
                  <a:cubicBezTo>
                    <a:pt x="2787227" y="128704"/>
                    <a:pt x="2914227" y="101610"/>
                    <a:pt x="3041227" y="74517"/>
                  </a:cubicBezTo>
                </a:path>
              </a:pathLst>
            </a:custGeom>
            <a:noFill/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1" name="Prostokąt 120"/>
            <p:cNvSpPr/>
            <p:nvPr/>
          </p:nvSpPr>
          <p:spPr>
            <a:xfrm>
              <a:off x="3835800" y="2445840"/>
              <a:ext cx="334080" cy="157320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57680" rIns="90000" bIns="15768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t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32" name="Łącznik prosty ze strzałką 17"/>
            <p:cNvSpPr/>
            <p:nvPr/>
          </p:nvSpPr>
          <p:spPr>
            <a:xfrm>
              <a:off x="4170960" y="2525040"/>
              <a:ext cx="151200" cy="39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575">
              <a:solidFill>
                <a:srgbClr val="FFFFFF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3" name="Łącznik prosty ze strzałką 121"/>
            <p:cNvSpPr/>
            <p:nvPr/>
          </p:nvSpPr>
          <p:spPr>
            <a:xfrm flipH="1" flipV="1">
              <a:off x="3658680" y="2748600"/>
              <a:ext cx="167760" cy="54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575">
              <a:solidFill>
                <a:srgbClr val="FFFFFF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4" name="Prostokąt 122"/>
            <p:cNvSpPr/>
            <p:nvPr/>
          </p:nvSpPr>
          <p:spPr>
            <a:xfrm>
              <a:off x="3828240" y="2677320"/>
              <a:ext cx="334080" cy="157320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57680" rIns="90000" bIns="15768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t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35" name="pole tekstowe 33"/>
            <p:cNvSpPr/>
            <p:nvPr/>
          </p:nvSpPr>
          <p:spPr>
            <a:xfrm>
              <a:off x="6387120" y="1805400"/>
              <a:ext cx="2685240" cy="257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100" b="0" strike="noStrike" spc="-1" dirty="0" err="1">
                  <a:solidFill>
                    <a:srgbClr val="000000"/>
                  </a:solidFill>
                  <a:latin typeface="Arial"/>
                  <a:ea typeface="DejaVu Sans"/>
                </a:rPr>
                <a:t>Time_cor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=                                 </a:t>
              </a:r>
              <a:r>
                <a:rPr lang="en-US" sz="1100" b="0" strike="noStrike" spc="-1" dirty="0">
                  <a:solidFill>
                    <a:srgbClr val="808080"/>
                  </a:solidFill>
                  <a:latin typeface="Arial"/>
                  <a:ea typeface="DejaVu Sans"/>
                </a:rPr>
                <a:t>+ </a:t>
              </a:r>
              <a:r>
                <a:rPr lang="en-US" sz="1100" b="0" strike="noStrike" spc="-1" dirty="0" err="1">
                  <a:solidFill>
                    <a:srgbClr val="808080"/>
                  </a:solidFill>
                  <a:latin typeface="Arial"/>
                  <a:ea typeface="DejaVu Sans"/>
                </a:rPr>
                <a:t>asym</a:t>
              </a:r>
              <a:r>
                <a:rPr lang="en-US" sz="1100" b="0" strike="noStrike" spc="-1" dirty="0">
                  <a:solidFill>
                    <a:srgbClr val="808080"/>
                  </a:solidFill>
                  <a:latin typeface="Arial"/>
                  <a:ea typeface="DejaVu Sans"/>
                </a:rPr>
                <a:t> </a:t>
              </a:r>
              <a:endParaRPr lang="en-GB" sz="1100" b="0" strike="noStrike" spc="-1" dirty="0">
                <a:latin typeface="Arial"/>
              </a:endParaRPr>
            </a:p>
          </p:txBody>
        </p:sp>
        <p:sp>
          <p:nvSpPr>
            <p:cNvPr id="36" name="pole tekstowe 123"/>
            <p:cNvSpPr/>
            <p:nvPr/>
          </p:nvSpPr>
          <p:spPr>
            <a:xfrm>
              <a:off x="7210800" y="1657440"/>
              <a:ext cx="1175760" cy="538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(t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4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– 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1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) – (t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3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– 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)</a:t>
              </a:r>
              <a:endParaRPr lang="en-GB" sz="1100" b="0" strike="noStrike" spc="-1" dirty="0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endParaRPr lang="en-GB" sz="600" b="0" strike="noStrike" spc="-1" dirty="0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endParaRPr lang="en-GB" sz="1100" b="0" strike="noStrike" spc="-1" dirty="0">
                <a:latin typeface="Arial"/>
              </a:endParaRPr>
            </a:p>
          </p:txBody>
        </p:sp>
        <p:sp>
          <p:nvSpPr>
            <p:cNvPr id="37" name="Łącznik prostoliniowy 35"/>
            <p:cNvSpPr/>
            <p:nvPr/>
          </p:nvSpPr>
          <p:spPr>
            <a:xfrm>
              <a:off x="7257600" y="1935720"/>
              <a:ext cx="1143000" cy="36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8" name="TextBox 1"/>
            <p:cNvSpPr/>
            <p:nvPr/>
          </p:nvSpPr>
          <p:spPr>
            <a:xfrm>
              <a:off x="4280400" y="2513880"/>
              <a:ext cx="678600" cy="249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Ethernet</a:t>
              </a:r>
              <a:endParaRPr lang="en-GB" sz="1050" b="0" strike="noStrike" spc="-1">
                <a:latin typeface="Arial"/>
              </a:endParaRPr>
            </a:p>
          </p:txBody>
        </p:sp>
      </p:grpSp>
      <p:grpSp>
        <p:nvGrpSpPr>
          <p:cNvPr id="45" name="Grupa 64"/>
          <p:cNvGrpSpPr/>
          <p:nvPr/>
        </p:nvGrpSpPr>
        <p:grpSpPr>
          <a:xfrm>
            <a:off x="55080" y="2608920"/>
            <a:ext cx="7483320" cy="900000"/>
            <a:chOff x="55080" y="2608920"/>
            <a:chExt cx="7483320" cy="900000"/>
          </a:xfrm>
        </p:grpSpPr>
        <p:grpSp>
          <p:nvGrpSpPr>
            <p:cNvPr id="46" name="Grupa 57"/>
            <p:cNvGrpSpPr/>
            <p:nvPr/>
          </p:nvGrpSpPr>
          <p:grpSpPr>
            <a:xfrm>
              <a:off x="2420640" y="2973240"/>
              <a:ext cx="3277080" cy="192600"/>
              <a:chOff x="2420640" y="2973240"/>
              <a:chExt cx="3277080" cy="192600"/>
            </a:xfrm>
          </p:grpSpPr>
          <p:grpSp>
            <p:nvGrpSpPr>
              <p:cNvPr id="110" name="Grupa 52"/>
              <p:cNvGrpSpPr/>
              <p:nvPr/>
            </p:nvGrpSpPr>
            <p:grpSpPr>
              <a:xfrm>
                <a:off x="2420640" y="3002040"/>
                <a:ext cx="546480" cy="163800"/>
                <a:chOff x="2420640" y="3002040"/>
                <a:chExt cx="546480" cy="163800"/>
              </a:xfrm>
            </p:grpSpPr>
            <p:sp>
              <p:nvSpPr>
                <p:cNvPr id="156" name="Łącznik prostoliniowy 45"/>
                <p:cNvSpPr/>
                <p:nvPr/>
              </p:nvSpPr>
              <p:spPr>
                <a:xfrm>
                  <a:off x="2420640" y="31543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7" name="Łącznik prostoliniowy 53"/>
                <p:cNvSpPr/>
                <p:nvPr/>
              </p:nvSpPr>
              <p:spPr>
                <a:xfrm>
                  <a:off x="2552760" y="3002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8" name="Łącznik prostoliniowy 54"/>
                <p:cNvSpPr/>
                <p:nvPr/>
              </p:nvSpPr>
              <p:spPr>
                <a:xfrm>
                  <a:off x="2693880" y="31543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9" name="Łącznik prostoliniowy 55"/>
                <p:cNvSpPr/>
                <p:nvPr/>
              </p:nvSpPr>
              <p:spPr>
                <a:xfrm>
                  <a:off x="2825640" y="3002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60" name="Łącznik prostoliniowy 56"/>
                <p:cNvSpPr/>
                <p:nvPr/>
              </p:nvSpPr>
              <p:spPr>
                <a:xfrm>
                  <a:off x="256212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61" name="Łącznik prostoliniowy 59"/>
                <p:cNvSpPr/>
                <p:nvPr/>
              </p:nvSpPr>
              <p:spPr>
                <a:xfrm>
                  <a:off x="2693880" y="30135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62" name="Łącznik prostoliniowy 60"/>
                <p:cNvSpPr/>
                <p:nvPr/>
              </p:nvSpPr>
              <p:spPr>
                <a:xfrm>
                  <a:off x="282564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63" name="Łącznik prostoliniowy 70"/>
                <p:cNvSpPr/>
                <p:nvPr/>
              </p:nvSpPr>
              <p:spPr>
                <a:xfrm>
                  <a:off x="296676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1" name="Grupa 71"/>
              <p:cNvGrpSpPr/>
              <p:nvPr/>
            </p:nvGrpSpPr>
            <p:grpSpPr>
              <a:xfrm>
                <a:off x="2966760" y="2996280"/>
                <a:ext cx="546480" cy="163800"/>
                <a:chOff x="2966760" y="2996280"/>
                <a:chExt cx="546480" cy="163800"/>
              </a:xfrm>
            </p:grpSpPr>
            <p:sp>
              <p:nvSpPr>
                <p:cNvPr id="148" name="Łącznik prostoliniowy 72"/>
                <p:cNvSpPr/>
                <p:nvPr/>
              </p:nvSpPr>
              <p:spPr>
                <a:xfrm>
                  <a:off x="2966760" y="31485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9" name="Łącznik prostoliniowy 73"/>
                <p:cNvSpPr/>
                <p:nvPr/>
              </p:nvSpPr>
              <p:spPr>
                <a:xfrm>
                  <a:off x="3098880" y="2996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0" name="Łącznik prostoliniowy 74"/>
                <p:cNvSpPr/>
                <p:nvPr/>
              </p:nvSpPr>
              <p:spPr>
                <a:xfrm>
                  <a:off x="3240000" y="31485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1" name="Łącznik prostoliniowy 75"/>
                <p:cNvSpPr/>
                <p:nvPr/>
              </p:nvSpPr>
              <p:spPr>
                <a:xfrm>
                  <a:off x="3371760" y="2996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2" name="Łącznik prostoliniowy 76"/>
                <p:cNvSpPr/>
                <p:nvPr/>
              </p:nvSpPr>
              <p:spPr>
                <a:xfrm>
                  <a:off x="310824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3" name="Łącznik prostoliniowy 77"/>
                <p:cNvSpPr/>
                <p:nvPr/>
              </p:nvSpPr>
              <p:spPr>
                <a:xfrm>
                  <a:off x="3240000" y="3007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4" name="Łącznik prostoliniowy 78"/>
                <p:cNvSpPr/>
                <p:nvPr/>
              </p:nvSpPr>
              <p:spPr>
                <a:xfrm>
                  <a:off x="337176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5" name="Łącznik prostoliniowy 79"/>
                <p:cNvSpPr/>
                <p:nvPr/>
              </p:nvSpPr>
              <p:spPr>
                <a:xfrm>
                  <a:off x="351288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2" name="Grupa 80"/>
              <p:cNvGrpSpPr/>
              <p:nvPr/>
            </p:nvGrpSpPr>
            <p:grpSpPr>
              <a:xfrm>
                <a:off x="3512880" y="2990520"/>
                <a:ext cx="546480" cy="163800"/>
                <a:chOff x="3512880" y="2990520"/>
                <a:chExt cx="546480" cy="163800"/>
              </a:xfrm>
            </p:grpSpPr>
            <p:sp>
              <p:nvSpPr>
                <p:cNvPr id="140" name="Łącznik prostoliniowy 81"/>
                <p:cNvSpPr/>
                <p:nvPr/>
              </p:nvSpPr>
              <p:spPr>
                <a:xfrm>
                  <a:off x="3512880" y="31428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1" name="Łącznik prostoliniowy 82"/>
                <p:cNvSpPr/>
                <p:nvPr/>
              </p:nvSpPr>
              <p:spPr>
                <a:xfrm>
                  <a:off x="3644640" y="29905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2" name="Łącznik prostoliniowy 83"/>
                <p:cNvSpPr/>
                <p:nvPr/>
              </p:nvSpPr>
              <p:spPr>
                <a:xfrm>
                  <a:off x="3786120" y="3142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3" name="Łącznik prostoliniowy 84"/>
                <p:cNvSpPr/>
                <p:nvPr/>
              </p:nvSpPr>
              <p:spPr>
                <a:xfrm>
                  <a:off x="3917880" y="2990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4" name="Łącznik prostoliniowy 85"/>
                <p:cNvSpPr/>
                <p:nvPr/>
              </p:nvSpPr>
              <p:spPr>
                <a:xfrm>
                  <a:off x="365436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5" name="Łącznik prostoliniowy 86"/>
                <p:cNvSpPr/>
                <p:nvPr/>
              </p:nvSpPr>
              <p:spPr>
                <a:xfrm>
                  <a:off x="378612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6" name="Łącznik prostoliniowy 87"/>
                <p:cNvSpPr/>
                <p:nvPr/>
              </p:nvSpPr>
              <p:spPr>
                <a:xfrm>
                  <a:off x="391788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7" name="Łącznik prostoliniowy 88"/>
                <p:cNvSpPr/>
                <p:nvPr/>
              </p:nvSpPr>
              <p:spPr>
                <a:xfrm>
                  <a:off x="405900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3" name="Grupa 89"/>
              <p:cNvGrpSpPr/>
              <p:nvPr/>
            </p:nvGrpSpPr>
            <p:grpSpPr>
              <a:xfrm>
                <a:off x="4059000" y="2984760"/>
                <a:ext cx="546480" cy="163800"/>
                <a:chOff x="4059000" y="2984760"/>
                <a:chExt cx="546480" cy="163800"/>
              </a:xfrm>
            </p:grpSpPr>
            <p:sp>
              <p:nvSpPr>
                <p:cNvPr id="132" name="Łącznik prostoliniowy 90"/>
                <p:cNvSpPr/>
                <p:nvPr/>
              </p:nvSpPr>
              <p:spPr>
                <a:xfrm>
                  <a:off x="4059000" y="31370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3" name="Łącznik prostoliniowy 91"/>
                <p:cNvSpPr/>
                <p:nvPr/>
              </p:nvSpPr>
              <p:spPr>
                <a:xfrm>
                  <a:off x="4190760" y="29847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4" name="Łącznik prostoliniowy 92"/>
                <p:cNvSpPr/>
                <p:nvPr/>
              </p:nvSpPr>
              <p:spPr>
                <a:xfrm>
                  <a:off x="4332240" y="3137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5" name="Łącznik prostoliniowy 96"/>
                <p:cNvSpPr/>
                <p:nvPr/>
              </p:nvSpPr>
              <p:spPr>
                <a:xfrm>
                  <a:off x="4464000" y="29847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6" name="Łącznik prostoliniowy 97"/>
                <p:cNvSpPr/>
                <p:nvPr/>
              </p:nvSpPr>
              <p:spPr>
                <a:xfrm>
                  <a:off x="420048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7" name="Łącznik prostoliniowy 98"/>
                <p:cNvSpPr/>
                <p:nvPr/>
              </p:nvSpPr>
              <p:spPr>
                <a:xfrm>
                  <a:off x="433224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8" name="Łącznik prostoliniowy 99"/>
                <p:cNvSpPr/>
                <p:nvPr/>
              </p:nvSpPr>
              <p:spPr>
                <a:xfrm>
                  <a:off x="446400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9" name="Łącznik prostoliniowy 100"/>
                <p:cNvSpPr/>
                <p:nvPr/>
              </p:nvSpPr>
              <p:spPr>
                <a:xfrm>
                  <a:off x="460512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4" name="Grupa 101"/>
              <p:cNvGrpSpPr/>
              <p:nvPr/>
            </p:nvGrpSpPr>
            <p:grpSpPr>
              <a:xfrm>
                <a:off x="4605120" y="2979000"/>
                <a:ext cx="546480" cy="163800"/>
                <a:chOff x="4605120" y="2979000"/>
                <a:chExt cx="546480" cy="163800"/>
              </a:xfrm>
            </p:grpSpPr>
            <p:sp>
              <p:nvSpPr>
                <p:cNvPr id="124" name="Łącznik prostoliniowy 102"/>
                <p:cNvSpPr/>
                <p:nvPr/>
              </p:nvSpPr>
              <p:spPr>
                <a:xfrm>
                  <a:off x="4605120" y="3131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5" name="Łącznik prostoliniowy 103"/>
                <p:cNvSpPr/>
                <p:nvPr/>
              </p:nvSpPr>
              <p:spPr>
                <a:xfrm>
                  <a:off x="4736880" y="29790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6" name="Łącznik prostoliniowy 104"/>
                <p:cNvSpPr/>
                <p:nvPr/>
              </p:nvSpPr>
              <p:spPr>
                <a:xfrm>
                  <a:off x="4878360" y="3131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7" name="Łącznik prostoliniowy 105"/>
                <p:cNvSpPr/>
                <p:nvPr/>
              </p:nvSpPr>
              <p:spPr>
                <a:xfrm>
                  <a:off x="5010120" y="29790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8" name="Łącznik prostoliniowy 106"/>
                <p:cNvSpPr/>
                <p:nvPr/>
              </p:nvSpPr>
              <p:spPr>
                <a:xfrm>
                  <a:off x="474624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9" name="Łącznik prostoliniowy 107"/>
                <p:cNvSpPr/>
                <p:nvPr/>
              </p:nvSpPr>
              <p:spPr>
                <a:xfrm>
                  <a:off x="487836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0" name="Łącznik prostoliniowy 108"/>
                <p:cNvSpPr/>
                <p:nvPr/>
              </p:nvSpPr>
              <p:spPr>
                <a:xfrm>
                  <a:off x="501012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1" name="Łącznik prostoliniowy 109"/>
                <p:cNvSpPr/>
                <p:nvPr/>
              </p:nvSpPr>
              <p:spPr>
                <a:xfrm>
                  <a:off x="515124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5" name="Grupa 110"/>
              <p:cNvGrpSpPr/>
              <p:nvPr/>
            </p:nvGrpSpPr>
            <p:grpSpPr>
              <a:xfrm>
                <a:off x="5151240" y="2973240"/>
                <a:ext cx="546480" cy="163800"/>
                <a:chOff x="5151240" y="2973240"/>
                <a:chExt cx="546480" cy="163800"/>
              </a:xfrm>
            </p:grpSpPr>
            <p:sp>
              <p:nvSpPr>
                <p:cNvPr id="116" name="Łącznik prostoliniowy 111"/>
                <p:cNvSpPr/>
                <p:nvPr/>
              </p:nvSpPr>
              <p:spPr>
                <a:xfrm>
                  <a:off x="5151240" y="31258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17" name="Łącznik prostoliniowy 112"/>
                <p:cNvSpPr/>
                <p:nvPr/>
              </p:nvSpPr>
              <p:spPr>
                <a:xfrm>
                  <a:off x="5283000" y="29732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18" name="Łącznik prostoliniowy 113"/>
                <p:cNvSpPr/>
                <p:nvPr/>
              </p:nvSpPr>
              <p:spPr>
                <a:xfrm>
                  <a:off x="5424480" y="31258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19" name="Łącznik prostoliniowy 114"/>
                <p:cNvSpPr/>
                <p:nvPr/>
              </p:nvSpPr>
              <p:spPr>
                <a:xfrm>
                  <a:off x="5556240" y="29732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0" name="Łącznik prostoliniowy 115"/>
                <p:cNvSpPr/>
                <p:nvPr/>
              </p:nvSpPr>
              <p:spPr>
                <a:xfrm>
                  <a:off x="529236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1" name="Łącznik prostoliniowy 116"/>
                <p:cNvSpPr/>
                <p:nvPr/>
              </p:nvSpPr>
              <p:spPr>
                <a:xfrm>
                  <a:off x="542448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2" name="Łącznik prostoliniowy 117"/>
                <p:cNvSpPr/>
                <p:nvPr/>
              </p:nvSpPr>
              <p:spPr>
                <a:xfrm>
                  <a:off x="555624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3" name="Łącznik prostoliniowy 118"/>
                <p:cNvSpPr/>
                <p:nvPr/>
              </p:nvSpPr>
              <p:spPr>
                <a:xfrm>
                  <a:off x="569736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sp>
          <p:nvSpPr>
            <p:cNvPr id="47" name="Prostokąt 119"/>
            <p:cNvSpPr/>
            <p:nvPr/>
          </p:nvSpPr>
          <p:spPr>
            <a:xfrm>
              <a:off x="55080" y="2895120"/>
              <a:ext cx="7483320" cy="608400"/>
            </a:xfrm>
            <a:prstGeom prst="rect">
              <a:avLst/>
            </a:prstGeom>
            <a:solidFill>
              <a:srgbClr val="4F81BD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Frequency </a:t>
              </a:r>
              <a:endParaRPr lang="en-GB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transfer</a:t>
              </a:r>
              <a:endParaRPr lang="en-GB" sz="1300" b="0" strike="noStrike" spc="-1">
                <a:latin typeface="Arial"/>
              </a:endParaRPr>
            </a:p>
          </p:txBody>
        </p:sp>
        <p:grpSp>
          <p:nvGrpSpPr>
            <p:cNvPr id="48" name="Grupa 125"/>
            <p:cNvGrpSpPr/>
            <p:nvPr/>
          </p:nvGrpSpPr>
          <p:grpSpPr>
            <a:xfrm>
              <a:off x="2502720" y="3182760"/>
              <a:ext cx="3276720" cy="192600"/>
              <a:chOff x="2502720" y="3182760"/>
              <a:chExt cx="3276720" cy="192600"/>
            </a:xfrm>
          </p:grpSpPr>
          <p:grpSp>
            <p:nvGrpSpPr>
              <p:cNvPr id="53" name="Grupa 126"/>
              <p:cNvGrpSpPr/>
              <p:nvPr/>
            </p:nvGrpSpPr>
            <p:grpSpPr>
              <a:xfrm>
                <a:off x="2502720" y="3211200"/>
                <a:ext cx="546480" cy="164160"/>
                <a:chOff x="2502720" y="3211200"/>
                <a:chExt cx="546480" cy="164160"/>
              </a:xfrm>
            </p:grpSpPr>
            <p:sp>
              <p:nvSpPr>
                <p:cNvPr id="102" name="Łącznik prostoliniowy 172"/>
                <p:cNvSpPr/>
                <p:nvPr/>
              </p:nvSpPr>
              <p:spPr>
                <a:xfrm>
                  <a:off x="2502720" y="33638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3" name="Łącznik prostoliniowy 173"/>
                <p:cNvSpPr/>
                <p:nvPr/>
              </p:nvSpPr>
              <p:spPr>
                <a:xfrm>
                  <a:off x="2634480" y="32112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4" name="Łącznik prostoliniowy 174"/>
                <p:cNvSpPr/>
                <p:nvPr/>
              </p:nvSpPr>
              <p:spPr>
                <a:xfrm>
                  <a:off x="2775600" y="33638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5" name="Łącznik prostoliniowy 175"/>
                <p:cNvSpPr/>
                <p:nvPr/>
              </p:nvSpPr>
              <p:spPr>
                <a:xfrm>
                  <a:off x="2907360" y="32112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6" name="Łącznik prostoliniowy 176"/>
                <p:cNvSpPr/>
                <p:nvPr/>
              </p:nvSpPr>
              <p:spPr>
                <a:xfrm>
                  <a:off x="2643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7" name="Łącznik prostoliniowy 177"/>
                <p:cNvSpPr/>
                <p:nvPr/>
              </p:nvSpPr>
              <p:spPr>
                <a:xfrm>
                  <a:off x="2775600" y="322272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8" name="Łącznik prostoliniowy 178"/>
                <p:cNvSpPr/>
                <p:nvPr/>
              </p:nvSpPr>
              <p:spPr>
                <a:xfrm>
                  <a:off x="290736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9" name="Łącznik prostoliniowy 179"/>
                <p:cNvSpPr/>
                <p:nvPr/>
              </p:nvSpPr>
              <p:spPr>
                <a:xfrm>
                  <a:off x="3048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4" name="Grupa 127"/>
              <p:cNvGrpSpPr/>
              <p:nvPr/>
            </p:nvGrpSpPr>
            <p:grpSpPr>
              <a:xfrm>
                <a:off x="3048840" y="3205800"/>
                <a:ext cx="546120" cy="163800"/>
                <a:chOff x="3048840" y="3205800"/>
                <a:chExt cx="546120" cy="163800"/>
              </a:xfrm>
            </p:grpSpPr>
            <p:sp>
              <p:nvSpPr>
                <p:cNvPr id="91" name="Łącznik prostoliniowy 164"/>
                <p:cNvSpPr/>
                <p:nvPr/>
              </p:nvSpPr>
              <p:spPr>
                <a:xfrm>
                  <a:off x="3048840" y="33580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2" name="Łącznik prostoliniowy 165"/>
                <p:cNvSpPr/>
                <p:nvPr/>
              </p:nvSpPr>
              <p:spPr>
                <a:xfrm>
                  <a:off x="3180600" y="3205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3" name="Łącznik prostoliniowy 166"/>
                <p:cNvSpPr/>
                <p:nvPr/>
              </p:nvSpPr>
              <p:spPr>
                <a:xfrm>
                  <a:off x="3321720" y="33580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7" name="Łącznik prostoliniowy 167"/>
                <p:cNvSpPr/>
                <p:nvPr/>
              </p:nvSpPr>
              <p:spPr>
                <a:xfrm>
                  <a:off x="3453480" y="3205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8" name="Łącznik prostoliniowy 168"/>
                <p:cNvSpPr/>
                <p:nvPr/>
              </p:nvSpPr>
              <p:spPr>
                <a:xfrm>
                  <a:off x="318996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9" name="Łącznik prostoliniowy 169"/>
                <p:cNvSpPr/>
                <p:nvPr/>
              </p:nvSpPr>
              <p:spPr>
                <a:xfrm>
                  <a:off x="3321720" y="321696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0" name="Łącznik prostoliniowy 170"/>
                <p:cNvSpPr/>
                <p:nvPr/>
              </p:nvSpPr>
              <p:spPr>
                <a:xfrm>
                  <a:off x="345348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1" name="Łącznik prostoliniowy 171"/>
                <p:cNvSpPr/>
                <p:nvPr/>
              </p:nvSpPr>
              <p:spPr>
                <a:xfrm>
                  <a:off x="359460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5" name="Grupa 128"/>
              <p:cNvGrpSpPr/>
              <p:nvPr/>
            </p:nvGrpSpPr>
            <p:grpSpPr>
              <a:xfrm>
                <a:off x="3594600" y="3200040"/>
                <a:ext cx="546480" cy="163800"/>
                <a:chOff x="3594600" y="3200040"/>
                <a:chExt cx="546480" cy="163800"/>
              </a:xfrm>
            </p:grpSpPr>
            <p:sp>
              <p:nvSpPr>
                <p:cNvPr id="83" name="Łącznik prostoliniowy 156"/>
                <p:cNvSpPr/>
                <p:nvPr/>
              </p:nvSpPr>
              <p:spPr>
                <a:xfrm>
                  <a:off x="3594600" y="33523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4" name="Łącznik prostoliniowy 157"/>
                <p:cNvSpPr/>
                <p:nvPr/>
              </p:nvSpPr>
              <p:spPr>
                <a:xfrm>
                  <a:off x="3726720" y="3200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5" name="Łącznik prostoliniowy 158"/>
                <p:cNvSpPr/>
                <p:nvPr/>
              </p:nvSpPr>
              <p:spPr>
                <a:xfrm>
                  <a:off x="3867840" y="33523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6" name="Łącznik prostoliniowy 159"/>
                <p:cNvSpPr/>
                <p:nvPr/>
              </p:nvSpPr>
              <p:spPr>
                <a:xfrm>
                  <a:off x="3999600" y="3200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7" name="Łącznik prostoliniowy 160"/>
                <p:cNvSpPr/>
                <p:nvPr/>
              </p:nvSpPr>
              <p:spPr>
                <a:xfrm>
                  <a:off x="373608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8" name="Łącznik prostoliniowy 161"/>
                <p:cNvSpPr/>
                <p:nvPr/>
              </p:nvSpPr>
              <p:spPr>
                <a:xfrm>
                  <a:off x="3867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9" name="Łącznik prostoliniowy 162"/>
                <p:cNvSpPr/>
                <p:nvPr/>
              </p:nvSpPr>
              <p:spPr>
                <a:xfrm>
                  <a:off x="399960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0" name="Łącznik prostoliniowy 163"/>
                <p:cNvSpPr/>
                <p:nvPr/>
              </p:nvSpPr>
              <p:spPr>
                <a:xfrm>
                  <a:off x="414072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6" name="Grupa 129"/>
              <p:cNvGrpSpPr/>
              <p:nvPr/>
            </p:nvGrpSpPr>
            <p:grpSpPr>
              <a:xfrm>
                <a:off x="4140720" y="3194280"/>
                <a:ext cx="546480" cy="163800"/>
                <a:chOff x="4140720" y="3194280"/>
                <a:chExt cx="546480" cy="163800"/>
              </a:xfrm>
            </p:grpSpPr>
            <p:sp>
              <p:nvSpPr>
                <p:cNvPr id="75" name="Łącznik prostoliniowy 148"/>
                <p:cNvSpPr/>
                <p:nvPr/>
              </p:nvSpPr>
              <p:spPr>
                <a:xfrm>
                  <a:off x="4140720" y="33465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6" name="Łącznik prostoliniowy 149"/>
                <p:cNvSpPr/>
                <p:nvPr/>
              </p:nvSpPr>
              <p:spPr>
                <a:xfrm>
                  <a:off x="4272840" y="3194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7" name="Łącznik prostoliniowy 150"/>
                <p:cNvSpPr/>
                <p:nvPr/>
              </p:nvSpPr>
              <p:spPr>
                <a:xfrm>
                  <a:off x="4413960" y="33465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8" name="Łącznik prostoliniowy 151"/>
                <p:cNvSpPr/>
                <p:nvPr/>
              </p:nvSpPr>
              <p:spPr>
                <a:xfrm>
                  <a:off x="4545720" y="3194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9" name="Łącznik prostoliniowy 152"/>
                <p:cNvSpPr/>
                <p:nvPr/>
              </p:nvSpPr>
              <p:spPr>
                <a:xfrm>
                  <a:off x="428220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0" name="Łącznik prostoliniowy 153"/>
                <p:cNvSpPr/>
                <p:nvPr/>
              </p:nvSpPr>
              <p:spPr>
                <a:xfrm>
                  <a:off x="441396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1" name="Łącznik prostoliniowy 154"/>
                <p:cNvSpPr/>
                <p:nvPr/>
              </p:nvSpPr>
              <p:spPr>
                <a:xfrm>
                  <a:off x="454572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2" name="Łącznik prostoliniowy 155"/>
                <p:cNvSpPr/>
                <p:nvPr/>
              </p:nvSpPr>
              <p:spPr>
                <a:xfrm>
                  <a:off x="468684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7" name="Grupa 130"/>
              <p:cNvGrpSpPr/>
              <p:nvPr/>
            </p:nvGrpSpPr>
            <p:grpSpPr>
              <a:xfrm>
                <a:off x="4686840" y="3188520"/>
                <a:ext cx="546480" cy="163800"/>
                <a:chOff x="4686840" y="3188520"/>
                <a:chExt cx="546480" cy="163800"/>
              </a:xfrm>
            </p:grpSpPr>
            <p:sp>
              <p:nvSpPr>
                <p:cNvPr id="67" name="Łącznik prostoliniowy 140"/>
                <p:cNvSpPr/>
                <p:nvPr/>
              </p:nvSpPr>
              <p:spPr>
                <a:xfrm>
                  <a:off x="4686840" y="33408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8" name="Łącznik prostoliniowy 141"/>
                <p:cNvSpPr/>
                <p:nvPr/>
              </p:nvSpPr>
              <p:spPr>
                <a:xfrm>
                  <a:off x="4818960" y="3188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9" name="Łącznik prostoliniowy 142"/>
                <p:cNvSpPr/>
                <p:nvPr/>
              </p:nvSpPr>
              <p:spPr>
                <a:xfrm>
                  <a:off x="4960080" y="3340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0" name="Łącznik prostoliniowy 143"/>
                <p:cNvSpPr/>
                <p:nvPr/>
              </p:nvSpPr>
              <p:spPr>
                <a:xfrm>
                  <a:off x="5091840" y="3188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1" name="Łącznik prostoliniowy 144"/>
                <p:cNvSpPr/>
                <p:nvPr/>
              </p:nvSpPr>
              <p:spPr>
                <a:xfrm>
                  <a:off x="482832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2" name="Łącznik prostoliniowy 145"/>
                <p:cNvSpPr/>
                <p:nvPr/>
              </p:nvSpPr>
              <p:spPr>
                <a:xfrm>
                  <a:off x="496008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3" name="Łącznik prostoliniowy 146"/>
                <p:cNvSpPr/>
                <p:nvPr/>
              </p:nvSpPr>
              <p:spPr>
                <a:xfrm>
                  <a:off x="509184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4" name="Łącznik prostoliniowy 147"/>
                <p:cNvSpPr/>
                <p:nvPr/>
              </p:nvSpPr>
              <p:spPr>
                <a:xfrm>
                  <a:off x="523296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8" name="Grupa 131"/>
              <p:cNvGrpSpPr/>
              <p:nvPr/>
            </p:nvGrpSpPr>
            <p:grpSpPr>
              <a:xfrm>
                <a:off x="5232960" y="3182760"/>
                <a:ext cx="546480" cy="163800"/>
                <a:chOff x="5232960" y="3182760"/>
                <a:chExt cx="546480" cy="163800"/>
              </a:xfrm>
            </p:grpSpPr>
            <p:sp>
              <p:nvSpPr>
                <p:cNvPr id="59" name="Łącznik prostoliniowy 132"/>
                <p:cNvSpPr/>
                <p:nvPr/>
              </p:nvSpPr>
              <p:spPr>
                <a:xfrm>
                  <a:off x="5232960" y="33350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0" name="Łącznik prostoliniowy 133"/>
                <p:cNvSpPr/>
                <p:nvPr/>
              </p:nvSpPr>
              <p:spPr>
                <a:xfrm>
                  <a:off x="5364720" y="31827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1" name="Łącznik prostoliniowy 134"/>
                <p:cNvSpPr/>
                <p:nvPr/>
              </p:nvSpPr>
              <p:spPr>
                <a:xfrm>
                  <a:off x="5506200" y="3335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2" name="Łącznik prostoliniowy 135"/>
                <p:cNvSpPr/>
                <p:nvPr/>
              </p:nvSpPr>
              <p:spPr>
                <a:xfrm>
                  <a:off x="5637960" y="31827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3" name="Łącznik prostoliniowy 136"/>
                <p:cNvSpPr/>
                <p:nvPr/>
              </p:nvSpPr>
              <p:spPr>
                <a:xfrm>
                  <a:off x="537444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4" name="Łącznik prostoliniowy 137"/>
                <p:cNvSpPr/>
                <p:nvPr/>
              </p:nvSpPr>
              <p:spPr>
                <a:xfrm>
                  <a:off x="550620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5" name="Łącznik prostoliniowy 138"/>
                <p:cNvSpPr/>
                <p:nvPr/>
              </p:nvSpPr>
              <p:spPr>
                <a:xfrm>
                  <a:off x="563796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6" name="Łącznik prostoliniowy 139"/>
                <p:cNvSpPr/>
                <p:nvPr/>
              </p:nvSpPr>
              <p:spPr>
                <a:xfrm>
                  <a:off x="577908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sp>
          <p:nvSpPr>
            <p:cNvPr id="49" name="Strzałka w prawo 36"/>
            <p:cNvSpPr/>
            <p:nvPr/>
          </p:nvSpPr>
          <p:spPr>
            <a:xfrm>
              <a:off x="5716440" y="2931120"/>
              <a:ext cx="227520" cy="163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0" name="Strzałka w prawo 182"/>
            <p:cNvSpPr/>
            <p:nvPr/>
          </p:nvSpPr>
          <p:spPr>
            <a:xfrm rot="10800000">
              <a:off x="2272680" y="3247200"/>
              <a:ext cx="227520" cy="163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1" name="pole tekstowe 186"/>
            <p:cNvSpPr/>
            <p:nvPr/>
          </p:nvSpPr>
          <p:spPr>
            <a:xfrm>
              <a:off x="5918760" y="2917080"/>
              <a:ext cx="1609920" cy="5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Enhance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delay measurement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thanks to common freq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52" name="Strzałka w dół 63"/>
            <p:cNvSpPr/>
            <p:nvPr/>
          </p:nvSpPr>
          <p:spPr>
            <a:xfrm rot="10800000">
              <a:off x="6953760" y="2608920"/>
              <a:ext cx="303840" cy="2862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164" name="Grupa 66"/>
          <p:cNvGrpSpPr/>
          <p:nvPr/>
        </p:nvGrpSpPr>
        <p:grpSpPr>
          <a:xfrm>
            <a:off x="53640" y="2605320"/>
            <a:ext cx="8655120" cy="2125080"/>
            <a:chOff x="53640" y="2605320"/>
            <a:chExt cx="8655120" cy="2125080"/>
          </a:xfrm>
        </p:grpSpPr>
        <p:sp>
          <p:nvSpPr>
            <p:cNvPr id="165" name="Prostokąt 183"/>
            <p:cNvSpPr/>
            <p:nvPr/>
          </p:nvSpPr>
          <p:spPr>
            <a:xfrm>
              <a:off x="53640" y="4172040"/>
              <a:ext cx="8632080" cy="532440"/>
            </a:xfrm>
            <a:prstGeom prst="rect">
              <a:avLst/>
            </a:prstGeom>
            <a:solidFill>
              <a:srgbClr val="9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Asymmetry</a:t>
              </a:r>
              <a:endParaRPr lang="en-GB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corrections</a:t>
              </a:r>
              <a:endParaRPr lang="en-GB" sz="1300" b="0" strike="noStrike" spc="-1">
                <a:latin typeface="Arial"/>
              </a:endParaRPr>
            </a:p>
          </p:txBody>
        </p:sp>
        <p:sp>
          <p:nvSpPr>
            <p:cNvPr id="166" name="pole tekstowe 187"/>
            <p:cNvSpPr/>
            <p:nvPr/>
          </p:nvSpPr>
          <p:spPr>
            <a:xfrm>
              <a:off x="2136960" y="4138560"/>
              <a:ext cx="1836000" cy="5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Single bidirectional fiber</a:t>
              </a:r>
              <a:endParaRPr lang="en-GB" sz="110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Link delay model</a:t>
              </a:r>
              <a:endParaRPr lang="en-GB" sz="110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Calibration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167" name="Strzałka w dół 189"/>
            <p:cNvSpPr/>
            <p:nvPr/>
          </p:nvSpPr>
          <p:spPr>
            <a:xfrm rot="10800000">
              <a:off x="8265960" y="2605320"/>
              <a:ext cx="303840" cy="156672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9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68" name="pole tekstowe 181"/>
            <p:cNvSpPr/>
            <p:nvPr/>
          </p:nvSpPr>
          <p:spPr>
            <a:xfrm>
              <a:off x="3595320" y="4133520"/>
              <a:ext cx="5113440" cy="5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Enhance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time corrections accuracy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by automatic medium asymmetry calculation and calibration of hardware delays</a:t>
              </a:r>
              <a:endParaRPr lang="en-GB" sz="1100" b="0" strike="noStrike" spc="-1">
                <a:latin typeface="Arial"/>
              </a:endParaRPr>
            </a:p>
          </p:txBody>
        </p:sp>
      </p:grpSp>
      <p:grpSp>
        <p:nvGrpSpPr>
          <p:cNvPr id="169" name="Grupa 68"/>
          <p:cNvGrpSpPr/>
          <p:nvPr/>
        </p:nvGrpSpPr>
        <p:grpSpPr>
          <a:xfrm>
            <a:off x="1451880" y="1229040"/>
            <a:ext cx="5243040" cy="241920"/>
            <a:chOff x="1451880" y="1229040"/>
            <a:chExt cx="5243040" cy="241920"/>
          </a:xfrm>
        </p:grpSpPr>
        <p:sp>
          <p:nvSpPr>
            <p:cNvPr id="170" name="pole tekstowe 190"/>
            <p:cNvSpPr/>
            <p:nvPr/>
          </p:nvSpPr>
          <p:spPr>
            <a:xfrm>
              <a:off x="1451880" y="1229040"/>
              <a:ext cx="2008440" cy="24192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37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11h50m00s000000000.000ns</a:t>
              </a:r>
              <a:endParaRPr lang="en-GB" sz="1000" b="0" strike="noStrike" spc="-1">
                <a:latin typeface="Arial"/>
              </a:endParaRPr>
            </a:p>
          </p:txBody>
        </p:sp>
        <p:sp>
          <p:nvSpPr>
            <p:cNvPr id="171" name="pole tekstowe 191"/>
            <p:cNvSpPr/>
            <p:nvPr/>
          </p:nvSpPr>
          <p:spPr>
            <a:xfrm>
              <a:off x="4686480" y="1229040"/>
              <a:ext cx="2008440" cy="24192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37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11h50m00s000000000.0</a:t>
              </a:r>
              <a:r>
                <a:rPr lang="en-US" sz="1000" b="1" strike="noStrike" spc="-1">
                  <a:solidFill>
                    <a:srgbClr val="FF0000"/>
                  </a:solidFill>
                  <a:latin typeface="Consolas"/>
                  <a:ea typeface="DejaVu Sans"/>
                </a:rPr>
                <a:t>1</a:t>
              </a: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0ns</a:t>
              </a:r>
              <a:endParaRPr lang="en-GB" sz="1000" b="0" strike="noStrike" spc="-1">
                <a:latin typeface="Arial"/>
              </a:endParaRPr>
            </a:p>
          </p:txBody>
        </p:sp>
      </p:grpSp>
      <p:grpSp>
        <p:nvGrpSpPr>
          <p:cNvPr id="172" name="Group 22"/>
          <p:cNvGrpSpPr/>
          <p:nvPr/>
        </p:nvGrpSpPr>
        <p:grpSpPr>
          <a:xfrm>
            <a:off x="59400" y="2608920"/>
            <a:ext cx="7978680" cy="1515240"/>
            <a:chOff x="59400" y="2608920"/>
            <a:chExt cx="7978680" cy="1515240"/>
          </a:xfrm>
        </p:grpSpPr>
        <p:grpSp>
          <p:nvGrpSpPr>
            <p:cNvPr id="173" name="Grupa 65"/>
            <p:cNvGrpSpPr/>
            <p:nvPr/>
          </p:nvGrpSpPr>
          <p:grpSpPr>
            <a:xfrm>
              <a:off x="59400" y="2608920"/>
              <a:ext cx="7978680" cy="1515240"/>
              <a:chOff x="59400" y="2608920"/>
              <a:chExt cx="7978680" cy="1515240"/>
            </a:xfrm>
          </p:grpSpPr>
          <p:sp>
            <p:nvSpPr>
              <p:cNvPr id="178" name="Prostokąt 124"/>
              <p:cNvSpPr/>
              <p:nvPr/>
            </p:nvSpPr>
            <p:spPr>
              <a:xfrm>
                <a:off x="59400" y="3562200"/>
                <a:ext cx="7978680" cy="532440"/>
              </a:xfrm>
              <a:prstGeom prst="rect">
                <a:avLst/>
              </a:prstGeom>
              <a:solidFill>
                <a:srgbClr val="4F81BD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300" b="1" strike="noStrike" spc="-1">
                    <a:solidFill>
                      <a:srgbClr val="FFFFFF"/>
                    </a:solidFill>
                    <a:latin typeface="Arial"/>
                    <a:ea typeface="DejaVu Sans"/>
                  </a:rPr>
                  <a:t>Phase </a:t>
                </a:r>
                <a:endParaRPr lang="en-GB" sz="1300" b="0" strike="noStrike" spc="-1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en-US" sz="1300" b="1" strike="noStrike" spc="-1">
                    <a:solidFill>
                      <a:srgbClr val="FFFFFF"/>
                    </a:solidFill>
                    <a:latin typeface="Arial"/>
                    <a:ea typeface="DejaVu Sans"/>
                  </a:rPr>
                  <a:t>detection</a:t>
                </a:r>
                <a:endParaRPr lang="en-GB" sz="1300" b="0" strike="noStrike" spc="-1">
                  <a:latin typeface="Arial"/>
                </a:endParaRPr>
              </a:p>
            </p:txBody>
          </p:sp>
          <p:sp>
            <p:nvSpPr>
              <p:cNvPr id="179" name="Łącznik prostoliniowy 40"/>
              <p:cNvSpPr/>
              <p:nvPr/>
            </p:nvSpPr>
            <p:spPr>
              <a:xfrm>
                <a:off x="2554200" y="3065040"/>
                <a:ext cx="360" cy="87804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0" name="Łącznik prostoliniowy 184"/>
              <p:cNvSpPr/>
              <p:nvPr/>
            </p:nvSpPr>
            <p:spPr>
              <a:xfrm>
                <a:off x="2645280" y="3251520"/>
                <a:ext cx="360" cy="69156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1" name="Łącznik prosty ze strzałką 46"/>
              <p:cNvSpPr/>
              <p:nvPr/>
            </p:nvSpPr>
            <p:spPr>
              <a:xfrm>
                <a:off x="2349000" y="3867120"/>
                <a:ext cx="204480" cy="3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2" name="Łącznik prosty ze strzałką 185"/>
              <p:cNvSpPr/>
              <p:nvPr/>
            </p:nvSpPr>
            <p:spPr>
              <a:xfrm flipH="1">
                <a:off x="2624400" y="3867120"/>
                <a:ext cx="240120" cy="3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3" name="pole tekstowe 62"/>
              <p:cNvSpPr/>
              <p:nvPr/>
            </p:nvSpPr>
            <p:spPr>
              <a:xfrm>
                <a:off x="5578920" y="3529080"/>
                <a:ext cx="2446560" cy="591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Enhance </a:t>
                </a:r>
                <a:endParaRPr lang="en-GB" sz="1100" b="0" strike="noStrike" spc="-1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timestamp precision to ps level</a:t>
                </a:r>
                <a:endParaRPr lang="en-GB" sz="1100" b="0" strike="noStrike" spc="-1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by using phase detection techniques</a:t>
                </a:r>
                <a:endParaRPr lang="en-GB" sz="1100" b="0" strike="noStrike" spc="-1">
                  <a:latin typeface="Arial"/>
                </a:endParaRPr>
              </a:p>
            </p:txBody>
          </p:sp>
          <p:sp>
            <p:nvSpPr>
              <p:cNvPr id="184" name="Strzałka w dół 188"/>
              <p:cNvSpPr/>
              <p:nvPr/>
            </p:nvSpPr>
            <p:spPr>
              <a:xfrm rot="10800000">
                <a:off x="7677720" y="2608920"/>
                <a:ext cx="303840" cy="953280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9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5" name="pole tekstowe 180"/>
              <p:cNvSpPr/>
              <p:nvPr/>
            </p:nvSpPr>
            <p:spPr>
              <a:xfrm>
                <a:off x="2017440" y="3867120"/>
                <a:ext cx="208872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1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Phase offset</a:t>
                </a: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 with ps precision</a:t>
                </a:r>
                <a:endParaRPr lang="en-GB" sz="1100" b="0" strike="noStrike" spc="-1">
                  <a:latin typeface="Arial"/>
                </a:endParaRPr>
              </a:p>
            </p:txBody>
          </p:sp>
        </p:grpSp>
        <p:sp>
          <p:nvSpPr>
            <p:cNvPr id="174" name="Straight Connector 4"/>
            <p:cNvSpPr/>
            <p:nvPr/>
          </p:nvSpPr>
          <p:spPr>
            <a:xfrm>
              <a:off x="2562120" y="3165840"/>
              <a:ext cx="360" cy="701280"/>
            </a:xfrm>
            <a:prstGeom prst="line">
              <a:avLst/>
            </a:prstGeom>
            <a:ln>
              <a:solidFill>
                <a:srgbClr val="4A7EB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5" name="Straight Connector 9"/>
            <p:cNvSpPr/>
            <p:nvPr/>
          </p:nvSpPr>
          <p:spPr>
            <a:xfrm flipH="1">
              <a:off x="2641320" y="3370680"/>
              <a:ext cx="4320" cy="496440"/>
            </a:xfrm>
            <a:prstGeom prst="line">
              <a:avLst/>
            </a:prstGeom>
            <a:ln>
              <a:solidFill>
                <a:srgbClr val="4A7EB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6" name="Straight Arrow Connector 15"/>
            <p:cNvSpPr/>
            <p:nvPr/>
          </p:nvSpPr>
          <p:spPr>
            <a:xfrm>
              <a:off x="2438280" y="3790800"/>
              <a:ext cx="11340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7" name="Straight Arrow Connector 18"/>
            <p:cNvSpPr/>
            <p:nvPr/>
          </p:nvSpPr>
          <p:spPr>
            <a:xfrm flipH="1">
              <a:off x="2641320" y="3790800"/>
              <a:ext cx="1227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86" name="Prostokąt 5"/>
          <p:cNvSpPr/>
          <p:nvPr/>
        </p:nvSpPr>
        <p:spPr>
          <a:xfrm>
            <a:off x="7200" y="666720"/>
            <a:ext cx="914292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600" b="0" strike="noStrike" spc="-1" dirty="0">
                <a:solidFill>
                  <a:srgbClr val="0033A0"/>
                </a:solidFill>
                <a:latin typeface="Bookman Old Style"/>
                <a:ea typeface="DejaVu Sans"/>
              </a:rPr>
              <a:t>White Rabbit = PTP + L1 </a:t>
            </a:r>
            <a:r>
              <a:rPr lang="en-US" sz="1600" b="0" strike="noStrike" spc="-1" dirty="0" err="1">
                <a:solidFill>
                  <a:srgbClr val="0033A0"/>
                </a:solidFill>
                <a:latin typeface="Bookman Old Style"/>
                <a:ea typeface="DejaVu Sans"/>
              </a:rPr>
              <a:t>syntonisation</a:t>
            </a:r>
            <a:r>
              <a:rPr lang="en-US" sz="1600" b="0" strike="noStrike" spc="-1" dirty="0">
                <a:solidFill>
                  <a:srgbClr val="0033A0"/>
                </a:solidFill>
                <a:latin typeface="Bookman Old Style"/>
                <a:ea typeface="DejaVu Sans"/>
              </a:rPr>
              <a:t> + phase detection + asymmetry correction</a:t>
            </a:r>
            <a:endParaRPr lang="en-GB" sz="1600" b="0" strike="noStrike" spc="-1" dirty="0">
              <a:latin typeface="Arial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33480" y="1052020"/>
            <a:ext cx="9144000" cy="1843920"/>
          </a:xfrm>
          <a:prstGeom prst="rect">
            <a:avLst/>
          </a:prstGeom>
          <a:solidFill>
            <a:srgbClr val="FFFFFF">
              <a:alpha val="7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Prostokąt 186"/>
          <p:cNvSpPr/>
          <p:nvPr/>
        </p:nvSpPr>
        <p:spPr>
          <a:xfrm>
            <a:off x="6172200" y="657220"/>
            <a:ext cx="2960920" cy="342500"/>
          </a:xfrm>
          <a:prstGeom prst="rect">
            <a:avLst/>
          </a:prstGeom>
          <a:solidFill>
            <a:srgbClr val="FFFFFF">
              <a:alpha val="7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Prostokąt 187"/>
          <p:cNvSpPr/>
          <p:nvPr/>
        </p:nvSpPr>
        <p:spPr>
          <a:xfrm>
            <a:off x="1841440" y="661970"/>
            <a:ext cx="863600" cy="342500"/>
          </a:xfrm>
          <a:prstGeom prst="rect">
            <a:avLst/>
          </a:prstGeom>
          <a:solidFill>
            <a:srgbClr val="FFFFFF">
              <a:alpha val="7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Prostokąt 188"/>
          <p:cNvSpPr/>
          <p:nvPr/>
        </p:nvSpPr>
        <p:spPr>
          <a:xfrm>
            <a:off x="44280" y="4133520"/>
            <a:ext cx="9144000" cy="602330"/>
          </a:xfrm>
          <a:prstGeom prst="rect">
            <a:avLst/>
          </a:prstGeom>
          <a:solidFill>
            <a:srgbClr val="FFFFFF">
              <a:alpha val="7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Prostokąt 189"/>
          <p:cNvSpPr/>
          <p:nvPr/>
        </p:nvSpPr>
        <p:spPr>
          <a:xfrm>
            <a:off x="8265960" y="2877840"/>
            <a:ext cx="1074720" cy="1294200"/>
          </a:xfrm>
          <a:prstGeom prst="rect">
            <a:avLst/>
          </a:prstGeom>
          <a:solidFill>
            <a:srgbClr val="FFFFFF">
              <a:alpha val="7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1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625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15 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626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PTP synchronization vs. L1 Syntonization</a:t>
            </a:r>
            <a:endParaRPr lang="en-GB" sz="2000" spc="-1" dirty="0"/>
          </a:p>
        </p:txBody>
      </p:sp>
      <p:sp>
        <p:nvSpPr>
          <p:cNvPr id="6" name="TextBox 10"/>
          <p:cNvSpPr/>
          <p:nvPr/>
        </p:nvSpPr>
        <p:spPr>
          <a:xfrm>
            <a:off x="3351240" y="615240"/>
            <a:ext cx="2689560" cy="302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0" strike="noStrike" spc="-1">
                <a:solidFill>
                  <a:srgbClr val="0033A0"/>
                </a:solidFill>
                <a:latin typeface="Bookman Old Style"/>
                <a:ea typeface="DejaVu Sans"/>
              </a:rPr>
              <a:t>Typical PTP implementation:</a:t>
            </a:r>
            <a:endParaRPr lang="en-GB" sz="1400" b="0" strike="noStrike" spc="-1" dirty="0">
              <a:latin typeface="Arial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tretch/>
        </p:blipFill>
        <p:spPr>
          <a:xfrm>
            <a:off x="1143000" y="971640"/>
            <a:ext cx="6857640" cy="3743280"/>
          </a:xfrm>
          <a:prstGeom prst="rect">
            <a:avLst/>
          </a:prstGeom>
          <a:ln w="0">
            <a:noFill/>
          </a:ln>
        </p:spPr>
      </p:pic>
      <p:pic>
        <p:nvPicPr>
          <p:cNvPr id="8" name="Picture 9"/>
          <p:cNvPicPr/>
          <p:nvPr/>
        </p:nvPicPr>
        <p:blipFill>
          <a:blip r:embed="rId4"/>
          <a:stretch/>
        </p:blipFill>
        <p:spPr>
          <a:xfrm>
            <a:off x="1143000" y="971640"/>
            <a:ext cx="6857640" cy="374328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269523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625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15 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626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PTP synchronization vs. L1 Syntonization</a:t>
            </a:r>
            <a:endParaRPr lang="en-GB" sz="2000" spc="-1" dirty="0"/>
          </a:p>
        </p:txBody>
      </p:sp>
      <p:sp>
        <p:nvSpPr>
          <p:cNvPr id="6" name="TextBox 10"/>
          <p:cNvSpPr/>
          <p:nvPr/>
        </p:nvSpPr>
        <p:spPr>
          <a:xfrm>
            <a:off x="2133600" y="666130"/>
            <a:ext cx="5054887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1" spc="-1" dirty="0">
                <a:solidFill>
                  <a:srgbClr val="1D438F"/>
                </a:solidFill>
              </a:rPr>
              <a:t>G.8275.1:</a:t>
            </a:r>
            <a:r>
              <a:rPr lang="en-US" sz="1400" spc="-1" dirty="0">
                <a:solidFill>
                  <a:srgbClr val="1D438F"/>
                </a:solidFill>
              </a:rPr>
              <a:t> PTP telecom profile for time/phase with full support</a:t>
            </a:r>
            <a:endParaRPr lang="en-GB" sz="1400" spc="-1" dirty="0"/>
          </a:p>
        </p:txBody>
      </p:sp>
      <p:pic>
        <p:nvPicPr>
          <p:cNvPr id="9" name="Picture 6"/>
          <p:cNvPicPr/>
          <p:nvPr/>
        </p:nvPicPr>
        <p:blipFill>
          <a:blip r:embed="rId3"/>
          <a:stretch/>
        </p:blipFill>
        <p:spPr>
          <a:xfrm>
            <a:off x="1143000" y="971640"/>
            <a:ext cx="6857640" cy="3743280"/>
          </a:xfrm>
          <a:prstGeom prst="rect">
            <a:avLst/>
          </a:prstGeom>
          <a:ln w="0">
            <a:noFill/>
          </a:ln>
        </p:spPr>
      </p:pic>
      <p:pic>
        <p:nvPicPr>
          <p:cNvPr id="10" name="Picture 9"/>
          <p:cNvPicPr/>
          <p:nvPr/>
        </p:nvPicPr>
        <p:blipFill>
          <a:blip r:embed="rId4"/>
          <a:stretch/>
        </p:blipFill>
        <p:spPr>
          <a:xfrm>
            <a:off x="1143000" y="971640"/>
            <a:ext cx="6857640" cy="3743280"/>
          </a:xfrm>
          <a:prstGeom prst="rect">
            <a:avLst/>
          </a:prstGeom>
          <a:ln w="0">
            <a:noFill/>
          </a:ln>
        </p:spPr>
      </p:pic>
      <p:pic>
        <p:nvPicPr>
          <p:cNvPr id="11" name="Picture 4"/>
          <p:cNvPicPr/>
          <p:nvPr/>
        </p:nvPicPr>
        <p:blipFill>
          <a:blip r:embed="rId5"/>
          <a:stretch/>
        </p:blipFill>
        <p:spPr>
          <a:xfrm>
            <a:off x="1143000" y="971640"/>
            <a:ext cx="6869160" cy="3749760"/>
          </a:xfrm>
          <a:prstGeom prst="rect">
            <a:avLst/>
          </a:prstGeom>
          <a:ln w="0">
            <a:noFill/>
          </a:ln>
        </p:spPr>
      </p:pic>
      <p:sp>
        <p:nvSpPr>
          <p:cNvPr id="12" name="pole tekstowe 1"/>
          <p:cNvSpPr/>
          <p:nvPr/>
        </p:nvSpPr>
        <p:spPr>
          <a:xfrm>
            <a:off x="4119840" y="3029040"/>
            <a:ext cx="90360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600" b="0" strike="noStrike" spc="-1">
                <a:solidFill>
                  <a:srgbClr val="FF0000"/>
                </a:solidFill>
                <a:latin typeface="Arial"/>
                <a:ea typeface="DejaVu Sans"/>
              </a:rPr>
              <a:t>(SyncE)</a:t>
            </a:r>
            <a:endParaRPr lang="en-GB" sz="16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998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625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15 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626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PTP synchronization vs. L1 Syntonization</a:t>
            </a:r>
            <a:endParaRPr lang="en-GB" sz="2000" spc="-1" dirty="0"/>
          </a:p>
        </p:txBody>
      </p:sp>
      <p:sp>
        <p:nvSpPr>
          <p:cNvPr id="6" name="TextBox 10"/>
          <p:cNvSpPr/>
          <p:nvPr/>
        </p:nvSpPr>
        <p:spPr>
          <a:xfrm>
            <a:off x="2133600" y="666130"/>
            <a:ext cx="4116938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spc="-1" dirty="0">
                <a:solidFill>
                  <a:srgbClr val="1D438F"/>
                </a:solidFill>
              </a:rPr>
              <a:t>White Rabbit / High Accuracy Default PTP Profile</a:t>
            </a:r>
            <a:r>
              <a:rPr lang="en-US" sz="1400" spc="-1" dirty="0">
                <a:solidFill>
                  <a:srgbClr val="000000"/>
                </a:solidFill>
              </a:rPr>
              <a:t>:</a:t>
            </a:r>
            <a:endParaRPr lang="en-GB" sz="1400" spc="-1" dirty="0"/>
          </a:p>
        </p:txBody>
      </p:sp>
      <p:pic>
        <p:nvPicPr>
          <p:cNvPr id="13" name="Picture 6"/>
          <p:cNvPicPr/>
          <p:nvPr/>
        </p:nvPicPr>
        <p:blipFill>
          <a:blip r:embed="rId3"/>
          <a:stretch/>
        </p:blipFill>
        <p:spPr>
          <a:xfrm>
            <a:off x="1143000" y="971640"/>
            <a:ext cx="6857640" cy="3743280"/>
          </a:xfrm>
          <a:prstGeom prst="rect">
            <a:avLst/>
          </a:prstGeom>
          <a:ln w="0">
            <a:noFill/>
          </a:ln>
        </p:spPr>
      </p:pic>
      <p:pic>
        <p:nvPicPr>
          <p:cNvPr id="14" name="Picture 9"/>
          <p:cNvPicPr/>
          <p:nvPr/>
        </p:nvPicPr>
        <p:blipFill>
          <a:blip r:embed="rId4"/>
          <a:stretch/>
        </p:blipFill>
        <p:spPr>
          <a:xfrm>
            <a:off x="1143000" y="971640"/>
            <a:ext cx="6857640" cy="3743280"/>
          </a:xfrm>
          <a:prstGeom prst="rect">
            <a:avLst/>
          </a:prstGeom>
          <a:ln w="0">
            <a:noFill/>
          </a:ln>
        </p:spPr>
      </p:pic>
      <p:pic>
        <p:nvPicPr>
          <p:cNvPr id="15" name="Picture 4"/>
          <p:cNvPicPr/>
          <p:nvPr/>
        </p:nvPicPr>
        <p:blipFill>
          <a:blip r:embed="rId5"/>
          <a:stretch/>
        </p:blipFill>
        <p:spPr>
          <a:xfrm>
            <a:off x="1143000" y="971640"/>
            <a:ext cx="6869160" cy="3749760"/>
          </a:xfrm>
          <a:prstGeom prst="rect">
            <a:avLst/>
          </a:prstGeom>
          <a:ln w="0">
            <a:noFill/>
          </a:ln>
        </p:spPr>
      </p:pic>
      <p:pic>
        <p:nvPicPr>
          <p:cNvPr id="16" name="Picture 3"/>
          <p:cNvPicPr/>
          <p:nvPr/>
        </p:nvPicPr>
        <p:blipFill>
          <a:blip r:embed="rId6"/>
          <a:stretch/>
        </p:blipFill>
        <p:spPr>
          <a:xfrm>
            <a:off x="1143000" y="971640"/>
            <a:ext cx="6869160" cy="374976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401204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625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16 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626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PTP synchronization vs. L1 Syntonization</a:t>
            </a:r>
            <a:endParaRPr lang="en-GB" sz="2000" spc="-1" dirty="0"/>
          </a:p>
        </p:txBody>
      </p:sp>
      <p:sp>
        <p:nvSpPr>
          <p:cNvPr id="6" name="TextBox 10"/>
          <p:cNvSpPr/>
          <p:nvPr/>
        </p:nvSpPr>
        <p:spPr>
          <a:xfrm>
            <a:off x="2133600" y="666130"/>
            <a:ext cx="4900998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spc="-1" dirty="0">
                <a:solidFill>
                  <a:srgbClr val="1D438F"/>
                </a:solidFill>
              </a:rPr>
              <a:t>White Rabbit / High Accuracy Default PTP Profile - detailed</a:t>
            </a:r>
            <a:r>
              <a:rPr lang="en-US" sz="1400" spc="-1" dirty="0">
                <a:solidFill>
                  <a:srgbClr val="000000"/>
                </a:solidFill>
              </a:rPr>
              <a:t>:</a:t>
            </a:r>
            <a:endParaRPr lang="en-GB" sz="1400" spc="-1" dirty="0"/>
          </a:p>
        </p:txBody>
      </p:sp>
      <p:pic>
        <p:nvPicPr>
          <p:cNvPr id="13" name="Picture 6"/>
          <p:cNvPicPr/>
          <p:nvPr/>
        </p:nvPicPr>
        <p:blipFill>
          <a:blip r:embed="rId3"/>
          <a:stretch/>
        </p:blipFill>
        <p:spPr>
          <a:xfrm>
            <a:off x="1143000" y="971640"/>
            <a:ext cx="6857640" cy="3743280"/>
          </a:xfrm>
          <a:prstGeom prst="rect">
            <a:avLst/>
          </a:prstGeom>
          <a:ln w="0">
            <a:noFill/>
          </a:ln>
        </p:spPr>
      </p:pic>
      <p:pic>
        <p:nvPicPr>
          <p:cNvPr id="14" name="Picture 9"/>
          <p:cNvPicPr/>
          <p:nvPr/>
        </p:nvPicPr>
        <p:blipFill>
          <a:blip r:embed="rId4"/>
          <a:stretch/>
        </p:blipFill>
        <p:spPr>
          <a:xfrm>
            <a:off x="1143000" y="971640"/>
            <a:ext cx="6857640" cy="3743280"/>
          </a:xfrm>
          <a:prstGeom prst="rect">
            <a:avLst/>
          </a:prstGeom>
          <a:ln w="0">
            <a:noFill/>
          </a:ln>
        </p:spPr>
      </p:pic>
      <p:pic>
        <p:nvPicPr>
          <p:cNvPr id="15" name="Picture 4"/>
          <p:cNvPicPr/>
          <p:nvPr/>
        </p:nvPicPr>
        <p:blipFill>
          <a:blip r:embed="rId5"/>
          <a:stretch/>
        </p:blipFill>
        <p:spPr>
          <a:xfrm>
            <a:off x="1143000" y="971640"/>
            <a:ext cx="6869160" cy="3749760"/>
          </a:xfrm>
          <a:prstGeom prst="rect">
            <a:avLst/>
          </a:prstGeom>
          <a:ln w="0">
            <a:noFill/>
          </a:ln>
        </p:spPr>
      </p:pic>
      <p:pic>
        <p:nvPicPr>
          <p:cNvPr id="16" name="Picture 3"/>
          <p:cNvPicPr/>
          <p:nvPr/>
        </p:nvPicPr>
        <p:blipFill>
          <a:blip r:embed="rId6"/>
          <a:stretch/>
        </p:blipFill>
        <p:spPr>
          <a:xfrm>
            <a:off x="1143000" y="971640"/>
            <a:ext cx="6869160" cy="3749760"/>
          </a:xfrm>
          <a:prstGeom prst="rect">
            <a:avLst/>
          </a:prstGeom>
          <a:ln w="0">
            <a:noFill/>
          </a:ln>
        </p:spPr>
      </p:pic>
      <p:pic>
        <p:nvPicPr>
          <p:cNvPr id="10" name="Picture 5"/>
          <p:cNvPicPr/>
          <p:nvPr/>
        </p:nvPicPr>
        <p:blipFill rotWithShape="1">
          <a:blip r:embed="rId7"/>
          <a:srcRect l="37652" t="60119" r="32303" b="916"/>
          <a:stretch/>
        </p:blipFill>
        <p:spPr>
          <a:xfrm>
            <a:off x="3505199" y="3229276"/>
            <a:ext cx="2197767" cy="1458228"/>
          </a:xfrm>
          <a:prstGeom prst="rect">
            <a:avLst/>
          </a:prstGeom>
          <a:ln w="0">
            <a:noFill/>
          </a:ln>
        </p:spPr>
      </p:pic>
      <p:pic>
        <p:nvPicPr>
          <p:cNvPr id="11" name="Picture 5"/>
          <p:cNvPicPr/>
          <p:nvPr/>
        </p:nvPicPr>
        <p:blipFill rotWithShape="1">
          <a:blip r:embed="rId7"/>
          <a:srcRect l="22743" t="53674" r="62348" b="1077"/>
          <a:stretch/>
        </p:blipFill>
        <p:spPr>
          <a:xfrm>
            <a:off x="2414588" y="2986990"/>
            <a:ext cx="1090612" cy="1693395"/>
          </a:xfrm>
          <a:prstGeom prst="rect">
            <a:avLst/>
          </a:prstGeom>
          <a:ln w="0">
            <a:noFill/>
          </a:ln>
        </p:spPr>
      </p:pic>
      <p:pic>
        <p:nvPicPr>
          <p:cNvPr id="12" name="Picture 5"/>
          <p:cNvPicPr/>
          <p:nvPr/>
        </p:nvPicPr>
        <p:blipFill rotWithShape="1">
          <a:blip r:embed="rId7"/>
          <a:srcRect l="7574" t="68775" r="76540" b="1096"/>
          <a:stretch/>
        </p:blipFill>
        <p:spPr>
          <a:xfrm>
            <a:off x="1295401" y="3552824"/>
            <a:ext cx="1162050" cy="1127559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19894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625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17 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626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Phase detection</a:t>
            </a:r>
            <a:endParaRPr lang="en-GB" sz="2000" spc="-1" dirty="0"/>
          </a:p>
        </p:txBody>
      </p:sp>
      <p:sp>
        <p:nvSpPr>
          <p:cNvPr id="7" name="Prostokąt 1"/>
          <p:cNvSpPr/>
          <p:nvPr/>
        </p:nvSpPr>
        <p:spPr>
          <a:xfrm>
            <a:off x="533520" y="807120"/>
            <a:ext cx="6019560" cy="190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400" b="1" strike="noStrike" spc="-1">
                <a:solidFill>
                  <a:srgbClr val="1D438F"/>
                </a:solidFill>
                <a:latin typeface="Arial"/>
                <a:ea typeface="DejaVu Sans"/>
              </a:rPr>
              <a:t>Digital Dual Mixer Time Difference (DDMTD)</a:t>
            </a:r>
            <a:endParaRPr lang="en-GB" sz="14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>
                <a:solidFill>
                  <a:srgbClr val="1D438F"/>
                </a:solidFill>
                <a:latin typeface="Arial"/>
                <a:ea typeface="DejaVu Sans"/>
              </a:rPr>
              <a:t>Clever implementation of a phase detector in an FPGA</a:t>
            </a:r>
            <a:endParaRPr lang="en-GB" sz="14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>
                <a:solidFill>
                  <a:srgbClr val="1D438F"/>
                </a:solidFill>
                <a:latin typeface="Arial"/>
                <a:ea typeface="DejaVu Sans"/>
              </a:rPr>
              <a:t>WR parameters:</a:t>
            </a:r>
            <a:endParaRPr lang="en-GB" sz="1400" b="0" strike="noStrike" spc="-1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>
                <a:solidFill>
                  <a:srgbClr val="1D438F"/>
                </a:solidFill>
                <a:latin typeface="Arial"/>
                <a:ea typeface="DejaVu Sans"/>
              </a:rPr>
              <a:t>clkin = 62:5 MHz</a:t>
            </a:r>
            <a:endParaRPr lang="en-GB" sz="1100" b="0" strike="noStrike" spc="-1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>
                <a:solidFill>
                  <a:srgbClr val="1D438F"/>
                </a:solidFill>
                <a:latin typeface="Arial"/>
                <a:ea typeface="DejaVu Sans"/>
              </a:rPr>
              <a:t>clkDDMTD = 62:496185 MHz (N=14)</a:t>
            </a:r>
            <a:endParaRPr lang="en-GB" sz="1100" b="0" strike="noStrike" spc="-1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100" b="0" strike="noStrike" spc="-1">
                <a:solidFill>
                  <a:srgbClr val="1D438F"/>
                </a:solidFill>
                <a:latin typeface="Arial"/>
                <a:ea typeface="DejaVu Sans"/>
              </a:rPr>
              <a:t>clkout = 3:814 kHz</a:t>
            </a:r>
            <a:endParaRPr lang="en-GB" sz="11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>
                <a:solidFill>
                  <a:srgbClr val="1D438F"/>
                </a:solidFill>
                <a:latin typeface="Arial"/>
                <a:ea typeface="DejaVu Sans"/>
              </a:rPr>
              <a:t>Uses D-flip-flops to zoom-in phase offset</a:t>
            </a:r>
            <a:endParaRPr lang="en-GB" sz="1400" b="0" strike="noStrike" spc="-1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>
                <a:solidFill>
                  <a:srgbClr val="1D438F"/>
                </a:solidFill>
                <a:latin typeface="Arial"/>
                <a:ea typeface="DejaVu Sans"/>
              </a:rPr>
              <a:t>Allows for phase measurements at picosecond level</a:t>
            </a:r>
            <a:endParaRPr lang="en-GB" sz="1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600" b="0" strike="noStrike" spc="-1">
              <a:latin typeface="Arial"/>
            </a:endParaRPr>
          </a:p>
        </p:txBody>
      </p:sp>
      <p:pic>
        <p:nvPicPr>
          <p:cNvPr id="8" name="Picture 2"/>
          <p:cNvPicPr/>
          <p:nvPr/>
        </p:nvPicPr>
        <p:blipFill>
          <a:blip r:embed="rId3"/>
          <a:stretch/>
        </p:blipFill>
        <p:spPr>
          <a:xfrm>
            <a:off x="1066680" y="2537640"/>
            <a:ext cx="6624720" cy="209808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270961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White Rabbit operation in a nutshell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18 </a:t>
            </a:r>
            <a:r>
              <a:rPr lang="en-US" sz="1050" dirty="0"/>
              <a:t>/ 26</a:t>
            </a:r>
            <a:endParaRPr lang="en-US" sz="1050" b="0" strike="noStrike" spc="-1" dirty="0">
              <a:latin typeface="Times New Roman"/>
            </a:endParaRPr>
          </a:p>
        </p:txBody>
      </p:sp>
      <p:grpSp>
        <p:nvGrpSpPr>
          <p:cNvPr id="16" name="Grupa 11"/>
          <p:cNvGrpSpPr/>
          <p:nvPr/>
        </p:nvGrpSpPr>
        <p:grpSpPr>
          <a:xfrm>
            <a:off x="53640" y="1440000"/>
            <a:ext cx="9018720" cy="1653840"/>
            <a:chOff x="53640" y="1440000"/>
            <a:chExt cx="9018720" cy="1653840"/>
          </a:xfrm>
        </p:grpSpPr>
        <p:pic>
          <p:nvPicPr>
            <p:cNvPr id="17" name="Obraz 3"/>
            <p:cNvPicPr/>
            <p:nvPr/>
          </p:nvPicPr>
          <p:blipFill>
            <a:blip r:embed="rId3"/>
            <a:stretch/>
          </p:blipFill>
          <p:spPr>
            <a:xfrm>
              <a:off x="1447920" y="2281320"/>
              <a:ext cx="1980000" cy="8125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8" name="Obraz 7"/>
            <p:cNvPicPr/>
            <p:nvPr/>
          </p:nvPicPr>
          <p:blipFill>
            <a:blip r:embed="rId3"/>
            <a:stretch/>
          </p:blipFill>
          <p:spPr>
            <a:xfrm flipH="1">
              <a:off x="4764240" y="2260440"/>
              <a:ext cx="1980000" cy="8125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9" name="Prostokąt 28"/>
            <p:cNvSpPr/>
            <p:nvPr/>
          </p:nvSpPr>
          <p:spPr>
            <a:xfrm>
              <a:off x="53640" y="1473120"/>
              <a:ext cx="9004320" cy="1404720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Precision Time Protocol</a:t>
              </a:r>
              <a:r>
                <a:rPr sz="1300"/>
                <a:t/>
              </a:r>
              <a:br>
                <a:rPr sz="1300"/>
              </a:br>
              <a:r>
                <a:rPr lang="en-US" sz="1300" b="1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(PTP, IEEE 1588)</a:t>
              </a:r>
              <a:endParaRPr lang="en-GB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PTP limitations:</a:t>
              </a:r>
              <a:endParaRPr lang="en-GB" sz="105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Free-running oscillators</a:t>
              </a:r>
              <a:endParaRPr lang="en-GB" sz="105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Timestamp resolution</a:t>
              </a:r>
              <a:endParaRPr lang="en-GB" sz="105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Symmetry assumption of</a:t>
              </a:r>
              <a:r>
                <a:rPr sz="1050"/>
                <a:t/>
              </a:r>
              <a:br>
                <a:rPr sz="1050"/>
              </a:b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medium &amp; hardware</a:t>
              </a:r>
              <a:endParaRPr lang="en-GB" sz="1050" b="0" strike="noStrike" spc="-1">
                <a:latin typeface="Arial"/>
              </a:endParaRPr>
            </a:p>
          </p:txBody>
        </p:sp>
        <p:sp>
          <p:nvSpPr>
            <p:cNvPr id="20" name="Łącznik prosty ze strzałką 8"/>
            <p:cNvSpPr/>
            <p:nvPr/>
          </p:nvSpPr>
          <p:spPr>
            <a:xfrm flipV="1">
              <a:off x="2426400" y="1440000"/>
              <a:ext cx="360" cy="9000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head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" name="Łącznik prosty ze strzałką 13"/>
            <p:cNvSpPr/>
            <p:nvPr/>
          </p:nvSpPr>
          <p:spPr>
            <a:xfrm flipV="1">
              <a:off x="5716440" y="1472400"/>
              <a:ext cx="360" cy="846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head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2" name="Łącznik prosty ze strzałką 16"/>
            <p:cNvSpPr/>
            <p:nvPr/>
          </p:nvSpPr>
          <p:spPr>
            <a:xfrm>
              <a:off x="2426400" y="1581120"/>
              <a:ext cx="3275640" cy="189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3" name="Łącznik prosty ze strzałką 20"/>
            <p:cNvSpPr/>
            <p:nvPr/>
          </p:nvSpPr>
          <p:spPr>
            <a:xfrm flipH="1">
              <a:off x="2423520" y="1953360"/>
              <a:ext cx="3275640" cy="1483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4" name="pole tekstowe 19"/>
            <p:cNvSpPr/>
            <p:nvPr/>
          </p:nvSpPr>
          <p:spPr>
            <a:xfrm>
              <a:off x="2100240" y="144072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1</a:t>
              </a:r>
              <a:endParaRPr lang="en-GB" sz="1800" b="0" strike="noStrike" spc="-1">
                <a:latin typeface="Arial"/>
              </a:endParaRPr>
            </a:p>
          </p:txBody>
        </p:sp>
        <p:sp>
          <p:nvSpPr>
            <p:cNvPr id="25" name="pole tekstowe 24"/>
            <p:cNvSpPr/>
            <p:nvPr/>
          </p:nvSpPr>
          <p:spPr>
            <a:xfrm>
              <a:off x="2112120" y="193104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4</a:t>
              </a:r>
              <a:endParaRPr lang="en-GB" sz="1800" b="0" strike="noStrike" spc="-1">
                <a:latin typeface="Arial"/>
              </a:endParaRPr>
            </a:p>
          </p:txBody>
        </p:sp>
        <p:sp>
          <p:nvSpPr>
            <p:cNvPr id="26" name="pole tekstowe 25"/>
            <p:cNvSpPr/>
            <p:nvPr/>
          </p:nvSpPr>
          <p:spPr>
            <a:xfrm>
              <a:off x="5710680" y="147312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endParaRPr lang="en-GB" sz="1800" b="0" strike="noStrike" spc="-1">
                <a:latin typeface="Arial"/>
              </a:endParaRPr>
            </a:p>
          </p:txBody>
        </p:sp>
        <p:sp>
          <p:nvSpPr>
            <p:cNvPr id="27" name="pole tekstowe 26"/>
            <p:cNvSpPr/>
            <p:nvPr/>
          </p:nvSpPr>
          <p:spPr>
            <a:xfrm>
              <a:off x="5710680" y="184356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3</a:t>
              </a:r>
              <a:endParaRPr lang="en-GB" sz="1800" b="0" strike="noStrike" spc="-1">
                <a:latin typeface="Arial"/>
              </a:endParaRPr>
            </a:p>
          </p:txBody>
        </p:sp>
        <p:grpSp>
          <p:nvGrpSpPr>
            <p:cNvPr id="28" name="Grupa 43"/>
            <p:cNvGrpSpPr/>
            <p:nvPr/>
          </p:nvGrpSpPr>
          <p:grpSpPr>
            <a:xfrm>
              <a:off x="2228760" y="2341800"/>
              <a:ext cx="394560" cy="345600"/>
              <a:chOff x="2228760" y="2341800"/>
              <a:chExt cx="394560" cy="345600"/>
            </a:xfrm>
          </p:grpSpPr>
          <p:sp>
            <p:nvSpPr>
              <p:cNvPr id="42" name="Elipsa 29"/>
              <p:cNvSpPr/>
              <p:nvPr/>
            </p:nvSpPr>
            <p:spPr>
              <a:xfrm>
                <a:off x="2228760" y="2341800"/>
                <a:ext cx="394560" cy="345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A5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3" name="Łącznik prostoliniowy 32"/>
              <p:cNvSpPr/>
              <p:nvPr/>
            </p:nvSpPr>
            <p:spPr>
              <a:xfrm flipV="1">
                <a:off x="2426400" y="2407320"/>
                <a:ext cx="360" cy="10728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4" name="Łącznik prostoliniowy 38"/>
              <p:cNvSpPr/>
              <p:nvPr/>
            </p:nvSpPr>
            <p:spPr>
              <a:xfrm flipH="1" flipV="1">
                <a:off x="2421360" y="2500920"/>
                <a:ext cx="70200" cy="7164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29" name="Grupa 47"/>
            <p:cNvGrpSpPr/>
            <p:nvPr/>
          </p:nvGrpSpPr>
          <p:grpSpPr>
            <a:xfrm>
              <a:off x="5518440" y="2320920"/>
              <a:ext cx="394560" cy="345600"/>
              <a:chOff x="5518440" y="2320920"/>
              <a:chExt cx="394560" cy="345600"/>
            </a:xfrm>
          </p:grpSpPr>
          <p:sp>
            <p:nvSpPr>
              <p:cNvPr id="39" name="Elipsa 48"/>
              <p:cNvSpPr/>
              <p:nvPr/>
            </p:nvSpPr>
            <p:spPr>
              <a:xfrm>
                <a:off x="5518440" y="2320920"/>
                <a:ext cx="394560" cy="345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A5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0" name="Łącznik prostoliniowy 49"/>
              <p:cNvSpPr/>
              <p:nvPr/>
            </p:nvSpPr>
            <p:spPr>
              <a:xfrm flipV="1">
                <a:off x="5716080" y="2386440"/>
                <a:ext cx="360" cy="10728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1" name="Łącznik prostoliniowy 50"/>
              <p:cNvSpPr/>
              <p:nvPr/>
            </p:nvSpPr>
            <p:spPr>
              <a:xfrm flipH="1" flipV="1">
                <a:off x="5709240" y="2477880"/>
                <a:ext cx="69840" cy="7164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30" name="Dowolny kształt 12"/>
            <p:cNvSpPr/>
            <p:nvPr/>
          </p:nvSpPr>
          <p:spPr>
            <a:xfrm>
              <a:off x="2230200" y="2621160"/>
              <a:ext cx="3040200" cy="307800"/>
            </a:xfrm>
            <a:custGeom>
              <a:avLst/>
              <a:gdLst/>
              <a:ahLst/>
              <a:cxnLst/>
              <a:rect l="l" t="t" r="r" b="b"/>
              <a:pathLst>
                <a:path w="3041227" h="308880">
                  <a:moveTo>
                    <a:pt x="0" y="264170"/>
                  </a:moveTo>
                  <a:cubicBezTo>
                    <a:pt x="31044" y="291827"/>
                    <a:pt x="62089" y="319485"/>
                    <a:pt x="162560" y="304810"/>
                  </a:cubicBezTo>
                  <a:cubicBezTo>
                    <a:pt x="263031" y="290135"/>
                    <a:pt x="438009" y="206597"/>
                    <a:pt x="602827" y="176117"/>
                  </a:cubicBezTo>
                  <a:cubicBezTo>
                    <a:pt x="767645" y="145637"/>
                    <a:pt x="957298" y="151281"/>
                    <a:pt x="1151467" y="121930"/>
                  </a:cubicBezTo>
                  <a:cubicBezTo>
                    <a:pt x="1345636" y="92579"/>
                    <a:pt x="1578187" y="1139"/>
                    <a:pt x="1767840" y="10"/>
                  </a:cubicBezTo>
                  <a:cubicBezTo>
                    <a:pt x="1957493" y="-1119"/>
                    <a:pt x="2140374" y="92579"/>
                    <a:pt x="2289387" y="115157"/>
                  </a:cubicBezTo>
                  <a:cubicBezTo>
                    <a:pt x="2438400" y="137735"/>
                    <a:pt x="2536613" y="142250"/>
                    <a:pt x="2661920" y="135477"/>
                  </a:cubicBezTo>
                  <a:cubicBezTo>
                    <a:pt x="2787227" y="128704"/>
                    <a:pt x="2914227" y="101610"/>
                    <a:pt x="3041227" y="74517"/>
                  </a:cubicBezTo>
                </a:path>
              </a:pathLst>
            </a:custGeom>
            <a:noFill/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1" name="Prostokąt 120"/>
            <p:cNvSpPr/>
            <p:nvPr/>
          </p:nvSpPr>
          <p:spPr>
            <a:xfrm>
              <a:off x="3835800" y="2445840"/>
              <a:ext cx="334080" cy="157320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57680" rIns="90000" bIns="15768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t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32" name="Łącznik prosty ze strzałką 17"/>
            <p:cNvSpPr/>
            <p:nvPr/>
          </p:nvSpPr>
          <p:spPr>
            <a:xfrm>
              <a:off x="4170960" y="2525040"/>
              <a:ext cx="151200" cy="39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575">
              <a:solidFill>
                <a:srgbClr val="FFFFFF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3" name="Łącznik prosty ze strzałką 121"/>
            <p:cNvSpPr/>
            <p:nvPr/>
          </p:nvSpPr>
          <p:spPr>
            <a:xfrm flipH="1" flipV="1">
              <a:off x="3658680" y="2748600"/>
              <a:ext cx="167760" cy="54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575">
              <a:solidFill>
                <a:srgbClr val="FFFFFF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4" name="Prostokąt 122"/>
            <p:cNvSpPr/>
            <p:nvPr/>
          </p:nvSpPr>
          <p:spPr>
            <a:xfrm>
              <a:off x="3828240" y="2677320"/>
              <a:ext cx="334080" cy="157320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57680" rIns="90000" bIns="15768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t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35" name="pole tekstowe 33"/>
            <p:cNvSpPr/>
            <p:nvPr/>
          </p:nvSpPr>
          <p:spPr>
            <a:xfrm>
              <a:off x="6387120" y="1805400"/>
              <a:ext cx="2685240" cy="257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100" b="0" strike="noStrike" spc="-1" dirty="0" err="1">
                  <a:solidFill>
                    <a:srgbClr val="000000"/>
                  </a:solidFill>
                  <a:latin typeface="Arial"/>
                  <a:ea typeface="DejaVu Sans"/>
                </a:rPr>
                <a:t>Time_cor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=                                 </a:t>
              </a:r>
              <a:r>
                <a:rPr lang="en-US" sz="1100" b="0" strike="noStrike" spc="-1" dirty="0">
                  <a:solidFill>
                    <a:srgbClr val="808080"/>
                  </a:solidFill>
                  <a:latin typeface="Arial"/>
                  <a:ea typeface="DejaVu Sans"/>
                </a:rPr>
                <a:t>+ </a:t>
              </a:r>
              <a:r>
                <a:rPr lang="en-US" sz="1100" b="0" strike="noStrike" spc="-1" dirty="0" err="1">
                  <a:solidFill>
                    <a:srgbClr val="808080"/>
                  </a:solidFill>
                  <a:latin typeface="Arial"/>
                  <a:ea typeface="DejaVu Sans"/>
                </a:rPr>
                <a:t>asym</a:t>
              </a:r>
              <a:r>
                <a:rPr lang="en-US" sz="1100" b="0" strike="noStrike" spc="-1" dirty="0">
                  <a:solidFill>
                    <a:srgbClr val="808080"/>
                  </a:solidFill>
                  <a:latin typeface="Arial"/>
                  <a:ea typeface="DejaVu Sans"/>
                </a:rPr>
                <a:t> </a:t>
              </a:r>
              <a:endParaRPr lang="en-GB" sz="1100" b="0" strike="noStrike" spc="-1" dirty="0">
                <a:latin typeface="Arial"/>
              </a:endParaRPr>
            </a:p>
          </p:txBody>
        </p:sp>
        <p:sp>
          <p:nvSpPr>
            <p:cNvPr id="36" name="pole tekstowe 123"/>
            <p:cNvSpPr/>
            <p:nvPr/>
          </p:nvSpPr>
          <p:spPr>
            <a:xfrm>
              <a:off x="7210800" y="1657440"/>
              <a:ext cx="1175760" cy="538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(t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4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– 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1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) – (t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3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– 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)</a:t>
              </a:r>
              <a:endParaRPr lang="en-GB" sz="1100" b="0" strike="noStrike" spc="-1" dirty="0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endParaRPr lang="en-GB" sz="600" b="0" strike="noStrike" spc="-1" dirty="0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endParaRPr lang="en-GB" sz="1100" b="0" strike="noStrike" spc="-1" dirty="0">
                <a:latin typeface="Arial"/>
              </a:endParaRPr>
            </a:p>
          </p:txBody>
        </p:sp>
        <p:sp>
          <p:nvSpPr>
            <p:cNvPr id="37" name="Łącznik prostoliniowy 35"/>
            <p:cNvSpPr/>
            <p:nvPr/>
          </p:nvSpPr>
          <p:spPr>
            <a:xfrm>
              <a:off x="7257600" y="1935720"/>
              <a:ext cx="1143000" cy="36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8" name="TextBox 1"/>
            <p:cNvSpPr/>
            <p:nvPr/>
          </p:nvSpPr>
          <p:spPr>
            <a:xfrm>
              <a:off x="4280400" y="2513880"/>
              <a:ext cx="678600" cy="249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Ethernet</a:t>
              </a:r>
              <a:endParaRPr lang="en-GB" sz="1050" b="0" strike="noStrike" spc="-1">
                <a:latin typeface="Arial"/>
              </a:endParaRPr>
            </a:p>
          </p:txBody>
        </p:sp>
      </p:grpSp>
      <p:grpSp>
        <p:nvGrpSpPr>
          <p:cNvPr id="45" name="Grupa 64"/>
          <p:cNvGrpSpPr/>
          <p:nvPr/>
        </p:nvGrpSpPr>
        <p:grpSpPr>
          <a:xfrm>
            <a:off x="55080" y="2608920"/>
            <a:ext cx="7483320" cy="900000"/>
            <a:chOff x="55080" y="2608920"/>
            <a:chExt cx="7483320" cy="900000"/>
          </a:xfrm>
        </p:grpSpPr>
        <p:grpSp>
          <p:nvGrpSpPr>
            <p:cNvPr id="46" name="Grupa 57"/>
            <p:cNvGrpSpPr/>
            <p:nvPr/>
          </p:nvGrpSpPr>
          <p:grpSpPr>
            <a:xfrm>
              <a:off x="2420640" y="2973240"/>
              <a:ext cx="3277080" cy="192600"/>
              <a:chOff x="2420640" y="2973240"/>
              <a:chExt cx="3277080" cy="192600"/>
            </a:xfrm>
          </p:grpSpPr>
          <p:grpSp>
            <p:nvGrpSpPr>
              <p:cNvPr id="110" name="Grupa 52"/>
              <p:cNvGrpSpPr/>
              <p:nvPr/>
            </p:nvGrpSpPr>
            <p:grpSpPr>
              <a:xfrm>
                <a:off x="2420640" y="3002040"/>
                <a:ext cx="546480" cy="163800"/>
                <a:chOff x="2420640" y="3002040"/>
                <a:chExt cx="546480" cy="163800"/>
              </a:xfrm>
            </p:grpSpPr>
            <p:sp>
              <p:nvSpPr>
                <p:cNvPr id="156" name="Łącznik prostoliniowy 45"/>
                <p:cNvSpPr/>
                <p:nvPr/>
              </p:nvSpPr>
              <p:spPr>
                <a:xfrm>
                  <a:off x="2420640" y="31543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7" name="Łącznik prostoliniowy 53"/>
                <p:cNvSpPr/>
                <p:nvPr/>
              </p:nvSpPr>
              <p:spPr>
                <a:xfrm>
                  <a:off x="2552760" y="3002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8" name="Łącznik prostoliniowy 54"/>
                <p:cNvSpPr/>
                <p:nvPr/>
              </p:nvSpPr>
              <p:spPr>
                <a:xfrm>
                  <a:off x="2693880" y="31543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9" name="Łącznik prostoliniowy 55"/>
                <p:cNvSpPr/>
                <p:nvPr/>
              </p:nvSpPr>
              <p:spPr>
                <a:xfrm>
                  <a:off x="2825640" y="3002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60" name="Łącznik prostoliniowy 56"/>
                <p:cNvSpPr/>
                <p:nvPr/>
              </p:nvSpPr>
              <p:spPr>
                <a:xfrm>
                  <a:off x="256212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61" name="Łącznik prostoliniowy 59"/>
                <p:cNvSpPr/>
                <p:nvPr/>
              </p:nvSpPr>
              <p:spPr>
                <a:xfrm>
                  <a:off x="2693880" y="30135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62" name="Łącznik prostoliniowy 60"/>
                <p:cNvSpPr/>
                <p:nvPr/>
              </p:nvSpPr>
              <p:spPr>
                <a:xfrm>
                  <a:off x="282564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63" name="Łącznik prostoliniowy 70"/>
                <p:cNvSpPr/>
                <p:nvPr/>
              </p:nvSpPr>
              <p:spPr>
                <a:xfrm>
                  <a:off x="296676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1" name="Grupa 71"/>
              <p:cNvGrpSpPr/>
              <p:nvPr/>
            </p:nvGrpSpPr>
            <p:grpSpPr>
              <a:xfrm>
                <a:off x="2966760" y="2996280"/>
                <a:ext cx="546480" cy="163800"/>
                <a:chOff x="2966760" y="2996280"/>
                <a:chExt cx="546480" cy="163800"/>
              </a:xfrm>
            </p:grpSpPr>
            <p:sp>
              <p:nvSpPr>
                <p:cNvPr id="148" name="Łącznik prostoliniowy 72"/>
                <p:cNvSpPr/>
                <p:nvPr/>
              </p:nvSpPr>
              <p:spPr>
                <a:xfrm>
                  <a:off x="2966760" y="31485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9" name="Łącznik prostoliniowy 73"/>
                <p:cNvSpPr/>
                <p:nvPr/>
              </p:nvSpPr>
              <p:spPr>
                <a:xfrm>
                  <a:off x="3098880" y="2996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0" name="Łącznik prostoliniowy 74"/>
                <p:cNvSpPr/>
                <p:nvPr/>
              </p:nvSpPr>
              <p:spPr>
                <a:xfrm>
                  <a:off x="3240000" y="31485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1" name="Łącznik prostoliniowy 75"/>
                <p:cNvSpPr/>
                <p:nvPr/>
              </p:nvSpPr>
              <p:spPr>
                <a:xfrm>
                  <a:off x="3371760" y="2996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2" name="Łącznik prostoliniowy 76"/>
                <p:cNvSpPr/>
                <p:nvPr/>
              </p:nvSpPr>
              <p:spPr>
                <a:xfrm>
                  <a:off x="310824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3" name="Łącznik prostoliniowy 77"/>
                <p:cNvSpPr/>
                <p:nvPr/>
              </p:nvSpPr>
              <p:spPr>
                <a:xfrm>
                  <a:off x="3240000" y="3007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4" name="Łącznik prostoliniowy 78"/>
                <p:cNvSpPr/>
                <p:nvPr/>
              </p:nvSpPr>
              <p:spPr>
                <a:xfrm>
                  <a:off x="337176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5" name="Łącznik prostoliniowy 79"/>
                <p:cNvSpPr/>
                <p:nvPr/>
              </p:nvSpPr>
              <p:spPr>
                <a:xfrm>
                  <a:off x="351288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2" name="Grupa 80"/>
              <p:cNvGrpSpPr/>
              <p:nvPr/>
            </p:nvGrpSpPr>
            <p:grpSpPr>
              <a:xfrm>
                <a:off x="3512880" y="2990520"/>
                <a:ext cx="546480" cy="163800"/>
                <a:chOff x="3512880" y="2990520"/>
                <a:chExt cx="546480" cy="163800"/>
              </a:xfrm>
            </p:grpSpPr>
            <p:sp>
              <p:nvSpPr>
                <p:cNvPr id="140" name="Łącznik prostoliniowy 81"/>
                <p:cNvSpPr/>
                <p:nvPr/>
              </p:nvSpPr>
              <p:spPr>
                <a:xfrm>
                  <a:off x="3512880" y="31428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1" name="Łącznik prostoliniowy 82"/>
                <p:cNvSpPr/>
                <p:nvPr/>
              </p:nvSpPr>
              <p:spPr>
                <a:xfrm>
                  <a:off x="3644640" y="29905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2" name="Łącznik prostoliniowy 83"/>
                <p:cNvSpPr/>
                <p:nvPr/>
              </p:nvSpPr>
              <p:spPr>
                <a:xfrm>
                  <a:off x="3786120" y="3142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3" name="Łącznik prostoliniowy 84"/>
                <p:cNvSpPr/>
                <p:nvPr/>
              </p:nvSpPr>
              <p:spPr>
                <a:xfrm>
                  <a:off x="3917880" y="2990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4" name="Łącznik prostoliniowy 85"/>
                <p:cNvSpPr/>
                <p:nvPr/>
              </p:nvSpPr>
              <p:spPr>
                <a:xfrm>
                  <a:off x="365436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5" name="Łącznik prostoliniowy 86"/>
                <p:cNvSpPr/>
                <p:nvPr/>
              </p:nvSpPr>
              <p:spPr>
                <a:xfrm>
                  <a:off x="378612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6" name="Łącznik prostoliniowy 87"/>
                <p:cNvSpPr/>
                <p:nvPr/>
              </p:nvSpPr>
              <p:spPr>
                <a:xfrm>
                  <a:off x="391788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7" name="Łącznik prostoliniowy 88"/>
                <p:cNvSpPr/>
                <p:nvPr/>
              </p:nvSpPr>
              <p:spPr>
                <a:xfrm>
                  <a:off x="405900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3" name="Grupa 89"/>
              <p:cNvGrpSpPr/>
              <p:nvPr/>
            </p:nvGrpSpPr>
            <p:grpSpPr>
              <a:xfrm>
                <a:off x="4059000" y="2984760"/>
                <a:ext cx="546480" cy="163800"/>
                <a:chOff x="4059000" y="2984760"/>
                <a:chExt cx="546480" cy="163800"/>
              </a:xfrm>
            </p:grpSpPr>
            <p:sp>
              <p:nvSpPr>
                <p:cNvPr id="132" name="Łącznik prostoliniowy 90"/>
                <p:cNvSpPr/>
                <p:nvPr/>
              </p:nvSpPr>
              <p:spPr>
                <a:xfrm>
                  <a:off x="4059000" y="31370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3" name="Łącznik prostoliniowy 91"/>
                <p:cNvSpPr/>
                <p:nvPr/>
              </p:nvSpPr>
              <p:spPr>
                <a:xfrm>
                  <a:off x="4190760" y="29847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4" name="Łącznik prostoliniowy 92"/>
                <p:cNvSpPr/>
                <p:nvPr/>
              </p:nvSpPr>
              <p:spPr>
                <a:xfrm>
                  <a:off x="4332240" y="3137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5" name="Łącznik prostoliniowy 96"/>
                <p:cNvSpPr/>
                <p:nvPr/>
              </p:nvSpPr>
              <p:spPr>
                <a:xfrm>
                  <a:off x="4464000" y="29847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6" name="Łącznik prostoliniowy 97"/>
                <p:cNvSpPr/>
                <p:nvPr/>
              </p:nvSpPr>
              <p:spPr>
                <a:xfrm>
                  <a:off x="420048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7" name="Łącznik prostoliniowy 98"/>
                <p:cNvSpPr/>
                <p:nvPr/>
              </p:nvSpPr>
              <p:spPr>
                <a:xfrm>
                  <a:off x="433224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8" name="Łącznik prostoliniowy 99"/>
                <p:cNvSpPr/>
                <p:nvPr/>
              </p:nvSpPr>
              <p:spPr>
                <a:xfrm>
                  <a:off x="446400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9" name="Łącznik prostoliniowy 100"/>
                <p:cNvSpPr/>
                <p:nvPr/>
              </p:nvSpPr>
              <p:spPr>
                <a:xfrm>
                  <a:off x="460512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4" name="Grupa 101"/>
              <p:cNvGrpSpPr/>
              <p:nvPr/>
            </p:nvGrpSpPr>
            <p:grpSpPr>
              <a:xfrm>
                <a:off x="4605120" y="2979000"/>
                <a:ext cx="546480" cy="163800"/>
                <a:chOff x="4605120" y="2979000"/>
                <a:chExt cx="546480" cy="163800"/>
              </a:xfrm>
            </p:grpSpPr>
            <p:sp>
              <p:nvSpPr>
                <p:cNvPr id="124" name="Łącznik prostoliniowy 102"/>
                <p:cNvSpPr/>
                <p:nvPr/>
              </p:nvSpPr>
              <p:spPr>
                <a:xfrm>
                  <a:off x="4605120" y="3131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5" name="Łącznik prostoliniowy 103"/>
                <p:cNvSpPr/>
                <p:nvPr/>
              </p:nvSpPr>
              <p:spPr>
                <a:xfrm>
                  <a:off x="4736880" y="29790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6" name="Łącznik prostoliniowy 104"/>
                <p:cNvSpPr/>
                <p:nvPr/>
              </p:nvSpPr>
              <p:spPr>
                <a:xfrm>
                  <a:off x="4878360" y="3131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7" name="Łącznik prostoliniowy 105"/>
                <p:cNvSpPr/>
                <p:nvPr/>
              </p:nvSpPr>
              <p:spPr>
                <a:xfrm>
                  <a:off x="5010120" y="29790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8" name="Łącznik prostoliniowy 106"/>
                <p:cNvSpPr/>
                <p:nvPr/>
              </p:nvSpPr>
              <p:spPr>
                <a:xfrm>
                  <a:off x="474624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9" name="Łącznik prostoliniowy 107"/>
                <p:cNvSpPr/>
                <p:nvPr/>
              </p:nvSpPr>
              <p:spPr>
                <a:xfrm>
                  <a:off x="487836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0" name="Łącznik prostoliniowy 108"/>
                <p:cNvSpPr/>
                <p:nvPr/>
              </p:nvSpPr>
              <p:spPr>
                <a:xfrm>
                  <a:off x="501012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1" name="Łącznik prostoliniowy 109"/>
                <p:cNvSpPr/>
                <p:nvPr/>
              </p:nvSpPr>
              <p:spPr>
                <a:xfrm>
                  <a:off x="515124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5" name="Grupa 110"/>
              <p:cNvGrpSpPr/>
              <p:nvPr/>
            </p:nvGrpSpPr>
            <p:grpSpPr>
              <a:xfrm>
                <a:off x="5151240" y="2973240"/>
                <a:ext cx="546480" cy="163800"/>
                <a:chOff x="5151240" y="2973240"/>
                <a:chExt cx="546480" cy="163800"/>
              </a:xfrm>
            </p:grpSpPr>
            <p:sp>
              <p:nvSpPr>
                <p:cNvPr id="116" name="Łącznik prostoliniowy 111"/>
                <p:cNvSpPr/>
                <p:nvPr/>
              </p:nvSpPr>
              <p:spPr>
                <a:xfrm>
                  <a:off x="5151240" y="31258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17" name="Łącznik prostoliniowy 112"/>
                <p:cNvSpPr/>
                <p:nvPr/>
              </p:nvSpPr>
              <p:spPr>
                <a:xfrm>
                  <a:off x="5283000" y="29732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18" name="Łącznik prostoliniowy 113"/>
                <p:cNvSpPr/>
                <p:nvPr/>
              </p:nvSpPr>
              <p:spPr>
                <a:xfrm>
                  <a:off x="5424480" y="31258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19" name="Łącznik prostoliniowy 114"/>
                <p:cNvSpPr/>
                <p:nvPr/>
              </p:nvSpPr>
              <p:spPr>
                <a:xfrm>
                  <a:off x="5556240" y="29732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0" name="Łącznik prostoliniowy 115"/>
                <p:cNvSpPr/>
                <p:nvPr/>
              </p:nvSpPr>
              <p:spPr>
                <a:xfrm>
                  <a:off x="529236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1" name="Łącznik prostoliniowy 116"/>
                <p:cNvSpPr/>
                <p:nvPr/>
              </p:nvSpPr>
              <p:spPr>
                <a:xfrm>
                  <a:off x="542448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2" name="Łącznik prostoliniowy 117"/>
                <p:cNvSpPr/>
                <p:nvPr/>
              </p:nvSpPr>
              <p:spPr>
                <a:xfrm>
                  <a:off x="555624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3" name="Łącznik prostoliniowy 118"/>
                <p:cNvSpPr/>
                <p:nvPr/>
              </p:nvSpPr>
              <p:spPr>
                <a:xfrm>
                  <a:off x="569736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sp>
          <p:nvSpPr>
            <p:cNvPr id="47" name="Prostokąt 119"/>
            <p:cNvSpPr/>
            <p:nvPr/>
          </p:nvSpPr>
          <p:spPr>
            <a:xfrm>
              <a:off x="55080" y="2895120"/>
              <a:ext cx="7483320" cy="608400"/>
            </a:xfrm>
            <a:prstGeom prst="rect">
              <a:avLst/>
            </a:prstGeom>
            <a:solidFill>
              <a:srgbClr val="4F81BD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Frequency </a:t>
              </a:r>
              <a:endParaRPr lang="en-GB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transfer</a:t>
              </a:r>
              <a:endParaRPr lang="en-GB" sz="1300" b="0" strike="noStrike" spc="-1">
                <a:latin typeface="Arial"/>
              </a:endParaRPr>
            </a:p>
          </p:txBody>
        </p:sp>
        <p:grpSp>
          <p:nvGrpSpPr>
            <p:cNvPr id="48" name="Grupa 125"/>
            <p:cNvGrpSpPr/>
            <p:nvPr/>
          </p:nvGrpSpPr>
          <p:grpSpPr>
            <a:xfrm>
              <a:off x="2502720" y="3182760"/>
              <a:ext cx="3276720" cy="192600"/>
              <a:chOff x="2502720" y="3182760"/>
              <a:chExt cx="3276720" cy="192600"/>
            </a:xfrm>
          </p:grpSpPr>
          <p:grpSp>
            <p:nvGrpSpPr>
              <p:cNvPr id="53" name="Grupa 126"/>
              <p:cNvGrpSpPr/>
              <p:nvPr/>
            </p:nvGrpSpPr>
            <p:grpSpPr>
              <a:xfrm>
                <a:off x="2502720" y="3211200"/>
                <a:ext cx="546480" cy="164160"/>
                <a:chOff x="2502720" y="3211200"/>
                <a:chExt cx="546480" cy="164160"/>
              </a:xfrm>
            </p:grpSpPr>
            <p:sp>
              <p:nvSpPr>
                <p:cNvPr id="102" name="Łącznik prostoliniowy 172"/>
                <p:cNvSpPr/>
                <p:nvPr/>
              </p:nvSpPr>
              <p:spPr>
                <a:xfrm>
                  <a:off x="2502720" y="33638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3" name="Łącznik prostoliniowy 173"/>
                <p:cNvSpPr/>
                <p:nvPr/>
              </p:nvSpPr>
              <p:spPr>
                <a:xfrm>
                  <a:off x="2634480" y="32112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4" name="Łącznik prostoliniowy 174"/>
                <p:cNvSpPr/>
                <p:nvPr/>
              </p:nvSpPr>
              <p:spPr>
                <a:xfrm>
                  <a:off x="2775600" y="33638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5" name="Łącznik prostoliniowy 175"/>
                <p:cNvSpPr/>
                <p:nvPr/>
              </p:nvSpPr>
              <p:spPr>
                <a:xfrm>
                  <a:off x="2907360" y="32112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6" name="Łącznik prostoliniowy 176"/>
                <p:cNvSpPr/>
                <p:nvPr/>
              </p:nvSpPr>
              <p:spPr>
                <a:xfrm>
                  <a:off x="2643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7" name="Łącznik prostoliniowy 177"/>
                <p:cNvSpPr/>
                <p:nvPr/>
              </p:nvSpPr>
              <p:spPr>
                <a:xfrm>
                  <a:off x="2775600" y="322272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8" name="Łącznik prostoliniowy 178"/>
                <p:cNvSpPr/>
                <p:nvPr/>
              </p:nvSpPr>
              <p:spPr>
                <a:xfrm>
                  <a:off x="290736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9" name="Łącznik prostoliniowy 179"/>
                <p:cNvSpPr/>
                <p:nvPr/>
              </p:nvSpPr>
              <p:spPr>
                <a:xfrm>
                  <a:off x="3048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4" name="Grupa 127"/>
              <p:cNvGrpSpPr/>
              <p:nvPr/>
            </p:nvGrpSpPr>
            <p:grpSpPr>
              <a:xfrm>
                <a:off x="3048840" y="3205800"/>
                <a:ext cx="546120" cy="163800"/>
                <a:chOff x="3048840" y="3205800"/>
                <a:chExt cx="546120" cy="163800"/>
              </a:xfrm>
            </p:grpSpPr>
            <p:sp>
              <p:nvSpPr>
                <p:cNvPr id="91" name="Łącznik prostoliniowy 164"/>
                <p:cNvSpPr/>
                <p:nvPr/>
              </p:nvSpPr>
              <p:spPr>
                <a:xfrm>
                  <a:off x="3048840" y="33580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2" name="Łącznik prostoliniowy 165"/>
                <p:cNvSpPr/>
                <p:nvPr/>
              </p:nvSpPr>
              <p:spPr>
                <a:xfrm>
                  <a:off x="3180600" y="3205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3" name="Łącznik prostoliniowy 166"/>
                <p:cNvSpPr/>
                <p:nvPr/>
              </p:nvSpPr>
              <p:spPr>
                <a:xfrm>
                  <a:off x="3321720" y="33580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7" name="Łącznik prostoliniowy 167"/>
                <p:cNvSpPr/>
                <p:nvPr/>
              </p:nvSpPr>
              <p:spPr>
                <a:xfrm>
                  <a:off x="3453480" y="3205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8" name="Łącznik prostoliniowy 168"/>
                <p:cNvSpPr/>
                <p:nvPr/>
              </p:nvSpPr>
              <p:spPr>
                <a:xfrm>
                  <a:off x="318996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9" name="Łącznik prostoliniowy 169"/>
                <p:cNvSpPr/>
                <p:nvPr/>
              </p:nvSpPr>
              <p:spPr>
                <a:xfrm>
                  <a:off x="3321720" y="321696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0" name="Łącznik prostoliniowy 170"/>
                <p:cNvSpPr/>
                <p:nvPr/>
              </p:nvSpPr>
              <p:spPr>
                <a:xfrm>
                  <a:off x="345348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1" name="Łącznik prostoliniowy 171"/>
                <p:cNvSpPr/>
                <p:nvPr/>
              </p:nvSpPr>
              <p:spPr>
                <a:xfrm>
                  <a:off x="359460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5" name="Grupa 128"/>
              <p:cNvGrpSpPr/>
              <p:nvPr/>
            </p:nvGrpSpPr>
            <p:grpSpPr>
              <a:xfrm>
                <a:off x="3594600" y="3200040"/>
                <a:ext cx="546480" cy="163800"/>
                <a:chOff x="3594600" y="3200040"/>
                <a:chExt cx="546480" cy="163800"/>
              </a:xfrm>
            </p:grpSpPr>
            <p:sp>
              <p:nvSpPr>
                <p:cNvPr id="83" name="Łącznik prostoliniowy 156"/>
                <p:cNvSpPr/>
                <p:nvPr/>
              </p:nvSpPr>
              <p:spPr>
                <a:xfrm>
                  <a:off x="3594600" y="33523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4" name="Łącznik prostoliniowy 157"/>
                <p:cNvSpPr/>
                <p:nvPr/>
              </p:nvSpPr>
              <p:spPr>
                <a:xfrm>
                  <a:off x="3726720" y="3200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5" name="Łącznik prostoliniowy 158"/>
                <p:cNvSpPr/>
                <p:nvPr/>
              </p:nvSpPr>
              <p:spPr>
                <a:xfrm>
                  <a:off x="3867840" y="33523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6" name="Łącznik prostoliniowy 159"/>
                <p:cNvSpPr/>
                <p:nvPr/>
              </p:nvSpPr>
              <p:spPr>
                <a:xfrm>
                  <a:off x="3999600" y="3200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7" name="Łącznik prostoliniowy 160"/>
                <p:cNvSpPr/>
                <p:nvPr/>
              </p:nvSpPr>
              <p:spPr>
                <a:xfrm>
                  <a:off x="373608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8" name="Łącznik prostoliniowy 161"/>
                <p:cNvSpPr/>
                <p:nvPr/>
              </p:nvSpPr>
              <p:spPr>
                <a:xfrm>
                  <a:off x="3867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9" name="Łącznik prostoliniowy 162"/>
                <p:cNvSpPr/>
                <p:nvPr/>
              </p:nvSpPr>
              <p:spPr>
                <a:xfrm>
                  <a:off x="399960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0" name="Łącznik prostoliniowy 163"/>
                <p:cNvSpPr/>
                <p:nvPr/>
              </p:nvSpPr>
              <p:spPr>
                <a:xfrm>
                  <a:off x="414072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6" name="Grupa 129"/>
              <p:cNvGrpSpPr/>
              <p:nvPr/>
            </p:nvGrpSpPr>
            <p:grpSpPr>
              <a:xfrm>
                <a:off x="4140720" y="3194280"/>
                <a:ext cx="546480" cy="163800"/>
                <a:chOff x="4140720" y="3194280"/>
                <a:chExt cx="546480" cy="163800"/>
              </a:xfrm>
            </p:grpSpPr>
            <p:sp>
              <p:nvSpPr>
                <p:cNvPr id="75" name="Łącznik prostoliniowy 148"/>
                <p:cNvSpPr/>
                <p:nvPr/>
              </p:nvSpPr>
              <p:spPr>
                <a:xfrm>
                  <a:off x="4140720" y="33465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6" name="Łącznik prostoliniowy 149"/>
                <p:cNvSpPr/>
                <p:nvPr/>
              </p:nvSpPr>
              <p:spPr>
                <a:xfrm>
                  <a:off x="4272840" y="3194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7" name="Łącznik prostoliniowy 150"/>
                <p:cNvSpPr/>
                <p:nvPr/>
              </p:nvSpPr>
              <p:spPr>
                <a:xfrm>
                  <a:off x="4413960" y="33465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8" name="Łącznik prostoliniowy 151"/>
                <p:cNvSpPr/>
                <p:nvPr/>
              </p:nvSpPr>
              <p:spPr>
                <a:xfrm>
                  <a:off x="4545720" y="3194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9" name="Łącznik prostoliniowy 152"/>
                <p:cNvSpPr/>
                <p:nvPr/>
              </p:nvSpPr>
              <p:spPr>
                <a:xfrm>
                  <a:off x="428220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0" name="Łącznik prostoliniowy 153"/>
                <p:cNvSpPr/>
                <p:nvPr/>
              </p:nvSpPr>
              <p:spPr>
                <a:xfrm>
                  <a:off x="441396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1" name="Łącznik prostoliniowy 154"/>
                <p:cNvSpPr/>
                <p:nvPr/>
              </p:nvSpPr>
              <p:spPr>
                <a:xfrm>
                  <a:off x="454572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2" name="Łącznik prostoliniowy 155"/>
                <p:cNvSpPr/>
                <p:nvPr/>
              </p:nvSpPr>
              <p:spPr>
                <a:xfrm>
                  <a:off x="468684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7" name="Grupa 130"/>
              <p:cNvGrpSpPr/>
              <p:nvPr/>
            </p:nvGrpSpPr>
            <p:grpSpPr>
              <a:xfrm>
                <a:off x="4686840" y="3188520"/>
                <a:ext cx="546480" cy="163800"/>
                <a:chOff x="4686840" y="3188520"/>
                <a:chExt cx="546480" cy="163800"/>
              </a:xfrm>
            </p:grpSpPr>
            <p:sp>
              <p:nvSpPr>
                <p:cNvPr id="67" name="Łącznik prostoliniowy 140"/>
                <p:cNvSpPr/>
                <p:nvPr/>
              </p:nvSpPr>
              <p:spPr>
                <a:xfrm>
                  <a:off x="4686840" y="33408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8" name="Łącznik prostoliniowy 141"/>
                <p:cNvSpPr/>
                <p:nvPr/>
              </p:nvSpPr>
              <p:spPr>
                <a:xfrm>
                  <a:off x="4818960" y="3188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9" name="Łącznik prostoliniowy 142"/>
                <p:cNvSpPr/>
                <p:nvPr/>
              </p:nvSpPr>
              <p:spPr>
                <a:xfrm>
                  <a:off x="4960080" y="3340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0" name="Łącznik prostoliniowy 143"/>
                <p:cNvSpPr/>
                <p:nvPr/>
              </p:nvSpPr>
              <p:spPr>
                <a:xfrm>
                  <a:off x="5091840" y="3188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1" name="Łącznik prostoliniowy 144"/>
                <p:cNvSpPr/>
                <p:nvPr/>
              </p:nvSpPr>
              <p:spPr>
                <a:xfrm>
                  <a:off x="482832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2" name="Łącznik prostoliniowy 145"/>
                <p:cNvSpPr/>
                <p:nvPr/>
              </p:nvSpPr>
              <p:spPr>
                <a:xfrm>
                  <a:off x="496008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3" name="Łącznik prostoliniowy 146"/>
                <p:cNvSpPr/>
                <p:nvPr/>
              </p:nvSpPr>
              <p:spPr>
                <a:xfrm>
                  <a:off x="509184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4" name="Łącznik prostoliniowy 147"/>
                <p:cNvSpPr/>
                <p:nvPr/>
              </p:nvSpPr>
              <p:spPr>
                <a:xfrm>
                  <a:off x="523296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8" name="Grupa 131"/>
              <p:cNvGrpSpPr/>
              <p:nvPr/>
            </p:nvGrpSpPr>
            <p:grpSpPr>
              <a:xfrm>
                <a:off x="5232960" y="3182760"/>
                <a:ext cx="546480" cy="163800"/>
                <a:chOff x="5232960" y="3182760"/>
                <a:chExt cx="546480" cy="163800"/>
              </a:xfrm>
            </p:grpSpPr>
            <p:sp>
              <p:nvSpPr>
                <p:cNvPr id="59" name="Łącznik prostoliniowy 132"/>
                <p:cNvSpPr/>
                <p:nvPr/>
              </p:nvSpPr>
              <p:spPr>
                <a:xfrm>
                  <a:off x="5232960" y="33350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0" name="Łącznik prostoliniowy 133"/>
                <p:cNvSpPr/>
                <p:nvPr/>
              </p:nvSpPr>
              <p:spPr>
                <a:xfrm>
                  <a:off x="5364720" y="31827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1" name="Łącznik prostoliniowy 134"/>
                <p:cNvSpPr/>
                <p:nvPr/>
              </p:nvSpPr>
              <p:spPr>
                <a:xfrm>
                  <a:off x="5506200" y="3335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2" name="Łącznik prostoliniowy 135"/>
                <p:cNvSpPr/>
                <p:nvPr/>
              </p:nvSpPr>
              <p:spPr>
                <a:xfrm>
                  <a:off x="5637960" y="31827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3" name="Łącznik prostoliniowy 136"/>
                <p:cNvSpPr/>
                <p:nvPr/>
              </p:nvSpPr>
              <p:spPr>
                <a:xfrm>
                  <a:off x="537444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4" name="Łącznik prostoliniowy 137"/>
                <p:cNvSpPr/>
                <p:nvPr/>
              </p:nvSpPr>
              <p:spPr>
                <a:xfrm>
                  <a:off x="550620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5" name="Łącznik prostoliniowy 138"/>
                <p:cNvSpPr/>
                <p:nvPr/>
              </p:nvSpPr>
              <p:spPr>
                <a:xfrm>
                  <a:off x="563796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6" name="Łącznik prostoliniowy 139"/>
                <p:cNvSpPr/>
                <p:nvPr/>
              </p:nvSpPr>
              <p:spPr>
                <a:xfrm>
                  <a:off x="577908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sp>
          <p:nvSpPr>
            <p:cNvPr id="49" name="Strzałka w prawo 36"/>
            <p:cNvSpPr/>
            <p:nvPr/>
          </p:nvSpPr>
          <p:spPr>
            <a:xfrm>
              <a:off x="5716440" y="2931120"/>
              <a:ext cx="227520" cy="163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0" name="Strzałka w prawo 182"/>
            <p:cNvSpPr/>
            <p:nvPr/>
          </p:nvSpPr>
          <p:spPr>
            <a:xfrm rot="10800000">
              <a:off x="2272680" y="3247200"/>
              <a:ext cx="227520" cy="163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1" name="pole tekstowe 186"/>
            <p:cNvSpPr/>
            <p:nvPr/>
          </p:nvSpPr>
          <p:spPr>
            <a:xfrm>
              <a:off x="5918760" y="2917080"/>
              <a:ext cx="1609920" cy="5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Enhance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delay measurement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thanks to common freq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52" name="Strzałka w dół 63"/>
            <p:cNvSpPr/>
            <p:nvPr/>
          </p:nvSpPr>
          <p:spPr>
            <a:xfrm rot="10800000">
              <a:off x="6953760" y="2608920"/>
              <a:ext cx="303840" cy="2862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164" name="Grupa 66"/>
          <p:cNvGrpSpPr/>
          <p:nvPr/>
        </p:nvGrpSpPr>
        <p:grpSpPr>
          <a:xfrm>
            <a:off x="53640" y="2605320"/>
            <a:ext cx="8655120" cy="2125080"/>
            <a:chOff x="53640" y="2605320"/>
            <a:chExt cx="8655120" cy="2125080"/>
          </a:xfrm>
        </p:grpSpPr>
        <p:sp>
          <p:nvSpPr>
            <p:cNvPr id="165" name="Prostokąt 183"/>
            <p:cNvSpPr/>
            <p:nvPr/>
          </p:nvSpPr>
          <p:spPr>
            <a:xfrm>
              <a:off x="53640" y="4172040"/>
              <a:ext cx="8632080" cy="532440"/>
            </a:xfrm>
            <a:prstGeom prst="rect">
              <a:avLst/>
            </a:prstGeom>
            <a:solidFill>
              <a:srgbClr val="9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Asymmetry</a:t>
              </a:r>
              <a:endParaRPr lang="en-GB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corrections</a:t>
              </a:r>
              <a:endParaRPr lang="en-GB" sz="1300" b="0" strike="noStrike" spc="-1">
                <a:latin typeface="Arial"/>
              </a:endParaRPr>
            </a:p>
          </p:txBody>
        </p:sp>
        <p:sp>
          <p:nvSpPr>
            <p:cNvPr id="166" name="pole tekstowe 187"/>
            <p:cNvSpPr/>
            <p:nvPr/>
          </p:nvSpPr>
          <p:spPr>
            <a:xfrm>
              <a:off x="2136960" y="4138560"/>
              <a:ext cx="1836000" cy="5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Single bidirectional fiber</a:t>
              </a:r>
              <a:endParaRPr lang="en-GB" sz="110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Link delay model</a:t>
              </a:r>
              <a:endParaRPr lang="en-GB" sz="110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Calibration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167" name="Strzałka w dół 189"/>
            <p:cNvSpPr/>
            <p:nvPr/>
          </p:nvSpPr>
          <p:spPr>
            <a:xfrm rot="10800000">
              <a:off x="8265960" y="2605320"/>
              <a:ext cx="303840" cy="156672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9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68" name="pole tekstowe 181"/>
            <p:cNvSpPr/>
            <p:nvPr/>
          </p:nvSpPr>
          <p:spPr>
            <a:xfrm>
              <a:off x="3595320" y="4133520"/>
              <a:ext cx="5113440" cy="5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Enhance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time corrections accuracy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by automatic medium asymmetry calculation and calibration of hardware delays</a:t>
              </a:r>
              <a:endParaRPr lang="en-GB" sz="1100" b="0" strike="noStrike" spc="-1">
                <a:latin typeface="Arial"/>
              </a:endParaRPr>
            </a:p>
          </p:txBody>
        </p:sp>
      </p:grpSp>
      <p:grpSp>
        <p:nvGrpSpPr>
          <p:cNvPr id="169" name="Grupa 68"/>
          <p:cNvGrpSpPr/>
          <p:nvPr/>
        </p:nvGrpSpPr>
        <p:grpSpPr>
          <a:xfrm>
            <a:off x="1451880" y="1229040"/>
            <a:ext cx="5243040" cy="241920"/>
            <a:chOff x="1451880" y="1229040"/>
            <a:chExt cx="5243040" cy="241920"/>
          </a:xfrm>
        </p:grpSpPr>
        <p:sp>
          <p:nvSpPr>
            <p:cNvPr id="170" name="pole tekstowe 190"/>
            <p:cNvSpPr/>
            <p:nvPr/>
          </p:nvSpPr>
          <p:spPr>
            <a:xfrm>
              <a:off x="1451880" y="1229040"/>
              <a:ext cx="2008440" cy="24192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37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11h50m00s000000000.000ns</a:t>
              </a:r>
              <a:endParaRPr lang="en-GB" sz="1000" b="0" strike="noStrike" spc="-1">
                <a:latin typeface="Arial"/>
              </a:endParaRPr>
            </a:p>
          </p:txBody>
        </p:sp>
        <p:sp>
          <p:nvSpPr>
            <p:cNvPr id="171" name="pole tekstowe 191"/>
            <p:cNvSpPr/>
            <p:nvPr/>
          </p:nvSpPr>
          <p:spPr>
            <a:xfrm>
              <a:off x="4686480" y="1229040"/>
              <a:ext cx="2008440" cy="24192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37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11h50m00s000000000.0</a:t>
              </a:r>
              <a:r>
                <a:rPr lang="en-US" sz="1000" b="1" strike="noStrike" spc="-1">
                  <a:solidFill>
                    <a:srgbClr val="FF0000"/>
                  </a:solidFill>
                  <a:latin typeface="Consolas"/>
                  <a:ea typeface="DejaVu Sans"/>
                </a:rPr>
                <a:t>1</a:t>
              </a: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0ns</a:t>
              </a:r>
              <a:endParaRPr lang="en-GB" sz="1000" b="0" strike="noStrike" spc="-1">
                <a:latin typeface="Arial"/>
              </a:endParaRPr>
            </a:p>
          </p:txBody>
        </p:sp>
      </p:grpSp>
      <p:grpSp>
        <p:nvGrpSpPr>
          <p:cNvPr id="172" name="Group 22"/>
          <p:cNvGrpSpPr/>
          <p:nvPr/>
        </p:nvGrpSpPr>
        <p:grpSpPr>
          <a:xfrm>
            <a:off x="59400" y="2608920"/>
            <a:ext cx="7978680" cy="1515240"/>
            <a:chOff x="59400" y="2608920"/>
            <a:chExt cx="7978680" cy="1515240"/>
          </a:xfrm>
        </p:grpSpPr>
        <p:grpSp>
          <p:nvGrpSpPr>
            <p:cNvPr id="173" name="Grupa 65"/>
            <p:cNvGrpSpPr/>
            <p:nvPr/>
          </p:nvGrpSpPr>
          <p:grpSpPr>
            <a:xfrm>
              <a:off x="59400" y="2608920"/>
              <a:ext cx="7978680" cy="1515240"/>
              <a:chOff x="59400" y="2608920"/>
              <a:chExt cx="7978680" cy="1515240"/>
            </a:xfrm>
          </p:grpSpPr>
          <p:sp>
            <p:nvSpPr>
              <p:cNvPr id="178" name="Prostokąt 124"/>
              <p:cNvSpPr/>
              <p:nvPr/>
            </p:nvSpPr>
            <p:spPr>
              <a:xfrm>
                <a:off x="59400" y="3562200"/>
                <a:ext cx="7978680" cy="532440"/>
              </a:xfrm>
              <a:prstGeom prst="rect">
                <a:avLst/>
              </a:prstGeom>
              <a:solidFill>
                <a:srgbClr val="4F81BD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300" b="1" strike="noStrike" spc="-1">
                    <a:solidFill>
                      <a:srgbClr val="FFFFFF"/>
                    </a:solidFill>
                    <a:latin typeface="Arial"/>
                    <a:ea typeface="DejaVu Sans"/>
                  </a:rPr>
                  <a:t>Phase </a:t>
                </a:r>
                <a:endParaRPr lang="en-GB" sz="1300" b="0" strike="noStrike" spc="-1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en-US" sz="1300" b="1" strike="noStrike" spc="-1">
                    <a:solidFill>
                      <a:srgbClr val="FFFFFF"/>
                    </a:solidFill>
                    <a:latin typeface="Arial"/>
                    <a:ea typeface="DejaVu Sans"/>
                  </a:rPr>
                  <a:t>detection</a:t>
                </a:r>
                <a:endParaRPr lang="en-GB" sz="1300" b="0" strike="noStrike" spc="-1">
                  <a:latin typeface="Arial"/>
                </a:endParaRPr>
              </a:p>
            </p:txBody>
          </p:sp>
          <p:sp>
            <p:nvSpPr>
              <p:cNvPr id="179" name="Łącznik prostoliniowy 40"/>
              <p:cNvSpPr/>
              <p:nvPr/>
            </p:nvSpPr>
            <p:spPr>
              <a:xfrm>
                <a:off x="2554200" y="3065040"/>
                <a:ext cx="360" cy="87804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0" name="Łącznik prostoliniowy 184"/>
              <p:cNvSpPr/>
              <p:nvPr/>
            </p:nvSpPr>
            <p:spPr>
              <a:xfrm>
                <a:off x="2645280" y="3251520"/>
                <a:ext cx="360" cy="69156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1" name="Łącznik prosty ze strzałką 46"/>
              <p:cNvSpPr/>
              <p:nvPr/>
            </p:nvSpPr>
            <p:spPr>
              <a:xfrm>
                <a:off x="2349000" y="3867120"/>
                <a:ext cx="204480" cy="3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2" name="Łącznik prosty ze strzałką 185"/>
              <p:cNvSpPr/>
              <p:nvPr/>
            </p:nvSpPr>
            <p:spPr>
              <a:xfrm flipH="1">
                <a:off x="2624400" y="3867120"/>
                <a:ext cx="240120" cy="3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3" name="pole tekstowe 62"/>
              <p:cNvSpPr/>
              <p:nvPr/>
            </p:nvSpPr>
            <p:spPr>
              <a:xfrm>
                <a:off x="5578920" y="3529080"/>
                <a:ext cx="2446560" cy="591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Enhance </a:t>
                </a:r>
                <a:endParaRPr lang="en-GB" sz="1100" b="0" strike="noStrike" spc="-1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timestamp precision to ps level</a:t>
                </a:r>
                <a:endParaRPr lang="en-GB" sz="1100" b="0" strike="noStrike" spc="-1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by using phase detection techniques</a:t>
                </a:r>
                <a:endParaRPr lang="en-GB" sz="1100" b="0" strike="noStrike" spc="-1">
                  <a:latin typeface="Arial"/>
                </a:endParaRPr>
              </a:p>
            </p:txBody>
          </p:sp>
          <p:sp>
            <p:nvSpPr>
              <p:cNvPr id="184" name="Strzałka w dół 188"/>
              <p:cNvSpPr/>
              <p:nvPr/>
            </p:nvSpPr>
            <p:spPr>
              <a:xfrm rot="10800000">
                <a:off x="7677720" y="2608920"/>
                <a:ext cx="303840" cy="953280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9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5" name="pole tekstowe 180"/>
              <p:cNvSpPr/>
              <p:nvPr/>
            </p:nvSpPr>
            <p:spPr>
              <a:xfrm>
                <a:off x="2017440" y="3867120"/>
                <a:ext cx="208872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1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Phase offset</a:t>
                </a: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 with ps precision</a:t>
                </a:r>
                <a:endParaRPr lang="en-GB" sz="1100" b="0" strike="noStrike" spc="-1">
                  <a:latin typeface="Arial"/>
                </a:endParaRPr>
              </a:p>
            </p:txBody>
          </p:sp>
        </p:grpSp>
        <p:sp>
          <p:nvSpPr>
            <p:cNvPr id="174" name="Straight Connector 4"/>
            <p:cNvSpPr/>
            <p:nvPr/>
          </p:nvSpPr>
          <p:spPr>
            <a:xfrm>
              <a:off x="2562120" y="3165840"/>
              <a:ext cx="360" cy="701280"/>
            </a:xfrm>
            <a:prstGeom prst="line">
              <a:avLst/>
            </a:prstGeom>
            <a:ln>
              <a:solidFill>
                <a:srgbClr val="4A7EB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5" name="Straight Connector 9"/>
            <p:cNvSpPr/>
            <p:nvPr/>
          </p:nvSpPr>
          <p:spPr>
            <a:xfrm flipH="1">
              <a:off x="2641320" y="3370680"/>
              <a:ext cx="4320" cy="496440"/>
            </a:xfrm>
            <a:prstGeom prst="line">
              <a:avLst/>
            </a:prstGeom>
            <a:ln>
              <a:solidFill>
                <a:srgbClr val="4A7EB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6" name="Straight Arrow Connector 15"/>
            <p:cNvSpPr/>
            <p:nvPr/>
          </p:nvSpPr>
          <p:spPr>
            <a:xfrm>
              <a:off x="2438280" y="3790800"/>
              <a:ext cx="11340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7" name="Straight Arrow Connector 18"/>
            <p:cNvSpPr/>
            <p:nvPr/>
          </p:nvSpPr>
          <p:spPr>
            <a:xfrm flipH="1">
              <a:off x="2641320" y="3790800"/>
              <a:ext cx="1227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86" name="Prostokąt 5"/>
          <p:cNvSpPr/>
          <p:nvPr/>
        </p:nvSpPr>
        <p:spPr>
          <a:xfrm>
            <a:off x="7200" y="666720"/>
            <a:ext cx="914292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600" b="0" strike="noStrike" spc="-1" dirty="0">
                <a:solidFill>
                  <a:srgbClr val="0033A0"/>
                </a:solidFill>
                <a:latin typeface="Bookman Old Style"/>
                <a:ea typeface="DejaVu Sans"/>
              </a:rPr>
              <a:t>White Rabbit = PTP + L1 </a:t>
            </a:r>
            <a:r>
              <a:rPr lang="en-US" sz="1600" b="0" strike="noStrike" spc="-1" dirty="0" err="1">
                <a:solidFill>
                  <a:srgbClr val="0033A0"/>
                </a:solidFill>
                <a:latin typeface="Bookman Old Style"/>
                <a:ea typeface="DejaVu Sans"/>
              </a:rPr>
              <a:t>syntonisation</a:t>
            </a:r>
            <a:r>
              <a:rPr lang="en-US" sz="1600" b="0" strike="noStrike" spc="-1" dirty="0">
                <a:solidFill>
                  <a:srgbClr val="0033A0"/>
                </a:solidFill>
                <a:latin typeface="Bookman Old Style"/>
                <a:ea typeface="DejaVu Sans"/>
              </a:rPr>
              <a:t> + phase detection + asymmetry correction</a:t>
            </a:r>
            <a:endParaRPr lang="en-GB" sz="1600" b="0" strike="noStrike" spc="-1" dirty="0">
              <a:latin typeface="Arial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33480" y="1052020"/>
            <a:ext cx="9144000" cy="3068900"/>
          </a:xfrm>
          <a:prstGeom prst="rect">
            <a:avLst/>
          </a:prstGeom>
          <a:solidFill>
            <a:srgbClr val="FFFFFF">
              <a:alpha val="7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Prostokąt 187"/>
          <p:cNvSpPr/>
          <p:nvPr/>
        </p:nvSpPr>
        <p:spPr>
          <a:xfrm>
            <a:off x="2100240" y="661970"/>
            <a:ext cx="4286880" cy="342500"/>
          </a:xfrm>
          <a:prstGeom prst="rect">
            <a:avLst/>
          </a:prstGeom>
          <a:solidFill>
            <a:srgbClr val="FFFFFF">
              <a:alpha val="7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Prostokąt 189"/>
          <p:cNvSpPr/>
          <p:nvPr/>
        </p:nvSpPr>
        <p:spPr>
          <a:xfrm>
            <a:off x="8265960" y="2877840"/>
            <a:ext cx="1074720" cy="1294200"/>
          </a:xfrm>
          <a:prstGeom prst="rect">
            <a:avLst/>
          </a:prstGeom>
          <a:solidFill>
            <a:srgbClr val="FFFFFF">
              <a:alpha val="7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91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625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19 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626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Asymmetries and link delay model</a:t>
            </a:r>
            <a:endParaRPr lang="en-GB" sz="2000" spc="-1" dirty="0"/>
          </a:p>
        </p:txBody>
      </p:sp>
      <p:pic>
        <p:nvPicPr>
          <p:cNvPr id="9" name="Picture 3"/>
          <p:cNvPicPr/>
          <p:nvPr/>
        </p:nvPicPr>
        <p:blipFill>
          <a:blip r:embed="rId3"/>
          <a:stretch/>
        </p:blipFill>
        <p:spPr>
          <a:xfrm>
            <a:off x="5372280" y="666720"/>
            <a:ext cx="3695400" cy="4084560"/>
          </a:xfrm>
          <a:prstGeom prst="rect">
            <a:avLst/>
          </a:prstGeom>
          <a:ln w="0">
            <a:noFill/>
          </a:ln>
        </p:spPr>
      </p:pic>
      <p:sp>
        <p:nvSpPr>
          <p:cNvPr id="10" name="Prostokąt 2"/>
          <p:cNvSpPr/>
          <p:nvPr/>
        </p:nvSpPr>
        <p:spPr>
          <a:xfrm>
            <a:off x="304920" y="941400"/>
            <a:ext cx="4571640" cy="2220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Symbol" charset="2"/>
              <a:buChar char="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Correction of RTT for asymmetries</a:t>
            </a:r>
            <a:endParaRPr lang="en-GB" sz="1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Symbol" charset="2"/>
              <a:buChar char="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Asymmetry sources: FPGA, PCB, SFP electrics/optics, chromatic dispersion</a:t>
            </a:r>
            <a:endParaRPr lang="en-GB" sz="1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Symbol" charset="2"/>
              <a:buChar char="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Link delay model:</a:t>
            </a:r>
            <a:endParaRPr lang="en-GB" sz="14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Symbol" charset="2"/>
              <a:buChar char="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Fixed delays – calibrated/measured</a:t>
            </a:r>
            <a:endParaRPr lang="en-GB" sz="14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Symbol" charset="2"/>
              <a:buChar char="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Variable delays – evaluated online with</a:t>
            </a:r>
            <a:endParaRPr lang="en-GB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Symbol" charset="2"/>
              <a:buChar char="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Accurate offset from master (OFM):</a:t>
            </a:r>
            <a:endParaRPr lang="en-GB" sz="1400" b="0" strike="noStrike" spc="-1" dirty="0">
              <a:latin typeface="Arial"/>
            </a:endParaRPr>
          </a:p>
        </p:txBody>
      </p:sp>
      <p:pic>
        <p:nvPicPr>
          <p:cNvPr id="11" name="Picture 5"/>
          <p:cNvPicPr/>
          <p:nvPr/>
        </p:nvPicPr>
        <p:blipFill>
          <a:blip r:embed="rId4"/>
          <a:srcRect l="28590" t="61028" r="52025" b="31599"/>
          <a:stretch/>
        </p:blipFill>
        <p:spPr>
          <a:xfrm>
            <a:off x="1508760" y="2343240"/>
            <a:ext cx="2361960" cy="475920"/>
          </a:xfrm>
          <a:prstGeom prst="rect">
            <a:avLst/>
          </a:prstGeom>
          <a:ln w="0">
            <a:noFill/>
          </a:ln>
        </p:spPr>
      </p:pic>
      <p:pic>
        <p:nvPicPr>
          <p:cNvPr id="12" name="Picture 5"/>
          <p:cNvPicPr/>
          <p:nvPr/>
        </p:nvPicPr>
        <p:blipFill>
          <a:blip r:embed="rId4"/>
          <a:srcRect l="25403" t="71861" r="45214" b="16656"/>
          <a:stretch/>
        </p:blipFill>
        <p:spPr>
          <a:xfrm>
            <a:off x="1295280" y="3188160"/>
            <a:ext cx="3580920" cy="742320"/>
          </a:xfrm>
          <a:prstGeom prst="rect">
            <a:avLst/>
          </a:prstGeom>
          <a:ln w="0">
            <a:noFill/>
          </a:ln>
        </p:spPr>
      </p:pic>
      <p:grpSp>
        <p:nvGrpSpPr>
          <p:cNvPr id="13" name="Grupa 3"/>
          <p:cNvGrpSpPr/>
          <p:nvPr/>
        </p:nvGrpSpPr>
        <p:grpSpPr>
          <a:xfrm>
            <a:off x="304920" y="1200240"/>
            <a:ext cx="8819640" cy="1899720"/>
            <a:chOff x="304920" y="1200240"/>
            <a:chExt cx="8819640" cy="1899720"/>
          </a:xfrm>
        </p:grpSpPr>
        <p:sp>
          <p:nvSpPr>
            <p:cNvPr id="14" name="Prostokąt 1"/>
            <p:cNvSpPr/>
            <p:nvPr/>
          </p:nvSpPr>
          <p:spPr>
            <a:xfrm>
              <a:off x="304920" y="1200240"/>
              <a:ext cx="3809520" cy="456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5" name="Prostokąt 9"/>
            <p:cNvSpPr/>
            <p:nvPr/>
          </p:nvSpPr>
          <p:spPr>
            <a:xfrm>
              <a:off x="5315040" y="1733400"/>
              <a:ext cx="3809520" cy="13665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16" name="Grupa 4"/>
          <p:cNvGrpSpPr/>
          <p:nvPr/>
        </p:nvGrpSpPr>
        <p:grpSpPr>
          <a:xfrm>
            <a:off x="380880" y="1657440"/>
            <a:ext cx="8743680" cy="2272680"/>
            <a:chOff x="380880" y="1657440"/>
            <a:chExt cx="8743680" cy="2272680"/>
          </a:xfrm>
        </p:grpSpPr>
        <p:sp>
          <p:nvSpPr>
            <p:cNvPr id="17" name="Prostokąt 11"/>
            <p:cNvSpPr/>
            <p:nvPr/>
          </p:nvSpPr>
          <p:spPr>
            <a:xfrm>
              <a:off x="5315040" y="3100320"/>
              <a:ext cx="3809520" cy="829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8" name="Prostokąt 13"/>
            <p:cNvSpPr/>
            <p:nvPr/>
          </p:nvSpPr>
          <p:spPr>
            <a:xfrm>
              <a:off x="380880" y="1657440"/>
              <a:ext cx="3885840" cy="1142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19" name="Grupa 5"/>
          <p:cNvGrpSpPr/>
          <p:nvPr/>
        </p:nvGrpSpPr>
        <p:grpSpPr>
          <a:xfrm>
            <a:off x="338040" y="2800440"/>
            <a:ext cx="8786520" cy="1959840"/>
            <a:chOff x="338040" y="2800440"/>
            <a:chExt cx="8786520" cy="1959840"/>
          </a:xfrm>
        </p:grpSpPr>
        <p:sp>
          <p:nvSpPr>
            <p:cNvPr id="20" name="Prostokąt 12"/>
            <p:cNvSpPr/>
            <p:nvPr/>
          </p:nvSpPr>
          <p:spPr>
            <a:xfrm>
              <a:off x="5315040" y="3930480"/>
              <a:ext cx="3809520" cy="829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" name="Prostokąt 14"/>
            <p:cNvSpPr/>
            <p:nvPr/>
          </p:nvSpPr>
          <p:spPr>
            <a:xfrm>
              <a:off x="338040" y="2800440"/>
              <a:ext cx="4538160" cy="14475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</p:spTree>
    <p:extLst>
      <p:ext uri="{BB962C8B-B14F-4D97-AF65-F5344CB8AC3E}">
        <p14:creationId xmlns:p14="http://schemas.microsoft.com/office/powerpoint/2010/main" val="306566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White Rabbit </a:t>
            </a: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Performance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20 </a:t>
            </a:r>
            <a:r>
              <a:rPr lang="en-US" sz="1050" dirty="0"/>
              <a:t>/ 26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304800" y="971550"/>
            <a:ext cx="3986861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D438F"/>
                </a:solidFill>
              </a:rPr>
              <a:t>Time transfer performance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Network-level: &lt; 1ns accuracy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A single link (&lt;10km): &lt; 20ps accuracy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Long-distance support: ~1000km</a:t>
            </a:r>
            <a:br>
              <a:rPr lang="en-US" sz="1600" dirty="0">
                <a:solidFill>
                  <a:srgbClr val="1D438F"/>
                </a:solidFill>
              </a:rPr>
            </a:br>
            <a:r>
              <a:rPr lang="en-US" sz="1050" dirty="0">
                <a:solidFill>
                  <a:srgbClr val="1D438F"/>
                </a:solidFill>
              </a:rPr>
              <a:t>(up to 100km with &lt; 500ps accuracy)</a:t>
            </a:r>
            <a:endParaRPr lang="en-US" sz="1600" dirty="0">
              <a:solidFill>
                <a:srgbClr val="1D438F"/>
              </a:solidFill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050" y="2079546"/>
            <a:ext cx="3200400" cy="2295261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5257800" y="971550"/>
            <a:ext cx="3733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D438F"/>
                </a:solidFill>
              </a:rPr>
              <a:t>Frequency transfer performance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Standard: 11ps RMS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Low jitter: 2ps RMS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Best jitter: 100fs RMS</a:t>
            </a:r>
            <a:endParaRPr lang="en-US" sz="1600" dirty="0"/>
          </a:p>
        </p:txBody>
      </p:sp>
      <p:grpSp>
        <p:nvGrpSpPr>
          <p:cNvPr id="11" name="Grupa 10"/>
          <p:cNvGrpSpPr/>
          <p:nvPr/>
        </p:nvGrpSpPr>
        <p:grpSpPr>
          <a:xfrm>
            <a:off x="381000" y="2214595"/>
            <a:ext cx="4191000" cy="2288385"/>
            <a:chOff x="381000" y="2157740"/>
            <a:chExt cx="4498500" cy="2456287"/>
          </a:xfrm>
        </p:grpSpPr>
        <p:grpSp>
          <p:nvGrpSpPr>
            <p:cNvPr id="8" name="Grupa 7"/>
            <p:cNvGrpSpPr/>
            <p:nvPr/>
          </p:nvGrpSpPr>
          <p:grpSpPr>
            <a:xfrm>
              <a:off x="381000" y="2292350"/>
              <a:ext cx="4498500" cy="2321677"/>
              <a:chOff x="195590" y="2311400"/>
              <a:chExt cx="4498500" cy="2321677"/>
            </a:xfrm>
          </p:grpSpPr>
          <p:pic>
            <p:nvPicPr>
              <p:cNvPr id="9" name="Obraz 8"/>
              <p:cNvPicPr/>
              <p:nvPr/>
            </p:nvPicPr>
            <p:blipFill rotWithShape="1">
              <a:blip r:embed="rId4"/>
              <a:srcRect l="44338" t="11791" r="16687"/>
              <a:stretch/>
            </p:blipFill>
            <p:spPr>
              <a:xfrm>
                <a:off x="381000" y="2311400"/>
                <a:ext cx="3111500" cy="2321677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5" name="pole tekstowe 4"/>
              <p:cNvSpPr txBox="1"/>
              <p:nvPr/>
            </p:nvSpPr>
            <p:spPr>
              <a:xfrm rot="16200000">
                <a:off x="-116996" y="3157265"/>
                <a:ext cx="88678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solidFill>
                      <a:srgbClr val="1D388F"/>
                    </a:solidFill>
                  </a:rPr>
                  <a:t>Offset [ps]</a:t>
                </a:r>
              </a:p>
            </p:txBody>
          </p:sp>
          <p:sp>
            <p:nvSpPr>
              <p:cNvPr id="6" name="pole tekstowe 5"/>
              <p:cNvSpPr txBox="1"/>
              <p:nvPr/>
            </p:nvSpPr>
            <p:spPr>
              <a:xfrm>
                <a:off x="3429000" y="3070703"/>
                <a:ext cx="126509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solidFill>
                      <a:srgbClr val="1D388F"/>
                    </a:solidFill>
                  </a:rPr>
                  <a:t>Time (1 PPS)</a:t>
                </a:r>
              </a:p>
              <a:p>
                <a:r>
                  <a:rPr lang="en-US" sz="1100" b="1" dirty="0">
                    <a:solidFill>
                      <a:srgbClr val="FF0000"/>
                    </a:solidFill>
                  </a:rPr>
                  <a:t>Clock (62.5MHz)</a:t>
                </a:r>
              </a:p>
            </p:txBody>
          </p:sp>
        </p:grpSp>
        <p:sp>
          <p:nvSpPr>
            <p:cNvPr id="10" name="Prostokąt 9"/>
            <p:cNvSpPr/>
            <p:nvPr/>
          </p:nvSpPr>
          <p:spPr>
            <a:xfrm>
              <a:off x="990600" y="2157740"/>
              <a:ext cx="217559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1D388F"/>
                  </a:solidFill>
                </a:rPr>
                <a:t>Synchronization over reboots</a:t>
              </a:r>
              <a:endParaRPr lang="en-US" sz="1100" dirty="0"/>
            </a:p>
          </p:txBody>
        </p:sp>
      </p:grpSp>
      <p:sp>
        <p:nvSpPr>
          <p:cNvPr id="3" name="Prostokąt 2"/>
          <p:cNvSpPr/>
          <p:nvPr/>
        </p:nvSpPr>
        <p:spPr>
          <a:xfrm>
            <a:off x="5021333" y="4381987"/>
            <a:ext cx="393216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Clr>
                <a:srgbClr val="1D438F"/>
              </a:buClr>
            </a:pPr>
            <a:r>
              <a:rPr lang="en-US" sz="1050" spc="-1" dirty="0" smtClean="0">
                <a:solidFill>
                  <a:srgbClr val="1D438F"/>
                </a:solidFill>
              </a:rPr>
              <a:t>See “Intro to Oscillators” presentation at 16h45 for explanation </a:t>
            </a:r>
            <a:br>
              <a:rPr lang="en-US" sz="1050" spc="-1" dirty="0" smtClean="0">
                <a:solidFill>
                  <a:srgbClr val="1D438F"/>
                </a:solidFill>
              </a:rPr>
            </a:br>
            <a:r>
              <a:rPr lang="en-US" sz="1050" spc="-1" dirty="0" smtClean="0">
                <a:solidFill>
                  <a:srgbClr val="1D438F"/>
                </a:solidFill>
              </a:rPr>
              <a:t>on frequency measurements</a:t>
            </a:r>
            <a:endParaRPr lang="en-GB" sz="1050" spc="-1" dirty="0"/>
          </a:p>
        </p:txBody>
      </p:sp>
    </p:spTree>
    <p:extLst>
      <p:ext uri="{BB962C8B-B14F-4D97-AF65-F5344CB8AC3E}">
        <p14:creationId xmlns:p14="http://schemas.microsoft.com/office/powerpoint/2010/main" val="167327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Dowolny kształt 54"/>
          <p:cNvSpPr/>
          <p:nvPr/>
        </p:nvSpPr>
        <p:spPr>
          <a:xfrm>
            <a:off x="5702604" y="980237"/>
            <a:ext cx="1568706" cy="504906"/>
          </a:xfrm>
          <a:custGeom>
            <a:avLst/>
            <a:gdLst>
              <a:gd name="connsiteX0" fmla="*/ 0 w 1470355"/>
              <a:gd name="connsiteY0" fmla="*/ 351129 h 504906"/>
              <a:gd name="connsiteX1" fmla="*/ 351129 w 1470355"/>
              <a:gd name="connsiteY1" fmla="*/ 146304 h 504906"/>
              <a:gd name="connsiteX2" fmla="*/ 907084 w 1470355"/>
              <a:gd name="connsiteY2" fmla="*/ 504749 h 504906"/>
              <a:gd name="connsiteX3" fmla="*/ 1133856 w 1470355"/>
              <a:gd name="connsiteY3" fmla="*/ 95097 h 504906"/>
              <a:gd name="connsiteX4" fmla="*/ 1470355 w 1470355"/>
              <a:gd name="connsiteY4" fmla="*/ 0 h 504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0355" h="504906">
                <a:moveTo>
                  <a:pt x="0" y="351129"/>
                </a:moveTo>
                <a:cubicBezTo>
                  <a:pt x="99974" y="235915"/>
                  <a:pt x="199948" y="120701"/>
                  <a:pt x="351129" y="146304"/>
                </a:cubicBezTo>
                <a:cubicBezTo>
                  <a:pt x="502310" y="171907"/>
                  <a:pt x="776630" y="513283"/>
                  <a:pt x="907084" y="504749"/>
                </a:cubicBezTo>
                <a:cubicBezTo>
                  <a:pt x="1037538" y="496215"/>
                  <a:pt x="1039978" y="179222"/>
                  <a:pt x="1133856" y="95097"/>
                </a:cubicBezTo>
                <a:cubicBezTo>
                  <a:pt x="1227734" y="10972"/>
                  <a:pt x="1349044" y="5486"/>
                  <a:pt x="1470355" y="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Dowolny kształt 55"/>
          <p:cNvSpPr/>
          <p:nvPr/>
        </p:nvSpPr>
        <p:spPr>
          <a:xfrm>
            <a:off x="1792224" y="914108"/>
            <a:ext cx="2093976" cy="617566"/>
          </a:xfrm>
          <a:custGeom>
            <a:avLst/>
            <a:gdLst>
              <a:gd name="connsiteX0" fmla="*/ 2018995 w 2018995"/>
              <a:gd name="connsiteY0" fmla="*/ 351422 h 617566"/>
              <a:gd name="connsiteX1" fmla="*/ 1616659 w 2018995"/>
              <a:gd name="connsiteY1" fmla="*/ 292 h 617566"/>
              <a:gd name="connsiteX2" fmla="*/ 1060704 w 2018995"/>
              <a:gd name="connsiteY2" fmla="*/ 402628 h 617566"/>
              <a:gd name="connsiteX3" fmla="*/ 585216 w 2018995"/>
              <a:gd name="connsiteY3" fmla="*/ 607454 h 617566"/>
              <a:gd name="connsiteX4" fmla="*/ 373075 w 2018995"/>
              <a:gd name="connsiteY4" fmla="*/ 95390 h 617566"/>
              <a:gd name="connsiteX5" fmla="*/ 0 w 2018995"/>
              <a:gd name="connsiteY5" fmla="*/ 58814 h 61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8995" h="617566">
                <a:moveTo>
                  <a:pt x="2018995" y="351422"/>
                </a:moveTo>
                <a:cubicBezTo>
                  <a:pt x="1897684" y="171590"/>
                  <a:pt x="1776374" y="-8242"/>
                  <a:pt x="1616659" y="292"/>
                </a:cubicBezTo>
                <a:cubicBezTo>
                  <a:pt x="1456944" y="8826"/>
                  <a:pt x="1232611" y="301434"/>
                  <a:pt x="1060704" y="402628"/>
                </a:cubicBezTo>
                <a:cubicBezTo>
                  <a:pt x="888797" y="503822"/>
                  <a:pt x="699821" y="658660"/>
                  <a:pt x="585216" y="607454"/>
                </a:cubicBezTo>
                <a:cubicBezTo>
                  <a:pt x="470611" y="556248"/>
                  <a:pt x="470611" y="186830"/>
                  <a:pt x="373075" y="95390"/>
                </a:cubicBezTo>
                <a:cubicBezTo>
                  <a:pt x="275539" y="3950"/>
                  <a:pt x="137769" y="31382"/>
                  <a:pt x="0" y="58814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Synchronisation in a nutshell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fld id="{7C9C6AB0-9CD4-4CA6-8BAC-121A74891C4D}" type="slidenum">
              <a:rPr lang="pl-PL" sz="1050" b="0" strike="noStrike" spc="-1">
                <a:solidFill>
                  <a:srgbClr val="FFFFFF"/>
                </a:solidFill>
              </a:rPr>
              <a:pPr algn="ctr"/>
              <a:t>3</a:t>
            </a:fld>
            <a:r>
              <a:rPr lang="en-US" sz="1050" b="0" strike="noStrike" spc="-1" dirty="0">
                <a:solidFill>
                  <a:srgbClr val="FFFFFF"/>
                </a:solidFill>
              </a:rPr>
              <a:t> / </a:t>
            </a:r>
            <a:r>
              <a:rPr lang="en-US" sz="1050" dirty="0"/>
              <a:t>26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Chmurka 4"/>
          <p:cNvSpPr/>
          <p:nvPr/>
        </p:nvSpPr>
        <p:spPr>
          <a:xfrm>
            <a:off x="3810000" y="742950"/>
            <a:ext cx="1981200" cy="955834"/>
          </a:xfrm>
          <a:prstGeom prst="cloud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Network</a:t>
            </a:r>
          </a:p>
        </p:txBody>
      </p:sp>
      <p:pic>
        <p:nvPicPr>
          <p:cNvPr id="8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3" cstate="print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340" y="44720"/>
            <a:ext cx="1701060" cy="167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3" cstate="print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07" y="24261"/>
            <a:ext cx="1610548" cy="158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3" name="Grupa 52"/>
          <p:cNvGrpSpPr/>
          <p:nvPr/>
        </p:nvGrpSpPr>
        <p:grpSpPr>
          <a:xfrm>
            <a:off x="7848600" y="361950"/>
            <a:ext cx="263830" cy="238744"/>
            <a:chOff x="7719398" y="514350"/>
            <a:chExt cx="263830" cy="238744"/>
          </a:xfrm>
        </p:grpSpPr>
        <p:sp>
          <p:nvSpPr>
            <p:cNvPr id="44" name="Elipsa 43"/>
            <p:cNvSpPr/>
            <p:nvPr/>
          </p:nvSpPr>
          <p:spPr>
            <a:xfrm>
              <a:off x="7902331" y="676894"/>
              <a:ext cx="80897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" name="Łącznik prosty ze strzałką 46"/>
            <p:cNvCxnSpPr/>
            <p:nvPr/>
          </p:nvCxnSpPr>
          <p:spPr>
            <a:xfrm flipH="1" flipV="1">
              <a:off x="7942779" y="514350"/>
              <a:ext cx="1" cy="16254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Łącznik prosty ze strzałką 53"/>
            <p:cNvCxnSpPr/>
            <p:nvPr/>
          </p:nvCxnSpPr>
          <p:spPr>
            <a:xfrm flipH="1" flipV="1">
              <a:off x="7719398" y="595622"/>
              <a:ext cx="208663" cy="9803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upa 59"/>
          <p:cNvGrpSpPr/>
          <p:nvPr/>
        </p:nvGrpSpPr>
        <p:grpSpPr>
          <a:xfrm>
            <a:off x="838200" y="285750"/>
            <a:ext cx="263830" cy="238744"/>
            <a:chOff x="7719398" y="514350"/>
            <a:chExt cx="263830" cy="238744"/>
          </a:xfrm>
        </p:grpSpPr>
        <p:sp>
          <p:nvSpPr>
            <p:cNvPr id="61" name="Elipsa 60"/>
            <p:cNvSpPr/>
            <p:nvPr/>
          </p:nvSpPr>
          <p:spPr>
            <a:xfrm>
              <a:off x="7902331" y="676894"/>
              <a:ext cx="80897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Łącznik prosty ze strzałką 61"/>
            <p:cNvCxnSpPr/>
            <p:nvPr/>
          </p:nvCxnSpPr>
          <p:spPr>
            <a:xfrm flipH="1" flipV="1">
              <a:off x="7942779" y="514350"/>
              <a:ext cx="1" cy="16254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Łącznik prosty ze strzałką 62"/>
            <p:cNvCxnSpPr/>
            <p:nvPr/>
          </p:nvCxnSpPr>
          <p:spPr>
            <a:xfrm flipH="1" flipV="1">
              <a:off x="7719398" y="595622"/>
              <a:ext cx="208663" cy="9803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upa 15"/>
          <p:cNvGrpSpPr/>
          <p:nvPr/>
        </p:nvGrpSpPr>
        <p:grpSpPr>
          <a:xfrm>
            <a:off x="674087" y="572929"/>
            <a:ext cx="7829855" cy="322421"/>
            <a:chOff x="674087" y="572929"/>
            <a:chExt cx="7829855" cy="322421"/>
          </a:xfrm>
        </p:grpSpPr>
        <p:sp>
          <p:nvSpPr>
            <p:cNvPr id="52" name="pole tekstowe 51"/>
            <p:cNvSpPr txBox="1"/>
            <p:nvPr/>
          </p:nvSpPr>
          <p:spPr>
            <a:xfrm>
              <a:off x="7684487" y="649129"/>
              <a:ext cx="8194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onsolas" pitchFamily="49" charset="0"/>
                  <a:cs typeface="Consolas" pitchFamily="49" charset="0"/>
                </a:rPr>
                <a:t>11h50m0</a:t>
              </a:r>
              <a:r>
                <a:rPr lang="en-US" sz="1000" b="1" dirty="0">
                  <a:solidFill>
                    <a:srgbClr val="FF0000"/>
                  </a:solidFill>
                  <a:latin typeface="Consolas" pitchFamily="49" charset="0"/>
                  <a:cs typeface="Consolas" pitchFamily="49" charset="0"/>
                </a:rPr>
                <a:t>1</a:t>
              </a:r>
              <a:r>
                <a:rPr lang="en-US" sz="1000" dirty="0">
                  <a:latin typeface="Consolas" pitchFamily="49" charset="0"/>
                  <a:cs typeface="Consolas" pitchFamily="49" charset="0"/>
                </a:rPr>
                <a:t>s</a:t>
              </a:r>
            </a:p>
          </p:txBody>
        </p:sp>
        <p:sp>
          <p:nvSpPr>
            <p:cNvPr id="64" name="pole tekstowe 63"/>
            <p:cNvSpPr txBox="1"/>
            <p:nvPr/>
          </p:nvSpPr>
          <p:spPr>
            <a:xfrm>
              <a:off x="674087" y="572929"/>
              <a:ext cx="8194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onsolas" pitchFamily="49" charset="0"/>
                  <a:cs typeface="Consolas" pitchFamily="49" charset="0"/>
                </a:rPr>
                <a:t>11h50m00s</a:t>
              </a:r>
            </a:p>
          </p:txBody>
        </p:sp>
      </p:grpSp>
      <p:grpSp>
        <p:nvGrpSpPr>
          <p:cNvPr id="41" name="Grupa 40"/>
          <p:cNvGrpSpPr/>
          <p:nvPr/>
        </p:nvGrpSpPr>
        <p:grpSpPr>
          <a:xfrm>
            <a:off x="412220" y="1581150"/>
            <a:ext cx="8331356" cy="1190256"/>
            <a:chOff x="412220" y="1581150"/>
            <a:chExt cx="8331356" cy="1190256"/>
          </a:xfrm>
        </p:grpSpPr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3400" y="1581150"/>
              <a:ext cx="1188167" cy="1190256"/>
            </a:xfrm>
            <a:prstGeom prst="rect">
              <a:avLst/>
            </a:prstGeom>
          </p:spPr>
        </p:pic>
        <p:cxnSp>
          <p:nvCxnSpPr>
            <p:cNvPr id="25" name="Łącznik łamany 24"/>
            <p:cNvCxnSpPr/>
            <p:nvPr/>
          </p:nvCxnSpPr>
          <p:spPr>
            <a:xfrm rot="16200000" flipH="1">
              <a:off x="2382853" y="265301"/>
              <a:ext cx="805311" cy="3447855"/>
            </a:xfrm>
            <a:prstGeom prst="bentConnector2">
              <a:avLst/>
            </a:prstGeom>
            <a:ln w="38100">
              <a:solidFill>
                <a:schemeClr val="accent2"/>
              </a:solidFill>
              <a:headEnd type="none" w="med" len="med"/>
              <a:tailEnd type="oval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Łącznik łamany 70"/>
            <p:cNvCxnSpPr>
              <a:stCxn id="8" idx="2"/>
            </p:cNvCxnSpPr>
            <p:nvPr/>
          </p:nvCxnSpPr>
          <p:spPr>
            <a:xfrm rot="5400000">
              <a:off x="6044574" y="371585"/>
              <a:ext cx="668038" cy="3372554"/>
            </a:xfrm>
            <a:prstGeom prst="bentConnector2">
              <a:avLst/>
            </a:prstGeom>
            <a:ln w="38100">
              <a:solidFill>
                <a:schemeClr val="accent1"/>
              </a:solidFill>
              <a:headEnd type="none" w="med" len="med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ole tekstowe 29"/>
            <p:cNvSpPr txBox="1"/>
            <p:nvPr/>
          </p:nvSpPr>
          <p:spPr>
            <a:xfrm>
              <a:off x="412220" y="1762630"/>
              <a:ext cx="6715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spc="-1" dirty="0">
                  <a:solidFill>
                    <a:srgbClr val="0033A0"/>
                  </a:solidFill>
                  <a:latin typeface="Bookman Old Style"/>
                </a:rPr>
                <a:t>PPS</a:t>
              </a:r>
            </a:p>
          </p:txBody>
        </p:sp>
        <p:sp>
          <p:nvSpPr>
            <p:cNvPr id="73" name="pole tekstowe 72"/>
            <p:cNvSpPr txBox="1"/>
            <p:nvPr/>
          </p:nvSpPr>
          <p:spPr>
            <a:xfrm>
              <a:off x="8071982" y="1906010"/>
              <a:ext cx="6715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spc="-1" dirty="0">
                  <a:solidFill>
                    <a:srgbClr val="0033A0"/>
                  </a:solidFill>
                  <a:latin typeface="Bookman Old Style"/>
                </a:rPr>
                <a:t>PPS</a:t>
              </a:r>
            </a:p>
          </p:txBody>
        </p:sp>
      </p:grpSp>
      <p:grpSp>
        <p:nvGrpSpPr>
          <p:cNvPr id="42" name="Grupa 41"/>
          <p:cNvGrpSpPr/>
          <p:nvPr/>
        </p:nvGrpSpPr>
        <p:grpSpPr>
          <a:xfrm>
            <a:off x="3733800" y="2111342"/>
            <a:ext cx="3216277" cy="2670208"/>
            <a:chOff x="3733800" y="2111342"/>
            <a:chExt cx="3216277" cy="2670208"/>
          </a:xfrm>
        </p:grpSpPr>
        <p:pic>
          <p:nvPicPr>
            <p:cNvPr id="69" name="Obraz 68"/>
            <p:cNvPicPr/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13"/>
            <a:stretch/>
          </p:blipFill>
          <p:spPr>
            <a:xfrm>
              <a:off x="3733800" y="2571750"/>
              <a:ext cx="3216277" cy="2209800"/>
            </a:xfrm>
            <a:prstGeom prst="rect">
              <a:avLst/>
            </a:prstGeom>
            <a:solidFill>
              <a:schemeClr val="bg1"/>
            </a:solidFill>
          </p:spPr>
        </p:pic>
        <p:cxnSp>
          <p:nvCxnSpPr>
            <p:cNvPr id="57" name="Łącznik prostoliniowy 56"/>
            <p:cNvCxnSpPr/>
            <p:nvPr/>
          </p:nvCxnSpPr>
          <p:spPr>
            <a:xfrm flipH="1">
              <a:off x="4624939" y="2111342"/>
              <a:ext cx="3209" cy="550043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Łącznik prostoliniowy 57"/>
            <p:cNvCxnSpPr/>
            <p:nvPr/>
          </p:nvCxnSpPr>
          <p:spPr>
            <a:xfrm>
              <a:off x="4937483" y="2176278"/>
              <a:ext cx="853717" cy="817179"/>
            </a:xfrm>
            <a:prstGeom prst="line">
              <a:avLst/>
            </a:prstGeom>
            <a:ln w="19050">
              <a:solidFill>
                <a:schemeClr val="accent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Łącznik prostoliniowy 71"/>
            <p:cNvCxnSpPr/>
            <p:nvPr/>
          </p:nvCxnSpPr>
          <p:spPr>
            <a:xfrm flipH="1">
              <a:off x="4623336" y="2815389"/>
              <a:ext cx="6416" cy="1499937"/>
            </a:xfrm>
            <a:prstGeom prst="line">
              <a:avLst/>
            </a:prstGeom>
            <a:ln w="19050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38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White Rabbit Devices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21 </a:t>
            </a:r>
            <a:r>
              <a:rPr lang="en-US" sz="1050" dirty="0"/>
              <a:t>/ 26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14" name="pole tekstowe 181"/>
          <p:cNvSpPr/>
          <p:nvPr/>
        </p:nvSpPr>
        <p:spPr>
          <a:xfrm>
            <a:off x="316440" y="971640"/>
            <a:ext cx="4150921" cy="378419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WR Switch (</a:t>
            </a:r>
            <a:r>
              <a:rPr lang="en-US" sz="16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open-source</a:t>
            </a: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)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HW v3 – current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HW v4 – future</a:t>
            </a: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6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WR Node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Open source</a:t>
            </a: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Proprietary</a:t>
            </a: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List of WR devices:</a:t>
            </a:r>
            <a:r>
              <a:rPr sz="1600" dirty="0"/>
              <a:t/>
            </a:r>
            <a:br>
              <a:rPr sz="1600" dirty="0"/>
            </a:br>
            <a:r>
              <a:rPr lang="en-US" sz="1200" b="0" u="sng" strike="noStrike" spc="-1" dirty="0">
                <a:solidFill>
                  <a:srgbClr val="0000FF"/>
                </a:solidFill>
                <a:uFillTx/>
                <a:latin typeface="Arial"/>
                <a:ea typeface="DejaVu Sans"/>
                <a:hlinkClick r:id="rId3"/>
              </a:rPr>
              <a:t>https://ohwr.org/project/white-rabbit/-/wikis/WRCompanies</a:t>
            </a: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 </a:t>
            </a:r>
            <a:endParaRPr lang="en-GB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                  </a:t>
            </a:r>
            <a:endParaRPr lang="en-GB" sz="1200" b="0" strike="noStrike" spc="-1" dirty="0">
              <a:latin typeface="Arial"/>
            </a:endParaRPr>
          </a:p>
        </p:txBody>
      </p:sp>
      <p:pic>
        <p:nvPicPr>
          <p:cNvPr id="15" name="Obraz 6"/>
          <p:cNvPicPr/>
          <p:nvPr/>
        </p:nvPicPr>
        <p:blipFill>
          <a:blip r:embed="rId4"/>
          <a:stretch/>
        </p:blipFill>
        <p:spPr>
          <a:xfrm>
            <a:off x="3058560" y="2761200"/>
            <a:ext cx="1711080" cy="962640"/>
          </a:xfrm>
          <a:prstGeom prst="rect">
            <a:avLst/>
          </a:prstGeom>
          <a:ln w="0">
            <a:noFill/>
          </a:ln>
        </p:spPr>
      </p:pic>
      <p:pic>
        <p:nvPicPr>
          <p:cNvPr id="16" name="Obraz 5"/>
          <p:cNvPicPr/>
          <p:nvPr/>
        </p:nvPicPr>
        <p:blipFill>
          <a:blip r:embed="rId5"/>
          <a:stretch/>
        </p:blipFill>
        <p:spPr>
          <a:xfrm>
            <a:off x="4952880" y="666720"/>
            <a:ext cx="4120920" cy="4079880"/>
          </a:xfrm>
          <a:prstGeom prst="rect">
            <a:avLst/>
          </a:prstGeom>
          <a:ln w="0">
            <a:noFill/>
          </a:ln>
        </p:spPr>
      </p:pic>
      <p:pic>
        <p:nvPicPr>
          <p:cNvPr id="17" name="Obraz 180"/>
          <p:cNvPicPr/>
          <p:nvPr/>
        </p:nvPicPr>
        <p:blipFill>
          <a:blip r:embed="rId6"/>
          <a:stretch/>
        </p:blipFill>
        <p:spPr>
          <a:xfrm>
            <a:off x="3095280" y="1020240"/>
            <a:ext cx="1247760" cy="511920"/>
          </a:xfrm>
          <a:prstGeom prst="rect">
            <a:avLst/>
          </a:prstGeom>
          <a:ln w="0">
            <a:noFill/>
          </a:ln>
        </p:spPr>
      </p:pic>
      <p:grpSp>
        <p:nvGrpSpPr>
          <p:cNvPr id="18" name="Grupa 2"/>
          <p:cNvGrpSpPr/>
          <p:nvPr/>
        </p:nvGrpSpPr>
        <p:grpSpPr>
          <a:xfrm>
            <a:off x="2568600" y="2218680"/>
            <a:ext cx="2628720" cy="467640"/>
            <a:chOff x="2568600" y="2218680"/>
            <a:chExt cx="2628720" cy="467640"/>
          </a:xfrm>
        </p:grpSpPr>
        <p:pic>
          <p:nvPicPr>
            <p:cNvPr id="19" name="Obraz 10"/>
            <p:cNvPicPr/>
            <p:nvPr/>
          </p:nvPicPr>
          <p:blipFill>
            <a:blip r:embed="rId7"/>
            <a:srcRect l="36340" t="12255"/>
            <a:stretch/>
          </p:blipFill>
          <p:spPr>
            <a:xfrm>
              <a:off x="2568600" y="2218680"/>
              <a:ext cx="706680" cy="4676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0" name="Obraz 11"/>
            <p:cNvPicPr/>
            <p:nvPr/>
          </p:nvPicPr>
          <p:blipFill>
            <a:blip r:embed="rId8"/>
            <a:stretch/>
          </p:blipFill>
          <p:spPr>
            <a:xfrm>
              <a:off x="3249000" y="2242080"/>
              <a:ext cx="539640" cy="4208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1" name="Obraz 14"/>
            <p:cNvPicPr/>
            <p:nvPr/>
          </p:nvPicPr>
          <p:blipFill>
            <a:blip r:embed="rId9"/>
            <a:stretch/>
          </p:blipFill>
          <p:spPr>
            <a:xfrm>
              <a:off x="3865680" y="2229480"/>
              <a:ext cx="304200" cy="4460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2" name="Obraz 21"/>
            <p:cNvPicPr/>
            <p:nvPr/>
          </p:nvPicPr>
          <p:blipFill>
            <a:blip r:embed="rId10"/>
            <a:stretch/>
          </p:blipFill>
          <p:spPr>
            <a:xfrm>
              <a:off x="4207320" y="2246040"/>
              <a:ext cx="990000" cy="41292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23" name="Obraz 27"/>
          <p:cNvPicPr/>
          <p:nvPr/>
        </p:nvPicPr>
        <p:blipFill>
          <a:blip r:embed="rId11"/>
          <a:srcRect l="3461" t="41384" r="9109" b="14182"/>
          <a:stretch/>
        </p:blipFill>
        <p:spPr>
          <a:xfrm>
            <a:off x="3177000" y="1636200"/>
            <a:ext cx="1411920" cy="330840"/>
          </a:xfrm>
          <a:prstGeom prst="rect">
            <a:avLst/>
          </a:prstGeom>
          <a:ln w="0">
            <a:noFill/>
          </a:ln>
        </p:spPr>
      </p:pic>
      <p:pic>
        <p:nvPicPr>
          <p:cNvPr id="24" name="Obraz 3"/>
          <p:cNvPicPr/>
          <p:nvPr/>
        </p:nvPicPr>
        <p:blipFill>
          <a:blip r:embed="rId12"/>
          <a:stretch/>
        </p:blipFill>
        <p:spPr>
          <a:xfrm>
            <a:off x="3308760" y="2391120"/>
            <a:ext cx="1611720" cy="1006920"/>
          </a:xfrm>
          <a:prstGeom prst="rect">
            <a:avLst/>
          </a:prstGeom>
          <a:ln w="0">
            <a:noFill/>
          </a:ln>
        </p:spPr>
      </p:pic>
      <p:pic>
        <p:nvPicPr>
          <p:cNvPr id="25" name="Obraz 4"/>
          <p:cNvPicPr/>
          <p:nvPr/>
        </p:nvPicPr>
        <p:blipFill>
          <a:blip r:embed="rId13"/>
          <a:stretch/>
        </p:blipFill>
        <p:spPr>
          <a:xfrm>
            <a:off x="2671200" y="2687040"/>
            <a:ext cx="577080" cy="441360"/>
          </a:xfrm>
          <a:prstGeom prst="rect">
            <a:avLst/>
          </a:prstGeom>
          <a:ln w="0">
            <a:noFill/>
          </a:ln>
        </p:spPr>
      </p:pic>
      <p:sp>
        <p:nvSpPr>
          <p:cNvPr id="26" name="pole tekstowe 7"/>
          <p:cNvSpPr/>
          <p:nvPr/>
        </p:nvSpPr>
        <p:spPr>
          <a:xfrm>
            <a:off x="3312360" y="3072240"/>
            <a:ext cx="1060200" cy="24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000000"/>
                </a:solidFill>
                <a:latin typeface="Arial"/>
                <a:ea typeface="DejaVu Sans"/>
              </a:rPr>
              <a:t>* Timing fanout</a:t>
            </a:r>
            <a:endParaRPr lang="en-GB" sz="105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387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White Rabbit Switch v3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22 </a:t>
            </a:r>
            <a:r>
              <a:rPr lang="en-US" sz="1050" dirty="0"/>
              <a:t>/ 26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6" name="pole tekstowe 181"/>
          <p:cNvSpPr/>
          <p:nvPr/>
        </p:nvSpPr>
        <p:spPr>
          <a:xfrm>
            <a:off x="5355155" y="4554990"/>
            <a:ext cx="3179245" cy="25246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050" b="0" u="sng" strike="noStrike" spc="-1" dirty="0">
                <a:solidFill>
                  <a:srgbClr val="0000FF"/>
                </a:solidFill>
                <a:uFillTx/>
                <a:latin typeface="Arial"/>
                <a:ea typeface="DejaVu Sans"/>
                <a:hlinkClick r:id="rId3"/>
              </a:rPr>
              <a:t>https://ohwr.org/project/wr-switch-sw/-/</a:t>
            </a:r>
            <a:r>
              <a:rPr lang="en-US" sz="1050" b="0" u="sng" strike="noStrike" spc="-1" dirty="0">
                <a:solidFill>
                  <a:srgbClr val="0000FF"/>
                </a:solidFill>
                <a:uFillTx/>
                <a:latin typeface="Arial"/>
                <a:ea typeface="DejaVu Sans"/>
                <a:hlinkClick r:id="rId4"/>
              </a:rPr>
              <a:t>wikis/home</a:t>
            </a:r>
            <a:r>
              <a:rPr lang="en-US" sz="105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 </a:t>
            </a:r>
            <a:endParaRPr lang="en-GB" sz="1050" b="0" strike="noStrike" spc="-1" dirty="0">
              <a:latin typeface="Arial"/>
            </a:endParaRPr>
          </a:p>
        </p:txBody>
      </p:sp>
      <p:sp>
        <p:nvSpPr>
          <p:cNvPr id="7" name="pole tekstowe 181"/>
          <p:cNvSpPr/>
          <p:nvPr/>
        </p:nvSpPr>
        <p:spPr>
          <a:xfrm>
            <a:off x="76320" y="970560"/>
            <a:ext cx="4571880" cy="38765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1D438F"/>
                </a:solidFill>
                <a:latin typeface="Arial"/>
                <a:ea typeface="DejaVu Sans"/>
              </a:rPr>
              <a:t>Hardware</a:t>
            </a: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: 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spc="-1" dirty="0" smtClean="0">
                <a:solidFill>
                  <a:srgbClr val="1D438F"/>
                </a:solidFill>
                <a:latin typeface="Arial"/>
              </a:rPr>
              <a:t>18 ports of 1 Gbps </a:t>
            </a: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spc="-1" dirty="0" smtClean="0">
                <a:solidFill>
                  <a:srgbClr val="1D438F"/>
                </a:solidFill>
                <a:latin typeface="Arial"/>
              </a:rPr>
              <a:t>Xilinx </a:t>
            </a:r>
            <a:r>
              <a:rPr lang="en-US" sz="1600" spc="-1" dirty="0" err="1" smtClean="0">
                <a:solidFill>
                  <a:srgbClr val="1D438F"/>
                </a:solidFill>
                <a:latin typeface="Arial"/>
              </a:rPr>
              <a:t>Virtex</a:t>
            </a:r>
            <a:r>
              <a:rPr lang="en-US" sz="1600" spc="-1" dirty="0" smtClean="0">
                <a:solidFill>
                  <a:srgbClr val="1D438F"/>
                </a:solidFill>
                <a:latin typeface="Arial"/>
              </a:rPr>
              <a:t> 6 + ARM CPU</a:t>
            </a: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Main </a:t>
            </a: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types:</a:t>
            </a:r>
            <a:endParaRPr lang="en-GB" sz="1600" b="0" strike="noStrike" spc="-1" dirty="0">
              <a:latin typeface="Arial"/>
            </a:endParaRPr>
          </a:p>
          <a:p>
            <a:pPr marL="1200240" lvl="2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Standard</a:t>
            </a:r>
          </a:p>
          <a:p>
            <a:pPr marL="1200240" lvl="2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Low-jitter</a:t>
            </a:r>
            <a:endParaRPr lang="en-GB" sz="1400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endParaRPr lang="en-US" sz="1600" b="1" strike="noStrike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1" strike="noStrike" spc="-1" dirty="0">
                <a:solidFill>
                  <a:srgbClr val="1D438F"/>
                </a:solidFill>
                <a:latin typeface="Arial"/>
                <a:ea typeface="DejaVu Sans"/>
              </a:rPr>
              <a:t>Firmware</a:t>
            </a: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 (software + gateware): 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Official releases by WR Team at CERN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Calibrated to CERN’s Golden Calibrator</a:t>
            </a:r>
            <a:endParaRPr lang="en-GB" sz="16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Low Phase Drift Calibration (LPDC)</a:t>
            </a:r>
            <a:endParaRPr lang="en-GB" sz="1600" b="0" strike="noStrike" spc="-1" dirty="0">
              <a:latin typeface="Arial"/>
            </a:endParaRPr>
          </a:p>
          <a:p>
            <a:pPr marL="1200240" lvl="2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Phase repeatability over link-up/reboot</a:t>
            </a:r>
            <a:endParaRPr lang="en-GB" sz="1400" b="0" strike="noStrike" spc="-1" dirty="0">
              <a:latin typeface="Arial"/>
            </a:endParaRPr>
          </a:p>
          <a:p>
            <a:pPr marL="1200240" lvl="2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Supported on ports 1-12</a:t>
            </a:r>
            <a:endParaRPr lang="en-GB" sz="1400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Current release: v7.0</a:t>
            </a:r>
            <a:endParaRPr lang="en-GB" sz="1600" b="0" strike="noStrike" spc="-1" dirty="0">
              <a:latin typeface="Arial"/>
            </a:endParaRPr>
          </a:p>
          <a:p>
            <a:pPr marL="1200240" lvl="2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Not all </a:t>
            </a:r>
            <a:r>
              <a:rPr lang="en-US" sz="1400" b="0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WRS hardware types compatible</a:t>
            </a:r>
            <a:endParaRPr lang="en-GB" sz="1400" b="0" strike="noStrike" spc="-1" dirty="0">
              <a:latin typeface="Arial"/>
            </a:endParaRPr>
          </a:p>
          <a:p>
            <a:pPr marL="914400">
              <a:lnSpc>
                <a:spcPct val="100000"/>
              </a:lnSpc>
              <a:buNone/>
            </a:pPr>
            <a:endParaRPr lang="en-GB" sz="1600" b="0" strike="noStrike" spc="-1" dirty="0">
              <a:latin typeface="Arial"/>
            </a:endParaRPr>
          </a:p>
        </p:txBody>
      </p:sp>
      <p:graphicFrame>
        <p:nvGraphicFramePr>
          <p:cNvPr id="8" name="Tabela 1"/>
          <p:cNvGraphicFramePr/>
          <p:nvPr>
            <p:extLst>
              <p:ext uri="{D42A27DB-BD31-4B8C-83A1-F6EECF244321}">
                <p14:modId xmlns:p14="http://schemas.microsoft.com/office/powerpoint/2010/main" val="3421672767"/>
              </p:ext>
            </p:extLst>
          </p:nvPr>
        </p:nvGraphicFramePr>
        <p:xfrm>
          <a:off x="4897440" y="763878"/>
          <a:ext cx="4094160" cy="1456959"/>
        </p:xfrm>
        <a:graphic>
          <a:graphicData uri="http://schemas.openxmlformats.org/drawingml/2006/table">
            <a:tbl>
              <a:tblPr/>
              <a:tblGrid>
                <a:gridCol w="10300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21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934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142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2424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57601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GB" sz="900" b="1" strike="noStrike" spc="-1" dirty="0">
                          <a:solidFill>
                            <a:srgbClr val="FFFFFF"/>
                          </a:solidFill>
                          <a:latin typeface="Arial"/>
                        </a:rPr>
                        <a:t>WR Switch</a:t>
                      </a:r>
                      <a:endParaRPr lang="en-GB" sz="9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en-GB" sz="900" b="1" strike="noStrike" spc="-1" dirty="0">
                          <a:solidFill>
                            <a:srgbClr val="FFFFFF"/>
                          </a:solidFill>
                          <a:latin typeface="Arial"/>
                        </a:rPr>
                        <a:t>type</a:t>
                      </a:r>
                      <a:endParaRPr lang="en-GB" sz="900" b="0" strike="noStrike" spc="-1" dirty="0">
                        <a:latin typeface="Arial"/>
                      </a:endParaRPr>
                    </a:p>
                  </a:txBody>
                  <a:tcPr marL="66052" marR="66052" marT="44150" marB="4415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Precision (sdev) </a:t>
                      </a:r>
                      <a:endParaRPr lang="en-GB" sz="900" b="0" strike="noStrike" spc="-1">
                        <a:latin typeface="Arial"/>
                      </a:endParaRP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Accuracy (mean)</a:t>
                      </a:r>
                      <a:endParaRPr lang="en-GB" sz="900" b="0" strike="noStrike" spc="-1">
                        <a:latin typeface="Arial"/>
                      </a:endParaRP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7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latin typeface="Arial"/>
                        </a:rPr>
                        <a:t>GM-in/out</a:t>
                      </a: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latin typeface="Arial"/>
                        </a:rPr>
                        <a:t>GM-in/BC-out</a:t>
                      </a: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9CDE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Ports </a:t>
                      </a:r>
                      <a:r>
                        <a:rPr sz="900"/>
                        <a:t/>
                      </a:r>
                      <a:br>
                        <a:rPr sz="900"/>
                      </a:br>
                      <a:r>
                        <a:rPr lang="en-GB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1-12 (LPDC)</a:t>
                      </a:r>
                      <a:endParaRPr lang="en-GB" sz="900" b="0" strike="noStrike" spc="-1">
                        <a:latin typeface="Arial"/>
                      </a:endParaRP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Ports 13-18</a:t>
                      </a:r>
                      <a:endParaRPr lang="en-GB" sz="900" b="0" strike="noStrike" spc="-1" dirty="0">
                        <a:latin typeface="Arial"/>
                      </a:endParaRP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65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latin typeface="Arial"/>
                        </a:rPr>
                        <a:t>Jitter RMS</a:t>
                      </a:r>
                      <a:r>
                        <a:rPr sz="900"/>
                        <a:t/>
                      </a:r>
                      <a:br>
                        <a:rPr sz="900"/>
                      </a:br>
                      <a:r>
                        <a:rPr lang="en-GB" sz="600" b="0" strike="noStrike" spc="-1">
                          <a:latin typeface="Arial"/>
                        </a:rPr>
                        <a:t>(1 Hz – 100 kHz)</a:t>
                      </a: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latin typeface="Arial"/>
                        </a:rPr>
                        <a:t>Jitter RMS</a:t>
                      </a:r>
                      <a:r>
                        <a:rPr sz="900"/>
                        <a:t/>
                      </a:r>
                      <a:br>
                        <a:rPr sz="900"/>
                      </a:br>
                      <a:r>
                        <a:rPr lang="en-GB" sz="600" b="0" strike="noStrike" spc="-1">
                          <a:latin typeface="Arial"/>
                        </a:rPr>
                        <a:t>(1 Hz – 100 kHz)</a:t>
                      </a: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B9CDE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76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“Standard”</a:t>
                      </a:r>
                      <a:endParaRPr lang="en-GB" sz="900" b="0" strike="noStrike" spc="-1">
                        <a:latin typeface="Arial"/>
                      </a:endParaRP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latin typeface="Arial"/>
                        </a:rPr>
                        <a:t>9ps</a:t>
                      </a: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11 ps</a:t>
                      </a:r>
                      <a:endParaRPr lang="en-GB" sz="900" b="0" strike="noStrike" spc="-1">
                        <a:latin typeface="Arial"/>
                      </a:endParaRP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&lt;20ps</a:t>
                      </a:r>
                      <a:endParaRPr lang="en-GB" sz="900" b="0" strike="noStrike" spc="-1" dirty="0">
                        <a:latin typeface="Arial"/>
                      </a:endParaRPr>
                    </a:p>
                  </a:txBody>
                  <a:tcPr marL="66052" marR="66052" marT="44150" marB="4415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 dirty="0" smtClean="0">
                          <a:solidFill>
                            <a:srgbClr val="000000"/>
                          </a:solidFill>
                          <a:latin typeface="Arial"/>
                        </a:rPr>
                        <a:t>&lt;200ps</a:t>
                      </a:r>
                      <a:endParaRPr lang="en-GB" sz="900" b="0" strike="noStrike" spc="-1" dirty="0">
                        <a:latin typeface="Arial"/>
                      </a:endParaRPr>
                    </a:p>
                  </a:txBody>
                  <a:tcPr marL="66052" marR="66052" marT="44150" marB="4415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76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“Low jitter”</a:t>
                      </a:r>
                      <a:endParaRPr lang="en-GB" sz="900" b="0" strike="noStrike" spc="-1">
                        <a:latin typeface="Arial"/>
                      </a:endParaRP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>
                          <a:latin typeface="Arial"/>
                        </a:rPr>
                        <a:t>1ps</a:t>
                      </a: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GB" sz="9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&lt;  2 ps</a:t>
                      </a:r>
                      <a:endParaRPr lang="en-GB" sz="900" b="0" strike="noStrike" spc="-1" dirty="0">
                        <a:latin typeface="Arial"/>
                      </a:endParaRPr>
                    </a:p>
                  </a:txBody>
                  <a:tcPr marL="66052" marR="66052" marT="44150" marB="4415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9" name="Obraz 8"/>
          <p:cNvPicPr/>
          <p:nvPr/>
        </p:nvPicPr>
        <p:blipFill>
          <a:blip r:embed="rId5"/>
          <a:stretch/>
        </p:blipFill>
        <p:spPr>
          <a:xfrm>
            <a:off x="4800600" y="2288707"/>
            <a:ext cx="4088847" cy="2334015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297134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LDPC vs. bitslide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23 </a:t>
            </a:r>
            <a:r>
              <a:rPr lang="en-US" sz="1050" dirty="0"/>
              <a:t>/ 26</a:t>
            </a:r>
            <a:endParaRPr lang="en-US" sz="1050" b="0" strike="noStrike" spc="-1" dirty="0">
              <a:latin typeface="Times New Roman"/>
            </a:endParaRPr>
          </a:p>
        </p:txBody>
      </p:sp>
      <p:grpSp>
        <p:nvGrpSpPr>
          <p:cNvPr id="518" name="Grupa 517"/>
          <p:cNvGrpSpPr/>
          <p:nvPr/>
        </p:nvGrpSpPr>
        <p:grpSpPr>
          <a:xfrm>
            <a:off x="4223697" y="1384952"/>
            <a:ext cx="5529903" cy="3244198"/>
            <a:chOff x="190156" y="1156352"/>
            <a:chExt cx="5529903" cy="3244198"/>
          </a:xfrm>
        </p:grpSpPr>
        <p:grpSp>
          <p:nvGrpSpPr>
            <p:cNvPr id="465" name="Grupa 464"/>
            <p:cNvGrpSpPr/>
            <p:nvPr/>
          </p:nvGrpSpPr>
          <p:grpSpPr>
            <a:xfrm>
              <a:off x="735498" y="4144960"/>
              <a:ext cx="4142189" cy="179390"/>
              <a:chOff x="685800" y="3154360"/>
              <a:chExt cx="4142189" cy="179390"/>
            </a:xfrm>
          </p:grpSpPr>
          <p:grpSp>
            <p:nvGrpSpPr>
              <p:cNvPr id="466" name="Grupa 465"/>
              <p:cNvGrpSpPr/>
              <p:nvPr/>
            </p:nvGrpSpPr>
            <p:grpSpPr>
              <a:xfrm>
                <a:off x="1899313" y="3167047"/>
                <a:ext cx="1194223" cy="155565"/>
                <a:chOff x="164231" y="3330199"/>
                <a:chExt cx="443027" cy="232151"/>
              </a:xfrm>
            </p:grpSpPr>
            <p:cxnSp>
              <p:nvCxnSpPr>
                <p:cNvPr id="478" name="Łącznik prostoliniowy 477"/>
                <p:cNvCxnSpPr/>
                <p:nvPr/>
              </p:nvCxnSpPr>
              <p:spPr>
                <a:xfrm>
                  <a:off x="164231" y="3562350"/>
                  <a:ext cx="195795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9" name="Łącznik prostoliniowy 478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0" name="Łącznik prostoliniowy 479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1" name="Łącznik prostoliniowy 480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7" name="Grupa 466"/>
              <p:cNvGrpSpPr/>
              <p:nvPr/>
            </p:nvGrpSpPr>
            <p:grpSpPr>
              <a:xfrm>
                <a:off x="3093534" y="3154360"/>
                <a:ext cx="1734455" cy="155565"/>
                <a:chOff x="154775" y="3330199"/>
                <a:chExt cx="660109" cy="232151"/>
              </a:xfrm>
            </p:grpSpPr>
            <p:cxnSp>
              <p:nvCxnSpPr>
                <p:cNvPr id="473" name="Łącznik prostoliniowy 472"/>
                <p:cNvCxnSpPr/>
                <p:nvPr/>
              </p:nvCxnSpPr>
              <p:spPr>
                <a:xfrm>
                  <a:off x="154775" y="3562350"/>
                  <a:ext cx="205251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4" name="Łącznik prostoliniowy 473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5" name="Łącznik prostoliniowy 474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6" name="Łącznik prostoliniowy 475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7" name="Łącznik prostoliniowy 476"/>
                <p:cNvCxnSpPr/>
                <p:nvPr/>
              </p:nvCxnSpPr>
              <p:spPr>
                <a:xfrm>
                  <a:off x="607258" y="3543417"/>
                  <a:ext cx="207626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68" name="Grupa 467"/>
              <p:cNvGrpSpPr/>
              <p:nvPr/>
            </p:nvGrpSpPr>
            <p:grpSpPr>
              <a:xfrm>
                <a:off x="685800" y="3178185"/>
                <a:ext cx="1206752" cy="155565"/>
                <a:chOff x="152400" y="3330199"/>
                <a:chExt cx="454858" cy="232151"/>
              </a:xfrm>
            </p:grpSpPr>
            <p:cxnSp>
              <p:nvCxnSpPr>
                <p:cNvPr id="469" name="Łącznik prostoliniowy 468"/>
                <p:cNvCxnSpPr/>
                <p:nvPr/>
              </p:nvCxnSpPr>
              <p:spPr>
                <a:xfrm>
                  <a:off x="152400" y="3562350"/>
                  <a:ext cx="207626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0" name="Łącznik prostoliniowy 469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1" name="Łącznik prostoliniowy 470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2" name="Łącznik prostoliniowy 471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01" name="Grupa 200"/>
            <p:cNvGrpSpPr/>
            <p:nvPr/>
          </p:nvGrpSpPr>
          <p:grpSpPr>
            <a:xfrm>
              <a:off x="1255238" y="1882070"/>
              <a:ext cx="1309113" cy="154781"/>
              <a:chOff x="1024512" y="2709895"/>
              <a:chExt cx="1330218" cy="154781"/>
            </a:xfrm>
          </p:grpSpPr>
          <p:grpSp>
            <p:nvGrpSpPr>
              <p:cNvPr id="123" name="Grupa 122"/>
              <p:cNvGrpSpPr/>
              <p:nvPr/>
            </p:nvGrpSpPr>
            <p:grpSpPr>
              <a:xfrm>
                <a:off x="1024512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174" name="Łącznik prostoliniowy 173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Łącznik prostoliniowy 174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Łącznik prostoliniowy 175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Łącznik prostoliniowy 176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4" name="Grupa 123"/>
              <p:cNvGrpSpPr/>
              <p:nvPr/>
            </p:nvGrpSpPr>
            <p:grpSpPr>
              <a:xfrm>
                <a:off x="1146929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170" name="Łącznik prostoliniowy 169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Łącznik prostoliniowy 170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Łącznik prostoliniowy 171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Łącznik prostoliniowy 172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5" name="Grupa 124"/>
              <p:cNvGrpSpPr/>
              <p:nvPr/>
            </p:nvGrpSpPr>
            <p:grpSpPr>
              <a:xfrm>
                <a:off x="1267381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166" name="Łącznik prostoliniowy 165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Łącznik prostoliniowy 166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Łącznik prostoliniowy 167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Łącznik prostoliniowy 168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6" name="Grupa 125"/>
              <p:cNvGrpSpPr/>
              <p:nvPr/>
            </p:nvGrpSpPr>
            <p:grpSpPr>
              <a:xfrm>
                <a:off x="1387833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162" name="Łącznik prostoliniowy 161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Łącznik prostoliniowy 162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Łącznik prostoliniowy 163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Łącznik prostoliniowy 164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7" name="Grupa 126"/>
              <p:cNvGrpSpPr/>
              <p:nvPr/>
            </p:nvGrpSpPr>
            <p:grpSpPr>
              <a:xfrm>
                <a:off x="1508285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158" name="Łącznik prostoliniowy 157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Łącznik prostoliniowy 158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Łącznik prostoliniowy 159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Łącznik prostoliniowy 160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Grupa 127"/>
              <p:cNvGrpSpPr/>
              <p:nvPr/>
            </p:nvGrpSpPr>
            <p:grpSpPr>
              <a:xfrm>
                <a:off x="1628737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154" name="Łącznik prostoliniowy 153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Łącznik prostoliniowy 154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Łącznik prostoliniowy 155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Łącznik prostoliniowy 156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9" name="Grupa 128"/>
              <p:cNvGrpSpPr/>
              <p:nvPr/>
            </p:nvGrpSpPr>
            <p:grpSpPr>
              <a:xfrm>
                <a:off x="1749189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150" name="Łącznik prostoliniowy 149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Łącznik prostoliniowy 150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Łącznik prostoliniowy 151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Łącznik prostoliniowy 152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0" name="Grupa 129"/>
              <p:cNvGrpSpPr/>
              <p:nvPr/>
            </p:nvGrpSpPr>
            <p:grpSpPr>
              <a:xfrm>
                <a:off x="1869641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146" name="Łącznik prostoliniowy 145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Łącznik prostoliniowy 146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Łącznik prostoliniowy 147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Łącznik prostoliniowy 148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1" name="Grupa 130"/>
              <p:cNvGrpSpPr/>
              <p:nvPr/>
            </p:nvGrpSpPr>
            <p:grpSpPr>
              <a:xfrm>
                <a:off x="1990093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142" name="Łącznik prostoliniowy 141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Łącznik prostoliniowy 142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Łącznik prostoliniowy 143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Łącznik prostoliniowy 144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upa 131"/>
              <p:cNvGrpSpPr/>
              <p:nvPr/>
            </p:nvGrpSpPr>
            <p:grpSpPr>
              <a:xfrm>
                <a:off x="2110545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138" name="Łącznik prostoliniowy 137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Łącznik prostoliniowy 138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Łącznik prostoliniowy 139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Łącznik prostoliniowy 140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3" name="Grupa 132"/>
              <p:cNvGrpSpPr/>
              <p:nvPr/>
            </p:nvGrpSpPr>
            <p:grpSpPr>
              <a:xfrm>
                <a:off x="2230997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134" name="Łącznik prostoliniowy 133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Łącznik prostoliniowy 134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Łącznik prostoliniowy 135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Łącznik prostoliniowy 136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8" name="Prostokąt 107"/>
            <p:cNvSpPr/>
            <p:nvPr/>
          </p:nvSpPr>
          <p:spPr>
            <a:xfrm>
              <a:off x="859582" y="1156352"/>
              <a:ext cx="195263" cy="11437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Sześciokąt 187"/>
            <p:cNvSpPr/>
            <p:nvPr/>
          </p:nvSpPr>
          <p:spPr>
            <a:xfrm>
              <a:off x="1295791" y="1642782"/>
              <a:ext cx="1196889" cy="200030"/>
            </a:xfrm>
            <a:prstGeom prst="hexagon">
              <a:avLst>
                <a:gd name="adj" fmla="val 0"/>
                <a:gd name="vf" fmla="val 115470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800" dirty="0">
                <a:solidFill>
                  <a:srgbClr val="0032A0"/>
                </a:solidFill>
              </a:endParaRPr>
            </a:p>
          </p:txBody>
        </p:sp>
        <p:sp>
          <p:nvSpPr>
            <p:cNvPr id="189" name="Prostokąt 188"/>
            <p:cNvSpPr/>
            <p:nvPr/>
          </p:nvSpPr>
          <p:spPr>
            <a:xfrm>
              <a:off x="1198079" y="1562120"/>
              <a:ext cx="1368323" cy="361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750" dirty="0" smtClean="0">
                  <a:solidFill>
                    <a:srgbClr val="0032A0"/>
                  </a:solidFill>
                </a:rPr>
                <a:t>0011111000</a:t>
              </a:r>
              <a:endParaRPr lang="en-US" sz="1750" dirty="0">
                <a:solidFill>
                  <a:srgbClr val="0032A0"/>
                </a:solidFill>
              </a:endParaRPr>
            </a:p>
          </p:txBody>
        </p:sp>
        <p:sp>
          <p:nvSpPr>
            <p:cNvPr id="194" name="Sześciokąt 193"/>
            <p:cNvSpPr/>
            <p:nvPr/>
          </p:nvSpPr>
          <p:spPr>
            <a:xfrm>
              <a:off x="2492680" y="1642782"/>
              <a:ext cx="1198444" cy="200030"/>
            </a:xfrm>
            <a:prstGeom prst="hexagon">
              <a:avLst>
                <a:gd name="adj" fmla="val 0"/>
                <a:gd name="vf" fmla="val 115470"/>
              </a:avLst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800" dirty="0">
                <a:solidFill>
                  <a:srgbClr val="0032A0"/>
                </a:solidFill>
              </a:endParaRPr>
            </a:p>
          </p:txBody>
        </p:sp>
        <p:sp>
          <p:nvSpPr>
            <p:cNvPr id="195" name="Prostokąt 194"/>
            <p:cNvSpPr/>
            <p:nvPr/>
          </p:nvSpPr>
          <p:spPr>
            <a:xfrm>
              <a:off x="2391967" y="1561978"/>
              <a:ext cx="1384995" cy="361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750" dirty="0" smtClean="0">
                  <a:solidFill>
                    <a:srgbClr val="0032A0"/>
                  </a:solidFill>
                </a:rPr>
                <a:t>1100000111</a:t>
              </a:r>
              <a:endParaRPr lang="en-US" sz="1750" dirty="0"/>
            </a:p>
          </p:txBody>
        </p:sp>
        <p:sp>
          <p:nvSpPr>
            <p:cNvPr id="197" name="Sześciokąt 196"/>
            <p:cNvSpPr/>
            <p:nvPr/>
          </p:nvSpPr>
          <p:spPr>
            <a:xfrm>
              <a:off x="3695697" y="1642782"/>
              <a:ext cx="1225927" cy="200030"/>
            </a:xfrm>
            <a:prstGeom prst="hexagon">
              <a:avLst>
                <a:gd name="adj" fmla="val 0"/>
                <a:gd name="vf" fmla="val 115470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800" dirty="0">
                <a:solidFill>
                  <a:srgbClr val="0032A0"/>
                </a:solidFill>
              </a:endParaRPr>
            </a:p>
          </p:txBody>
        </p:sp>
        <p:sp>
          <p:nvSpPr>
            <p:cNvPr id="198" name="Prostokąt 197"/>
            <p:cNvSpPr/>
            <p:nvPr/>
          </p:nvSpPr>
          <p:spPr>
            <a:xfrm>
              <a:off x="3568005" y="1562120"/>
              <a:ext cx="1368323" cy="361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750" dirty="0" smtClean="0">
                  <a:solidFill>
                    <a:srgbClr val="0032A0"/>
                  </a:solidFill>
                </a:rPr>
                <a:t>0011111000</a:t>
              </a:r>
              <a:endParaRPr lang="en-US" sz="1750" dirty="0"/>
            </a:p>
          </p:txBody>
        </p:sp>
        <p:grpSp>
          <p:nvGrpSpPr>
            <p:cNvPr id="202" name="Grupa 201"/>
            <p:cNvGrpSpPr/>
            <p:nvPr/>
          </p:nvGrpSpPr>
          <p:grpSpPr>
            <a:xfrm>
              <a:off x="2567577" y="1885262"/>
              <a:ext cx="1309113" cy="154781"/>
              <a:chOff x="1024512" y="2709895"/>
              <a:chExt cx="1330218" cy="154781"/>
            </a:xfrm>
          </p:grpSpPr>
          <p:grpSp>
            <p:nvGrpSpPr>
              <p:cNvPr id="203" name="Grupa 202"/>
              <p:cNvGrpSpPr/>
              <p:nvPr/>
            </p:nvGrpSpPr>
            <p:grpSpPr>
              <a:xfrm>
                <a:off x="1024512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54" name="Łącznik prostoliniowy 253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Łącznik prostoliniowy 254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Łącznik prostoliniowy 255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Łącznik prostoliniowy 256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4" name="Grupa 203"/>
              <p:cNvGrpSpPr/>
              <p:nvPr/>
            </p:nvGrpSpPr>
            <p:grpSpPr>
              <a:xfrm>
                <a:off x="1146929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50" name="Łącznik prostoliniowy 249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Łącznik prostoliniowy 250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Łącznik prostoliniowy 251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Łącznik prostoliniowy 252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5" name="Grupa 204"/>
              <p:cNvGrpSpPr/>
              <p:nvPr/>
            </p:nvGrpSpPr>
            <p:grpSpPr>
              <a:xfrm>
                <a:off x="1267381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46" name="Łącznik prostoliniowy 245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Łącznik prostoliniowy 246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Łącznik prostoliniowy 247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Łącznik prostoliniowy 248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6" name="Grupa 205"/>
              <p:cNvGrpSpPr/>
              <p:nvPr/>
            </p:nvGrpSpPr>
            <p:grpSpPr>
              <a:xfrm>
                <a:off x="1387833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42" name="Łącznik prostoliniowy 241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Łącznik prostoliniowy 242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Łącznik prostoliniowy 243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Łącznik prostoliniowy 244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7" name="Grupa 206"/>
              <p:cNvGrpSpPr/>
              <p:nvPr/>
            </p:nvGrpSpPr>
            <p:grpSpPr>
              <a:xfrm>
                <a:off x="1508285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38" name="Łącznik prostoliniowy 237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Łącznik prostoliniowy 238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Łącznik prostoliniowy 239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Łącznik prostoliniowy 240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8" name="Grupa 207"/>
              <p:cNvGrpSpPr/>
              <p:nvPr/>
            </p:nvGrpSpPr>
            <p:grpSpPr>
              <a:xfrm>
                <a:off x="1628737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34" name="Łącznik prostoliniowy 233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Łącznik prostoliniowy 234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Łącznik prostoliniowy 235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Łącznik prostoliniowy 236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9" name="Grupa 208"/>
              <p:cNvGrpSpPr/>
              <p:nvPr/>
            </p:nvGrpSpPr>
            <p:grpSpPr>
              <a:xfrm>
                <a:off x="1749189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30" name="Łącznik prostoliniowy 229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Łącznik prostoliniowy 230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Łącznik prostoliniowy 231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Łącznik prostoliniowy 232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0" name="Grupa 209"/>
              <p:cNvGrpSpPr/>
              <p:nvPr/>
            </p:nvGrpSpPr>
            <p:grpSpPr>
              <a:xfrm>
                <a:off x="1869641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26" name="Łącznik prostoliniowy 225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Łącznik prostoliniowy 226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Łącznik prostoliniowy 227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Łącznik prostoliniowy 228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1" name="Grupa 210"/>
              <p:cNvGrpSpPr/>
              <p:nvPr/>
            </p:nvGrpSpPr>
            <p:grpSpPr>
              <a:xfrm>
                <a:off x="1990093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22" name="Łącznik prostoliniowy 221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Łącznik prostoliniowy 222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Łącznik prostoliniowy 223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Łącznik prostoliniowy 224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2" name="Grupa 211"/>
              <p:cNvGrpSpPr/>
              <p:nvPr/>
            </p:nvGrpSpPr>
            <p:grpSpPr>
              <a:xfrm>
                <a:off x="2110545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18" name="Łącznik prostoliniowy 217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Łącznik prostoliniowy 218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Łącznik prostoliniowy 219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Łącznik prostoliniowy 220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3" name="Grupa 212"/>
              <p:cNvGrpSpPr/>
              <p:nvPr/>
            </p:nvGrpSpPr>
            <p:grpSpPr>
              <a:xfrm>
                <a:off x="2230997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14" name="Łącznik prostoliniowy 213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Łącznik prostoliniowy 214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Łącznik prostoliniowy 215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Łącznik prostoliniowy 216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61" name="Grupa 260"/>
            <p:cNvGrpSpPr/>
            <p:nvPr/>
          </p:nvGrpSpPr>
          <p:grpSpPr>
            <a:xfrm>
              <a:off x="3876690" y="1886857"/>
              <a:ext cx="1309113" cy="154781"/>
              <a:chOff x="1024512" y="2709895"/>
              <a:chExt cx="1330218" cy="154781"/>
            </a:xfrm>
          </p:grpSpPr>
          <p:grpSp>
            <p:nvGrpSpPr>
              <p:cNvPr id="262" name="Grupa 261"/>
              <p:cNvGrpSpPr/>
              <p:nvPr/>
            </p:nvGrpSpPr>
            <p:grpSpPr>
              <a:xfrm>
                <a:off x="1024512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313" name="Łącznik prostoliniowy 312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4" name="Łącznik prostoliniowy 313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5" name="Łącznik prostoliniowy 314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6" name="Łącznik prostoliniowy 315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3" name="Grupa 262"/>
              <p:cNvGrpSpPr/>
              <p:nvPr/>
            </p:nvGrpSpPr>
            <p:grpSpPr>
              <a:xfrm>
                <a:off x="1146929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309" name="Łącznik prostoliniowy 308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0" name="Łącznik prostoliniowy 309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Łącznik prostoliniowy 310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2" name="Łącznik prostoliniowy 311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4" name="Grupa 263"/>
              <p:cNvGrpSpPr/>
              <p:nvPr/>
            </p:nvGrpSpPr>
            <p:grpSpPr>
              <a:xfrm>
                <a:off x="1267381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305" name="Łącznik prostoliniowy 304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6" name="Łącznik prostoliniowy 305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7" name="Łącznik prostoliniowy 306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8" name="Łącznik prostoliniowy 307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5" name="Grupa 264"/>
              <p:cNvGrpSpPr/>
              <p:nvPr/>
            </p:nvGrpSpPr>
            <p:grpSpPr>
              <a:xfrm>
                <a:off x="1387833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301" name="Łącznik prostoliniowy 300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2" name="Łącznik prostoliniowy 301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3" name="Łącznik prostoliniowy 302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4" name="Łącznik prostoliniowy 303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6" name="Grupa 265"/>
              <p:cNvGrpSpPr/>
              <p:nvPr/>
            </p:nvGrpSpPr>
            <p:grpSpPr>
              <a:xfrm>
                <a:off x="1508285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97" name="Łącznik prostoliniowy 296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8" name="Łącznik prostoliniowy 297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Łącznik prostoliniowy 298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0" name="Łącznik prostoliniowy 299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7" name="Grupa 266"/>
              <p:cNvGrpSpPr/>
              <p:nvPr/>
            </p:nvGrpSpPr>
            <p:grpSpPr>
              <a:xfrm>
                <a:off x="1628737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93" name="Łącznik prostoliniowy 292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Łącznik prostoliniowy 293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Łącznik prostoliniowy 294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6" name="Łącznik prostoliniowy 295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8" name="Grupa 267"/>
              <p:cNvGrpSpPr/>
              <p:nvPr/>
            </p:nvGrpSpPr>
            <p:grpSpPr>
              <a:xfrm>
                <a:off x="1749189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89" name="Łącznik prostoliniowy 288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Łącznik prostoliniowy 289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1" name="Łącznik prostoliniowy 290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Łącznik prostoliniowy 291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9" name="Grupa 268"/>
              <p:cNvGrpSpPr/>
              <p:nvPr/>
            </p:nvGrpSpPr>
            <p:grpSpPr>
              <a:xfrm>
                <a:off x="1869641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85" name="Łącznik prostoliniowy 284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Łącznik prostoliniowy 285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Łącznik prostoliniowy 286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Łącznik prostoliniowy 287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0" name="Grupa 269"/>
              <p:cNvGrpSpPr/>
              <p:nvPr/>
            </p:nvGrpSpPr>
            <p:grpSpPr>
              <a:xfrm>
                <a:off x="1990093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81" name="Łącznik prostoliniowy 280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Łącznik prostoliniowy 281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Łącznik prostoliniowy 282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Łącznik prostoliniowy 283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1" name="Grupa 270"/>
              <p:cNvGrpSpPr/>
              <p:nvPr/>
            </p:nvGrpSpPr>
            <p:grpSpPr>
              <a:xfrm>
                <a:off x="2110545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77" name="Łącznik prostoliniowy 276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Łącznik prostoliniowy 277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Łącznik prostoliniowy 278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Łącznik prostoliniowy 279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2" name="Grupa 271"/>
              <p:cNvGrpSpPr/>
              <p:nvPr/>
            </p:nvGrpSpPr>
            <p:grpSpPr>
              <a:xfrm>
                <a:off x="2230997" y="2709895"/>
                <a:ext cx="123733" cy="154781"/>
                <a:chOff x="152400" y="3333750"/>
                <a:chExt cx="447675" cy="230981"/>
              </a:xfrm>
            </p:grpSpPr>
            <p:cxnSp>
              <p:nvCxnSpPr>
                <p:cNvPr id="273" name="Łącznik prostoliniowy 272"/>
                <p:cNvCxnSpPr/>
                <p:nvPr/>
              </p:nvCxnSpPr>
              <p:spPr>
                <a:xfrm>
                  <a:off x="152400" y="35623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Łącznik prostoliniowy 273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Łącznik prostoliniowy 274"/>
                <p:cNvCxnSpPr/>
                <p:nvPr/>
              </p:nvCxnSpPr>
              <p:spPr>
                <a:xfrm rot="5400000">
                  <a:off x="261937" y="3450431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Łącznik prostoliniowy 275"/>
                <p:cNvCxnSpPr/>
                <p:nvPr/>
              </p:nvCxnSpPr>
              <p:spPr>
                <a:xfrm rot="5400000">
                  <a:off x="481012" y="34480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45" name="Grupa 344"/>
            <p:cNvGrpSpPr/>
            <p:nvPr/>
          </p:nvGrpSpPr>
          <p:grpSpPr>
            <a:xfrm>
              <a:off x="750104" y="2788372"/>
              <a:ext cx="4142189" cy="179390"/>
              <a:chOff x="685800" y="3154360"/>
              <a:chExt cx="4142189" cy="179390"/>
            </a:xfrm>
          </p:grpSpPr>
          <p:grpSp>
            <p:nvGrpSpPr>
              <p:cNvPr id="178" name="Grupa 177"/>
              <p:cNvGrpSpPr/>
              <p:nvPr/>
            </p:nvGrpSpPr>
            <p:grpSpPr>
              <a:xfrm>
                <a:off x="1899313" y="3167047"/>
                <a:ext cx="1194223" cy="155565"/>
                <a:chOff x="164231" y="3330199"/>
                <a:chExt cx="443027" cy="232151"/>
              </a:xfrm>
            </p:grpSpPr>
            <p:cxnSp>
              <p:nvCxnSpPr>
                <p:cNvPr id="179" name="Łącznik prostoliniowy 178"/>
                <p:cNvCxnSpPr/>
                <p:nvPr/>
              </p:nvCxnSpPr>
              <p:spPr>
                <a:xfrm>
                  <a:off x="164231" y="3562350"/>
                  <a:ext cx="195795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Łącznik prostoliniowy 179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Łącznik prostoliniowy 180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Łącznik prostoliniowy 181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3" name="Grupa 182"/>
              <p:cNvGrpSpPr/>
              <p:nvPr/>
            </p:nvGrpSpPr>
            <p:grpSpPr>
              <a:xfrm>
                <a:off x="3093534" y="3154360"/>
                <a:ext cx="1734455" cy="155565"/>
                <a:chOff x="154775" y="3330199"/>
                <a:chExt cx="660109" cy="232151"/>
              </a:xfrm>
            </p:grpSpPr>
            <p:cxnSp>
              <p:nvCxnSpPr>
                <p:cNvPr id="184" name="Łącznik prostoliniowy 183"/>
                <p:cNvCxnSpPr/>
                <p:nvPr/>
              </p:nvCxnSpPr>
              <p:spPr>
                <a:xfrm>
                  <a:off x="154775" y="3562350"/>
                  <a:ext cx="205251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Łącznik prostoliniowy 184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Łącznik prostoliniowy 185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Łącznik prostoliniowy 186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Łącznik prostoliniowy 198"/>
                <p:cNvCxnSpPr/>
                <p:nvPr/>
              </p:nvCxnSpPr>
              <p:spPr>
                <a:xfrm>
                  <a:off x="607258" y="3543417"/>
                  <a:ext cx="207626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9" name="Grupa 318"/>
              <p:cNvGrpSpPr/>
              <p:nvPr/>
            </p:nvGrpSpPr>
            <p:grpSpPr>
              <a:xfrm>
                <a:off x="685800" y="3178185"/>
                <a:ext cx="1206752" cy="155565"/>
                <a:chOff x="152400" y="3330199"/>
                <a:chExt cx="454858" cy="232151"/>
              </a:xfrm>
            </p:grpSpPr>
            <p:cxnSp>
              <p:nvCxnSpPr>
                <p:cNvPr id="320" name="Łącznik prostoliniowy 319"/>
                <p:cNvCxnSpPr/>
                <p:nvPr/>
              </p:nvCxnSpPr>
              <p:spPr>
                <a:xfrm>
                  <a:off x="152400" y="3562350"/>
                  <a:ext cx="207626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1" name="Łącznik prostoliniowy 320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2" name="Łącznik prostoliniowy 321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3" name="Łącznik prostoliniowy 322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44" name="Łącznik prostoliniowy 343"/>
            <p:cNvCxnSpPr/>
            <p:nvPr/>
          </p:nvCxnSpPr>
          <p:spPr>
            <a:xfrm>
              <a:off x="2497922" y="1439125"/>
              <a:ext cx="0" cy="1440906"/>
            </a:xfrm>
            <a:prstGeom prst="line">
              <a:avLst/>
            </a:prstGeom>
            <a:ln>
              <a:solidFill>
                <a:srgbClr val="0032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6" name="Grupa 345"/>
            <p:cNvGrpSpPr/>
            <p:nvPr/>
          </p:nvGrpSpPr>
          <p:grpSpPr>
            <a:xfrm>
              <a:off x="865483" y="3034492"/>
              <a:ext cx="4142189" cy="179390"/>
              <a:chOff x="685800" y="3154360"/>
              <a:chExt cx="4142189" cy="179390"/>
            </a:xfrm>
          </p:grpSpPr>
          <p:grpSp>
            <p:nvGrpSpPr>
              <p:cNvPr id="347" name="Grupa 346"/>
              <p:cNvGrpSpPr/>
              <p:nvPr/>
            </p:nvGrpSpPr>
            <p:grpSpPr>
              <a:xfrm>
                <a:off x="1899313" y="3167047"/>
                <a:ext cx="1194223" cy="155565"/>
                <a:chOff x="164231" y="3330199"/>
                <a:chExt cx="443027" cy="232151"/>
              </a:xfrm>
            </p:grpSpPr>
            <p:cxnSp>
              <p:nvCxnSpPr>
                <p:cNvPr id="359" name="Łącznik prostoliniowy 358"/>
                <p:cNvCxnSpPr/>
                <p:nvPr/>
              </p:nvCxnSpPr>
              <p:spPr>
                <a:xfrm>
                  <a:off x="164231" y="3562350"/>
                  <a:ext cx="195795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0" name="Łącznik prostoliniowy 359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1" name="Łącznik prostoliniowy 360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2" name="Łącznik prostoliniowy 361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8" name="Grupa 347"/>
              <p:cNvGrpSpPr/>
              <p:nvPr/>
            </p:nvGrpSpPr>
            <p:grpSpPr>
              <a:xfrm>
                <a:off x="3093534" y="3154360"/>
                <a:ext cx="1734455" cy="155565"/>
                <a:chOff x="154775" y="3330199"/>
                <a:chExt cx="660109" cy="232151"/>
              </a:xfrm>
            </p:grpSpPr>
            <p:cxnSp>
              <p:nvCxnSpPr>
                <p:cNvPr id="354" name="Łącznik prostoliniowy 353"/>
                <p:cNvCxnSpPr/>
                <p:nvPr/>
              </p:nvCxnSpPr>
              <p:spPr>
                <a:xfrm>
                  <a:off x="154775" y="3562350"/>
                  <a:ext cx="205251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5" name="Łącznik prostoliniowy 354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6" name="Łącznik prostoliniowy 355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7" name="Łącznik prostoliniowy 356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8" name="Łącznik prostoliniowy 357"/>
                <p:cNvCxnSpPr/>
                <p:nvPr/>
              </p:nvCxnSpPr>
              <p:spPr>
                <a:xfrm>
                  <a:off x="607258" y="3543417"/>
                  <a:ext cx="207626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9" name="Grupa 348"/>
              <p:cNvGrpSpPr/>
              <p:nvPr/>
            </p:nvGrpSpPr>
            <p:grpSpPr>
              <a:xfrm>
                <a:off x="685800" y="3178185"/>
                <a:ext cx="1206752" cy="155565"/>
                <a:chOff x="152400" y="3330199"/>
                <a:chExt cx="454858" cy="232151"/>
              </a:xfrm>
            </p:grpSpPr>
            <p:cxnSp>
              <p:nvCxnSpPr>
                <p:cNvPr id="350" name="Łącznik prostoliniowy 349"/>
                <p:cNvCxnSpPr/>
                <p:nvPr/>
              </p:nvCxnSpPr>
              <p:spPr>
                <a:xfrm>
                  <a:off x="152400" y="3562350"/>
                  <a:ext cx="207626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1" name="Łącznik prostoliniowy 350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2" name="Łącznik prostoliniowy 351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3" name="Łącznik prostoliniowy 352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64" name="Grupa 363"/>
            <p:cNvGrpSpPr/>
            <p:nvPr/>
          </p:nvGrpSpPr>
          <p:grpSpPr>
            <a:xfrm>
              <a:off x="987606" y="3321772"/>
              <a:ext cx="4142189" cy="179390"/>
              <a:chOff x="685800" y="3154360"/>
              <a:chExt cx="4142189" cy="179390"/>
            </a:xfrm>
          </p:grpSpPr>
          <p:grpSp>
            <p:nvGrpSpPr>
              <p:cNvPr id="365" name="Grupa 364"/>
              <p:cNvGrpSpPr/>
              <p:nvPr/>
            </p:nvGrpSpPr>
            <p:grpSpPr>
              <a:xfrm>
                <a:off x="1899313" y="3167047"/>
                <a:ext cx="1194223" cy="155565"/>
                <a:chOff x="164231" y="3330199"/>
                <a:chExt cx="443027" cy="232151"/>
              </a:xfrm>
            </p:grpSpPr>
            <p:cxnSp>
              <p:nvCxnSpPr>
                <p:cNvPr id="377" name="Łącznik prostoliniowy 376"/>
                <p:cNvCxnSpPr/>
                <p:nvPr/>
              </p:nvCxnSpPr>
              <p:spPr>
                <a:xfrm>
                  <a:off x="164231" y="3562350"/>
                  <a:ext cx="195795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8" name="Łącznik prostoliniowy 377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9" name="Łącznik prostoliniowy 378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0" name="Łącznik prostoliniowy 379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6" name="Grupa 365"/>
              <p:cNvGrpSpPr/>
              <p:nvPr/>
            </p:nvGrpSpPr>
            <p:grpSpPr>
              <a:xfrm>
                <a:off x="3093534" y="3154360"/>
                <a:ext cx="1734455" cy="155565"/>
                <a:chOff x="154775" y="3330199"/>
                <a:chExt cx="660109" cy="232151"/>
              </a:xfrm>
            </p:grpSpPr>
            <p:cxnSp>
              <p:nvCxnSpPr>
                <p:cNvPr id="372" name="Łącznik prostoliniowy 371"/>
                <p:cNvCxnSpPr/>
                <p:nvPr/>
              </p:nvCxnSpPr>
              <p:spPr>
                <a:xfrm>
                  <a:off x="154775" y="3562350"/>
                  <a:ext cx="205251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" name="Łącznik prostoliniowy 372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4" name="Łącznik prostoliniowy 373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" name="Łącznik prostoliniowy 374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" name="Łącznik prostoliniowy 375"/>
                <p:cNvCxnSpPr/>
                <p:nvPr/>
              </p:nvCxnSpPr>
              <p:spPr>
                <a:xfrm>
                  <a:off x="607258" y="3543417"/>
                  <a:ext cx="207626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7" name="Grupa 366"/>
              <p:cNvGrpSpPr/>
              <p:nvPr/>
            </p:nvGrpSpPr>
            <p:grpSpPr>
              <a:xfrm>
                <a:off x="685800" y="3178185"/>
                <a:ext cx="1206752" cy="155565"/>
                <a:chOff x="152400" y="3330199"/>
                <a:chExt cx="454858" cy="232151"/>
              </a:xfrm>
            </p:grpSpPr>
            <p:cxnSp>
              <p:nvCxnSpPr>
                <p:cNvPr id="368" name="Łącznik prostoliniowy 367"/>
                <p:cNvCxnSpPr/>
                <p:nvPr/>
              </p:nvCxnSpPr>
              <p:spPr>
                <a:xfrm>
                  <a:off x="152400" y="3562350"/>
                  <a:ext cx="207626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9" name="Łącznik prostoliniowy 368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0" name="Łącznik prostoliniowy 369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1" name="Łącznik prostoliniowy 370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98" name="Łącznik prostoliniowy 397"/>
            <p:cNvCxnSpPr/>
            <p:nvPr/>
          </p:nvCxnSpPr>
          <p:spPr>
            <a:xfrm>
              <a:off x="2747642" y="2011861"/>
              <a:ext cx="0" cy="140157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Łącznik prostoliniowy 399"/>
            <p:cNvCxnSpPr/>
            <p:nvPr/>
          </p:nvCxnSpPr>
          <p:spPr>
            <a:xfrm>
              <a:off x="2628462" y="1957658"/>
              <a:ext cx="0" cy="1155806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Łącznik prostoliniowy 404"/>
            <p:cNvCxnSpPr/>
            <p:nvPr/>
          </p:nvCxnSpPr>
          <p:spPr>
            <a:xfrm>
              <a:off x="2864839" y="2055515"/>
              <a:ext cx="0" cy="1635017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8" name="Grupa 407"/>
            <p:cNvGrpSpPr/>
            <p:nvPr/>
          </p:nvGrpSpPr>
          <p:grpSpPr>
            <a:xfrm>
              <a:off x="1101906" y="3611560"/>
              <a:ext cx="4142189" cy="179390"/>
              <a:chOff x="685800" y="3154360"/>
              <a:chExt cx="4142189" cy="179390"/>
            </a:xfrm>
          </p:grpSpPr>
          <p:grpSp>
            <p:nvGrpSpPr>
              <p:cNvPr id="409" name="Grupa 408"/>
              <p:cNvGrpSpPr/>
              <p:nvPr/>
            </p:nvGrpSpPr>
            <p:grpSpPr>
              <a:xfrm>
                <a:off x="1899313" y="3167047"/>
                <a:ext cx="1194223" cy="155565"/>
                <a:chOff x="164231" y="3330199"/>
                <a:chExt cx="443027" cy="232151"/>
              </a:xfrm>
            </p:grpSpPr>
            <p:cxnSp>
              <p:nvCxnSpPr>
                <p:cNvPr id="421" name="Łącznik prostoliniowy 420"/>
                <p:cNvCxnSpPr/>
                <p:nvPr/>
              </p:nvCxnSpPr>
              <p:spPr>
                <a:xfrm>
                  <a:off x="164231" y="3562350"/>
                  <a:ext cx="195795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Łącznik prostoliniowy 421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3" name="Łącznik prostoliniowy 422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" name="Łącznik prostoliniowy 423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0" name="Grupa 409"/>
              <p:cNvGrpSpPr/>
              <p:nvPr/>
            </p:nvGrpSpPr>
            <p:grpSpPr>
              <a:xfrm>
                <a:off x="3093534" y="3154360"/>
                <a:ext cx="1734455" cy="155565"/>
                <a:chOff x="154775" y="3330199"/>
                <a:chExt cx="660109" cy="232151"/>
              </a:xfrm>
            </p:grpSpPr>
            <p:cxnSp>
              <p:nvCxnSpPr>
                <p:cNvPr id="416" name="Łącznik prostoliniowy 415"/>
                <p:cNvCxnSpPr/>
                <p:nvPr/>
              </p:nvCxnSpPr>
              <p:spPr>
                <a:xfrm>
                  <a:off x="154775" y="3562350"/>
                  <a:ext cx="205251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7" name="Łącznik prostoliniowy 416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8" name="Łącznik prostoliniowy 417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Łącznik prostoliniowy 418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" name="Łącznik prostoliniowy 419"/>
                <p:cNvCxnSpPr/>
                <p:nvPr/>
              </p:nvCxnSpPr>
              <p:spPr>
                <a:xfrm>
                  <a:off x="607258" y="3543417"/>
                  <a:ext cx="207626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1" name="Grupa 410"/>
              <p:cNvGrpSpPr/>
              <p:nvPr/>
            </p:nvGrpSpPr>
            <p:grpSpPr>
              <a:xfrm>
                <a:off x="685800" y="3178185"/>
                <a:ext cx="1206752" cy="155565"/>
                <a:chOff x="152400" y="3330199"/>
                <a:chExt cx="454858" cy="232151"/>
              </a:xfrm>
            </p:grpSpPr>
            <p:cxnSp>
              <p:nvCxnSpPr>
                <p:cNvPr id="412" name="Łącznik prostoliniowy 411"/>
                <p:cNvCxnSpPr/>
                <p:nvPr/>
              </p:nvCxnSpPr>
              <p:spPr>
                <a:xfrm>
                  <a:off x="152400" y="3562350"/>
                  <a:ext cx="207626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Łącznik prostoliniowy 412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4" name="Łącznik prostoliniowy 413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5" name="Łącznik prostoliniowy 414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25" name="Grupa 424"/>
            <p:cNvGrpSpPr/>
            <p:nvPr/>
          </p:nvGrpSpPr>
          <p:grpSpPr>
            <a:xfrm>
              <a:off x="507270" y="2097935"/>
              <a:ext cx="4142189" cy="179390"/>
              <a:chOff x="685800" y="3154360"/>
              <a:chExt cx="4142189" cy="179390"/>
            </a:xfrm>
          </p:grpSpPr>
          <p:grpSp>
            <p:nvGrpSpPr>
              <p:cNvPr id="426" name="Grupa 425"/>
              <p:cNvGrpSpPr/>
              <p:nvPr/>
            </p:nvGrpSpPr>
            <p:grpSpPr>
              <a:xfrm>
                <a:off x="1899313" y="3167047"/>
                <a:ext cx="1194223" cy="155565"/>
                <a:chOff x="164231" y="3330199"/>
                <a:chExt cx="443027" cy="232151"/>
              </a:xfrm>
            </p:grpSpPr>
            <p:cxnSp>
              <p:nvCxnSpPr>
                <p:cNvPr id="438" name="Łącznik prostoliniowy 437"/>
                <p:cNvCxnSpPr/>
                <p:nvPr/>
              </p:nvCxnSpPr>
              <p:spPr>
                <a:xfrm>
                  <a:off x="164231" y="3562350"/>
                  <a:ext cx="195795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9" name="Łącznik prostoliniowy 438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0" name="Łącznik prostoliniowy 439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1" name="Łącznik prostoliniowy 440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7" name="Grupa 426"/>
              <p:cNvGrpSpPr/>
              <p:nvPr/>
            </p:nvGrpSpPr>
            <p:grpSpPr>
              <a:xfrm>
                <a:off x="3093534" y="3154360"/>
                <a:ext cx="1734455" cy="155565"/>
                <a:chOff x="154775" y="3330199"/>
                <a:chExt cx="660109" cy="232151"/>
              </a:xfrm>
            </p:grpSpPr>
            <p:cxnSp>
              <p:nvCxnSpPr>
                <p:cNvPr id="433" name="Łącznik prostoliniowy 432"/>
                <p:cNvCxnSpPr/>
                <p:nvPr/>
              </p:nvCxnSpPr>
              <p:spPr>
                <a:xfrm>
                  <a:off x="154775" y="3562350"/>
                  <a:ext cx="205251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4" name="Łącznik prostoliniowy 433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5" name="Łącznik prostoliniowy 434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6" name="Łącznik prostoliniowy 435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7" name="Łącznik prostoliniowy 436"/>
                <p:cNvCxnSpPr/>
                <p:nvPr/>
              </p:nvCxnSpPr>
              <p:spPr>
                <a:xfrm>
                  <a:off x="607258" y="3543417"/>
                  <a:ext cx="207626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8" name="Grupa 427"/>
              <p:cNvGrpSpPr/>
              <p:nvPr/>
            </p:nvGrpSpPr>
            <p:grpSpPr>
              <a:xfrm>
                <a:off x="685800" y="3178185"/>
                <a:ext cx="1206752" cy="155565"/>
                <a:chOff x="152400" y="3330199"/>
                <a:chExt cx="454858" cy="232151"/>
              </a:xfrm>
            </p:grpSpPr>
            <p:cxnSp>
              <p:nvCxnSpPr>
                <p:cNvPr id="429" name="Łącznik prostoliniowy 428"/>
                <p:cNvCxnSpPr/>
                <p:nvPr/>
              </p:nvCxnSpPr>
              <p:spPr>
                <a:xfrm>
                  <a:off x="152400" y="3562350"/>
                  <a:ext cx="207626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" name="Łącznik prostoliniowy 429"/>
                <p:cNvCxnSpPr/>
                <p:nvPr/>
              </p:nvCxnSpPr>
              <p:spPr>
                <a:xfrm>
                  <a:off x="371475" y="3333750"/>
                  <a:ext cx="228600" cy="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Łącznik prostoliniowy 430"/>
                <p:cNvCxnSpPr/>
                <p:nvPr/>
              </p:nvCxnSpPr>
              <p:spPr>
                <a:xfrm flipH="1">
                  <a:off x="360026" y="3333750"/>
                  <a:ext cx="11449" cy="228600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Łącznik prostoliniowy 431"/>
                <p:cNvCxnSpPr/>
                <p:nvPr/>
              </p:nvCxnSpPr>
              <p:spPr>
                <a:xfrm>
                  <a:off x="597908" y="3330199"/>
                  <a:ext cx="9350" cy="220323"/>
                </a:xfrm>
                <a:prstGeom prst="line">
                  <a:avLst/>
                </a:prstGeom>
                <a:ln>
                  <a:solidFill>
                    <a:srgbClr val="1D38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42" name="Łącznik prostoliniowy 441"/>
            <p:cNvCxnSpPr>
              <a:endCxn id="505" idx="3"/>
            </p:cNvCxnSpPr>
            <p:nvPr/>
          </p:nvCxnSpPr>
          <p:spPr>
            <a:xfrm>
              <a:off x="3461477" y="1439125"/>
              <a:ext cx="7871" cy="982343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4" name="Prostokąt 443"/>
            <p:cNvSpPr/>
            <p:nvPr/>
          </p:nvSpPr>
          <p:spPr>
            <a:xfrm>
              <a:off x="472746" y="2266187"/>
              <a:ext cx="1021508" cy="21343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Nawias klamrowy otwierający 444"/>
            <p:cNvSpPr/>
            <p:nvPr/>
          </p:nvSpPr>
          <p:spPr>
            <a:xfrm>
              <a:off x="1330445" y="2770247"/>
              <a:ext cx="193555" cy="1552390"/>
            </a:xfrm>
            <a:prstGeom prst="leftBrace">
              <a:avLst>
                <a:gd name="adj1" fmla="val 18280"/>
                <a:gd name="adj2" fmla="val 46460"/>
              </a:avLst>
            </a:prstGeom>
            <a:ln>
              <a:solidFill>
                <a:srgbClr val="003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7" name="Łącznik prosty ze strzałką 446"/>
            <p:cNvCxnSpPr/>
            <p:nvPr/>
          </p:nvCxnSpPr>
          <p:spPr>
            <a:xfrm>
              <a:off x="2491402" y="2739162"/>
              <a:ext cx="146241" cy="0"/>
            </a:xfrm>
            <a:prstGeom prst="straightConnector1">
              <a:avLst/>
            </a:prstGeom>
            <a:ln w="3175"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Łącznik prosty ze strzałką 447"/>
            <p:cNvCxnSpPr/>
            <p:nvPr/>
          </p:nvCxnSpPr>
          <p:spPr>
            <a:xfrm>
              <a:off x="2614931" y="2735987"/>
              <a:ext cx="146241" cy="0"/>
            </a:xfrm>
            <a:prstGeom prst="straightConnector1">
              <a:avLst/>
            </a:prstGeom>
            <a:ln w="3175"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Łącznik prosty ze strzałką 448"/>
            <p:cNvCxnSpPr/>
            <p:nvPr/>
          </p:nvCxnSpPr>
          <p:spPr>
            <a:xfrm>
              <a:off x="2738460" y="2732812"/>
              <a:ext cx="146241" cy="0"/>
            </a:xfrm>
            <a:prstGeom prst="straightConnector1">
              <a:avLst/>
            </a:prstGeom>
            <a:ln w="3175"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Łącznik prosty ze strzałką 462"/>
            <p:cNvCxnSpPr/>
            <p:nvPr/>
          </p:nvCxnSpPr>
          <p:spPr>
            <a:xfrm>
              <a:off x="2502171" y="1439125"/>
              <a:ext cx="952136" cy="0"/>
            </a:xfrm>
            <a:prstGeom prst="straightConnector1">
              <a:avLst/>
            </a:prstGeom>
            <a:ln w="28575">
              <a:solidFill>
                <a:srgbClr val="0032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4" name="pole tekstowe 463"/>
            <p:cNvSpPr txBox="1"/>
            <p:nvPr/>
          </p:nvSpPr>
          <p:spPr>
            <a:xfrm>
              <a:off x="2705317" y="1224812"/>
              <a:ext cx="5164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1D438F"/>
                  </a:solidFill>
                </a:rPr>
                <a:t>Bitslide</a:t>
              </a:r>
            </a:p>
          </p:txBody>
        </p:sp>
        <p:cxnSp>
          <p:nvCxnSpPr>
            <p:cNvPr id="482" name="Łącznik prostoliniowy 481"/>
            <p:cNvCxnSpPr/>
            <p:nvPr/>
          </p:nvCxnSpPr>
          <p:spPr>
            <a:xfrm>
              <a:off x="3695969" y="2036851"/>
              <a:ext cx="0" cy="2210906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0" name="pole tekstowe 489"/>
            <p:cNvSpPr txBox="1"/>
            <p:nvPr/>
          </p:nvSpPr>
          <p:spPr>
            <a:xfrm>
              <a:off x="2431919" y="2537569"/>
              <a:ext cx="62549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rgbClr val="1D438F"/>
                  </a:solidFill>
                </a:rPr>
                <a:t>b1  b2  b3 …</a:t>
              </a:r>
              <a:endParaRPr lang="en-US" sz="600" dirty="0">
                <a:solidFill>
                  <a:srgbClr val="1D438F"/>
                </a:solidFill>
              </a:endParaRPr>
            </a:p>
          </p:txBody>
        </p:sp>
        <p:grpSp>
          <p:nvGrpSpPr>
            <p:cNvPr id="508" name="Grupa 507"/>
            <p:cNvGrpSpPr/>
            <p:nvPr/>
          </p:nvGrpSpPr>
          <p:grpSpPr>
            <a:xfrm>
              <a:off x="1104556" y="2241943"/>
              <a:ext cx="3590719" cy="338554"/>
              <a:chOff x="2771983" y="775562"/>
              <a:chExt cx="3590719" cy="338554"/>
            </a:xfrm>
          </p:grpSpPr>
          <p:sp>
            <p:nvSpPr>
              <p:cNvPr id="501" name="Sześciokąt 500"/>
              <p:cNvSpPr/>
              <p:nvPr/>
            </p:nvSpPr>
            <p:spPr>
              <a:xfrm>
                <a:off x="2771983" y="861316"/>
                <a:ext cx="1175976" cy="200030"/>
              </a:xfrm>
              <a:prstGeom prst="hexagon">
                <a:avLst>
                  <a:gd name="adj" fmla="val 11905"/>
                  <a:gd name="vf" fmla="val 115470"/>
                </a:avLst>
              </a:prstGeom>
              <a:solidFill>
                <a:schemeClr val="bg1"/>
              </a:solidFill>
              <a:ln w="9525">
                <a:solidFill>
                  <a:srgbClr val="1D38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en-US" sz="800" dirty="0">
                  <a:solidFill>
                    <a:srgbClr val="0032A0"/>
                  </a:solidFill>
                </a:endParaRPr>
              </a:p>
            </p:txBody>
          </p:sp>
          <p:sp>
            <p:nvSpPr>
              <p:cNvPr id="502" name="Prostokąt 501"/>
              <p:cNvSpPr/>
              <p:nvPr/>
            </p:nvSpPr>
            <p:spPr>
              <a:xfrm>
                <a:off x="2849429" y="775562"/>
                <a:ext cx="10438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kern="1500" spc="220" dirty="0" smtClean="0">
                    <a:solidFill>
                      <a:srgbClr val="0032A0"/>
                    </a:solidFill>
                  </a:rPr>
                  <a:t>Comma</a:t>
                </a:r>
                <a:endParaRPr lang="en-US" sz="1750" kern="1500" spc="220" dirty="0"/>
              </a:p>
            </p:txBody>
          </p:sp>
          <p:sp>
            <p:nvSpPr>
              <p:cNvPr id="503" name="Sześciokąt 502"/>
              <p:cNvSpPr/>
              <p:nvPr/>
            </p:nvSpPr>
            <p:spPr>
              <a:xfrm>
                <a:off x="3937821" y="855072"/>
                <a:ext cx="1198954" cy="200030"/>
              </a:xfrm>
              <a:prstGeom prst="hexagon">
                <a:avLst>
                  <a:gd name="adj" fmla="val 11905"/>
                  <a:gd name="vf" fmla="val 115470"/>
                </a:avLst>
              </a:prstGeom>
              <a:solidFill>
                <a:schemeClr val="bg1"/>
              </a:solidFill>
              <a:ln w="9525">
                <a:solidFill>
                  <a:srgbClr val="1D38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en-US" sz="800" dirty="0">
                  <a:solidFill>
                    <a:srgbClr val="0032A0"/>
                  </a:solidFill>
                </a:endParaRPr>
              </a:p>
            </p:txBody>
          </p:sp>
          <p:sp>
            <p:nvSpPr>
              <p:cNvPr id="504" name="Prostokąt 503"/>
              <p:cNvSpPr/>
              <p:nvPr/>
            </p:nvSpPr>
            <p:spPr>
              <a:xfrm>
                <a:off x="4049264" y="775562"/>
                <a:ext cx="104387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kern="1500" spc="220" dirty="0" smtClean="0">
                    <a:solidFill>
                      <a:srgbClr val="0032A0"/>
                    </a:solidFill>
                  </a:rPr>
                  <a:t>Comma</a:t>
                </a:r>
                <a:endParaRPr lang="en-US" sz="1750" dirty="0"/>
              </a:p>
            </p:txBody>
          </p:sp>
          <p:sp>
            <p:nvSpPr>
              <p:cNvPr id="505" name="Sześciokąt 504"/>
              <p:cNvSpPr/>
              <p:nvPr/>
            </p:nvSpPr>
            <p:spPr>
              <a:xfrm>
                <a:off x="5136775" y="855072"/>
                <a:ext cx="1225927" cy="200030"/>
              </a:xfrm>
              <a:prstGeom prst="hexagon">
                <a:avLst>
                  <a:gd name="adj" fmla="val 11905"/>
                  <a:gd name="vf" fmla="val 115470"/>
                </a:avLst>
              </a:prstGeom>
              <a:solidFill>
                <a:schemeClr val="bg1"/>
              </a:solidFill>
              <a:ln w="9525">
                <a:solidFill>
                  <a:srgbClr val="1D38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en-US" sz="800" dirty="0">
                  <a:solidFill>
                    <a:srgbClr val="0032A0"/>
                  </a:solidFill>
                </a:endParaRPr>
              </a:p>
            </p:txBody>
          </p:sp>
        </p:grpSp>
        <p:sp>
          <p:nvSpPr>
            <p:cNvPr id="507" name="Prostokąt 506"/>
            <p:cNvSpPr/>
            <p:nvPr/>
          </p:nvSpPr>
          <p:spPr>
            <a:xfrm>
              <a:off x="1194756" y="1642782"/>
              <a:ext cx="3659872" cy="200030"/>
            </a:xfrm>
            <a:prstGeom prst="rect">
              <a:avLst/>
            </a:prstGeom>
            <a:noFill/>
            <a:ln w="9525">
              <a:solidFill>
                <a:srgbClr val="0032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pole tekstowe 325"/>
            <p:cNvSpPr txBox="1"/>
            <p:nvPr/>
          </p:nvSpPr>
          <p:spPr>
            <a:xfrm>
              <a:off x="190156" y="1649882"/>
              <a:ext cx="1105244" cy="21852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sz="800" dirty="0" smtClean="0">
                  <a:solidFill>
                    <a:srgbClr val="1D438F"/>
                  </a:solidFill>
                </a:rPr>
                <a:t>Serial rx </a:t>
              </a:r>
              <a:r>
                <a:rPr lang="en-US" sz="800" dirty="0" smtClean="0">
                  <a:solidFill>
                    <a:srgbClr val="1D438F"/>
                  </a:solidFill>
                </a:rPr>
                <a:t>bit stream</a:t>
              </a:r>
            </a:p>
            <a:p>
              <a:pPr algn="r">
                <a:spcBef>
                  <a:spcPts val="600"/>
                </a:spcBef>
              </a:pPr>
              <a:r>
                <a:rPr lang="en-US" sz="800" dirty="0" smtClean="0">
                  <a:solidFill>
                    <a:srgbClr val="1D438F"/>
                  </a:solidFill>
                </a:rPr>
                <a:t>Rx high-speed clock</a:t>
              </a:r>
            </a:p>
            <a:p>
              <a:pPr algn="r">
                <a:spcBef>
                  <a:spcPts val="600"/>
                </a:spcBef>
              </a:pPr>
              <a:r>
                <a:rPr lang="en-US" sz="800" dirty="0">
                  <a:solidFill>
                    <a:srgbClr val="1D438F"/>
                  </a:solidFill>
                </a:rPr>
                <a:t>L1 rx clock </a:t>
              </a:r>
              <a:r>
                <a:rPr lang="en-US" sz="800" dirty="0" smtClean="0">
                  <a:solidFill>
                    <a:srgbClr val="1D438F"/>
                  </a:solidFill>
                </a:rPr>
                <a:t>signal</a:t>
              </a:r>
            </a:p>
            <a:p>
              <a:pPr algn="r">
                <a:spcBef>
                  <a:spcPts val="600"/>
                </a:spcBef>
              </a:pPr>
              <a:r>
                <a:rPr lang="en-US" sz="800" dirty="0" smtClean="0">
                  <a:solidFill>
                    <a:srgbClr val="1D438F"/>
                  </a:solidFill>
                </a:rPr>
                <a:t>Parallel rx data (parallel)</a:t>
              </a:r>
              <a:endParaRPr lang="en-US" sz="800" dirty="0">
                <a:solidFill>
                  <a:srgbClr val="1D438F"/>
                </a:solidFill>
              </a:endParaRPr>
            </a:p>
            <a:p>
              <a:pPr algn="r">
                <a:spcBef>
                  <a:spcPts val="600"/>
                </a:spcBef>
              </a:pPr>
              <a:endParaRPr lang="en-US" sz="800" dirty="0" smtClean="0">
                <a:solidFill>
                  <a:srgbClr val="1D438F"/>
                </a:solidFill>
              </a:endParaRPr>
            </a:p>
            <a:p>
              <a:pPr algn="r">
                <a:spcBef>
                  <a:spcPts val="600"/>
                </a:spcBef>
              </a:pPr>
              <a:endParaRPr lang="en-US" sz="800" dirty="0">
                <a:solidFill>
                  <a:srgbClr val="1D438F"/>
                </a:solidFill>
              </a:endParaRPr>
            </a:p>
            <a:p>
              <a:pPr algn="r">
                <a:spcBef>
                  <a:spcPts val="600"/>
                </a:spcBef>
              </a:pPr>
              <a:endParaRPr lang="en-US" sz="800" dirty="0" smtClean="0">
                <a:solidFill>
                  <a:srgbClr val="1D438F"/>
                </a:solidFill>
              </a:endParaRPr>
            </a:p>
            <a:p>
              <a:pPr algn="r">
                <a:spcBef>
                  <a:spcPts val="600"/>
                </a:spcBef>
              </a:pPr>
              <a:endParaRPr lang="en-US" sz="800" dirty="0" smtClean="0">
                <a:solidFill>
                  <a:srgbClr val="1D438F"/>
                </a:solidFill>
              </a:endParaRPr>
            </a:p>
            <a:p>
              <a:pPr algn="r">
                <a:spcBef>
                  <a:spcPts val="600"/>
                </a:spcBef>
              </a:pPr>
              <a:r>
                <a:rPr lang="en-US" sz="800" dirty="0" smtClean="0">
                  <a:solidFill>
                    <a:srgbClr val="1D438F"/>
                  </a:solidFill>
                </a:rPr>
                <a:t>Different </a:t>
              </a:r>
              <a:br>
                <a:rPr lang="en-US" sz="800" dirty="0" smtClean="0">
                  <a:solidFill>
                    <a:srgbClr val="1D438F"/>
                  </a:solidFill>
                </a:rPr>
              </a:br>
              <a:r>
                <a:rPr lang="en-US" sz="800" dirty="0" smtClean="0">
                  <a:solidFill>
                    <a:srgbClr val="1D438F"/>
                  </a:solidFill>
                </a:rPr>
                <a:t>possible </a:t>
              </a:r>
              <a:br>
                <a:rPr lang="en-US" sz="800" dirty="0" smtClean="0">
                  <a:solidFill>
                    <a:srgbClr val="1D438F"/>
                  </a:solidFill>
                </a:rPr>
              </a:br>
              <a:r>
                <a:rPr lang="en-US" sz="800" dirty="0" smtClean="0">
                  <a:solidFill>
                    <a:srgbClr val="1D438F"/>
                  </a:solidFill>
                </a:rPr>
                <a:t>positions</a:t>
              </a:r>
            </a:p>
          </p:txBody>
        </p:sp>
        <p:sp>
          <p:nvSpPr>
            <p:cNvPr id="511" name="Prostokąt 510"/>
            <p:cNvSpPr/>
            <p:nvPr/>
          </p:nvSpPr>
          <p:spPr>
            <a:xfrm>
              <a:off x="3460178" y="2249013"/>
              <a:ext cx="10438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kern="1500" spc="220" dirty="0">
                  <a:solidFill>
                    <a:srgbClr val="0032A0"/>
                  </a:solidFill>
                </a:rPr>
                <a:t>Comma</a:t>
              </a:r>
              <a:endParaRPr lang="en-US" dirty="0"/>
            </a:p>
          </p:txBody>
        </p:sp>
        <p:sp>
          <p:nvSpPr>
            <p:cNvPr id="488" name="Prostokąt 487"/>
            <p:cNvSpPr/>
            <p:nvPr/>
          </p:nvSpPr>
          <p:spPr>
            <a:xfrm>
              <a:off x="4698551" y="1518949"/>
              <a:ext cx="1021508" cy="26403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9" name="pole tekstowe 181"/>
          <p:cNvSpPr/>
          <p:nvPr/>
        </p:nvSpPr>
        <p:spPr>
          <a:xfrm>
            <a:off x="76320" y="970560"/>
            <a:ext cx="3809880" cy="332253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1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Bitslide</a:t>
            </a:r>
            <a:endParaRPr lang="en-US" sz="1400" b="0" strike="noStrike" spc="-1" dirty="0" smtClean="0">
              <a:solidFill>
                <a:srgbClr val="1D438F"/>
              </a:solidFill>
              <a:latin typeface="Arial"/>
              <a:ea typeface="DejaVu Sans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GB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Repeatability over </a:t>
            </a:r>
            <a:r>
              <a:rPr lang="en-GB" sz="1100" spc="-1" dirty="0">
                <a:solidFill>
                  <a:srgbClr val="1D438F"/>
                </a:solidFill>
                <a:latin typeface="Arial"/>
                <a:ea typeface="DejaVu Sans"/>
              </a:rPr>
              <a:t>reboots </a:t>
            </a:r>
            <a:r>
              <a:rPr lang="en-GB" sz="1100" spc="-1" dirty="0">
                <a:solidFill>
                  <a:srgbClr val="1D438F"/>
                </a:solidFill>
                <a:latin typeface="Arial"/>
                <a:ea typeface="DejaVu Sans"/>
              </a:rPr>
              <a:t>&lt;</a:t>
            </a:r>
            <a:r>
              <a:rPr lang="en-GB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200ps</a:t>
            </a:r>
            <a:endParaRPr lang="en-GB" sz="1100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GB" sz="1100" spc="-1" dirty="0">
                <a:solidFill>
                  <a:srgbClr val="1D438F"/>
                </a:solidFill>
                <a:latin typeface="Arial"/>
                <a:ea typeface="DejaVu Sans"/>
              </a:rPr>
              <a:t>Bit-level </a:t>
            </a:r>
            <a:r>
              <a:rPr lang="en-GB" sz="1100" spc="-1" dirty="0">
                <a:solidFill>
                  <a:srgbClr val="1D438F"/>
                </a:solidFill>
                <a:latin typeface="Arial"/>
                <a:ea typeface="DejaVu Sans"/>
              </a:rPr>
              <a:t>misalignment between </a:t>
            </a: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GB" sz="1050" b="1" spc="-1" dirty="0" smtClean="0">
                <a:solidFill>
                  <a:srgbClr val="1D438F"/>
                </a:solidFill>
              </a:rPr>
              <a:t>Serial </a:t>
            </a:r>
            <a:r>
              <a:rPr lang="en-GB" sz="1050" b="1" spc="-1" dirty="0">
                <a:solidFill>
                  <a:srgbClr val="1D438F"/>
                </a:solidFill>
              </a:rPr>
              <a:t>word </a:t>
            </a:r>
            <a:r>
              <a:rPr lang="en-GB" sz="1050" b="1" spc="-1" dirty="0" smtClean="0">
                <a:solidFill>
                  <a:srgbClr val="1D438F"/>
                </a:solidFill>
              </a:rPr>
              <a:t>boarder</a:t>
            </a:r>
            <a:br>
              <a:rPr lang="en-GB" sz="1050" b="1" spc="-1" dirty="0" smtClean="0">
                <a:solidFill>
                  <a:srgbClr val="1D438F"/>
                </a:solidFill>
              </a:rPr>
            </a:br>
            <a:r>
              <a:rPr lang="en-GB" sz="1050" spc="-1" dirty="0" smtClean="0">
                <a:solidFill>
                  <a:srgbClr val="1D438F"/>
                </a:solidFill>
              </a:rPr>
              <a:t>and</a:t>
            </a:r>
            <a:endParaRPr lang="en-GB" sz="1050" spc="-1" dirty="0">
              <a:solidFill>
                <a:srgbClr val="1D438F"/>
              </a:solidFill>
            </a:endParaRP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GB" sz="1050" b="1" spc="-1" dirty="0" smtClean="0">
                <a:solidFill>
                  <a:srgbClr val="1D438F"/>
                </a:solidFill>
                <a:latin typeface="Arial"/>
                <a:ea typeface="DejaVu Sans"/>
              </a:rPr>
              <a:t>L1 </a:t>
            </a:r>
            <a:r>
              <a:rPr lang="en-GB" sz="1050" b="1" spc="-1" dirty="0">
                <a:solidFill>
                  <a:srgbClr val="1D438F"/>
                </a:solidFill>
                <a:latin typeface="Arial"/>
                <a:ea typeface="DejaVu Sans"/>
              </a:rPr>
              <a:t>rx clock signal </a:t>
            </a:r>
            <a:r>
              <a:rPr lang="en-GB" sz="1050" spc="-1" dirty="0">
                <a:solidFill>
                  <a:srgbClr val="1D438F"/>
                </a:solidFill>
                <a:latin typeface="Arial"/>
                <a:ea typeface="DejaVu Sans"/>
              </a:rPr>
              <a:t>recovered from the serial bit </a:t>
            </a:r>
            <a:r>
              <a:rPr lang="en-GB" sz="1050" spc="-1" dirty="0" smtClean="0">
                <a:solidFill>
                  <a:srgbClr val="1D438F"/>
                </a:solidFill>
                <a:latin typeface="Arial"/>
                <a:ea typeface="DejaVu Sans"/>
              </a:rPr>
              <a:t>stream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GB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Determined by determining bit position 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GB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Problem: b1 ≠ b2 </a:t>
            </a:r>
            <a:r>
              <a:rPr lang="en-GB" sz="1100" spc="-1" dirty="0">
                <a:solidFill>
                  <a:srgbClr val="1D438F"/>
                </a:solidFill>
              </a:rPr>
              <a:t>≠ </a:t>
            </a:r>
            <a:r>
              <a:rPr lang="en-GB" sz="1100" spc="-1" dirty="0" smtClean="0">
                <a:solidFill>
                  <a:srgbClr val="1D438F"/>
                </a:solidFill>
              </a:rPr>
              <a:t>b3 …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GB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Bitslide measurements (in ps) inaccurate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endParaRPr lang="en-GB" sz="1400" b="1" spc="-1" dirty="0" smtClean="0">
              <a:solidFill>
                <a:srgbClr val="1D438F"/>
              </a:solidFill>
              <a:latin typeface="Arial"/>
              <a:ea typeface="DejaVu Sans"/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GB" sz="1400" b="1" spc="-1" dirty="0" smtClean="0">
                <a:solidFill>
                  <a:srgbClr val="1D438F"/>
                </a:solidFill>
                <a:latin typeface="Arial"/>
                <a:ea typeface="DejaVu Sans"/>
              </a:rPr>
              <a:t>Low Phase Drift Calibration (LDPC)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GB" sz="1100" spc="-1" dirty="0" smtClean="0">
                <a:solidFill>
                  <a:srgbClr val="1D438F"/>
                </a:solidFill>
              </a:rPr>
              <a:t>Repeatability </a:t>
            </a:r>
            <a:r>
              <a:rPr lang="en-GB" sz="1100" spc="-1" dirty="0">
                <a:solidFill>
                  <a:srgbClr val="1D438F"/>
                </a:solidFill>
              </a:rPr>
              <a:t>over reboots &lt;20ps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GB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Restart </a:t>
            </a:r>
            <a:r>
              <a:rPr lang="en-GB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Clock and Data Recovery (CDR) until known bit position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GB" sz="1100" spc="-1" dirty="0" smtClean="0">
                <a:solidFill>
                  <a:srgbClr val="1D438F"/>
                </a:solidFill>
                <a:latin typeface="Arial"/>
                <a:ea typeface="DejaVu Sans"/>
              </a:rPr>
              <a:t>Reports bitslide zero (actual value included in relative calibration)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endParaRPr lang="en-GB" sz="1600" spc="-1" dirty="0">
              <a:solidFill>
                <a:srgbClr val="1D438F"/>
              </a:solidFill>
              <a:latin typeface="Arial"/>
              <a:ea typeface="DejaVu Sans"/>
            </a:endParaRPr>
          </a:p>
        </p:txBody>
      </p:sp>
      <p:grpSp>
        <p:nvGrpSpPr>
          <p:cNvPr id="7" name="Grupa 6"/>
          <p:cNvGrpSpPr/>
          <p:nvPr/>
        </p:nvGrpSpPr>
        <p:grpSpPr>
          <a:xfrm>
            <a:off x="5370963" y="590550"/>
            <a:ext cx="3315837" cy="564463"/>
            <a:chOff x="4191000" y="785395"/>
            <a:chExt cx="3315837" cy="564463"/>
          </a:xfrm>
        </p:grpSpPr>
        <p:cxnSp>
          <p:nvCxnSpPr>
            <p:cNvPr id="3" name="Łącznik prosty ze strzałką 2"/>
            <p:cNvCxnSpPr/>
            <p:nvPr/>
          </p:nvCxnSpPr>
          <p:spPr>
            <a:xfrm>
              <a:off x="4343400" y="1123950"/>
              <a:ext cx="888220" cy="0"/>
            </a:xfrm>
            <a:prstGeom prst="straightConnector1">
              <a:avLst/>
            </a:prstGeom>
            <a:ln>
              <a:solidFill>
                <a:srgbClr val="0032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Prostokąt 3"/>
            <p:cNvSpPr/>
            <p:nvPr/>
          </p:nvSpPr>
          <p:spPr>
            <a:xfrm>
              <a:off x="5276246" y="935466"/>
              <a:ext cx="1100184" cy="414392"/>
            </a:xfrm>
            <a:prstGeom prst="rect">
              <a:avLst/>
            </a:prstGeom>
            <a:noFill/>
            <a:ln>
              <a:solidFill>
                <a:srgbClr val="0032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rgbClr val="0032A0"/>
                  </a:solidFill>
                </a:rPr>
                <a:t>SerDes</a:t>
              </a:r>
              <a:endParaRPr lang="en-US" dirty="0">
                <a:solidFill>
                  <a:srgbClr val="0032A0"/>
                </a:solidFill>
              </a:endParaRPr>
            </a:p>
          </p:txBody>
        </p:sp>
        <p:sp>
          <p:nvSpPr>
            <p:cNvPr id="6" name="Prostokąt 5"/>
            <p:cNvSpPr/>
            <p:nvPr/>
          </p:nvSpPr>
          <p:spPr>
            <a:xfrm>
              <a:off x="4191000" y="908506"/>
              <a:ext cx="1042273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>
                  <a:solidFill>
                    <a:srgbClr val="1D438F"/>
                  </a:solidFill>
                </a:rPr>
                <a:t>Serial rx bit stream</a:t>
              </a:r>
              <a:endParaRPr lang="en-US" sz="800" dirty="0"/>
            </a:p>
          </p:txBody>
        </p:sp>
        <p:cxnSp>
          <p:nvCxnSpPr>
            <p:cNvPr id="317" name="Łącznik prosty ze strzałką 316"/>
            <p:cNvCxnSpPr/>
            <p:nvPr/>
          </p:nvCxnSpPr>
          <p:spPr>
            <a:xfrm>
              <a:off x="6566802" y="976910"/>
              <a:ext cx="888220" cy="0"/>
            </a:xfrm>
            <a:prstGeom prst="straightConnector1">
              <a:avLst/>
            </a:prstGeom>
            <a:ln>
              <a:solidFill>
                <a:srgbClr val="0032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Łącznik prosty ze strzałką 317"/>
            <p:cNvCxnSpPr/>
            <p:nvPr/>
          </p:nvCxnSpPr>
          <p:spPr>
            <a:xfrm>
              <a:off x="6567670" y="1276350"/>
              <a:ext cx="888220" cy="0"/>
            </a:xfrm>
            <a:prstGeom prst="straightConnector1">
              <a:avLst/>
            </a:prstGeom>
            <a:ln>
              <a:solidFill>
                <a:srgbClr val="0032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4" name="Prostokąt 323"/>
            <p:cNvSpPr/>
            <p:nvPr/>
          </p:nvSpPr>
          <p:spPr>
            <a:xfrm>
              <a:off x="6538302" y="785395"/>
              <a:ext cx="9685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 smtClean="0">
                  <a:solidFill>
                    <a:srgbClr val="1D438F"/>
                  </a:solidFill>
                </a:rPr>
                <a:t>Rx clock</a:t>
              </a:r>
            </a:p>
            <a:p>
              <a:endParaRPr lang="en-US" sz="800" dirty="0">
                <a:solidFill>
                  <a:srgbClr val="1D438F"/>
                </a:solidFill>
              </a:endParaRPr>
            </a:p>
            <a:p>
              <a:r>
                <a:rPr lang="en-US" sz="800" dirty="0" smtClean="0">
                  <a:solidFill>
                    <a:srgbClr val="1D438F"/>
                  </a:solidFill>
                </a:rPr>
                <a:t>Rx data (parallel)</a:t>
              </a:r>
              <a:endParaRPr lang="en-US" sz="800" dirty="0"/>
            </a:p>
          </p:txBody>
        </p:sp>
      </p:grpSp>
      <p:cxnSp>
        <p:nvCxnSpPr>
          <p:cNvPr id="9" name="Łącznik prostoliniowy 8"/>
          <p:cNvCxnSpPr/>
          <p:nvPr/>
        </p:nvCxnSpPr>
        <p:spPr>
          <a:xfrm flipH="1">
            <a:off x="5296566" y="1155013"/>
            <a:ext cx="1128942" cy="513843"/>
          </a:xfrm>
          <a:prstGeom prst="line">
            <a:avLst/>
          </a:prstGeom>
          <a:ln>
            <a:solidFill>
              <a:srgbClr val="0032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Łącznik prostoliniowy 324"/>
          <p:cNvCxnSpPr/>
          <p:nvPr/>
        </p:nvCxnSpPr>
        <p:spPr>
          <a:xfrm>
            <a:off x="7543183" y="1155013"/>
            <a:ext cx="1185633" cy="512712"/>
          </a:xfrm>
          <a:prstGeom prst="line">
            <a:avLst/>
          </a:prstGeom>
          <a:ln>
            <a:solidFill>
              <a:srgbClr val="0032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677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Networking Services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24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26</a:t>
            </a:r>
            <a:endParaRPr lang="en-US" sz="1050" b="0" strike="noStrike" spc="-1" dirty="0">
              <a:latin typeface="Times New Roman"/>
            </a:endParaRPr>
          </a:p>
        </p:txBody>
      </p:sp>
      <p:pic>
        <p:nvPicPr>
          <p:cNvPr id="6" name="Obraz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21"/>
          <a:stretch/>
        </p:blipFill>
        <p:spPr>
          <a:xfrm>
            <a:off x="609600" y="666750"/>
            <a:ext cx="7315200" cy="3872568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1066800" y="4095750"/>
            <a:ext cx="228600" cy="443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rostokąt 13"/>
          <p:cNvSpPr/>
          <p:nvPr/>
        </p:nvSpPr>
        <p:spPr>
          <a:xfrm>
            <a:off x="2667000" y="4069418"/>
            <a:ext cx="228600" cy="443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trzałka wygięta w górę 1"/>
          <p:cNvSpPr/>
          <p:nvPr/>
        </p:nvSpPr>
        <p:spPr>
          <a:xfrm rot="5400000">
            <a:off x="2667000" y="4196884"/>
            <a:ext cx="297984" cy="29798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rostokąt 15"/>
          <p:cNvSpPr/>
          <p:nvPr/>
        </p:nvSpPr>
        <p:spPr>
          <a:xfrm>
            <a:off x="4292600" y="4124092"/>
            <a:ext cx="228600" cy="443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trzałka wygięta w górę 7"/>
          <p:cNvSpPr/>
          <p:nvPr/>
        </p:nvSpPr>
        <p:spPr>
          <a:xfrm>
            <a:off x="4143608" y="4171950"/>
            <a:ext cx="297984" cy="29798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rostokąt 17"/>
          <p:cNvSpPr/>
          <p:nvPr/>
        </p:nvSpPr>
        <p:spPr>
          <a:xfrm>
            <a:off x="5949950" y="4099158"/>
            <a:ext cx="228600" cy="443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rzałka wygięta w górę 9"/>
          <p:cNvSpPr/>
          <p:nvPr/>
        </p:nvSpPr>
        <p:spPr>
          <a:xfrm rot="16200000" flipH="1">
            <a:off x="5802662" y="4252796"/>
            <a:ext cx="218376" cy="2159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trzałka wygięta w górę 10"/>
          <p:cNvSpPr/>
          <p:nvPr/>
        </p:nvSpPr>
        <p:spPr>
          <a:xfrm flipH="1">
            <a:off x="6064250" y="4237926"/>
            <a:ext cx="218376" cy="2159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trzałka wygięta w górę 18"/>
          <p:cNvSpPr/>
          <p:nvPr/>
        </p:nvSpPr>
        <p:spPr>
          <a:xfrm>
            <a:off x="4147016" y="4539318"/>
            <a:ext cx="2710984" cy="14899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upa 20"/>
          <p:cNvGrpSpPr/>
          <p:nvPr/>
        </p:nvGrpSpPr>
        <p:grpSpPr>
          <a:xfrm>
            <a:off x="381000" y="3067050"/>
            <a:ext cx="8809641" cy="1676400"/>
            <a:chOff x="381000" y="3067050"/>
            <a:chExt cx="8809641" cy="1676400"/>
          </a:xfrm>
        </p:grpSpPr>
        <p:sp>
          <p:nvSpPr>
            <p:cNvPr id="5" name="Prostokąt 4"/>
            <p:cNvSpPr/>
            <p:nvPr/>
          </p:nvSpPr>
          <p:spPr>
            <a:xfrm>
              <a:off x="381000" y="3067050"/>
              <a:ext cx="6934200" cy="1676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Nawias klamrowy zamykający 6"/>
            <p:cNvSpPr/>
            <p:nvPr/>
          </p:nvSpPr>
          <p:spPr>
            <a:xfrm rot="5400000">
              <a:off x="3467100" y="628650"/>
              <a:ext cx="304800" cy="5410200"/>
            </a:xfrm>
            <a:prstGeom prst="rightBrace">
              <a:avLst>
                <a:gd name="adj1" fmla="val 52083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Nawias klamrowy zamykający 21"/>
            <p:cNvSpPr/>
            <p:nvPr/>
          </p:nvSpPr>
          <p:spPr>
            <a:xfrm rot="5400000">
              <a:off x="7013575" y="2498726"/>
              <a:ext cx="298450" cy="1676400"/>
            </a:xfrm>
            <a:prstGeom prst="rightBrace">
              <a:avLst>
                <a:gd name="adj1" fmla="val 48759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pole tekstowe 8"/>
            <p:cNvSpPr txBox="1"/>
            <p:nvPr/>
          </p:nvSpPr>
          <p:spPr>
            <a:xfrm>
              <a:off x="2209800" y="3576435"/>
              <a:ext cx="420461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u="sng" spc="-1" dirty="0" smtClean="0">
                  <a:solidFill>
                    <a:srgbClr val="1D438F"/>
                  </a:solidFill>
                  <a:latin typeface="Arial"/>
                  <a:ea typeface="DejaVu Sans"/>
                </a:rPr>
                <a:t>WR Switch </a:t>
              </a:r>
              <a:r>
                <a:rPr lang="en-US" sz="1100" u="sng" spc="-1" dirty="0">
                  <a:solidFill>
                    <a:srgbClr val="1D438F"/>
                  </a:solidFill>
                  <a:latin typeface="Arial"/>
                  <a:ea typeface="DejaVu Sans"/>
                </a:rPr>
                <a:t>services (config/monitoring) </a:t>
              </a:r>
              <a:r>
                <a:rPr lang="en-US" sz="1100" u="sng" spc="-1" dirty="0" smtClean="0">
                  <a:solidFill>
                    <a:srgbClr val="1D438F"/>
                  </a:solidFill>
                  <a:latin typeface="Arial"/>
                  <a:ea typeface="DejaVu Sans"/>
                </a:rPr>
                <a:t>over</a:t>
              </a:r>
              <a:endParaRPr lang="en-US" sz="1100" u="sng" spc="-1" dirty="0">
                <a:solidFill>
                  <a:srgbClr val="1D438F"/>
                </a:solidFill>
                <a:latin typeface="Arial"/>
                <a:ea typeface="DejaVu Sans"/>
              </a:endParaRP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100" spc="-1" dirty="0">
                  <a:solidFill>
                    <a:srgbClr val="1D438F"/>
                  </a:solidFill>
                  <a:latin typeface="Arial"/>
                  <a:ea typeface="DejaVu Sans"/>
                </a:rPr>
                <a:t>Standard Ethernet network </a:t>
              </a:r>
              <a:br>
                <a:rPr lang="en-US" sz="1100" spc="-1" dirty="0">
                  <a:solidFill>
                    <a:srgbClr val="1D438F"/>
                  </a:solidFill>
                  <a:latin typeface="Arial"/>
                  <a:ea typeface="DejaVu Sans"/>
                </a:rPr>
              </a:br>
              <a:r>
                <a:rPr lang="en-US" sz="1100" spc="-1" dirty="0">
                  <a:solidFill>
                    <a:srgbClr val="1D438F"/>
                  </a:solidFill>
                  <a:latin typeface="Arial"/>
                  <a:ea typeface="DejaVu Sans"/>
                </a:rPr>
                <a:t>(GPN=General Purpose Network or TN=Technical Network)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100" spc="-1" dirty="0">
                  <a:solidFill>
                    <a:srgbClr val="1D438F"/>
                  </a:solidFill>
                  <a:latin typeface="Arial"/>
                  <a:ea typeface="DejaVu Sans"/>
                </a:rPr>
                <a:t>Management Port</a:t>
              </a:r>
            </a:p>
          </p:txBody>
        </p:sp>
        <p:sp>
          <p:nvSpPr>
            <p:cNvPr id="24" name="pole tekstowe 23"/>
            <p:cNvSpPr txBox="1"/>
            <p:nvPr/>
          </p:nvSpPr>
          <p:spPr>
            <a:xfrm>
              <a:off x="6324600" y="3576435"/>
              <a:ext cx="2866041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u="sng" spc="-1" dirty="0" smtClean="0">
                  <a:solidFill>
                    <a:srgbClr val="1D438F"/>
                  </a:solidFill>
                  <a:latin typeface="Arial"/>
                  <a:ea typeface="DejaVu Sans"/>
                </a:rPr>
                <a:t>WR Node services </a:t>
              </a:r>
              <a:r>
                <a:rPr lang="en-US" sz="1100" u="sng" spc="-1" dirty="0">
                  <a:solidFill>
                    <a:srgbClr val="1D438F"/>
                  </a:solidFill>
                  <a:latin typeface="Arial"/>
                  <a:ea typeface="DejaVu Sans"/>
                </a:rPr>
                <a:t>(config/monitoring) </a:t>
              </a:r>
              <a:r>
                <a:rPr lang="en-US" sz="1100" u="sng" spc="-1" dirty="0" smtClean="0">
                  <a:solidFill>
                    <a:srgbClr val="1D438F"/>
                  </a:solidFill>
                  <a:latin typeface="Arial"/>
                  <a:ea typeface="DejaVu Sans"/>
                </a:rPr>
                <a:t>over</a:t>
              </a:r>
              <a:endParaRPr lang="en-US" sz="1100" u="sng" spc="-1" dirty="0">
                <a:solidFill>
                  <a:srgbClr val="1D438F"/>
                </a:solidFill>
                <a:latin typeface="Arial"/>
                <a:ea typeface="DejaVu Sans"/>
              </a:endParaRP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100" spc="-1" dirty="0" smtClean="0">
                  <a:solidFill>
                    <a:srgbClr val="1D438F"/>
                  </a:solidFill>
                  <a:latin typeface="Arial"/>
                  <a:ea typeface="DejaVu Sans"/>
                </a:rPr>
                <a:t>WR Network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100" spc="-1" dirty="0" smtClean="0">
                  <a:solidFill>
                    <a:srgbClr val="1D438F"/>
                  </a:solidFill>
                  <a:latin typeface="Arial"/>
                  <a:ea typeface="DejaVu Sans"/>
                </a:rPr>
                <a:t>WR Port</a:t>
              </a:r>
              <a:endParaRPr lang="en-US" sz="1100" spc="-1" dirty="0">
                <a:solidFill>
                  <a:srgbClr val="1D438F"/>
                </a:solidFill>
                <a:latin typeface="Arial"/>
                <a:ea typeface="DejaVu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820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Network architectures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25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26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1066800" y="4095750"/>
            <a:ext cx="228600" cy="443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rostokąt 13"/>
          <p:cNvSpPr/>
          <p:nvPr/>
        </p:nvSpPr>
        <p:spPr>
          <a:xfrm>
            <a:off x="2667000" y="4069418"/>
            <a:ext cx="228600" cy="443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rostokąt 15"/>
          <p:cNvSpPr/>
          <p:nvPr/>
        </p:nvSpPr>
        <p:spPr>
          <a:xfrm>
            <a:off x="4292600" y="4124092"/>
            <a:ext cx="228600" cy="443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trzałka wygięta w górę 7"/>
          <p:cNvSpPr/>
          <p:nvPr/>
        </p:nvSpPr>
        <p:spPr>
          <a:xfrm>
            <a:off x="4143608" y="4171950"/>
            <a:ext cx="297984" cy="29798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rostokąt 17"/>
          <p:cNvSpPr/>
          <p:nvPr/>
        </p:nvSpPr>
        <p:spPr>
          <a:xfrm>
            <a:off x="5949950" y="4099158"/>
            <a:ext cx="228600" cy="4435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trzałka wygięta w górę 9"/>
          <p:cNvSpPr/>
          <p:nvPr/>
        </p:nvSpPr>
        <p:spPr>
          <a:xfrm rot="16200000" flipH="1">
            <a:off x="5802662" y="4252796"/>
            <a:ext cx="218376" cy="2159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trzałka wygięta w górę 10"/>
          <p:cNvSpPr/>
          <p:nvPr/>
        </p:nvSpPr>
        <p:spPr>
          <a:xfrm flipH="1">
            <a:off x="6064250" y="4237926"/>
            <a:ext cx="218376" cy="2159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trzałka wygięta w górę 18"/>
          <p:cNvSpPr/>
          <p:nvPr/>
        </p:nvSpPr>
        <p:spPr>
          <a:xfrm>
            <a:off x="4147016" y="4539318"/>
            <a:ext cx="2710984" cy="14899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8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2851" y="683899"/>
            <a:ext cx="6051549" cy="40451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7" name="Łącznik prostoliniowy 16"/>
          <p:cNvCxnSpPr/>
          <p:nvPr/>
        </p:nvCxnSpPr>
        <p:spPr>
          <a:xfrm>
            <a:off x="0" y="2120900"/>
            <a:ext cx="8534400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ole tekstowe 20"/>
          <p:cNvSpPr txBox="1"/>
          <p:nvPr/>
        </p:nvSpPr>
        <p:spPr>
          <a:xfrm>
            <a:off x="0" y="742950"/>
            <a:ext cx="248285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200" dirty="0" smtClean="0">
              <a:solidFill>
                <a:srgbClr val="FF0000"/>
              </a:solidFill>
            </a:endParaRP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No application data in backbone.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Only diagnostics and time</a:t>
            </a:r>
          </a:p>
          <a:p>
            <a:pPr algn="ctr"/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                          </a:t>
            </a:r>
            <a:r>
              <a:rPr lang="en-US" sz="1200" b="1" dirty="0" smtClean="0">
                <a:solidFill>
                  <a:schemeClr val="accent3"/>
                </a:solidFill>
              </a:rPr>
              <a:t>    WR Node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        </a:t>
            </a:r>
            <a:r>
              <a:rPr lang="en-US" sz="1200" dirty="0" smtClean="0">
                <a:solidFill>
                  <a:srgbClr val="2547B5"/>
                </a:solidFill>
              </a:rPr>
              <a:t>Time</a:t>
            </a:r>
            <a:r>
              <a:rPr lang="en-US" sz="1200" dirty="0" smtClean="0">
                <a:solidFill>
                  <a:srgbClr val="FF0000"/>
                </a:solidFill>
              </a:rPr>
              <a:t>            </a:t>
            </a:r>
            <a:r>
              <a:rPr lang="en-US" sz="1200" b="1" dirty="0" smtClean="0">
                <a:solidFill>
                  <a:schemeClr val="accent3"/>
                </a:solidFill>
              </a:rPr>
              <a:t>Diagnostics                           </a:t>
            </a:r>
          </a:p>
          <a:p>
            <a:endParaRPr lang="en-US" sz="1200" b="1" dirty="0">
              <a:solidFill>
                <a:schemeClr val="accent3"/>
              </a:solidFill>
            </a:endParaRPr>
          </a:p>
          <a:p>
            <a:endParaRPr lang="en-US" sz="1200" b="1" dirty="0" smtClean="0">
              <a:solidFill>
                <a:schemeClr val="accent3"/>
              </a:solidFill>
            </a:endParaRPr>
          </a:p>
          <a:p>
            <a:endParaRPr lang="en-US" sz="1200" b="1" dirty="0">
              <a:solidFill>
                <a:schemeClr val="accent3"/>
              </a:solidFill>
            </a:endParaRPr>
          </a:p>
          <a:p>
            <a:endParaRPr lang="en-US" sz="1200" b="1" dirty="0" smtClean="0">
              <a:solidFill>
                <a:schemeClr val="accent3"/>
              </a:solidFill>
            </a:endParaRPr>
          </a:p>
          <a:p>
            <a:endParaRPr lang="en-US" sz="1200" b="1" dirty="0">
              <a:solidFill>
                <a:srgbClr val="FF0000"/>
              </a:solidFill>
            </a:endParaRPr>
          </a:p>
          <a:p>
            <a:r>
              <a:rPr lang="en-US" sz="1200" b="1" dirty="0" smtClean="0">
                <a:solidFill>
                  <a:srgbClr val="FF0000"/>
                </a:solidFill>
              </a:rPr>
              <a:t>Application Data: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Contained to one application network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0000"/>
                </a:solidFill>
              </a:rPr>
              <a:t>Exchanged between networks only via dedicated switches</a:t>
            </a:r>
          </a:p>
        </p:txBody>
      </p:sp>
      <p:sp>
        <p:nvSpPr>
          <p:cNvPr id="5" name="Strzałka w dół 4"/>
          <p:cNvSpPr/>
          <p:nvPr/>
        </p:nvSpPr>
        <p:spPr>
          <a:xfrm>
            <a:off x="438150" y="1949629"/>
            <a:ext cx="304800" cy="457200"/>
          </a:xfrm>
          <a:prstGeom prst="downArrow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trzałka w górę i w dół 8"/>
          <p:cNvSpPr/>
          <p:nvPr/>
        </p:nvSpPr>
        <p:spPr>
          <a:xfrm>
            <a:off x="1524000" y="1930758"/>
            <a:ext cx="266700" cy="457200"/>
          </a:xfrm>
          <a:prstGeom prst="upDownArrow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trzałka kolista 12"/>
          <p:cNvSpPr/>
          <p:nvPr/>
        </p:nvSpPr>
        <p:spPr>
          <a:xfrm>
            <a:off x="806450" y="3726518"/>
            <a:ext cx="742950" cy="68580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586705"/>
              <a:gd name="adj5" fmla="val 25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84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 smtClean="0">
                <a:solidFill>
                  <a:srgbClr val="0033A0"/>
                </a:solidFill>
                <a:latin typeface="Bookman Old Style"/>
              </a:rPr>
              <a:t>In this presentation you learned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 smtClean="0">
                <a:solidFill>
                  <a:srgbClr val="FFFFFF"/>
                </a:solidFill>
              </a:rPr>
              <a:t>26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26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152400" y="742950"/>
            <a:ext cx="7620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Basics and components of WR Operation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PTP, WR-PTP, HA-PTP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L1 Syntonization and DDMTD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Types of Devices and WR Switches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Performance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Bitslide vs. LPDC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Networking Services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1D438F"/>
                </a:solidFill>
              </a:rPr>
              <a:t>Network architecture at CERN</a:t>
            </a:r>
            <a:endParaRPr lang="en-US" dirty="0" smtClean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rgbClr val="1D43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09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Dowolny kształt 54"/>
          <p:cNvSpPr/>
          <p:nvPr/>
        </p:nvSpPr>
        <p:spPr>
          <a:xfrm>
            <a:off x="5702604" y="980237"/>
            <a:ext cx="1568706" cy="504906"/>
          </a:xfrm>
          <a:custGeom>
            <a:avLst/>
            <a:gdLst>
              <a:gd name="connsiteX0" fmla="*/ 0 w 1470355"/>
              <a:gd name="connsiteY0" fmla="*/ 351129 h 504906"/>
              <a:gd name="connsiteX1" fmla="*/ 351129 w 1470355"/>
              <a:gd name="connsiteY1" fmla="*/ 146304 h 504906"/>
              <a:gd name="connsiteX2" fmla="*/ 907084 w 1470355"/>
              <a:gd name="connsiteY2" fmla="*/ 504749 h 504906"/>
              <a:gd name="connsiteX3" fmla="*/ 1133856 w 1470355"/>
              <a:gd name="connsiteY3" fmla="*/ 95097 h 504906"/>
              <a:gd name="connsiteX4" fmla="*/ 1470355 w 1470355"/>
              <a:gd name="connsiteY4" fmla="*/ 0 h 504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0355" h="504906">
                <a:moveTo>
                  <a:pt x="0" y="351129"/>
                </a:moveTo>
                <a:cubicBezTo>
                  <a:pt x="99974" y="235915"/>
                  <a:pt x="199948" y="120701"/>
                  <a:pt x="351129" y="146304"/>
                </a:cubicBezTo>
                <a:cubicBezTo>
                  <a:pt x="502310" y="171907"/>
                  <a:pt x="776630" y="513283"/>
                  <a:pt x="907084" y="504749"/>
                </a:cubicBezTo>
                <a:cubicBezTo>
                  <a:pt x="1037538" y="496215"/>
                  <a:pt x="1039978" y="179222"/>
                  <a:pt x="1133856" y="95097"/>
                </a:cubicBezTo>
                <a:cubicBezTo>
                  <a:pt x="1227734" y="10972"/>
                  <a:pt x="1349044" y="5486"/>
                  <a:pt x="1470355" y="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Dowolny kształt 55"/>
          <p:cNvSpPr/>
          <p:nvPr/>
        </p:nvSpPr>
        <p:spPr>
          <a:xfrm>
            <a:off x="1792224" y="914108"/>
            <a:ext cx="2093976" cy="617566"/>
          </a:xfrm>
          <a:custGeom>
            <a:avLst/>
            <a:gdLst>
              <a:gd name="connsiteX0" fmla="*/ 2018995 w 2018995"/>
              <a:gd name="connsiteY0" fmla="*/ 351422 h 617566"/>
              <a:gd name="connsiteX1" fmla="*/ 1616659 w 2018995"/>
              <a:gd name="connsiteY1" fmla="*/ 292 h 617566"/>
              <a:gd name="connsiteX2" fmla="*/ 1060704 w 2018995"/>
              <a:gd name="connsiteY2" fmla="*/ 402628 h 617566"/>
              <a:gd name="connsiteX3" fmla="*/ 585216 w 2018995"/>
              <a:gd name="connsiteY3" fmla="*/ 607454 h 617566"/>
              <a:gd name="connsiteX4" fmla="*/ 373075 w 2018995"/>
              <a:gd name="connsiteY4" fmla="*/ 95390 h 617566"/>
              <a:gd name="connsiteX5" fmla="*/ 0 w 2018995"/>
              <a:gd name="connsiteY5" fmla="*/ 58814 h 61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8995" h="617566">
                <a:moveTo>
                  <a:pt x="2018995" y="351422"/>
                </a:moveTo>
                <a:cubicBezTo>
                  <a:pt x="1897684" y="171590"/>
                  <a:pt x="1776374" y="-8242"/>
                  <a:pt x="1616659" y="292"/>
                </a:cubicBezTo>
                <a:cubicBezTo>
                  <a:pt x="1456944" y="8826"/>
                  <a:pt x="1232611" y="301434"/>
                  <a:pt x="1060704" y="402628"/>
                </a:cubicBezTo>
                <a:cubicBezTo>
                  <a:pt x="888797" y="503822"/>
                  <a:pt x="699821" y="658660"/>
                  <a:pt x="585216" y="607454"/>
                </a:cubicBezTo>
                <a:cubicBezTo>
                  <a:pt x="470611" y="556248"/>
                  <a:pt x="470611" y="186830"/>
                  <a:pt x="373075" y="95390"/>
                </a:cubicBezTo>
                <a:cubicBezTo>
                  <a:pt x="275539" y="3950"/>
                  <a:pt x="137769" y="31382"/>
                  <a:pt x="0" y="58814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Synchronisation in a nutshell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3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26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5" name="Chmurka 4"/>
          <p:cNvSpPr/>
          <p:nvPr/>
        </p:nvSpPr>
        <p:spPr>
          <a:xfrm>
            <a:off x="3810000" y="742950"/>
            <a:ext cx="1981200" cy="955834"/>
          </a:xfrm>
          <a:prstGeom prst="cloud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Network</a:t>
            </a:r>
          </a:p>
        </p:txBody>
      </p:sp>
      <p:pic>
        <p:nvPicPr>
          <p:cNvPr id="8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3" cstate="print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340" y="44720"/>
            <a:ext cx="1701060" cy="167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3" cstate="print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07" y="24261"/>
            <a:ext cx="1610548" cy="158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3" name="Grupa 52"/>
          <p:cNvGrpSpPr/>
          <p:nvPr/>
        </p:nvGrpSpPr>
        <p:grpSpPr>
          <a:xfrm>
            <a:off x="7848600" y="361950"/>
            <a:ext cx="263830" cy="238744"/>
            <a:chOff x="7719398" y="514350"/>
            <a:chExt cx="263830" cy="238744"/>
          </a:xfrm>
        </p:grpSpPr>
        <p:sp>
          <p:nvSpPr>
            <p:cNvPr id="44" name="Elipsa 43"/>
            <p:cNvSpPr/>
            <p:nvPr/>
          </p:nvSpPr>
          <p:spPr>
            <a:xfrm>
              <a:off x="7902331" y="676894"/>
              <a:ext cx="80897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" name="Łącznik prosty ze strzałką 46"/>
            <p:cNvCxnSpPr/>
            <p:nvPr/>
          </p:nvCxnSpPr>
          <p:spPr>
            <a:xfrm flipH="1" flipV="1">
              <a:off x="7942779" y="514350"/>
              <a:ext cx="1" cy="16254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Łącznik prosty ze strzałką 53"/>
            <p:cNvCxnSpPr/>
            <p:nvPr/>
          </p:nvCxnSpPr>
          <p:spPr>
            <a:xfrm flipH="1" flipV="1">
              <a:off x="7719398" y="595622"/>
              <a:ext cx="208663" cy="9803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upa 59"/>
          <p:cNvGrpSpPr/>
          <p:nvPr/>
        </p:nvGrpSpPr>
        <p:grpSpPr>
          <a:xfrm>
            <a:off x="838200" y="285750"/>
            <a:ext cx="263830" cy="238744"/>
            <a:chOff x="7719398" y="514350"/>
            <a:chExt cx="263830" cy="238744"/>
          </a:xfrm>
        </p:grpSpPr>
        <p:sp>
          <p:nvSpPr>
            <p:cNvPr id="61" name="Elipsa 60"/>
            <p:cNvSpPr/>
            <p:nvPr/>
          </p:nvSpPr>
          <p:spPr>
            <a:xfrm>
              <a:off x="7902331" y="676894"/>
              <a:ext cx="80897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Łącznik prosty ze strzałką 61"/>
            <p:cNvCxnSpPr/>
            <p:nvPr/>
          </p:nvCxnSpPr>
          <p:spPr>
            <a:xfrm flipH="1" flipV="1">
              <a:off x="7942779" y="514350"/>
              <a:ext cx="1" cy="16254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Łącznik prosty ze strzałką 62"/>
            <p:cNvCxnSpPr/>
            <p:nvPr/>
          </p:nvCxnSpPr>
          <p:spPr>
            <a:xfrm flipH="1" flipV="1">
              <a:off x="7719398" y="595622"/>
              <a:ext cx="208663" cy="9803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upa 15"/>
          <p:cNvGrpSpPr/>
          <p:nvPr/>
        </p:nvGrpSpPr>
        <p:grpSpPr>
          <a:xfrm>
            <a:off x="674087" y="572929"/>
            <a:ext cx="7829855" cy="322421"/>
            <a:chOff x="674087" y="572929"/>
            <a:chExt cx="7829855" cy="322421"/>
          </a:xfrm>
        </p:grpSpPr>
        <p:sp>
          <p:nvSpPr>
            <p:cNvPr id="52" name="pole tekstowe 51"/>
            <p:cNvSpPr txBox="1"/>
            <p:nvPr/>
          </p:nvSpPr>
          <p:spPr>
            <a:xfrm>
              <a:off x="7684487" y="649129"/>
              <a:ext cx="8194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onsolas" pitchFamily="49" charset="0"/>
                  <a:cs typeface="Consolas" pitchFamily="49" charset="0"/>
                </a:rPr>
                <a:t>11h50m0</a:t>
              </a:r>
              <a:r>
                <a:rPr lang="en-US" sz="1000" b="1" dirty="0">
                  <a:solidFill>
                    <a:srgbClr val="FF0000"/>
                  </a:solidFill>
                  <a:latin typeface="Consolas" pitchFamily="49" charset="0"/>
                  <a:cs typeface="Consolas" pitchFamily="49" charset="0"/>
                </a:rPr>
                <a:t>1</a:t>
              </a:r>
              <a:r>
                <a:rPr lang="en-US" sz="1000" dirty="0">
                  <a:latin typeface="Consolas" pitchFamily="49" charset="0"/>
                  <a:cs typeface="Consolas" pitchFamily="49" charset="0"/>
                </a:rPr>
                <a:t>s</a:t>
              </a:r>
            </a:p>
          </p:txBody>
        </p:sp>
        <p:sp>
          <p:nvSpPr>
            <p:cNvPr id="64" name="pole tekstowe 63"/>
            <p:cNvSpPr txBox="1"/>
            <p:nvPr/>
          </p:nvSpPr>
          <p:spPr>
            <a:xfrm>
              <a:off x="674087" y="572929"/>
              <a:ext cx="8194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onsolas" pitchFamily="49" charset="0"/>
                  <a:cs typeface="Consolas" pitchFamily="49" charset="0"/>
                </a:rPr>
                <a:t>11h50m00s</a:t>
              </a:r>
            </a:p>
          </p:txBody>
        </p:sp>
      </p:grpSp>
      <p:grpSp>
        <p:nvGrpSpPr>
          <p:cNvPr id="10" name="Grupa 9"/>
          <p:cNvGrpSpPr/>
          <p:nvPr/>
        </p:nvGrpSpPr>
        <p:grpSpPr>
          <a:xfrm>
            <a:off x="2206479" y="1614039"/>
            <a:ext cx="1038970" cy="3015111"/>
            <a:chOff x="151123" y="1614039"/>
            <a:chExt cx="1038970" cy="3015111"/>
          </a:xfrm>
        </p:grpSpPr>
        <p:sp>
          <p:nvSpPr>
            <p:cNvPr id="11" name="pole tekstowe 10"/>
            <p:cNvSpPr txBox="1"/>
            <p:nvPr/>
          </p:nvSpPr>
          <p:spPr>
            <a:xfrm>
              <a:off x="151123" y="1951187"/>
              <a:ext cx="522964" cy="25237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>
                  <a:solidFill>
                    <a:srgbClr val="193A7D"/>
                  </a:solidFill>
                </a:rPr>
                <a:t>1s</a:t>
              </a:r>
            </a:p>
            <a:p>
              <a:pPr algn="r"/>
              <a:endParaRPr lang="en-US" sz="500" dirty="0">
                <a:solidFill>
                  <a:srgbClr val="193A7D"/>
                </a:solidFill>
              </a:endParaRPr>
            </a:p>
            <a:p>
              <a:pPr algn="r"/>
              <a:endParaRPr lang="en-US" sz="1400" dirty="0">
                <a:solidFill>
                  <a:srgbClr val="193A7D"/>
                </a:solidFill>
              </a:endParaRPr>
            </a:p>
            <a:p>
              <a:pPr algn="r"/>
              <a:r>
                <a:rPr lang="en-US" sz="1400" dirty="0">
                  <a:solidFill>
                    <a:srgbClr val="193A7D"/>
                  </a:solidFill>
                </a:rPr>
                <a:t>1ms</a:t>
              </a:r>
            </a:p>
            <a:p>
              <a:pPr algn="r"/>
              <a:endParaRPr lang="en-US" sz="400" dirty="0">
                <a:solidFill>
                  <a:srgbClr val="193A7D"/>
                </a:solidFill>
              </a:endParaRPr>
            </a:p>
            <a:p>
              <a:pPr algn="r"/>
              <a:endParaRPr lang="en-US" sz="1400" dirty="0">
                <a:solidFill>
                  <a:srgbClr val="193A7D"/>
                </a:solidFill>
              </a:endParaRPr>
            </a:p>
            <a:p>
              <a:pPr algn="r"/>
              <a:r>
                <a:rPr lang="en-US" sz="1400" dirty="0">
                  <a:solidFill>
                    <a:srgbClr val="193A7D"/>
                  </a:solidFill>
                </a:rPr>
                <a:t>1us</a:t>
              </a:r>
            </a:p>
            <a:p>
              <a:pPr algn="r"/>
              <a:endParaRPr lang="en-US" sz="400" dirty="0">
                <a:solidFill>
                  <a:srgbClr val="193A7D"/>
                </a:solidFill>
              </a:endParaRPr>
            </a:p>
            <a:p>
              <a:pPr algn="r"/>
              <a:endParaRPr lang="en-US" sz="1400" dirty="0">
                <a:solidFill>
                  <a:srgbClr val="193A7D"/>
                </a:solidFill>
              </a:endParaRPr>
            </a:p>
            <a:p>
              <a:pPr algn="r"/>
              <a:endParaRPr lang="en-US" sz="1400" dirty="0">
                <a:solidFill>
                  <a:srgbClr val="193A7D"/>
                </a:solidFill>
              </a:endParaRPr>
            </a:p>
            <a:p>
              <a:pPr algn="r"/>
              <a:r>
                <a:rPr lang="en-US" sz="1400" dirty="0">
                  <a:solidFill>
                    <a:srgbClr val="193A7D"/>
                  </a:solidFill>
                </a:rPr>
                <a:t>1ns</a:t>
              </a:r>
            </a:p>
            <a:p>
              <a:pPr algn="r"/>
              <a:endParaRPr lang="en-US" sz="500" dirty="0">
                <a:solidFill>
                  <a:srgbClr val="193A7D"/>
                </a:solidFill>
              </a:endParaRPr>
            </a:p>
            <a:p>
              <a:pPr algn="r"/>
              <a:endParaRPr lang="en-US" sz="1400" dirty="0">
                <a:solidFill>
                  <a:srgbClr val="193A7D"/>
                </a:solidFill>
              </a:endParaRPr>
            </a:p>
            <a:p>
              <a:pPr algn="r"/>
              <a:r>
                <a:rPr lang="en-US" sz="1400" dirty="0">
                  <a:solidFill>
                    <a:srgbClr val="193A7D"/>
                  </a:solidFill>
                </a:rPr>
                <a:t>1ps</a:t>
              </a:r>
            </a:p>
          </p:txBody>
        </p:sp>
        <p:grpSp>
          <p:nvGrpSpPr>
            <p:cNvPr id="6" name="Grupa 5"/>
            <p:cNvGrpSpPr/>
            <p:nvPr/>
          </p:nvGrpSpPr>
          <p:grpSpPr>
            <a:xfrm>
              <a:off x="649046" y="1876242"/>
              <a:ext cx="152400" cy="2752908"/>
              <a:chOff x="649046" y="1876242"/>
              <a:chExt cx="152400" cy="2752908"/>
            </a:xfrm>
          </p:grpSpPr>
          <p:cxnSp>
            <p:nvCxnSpPr>
              <p:cNvPr id="7" name="Łącznik prosty ze strzałką 6"/>
              <p:cNvCxnSpPr/>
              <p:nvPr/>
            </p:nvCxnSpPr>
            <p:spPr>
              <a:xfrm flipV="1">
                <a:off x="725246" y="1876242"/>
                <a:ext cx="0" cy="2752908"/>
              </a:xfrm>
              <a:prstGeom prst="straightConnector1">
                <a:avLst/>
              </a:prstGeom>
              <a:ln w="38100">
                <a:solidFill>
                  <a:srgbClr val="193A7D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Łącznik prostoliniowy 8"/>
              <p:cNvCxnSpPr/>
              <p:nvPr/>
            </p:nvCxnSpPr>
            <p:spPr>
              <a:xfrm>
                <a:off x="649046" y="4319588"/>
                <a:ext cx="152400" cy="0"/>
              </a:xfrm>
              <a:prstGeom prst="line">
                <a:avLst/>
              </a:prstGeom>
              <a:ln>
                <a:solidFill>
                  <a:srgbClr val="193A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Łącznik prostoliniowy 12"/>
              <p:cNvCxnSpPr/>
              <p:nvPr/>
            </p:nvCxnSpPr>
            <p:spPr>
              <a:xfrm>
                <a:off x="649046" y="3814762"/>
                <a:ext cx="152400" cy="0"/>
              </a:xfrm>
              <a:prstGeom prst="line">
                <a:avLst/>
              </a:prstGeom>
              <a:ln>
                <a:solidFill>
                  <a:srgbClr val="193A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Łącznik prostoliniowy 14"/>
              <p:cNvCxnSpPr/>
              <p:nvPr/>
            </p:nvCxnSpPr>
            <p:spPr>
              <a:xfrm>
                <a:off x="649046" y="3105150"/>
                <a:ext cx="152400" cy="0"/>
              </a:xfrm>
              <a:prstGeom prst="line">
                <a:avLst/>
              </a:prstGeom>
              <a:ln>
                <a:solidFill>
                  <a:srgbClr val="193A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Łącznik prostoliniowy 16"/>
              <p:cNvCxnSpPr/>
              <p:nvPr/>
            </p:nvCxnSpPr>
            <p:spPr>
              <a:xfrm>
                <a:off x="649046" y="2629940"/>
                <a:ext cx="152400" cy="0"/>
              </a:xfrm>
              <a:prstGeom prst="line">
                <a:avLst/>
              </a:prstGeom>
              <a:ln>
                <a:solidFill>
                  <a:srgbClr val="193A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Łącznik prostoliniowy 17"/>
              <p:cNvCxnSpPr/>
              <p:nvPr/>
            </p:nvCxnSpPr>
            <p:spPr>
              <a:xfrm>
                <a:off x="649046" y="2108200"/>
                <a:ext cx="152400" cy="0"/>
              </a:xfrm>
              <a:prstGeom prst="line">
                <a:avLst/>
              </a:prstGeom>
              <a:ln>
                <a:solidFill>
                  <a:srgbClr val="193A7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pole tekstowe 57"/>
            <p:cNvSpPr txBox="1"/>
            <p:nvPr/>
          </p:nvSpPr>
          <p:spPr>
            <a:xfrm>
              <a:off x="268046" y="1614039"/>
              <a:ext cx="9220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193A7D"/>
                  </a:solidFill>
                </a:rPr>
                <a:t>Accuracy</a:t>
              </a:r>
              <a:endParaRPr lang="en-US" dirty="0">
                <a:solidFill>
                  <a:srgbClr val="193A7D"/>
                </a:solidFill>
              </a:endParaRPr>
            </a:p>
          </p:txBody>
        </p:sp>
      </p:grpSp>
      <p:grpSp>
        <p:nvGrpSpPr>
          <p:cNvPr id="22" name="Grupa 21"/>
          <p:cNvGrpSpPr/>
          <p:nvPr/>
        </p:nvGrpSpPr>
        <p:grpSpPr>
          <a:xfrm>
            <a:off x="4119431" y="1682830"/>
            <a:ext cx="2767719" cy="3109427"/>
            <a:chOff x="4119431" y="1682830"/>
            <a:chExt cx="2767719" cy="3109427"/>
          </a:xfrm>
        </p:grpSpPr>
        <p:cxnSp>
          <p:nvCxnSpPr>
            <p:cNvPr id="35" name="Łącznik prosty ze strzałką 34"/>
            <p:cNvCxnSpPr>
              <a:stCxn id="59" idx="3"/>
              <a:endCxn id="65" idx="1"/>
            </p:cNvCxnSpPr>
            <p:nvPr/>
          </p:nvCxnSpPr>
          <p:spPr>
            <a:xfrm>
              <a:off x="5562600" y="2108200"/>
              <a:ext cx="1066800" cy="0"/>
            </a:xfrm>
            <a:prstGeom prst="straightConnector1">
              <a:avLst/>
            </a:prstGeom>
            <a:ln>
              <a:solidFill>
                <a:srgbClr val="1D438F"/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9" name="Obraz 58"/>
            <p:cNvPicPr/>
            <p:nvPr/>
          </p:nvPicPr>
          <p:blipFill rotWithShape="1">
            <a:blip r:embed="rId4"/>
            <a:srcRect l="1311" t="13682" r="51162" b="17803"/>
            <a:stretch/>
          </p:blipFill>
          <p:spPr>
            <a:xfrm>
              <a:off x="5028689" y="1849346"/>
              <a:ext cx="533911" cy="517708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5" name="Obraz 64"/>
            <p:cNvPicPr/>
            <p:nvPr/>
          </p:nvPicPr>
          <p:blipFill rotWithShape="1">
            <a:blip r:embed="rId4"/>
            <a:srcRect l="71950" t="35135" r="5106" b="37133"/>
            <a:stretch/>
          </p:blipFill>
          <p:spPr>
            <a:xfrm>
              <a:off x="6629400" y="2003425"/>
              <a:ext cx="257750" cy="20955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" name="Strzałka w dół 1"/>
            <p:cNvSpPr/>
            <p:nvPr/>
          </p:nvSpPr>
          <p:spPr>
            <a:xfrm>
              <a:off x="4119431" y="1951636"/>
              <a:ext cx="1144006" cy="2776210"/>
            </a:xfrm>
            <a:prstGeom prst="downArrow">
              <a:avLst/>
            </a:prstGeom>
            <a:solidFill>
              <a:srgbClr val="193A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6" name="Obraz 65"/>
            <p:cNvPicPr/>
            <p:nvPr/>
          </p:nvPicPr>
          <p:blipFill>
            <a:blip r:embed="rId5"/>
            <a:stretch/>
          </p:blipFill>
          <p:spPr>
            <a:xfrm>
              <a:off x="5474617" y="2219325"/>
              <a:ext cx="1223273" cy="762834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1" name="pole tekstowe 20"/>
            <p:cNvSpPr txBox="1"/>
            <p:nvPr/>
          </p:nvSpPr>
          <p:spPr>
            <a:xfrm>
              <a:off x="4219189" y="1682830"/>
              <a:ext cx="944489" cy="27853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2">
                      <a:lumMod val="75000"/>
                    </a:schemeClr>
                  </a:solidFill>
                </a:rPr>
                <a:t>Light travels</a:t>
              </a:r>
            </a:p>
            <a:p>
              <a:pPr algn="ctr"/>
              <a:endParaRPr lang="en-US" sz="900" dirty="0"/>
            </a:p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To Moon</a:t>
              </a:r>
            </a:p>
            <a:p>
              <a:pPr algn="ctr"/>
              <a:endParaRPr lang="en-US" sz="1400" dirty="0">
                <a:solidFill>
                  <a:schemeClr val="bg1"/>
                </a:solidFill>
              </a:endParaRPr>
            </a:p>
            <a:p>
              <a:pPr algn="ctr"/>
              <a:endParaRPr lang="en-US" sz="9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300 km</a:t>
              </a:r>
            </a:p>
            <a:p>
              <a:pPr algn="ctr"/>
              <a:endParaRPr lang="en-US" sz="1000" dirty="0">
                <a:solidFill>
                  <a:schemeClr val="bg1"/>
                </a:solidFill>
              </a:endParaRPr>
            </a:p>
            <a:p>
              <a:pPr algn="ctr"/>
              <a:endParaRPr lang="en-US" sz="11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300 m</a:t>
              </a:r>
            </a:p>
            <a:p>
              <a:pPr algn="ctr"/>
              <a:endParaRPr lang="en-US" sz="500" dirty="0">
                <a:solidFill>
                  <a:schemeClr val="bg1"/>
                </a:solidFill>
              </a:endParaRPr>
            </a:p>
            <a:p>
              <a:pPr algn="ctr"/>
              <a:endParaRPr lang="en-US" sz="1100" dirty="0">
                <a:solidFill>
                  <a:schemeClr val="bg1"/>
                </a:solidFill>
              </a:endParaRPr>
            </a:p>
            <a:p>
              <a:pPr algn="ctr"/>
              <a:endParaRPr lang="en-US" sz="700" dirty="0">
                <a:solidFill>
                  <a:schemeClr val="bg1"/>
                </a:solidFill>
              </a:endParaRPr>
            </a:p>
            <a:p>
              <a:pPr algn="ctr"/>
              <a:endParaRPr lang="en-US" sz="11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0.3m</a:t>
              </a:r>
            </a:p>
            <a:p>
              <a:pPr algn="ctr"/>
              <a:endParaRPr lang="en-US" sz="1050" dirty="0">
                <a:solidFill>
                  <a:schemeClr val="bg1"/>
                </a:solidFill>
              </a:endParaRPr>
            </a:p>
            <a:p>
              <a:pPr algn="ctr"/>
              <a:endParaRPr lang="en-US" sz="11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0.3 mm</a:t>
              </a:r>
            </a:p>
          </p:txBody>
        </p:sp>
        <p:pic>
          <p:nvPicPr>
            <p:cNvPr id="19" name="Obraz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7595" y="2938795"/>
              <a:ext cx="353727" cy="242556"/>
            </a:xfrm>
            <a:prstGeom prst="rect">
              <a:avLst/>
            </a:prstGeom>
          </p:spPr>
        </p:pic>
        <p:pic>
          <p:nvPicPr>
            <p:cNvPr id="67" name="Obraz 6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1323" y="2938794"/>
              <a:ext cx="353730" cy="242558"/>
            </a:xfrm>
            <a:prstGeom prst="rect">
              <a:avLst/>
            </a:prstGeom>
          </p:spPr>
        </p:pic>
        <p:pic>
          <p:nvPicPr>
            <p:cNvPr id="68" name="Obraz 6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1458" y="2943555"/>
              <a:ext cx="346786" cy="237796"/>
            </a:xfrm>
            <a:prstGeom prst="rect">
              <a:avLst/>
            </a:prstGeom>
          </p:spPr>
        </p:pic>
        <p:grpSp>
          <p:nvGrpSpPr>
            <p:cNvPr id="28" name="Grupa 27"/>
            <p:cNvGrpSpPr/>
            <p:nvPr/>
          </p:nvGrpSpPr>
          <p:grpSpPr>
            <a:xfrm rot="5400000">
              <a:off x="5821421" y="4262590"/>
              <a:ext cx="529667" cy="529667"/>
              <a:chOff x="5824596" y="4129240"/>
              <a:chExt cx="529667" cy="529667"/>
            </a:xfrm>
          </p:grpSpPr>
          <p:pic>
            <p:nvPicPr>
              <p:cNvPr id="48" name="Obraz 47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3529234" flipH="1" flipV="1">
                <a:off x="5824596" y="4129240"/>
                <a:ext cx="529667" cy="529667"/>
              </a:xfrm>
              <a:prstGeom prst="rect">
                <a:avLst/>
              </a:prstGeom>
            </p:spPr>
          </p:pic>
          <p:cxnSp>
            <p:nvCxnSpPr>
              <p:cNvPr id="12" name="Łącznik prosty ze strzałką 11"/>
              <p:cNvCxnSpPr/>
              <p:nvPr/>
            </p:nvCxnSpPr>
            <p:spPr>
              <a:xfrm>
                <a:off x="5848350" y="4232275"/>
                <a:ext cx="2086" cy="155448"/>
              </a:xfrm>
              <a:prstGeom prst="straightConnector1">
                <a:avLst/>
              </a:prstGeom>
              <a:ln>
                <a:solidFill>
                  <a:srgbClr val="1D438F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Łącznik prosty ze strzałką 49"/>
              <p:cNvCxnSpPr/>
              <p:nvPr/>
            </p:nvCxnSpPr>
            <p:spPr>
              <a:xfrm flipH="1" flipV="1">
                <a:off x="5850436" y="4394073"/>
                <a:ext cx="2027" cy="148265"/>
              </a:xfrm>
              <a:prstGeom prst="straightConnector1">
                <a:avLst/>
              </a:prstGeom>
              <a:ln>
                <a:solidFill>
                  <a:srgbClr val="1D438F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Łącznik prostoliniowy 13"/>
            <p:cNvCxnSpPr>
              <a:stCxn id="59" idx="3"/>
            </p:cNvCxnSpPr>
            <p:nvPr/>
          </p:nvCxnSpPr>
          <p:spPr>
            <a:xfrm>
              <a:off x="5562600" y="2108200"/>
              <a:ext cx="0" cy="1928973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Łącznik prostoliniowy 50"/>
            <p:cNvCxnSpPr/>
            <p:nvPr/>
          </p:nvCxnSpPr>
          <p:spPr>
            <a:xfrm>
              <a:off x="6628244" y="2108200"/>
              <a:ext cx="0" cy="1928973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Obraz 19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00" t="8089" r="31048" b="16019"/>
            <a:stretch/>
          </p:blipFill>
          <p:spPr>
            <a:xfrm rot="5400000">
              <a:off x="5876277" y="3312946"/>
              <a:ext cx="439444" cy="106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7539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White Rabbit operation in a nutshell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b="0" strike="noStrike" spc="-1" dirty="0" smtClean="0">
                <a:solidFill>
                  <a:srgbClr val="FFFFFF"/>
                </a:solidFill>
              </a:rPr>
              <a:t>4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/>
              <a:t>26</a:t>
            </a:r>
            <a:endParaRPr lang="en-US" sz="1050" b="0" strike="noStrike" spc="-1" dirty="0">
              <a:latin typeface="Times New Roman"/>
            </a:endParaRPr>
          </a:p>
        </p:txBody>
      </p:sp>
      <p:grpSp>
        <p:nvGrpSpPr>
          <p:cNvPr id="16" name="Grupa 11"/>
          <p:cNvGrpSpPr/>
          <p:nvPr/>
        </p:nvGrpSpPr>
        <p:grpSpPr>
          <a:xfrm>
            <a:off x="53640" y="1440000"/>
            <a:ext cx="9018720" cy="1653840"/>
            <a:chOff x="53640" y="1440000"/>
            <a:chExt cx="9018720" cy="1653840"/>
          </a:xfrm>
        </p:grpSpPr>
        <p:pic>
          <p:nvPicPr>
            <p:cNvPr id="17" name="Obraz 3"/>
            <p:cNvPicPr/>
            <p:nvPr/>
          </p:nvPicPr>
          <p:blipFill>
            <a:blip r:embed="rId3"/>
            <a:stretch/>
          </p:blipFill>
          <p:spPr>
            <a:xfrm>
              <a:off x="1447920" y="2281320"/>
              <a:ext cx="1980000" cy="8125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8" name="Obraz 7"/>
            <p:cNvPicPr/>
            <p:nvPr/>
          </p:nvPicPr>
          <p:blipFill>
            <a:blip r:embed="rId3"/>
            <a:stretch/>
          </p:blipFill>
          <p:spPr>
            <a:xfrm flipH="1">
              <a:off x="4764240" y="2260440"/>
              <a:ext cx="1980000" cy="8125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9" name="Prostokąt 28"/>
            <p:cNvSpPr/>
            <p:nvPr/>
          </p:nvSpPr>
          <p:spPr>
            <a:xfrm>
              <a:off x="53640" y="1473120"/>
              <a:ext cx="9004320" cy="1404720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Precision Time Protocol</a:t>
              </a:r>
              <a:r>
                <a:rPr sz="1300"/>
                <a:t/>
              </a:r>
              <a:br>
                <a:rPr sz="1300"/>
              </a:br>
              <a:r>
                <a:rPr lang="en-US" sz="1300" b="1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(PTP, IEEE 1588)</a:t>
              </a:r>
              <a:endParaRPr lang="en-GB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PTP limitations:</a:t>
              </a:r>
              <a:endParaRPr lang="en-GB" sz="105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Free-running oscillators</a:t>
              </a:r>
              <a:endParaRPr lang="en-GB" sz="105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Timestamp resolution</a:t>
              </a:r>
              <a:endParaRPr lang="en-GB" sz="105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Symmetry assumption of</a:t>
              </a:r>
              <a:r>
                <a:rPr sz="1050"/>
                <a:t/>
              </a:r>
              <a:br>
                <a:rPr sz="1050"/>
              </a:b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medium &amp; hardware</a:t>
              </a:r>
              <a:endParaRPr lang="en-GB" sz="1050" b="0" strike="noStrike" spc="-1">
                <a:latin typeface="Arial"/>
              </a:endParaRPr>
            </a:p>
          </p:txBody>
        </p:sp>
        <p:sp>
          <p:nvSpPr>
            <p:cNvPr id="20" name="Łącznik prosty ze strzałką 8"/>
            <p:cNvSpPr/>
            <p:nvPr/>
          </p:nvSpPr>
          <p:spPr>
            <a:xfrm flipV="1">
              <a:off x="2426400" y="1440000"/>
              <a:ext cx="360" cy="9000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head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" name="Łącznik prosty ze strzałką 13"/>
            <p:cNvSpPr/>
            <p:nvPr/>
          </p:nvSpPr>
          <p:spPr>
            <a:xfrm flipV="1">
              <a:off x="5716440" y="1472400"/>
              <a:ext cx="360" cy="846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head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2" name="Łącznik prosty ze strzałką 16"/>
            <p:cNvSpPr/>
            <p:nvPr/>
          </p:nvSpPr>
          <p:spPr>
            <a:xfrm>
              <a:off x="2426400" y="1581120"/>
              <a:ext cx="3275640" cy="189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3" name="Łącznik prosty ze strzałką 20"/>
            <p:cNvSpPr/>
            <p:nvPr/>
          </p:nvSpPr>
          <p:spPr>
            <a:xfrm flipH="1">
              <a:off x="2423520" y="1953360"/>
              <a:ext cx="3275640" cy="1483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4" name="pole tekstowe 19"/>
            <p:cNvSpPr/>
            <p:nvPr/>
          </p:nvSpPr>
          <p:spPr>
            <a:xfrm>
              <a:off x="2100240" y="144072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1</a:t>
              </a:r>
              <a:endParaRPr lang="en-GB" sz="1800" b="0" strike="noStrike" spc="-1">
                <a:latin typeface="Arial"/>
              </a:endParaRPr>
            </a:p>
          </p:txBody>
        </p:sp>
        <p:sp>
          <p:nvSpPr>
            <p:cNvPr id="25" name="pole tekstowe 24"/>
            <p:cNvSpPr/>
            <p:nvPr/>
          </p:nvSpPr>
          <p:spPr>
            <a:xfrm>
              <a:off x="2112120" y="193104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4</a:t>
              </a:r>
              <a:endParaRPr lang="en-GB" sz="1800" b="0" strike="noStrike" spc="-1">
                <a:latin typeface="Arial"/>
              </a:endParaRPr>
            </a:p>
          </p:txBody>
        </p:sp>
        <p:sp>
          <p:nvSpPr>
            <p:cNvPr id="26" name="pole tekstowe 25"/>
            <p:cNvSpPr/>
            <p:nvPr/>
          </p:nvSpPr>
          <p:spPr>
            <a:xfrm>
              <a:off x="5710680" y="147312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endParaRPr lang="en-GB" sz="1800" b="0" strike="noStrike" spc="-1">
                <a:latin typeface="Arial"/>
              </a:endParaRPr>
            </a:p>
          </p:txBody>
        </p:sp>
        <p:sp>
          <p:nvSpPr>
            <p:cNvPr id="27" name="pole tekstowe 26"/>
            <p:cNvSpPr/>
            <p:nvPr/>
          </p:nvSpPr>
          <p:spPr>
            <a:xfrm>
              <a:off x="5710680" y="184356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3</a:t>
              </a:r>
              <a:endParaRPr lang="en-GB" sz="1800" b="0" strike="noStrike" spc="-1">
                <a:latin typeface="Arial"/>
              </a:endParaRPr>
            </a:p>
          </p:txBody>
        </p:sp>
        <p:grpSp>
          <p:nvGrpSpPr>
            <p:cNvPr id="28" name="Grupa 43"/>
            <p:cNvGrpSpPr/>
            <p:nvPr/>
          </p:nvGrpSpPr>
          <p:grpSpPr>
            <a:xfrm>
              <a:off x="2228760" y="2341800"/>
              <a:ext cx="394560" cy="345600"/>
              <a:chOff x="2228760" y="2341800"/>
              <a:chExt cx="394560" cy="345600"/>
            </a:xfrm>
          </p:grpSpPr>
          <p:sp>
            <p:nvSpPr>
              <p:cNvPr id="42" name="Elipsa 29"/>
              <p:cNvSpPr/>
              <p:nvPr/>
            </p:nvSpPr>
            <p:spPr>
              <a:xfrm>
                <a:off x="2228760" y="2341800"/>
                <a:ext cx="394560" cy="345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A5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3" name="Łącznik prostoliniowy 32"/>
              <p:cNvSpPr/>
              <p:nvPr/>
            </p:nvSpPr>
            <p:spPr>
              <a:xfrm flipV="1">
                <a:off x="2426400" y="2407320"/>
                <a:ext cx="360" cy="10728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4" name="Łącznik prostoliniowy 38"/>
              <p:cNvSpPr/>
              <p:nvPr/>
            </p:nvSpPr>
            <p:spPr>
              <a:xfrm flipH="1" flipV="1">
                <a:off x="2421360" y="2500920"/>
                <a:ext cx="70200" cy="7164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29" name="Grupa 47"/>
            <p:cNvGrpSpPr/>
            <p:nvPr/>
          </p:nvGrpSpPr>
          <p:grpSpPr>
            <a:xfrm>
              <a:off x="5518440" y="2320920"/>
              <a:ext cx="394560" cy="345600"/>
              <a:chOff x="5518440" y="2320920"/>
              <a:chExt cx="394560" cy="345600"/>
            </a:xfrm>
          </p:grpSpPr>
          <p:sp>
            <p:nvSpPr>
              <p:cNvPr id="39" name="Elipsa 48"/>
              <p:cNvSpPr/>
              <p:nvPr/>
            </p:nvSpPr>
            <p:spPr>
              <a:xfrm>
                <a:off x="5518440" y="2320920"/>
                <a:ext cx="394560" cy="345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A5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0" name="Łącznik prostoliniowy 49"/>
              <p:cNvSpPr/>
              <p:nvPr/>
            </p:nvSpPr>
            <p:spPr>
              <a:xfrm flipV="1">
                <a:off x="5716080" y="2386440"/>
                <a:ext cx="360" cy="10728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1" name="Łącznik prostoliniowy 50"/>
              <p:cNvSpPr/>
              <p:nvPr/>
            </p:nvSpPr>
            <p:spPr>
              <a:xfrm flipH="1" flipV="1">
                <a:off x="5709240" y="2477880"/>
                <a:ext cx="69840" cy="7164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30" name="Dowolny kształt 12"/>
            <p:cNvSpPr/>
            <p:nvPr/>
          </p:nvSpPr>
          <p:spPr>
            <a:xfrm>
              <a:off x="2230200" y="2621160"/>
              <a:ext cx="3040200" cy="307800"/>
            </a:xfrm>
            <a:custGeom>
              <a:avLst/>
              <a:gdLst/>
              <a:ahLst/>
              <a:cxnLst/>
              <a:rect l="l" t="t" r="r" b="b"/>
              <a:pathLst>
                <a:path w="3041227" h="308880">
                  <a:moveTo>
                    <a:pt x="0" y="264170"/>
                  </a:moveTo>
                  <a:cubicBezTo>
                    <a:pt x="31044" y="291827"/>
                    <a:pt x="62089" y="319485"/>
                    <a:pt x="162560" y="304810"/>
                  </a:cubicBezTo>
                  <a:cubicBezTo>
                    <a:pt x="263031" y="290135"/>
                    <a:pt x="438009" y="206597"/>
                    <a:pt x="602827" y="176117"/>
                  </a:cubicBezTo>
                  <a:cubicBezTo>
                    <a:pt x="767645" y="145637"/>
                    <a:pt x="957298" y="151281"/>
                    <a:pt x="1151467" y="121930"/>
                  </a:cubicBezTo>
                  <a:cubicBezTo>
                    <a:pt x="1345636" y="92579"/>
                    <a:pt x="1578187" y="1139"/>
                    <a:pt x="1767840" y="10"/>
                  </a:cubicBezTo>
                  <a:cubicBezTo>
                    <a:pt x="1957493" y="-1119"/>
                    <a:pt x="2140374" y="92579"/>
                    <a:pt x="2289387" y="115157"/>
                  </a:cubicBezTo>
                  <a:cubicBezTo>
                    <a:pt x="2438400" y="137735"/>
                    <a:pt x="2536613" y="142250"/>
                    <a:pt x="2661920" y="135477"/>
                  </a:cubicBezTo>
                  <a:cubicBezTo>
                    <a:pt x="2787227" y="128704"/>
                    <a:pt x="2914227" y="101610"/>
                    <a:pt x="3041227" y="74517"/>
                  </a:cubicBezTo>
                </a:path>
              </a:pathLst>
            </a:custGeom>
            <a:noFill/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1" name="Prostokąt 120"/>
            <p:cNvSpPr/>
            <p:nvPr/>
          </p:nvSpPr>
          <p:spPr>
            <a:xfrm>
              <a:off x="3835800" y="2445840"/>
              <a:ext cx="334080" cy="157320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57680" rIns="90000" bIns="15768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t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32" name="Łącznik prosty ze strzałką 17"/>
            <p:cNvSpPr/>
            <p:nvPr/>
          </p:nvSpPr>
          <p:spPr>
            <a:xfrm>
              <a:off x="4170960" y="2525040"/>
              <a:ext cx="151200" cy="39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575">
              <a:solidFill>
                <a:srgbClr val="FFFFFF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3" name="Łącznik prosty ze strzałką 121"/>
            <p:cNvSpPr/>
            <p:nvPr/>
          </p:nvSpPr>
          <p:spPr>
            <a:xfrm flipH="1" flipV="1">
              <a:off x="3658680" y="2748600"/>
              <a:ext cx="167760" cy="54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575">
              <a:solidFill>
                <a:srgbClr val="FFFFFF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4" name="Prostokąt 122"/>
            <p:cNvSpPr/>
            <p:nvPr/>
          </p:nvSpPr>
          <p:spPr>
            <a:xfrm>
              <a:off x="3828240" y="2677320"/>
              <a:ext cx="334080" cy="157320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57680" rIns="90000" bIns="15768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t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35" name="pole tekstowe 33"/>
            <p:cNvSpPr/>
            <p:nvPr/>
          </p:nvSpPr>
          <p:spPr>
            <a:xfrm>
              <a:off x="6387120" y="1805400"/>
              <a:ext cx="2685240" cy="257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100" b="0" strike="noStrike" spc="-1" dirty="0" err="1">
                  <a:solidFill>
                    <a:srgbClr val="000000"/>
                  </a:solidFill>
                  <a:latin typeface="Arial"/>
                  <a:ea typeface="DejaVu Sans"/>
                </a:rPr>
                <a:t>Time_cor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=                                 </a:t>
              </a:r>
              <a:r>
                <a:rPr lang="en-US" sz="1100" b="0" strike="noStrike" spc="-1" dirty="0">
                  <a:solidFill>
                    <a:srgbClr val="808080"/>
                  </a:solidFill>
                  <a:latin typeface="Arial"/>
                  <a:ea typeface="DejaVu Sans"/>
                </a:rPr>
                <a:t>+ </a:t>
              </a:r>
              <a:r>
                <a:rPr lang="en-US" sz="1100" b="0" strike="noStrike" spc="-1" dirty="0" err="1">
                  <a:solidFill>
                    <a:srgbClr val="808080"/>
                  </a:solidFill>
                  <a:latin typeface="Arial"/>
                  <a:ea typeface="DejaVu Sans"/>
                </a:rPr>
                <a:t>asym</a:t>
              </a:r>
              <a:r>
                <a:rPr lang="en-US" sz="1100" b="0" strike="noStrike" spc="-1" dirty="0">
                  <a:solidFill>
                    <a:srgbClr val="808080"/>
                  </a:solidFill>
                  <a:latin typeface="Arial"/>
                  <a:ea typeface="DejaVu Sans"/>
                </a:rPr>
                <a:t> </a:t>
              </a:r>
              <a:endParaRPr lang="en-GB" sz="1100" b="0" strike="noStrike" spc="-1" dirty="0">
                <a:latin typeface="Arial"/>
              </a:endParaRPr>
            </a:p>
          </p:txBody>
        </p:sp>
        <p:sp>
          <p:nvSpPr>
            <p:cNvPr id="36" name="pole tekstowe 123"/>
            <p:cNvSpPr/>
            <p:nvPr/>
          </p:nvSpPr>
          <p:spPr>
            <a:xfrm>
              <a:off x="7210800" y="1657440"/>
              <a:ext cx="1175760" cy="538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(t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4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– 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1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) – (t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3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– 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)</a:t>
              </a:r>
              <a:endParaRPr lang="en-GB" sz="1100" b="0" strike="noStrike" spc="-1" dirty="0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endParaRPr lang="en-GB" sz="600" b="0" strike="noStrike" spc="-1" dirty="0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endParaRPr lang="en-GB" sz="1100" b="0" strike="noStrike" spc="-1" dirty="0">
                <a:latin typeface="Arial"/>
              </a:endParaRPr>
            </a:p>
          </p:txBody>
        </p:sp>
        <p:sp>
          <p:nvSpPr>
            <p:cNvPr id="37" name="Łącznik prostoliniowy 35"/>
            <p:cNvSpPr/>
            <p:nvPr/>
          </p:nvSpPr>
          <p:spPr>
            <a:xfrm>
              <a:off x="7257600" y="1935720"/>
              <a:ext cx="1143000" cy="36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8" name="TextBox 1"/>
            <p:cNvSpPr/>
            <p:nvPr/>
          </p:nvSpPr>
          <p:spPr>
            <a:xfrm>
              <a:off x="4280400" y="2513880"/>
              <a:ext cx="678600" cy="249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Ethernet</a:t>
              </a:r>
              <a:endParaRPr lang="en-GB" sz="1050" b="0" strike="noStrike" spc="-1">
                <a:latin typeface="Arial"/>
              </a:endParaRPr>
            </a:p>
          </p:txBody>
        </p:sp>
      </p:grpSp>
      <p:grpSp>
        <p:nvGrpSpPr>
          <p:cNvPr id="45" name="Grupa 64"/>
          <p:cNvGrpSpPr/>
          <p:nvPr/>
        </p:nvGrpSpPr>
        <p:grpSpPr>
          <a:xfrm>
            <a:off x="55080" y="2608920"/>
            <a:ext cx="7483320" cy="900000"/>
            <a:chOff x="55080" y="2608920"/>
            <a:chExt cx="7483320" cy="900000"/>
          </a:xfrm>
        </p:grpSpPr>
        <p:grpSp>
          <p:nvGrpSpPr>
            <p:cNvPr id="46" name="Grupa 57"/>
            <p:cNvGrpSpPr/>
            <p:nvPr/>
          </p:nvGrpSpPr>
          <p:grpSpPr>
            <a:xfrm>
              <a:off x="2420640" y="2973240"/>
              <a:ext cx="3277080" cy="192600"/>
              <a:chOff x="2420640" y="2973240"/>
              <a:chExt cx="3277080" cy="192600"/>
            </a:xfrm>
          </p:grpSpPr>
          <p:grpSp>
            <p:nvGrpSpPr>
              <p:cNvPr id="110" name="Grupa 52"/>
              <p:cNvGrpSpPr/>
              <p:nvPr/>
            </p:nvGrpSpPr>
            <p:grpSpPr>
              <a:xfrm>
                <a:off x="2420640" y="3002040"/>
                <a:ext cx="546480" cy="163800"/>
                <a:chOff x="2420640" y="3002040"/>
                <a:chExt cx="546480" cy="163800"/>
              </a:xfrm>
            </p:grpSpPr>
            <p:sp>
              <p:nvSpPr>
                <p:cNvPr id="156" name="Łącznik prostoliniowy 45"/>
                <p:cNvSpPr/>
                <p:nvPr/>
              </p:nvSpPr>
              <p:spPr>
                <a:xfrm>
                  <a:off x="2420640" y="31543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7" name="Łącznik prostoliniowy 53"/>
                <p:cNvSpPr/>
                <p:nvPr/>
              </p:nvSpPr>
              <p:spPr>
                <a:xfrm>
                  <a:off x="2552760" y="3002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8" name="Łącznik prostoliniowy 54"/>
                <p:cNvSpPr/>
                <p:nvPr/>
              </p:nvSpPr>
              <p:spPr>
                <a:xfrm>
                  <a:off x="2693880" y="31543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9" name="Łącznik prostoliniowy 55"/>
                <p:cNvSpPr/>
                <p:nvPr/>
              </p:nvSpPr>
              <p:spPr>
                <a:xfrm>
                  <a:off x="2825640" y="3002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60" name="Łącznik prostoliniowy 56"/>
                <p:cNvSpPr/>
                <p:nvPr/>
              </p:nvSpPr>
              <p:spPr>
                <a:xfrm>
                  <a:off x="256212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61" name="Łącznik prostoliniowy 59"/>
                <p:cNvSpPr/>
                <p:nvPr/>
              </p:nvSpPr>
              <p:spPr>
                <a:xfrm>
                  <a:off x="2693880" y="30135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62" name="Łącznik prostoliniowy 60"/>
                <p:cNvSpPr/>
                <p:nvPr/>
              </p:nvSpPr>
              <p:spPr>
                <a:xfrm>
                  <a:off x="282564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63" name="Łącznik prostoliniowy 70"/>
                <p:cNvSpPr/>
                <p:nvPr/>
              </p:nvSpPr>
              <p:spPr>
                <a:xfrm>
                  <a:off x="296676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1" name="Grupa 71"/>
              <p:cNvGrpSpPr/>
              <p:nvPr/>
            </p:nvGrpSpPr>
            <p:grpSpPr>
              <a:xfrm>
                <a:off x="2966760" y="2996280"/>
                <a:ext cx="546480" cy="163800"/>
                <a:chOff x="2966760" y="2996280"/>
                <a:chExt cx="546480" cy="163800"/>
              </a:xfrm>
            </p:grpSpPr>
            <p:sp>
              <p:nvSpPr>
                <p:cNvPr id="148" name="Łącznik prostoliniowy 72"/>
                <p:cNvSpPr/>
                <p:nvPr/>
              </p:nvSpPr>
              <p:spPr>
                <a:xfrm>
                  <a:off x="2966760" y="31485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9" name="Łącznik prostoliniowy 73"/>
                <p:cNvSpPr/>
                <p:nvPr/>
              </p:nvSpPr>
              <p:spPr>
                <a:xfrm>
                  <a:off x="3098880" y="2996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0" name="Łącznik prostoliniowy 74"/>
                <p:cNvSpPr/>
                <p:nvPr/>
              </p:nvSpPr>
              <p:spPr>
                <a:xfrm>
                  <a:off x="3240000" y="31485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1" name="Łącznik prostoliniowy 75"/>
                <p:cNvSpPr/>
                <p:nvPr/>
              </p:nvSpPr>
              <p:spPr>
                <a:xfrm>
                  <a:off x="3371760" y="2996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2" name="Łącznik prostoliniowy 76"/>
                <p:cNvSpPr/>
                <p:nvPr/>
              </p:nvSpPr>
              <p:spPr>
                <a:xfrm>
                  <a:off x="310824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3" name="Łącznik prostoliniowy 77"/>
                <p:cNvSpPr/>
                <p:nvPr/>
              </p:nvSpPr>
              <p:spPr>
                <a:xfrm>
                  <a:off x="3240000" y="3007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4" name="Łącznik prostoliniowy 78"/>
                <p:cNvSpPr/>
                <p:nvPr/>
              </p:nvSpPr>
              <p:spPr>
                <a:xfrm>
                  <a:off x="337176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5" name="Łącznik prostoliniowy 79"/>
                <p:cNvSpPr/>
                <p:nvPr/>
              </p:nvSpPr>
              <p:spPr>
                <a:xfrm>
                  <a:off x="351288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2" name="Grupa 80"/>
              <p:cNvGrpSpPr/>
              <p:nvPr/>
            </p:nvGrpSpPr>
            <p:grpSpPr>
              <a:xfrm>
                <a:off x="3512880" y="2990520"/>
                <a:ext cx="546480" cy="163800"/>
                <a:chOff x="3512880" y="2990520"/>
                <a:chExt cx="546480" cy="163800"/>
              </a:xfrm>
            </p:grpSpPr>
            <p:sp>
              <p:nvSpPr>
                <p:cNvPr id="140" name="Łącznik prostoliniowy 81"/>
                <p:cNvSpPr/>
                <p:nvPr/>
              </p:nvSpPr>
              <p:spPr>
                <a:xfrm>
                  <a:off x="3512880" y="31428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1" name="Łącznik prostoliniowy 82"/>
                <p:cNvSpPr/>
                <p:nvPr/>
              </p:nvSpPr>
              <p:spPr>
                <a:xfrm>
                  <a:off x="3644640" y="29905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2" name="Łącznik prostoliniowy 83"/>
                <p:cNvSpPr/>
                <p:nvPr/>
              </p:nvSpPr>
              <p:spPr>
                <a:xfrm>
                  <a:off x="3786120" y="3142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3" name="Łącznik prostoliniowy 84"/>
                <p:cNvSpPr/>
                <p:nvPr/>
              </p:nvSpPr>
              <p:spPr>
                <a:xfrm>
                  <a:off x="3917880" y="2990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4" name="Łącznik prostoliniowy 85"/>
                <p:cNvSpPr/>
                <p:nvPr/>
              </p:nvSpPr>
              <p:spPr>
                <a:xfrm>
                  <a:off x="365436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5" name="Łącznik prostoliniowy 86"/>
                <p:cNvSpPr/>
                <p:nvPr/>
              </p:nvSpPr>
              <p:spPr>
                <a:xfrm>
                  <a:off x="378612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6" name="Łącznik prostoliniowy 87"/>
                <p:cNvSpPr/>
                <p:nvPr/>
              </p:nvSpPr>
              <p:spPr>
                <a:xfrm>
                  <a:off x="391788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7" name="Łącznik prostoliniowy 88"/>
                <p:cNvSpPr/>
                <p:nvPr/>
              </p:nvSpPr>
              <p:spPr>
                <a:xfrm>
                  <a:off x="405900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3" name="Grupa 89"/>
              <p:cNvGrpSpPr/>
              <p:nvPr/>
            </p:nvGrpSpPr>
            <p:grpSpPr>
              <a:xfrm>
                <a:off x="4059000" y="2984760"/>
                <a:ext cx="546480" cy="163800"/>
                <a:chOff x="4059000" y="2984760"/>
                <a:chExt cx="546480" cy="163800"/>
              </a:xfrm>
            </p:grpSpPr>
            <p:sp>
              <p:nvSpPr>
                <p:cNvPr id="132" name="Łącznik prostoliniowy 90"/>
                <p:cNvSpPr/>
                <p:nvPr/>
              </p:nvSpPr>
              <p:spPr>
                <a:xfrm>
                  <a:off x="4059000" y="31370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3" name="Łącznik prostoliniowy 91"/>
                <p:cNvSpPr/>
                <p:nvPr/>
              </p:nvSpPr>
              <p:spPr>
                <a:xfrm>
                  <a:off x="4190760" y="29847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4" name="Łącznik prostoliniowy 92"/>
                <p:cNvSpPr/>
                <p:nvPr/>
              </p:nvSpPr>
              <p:spPr>
                <a:xfrm>
                  <a:off x="4332240" y="3137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5" name="Łącznik prostoliniowy 96"/>
                <p:cNvSpPr/>
                <p:nvPr/>
              </p:nvSpPr>
              <p:spPr>
                <a:xfrm>
                  <a:off x="4464000" y="29847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6" name="Łącznik prostoliniowy 97"/>
                <p:cNvSpPr/>
                <p:nvPr/>
              </p:nvSpPr>
              <p:spPr>
                <a:xfrm>
                  <a:off x="420048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7" name="Łącznik prostoliniowy 98"/>
                <p:cNvSpPr/>
                <p:nvPr/>
              </p:nvSpPr>
              <p:spPr>
                <a:xfrm>
                  <a:off x="433224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8" name="Łącznik prostoliniowy 99"/>
                <p:cNvSpPr/>
                <p:nvPr/>
              </p:nvSpPr>
              <p:spPr>
                <a:xfrm>
                  <a:off x="446400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9" name="Łącznik prostoliniowy 100"/>
                <p:cNvSpPr/>
                <p:nvPr/>
              </p:nvSpPr>
              <p:spPr>
                <a:xfrm>
                  <a:off x="460512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4" name="Grupa 101"/>
              <p:cNvGrpSpPr/>
              <p:nvPr/>
            </p:nvGrpSpPr>
            <p:grpSpPr>
              <a:xfrm>
                <a:off x="4605120" y="2979000"/>
                <a:ext cx="546480" cy="163800"/>
                <a:chOff x="4605120" y="2979000"/>
                <a:chExt cx="546480" cy="163800"/>
              </a:xfrm>
            </p:grpSpPr>
            <p:sp>
              <p:nvSpPr>
                <p:cNvPr id="124" name="Łącznik prostoliniowy 102"/>
                <p:cNvSpPr/>
                <p:nvPr/>
              </p:nvSpPr>
              <p:spPr>
                <a:xfrm>
                  <a:off x="4605120" y="3131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5" name="Łącznik prostoliniowy 103"/>
                <p:cNvSpPr/>
                <p:nvPr/>
              </p:nvSpPr>
              <p:spPr>
                <a:xfrm>
                  <a:off x="4736880" y="29790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6" name="Łącznik prostoliniowy 104"/>
                <p:cNvSpPr/>
                <p:nvPr/>
              </p:nvSpPr>
              <p:spPr>
                <a:xfrm>
                  <a:off x="4878360" y="3131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7" name="Łącznik prostoliniowy 105"/>
                <p:cNvSpPr/>
                <p:nvPr/>
              </p:nvSpPr>
              <p:spPr>
                <a:xfrm>
                  <a:off x="5010120" y="29790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8" name="Łącznik prostoliniowy 106"/>
                <p:cNvSpPr/>
                <p:nvPr/>
              </p:nvSpPr>
              <p:spPr>
                <a:xfrm>
                  <a:off x="474624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9" name="Łącznik prostoliniowy 107"/>
                <p:cNvSpPr/>
                <p:nvPr/>
              </p:nvSpPr>
              <p:spPr>
                <a:xfrm>
                  <a:off x="487836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0" name="Łącznik prostoliniowy 108"/>
                <p:cNvSpPr/>
                <p:nvPr/>
              </p:nvSpPr>
              <p:spPr>
                <a:xfrm>
                  <a:off x="501012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1" name="Łącznik prostoliniowy 109"/>
                <p:cNvSpPr/>
                <p:nvPr/>
              </p:nvSpPr>
              <p:spPr>
                <a:xfrm>
                  <a:off x="515124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5" name="Grupa 110"/>
              <p:cNvGrpSpPr/>
              <p:nvPr/>
            </p:nvGrpSpPr>
            <p:grpSpPr>
              <a:xfrm>
                <a:off x="5151240" y="2973240"/>
                <a:ext cx="546480" cy="163800"/>
                <a:chOff x="5151240" y="2973240"/>
                <a:chExt cx="546480" cy="163800"/>
              </a:xfrm>
            </p:grpSpPr>
            <p:sp>
              <p:nvSpPr>
                <p:cNvPr id="116" name="Łącznik prostoliniowy 111"/>
                <p:cNvSpPr/>
                <p:nvPr/>
              </p:nvSpPr>
              <p:spPr>
                <a:xfrm>
                  <a:off x="5151240" y="31258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17" name="Łącznik prostoliniowy 112"/>
                <p:cNvSpPr/>
                <p:nvPr/>
              </p:nvSpPr>
              <p:spPr>
                <a:xfrm>
                  <a:off x="5283000" y="29732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18" name="Łącznik prostoliniowy 113"/>
                <p:cNvSpPr/>
                <p:nvPr/>
              </p:nvSpPr>
              <p:spPr>
                <a:xfrm>
                  <a:off x="5424480" y="31258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19" name="Łącznik prostoliniowy 114"/>
                <p:cNvSpPr/>
                <p:nvPr/>
              </p:nvSpPr>
              <p:spPr>
                <a:xfrm>
                  <a:off x="5556240" y="29732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0" name="Łącznik prostoliniowy 115"/>
                <p:cNvSpPr/>
                <p:nvPr/>
              </p:nvSpPr>
              <p:spPr>
                <a:xfrm>
                  <a:off x="529236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1" name="Łącznik prostoliniowy 116"/>
                <p:cNvSpPr/>
                <p:nvPr/>
              </p:nvSpPr>
              <p:spPr>
                <a:xfrm>
                  <a:off x="542448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2" name="Łącznik prostoliniowy 117"/>
                <p:cNvSpPr/>
                <p:nvPr/>
              </p:nvSpPr>
              <p:spPr>
                <a:xfrm>
                  <a:off x="555624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3" name="Łącznik prostoliniowy 118"/>
                <p:cNvSpPr/>
                <p:nvPr/>
              </p:nvSpPr>
              <p:spPr>
                <a:xfrm>
                  <a:off x="569736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sp>
          <p:nvSpPr>
            <p:cNvPr id="47" name="Prostokąt 119"/>
            <p:cNvSpPr/>
            <p:nvPr/>
          </p:nvSpPr>
          <p:spPr>
            <a:xfrm>
              <a:off x="55080" y="2895120"/>
              <a:ext cx="7483320" cy="608400"/>
            </a:xfrm>
            <a:prstGeom prst="rect">
              <a:avLst/>
            </a:prstGeom>
            <a:solidFill>
              <a:srgbClr val="4F81BD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Frequency </a:t>
              </a:r>
              <a:endParaRPr lang="en-GB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transfer</a:t>
              </a:r>
              <a:endParaRPr lang="en-GB" sz="1300" b="0" strike="noStrike" spc="-1">
                <a:latin typeface="Arial"/>
              </a:endParaRPr>
            </a:p>
          </p:txBody>
        </p:sp>
        <p:grpSp>
          <p:nvGrpSpPr>
            <p:cNvPr id="48" name="Grupa 125"/>
            <p:cNvGrpSpPr/>
            <p:nvPr/>
          </p:nvGrpSpPr>
          <p:grpSpPr>
            <a:xfrm>
              <a:off x="2502720" y="3182760"/>
              <a:ext cx="3276720" cy="192600"/>
              <a:chOff x="2502720" y="3182760"/>
              <a:chExt cx="3276720" cy="192600"/>
            </a:xfrm>
          </p:grpSpPr>
          <p:grpSp>
            <p:nvGrpSpPr>
              <p:cNvPr id="53" name="Grupa 126"/>
              <p:cNvGrpSpPr/>
              <p:nvPr/>
            </p:nvGrpSpPr>
            <p:grpSpPr>
              <a:xfrm>
                <a:off x="2502720" y="3211200"/>
                <a:ext cx="546480" cy="164160"/>
                <a:chOff x="2502720" y="3211200"/>
                <a:chExt cx="546480" cy="164160"/>
              </a:xfrm>
            </p:grpSpPr>
            <p:sp>
              <p:nvSpPr>
                <p:cNvPr id="102" name="Łącznik prostoliniowy 172"/>
                <p:cNvSpPr/>
                <p:nvPr/>
              </p:nvSpPr>
              <p:spPr>
                <a:xfrm>
                  <a:off x="2502720" y="33638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3" name="Łącznik prostoliniowy 173"/>
                <p:cNvSpPr/>
                <p:nvPr/>
              </p:nvSpPr>
              <p:spPr>
                <a:xfrm>
                  <a:off x="2634480" y="32112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4" name="Łącznik prostoliniowy 174"/>
                <p:cNvSpPr/>
                <p:nvPr/>
              </p:nvSpPr>
              <p:spPr>
                <a:xfrm>
                  <a:off x="2775600" y="33638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5" name="Łącznik prostoliniowy 175"/>
                <p:cNvSpPr/>
                <p:nvPr/>
              </p:nvSpPr>
              <p:spPr>
                <a:xfrm>
                  <a:off x="2907360" y="32112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6" name="Łącznik prostoliniowy 176"/>
                <p:cNvSpPr/>
                <p:nvPr/>
              </p:nvSpPr>
              <p:spPr>
                <a:xfrm>
                  <a:off x="2643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7" name="Łącznik prostoliniowy 177"/>
                <p:cNvSpPr/>
                <p:nvPr/>
              </p:nvSpPr>
              <p:spPr>
                <a:xfrm>
                  <a:off x="2775600" y="322272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8" name="Łącznik prostoliniowy 178"/>
                <p:cNvSpPr/>
                <p:nvPr/>
              </p:nvSpPr>
              <p:spPr>
                <a:xfrm>
                  <a:off x="290736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9" name="Łącznik prostoliniowy 179"/>
                <p:cNvSpPr/>
                <p:nvPr/>
              </p:nvSpPr>
              <p:spPr>
                <a:xfrm>
                  <a:off x="3048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4" name="Grupa 127"/>
              <p:cNvGrpSpPr/>
              <p:nvPr/>
            </p:nvGrpSpPr>
            <p:grpSpPr>
              <a:xfrm>
                <a:off x="3048840" y="3205800"/>
                <a:ext cx="546120" cy="163800"/>
                <a:chOff x="3048840" y="3205800"/>
                <a:chExt cx="546120" cy="163800"/>
              </a:xfrm>
            </p:grpSpPr>
            <p:sp>
              <p:nvSpPr>
                <p:cNvPr id="91" name="Łącznik prostoliniowy 164"/>
                <p:cNvSpPr/>
                <p:nvPr/>
              </p:nvSpPr>
              <p:spPr>
                <a:xfrm>
                  <a:off x="3048840" y="33580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2" name="Łącznik prostoliniowy 165"/>
                <p:cNvSpPr/>
                <p:nvPr/>
              </p:nvSpPr>
              <p:spPr>
                <a:xfrm>
                  <a:off x="3180600" y="3205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3" name="Łącznik prostoliniowy 166"/>
                <p:cNvSpPr/>
                <p:nvPr/>
              </p:nvSpPr>
              <p:spPr>
                <a:xfrm>
                  <a:off x="3321720" y="33580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7" name="Łącznik prostoliniowy 167"/>
                <p:cNvSpPr/>
                <p:nvPr/>
              </p:nvSpPr>
              <p:spPr>
                <a:xfrm>
                  <a:off x="3453480" y="3205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8" name="Łącznik prostoliniowy 168"/>
                <p:cNvSpPr/>
                <p:nvPr/>
              </p:nvSpPr>
              <p:spPr>
                <a:xfrm>
                  <a:off x="318996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9" name="Łącznik prostoliniowy 169"/>
                <p:cNvSpPr/>
                <p:nvPr/>
              </p:nvSpPr>
              <p:spPr>
                <a:xfrm>
                  <a:off x="3321720" y="321696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0" name="Łącznik prostoliniowy 170"/>
                <p:cNvSpPr/>
                <p:nvPr/>
              </p:nvSpPr>
              <p:spPr>
                <a:xfrm>
                  <a:off x="345348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1" name="Łącznik prostoliniowy 171"/>
                <p:cNvSpPr/>
                <p:nvPr/>
              </p:nvSpPr>
              <p:spPr>
                <a:xfrm>
                  <a:off x="359460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5" name="Grupa 128"/>
              <p:cNvGrpSpPr/>
              <p:nvPr/>
            </p:nvGrpSpPr>
            <p:grpSpPr>
              <a:xfrm>
                <a:off x="3594600" y="3200040"/>
                <a:ext cx="546480" cy="163800"/>
                <a:chOff x="3594600" y="3200040"/>
                <a:chExt cx="546480" cy="163800"/>
              </a:xfrm>
            </p:grpSpPr>
            <p:sp>
              <p:nvSpPr>
                <p:cNvPr id="83" name="Łącznik prostoliniowy 156"/>
                <p:cNvSpPr/>
                <p:nvPr/>
              </p:nvSpPr>
              <p:spPr>
                <a:xfrm>
                  <a:off x="3594600" y="33523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4" name="Łącznik prostoliniowy 157"/>
                <p:cNvSpPr/>
                <p:nvPr/>
              </p:nvSpPr>
              <p:spPr>
                <a:xfrm>
                  <a:off x="3726720" y="3200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5" name="Łącznik prostoliniowy 158"/>
                <p:cNvSpPr/>
                <p:nvPr/>
              </p:nvSpPr>
              <p:spPr>
                <a:xfrm>
                  <a:off x="3867840" y="33523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6" name="Łącznik prostoliniowy 159"/>
                <p:cNvSpPr/>
                <p:nvPr/>
              </p:nvSpPr>
              <p:spPr>
                <a:xfrm>
                  <a:off x="3999600" y="3200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7" name="Łącznik prostoliniowy 160"/>
                <p:cNvSpPr/>
                <p:nvPr/>
              </p:nvSpPr>
              <p:spPr>
                <a:xfrm>
                  <a:off x="373608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8" name="Łącznik prostoliniowy 161"/>
                <p:cNvSpPr/>
                <p:nvPr/>
              </p:nvSpPr>
              <p:spPr>
                <a:xfrm>
                  <a:off x="3867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9" name="Łącznik prostoliniowy 162"/>
                <p:cNvSpPr/>
                <p:nvPr/>
              </p:nvSpPr>
              <p:spPr>
                <a:xfrm>
                  <a:off x="399960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0" name="Łącznik prostoliniowy 163"/>
                <p:cNvSpPr/>
                <p:nvPr/>
              </p:nvSpPr>
              <p:spPr>
                <a:xfrm>
                  <a:off x="414072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6" name="Grupa 129"/>
              <p:cNvGrpSpPr/>
              <p:nvPr/>
            </p:nvGrpSpPr>
            <p:grpSpPr>
              <a:xfrm>
                <a:off x="4140720" y="3194280"/>
                <a:ext cx="546480" cy="163800"/>
                <a:chOff x="4140720" y="3194280"/>
                <a:chExt cx="546480" cy="163800"/>
              </a:xfrm>
            </p:grpSpPr>
            <p:sp>
              <p:nvSpPr>
                <p:cNvPr id="75" name="Łącznik prostoliniowy 148"/>
                <p:cNvSpPr/>
                <p:nvPr/>
              </p:nvSpPr>
              <p:spPr>
                <a:xfrm>
                  <a:off x="4140720" y="33465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6" name="Łącznik prostoliniowy 149"/>
                <p:cNvSpPr/>
                <p:nvPr/>
              </p:nvSpPr>
              <p:spPr>
                <a:xfrm>
                  <a:off x="4272840" y="3194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7" name="Łącznik prostoliniowy 150"/>
                <p:cNvSpPr/>
                <p:nvPr/>
              </p:nvSpPr>
              <p:spPr>
                <a:xfrm>
                  <a:off x="4413960" y="33465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8" name="Łącznik prostoliniowy 151"/>
                <p:cNvSpPr/>
                <p:nvPr/>
              </p:nvSpPr>
              <p:spPr>
                <a:xfrm>
                  <a:off x="4545720" y="3194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9" name="Łącznik prostoliniowy 152"/>
                <p:cNvSpPr/>
                <p:nvPr/>
              </p:nvSpPr>
              <p:spPr>
                <a:xfrm>
                  <a:off x="428220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0" name="Łącznik prostoliniowy 153"/>
                <p:cNvSpPr/>
                <p:nvPr/>
              </p:nvSpPr>
              <p:spPr>
                <a:xfrm>
                  <a:off x="441396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1" name="Łącznik prostoliniowy 154"/>
                <p:cNvSpPr/>
                <p:nvPr/>
              </p:nvSpPr>
              <p:spPr>
                <a:xfrm>
                  <a:off x="454572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2" name="Łącznik prostoliniowy 155"/>
                <p:cNvSpPr/>
                <p:nvPr/>
              </p:nvSpPr>
              <p:spPr>
                <a:xfrm>
                  <a:off x="468684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7" name="Grupa 130"/>
              <p:cNvGrpSpPr/>
              <p:nvPr/>
            </p:nvGrpSpPr>
            <p:grpSpPr>
              <a:xfrm>
                <a:off x="4686840" y="3188520"/>
                <a:ext cx="546480" cy="163800"/>
                <a:chOff x="4686840" y="3188520"/>
                <a:chExt cx="546480" cy="163800"/>
              </a:xfrm>
            </p:grpSpPr>
            <p:sp>
              <p:nvSpPr>
                <p:cNvPr id="67" name="Łącznik prostoliniowy 140"/>
                <p:cNvSpPr/>
                <p:nvPr/>
              </p:nvSpPr>
              <p:spPr>
                <a:xfrm>
                  <a:off x="4686840" y="33408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8" name="Łącznik prostoliniowy 141"/>
                <p:cNvSpPr/>
                <p:nvPr/>
              </p:nvSpPr>
              <p:spPr>
                <a:xfrm>
                  <a:off x="4818960" y="3188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9" name="Łącznik prostoliniowy 142"/>
                <p:cNvSpPr/>
                <p:nvPr/>
              </p:nvSpPr>
              <p:spPr>
                <a:xfrm>
                  <a:off x="4960080" y="3340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0" name="Łącznik prostoliniowy 143"/>
                <p:cNvSpPr/>
                <p:nvPr/>
              </p:nvSpPr>
              <p:spPr>
                <a:xfrm>
                  <a:off x="5091840" y="3188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1" name="Łącznik prostoliniowy 144"/>
                <p:cNvSpPr/>
                <p:nvPr/>
              </p:nvSpPr>
              <p:spPr>
                <a:xfrm>
                  <a:off x="482832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2" name="Łącznik prostoliniowy 145"/>
                <p:cNvSpPr/>
                <p:nvPr/>
              </p:nvSpPr>
              <p:spPr>
                <a:xfrm>
                  <a:off x="496008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3" name="Łącznik prostoliniowy 146"/>
                <p:cNvSpPr/>
                <p:nvPr/>
              </p:nvSpPr>
              <p:spPr>
                <a:xfrm>
                  <a:off x="509184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4" name="Łącznik prostoliniowy 147"/>
                <p:cNvSpPr/>
                <p:nvPr/>
              </p:nvSpPr>
              <p:spPr>
                <a:xfrm>
                  <a:off x="523296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8" name="Grupa 131"/>
              <p:cNvGrpSpPr/>
              <p:nvPr/>
            </p:nvGrpSpPr>
            <p:grpSpPr>
              <a:xfrm>
                <a:off x="5232960" y="3182760"/>
                <a:ext cx="546480" cy="163800"/>
                <a:chOff x="5232960" y="3182760"/>
                <a:chExt cx="546480" cy="163800"/>
              </a:xfrm>
            </p:grpSpPr>
            <p:sp>
              <p:nvSpPr>
                <p:cNvPr id="59" name="Łącznik prostoliniowy 132"/>
                <p:cNvSpPr/>
                <p:nvPr/>
              </p:nvSpPr>
              <p:spPr>
                <a:xfrm>
                  <a:off x="5232960" y="33350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0" name="Łącznik prostoliniowy 133"/>
                <p:cNvSpPr/>
                <p:nvPr/>
              </p:nvSpPr>
              <p:spPr>
                <a:xfrm>
                  <a:off x="5364720" y="31827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1" name="Łącznik prostoliniowy 134"/>
                <p:cNvSpPr/>
                <p:nvPr/>
              </p:nvSpPr>
              <p:spPr>
                <a:xfrm>
                  <a:off x="5506200" y="3335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2" name="Łącznik prostoliniowy 135"/>
                <p:cNvSpPr/>
                <p:nvPr/>
              </p:nvSpPr>
              <p:spPr>
                <a:xfrm>
                  <a:off x="5637960" y="31827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3" name="Łącznik prostoliniowy 136"/>
                <p:cNvSpPr/>
                <p:nvPr/>
              </p:nvSpPr>
              <p:spPr>
                <a:xfrm>
                  <a:off x="537444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4" name="Łącznik prostoliniowy 137"/>
                <p:cNvSpPr/>
                <p:nvPr/>
              </p:nvSpPr>
              <p:spPr>
                <a:xfrm>
                  <a:off x="550620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5" name="Łącznik prostoliniowy 138"/>
                <p:cNvSpPr/>
                <p:nvPr/>
              </p:nvSpPr>
              <p:spPr>
                <a:xfrm>
                  <a:off x="563796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6" name="Łącznik prostoliniowy 139"/>
                <p:cNvSpPr/>
                <p:nvPr/>
              </p:nvSpPr>
              <p:spPr>
                <a:xfrm>
                  <a:off x="577908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sp>
          <p:nvSpPr>
            <p:cNvPr id="49" name="Strzałka w prawo 36"/>
            <p:cNvSpPr/>
            <p:nvPr/>
          </p:nvSpPr>
          <p:spPr>
            <a:xfrm>
              <a:off x="5716440" y="2931120"/>
              <a:ext cx="227520" cy="163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0" name="Strzałka w prawo 182"/>
            <p:cNvSpPr/>
            <p:nvPr/>
          </p:nvSpPr>
          <p:spPr>
            <a:xfrm rot="10800000">
              <a:off x="2272680" y="3247200"/>
              <a:ext cx="227520" cy="163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1" name="pole tekstowe 186"/>
            <p:cNvSpPr/>
            <p:nvPr/>
          </p:nvSpPr>
          <p:spPr>
            <a:xfrm>
              <a:off x="5918760" y="2917080"/>
              <a:ext cx="1609920" cy="5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Enhance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delay measurement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thanks to common freq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52" name="Strzałka w dół 63"/>
            <p:cNvSpPr/>
            <p:nvPr/>
          </p:nvSpPr>
          <p:spPr>
            <a:xfrm rot="10800000">
              <a:off x="6953760" y="2608920"/>
              <a:ext cx="303840" cy="2862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164" name="Grupa 66"/>
          <p:cNvGrpSpPr/>
          <p:nvPr/>
        </p:nvGrpSpPr>
        <p:grpSpPr>
          <a:xfrm>
            <a:off x="53640" y="2605320"/>
            <a:ext cx="8655120" cy="2125080"/>
            <a:chOff x="53640" y="2605320"/>
            <a:chExt cx="8655120" cy="2125080"/>
          </a:xfrm>
        </p:grpSpPr>
        <p:sp>
          <p:nvSpPr>
            <p:cNvPr id="165" name="Prostokąt 183"/>
            <p:cNvSpPr/>
            <p:nvPr/>
          </p:nvSpPr>
          <p:spPr>
            <a:xfrm>
              <a:off x="53640" y="4172040"/>
              <a:ext cx="8632080" cy="532440"/>
            </a:xfrm>
            <a:prstGeom prst="rect">
              <a:avLst/>
            </a:prstGeom>
            <a:solidFill>
              <a:srgbClr val="9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Asymmetry</a:t>
              </a:r>
              <a:endParaRPr lang="en-GB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corrections</a:t>
              </a:r>
              <a:endParaRPr lang="en-GB" sz="1300" b="0" strike="noStrike" spc="-1">
                <a:latin typeface="Arial"/>
              </a:endParaRPr>
            </a:p>
          </p:txBody>
        </p:sp>
        <p:sp>
          <p:nvSpPr>
            <p:cNvPr id="166" name="pole tekstowe 187"/>
            <p:cNvSpPr/>
            <p:nvPr/>
          </p:nvSpPr>
          <p:spPr>
            <a:xfrm>
              <a:off x="2136960" y="4138560"/>
              <a:ext cx="1836000" cy="5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Single bidirectional fiber</a:t>
              </a:r>
              <a:endParaRPr lang="en-GB" sz="110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Link delay model</a:t>
              </a:r>
              <a:endParaRPr lang="en-GB" sz="110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Calibration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167" name="Strzałka w dół 189"/>
            <p:cNvSpPr/>
            <p:nvPr/>
          </p:nvSpPr>
          <p:spPr>
            <a:xfrm rot="10800000">
              <a:off x="8265960" y="2605320"/>
              <a:ext cx="303840" cy="156672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9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68" name="pole tekstowe 181"/>
            <p:cNvSpPr/>
            <p:nvPr/>
          </p:nvSpPr>
          <p:spPr>
            <a:xfrm>
              <a:off x="3595320" y="4133520"/>
              <a:ext cx="5113440" cy="5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Enhance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time corrections accuracy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by automatic medium asymmetry calculation and calibration of hardware delays</a:t>
              </a:r>
              <a:endParaRPr lang="en-GB" sz="1100" b="0" strike="noStrike" spc="-1">
                <a:latin typeface="Arial"/>
              </a:endParaRPr>
            </a:p>
          </p:txBody>
        </p:sp>
      </p:grpSp>
      <p:grpSp>
        <p:nvGrpSpPr>
          <p:cNvPr id="169" name="Grupa 68"/>
          <p:cNvGrpSpPr/>
          <p:nvPr/>
        </p:nvGrpSpPr>
        <p:grpSpPr>
          <a:xfrm>
            <a:off x="1451880" y="1229040"/>
            <a:ext cx="5243040" cy="241920"/>
            <a:chOff x="1451880" y="1229040"/>
            <a:chExt cx="5243040" cy="241920"/>
          </a:xfrm>
        </p:grpSpPr>
        <p:sp>
          <p:nvSpPr>
            <p:cNvPr id="170" name="pole tekstowe 190"/>
            <p:cNvSpPr/>
            <p:nvPr/>
          </p:nvSpPr>
          <p:spPr>
            <a:xfrm>
              <a:off x="1451880" y="1229040"/>
              <a:ext cx="2008440" cy="24192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37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11h50m00s000000000.000ns</a:t>
              </a:r>
              <a:endParaRPr lang="en-GB" sz="1000" b="0" strike="noStrike" spc="-1">
                <a:latin typeface="Arial"/>
              </a:endParaRPr>
            </a:p>
          </p:txBody>
        </p:sp>
        <p:sp>
          <p:nvSpPr>
            <p:cNvPr id="171" name="pole tekstowe 191"/>
            <p:cNvSpPr/>
            <p:nvPr/>
          </p:nvSpPr>
          <p:spPr>
            <a:xfrm>
              <a:off x="4686480" y="1229040"/>
              <a:ext cx="2008440" cy="24192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37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11h50m00s000000000.0</a:t>
              </a:r>
              <a:r>
                <a:rPr lang="en-US" sz="1000" b="1" strike="noStrike" spc="-1">
                  <a:solidFill>
                    <a:srgbClr val="FF0000"/>
                  </a:solidFill>
                  <a:latin typeface="Consolas"/>
                  <a:ea typeface="DejaVu Sans"/>
                </a:rPr>
                <a:t>1</a:t>
              </a: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0ns</a:t>
              </a:r>
              <a:endParaRPr lang="en-GB" sz="1000" b="0" strike="noStrike" spc="-1">
                <a:latin typeface="Arial"/>
              </a:endParaRPr>
            </a:p>
          </p:txBody>
        </p:sp>
      </p:grpSp>
      <p:grpSp>
        <p:nvGrpSpPr>
          <p:cNvPr id="172" name="Group 22"/>
          <p:cNvGrpSpPr/>
          <p:nvPr/>
        </p:nvGrpSpPr>
        <p:grpSpPr>
          <a:xfrm>
            <a:off x="59400" y="2608920"/>
            <a:ext cx="7978680" cy="1515240"/>
            <a:chOff x="59400" y="2608920"/>
            <a:chExt cx="7978680" cy="1515240"/>
          </a:xfrm>
        </p:grpSpPr>
        <p:grpSp>
          <p:nvGrpSpPr>
            <p:cNvPr id="173" name="Grupa 65"/>
            <p:cNvGrpSpPr/>
            <p:nvPr/>
          </p:nvGrpSpPr>
          <p:grpSpPr>
            <a:xfrm>
              <a:off x="59400" y="2608920"/>
              <a:ext cx="7978680" cy="1515240"/>
              <a:chOff x="59400" y="2608920"/>
              <a:chExt cx="7978680" cy="1515240"/>
            </a:xfrm>
          </p:grpSpPr>
          <p:sp>
            <p:nvSpPr>
              <p:cNvPr id="178" name="Prostokąt 124"/>
              <p:cNvSpPr/>
              <p:nvPr/>
            </p:nvSpPr>
            <p:spPr>
              <a:xfrm>
                <a:off x="59400" y="3562200"/>
                <a:ext cx="7978680" cy="532440"/>
              </a:xfrm>
              <a:prstGeom prst="rect">
                <a:avLst/>
              </a:prstGeom>
              <a:solidFill>
                <a:srgbClr val="4F81BD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300" b="1" strike="noStrike" spc="-1">
                    <a:solidFill>
                      <a:srgbClr val="FFFFFF"/>
                    </a:solidFill>
                    <a:latin typeface="Arial"/>
                    <a:ea typeface="DejaVu Sans"/>
                  </a:rPr>
                  <a:t>Phase </a:t>
                </a:r>
                <a:endParaRPr lang="en-GB" sz="1300" b="0" strike="noStrike" spc="-1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en-US" sz="1300" b="1" strike="noStrike" spc="-1">
                    <a:solidFill>
                      <a:srgbClr val="FFFFFF"/>
                    </a:solidFill>
                    <a:latin typeface="Arial"/>
                    <a:ea typeface="DejaVu Sans"/>
                  </a:rPr>
                  <a:t>detection</a:t>
                </a:r>
                <a:endParaRPr lang="en-GB" sz="1300" b="0" strike="noStrike" spc="-1">
                  <a:latin typeface="Arial"/>
                </a:endParaRPr>
              </a:p>
            </p:txBody>
          </p:sp>
          <p:sp>
            <p:nvSpPr>
              <p:cNvPr id="179" name="Łącznik prostoliniowy 40"/>
              <p:cNvSpPr/>
              <p:nvPr/>
            </p:nvSpPr>
            <p:spPr>
              <a:xfrm>
                <a:off x="2554200" y="3065040"/>
                <a:ext cx="360" cy="87804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0" name="Łącznik prostoliniowy 184"/>
              <p:cNvSpPr/>
              <p:nvPr/>
            </p:nvSpPr>
            <p:spPr>
              <a:xfrm>
                <a:off x="2645280" y="3251520"/>
                <a:ext cx="360" cy="69156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1" name="Łącznik prosty ze strzałką 46"/>
              <p:cNvSpPr/>
              <p:nvPr/>
            </p:nvSpPr>
            <p:spPr>
              <a:xfrm>
                <a:off x="2349000" y="3867120"/>
                <a:ext cx="204480" cy="3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2" name="Łącznik prosty ze strzałką 185"/>
              <p:cNvSpPr/>
              <p:nvPr/>
            </p:nvSpPr>
            <p:spPr>
              <a:xfrm flipH="1">
                <a:off x="2624400" y="3867120"/>
                <a:ext cx="240120" cy="3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3" name="pole tekstowe 62"/>
              <p:cNvSpPr/>
              <p:nvPr/>
            </p:nvSpPr>
            <p:spPr>
              <a:xfrm>
                <a:off x="5578920" y="3529080"/>
                <a:ext cx="2446560" cy="591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Enhance </a:t>
                </a:r>
                <a:endParaRPr lang="en-GB" sz="1100" b="0" strike="noStrike" spc="-1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timestamp precision to ps level</a:t>
                </a:r>
                <a:endParaRPr lang="en-GB" sz="1100" b="0" strike="noStrike" spc="-1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by using phase detection techniques</a:t>
                </a:r>
                <a:endParaRPr lang="en-GB" sz="1100" b="0" strike="noStrike" spc="-1">
                  <a:latin typeface="Arial"/>
                </a:endParaRPr>
              </a:p>
            </p:txBody>
          </p:sp>
          <p:sp>
            <p:nvSpPr>
              <p:cNvPr id="184" name="Strzałka w dół 188"/>
              <p:cNvSpPr/>
              <p:nvPr/>
            </p:nvSpPr>
            <p:spPr>
              <a:xfrm rot="10800000">
                <a:off x="7677720" y="2608920"/>
                <a:ext cx="303840" cy="953280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9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5" name="pole tekstowe 180"/>
              <p:cNvSpPr/>
              <p:nvPr/>
            </p:nvSpPr>
            <p:spPr>
              <a:xfrm>
                <a:off x="2017440" y="3867120"/>
                <a:ext cx="208872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1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Phase offset</a:t>
                </a: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 with ps precision</a:t>
                </a:r>
                <a:endParaRPr lang="en-GB" sz="1100" b="0" strike="noStrike" spc="-1">
                  <a:latin typeface="Arial"/>
                </a:endParaRPr>
              </a:p>
            </p:txBody>
          </p:sp>
        </p:grpSp>
        <p:sp>
          <p:nvSpPr>
            <p:cNvPr id="174" name="Straight Connector 4"/>
            <p:cNvSpPr/>
            <p:nvPr/>
          </p:nvSpPr>
          <p:spPr>
            <a:xfrm>
              <a:off x="2562120" y="3165840"/>
              <a:ext cx="360" cy="701280"/>
            </a:xfrm>
            <a:prstGeom prst="line">
              <a:avLst/>
            </a:prstGeom>
            <a:ln>
              <a:solidFill>
                <a:srgbClr val="4A7EB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5" name="Straight Connector 9"/>
            <p:cNvSpPr/>
            <p:nvPr/>
          </p:nvSpPr>
          <p:spPr>
            <a:xfrm flipH="1">
              <a:off x="2641320" y="3370680"/>
              <a:ext cx="4320" cy="496440"/>
            </a:xfrm>
            <a:prstGeom prst="line">
              <a:avLst/>
            </a:prstGeom>
            <a:ln>
              <a:solidFill>
                <a:srgbClr val="4A7EB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6" name="Straight Arrow Connector 15"/>
            <p:cNvSpPr/>
            <p:nvPr/>
          </p:nvSpPr>
          <p:spPr>
            <a:xfrm>
              <a:off x="2438280" y="3790800"/>
              <a:ext cx="11340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7" name="Straight Arrow Connector 18"/>
            <p:cNvSpPr/>
            <p:nvPr/>
          </p:nvSpPr>
          <p:spPr>
            <a:xfrm flipH="1">
              <a:off x="2641320" y="3790800"/>
              <a:ext cx="1227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86" name="Prostokąt 5"/>
          <p:cNvSpPr/>
          <p:nvPr/>
        </p:nvSpPr>
        <p:spPr>
          <a:xfrm>
            <a:off x="7200" y="666720"/>
            <a:ext cx="914292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600" b="0" strike="noStrike" spc="-1">
                <a:solidFill>
                  <a:srgbClr val="0033A0"/>
                </a:solidFill>
                <a:latin typeface="Bookman Old Style"/>
                <a:ea typeface="DejaVu Sans"/>
              </a:rPr>
              <a:t>White Rabbit = PTP + L1 syntonisation + phase detection + asymmetry correction</a:t>
            </a:r>
            <a:endParaRPr lang="en-GB" sz="16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906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</a:rPr>
              <a:t>White Rabbit operation in a nutshell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ftr" idx="4294967295"/>
          </p:nvPr>
        </p:nvSpPr>
        <p:spPr>
          <a:xfrm>
            <a:off x="609600" y="4825810"/>
            <a:ext cx="349128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 dirty="0">
                <a:solidFill>
                  <a:srgbClr val="FFFFFF"/>
                </a:solidFill>
              </a:rPr>
              <a:t>White Rabbit Collaboration – Training Material</a:t>
            </a:r>
            <a:endParaRPr lang="en-US" sz="1050" b="0" strike="noStrike" spc="-1" dirty="0">
              <a:latin typeface="Times New Roman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sldNum" idx="4294967295"/>
          </p:nvPr>
        </p:nvSpPr>
        <p:spPr>
          <a:xfrm>
            <a:off x="0" y="4825810"/>
            <a:ext cx="9144000" cy="2732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tabLst>
                <a:tab pos="0" algn="l"/>
              </a:tabLst>
              <a:defRPr lang="pl-PL" sz="1200" b="0" strike="noStrike" spc="-1">
                <a:solidFill>
                  <a:srgbClr val="FFFFFF"/>
                </a:solidFill>
                <a:latin typeface="Gill Sans MT"/>
              </a:defRPr>
            </a:lvl1pPr>
          </a:lstStyle>
          <a:p>
            <a:pPr algn="ctr"/>
            <a:r>
              <a:rPr lang="en-US" sz="1050" dirty="0" smtClean="0"/>
              <a:t>4</a:t>
            </a:r>
            <a:r>
              <a:rPr lang="en-US" sz="1050" b="0" strike="noStrike" spc="-1" dirty="0" smtClean="0">
                <a:solidFill>
                  <a:srgbClr val="FFFFFF"/>
                </a:solidFill>
              </a:rPr>
              <a:t> </a:t>
            </a:r>
            <a:r>
              <a:rPr lang="en-US" sz="1050" b="0" strike="noStrike" spc="-1" dirty="0">
                <a:solidFill>
                  <a:srgbClr val="FFFFFF"/>
                </a:solidFill>
              </a:rPr>
              <a:t>/ </a:t>
            </a:r>
            <a:r>
              <a:rPr lang="en-US" sz="1050" dirty="0" smtClean="0"/>
              <a:t>26</a:t>
            </a:r>
            <a:endParaRPr lang="en-US" sz="1050" b="0" strike="noStrike" spc="-1" dirty="0">
              <a:latin typeface="Times New Roman"/>
            </a:endParaRPr>
          </a:p>
        </p:txBody>
      </p:sp>
      <p:grpSp>
        <p:nvGrpSpPr>
          <p:cNvPr id="16" name="Grupa 11"/>
          <p:cNvGrpSpPr/>
          <p:nvPr/>
        </p:nvGrpSpPr>
        <p:grpSpPr>
          <a:xfrm>
            <a:off x="53640" y="1440000"/>
            <a:ext cx="9018720" cy="1653840"/>
            <a:chOff x="53640" y="1440000"/>
            <a:chExt cx="9018720" cy="1653840"/>
          </a:xfrm>
        </p:grpSpPr>
        <p:pic>
          <p:nvPicPr>
            <p:cNvPr id="17" name="Obraz 3"/>
            <p:cNvPicPr/>
            <p:nvPr/>
          </p:nvPicPr>
          <p:blipFill>
            <a:blip r:embed="rId3"/>
            <a:stretch/>
          </p:blipFill>
          <p:spPr>
            <a:xfrm>
              <a:off x="1447920" y="2281320"/>
              <a:ext cx="1980000" cy="8125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8" name="Obraz 7"/>
            <p:cNvPicPr/>
            <p:nvPr/>
          </p:nvPicPr>
          <p:blipFill>
            <a:blip r:embed="rId3"/>
            <a:stretch/>
          </p:blipFill>
          <p:spPr>
            <a:xfrm flipH="1">
              <a:off x="4764240" y="2260440"/>
              <a:ext cx="1980000" cy="8125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9" name="Prostokąt 28"/>
            <p:cNvSpPr/>
            <p:nvPr/>
          </p:nvSpPr>
          <p:spPr>
            <a:xfrm>
              <a:off x="53640" y="1473120"/>
              <a:ext cx="9004320" cy="1404720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Precision Time Protocol</a:t>
              </a:r>
              <a:r>
                <a:rPr sz="1300"/>
                <a:t/>
              </a:r>
              <a:br>
                <a:rPr sz="1300"/>
              </a:br>
              <a:r>
                <a:rPr lang="en-US" sz="1300" b="1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(PTP, IEEE 1588)</a:t>
              </a:r>
              <a:endParaRPr lang="en-GB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PTP limitations:</a:t>
              </a:r>
              <a:endParaRPr lang="en-GB" sz="105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Free-running oscillators</a:t>
              </a:r>
              <a:endParaRPr lang="en-GB" sz="105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Timestamp resolution</a:t>
              </a:r>
              <a:endParaRPr lang="en-GB" sz="105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Symmetry assumption of</a:t>
              </a:r>
              <a:r>
                <a:rPr sz="1050"/>
                <a:t/>
              </a:r>
              <a:br>
                <a:rPr sz="1050"/>
              </a:b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medium &amp; hardware</a:t>
              </a:r>
              <a:endParaRPr lang="en-GB" sz="1050" b="0" strike="noStrike" spc="-1">
                <a:latin typeface="Arial"/>
              </a:endParaRPr>
            </a:p>
          </p:txBody>
        </p:sp>
        <p:sp>
          <p:nvSpPr>
            <p:cNvPr id="20" name="Łącznik prosty ze strzałką 8"/>
            <p:cNvSpPr/>
            <p:nvPr/>
          </p:nvSpPr>
          <p:spPr>
            <a:xfrm flipV="1">
              <a:off x="2426400" y="1440000"/>
              <a:ext cx="360" cy="9000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head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" name="Łącznik prosty ze strzałką 13"/>
            <p:cNvSpPr/>
            <p:nvPr/>
          </p:nvSpPr>
          <p:spPr>
            <a:xfrm flipV="1">
              <a:off x="5716440" y="1472400"/>
              <a:ext cx="360" cy="846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head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2" name="Łącznik prosty ze strzałką 16"/>
            <p:cNvSpPr/>
            <p:nvPr/>
          </p:nvSpPr>
          <p:spPr>
            <a:xfrm>
              <a:off x="2426400" y="1581120"/>
              <a:ext cx="3275640" cy="189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3" name="Łącznik prosty ze strzałką 20"/>
            <p:cNvSpPr/>
            <p:nvPr/>
          </p:nvSpPr>
          <p:spPr>
            <a:xfrm flipH="1">
              <a:off x="2423520" y="1953360"/>
              <a:ext cx="3275640" cy="1483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4" name="pole tekstowe 19"/>
            <p:cNvSpPr/>
            <p:nvPr/>
          </p:nvSpPr>
          <p:spPr>
            <a:xfrm>
              <a:off x="2100240" y="144072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1</a:t>
              </a:r>
              <a:endParaRPr lang="en-GB" sz="1800" b="0" strike="noStrike" spc="-1">
                <a:latin typeface="Arial"/>
              </a:endParaRPr>
            </a:p>
          </p:txBody>
        </p:sp>
        <p:sp>
          <p:nvSpPr>
            <p:cNvPr id="25" name="pole tekstowe 24"/>
            <p:cNvSpPr/>
            <p:nvPr/>
          </p:nvSpPr>
          <p:spPr>
            <a:xfrm>
              <a:off x="2112120" y="193104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4</a:t>
              </a:r>
              <a:endParaRPr lang="en-GB" sz="1800" b="0" strike="noStrike" spc="-1">
                <a:latin typeface="Arial"/>
              </a:endParaRPr>
            </a:p>
          </p:txBody>
        </p:sp>
        <p:sp>
          <p:nvSpPr>
            <p:cNvPr id="26" name="pole tekstowe 25"/>
            <p:cNvSpPr/>
            <p:nvPr/>
          </p:nvSpPr>
          <p:spPr>
            <a:xfrm>
              <a:off x="5710680" y="147312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endParaRPr lang="en-GB" sz="1800" b="0" strike="noStrike" spc="-1">
                <a:latin typeface="Arial"/>
              </a:endParaRPr>
            </a:p>
          </p:txBody>
        </p:sp>
        <p:sp>
          <p:nvSpPr>
            <p:cNvPr id="27" name="pole tekstowe 26"/>
            <p:cNvSpPr/>
            <p:nvPr/>
          </p:nvSpPr>
          <p:spPr>
            <a:xfrm>
              <a:off x="5710680" y="184356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Arial"/>
                  <a:ea typeface="DejaVu Sans"/>
                </a:rPr>
                <a:t>3</a:t>
              </a:r>
              <a:endParaRPr lang="en-GB" sz="1800" b="0" strike="noStrike" spc="-1">
                <a:latin typeface="Arial"/>
              </a:endParaRPr>
            </a:p>
          </p:txBody>
        </p:sp>
        <p:grpSp>
          <p:nvGrpSpPr>
            <p:cNvPr id="28" name="Grupa 43"/>
            <p:cNvGrpSpPr/>
            <p:nvPr/>
          </p:nvGrpSpPr>
          <p:grpSpPr>
            <a:xfrm>
              <a:off x="2228760" y="2341800"/>
              <a:ext cx="394560" cy="345600"/>
              <a:chOff x="2228760" y="2341800"/>
              <a:chExt cx="394560" cy="345600"/>
            </a:xfrm>
          </p:grpSpPr>
          <p:sp>
            <p:nvSpPr>
              <p:cNvPr id="42" name="Elipsa 29"/>
              <p:cNvSpPr/>
              <p:nvPr/>
            </p:nvSpPr>
            <p:spPr>
              <a:xfrm>
                <a:off x="2228760" y="2341800"/>
                <a:ext cx="394560" cy="345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A5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3" name="Łącznik prostoliniowy 32"/>
              <p:cNvSpPr/>
              <p:nvPr/>
            </p:nvSpPr>
            <p:spPr>
              <a:xfrm flipV="1">
                <a:off x="2426400" y="2407320"/>
                <a:ext cx="360" cy="10728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4" name="Łącznik prostoliniowy 38"/>
              <p:cNvSpPr/>
              <p:nvPr/>
            </p:nvSpPr>
            <p:spPr>
              <a:xfrm flipH="1" flipV="1">
                <a:off x="2421360" y="2500920"/>
                <a:ext cx="70200" cy="7164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grpSp>
          <p:nvGrpSpPr>
            <p:cNvPr id="29" name="Grupa 47"/>
            <p:cNvGrpSpPr/>
            <p:nvPr/>
          </p:nvGrpSpPr>
          <p:grpSpPr>
            <a:xfrm>
              <a:off x="5518440" y="2320920"/>
              <a:ext cx="394560" cy="345600"/>
              <a:chOff x="5518440" y="2320920"/>
              <a:chExt cx="394560" cy="345600"/>
            </a:xfrm>
          </p:grpSpPr>
          <p:sp>
            <p:nvSpPr>
              <p:cNvPr id="39" name="Elipsa 48"/>
              <p:cNvSpPr/>
              <p:nvPr/>
            </p:nvSpPr>
            <p:spPr>
              <a:xfrm>
                <a:off x="5518440" y="2320920"/>
                <a:ext cx="394560" cy="345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A5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0" name="Łącznik prostoliniowy 49"/>
              <p:cNvSpPr/>
              <p:nvPr/>
            </p:nvSpPr>
            <p:spPr>
              <a:xfrm flipV="1">
                <a:off x="5716080" y="2386440"/>
                <a:ext cx="360" cy="10728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1" name="Łącznik prostoliniowy 50"/>
              <p:cNvSpPr/>
              <p:nvPr/>
            </p:nvSpPr>
            <p:spPr>
              <a:xfrm flipH="1" flipV="1">
                <a:off x="5709240" y="2477880"/>
                <a:ext cx="69840" cy="7164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</p:grpSp>
        <p:sp>
          <p:nvSpPr>
            <p:cNvPr id="30" name="Dowolny kształt 12"/>
            <p:cNvSpPr/>
            <p:nvPr/>
          </p:nvSpPr>
          <p:spPr>
            <a:xfrm>
              <a:off x="2230200" y="2621160"/>
              <a:ext cx="3040200" cy="307800"/>
            </a:xfrm>
            <a:custGeom>
              <a:avLst/>
              <a:gdLst/>
              <a:ahLst/>
              <a:cxnLst/>
              <a:rect l="l" t="t" r="r" b="b"/>
              <a:pathLst>
                <a:path w="3041227" h="308880">
                  <a:moveTo>
                    <a:pt x="0" y="264170"/>
                  </a:moveTo>
                  <a:cubicBezTo>
                    <a:pt x="31044" y="291827"/>
                    <a:pt x="62089" y="319485"/>
                    <a:pt x="162560" y="304810"/>
                  </a:cubicBezTo>
                  <a:cubicBezTo>
                    <a:pt x="263031" y="290135"/>
                    <a:pt x="438009" y="206597"/>
                    <a:pt x="602827" y="176117"/>
                  </a:cubicBezTo>
                  <a:cubicBezTo>
                    <a:pt x="767645" y="145637"/>
                    <a:pt x="957298" y="151281"/>
                    <a:pt x="1151467" y="121930"/>
                  </a:cubicBezTo>
                  <a:cubicBezTo>
                    <a:pt x="1345636" y="92579"/>
                    <a:pt x="1578187" y="1139"/>
                    <a:pt x="1767840" y="10"/>
                  </a:cubicBezTo>
                  <a:cubicBezTo>
                    <a:pt x="1957493" y="-1119"/>
                    <a:pt x="2140374" y="92579"/>
                    <a:pt x="2289387" y="115157"/>
                  </a:cubicBezTo>
                  <a:cubicBezTo>
                    <a:pt x="2438400" y="137735"/>
                    <a:pt x="2536613" y="142250"/>
                    <a:pt x="2661920" y="135477"/>
                  </a:cubicBezTo>
                  <a:cubicBezTo>
                    <a:pt x="2787227" y="128704"/>
                    <a:pt x="2914227" y="101610"/>
                    <a:pt x="3041227" y="74517"/>
                  </a:cubicBezTo>
                </a:path>
              </a:pathLst>
            </a:custGeom>
            <a:noFill/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1" name="Prostokąt 120"/>
            <p:cNvSpPr/>
            <p:nvPr/>
          </p:nvSpPr>
          <p:spPr>
            <a:xfrm>
              <a:off x="3835800" y="2445840"/>
              <a:ext cx="334080" cy="157320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57680" rIns="90000" bIns="15768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t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32" name="Łącznik prosty ze strzałką 17"/>
            <p:cNvSpPr/>
            <p:nvPr/>
          </p:nvSpPr>
          <p:spPr>
            <a:xfrm>
              <a:off x="4170960" y="2525040"/>
              <a:ext cx="151200" cy="39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575">
              <a:solidFill>
                <a:srgbClr val="FFFFFF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3" name="Łącznik prosty ze strzałką 121"/>
            <p:cNvSpPr/>
            <p:nvPr/>
          </p:nvSpPr>
          <p:spPr>
            <a:xfrm flipH="1" flipV="1">
              <a:off x="3658680" y="2748600"/>
              <a:ext cx="167760" cy="54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575">
              <a:solidFill>
                <a:srgbClr val="FFFFFF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4" name="Prostokąt 122"/>
            <p:cNvSpPr/>
            <p:nvPr/>
          </p:nvSpPr>
          <p:spPr>
            <a:xfrm>
              <a:off x="3828240" y="2677320"/>
              <a:ext cx="334080" cy="157320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57680" rIns="90000" bIns="15768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t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35" name="pole tekstowe 33"/>
            <p:cNvSpPr/>
            <p:nvPr/>
          </p:nvSpPr>
          <p:spPr>
            <a:xfrm>
              <a:off x="6387120" y="1805400"/>
              <a:ext cx="2685240" cy="257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100" b="0" strike="noStrike" spc="-1" dirty="0" err="1">
                  <a:solidFill>
                    <a:srgbClr val="000000"/>
                  </a:solidFill>
                  <a:latin typeface="Arial"/>
                  <a:ea typeface="DejaVu Sans"/>
                </a:rPr>
                <a:t>Time_cor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=                                 </a:t>
              </a:r>
              <a:r>
                <a:rPr lang="en-US" sz="1100" b="0" strike="noStrike" spc="-1" dirty="0">
                  <a:solidFill>
                    <a:srgbClr val="808080"/>
                  </a:solidFill>
                  <a:latin typeface="Arial"/>
                  <a:ea typeface="DejaVu Sans"/>
                </a:rPr>
                <a:t>+ </a:t>
              </a:r>
              <a:r>
                <a:rPr lang="en-US" sz="1100" b="0" strike="noStrike" spc="-1" dirty="0" err="1">
                  <a:solidFill>
                    <a:srgbClr val="808080"/>
                  </a:solidFill>
                  <a:latin typeface="Arial"/>
                  <a:ea typeface="DejaVu Sans"/>
                </a:rPr>
                <a:t>asym</a:t>
              </a:r>
              <a:r>
                <a:rPr lang="en-US" sz="1100" b="0" strike="noStrike" spc="-1" dirty="0">
                  <a:solidFill>
                    <a:srgbClr val="808080"/>
                  </a:solidFill>
                  <a:latin typeface="Arial"/>
                  <a:ea typeface="DejaVu Sans"/>
                </a:rPr>
                <a:t> </a:t>
              </a:r>
              <a:endParaRPr lang="en-GB" sz="1100" b="0" strike="noStrike" spc="-1" dirty="0">
                <a:latin typeface="Arial"/>
              </a:endParaRPr>
            </a:p>
          </p:txBody>
        </p:sp>
        <p:sp>
          <p:nvSpPr>
            <p:cNvPr id="36" name="pole tekstowe 123"/>
            <p:cNvSpPr/>
            <p:nvPr/>
          </p:nvSpPr>
          <p:spPr>
            <a:xfrm>
              <a:off x="7210800" y="1657440"/>
              <a:ext cx="1175760" cy="538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(t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4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– 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1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) – (t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3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– 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)</a:t>
              </a:r>
              <a:endParaRPr lang="en-GB" sz="1100" b="0" strike="noStrike" spc="-1" dirty="0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endParaRPr lang="en-GB" sz="600" b="0" strike="noStrike" spc="-1" dirty="0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endParaRPr lang="en-GB" sz="1100" b="0" strike="noStrike" spc="-1" dirty="0">
                <a:latin typeface="Arial"/>
              </a:endParaRPr>
            </a:p>
          </p:txBody>
        </p:sp>
        <p:sp>
          <p:nvSpPr>
            <p:cNvPr id="37" name="Łącznik prostoliniowy 35"/>
            <p:cNvSpPr/>
            <p:nvPr/>
          </p:nvSpPr>
          <p:spPr>
            <a:xfrm>
              <a:off x="7257600" y="1935720"/>
              <a:ext cx="1143000" cy="36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8" name="TextBox 1"/>
            <p:cNvSpPr/>
            <p:nvPr/>
          </p:nvSpPr>
          <p:spPr>
            <a:xfrm>
              <a:off x="4280400" y="2513880"/>
              <a:ext cx="678600" cy="249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Ethernet</a:t>
              </a:r>
              <a:endParaRPr lang="en-GB" sz="1050" b="0" strike="noStrike" spc="-1">
                <a:latin typeface="Arial"/>
              </a:endParaRPr>
            </a:p>
          </p:txBody>
        </p:sp>
      </p:grpSp>
      <p:grpSp>
        <p:nvGrpSpPr>
          <p:cNvPr id="45" name="Grupa 64"/>
          <p:cNvGrpSpPr/>
          <p:nvPr/>
        </p:nvGrpSpPr>
        <p:grpSpPr>
          <a:xfrm>
            <a:off x="55080" y="2608920"/>
            <a:ext cx="7483320" cy="900000"/>
            <a:chOff x="55080" y="2608920"/>
            <a:chExt cx="7483320" cy="900000"/>
          </a:xfrm>
        </p:grpSpPr>
        <p:grpSp>
          <p:nvGrpSpPr>
            <p:cNvPr id="46" name="Grupa 57"/>
            <p:cNvGrpSpPr/>
            <p:nvPr/>
          </p:nvGrpSpPr>
          <p:grpSpPr>
            <a:xfrm>
              <a:off x="2420640" y="2973240"/>
              <a:ext cx="3277080" cy="192600"/>
              <a:chOff x="2420640" y="2973240"/>
              <a:chExt cx="3277080" cy="192600"/>
            </a:xfrm>
          </p:grpSpPr>
          <p:grpSp>
            <p:nvGrpSpPr>
              <p:cNvPr id="110" name="Grupa 52"/>
              <p:cNvGrpSpPr/>
              <p:nvPr/>
            </p:nvGrpSpPr>
            <p:grpSpPr>
              <a:xfrm>
                <a:off x="2420640" y="3002040"/>
                <a:ext cx="546480" cy="163800"/>
                <a:chOff x="2420640" y="3002040"/>
                <a:chExt cx="546480" cy="163800"/>
              </a:xfrm>
            </p:grpSpPr>
            <p:sp>
              <p:nvSpPr>
                <p:cNvPr id="156" name="Łącznik prostoliniowy 45"/>
                <p:cNvSpPr/>
                <p:nvPr/>
              </p:nvSpPr>
              <p:spPr>
                <a:xfrm>
                  <a:off x="2420640" y="31543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7" name="Łącznik prostoliniowy 53"/>
                <p:cNvSpPr/>
                <p:nvPr/>
              </p:nvSpPr>
              <p:spPr>
                <a:xfrm>
                  <a:off x="2552760" y="3002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8" name="Łącznik prostoliniowy 54"/>
                <p:cNvSpPr/>
                <p:nvPr/>
              </p:nvSpPr>
              <p:spPr>
                <a:xfrm>
                  <a:off x="2693880" y="31543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9" name="Łącznik prostoliniowy 55"/>
                <p:cNvSpPr/>
                <p:nvPr/>
              </p:nvSpPr>
              <p:spPr>
                <a:xfrm>
                  <a:off x="2825640" y="3002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60" name="Łącznik prostoliniowy 56"/>
                <p:cNvSpPr/>
                <p:nvPr/>
              </p:nvSpPr>
              <p:spPr>
                <a:xfrm>
                  <a:off x="256212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61" name="Łącznik prostoliniowy 59"/>
                <p:cNvSpPr/>
                <p:nvPr/>
              </p:nvSpPr>
              <p:spPr>
                <a:xfrm>
                  <a:off x="2693880" y="30135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62" name="Łącznik prostoliniowy 60"/>
                <p:cNvSpPr/>
                <p:nvPr/>
              </p:nvSpPr>
              <p:spPr>
                <a:xfrm>
                  <a:off x="282564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63" name="Łącznik prostoliniowy 70"/>
                <p:cNvSpPr/>
                <p:nvPr/>
              </p:nvSpPr>
              <p:spPr>
                <a:xfrm>
                  <a:off x="296676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1" name="Grupa 71"/>
              <p:cNvGrpSpPr/>
              <p:nvPr/>
            </p:nvGrpSpPr>
            <p:grpSpPr>
              <a:xfrm>
                <a:off x="2966760" y="2996280"/>
                <a:ext cx="546480" cy="163800"/>
                <a:chOff x="2966760" y="2996280"/>
                <a:chExt cx="546480" cy="163800"/>
              </a:xfrm>
            </p:grpSpPr>
            <p:sp>
              <p:nvSpPr>
                <p:cNvPr id="148" name="Łącznik prostoliniowy 72"/>
                <p:cNvSpPr/>
                <p:nvPr/>
              </p:nvSpPr>
              <p:spPr>
                <a:xfrm>
                  <a:off x="2966760" y="31485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9" name="Łącznik prostoliniowy 73"/>
                <p:cNvSpPr/>
                <p:nvPr/>
              </p:nvSpPr>
              <p:spPr>
                <a:xfrm>
                  <a:off x="3098880" y="2996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0" name="Łącznik prostoliniowy 74"/>
                <p:cNvSpPr/>
                <p:nvPr/>
              </p:nvSpPr>
              <p:spPr>
                <a:xfrm>
                  <a:off x="3240000" y="31485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1" name="Łącznik prostoliniowy 75"/>
                <p:cNvSpPr/>
                <p:nvPr/>
              </p:nvSpPr>
              <p:spPr>
                <a:xfrm>
                  <a:off x="3371760" y="2996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2" name="Łącznik prostoliniowy 76"/>
                <p:cNvSpPr/>
                <p:nvPr/>
              </p:nvSpPr>
              <p:spPr>
                <a:xfrm>
                  <a:off x="310824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3" name="Łącznik prostoliniowy 77"/>
                <p:cNvSpPr/>
                <p:nvPr/>
              </p:nvSpPr>
              <p:spPr>
                <a:xfrm>
                  <a:off x="3240000" y="3007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4" name="Łącznik prostoliniowy 78"/>
                <p:cNvSpPr/>
                <p:nvPr/>
              </p:nvSpPr>
              <p:spPr>
                <a:xfrm>
                  <a:off x="337176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55" name="Łącznik prostoliniowy 79"/>
                <p:cNvSpPr/>
                <p:nvPr/>
              </p:nvSpPr>
              <p:spPr>
                <a:xfrm>
                  <a:off x="351288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2" name="Grupa 80"/>
              <p:cNvGrpSpPr/>
              <p:nvPr/>
            </p:nvGrpSpPr>
            <p:grpSpPr>
              <a:xfrm>
                <a:off x="3512880" y="2990520"/>
                <a:ext cx="546480" cy="163800"/>
                <a:chOff x="3512880" y="2990520"/>
                <a:chExt cx="546480" cy="163800"/>
              </a:xfrm>
            </p:grpSpPr>
            <p:sp>
              <p:nvSpPr>
                <p:cNvPr id="140" name="Łącznik prostoliniowy 81"/>
                <p:cNvSpPr/>
                <p:nvPr/>
              </p:nvSpPr>
              <p:spPr>
                <a:xfrm>
                  <a:off x="3512880" y="31428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1" name="Łącznik prostoliniowy 82"/>
                <p:cNvSpPr/>
                <p:nvPr/>
              </p:nvSpPr>
              <p:spPr>
                <a:xfrm>
                  <a:off x="3644640" y="29905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2" name="Łącznik prostoliniowy 83"/>
                <p:cNvSpPr/>
                <p:nvPr/>
              </p:nvSpPr>
              <p:spPr>
                <a:xfrm>
                  <a:off x="3786120" y="3142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3" name="Łącznik prostoliniowy 84"/>
                <p:cNvSpPr/>
                <p:nvPr/>
              </p:nvSpPr>
              <p:spPr>
                <a:xfrm>
                  <a:off x="3917880" y="2990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4" name="Łącznik prostoliniowy 85"/>
                <p:cNvSpPr/>
                <p:nvPr/>
              </p:nvSpPr>
              <p:spPr>
                <a:xfrm>
                  <a:off x="365436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5" name="Łącznik prostoliniowy 86"/>
                <p:cNvSpPr/>
                <p:nvPr/>
              </p:nvSpPr>
              <p:spPr>
                <a:xfrm>
                  <a:off x="378612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6" name="Łącznik prostoliniowy 87"/>
                <p:cNvSpPr/>
                <p:nvPr/>
              </p:nvSpPr>
              <p:spPr>
                <a:xfrm>
                  <a:off x="391788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47" name="Łącznik prostoliniowy 88"/>
                <p:cNvSpPr/>
                <p:nvPr/>
              </p:nvSpPr>
              <p:spPr>
                <a:xfrm>
                  <a:off x="405900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3" name="Grupa 89"/>
              <p:cNvGrpSpPr/>
              <p:nvPr/>
            </p:nvGrpSpPr>
            <p:grpSpPr>
              <a:xfrm>
                <a:off x="4059000" y="2984760"/>
                <a:ext cx="546480" cy="163800"/>
                <a:chOff x="4059000" y="2984760"/>
                <a:chExt cx="546480" cy="163800"/>
              </a:xfrm>
            </p:grpSpPr>
            <p:sp>
              <p:nvSpPr>
                <p:cNvPr id="132" name="Łącznik prostoliniowy 90"/>
                <p:cNvSpPr/>
                <p:nvPr/>
              </p:nvSpPr>
              <p:spPr>
                <a:xfrm>
                  <a:off x="4059000" y="31370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3" name="Łącznik prostoliniowy 91"/>
                <p:cNvSpPr/>
                <p:nvPr/>
              </p:nvSpPr>
              <p:spPr>
                <a:xfrm>
                  <a:off x="4190760" y="29847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4" name="Łącznik prostoliniowy 92"/>
                <p:cNvSpPr/>
                <p:nvPr/>
              </p:nvSpPr>
              <p:spPr>
                <a:xfrm>
                  <a:off x="4332240" y="3137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5" name="Łącznik prostoliniowy 96"/>
                <p:cNvSpPr/>
                <p:nvPr/>
              </p:nvSpPr>
              <p:spPr>
                <a:xfrm>
                  <a:off x="4464000" y="29847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6" name="Łącznik prostoliniowy 97"/>
                <p:cNvSpPr/>
                <p:nvPr/>
              </p:nvSpPr>
              <p:spPr>
                <a:xfrm>
                  <a:off x="420048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7" name="Łącznik prostoliniowy 98"/>
                <p:cNvSpPr/>
                <p:nvPr/>
              </p:nvSpPr>
              <p:spPr>
                <a:xfrm>
                  <a:off x="433224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8" name="Łącznik prostoliniowy 99"/>
                <p:cNvSpPr/>
                <p:nvPr/>
              </p:nvSpPr>
              <p:spPr>
                <a:xfrm>
                  <a:off x="446400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9" name="Łącznik prostoliniowy 100"/>
                <p:cNvSpPr/>
                <p:nvPr/>
              </p:nvSpPr>
              <p:spPr>
                <a:xfrm>
                  <a:off x="460512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4" name="Grupa 101"/>
              <p:cNvGrpSpPr/>
              <p:nvPr/>
            </p:nvGrpSpPr>
            <p:grpSpPr>
              <a:xfrm>
                <a:off x="4605120" y="2979000"/>
                <a:ext cx="546480" cy="163800"/>
                <a:chOff x="4605120" y="2979000"/>
                <a:chExt cx="546480" cy="163800"/>
              </a:xfrm>
            </p:grpSpPr>
            <p:sp>
              <p:nvSpPr>
                <p:cNvPr id="124" name="Łącznik prostoliniowy 102"/>
                <p:cNvSpPr/>
                <p:nvPr/>
              </p:nvSpPr>
              <p:spPr>
                <a:xfrm>
                  <a:off x="4605120" y="3131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5" name="Łącznik prostoliniowy 103"/>
                <p:cNvSpPr/>
                <p:nvPr/>
              </p:nvSpPr>
              <p:spPr>
                <a:xfrm>
                  <a:off x="4736880" y="29790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6" name="Łącznik prostoliniowy 104"/>
                <p:cNvSpPr/>
                <p:nvPr/>
              </p:nvSpPr>
              <p:spPr>
                <a:xfrm>
                  <a:off x="4878360" y="3131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7" name="Łącznik prostoliniowy 105"/>
                <p:cNvSpPr/>
                <p:nvPr/>
              </p:nvSpPr>
              <p:spPr>
                <a:xfrm>
                  <a:off x="5010120" y="29790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8" name="Łącznik prostoliniowy 106"/>
                <p:cNvSpPr/>
                <p:nvPr/>
              </p:nvSpPr>
              <p:spPr>
                <a:xfrm>
                  <a:off x="474624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9" name="Łącznik prostoliniowy 107"/>
                <p:cNvSpPr/>
                <p:nvPr/>
              </p:nvSpPr>
              <p:spPr>
                <a:xfrm>
                  <a:off x="487836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0" name="Łącznik prostoliniowy 108"/>
                <p:cNvSpPr/>
                <p:nvPr/>
              </p:nvSpPr>
              <p:spPr>
                <a:xfrm>
                  <a:off x="501012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31" name="Łącznik prostoliniowy 109"/>
                <p:cNvSpPr/>
                <p:nvPr/>
              </p:nvSpPr>
              <p:spPr>
                <a:xfrm>
                  <a:off x="515124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115" name="Grupa 110"/>
              <p:cNvGrpSpPr/>
              <p:nvPr/>
            </p:nvGrpSpPr>
            <p:grpSpPr>
              <a:xfrm>
                <a:off x="5151240" y="2973240"/>
                <a:ext cx="546480" cy="163800"/>
                <a:chOff x="5151240" y="2973240"/>
                <a:chExt cx="546480" cy="163800"/>
              </a:xfrm>
            </p:grpSpPr>
            <p:sp>
              <p:nvSpPr>
                <p:cNvPr id="116" name="Łącznik prostoliniowy 111"/>
                <p:cNvSpPr/>
                <p:nvPr/>
              </p:nvSpPr>
              <p:spPr>
                <a:xfrm>
                  <a:off x="5151240" y="31258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17" name="Łącznik prostoliniowy 112"/>
                <p:cNvSpPr/>
                <p:nvPr/>
              </p:nvSpPr>
              <p:spPr>
                <a:xfrm>
                  <a:off x="5283000" y="29732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18" name="Łącznik prostoliniowy 113"/>
                <p:cNvSpPr/>
                <p:nvPr/>
              </p:nvSpPr>
              <p:spPr>
                <a:xfrm>
                  <a:off x="5424480" y="31258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19" name="Łącznik prostoliniowy 114"/>
                <p:cNvSpPr/>
                <p:nvPr/>
              </p:nvSpPr>
              <p:spPr>
                <a:xfrm>
                  <a:off x="5556240" y="29732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0" name="Łącznik prostoliniowy 115"/>
                <p:cNvSpPr/>
                <p:nvPr/>
              </p:nvSpPr>
              <p:spPr>
                <a:xfrm>
                  <a:off x="529236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1" name="Łącznik prostoliniowy 116"/>
                <p:cNvSpPr/>
                <p:nvPr/>
              </p:nvSpPr>
              <p:spPr>
                <a:xfrm>
                  <a:off x="542448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2" name="Łącznik prostoliniowy 117"/>
                <p:cNvSpPr/>
                <p:nvPr/>
              </p:nvSpPr>
              <p:spPr>
                <a:xfrm>
                  <a:off x="555624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23" name="Łącznik prostoliniowy 118"/>
                <p:cNvSpPr/>
                <p:nvPr/>
              </p:nvSpPr>
              <p:spPr>
                <a:xfrm>
                  <a:off x="569736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sp>
          <p:nvSpPr>
            <p:cNvPr id="47" name="Prostokąt 119"/>
            <p:cNvSpPr/>
            <p:nvPr/>
          </p:nvSpPr>
          <p:spPr>
            <a:xfrm>
              <a:off x="55080" y="2895120"/>
              <a:ext cx="7483320" cy="608400"/>
            </a:xfrm>
            <a:prstGeom prst="rect">
              <a:avLst/>
            </a:prstGeom>
            <a:solidFill>
              <a:srgbClr val="4F81BD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Frequency </a:t>
              </a:r>
              <a:endParaRPr lang="en-GB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transfer</a:t>
              </a:r>
              <a:endParaRPr lang="en-GB" sz="1300" b="0" strike="noStrike" spc="-1">
                <a:latin typeface="Arial"/>
              </a:endParaRPr>
            </a:p>
          </p:txBody>
        </p:sp>
        <p:grpSp>
          <p:nvGrpSpPr>
            <p:cNvPr id="48" name="Grupa 125"/>
            <p:cNvGrpSpPr/>
            <p:nvPr/>
          </p:nvGrpSpPr>
          <p:grpSpPr>
            <a:xfrm>
              <a:off x="2502720" y="3182760"/>
              <a:ext cx="3276720" cy="192600"/>
              <a:chOff x="2502720" y="3182760"/>
              <a:chExt cx="3276720" cy="192600"/>
            </a:xfrm>
          </p:grpSpPr>
          <p:grpSp>
            <p:nvGrpSpPr>
              <p:cNvPr id="53" name="Grupa 126"/>
              <p:cNvGrpSpPr/>
              <p:nvPr/>
            </p:nvGrpSpPr>
            <p:grpSpPr>
              <a:xfrm>
                <a:off x="2502720" y="3211200"/>
                <a:ext cx="546480" cy="164160"/>
                <a:chOff x="2502720" y="3211200"/>
                <a:chExt cx="546480" cy="164160"/>
              </a:xfrm>
            </p:grpSpPr>
            <p:sp>
              <p:nvSpPr>
                <p:cNvPr id="102" name="Łącznik prostoliniowy 172"/>
                <p:cNvSpPr/>
                <p:nvPr/>
              </p:nvSpPr>
              <p:spPr>
                <a:xfrm>
                  <a:off x="2502720" y="33638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3" name="Łącznik prostoliniowy 173"/>
                <p:cNvSpPr/>
                <p:nvPr/>
              </p:nvSpPr>
              <p:spPr>
                <a:xfrm>
                  <a:off x="2634480" y="32112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4" name="Łącznik prostoliniowy 174"/>
                <p:cNvSpPr/>
                <p:nvPr/>
              </p:nvSpPr>
              <p:spPr>
                <a:xfrm>
                  <a:off x="2775600" y="33638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5" name="Łącznik prostoliniowy 175"/>
                <p:cNvSpPr/>
                <p:nvPr/>
              </p:nvSpPr>
              <p:spPr>
                <a:xfrm>
                  <a:off x="2907360" y="32112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6" name="Łącznik prostoliniowy 176"/>
                <p:cNvSpPr/>
                <p:nvPr/>
              </p:nvSpPr>
              <p:spPr>
                <a:xfrm>
                  <a:off x="2643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7" name="Łącznik prostoliniowy 177"/>
                <p:cNvSpPr/>
                <p:nvPr/>
              </p:nvSpPr>
              <p:spPr>
                <a:xfrm>
                  <a:off x="2775600" y="322272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8" name="Łącznik prostoliniowy 178"/>
                <p:cNvSpPr/>
                <p:nvPr/>
              </p:nvSpPr>
              <p:spPr>
                <a:xfrm>
                  <a:off x="290736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9" name="Łącznik prostoliniowy 179"/>
                <p:cNvSpPr/>
                <p:nvPr/>
              </p:nvSpPr>
              <p:spPr>
                <a:xfrm>
                  <a:off x="3048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4" name="Grupa 127"/>
              <p:cNvGrpSpPr/>
              <p:nvPr/>
            </p:nvGrpSpPr>
            <p:grpSpPr>
              <a:xfrm>
                <a:off x="3048840" y="3205800"/>
                <a:ext cx="546120" cy="163800"/>
                <a:chOff x="3048840" y="3205800"/>
                <a:chExt cx="546120" cy="163800"/>
              </a:xfrm>
            </p:grpSpPr>
            <p:sp>
              <p:nvSpPr>
                <p:cNvPr id="91" name="Łącznik prostoliniowy 164"/>
                <p:cNvSpPr/>
                <p:nvPr/>
              </p:nvSpPr>
              <p:spPr>
                <a:xfrm>
                  <a:off x="3048840" y="33580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2" name="Łącznik prostoliniowy 165"/>
                <p:cNvSpPr/>
                <p:nvPr/>
              </p:nvSpPr>
              <p:spPr>
                <a:xfrm>
                  <a:off x="3180600" y="3205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3" name="Łącznik prostoliniowy 166"/>
                <p:cNvSpPr/>
                <p:nvPr/>
              </p:nvSpPr>
              <p:spPr>
                <a:xfrm>
                  <a:off x="3321720" y="33580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7" name="Łącznik prostoliniowy 167"/>
                <p:cNvSpPr/>
                <p:nvPr/>
              </p:nvSpPr>
              <p:spPr>
                <a:xfrm>
                  <a:off x="3453480" y="3205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8" name="Łącznik prostoliniowy 168"/>
                <p:cNvSpPr/>
                <p:nvPr/>
              </p:nvSpPr>
              <p:spPr>
                <a:xfrm>
                  <a:off x="318996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9" name="Łącznik prostoliniowy 169"/>
                <p:cNvSpPr/>
                <p:nvPr/>
              </p:nvSpPr>
              <p:spPr>
                <a:xfrm>
                  <a:off x="3321720" y="321696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0" name="Łącznik prostoliniowy 170"/>
                <p:cNvSpPr/>
                <p:nvPr/>
              </p:nvSpPr>
              <p:spPr>
                <a:xfrm>
                  <a:off x="345348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101" name="Łącznik prostoliniowy 171"/>
                <p:cNvSpPr/>
                <p:nvPr/>
              </p:nvSpPr>
              <p:spPr>
                <a:xfrm>
                  <a:off x="359460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5" name="Grupa 128"/>
              <p:cNvGrpSpPr/>
              <p:nvPr/>
            </p:nvGrpSpPr>
            <p:grpSpPr>
              <a:xfrm>
                <a:off x="3594600" y="3200040"/>
                <a:ext cx="546480" cy="163800"/>
                <a:chOff x="3594600" y="3200040"/>
                <a:chExt cx="546480" cy="163800"/>
              </a:xfrm>
            </p:grpSpPr>
            <p:sp>
              <p:nvSpPr>
                <p:cNvPr id="83" name="Łącznik prostoliniowy 156"/>
                <p:cNvSpPr/>
                <p:nvPr/>
              </p:nvSpPr>
              <p:spPr>
                <a:xfrm>
                  <a:off x="3594600" y="33523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4" name="Łącznik prostoliniowy 157"/>
                <p:cNvSpPr/>
                <p:nvPr/>
              </p:nvSpPr>
              <p:spPr>
                <a:xfrm>
                  <a:off x="3726720" y="3200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5" name="Łącznik prostoliniowy 158"/>
                <p:cNvSpPr/>
                <p:nvPr/>
              </p:nvSpPr>
              <p:spPr>
                <a:xfrm>
                  <a:off x="3867840" y="33523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6" name="Łącznik prostoliniowy 159"/>
                <p:cNvSpPr/>
                <p:nvPr/>
              </p:nvSpPr>
              <p:spPr>
                <a:xfrm>
                  <a:off x="3999600" y="3200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7" name="Łącznik prostoliniowy 160"/>
                <p:cNvSpPr/>
                <p:nvPr/>
              </p:nvSpPr>
              <p:spPr>
                <a:xfrm>
                  <a:off x="373608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8" name="Łącznik prostoliniowy 161"/>
                <p:cNvSpPr/>
                <p:nvPr/>
              </p:nvSpPr>
              <p:spPr>
                <a:xfrm>
                  <a:off x="3867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9" name="Łącznik prostoliniowy 162"/>
                <p:cNvSpPr/>
                <p:nvPr/>
              </p:nvSpPr>
              <p:spPr>
                <a:xfrm>
                  <a:off x="399960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90" name="Łącznik prostoliniowy 163"/>
                <p:cNvSpPr/>
                <p:nvPr/>
              </p:nvSpPr>
              <p:spPr>
                <a:xfrm>
                  <a:off x="414072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6" name="Grupa 129"/>
              <p:cNvGrpSpPr/>
              <p:nvPr/>
            </p:nvGrpSpPr>
            <p:grpSpPr>
              <a:xfrm>
                <a:off x="4140720" y="3194280"/>
                <a:ext cx="546480" cy="163800"/>
                <a:chOff x="4140720" y="3194280"/>
                <a:chExt cx="546480" cy="163800"/>
              </a:xfrm>
            </p:grpSpPr>
            <p:sp>
              <p:nvSpPr>
                <p:cNvPr id="75" name="Łącznik prostoliniowy 148"/>
                <p:cNvSpPr/>
                <p:nvPr/>
              </p:nvSpPr>
              <p:spPr>
                <a:xfrm>
                  <a:off x="4140720" y="33465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6" name="Łącznik prostoliniowy 149"/>
                <p:cNvSpPr/>
                <p:nvPr/>
              </p:nvSpPr>
              <p:spPr>
                <a:xfrm>
                  <a:off x="4272840" y="3194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7" name="Łącznik prostoliniowy 150"/>
                <p:cNvSpPr/>
                <p:nvPr/>
              </p:nvSpPr>
              <p:spPr>
                <a:xfrm>
                  <a:off x="4413960" y="33465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8" name="Łącznik prostoliniowy 151"/>
                <p:cNvSpPr/>
                <p:nvPr/>
              </p:nvSpPr>
              <p:spPr>
                <a:xfrm>
                  <a:off x="4545720" y="3194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9" name="Łącznik prostoliniowy 152"/>
                <p:cNvSpPr/>
                <p:nvPr/>
              </p:nvSpPr>
              <p:spPr>
                <a:xfrm>
                  <a:off x="428220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0" name="Łącznik prostoliniowy 153"/>
                <p:cNvSpPr/>
                <p:nvPr/>
              </p:nvSpPr>
              <p:spPr>
                <a:xfrm>
                  <a:off x="441396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1" name="Łącznik prostoliniowy 154"/>
                <p:cNvSpPr/>
                <p:nvPr/>
              </p:nvSpPr>
              <p:spPr>
                <a:xfrm>
                  <a:off x="454572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82" name="Łącznik prostoliniowy 155"/>
                <p:cNvSpPr/>
                <p:nvPr/>
              </p:nvSpPr>
              <p:spPr>
                <a:xfrm>
                  <a:off x="468684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7" name="Grupa 130"/>
              <p:cNvGrpSpPr/>
              <p:nvPr/>
            </p:nvGrpSpPr>
            <p:grpSpPr>
              <a:xfrm>
                <a:off x="4686840" y="3188520"/>
                <a:ext cx="546480" cy="163800"/>
                <a:chOff x="4686840" y="3188520"/>
                <a:chExt cx="546480" cy="163800"/>
              </a:xfrm>
            </p:grpSpPr>
            <p:sp>
              <p:nvSpPr>
                <p:cNvPr id="67" name="Łącznik prostoliniowy 140"/>
                <p:cNvSpPr/>
                <p:nvPr/>
              </p:nvSpPr>
              <p:spPr>
                <a:xfrm>
                  <a:off x="4686840" y="33408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8" name="Łącznik prostoliniowy 141"/>
                <p:cNvSpPr/>
                <p:nvPr/>
              </p:nvSpPr>
              <p:spPr>
                <a:xfrm>
                  <a:off x="4818960" y="3188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9" name="Łącznik prostoliniowy 142"/>
                <p:cNvSpPr/>
                <p:nvPr/>
              </p:nvSpPr>
              <p:spPr>
                <a:xfrm>
                  <a:off x="4960080" y="3340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0" name="Łącznik prostoliniowy 143"/>
                <p:cNvSpPr/>
                <p:nvPr/>
              </p:nvSpPr>
              <p:spPr>
                <a:xfrm>
                  <a:off x="5091840" y="3188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1" name="Łącznik prostoliniowy 144"/>
                <p:cNvSpPr/>
                <p:nvPr/>
              </p:nvSpPr>
              <p:spPr>
                <a:xfrm>
                  <a:off x="482832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2" name="Łącznik prostoliniowy 145"/>
                <p:cNvSpPr/>
                <p:nvPr/>
              </p:nvSpPr>
              <p:spPr>
                <a:xfrm>
                  <a:off x="496008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3" name="Łącznik prostoliniowy 146"/>
                <p:cNvSpPr/>
                <p:nvPr/>
              </p:nvSpPr>
              <p:spPr>
                <a:xfrm>
                  <a:off x="509184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74" name="Łącznik prostoliniowy 147"/>
                <p:cNvSpPr/>
                <p:nvPr/>
              </p:nvSpPr>
              <p:spPr>
                <a:xfrm>
                  <a:off x="523296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  <p:grpSp>
            <p:nvGrpSpPr>
              <p:cNvPr id="58" name="Grupa 131"/>
              <p:cNvGrpSpPr/>
              <p:nvPr/>
            </p:nvGrpSpPr>
            <p:grpSpPr>
              <a:xfrm>
                <a:off x="5232960" y="3182760"/>
                <a:ext cx="546480" cy="163800"/>
                <a:chOff x="5232960" y="3182760"/>
                <a:chExt cx="546480" cy="163800"/>
              </a:xfrm>
            </p:grpSpPr>
            <p:sp>
              <p:nvSpPr>
                <p:cNvPr id="59" name="Łącznik prostoliniowy 132"/>
                <p:cNvSpPr/>
                <p:nvPr/>
              </p:nvSpPr>
              <p:spPr>
                <a:xfrm>
                  <a:off x="5232960" y="33350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0" name="Łącznik prostoliniowy 133"/>
                <p:cNvSpPr/>
                <p:nvPr/>
              </p:nvSpPr>
              <p:spPr>
                <a:xfrm>
                  <a:off x="5364720" y="31827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1" name="Łącznik prostoliniowy 134"/>
                <p:cNvSpPr/>
                <p:nvPr/>
              </p:nvSpPr>
              <p:spPr>
                <a:xfrm>
                  <a:off x="5506200" y="3335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2" name="Łącznik prostoliniowy 135"/>
                <p:cNvSpPr/>
                <p:nvPr/>
              </p:nvSpPr>
              <p:spPr>
                <a:xfrm>
                  <a:off x="5637960" y="31827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3" name="Łącznik prostoliniowy 136"/>
                <p:cNvSpPr/>
                <p:nvPr/>
              </p:nvSpPr>
              <p:spPr>
                <a:xfrm>
                  <a:off x="537444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4" name="Łącznik prostoliniowy 137"/>
                <p:cNvSpPr/>
                <p:nvPr/>
              </p:nvSpPr>
              <p:spPr>
                <a:xfrm>
                  <a:off x="550620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5" name="Łącznik prostoliniowy 138"/>
                <p:cNvSpPr/>
                <p:nvPr/>
              </p:nvSpPr>
              <p:spPr>
                <a:xfrm>
                  <a:off x="563796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  <p:sp>
              <p:nvSpPr>
                <p:cNvPr id="66" name="Łącznik prostoliniowy 139"/>
                <p:cNvSpPr/>
                <p:nvPr/>
              </p:nvSpPr>
              <p:spPr>
                <a:xfrm>
                  <a:off x="577908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</p:sp>
          </p:grpSp>
        </p:grpSp>
        <p:sp>
          <p:nvSpPr>
            <p:cNvPr id="49" name="Strzałka w prawo 36"/>
            <p:cNvSpPr/>
            <p:nvPr/>
          </p:nvSpPr>
          <p:spPr>
            <a:xfrm>
              <a:off x="5716440" y="2931120"/>
              <a:ext cx="227520" cy="163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0" name="Strzałka w prawo 182"/>
            <p:cNvSpPr/>
            <p:nvPr/>
          </p:nvSpPr>
          <p:spPr>
            <a:xfrm rot="10800000">
              <a:off x="2272680" y="3247200"/>
              <a:ext cx="227520" cy="163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1" name="pole tekstowe 186"/>
            <p:cNvSpPr/>
            <p:nvPr/>
          </p:nvSpPr>
          <p:spPr>
            <a:xfrm>
              <a:off x="5918760" y="2917080"/>
              <a:ext cx="1609920" cy="5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Enhance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delay measurement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thanks to common freq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52" name="Strzałka w dół 63"/>
            <p:cNvSpPr/>
            <p:nvPr/>
          </p:nvSpPr>
          <p:spPr>
            <a:xfrm rot="10800000">
              <a:off x="6953760" y="2608920"/>
              <a:ext cx="303840" cy="2862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</p:grpSp>
      <p:grpSp>
        <p:nvGrpSpPr>
          <p:cNvPr id="164" name="Grupa 66"/>
          <p:cNvGrpSpPr/>
          <p:nvPr/>
        </p:nvGrpSpPr>
        <p:grpSpPr>
          <a:xfrm>
            <a:off x="53640" y="2605320"/>
            <a:ext cx="8655120" cy="2125080"/>
            <a:chOff x="53640" y="2605320"/>
            <a:chExt cx="8655120" cy="2125080"/>
          </a:xfrm>
        </p:grpSpPr>
        <p:sp>
          <p:nvSpPr>
            <p:cNvPr id="165" name="Prostokąt 183"/>
            <p:cNvSpPr/>
            <p:nvPr/>
          </p:nvSpPr>
          <p:spPr>
            <a:xfrm>
              <a:off x="53640" y="4172040"/>
              <a:ext cx="8632080" cy="532440"/>
            </a:xfrm>
            <a:prstGeom prst="rect">
              <a:avLst/>
            </a:prstGeom>
            <a:solidFill>
              <a:srgbClr val="9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Asymmetry</a:t>
              </a:r>
              <a:endParaRPr lang="en-GB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corrections</a:t>
              </a:r>
              <a:endParaRPr lang="en-GB" sz="1300" b="0" strike="noStrike" spc="-1">
                <a:latin typeface="Arial"/>
              </a:endParaRPr>
            </a:p>
          </p:txBody>
        </p:sp>
        <p:sp>
          <p:nvSpPr>
            <p:cNvPr id="166" name="pole tekstowe 187"/>
            <p:cNvSpPr/>
            <p:nvPr/>
          </p:nvSpPr>
          <p:spPr>
            <a:xfrm>
              <a:off x="2136960" y="4138560"/>
              <a:ext cx="1836000" cy="5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Single bidirectional fiber</a:t>
              </a:r>
              <a:endParaRPr lang="en-GB" sz="110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Link delay model</a:t>
              </a:r>
              <a:endParaRPr lang="en-GB" sz="110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Calibration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167" name="Strzałka w dół 189"/>
            <p:cNvSpPr/>
            <p:nvPr/>
          </p:nvSpPr>
          <p:spPr>
            <a:xfrm rot="10800000">
              <a:off x="8265960" y="2605320"/>
              <a:ext cx="303840" cy="156672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9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68" name="pole tekstowe 181"/>
            <p:cNvSpPr/>
            <p:nvPr/>
          </p:nvSpPr>
          <p:spPr>
            <a:xfrm>
              <a:off x="3595320" y="4133520"/>
              <a:ext cx="5113440" cy="5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Enhance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time corrections accuracy </a:t>
              </a:r>
              <a:endParaRPr lang="en-GB" sz="1100" b="0" strike="noStrike" spc="-1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by automatic medium asymmetry calculation and calibration of hardware delays</a:t>
              </a:r>
              <a:endParaRPr lang="en-GB" sz="1100" b="0" strike="noStrike" spc="-1">
                <a:latin typeface="Arial"/>
              </a:endParaRPr>
            </a:p>
          </p:txBody>
        </p:sp>
      </p:grpSp>
      <p:grpSp>
        <p:nvGrpSpPr>
          <p:cNvPr id="169" name="Grupa 68"/>
          <p:cNvGrpSpPr/>
          <p:nvPr/>
        </p:nvGrpSpPr>
        <p:grpSpPr>
          <a:xfrm>
            <a:off x="1451880" y="1229040"/>
            <a:ext cx="5243040" cy="241920"/>
            <a:chOff x="1451880" y="1229040"/>
            <a:chExt cx="5243040" cy="241920"/>
          </a:xfrm>
        </p:grpSpPr>
        <p:sp>
          <p:nvSpPr>
            <p:cNvPr id="170" name="pole tekstowe 190"/>
            <p:cNvSpPr/>
            <p:nvPr/>
          </p:nvSpPr>
          <p:spPr>
            <a:xfrm>
              <a:off x="1451880" y="1229040"/>
              <a:ext cx="2008440" cy="24192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37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11h50m00s000000000.000ns</a:t>
              </a:r>
              <a:endParaRPr lang="en-GB" sz="1000" b="0" strike="noStrike" spc="-1">
                <a:latin typeface="Arial"/>
              </a:endParaRPr>
            </a:p>
          </p:txBody>
        </p:sp>
        <p:sp>
          <p:nvSpPr>
            <p:cNvPr id="171" name="pole tekstowe 191"/>
            <p:cNvSpPr/>
            <p:nvPr/>
          </p:nvSpPr>
          <p:spPr>
            <a:xfrm>
              <a:off x="4686480" y="1229040"/>
              <a:ext cx="2008440" cy="24192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37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11h50m00s000000000.0</a:t>
              </a:r>
              <a:r>
                <a:rPr lang="en-US" sz="1000" b="1" strike="noStrike" spc="-1">
                  <a:solidFill>
                    <a:srgbClr val="FF0000"/>
                  </a:solidFill>
                  <a:latin typeface="Consolas"/>
                  <a:ea typeface="DejaVu Sans"/>
                </a:rPr>
                <a:t>1</a:t>
              </a: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0ns</a:t>
              </a:r>
              <a:endParaRPr lang="en-GB" sz="1000" b="0" strike="noStrike" spc="-1">
                <a:latin typeface="Arial"/>
              </a:endParaRPr>
            </a:p>
          </p:txBody>
        </p:sp>
      </p:grpSp>
      <p:grpSp>
        <p:nvGrpSpPr>
          <p:cNvPr id="172" name="Group 22"/>
          <p:cNvGrpSpPr/>
          <p:nvPr/>
        </p:nvGrpSpPr>
        <p:grpSpPr>
          <a:xfrm>
            <a:off x="59400" y="2608920"/>
            <a:ext cx="7978680" cy="1515240"/>
            <a:chOff x="59400" y="2608920"/>
            <a:chExt cx="7978680" cy="1515240"/>
          </a:xfrm>
        </p:grpSpPr>
        <p:grpSp>
          <p:nvGrpSpPr>
            <p:cNvPr id="173" name="Grupa 65"/>
            <p:cNvGrpSpPr/>
            <p:nvPr/>
          </p:nvGrpSpPr>
          <p:grpSpPr>
            <a:xfrm>
              <a:off x="59400" y="2608920"/>
              <a:ext cx="7978680" cy="1515240"/>
              <a:chOff x="59400" y="2608920"/>
              <a:chExt cx="7978680" cy="1515240"/>
            </a:xfrm>
          </p:grpSpPr>
          <p:sp>
            <p:nvSpPr>
              <p:cNvPr id="178" name="Prostokąt 124"/>
              <p:cNvSpPr/>
              <p:nvPr/>
            </p:nvSpPr>
            <p:spPr>
              <a:xfrm>
                <a:off x="59400" y="3562200"/>
                <a:ext cx="7978680" cy="532440"/>
              </a:xfrm>
              <a:prstGeom prst="rect">
                <a:avLst/>
              </a:prstGeom>
              <a:solidFill>
                <a:srgbClr val="4F81BD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300" b="1" strike="noStrike" spc="-1">
                    <a:solidFill>
                      <a:srgbClr val="FFFFFF"/>
                    </a:solidFill>
                    <a:latin typeface="Arial"/>
                    <a:ea typeface="DejaVu Sans"/>
                  </a:rPr>
                  <a:t>Phase </a:t>
                </a:r>
                <a:endParaRPr lang="en-GB" sz="1300" b="0" strike="noStrike" spc="-1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en-US" sz="1300" b="1" strike="noStrike" spc="-1">
                    <a:solidFill>
                      <a:srgbClr val="FFFFFF"/>
                    </a:solidFill>
                    <a:latin typeface="Arial"/>
                    <a:ea typeface="DejaVu Sans"/>
                  </a:rPr>
                  <a:t>detection</a:t>
                </a:r>
                <a:endParaRPr lang="en-GB" sz="1300" b="0" strike="noStrike" spc="-1">
                  <a:latin typeface="Arial"/>
                </a:endParaRPr>
              </a:p>
            </p:txBody>
          </p:sp>
          <p:sp>
            <p:nvSpPr>
              <p:cNvPr id="179" name="Łącznik prostoliniowy 40"/>
              <p:cNvSpPr/>
              <p:nvPr/>
            </p:nvSpPr>
            <p:spPr>
              <a:xfrm>
                <a:off x="2554200" y="3065040"/>
                <a:ext cx="360" cy="87804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0" name="Łącznik prostoliniowy 184"/>
              <p:cNvSpPr/>
              <p:nvPr/>
            </p:nvSpPr>
            <p:spPr>
              <a:xfrm>
                <a:off x="2645280" y="3251520"/>
                <a:ext cx="360" cy="69156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1" name="Łącznik prosty ze strzałką 46"/>
              <p:cNvSpPr/>
              <p:nvPr/>
            </p:nvSpPr>
            <p:spPr>
              <a:xfrm>
                <a:off x="2349000" y="3867120"/>
                <a:ext cx="204480" cy="3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2" name="Łącznik prosty ze strzałką 185"/>
              <p:cNvSpPr/>
              <p:nvPr/>
            </p:nvSpPr>
            <p:spPr>
              <a:xfrm flipH="1">
                <a:off x="2624400" y="3867120"/>
                <a:ext cx="240120" cy="3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3" name="pole tekstowe 62"/>
              <p:cNvSpPr/>
              <p:nvPr/>
            </p:nvSpPr>
            <p:spPr>
              <a:xfrm>
                <a:off x="5578920" y="3529080"/>
                <a:ext cx="2446560" cy="591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Enhance </a:t>
                </a:r>
                <a:endParaRPr lang="en-GB" sz="1100" b="0" strike="noStrike" spc="-1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timestamp precision to ps level</a:t>
                </a:r>
                <a:endParaRPr lang="en-GB" sz="1100" b="0" strike="noStrike" spc="-1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by using phase detection techniques</a:t>
                </a:r>
                <a:endParaRPr lang="en-GB" sz="1100" b="0" strike="noStrike" spc="-1">
                  <a:latin typeface="Arial"/>
                </a:endParaRPr>
              </a:p>
            </p:txBody>
          </p:sp>
          <p:sp>
            <p:nvSpPr>
              <p:cNvPr id="184" name="Strzałka w dół 188"/>
              <p:cNvSpPr/>
              <p:nvPr/>
            </p:nvSpPr>
            <p:spPr>
              <a:xfrm rot="10800000">
                <a:off x="7677720" y="2608920"/>
                <a:ext cx="303840" cy="953280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9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185" name="pole tekstowe 180"/>
              <p:cNvSpPr/>
              <p:nvPr/>
            </p:nvSpPr>
            <p:spPr>
              <a:xfrm>
                <a:off x="2017440" y="3867120"/>
                <a:ext cx="208872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1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Phase offset</a:t>
                </a: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 with ps precision</a:t>
                </a:r>
                <a:endParaRPr lang="en-GB" sz="1100" b="0" strike="noStrike" spc="-1">
                  <a:latin typeface="Arial"/>
                </a:endParaRPr>
              </a:p>
            </p:txBody>
          </p:sp>
        </p:grpSp>
        <p:sp>
          <p:nvSpPr>
            <p:cNvPr id="174" name="Straight Connector 4"/>
            <p:cNvSpPr/>
            <p:nvPr/>
          </p:nvSpPr>
          <p:spPr>
            <a:xfrm>
              <a:off x="2562120" y="3165840"/>
              <a:ext cx="360" cy="701280"/>
            </a:xfrm>
            <a:prstGeom prst="line">
              <a:avLst/>
            </a:prstGeom>
            <a:ln>
              <a:solidFill>
                <a:srgbClr val="4A7EB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5" name="Straight Connector 9"/>
            <p:cNvSpPr/>
            <p:nvPr/>
          </p:nvSpPr>
          <p:spPr>
            <a:xfrm flipH="1">
              <a:off x="2641320" y="3370680"/>
              <a:ext cx="4320" cy="496440"/>
            </a:xfrm>
            <a:prstGeom prst="line">
              <a:avLst/>
            </a:prstGeom>
            <a:ln>
              <a:solidFill>
                <a:srgbClr val="4A7EB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6" name="Straight Arrow Connector 15"/>
            <p:cNvSpPr/>
            <p:nvPr/>
          </p:nvSpPr>
          <p:spPr>
            <a:xfrm>
              <a:off x="2438280" y="3790800"/>
              <a:ext cx="11340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7" name="Straight Arrow Connector 18"/>
            <p:cNvSpPr/>
            <p:nvPr/>
          </p:nvSpPr>
          <p:spPr>
            <a:xfrm flipH="1">
              <a:off x="2641320" y="3790800"/>
              <a:ext cx="1227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  <p:sp>
        <p:nvSpPr>
          <p:cNvPr id="186" name="Prostokąt 5"/>
          <p:cNvSpPr/>
          <p:nvPr/>
        </p:nvSpPr>
        <p:spPr>
          <a:xfrm>
            <a:off x="7200" y="666720"/>
            <a:ext cx="9142920" cy="33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600" b="0" strike="noStrike" spc="-1" dirty="0">
                <a:solidFill>
                  <a:srgbClr val="0033A0"/>
                </a:solidFill>
                <a:latin typeface="Bookman Old Style"/>
                <a:ea typeface="DejaVu Sans"/>
              </a:rPr>
              <a:t>White Rabbit = PTP + L1 </a:t>
            </a:r>
            <a:r>
              <a:rPr lang="en-US" sz="1600" b="0" strike="noStrike" spc="-1" dirty="0" err="1">
                <a:solidFill>
                  <a:srgbClr val="0033A0"/>
                </a:solidFill>
                <a:latin typeface="Bookman Old Style"/>
                <a:ea typeface="DejaVu Sans"/>
              </a:rPr>
              <a:t>syntonisation</a:t>
            </a:r>
            <a:r>
              <a:rPr lang="en-US" sz="1600" b="0" strike="noStrike" spc="-1" dirty="0">
                <a:solidFill>
                  <a:srgbClr val="0033A0"/>
                </a:solidFill>
                <a:latin typeface="Bookman Old Style"/>
                <a:ea typeface="DejaVu Sans"/>
              </a:rPr>
              <a:t> + phase detection + asymmetry correction</a:t>
            </a:r>
            <a:endParaRPr lang="en-GB" sz="1600" b="0" strike="noStrike" spc="-1" dirty="0">
              <a:latin typeface="Arial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0" y="2834640"/>
            <a:ext cx="9144000" cy="1895760"/>
          </a:xfrm>
          <a:prstGeom prst="rect">
            <a:avLst/>
          </a:prstGeom>
          <a:solidFill>
            <a:srgbClr val="FFFFFF">
              <a:alpha val="7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Prostokąt 186"/>
          <p:cNvSpPr/>
          <p:nvPr/>
        </p:nvSpPr>
        <p:spPr>
          <a:xfrm>
            <a:off x="2502720" y="657220"/>
            <a:ext cx="6630400" cy="342500"/>
          </a:xfrm>
          <a:prstGeom prst="rect">
            <a:avLst/>
          </a:prstGeom>
          <a:solidFill>
            <a:srgbClr val="FFFFFF">
              <a:alpha val="7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04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353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5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354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rgbClr val="0033A0"/>
                </a:solidFill>
                <a:latin typeface="Bookman Old Style"/>
                <a:ea typeface="DejaVu Sans"/>
              </a:rPr>
              <a:t>PTP overview</a:t>
            </a:r>
            <a:endParaRPr lang="en-GB" sz="2000" b="0" strike="noStrike" spc="-1">
              <a:latin typeface="Arial"/>
            </a:endParaRPr>
          </a:p>
        </p:txBody>
      </p:sp>
      <p:sp>
        <p:nvSpPr>
          <p:cNvPr id="355" name="pole tekstowe 2"/>
          <p:cNvSpPr/>
          <p:nvPr/>
        </p:nvSpPr>
        <p:spPr>
          <a:xfrm>
            <a:off x="152280" y="895320"/>
            <a:ext cx="6053760" cy="31532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spc="-1" dirty="0">
                <a:solidFill>
                  <a:srgbClr val="0032A0"/>
                </a:solidFill>
              </a:rPr>
              <a:t>Packet-based hierarchical time-transfer protocol</a:t>
            </a: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spc="-1" dirty="0">
                <a:solidFill>
                  <a:srgbClr val="0032A0"/>
                </a:solidFill>
              </a:rPr>
              <a:t>PTP messages exchanged (relevant for WR)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0032A0"/>
                </a:solidFill>
              </a:rPr>
              <a:t>Announce</a:t>
            </a:r>
            <a:endParaRPr lang="en-GB" sz="1100" spc="-1" dirty="0">
              <a:solidFill>
                <a:srgbClr val="0032A0"/>
              </a:solidFill>
            </a:endParaRP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0032A0"/>
                </a:solidFill>
              </a:rPr>
              <a:t>Information needed to establish timing hierarchy (next slide)</a:t>
            </a:r>
            <a:endParaRPr lang="en-GB" sz="1100" spc="-1" dirty="0">
              <a:solidFill>
                <a:srgbClr val="0032A0"/>
              </a:solidFill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0032A0"/>
                </a:solidFill>
              </a:rPr>
              <a:t>Delay Request-response mechanism</a:t>
            </a:r>
            <a:endParaRPr lang="en-GB" sz="1100" spc="-1" dirty="0">
              <a:solidFill>
                <a:srgbClr val="0032A0"/>
              </a:solidFill>
            </a:endParaRP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0032A0"/>
                </a:solidFill>
              </a:rPr>
              <a:t>Sync, Delay_Req, </a:t>
            </a:r>
            <a:r>
              <a:rPr lang="en-US" sz="1100" spc="-1" dirty="0" err="1">
                <a:solidFill>
                  <a:srgbClr val="0032A0"/>
                </a:solidFill>
              </a:rPr>
              <a:t>Delay_Resp</a:t>
            </a:r>
            <a:r>
              <a:rPr lang="en-US" sz="1100" spc="-1" dirty="0">
                <a:solidFill>
                  <a:srgbClr val="0032A0"/>
                </a:solidFill>
              </a:rPr>
              <a:t>, </a:t>
            </a:r>
            <a:r>
              <a:rPr lang="en-US" sz="1100" spc="-1" dirty="0" err="1">
                <a:solidFill>
                  <a:srgbClr val="0032A0"/>
                </a:solidFill>
              </a:rPr>
              <a:t>Follow_up</a:t>
            </a:r>
            <a:r>
              <a:rPr lang="en-US" sz="1100" spc="-1" dirty="0">
                <a:solidFill>
                  <a:srgbClr val="0032A0"/>
                </a:solidFill>
              </a:rPr>
              <a:t> (for two step)</a:t>
            </a:r>
            <a:endParaRPr lang="en-GB" sz="1100" spc="-1" dirty="0">
              <a:solidFill>
                <a:srgbClr val="0032A0"/>
              </a:solidFill>
            </a:endParaRP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0032A0"/>
                </a:solidFill>
              </a:rPr>
              <a:t>Used to calculate delay and offset on the slave side</a:t>
            </a:r>
            <a:endParaRPr lang="en-GB" sz="1100" spc="-1" dirty="0">
              <a:solidFill>
                <a:srgbClr val="0032A0"/>
              </a:solidFill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0032A0"/>
                </a:solidFill>
              </a:rPr>
              <a:t>Optional: Signaling</a:t>
            </a:r>
            <a:endParaRPr lang="en-GB" sz="1100" spc="-1" dirty="0">
              <a:solidFill>
                <a:srgbClr val="0032A0"/>
              </a:solidFill>
            </a:endParaRPr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0032A0"/>
                </a:solidFill>
              </a:rPr>
              <a:t>Used to pass information for optional features</a:t>
            </a:r>
            <a:endParaRPr lang="en-GB" sz="1100" spc="-1" dirty="0">
              <a:solidFill>
                <a:srgbClr val="0032A0"/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0032A0"/>
                </a:solidFill>
              </a:rPr>
              <a:t>Type-Length-Value </a:t>
            </a:r>
            <a:r>
              <a:rPr lang="en-US" sz="1400" spc="-1" dirty="0">
                <a:solidFill>
                  <a:srgbClr val="0032A0"/>
                </a:solidFill>
              </a:rPr>
              <a:t>(TLV</a:t>
            </a:r>
            <a:r>
              <a:rPr lang="en-US" sz="1400" spc="-1" dirty="0" smtClean="0">
                <a:solidFill>
                  <a:srgbClr val="0032A0"/>
                </a:solidFill>
              </a:rPr>
              <a:t>) extension mechanism</a:t>
            </a:r>
            <a:endParaRPr lang="en-GB" sz="1400" spc="-1" dirty="0">
              <a:solidFill>
                <a:srgbClr val="0032A0"/>
              </a:solidFill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0032A0"/>
                </a:solidFill>
              </a:rPr>
              <a:t>Used to pass information for optional </a:t>
            </a:r>
            <a:r>
              <a:rPr lang="en-US" sz="1100" spc="-1" dirty="0" smtClean="0">
                <a:solidFill>
                  <a:srgbClr val="0032A0"/>
                </a:solidFill>
              </a:rPr>
              <a:t>features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0032A0"/>
                </a:solidFill>
              </a:rPr>
              <a:t>Can be attached to any time of PTP Message</a:t>
            </a:r>
            <a:endParaRPr lang="en-GB" sz="1100" spc="-1" dirty="0">
              <a:solidFill>
                <a:srgbClr val="0032A0"/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>
                <a:solidFill>
                  <a:srgbClr val="0032A0"/>
                </a:solidFill>
              </a:rPr>
              <a:t>Hierarchical </a:t>
            </a:r>
            <a:r>
              <a:rPr lang="en-US" sz="1400" spc="-1" dirty="0">
                <a:solidFill>
                  <a:srgbClr val="0032A0"/>
                </a:solidFill>
              </a:rPr>
              <a:t>distribution with master-slave hops</a:t>
            </a:r>
            <a:endParaRPr lang="en-GB" sz="1400" spc="-1" dirty="0">
              <a:solidFill>
                <a:srgbClr val="0032A0"/>
              </a:solidFill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0032A0"/>
                </a:solidFill>
              </a:rPr>
              <a:t>Grandmaster – single source of time for entire network</a:t>
            </a:r>
            <a:endParaRPr lang="en-GB" sz="1100" spc="-1" dirty="0">
              <a:solidFill>
                <a:srgbClr val="0032A0"/>
              </a:solidFill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0032A0"/>
                </a:solidFill>
              </a:rPr>
              <a:t>Boundary Clock – relies time downstream</a:t>
            </a:r>
            <a:endParaRPr lang="en-GB" sz="1100" spc="-1" dirty="0">
              <a:solidFill>
                <a:srgbClr val="0032A0"/>
              </a:solidFill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0032A0"/>
                </a:solidFill>
              </a:rPr>
              <a:t>Ordinary Clock – consumer of time </a:t>
            </a:r>
            <a:endParaRPr lang="en-US" sz="1100" spc="-1" dirty="0">
              <a:solidFill>
                <a:srgbClr val="0032A0"/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endParaRPr lang="en-GB" sz="1100" spc="-1" dirty="0">
              <a:solidFill>
                <a:srgbClr val="0032A0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74128"/>
            <a:ext cx="2286000" cy="3271156"/>
          </a:xfrm>
          <a:prstGeom prst="rect">
            <a:avLst/>
          </a:prstGeom>
        </p:spPr>
      </p:pic>
      <p:grpSp>
        <p:nvGrpSpPr>
          <p:cNvPr id="9" name="Grupa 8"/>
          <p:cNvGrpSpPr/>
          <p:nvPr/>
        </p:nvGrpSpPr>
        <p:grpSpPr>
          <a:xfrm>
            <a:off x="7086600" y="4049548"/>
            <a:ext cx="2010175" cy="521766"/>
            <a:chOff x="7144560" y="1657440"/>
            <a:chExt cx="2010175" cy="521766"/>
          </a:xfrm>
        </p:grpSpPr>
        <p:sp>
          <p:nvSpPr>
            <p:cNvPr id="31" name="pole tekstowe 33"/>
            <p:cNvSpPr/>
            <p:nvPr/>
          </p:nvSpPr>
          <p:spPr>
            <a:xfrm>
              <a:off x="7144560" y="1805400"/>
              <a:ext cx="889003" cy="260156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100" b="0" strike="noStrike" spc="-1" dirty="0" err="1" smtClean="0">
                  <a:solidFill>
                    <a:srgbClr val="0032A0"/>
                  </a:solidFill>
                  <a:latin typeface="Arial"/>
                  <a:ea typeface="DejaVu Sans"/>
                </a:rPr>
                <a:t>Time_cor</a:t>
              </a:r>
              <a:r>
                <a:rPr lang="en-US" sz="1100" b="0" strike="noStrike" spc="-1" dirty="0" smtClean="0">
                  <a:solidFill>
                    <a:srgbClr val="0032A0"/>
                  </a:solidFill>
                  <a:latin typeface="Arial"/>
                  <a:ea typeface="DejaVu Sans"/>
                </a:rPr>
                <a:t> =</a:t>
              </a:r>
              <a:endParaRPr lang="en-GB" sz="1100" b="0" strike="noStrike" spc="-1" dirty="0">
                <a:solidFill>
                  <a:srgbClr val="0032A0"/>
                </a:solidFill>
                <a:latin typeface="Arial"/>
              </a:endParaRPr>
            </a:p>
          </p:txBody>
        </p:sp>
        <p:sp>
          <p:nvSpPr>
            <p:cNvPr id="32" name="pole tekstowe 123"/>
            <p:cNvSpPr/>
            <p:nvPr/>
          </p:nvSpPr>
          <p:spPr>
            <a:xfrm>
              <a:off x="7957506" y="1657440"/>
              <a:ext cx="1197229" cy="521766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0032A0"/>
                  </a:solidFill>
                  <a:latin typeface="Arial"/>
                  <a:ea typeface="DejaVu Sans"/>
                </a:rPr>
                <a:t>(t</a:t>
              </a:r>
              <a:r>
                <a:rPr lang="en-US" sz="1100" b="0" strike="noStrike" spc="-1" baseline="-25000" dirty="0">
                  <a:solidFill>
                    <a:srgbClr val="0032A0"/>
                  </a:solidFill>
                  <a:latin typeface="Arial"/>
                  <a:ea typeface="DejaVu Sans"/>
                </a:rPr>
                <a:t>4</a:t>
              </a:r>
              <a:r>
                <a:rPr lang="en-US" sz="1100" b="0" strike="noStrike" spc="-1" dirty="0">
                  <a:solidFill>
                    <a:srgbClr val="0032A0"/>
                  </a:solidFill>
                  <a:latin typeface="Arial"/>
                  <a:ea typeface="DejaVu Sans"/>
                </a:rPr>
                <a:t> – t</a:t>
              </a:r>
              <a:r>
                <a:rPr lang="en-US" sz="1100" b="0" strike="noStrike" spc="-1" baseline="-25000" dirty="0">
                  <a:solidFill>
                    <a:srgbClr val="0032A0"/>
                  </a:solidFill>
                  <a:latin typeface="Arial"/>
                  <a:ea typeface="DejaVu Sans"/>
                </a:rPr>
                <a:t>1</a:t>
              </a:r>
              <a:r>
                <a:rPr lang="en-US" sz="1100" b="0" strike="noStrike" spc="-1" dirty="0">
                  <a:solidFill>
                    <a:srgbClr val="0032A0"/>
                  </a:solidFill>
                  <a:latin typeface="Arial"/>
                  <a:ea typeface="DejaVu Sans"/>
                </a:rPr>
                <a:t>) – (t</a:t>
              </a:r>
              <a:r>
                <a:rPr lang="en-US" sz="1100" b="0" strike="noStrike" spc="-1" baseline="-25000" dirty="0">
                  <a:solidFill>
                    <a:srgbClr val="0032A0"/>
                  </a:solidFill>
                  <a:latin typeface="Arial"/>
                  <a:ea typeface="DejaVu Sans"/>
                </a:rPr>
                <a:t>3</a:t>
              </a:r>
              <a:r>
                <a:rPr lang="en-US" sz="1100" b="0" strike="noStrike" spc="-1" dirty="0">
                  <a:solidFill>
                    <a:srgbClr val="0032A0"/>
                  </a:solidFill>
                  <a:latin typeface="Arial"/>
                  <a:ea typeface="DejaVu Sans"/>
                </a:rPr>
                <a:t> – t</a:t>
              </a:r>
              <a:r>
                <a:rPr lang="en-US" sz="1100" b="0" strike="noStrike" spc="-1" baseline="-25000" dirty="0">
                  <a:solidFill>
                    <a:srgbClr val="0032A0"/>
                  </a:solidFill>
                  <a:latin typeface="Arial"/>
                  <a:ea typeface="DejaVu Sans"/>
                </a:rPr>
                <a:t>2</a:t>
              </a:r>
              <a:r>
                <a:rPr lang="en-US" sz="1100" b="0" strike="noStrike" spc="-1" dirty="0">
                  <a:solidFill>
                    <a:srgbClr val="0032A0"/>
                  </a:solidFill>
                  <a:latin typeface="Arial"/>
                  <a:ea typeface="DejaVu Sans"/>
                </a:rPr>
                <a:t>)</a:t>
              </a:r>
              <a:endParaRPr lang="en-GB" sz="1100" b="0" strike="noStrike" spc="-1" dirty="0">
                <a:solidFill>
                  <a:srgbClr val="0032A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endParaRPr lang="en-GB" sz="600" b="0" strike="noStrike" spc="-1" dirty="0">
                <a:solidFill>
                  <a:srgbClr val="0032A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0032A0"/>
                  </a:solidFill>
                  <a:latin typeface="Arial"/>
                  <a:ea typeface="DejaVu Sans"/>
                </a:rPr>
                <a:t>2</a:t>
              </a:r>
              <a:endParaRPr lang="en-GB" sz="1100" b="0" strike="noStrike" spc="-1" dirty="0">
                <a:solidFill>
                  <a:srgbClr val="0032A0"/>
                </a:solidFill>
                <a:latin typeface="Arial"/>
              </a:endParaRPr>
            </a:p>
          </p:txBody>
        </p:sp>
        <p:cxnSp>
          <p:nvCxnSpPr>
            <p:cNvPr id="7" name="Łącznik prostoliniowy 6"/>
            <p:cNvCxnSpPr>
              <a:stCxn id="31" idx="3"/>
            </p:cNvCxnSpPr>
            <p:nvPr/>
          </p:nvCxnSpPr>
          <p:spPr>
            <a:xfrm>
              <a:off x="8033563" y="1935478"/>
              <a:ext cx="1043762" cy="7622"/>
            </a:xfrm>
            <a:prstGeom prst="line">
              <a:avLst/>
            </a:prstGeom>
            <a:ln>
              <a:solidFill>
                <a:srgbClr val="0032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upa 5"/>
          <p:cNvGrpSpPr/>
          <p:nvPr/>
        </p:nvGrpSpPr>
        <p:grpSpPr>
          <a:xfrm>
            <a:off x="5014999" y="674128"/>
            <a:ext cx="4143201" cy="4081154"/>
            <a:chOff x="5014999" y="674128"/>
            <a:chExt cx="4143201" cy="4081154"/>
          </a:xfrm>
        </p:grpSpPr>
        <p:sp>
          <p:nvSpPr>
            <p:cNvPr id="4" name="Prostokąt 3"/>
            <p:cNvSpPr/>
            <p:nvPr/>
          </p:nvSpPr>
          <p:spPr>
            <a:xfrm>
              <a:off x="5638800" y="724060"/>
              <a:ext cx="3457975" cy="40312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4647" y="674128"/>
              <a:ext cx="954718" cy="1366156"/>
            </a:xfrm>
            <a:prstGeom prst="rect">
              <a:avLst/>
            </a:prstGeom>
          </p:spPr>
        </p:pic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4999" y="2167511"/>
              <a:ext cx="4143201" cy="24038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2702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353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6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354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  <a:ea typeface="DejaVu Sans"/>
              </a:rPr>
              <a:t>Timing Hierarchy</a:t>
            </a:r>
            <a:endParaRPr lang="en-GB" sz="2000" b="0" strike="noStrike" spc="-1" dirty="0">
              <a:latin typeface="Arial"/>
            </a:endParaRPr>
          </a:p>
        </p:txBody>
      </p:sp>
      <p:sp>
        <p:nvSpPr>
          <p:cNvPr id="355" name="pole tekstowe 2"/>
          <p:cNvSpPr/>
          <p:nvPr/>
        </p:nvSpPr>
        <p:spPr>
          <a:xfrm>
            <a:off x="152280" y="895320"/>
            <a:ext cx="6053760" cy="298397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buClr>
                <a:srgbClr val="1D438F"/>
              </a:buClr>
            </a:pPr>
            <a:r>
              <a:rPr lang="en-US" sz="1400" b="1" spc="-1" dirty="0" smtClean="0">
                <a:solidFill>
                  <a:srgbClr val="1D438F"/>
                </a:solidFill>
              </a:rPr>
              <a:t>Two mechanisms in PTP to establish timing </a:t>
            </a:r>
            <a:r>
              <a:rPr lang="en-US" sz="1400" b="1" spc="-1" dirty="0" err="1" smtClean="0">
                <a:solidFill>
                  <a:srgbClr val="1D438F"/>
                </a:solidFill>
              </a:rPr>
              <a:t>hierarhcy</a:t>
            </a:r>
            <a:endParaRPr lang="en-US" sz="1400" b="1" spc="-1" dirty="0" smtClean="0">
              <a:solidFill>
                <a:srgbClr val="1D438F"/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400" spc="-1" dirty="0" smtClean="0">
                <a:solidFill>
                  <a:srgbClr val="1D438F"/>
                </a:solidFill>
              </a:rPr>
              <a:t>Best </a:t>
            </a:r>
            <a:r>
              <a:rPr lang="en-US" sz="1400" spc="-1" dirty="0">
                <a:solidFill>
                  <a:srgbClr val="1D438F"/>
                </a:solidFill>
              </a:rPr>
              <a:t>Master Clock Algorithm (BMCA)</a:t>
            </a:r>
            <a:endParaRPr lang="en-GB" sz="1400" spc="-1" dirty="0"/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1D438F"/>
                </a:solidFill>
              </a:rPr>
              <a:t>Based </a:t>
            </a:r>
            <a:r>
              <a:rPr lang="en-US" sz="1100" spc="-1" dirty="0">
                <a:solidFill>
                  <a:srgbClr val="1D438F"/>
                </a:solidFill>
              </a:rPr>
              <a:t>on information from Announce and local config</a:t>
            </a:r>
            <a:endParaRPr lang="en-GB" sz="1100" spc="-1" dirty="0"/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</a:rPr>
              <a:t>Distance-vector algorithm run individually on each devices</a:t>
            </a:r>
            <a:endParaRPr lang="en-GB" sz="1100" spc="-1" dirty="0"/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</a:rPr>
              <a:t>Selects one </a:t>
            </a:r>
            <a:r>
              <a:rPr lang="en-US" sz="1100" spc="-1" dirty="0" smtClean="0">
                <a:solidFill>
                  <a:srgbClr val="1D438F"/>
                </a:solidFill>
              </a:rPr>
              <a:t>Grandmaster for entire network</a:t>
            </a:r>
            <a:endParaRPr lang="en-GB" sz="1100" spc="-1" dirty="0"/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</a:rPr>
              <a:t>Recommends state of each port:</a:t>
            </a:r>
            <a:endParaRPr lang="en-GB" sz="1100" spc="-1" dirty="0"/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</a:rPr>
              <a:t>Master (transmitting time)</a:t>
            </a:r>
            <a:endParaRPr lang="en-GB" sz="1100" spc="-1" dirty="0"/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</a:rPr>
              <a:t>Slave (receiving time)</a:t>
            </a:r>
            <a:endParaRPr lang="en-GB" sz="1100" spc="-1" dirty="0"/>
          </a:p>
          <a:p>
            <a:pPr marL="1200240" lvl="2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>
                <a:solidFill>
                  <a:srgbClr val="1D438F"/>
                </a:solidFill>
              </a:rPr>
              <a:t>Passive (redundant)</a:t>
            </a:r>
            <a:endParaRPr lang="en-GB" sz="1100" spc="-1" dirty="0"/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100" spc="-1" dirty="0" smtClean="0">
                <a:solidFill>
                  <a:srgbClr val="1D438F"/>
                </a:solidFill>
              </a:rPr>
              <a:t>Dynamic reconfiguration when network changes,</a:t>
            </a:r>
            <a:br>
              <a:rPr lang="en-US" sz="1100" spc="-1" dirty="0" smtClean="0">
                <a:solidFill>
                  <a:srgbClr val="1D438F"/>
                </a:solidFill>
              </a:rPr>
            </a:br>
            <a:r>
              <a:rPr lang="en-US" sz="1100" spc="-1" dirty="0" smtClean="0">
                <a:solidFill>
                  <a:srgbClr val="1D438F"/>
                </a:solidFill>
              </a:rPr>
              <a:t>can take </a:t>
            </a:r>
            <a:r>
              <a:rPr lang="en-US" sz="1100" spc="-1" dirty="0">
                <a:solidFill>
                  <a:srgbClr val="1D438F"/>
                </a:solidFill>
              </a:rPr>
              <a:t>many </a:t>
            </a:r>
            <a:r>
              <a:rPr lang="en-US" sz="1100" spc="-1" dirty="0" smtClean="0">
                <a:solidFill>
                  <a:srgbClr val="1D438F"/>
                </a:solidFill>
              </a:rPr>
              <a:t>seconds</a:t>
            </a:r>
            <a:endParaRPr lang="en-GB" sz="1100" spc="-1" dirty="0" smtClean="0"/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GB" sz="1400" b="1" strike="noStrike" spc="-1" dirty="0" smtClean="0">
                <a:solidFill>
                  <a:srgbClr val="1D438F"/>
                </a:solidFill>
                <a:latin typeface="Arial"/>
                <a:ea typeface="DejaVu Sans"/>
              </a:rPr>
              <a:t>External port configuration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GB" sz="1100" spc="-1" dirty="0">
                <a:solidFill>
                  <a:srgbClr val="1D438F"/>
                </a:solidFill>
              </a:rPr>
              <a:t>Manual configuration of each port </a:t>
            </a:r>
            <a:r>
              <a:rPr lang="en-GB" sz="1100" spc="-1" dirty="0" smtClean="0">
                <a:solidFill>
                  <a:srgbClr val="1D438F"/>
                </a:solidFill>
              </a:rPr>
              <a:t>state, via management</a:t>
            </a:r>
            <a:endParaRPr lang="en-GB" sz="1100" spc="-1" dirty="0">
              <a:solidFill>
                <a:srgbClr val="1D438F"/>
              </a:solidFill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GB" sz="1100" spc="-1" dirty="0" smtClean="0">
                <a:solidFill>
                  <a:srgbClr val="1D438F"/>
                </a:solidFill>
              </a:rPr>
              <a:t>Static, no </a:t>
            </a:r>
            <a:r>
              <a:rPr lang="en-GB" sz="1100" spc="-1" dirty="0">
                <a:solidFill>
                  <a:srgbClr val="1D438F"/>
                </a:solidFill>
              </a:rPr>
              <a:t>dynamic </a:t>
            </a:r>
            <a:r>
              <a:rPr lang="en-GB" sz="1100" spc="-1" dirty="0" smtClean="0">
                <a:solidFill>
                  <a:srgbClr val="1D438F"/>
                </a:solidFill>
              </a:rPr>
              <a:t>reconfiguration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GB" sz="1100" spc="-1" dirty="0" smtClean="0">
                <a:solidFill>
                  <a:srgbClr val="1D438F"/>
                </a:solidFill>
              </a:rPr>
              <a:t>No handling of </a:t>
            </a:r>
            <a:r>
              <a:rPr lang="en-GB" sz="1100" spc="-1" dirty="0" err="1" smtClean="0">
                <a:solidFill>
                  <a:srgbClr val="1D438F"/>
                </a:solidFill>
              </a:rPr>
              <a:t>mis</a:t>
            </a:r>
            <a:r>
              <a:rPr lang="en-GB" sz="1100" spc="-1" dirty="0" smtClean="0">
                <a:solidFill>
                  <a:srgbClr val="1D438F"/>
                </a:solidFill>
              </a:rPr>
              <a:t>-configuration</a:t>
            </a:r>
            <a:endParaRPr lang="en-GB" sz="1100" spc="-1" dirty="0">
              <a:solidFill>
                <a:srgbClr val="1D438F"/>
              </a:solidFill>
            </a:endParaRP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endParaRPr lang="en-GB" sz="1400" b="1" strike="noStrike" spc="-1" dirty="0" smtClean="0">
              <a:solidFill>
                <a:srgbClr val="1D438F"/>
              </a:solidFill>
              <a:latin typeface="Arial"/>
              <a:ea typeface="DejaVu Sans"/>
            </a:endParaRPr>
          </a:p>
        </p:txBody>
      </p:sp>
      <p:pic>
        <p:nvPicPr>
          <p:cNvPr id="28" name="Obraz 56"/>
          <p:cNvPicPr/>
          <p:nvPr/>
        </p:nvPicPr>
        <p:blipFill>
          <a:blip r:embed="rId3"/>
          <a:stretch/>
        </p:blipFill>
        <p:spPr>
          <a:xfrm>
            <a:off x="6819000" y="1122300"/>
            <a:ext cx="356040" cy="350640"/>
          </a:xfrm>
          <a:prstGeom prst="rect">
            <a:avLst/>
          </a:prstGeom>
          <a:ln w="0">
            <a:noFill/>
          </a:ln>
        </p:spPr>
      </p:pic>
      <p:pic>
        <p:nvPicPr>
          <p:cNvPr id="29" name="Obraz 57"/>
          <p:cNvPicPr/>
          <p:nvPr/>
        </p:nvPicPr>
        <p:blipFill>
          <a:blip r:embed="rId3"/>
          <a:stretch/>
        </p:blipFill>
        <p:spPr>
          <a:xfrm>
            <a:off x="8209680" y="3279420"/>
            <a:ext cx="356040" cy="350640"/>
          </a:xfrm>
          <a:prstGeom prst="rect">
            <a:avLst/>
          </a:prstGeom>
          <a:ln w="0">
            <a:noFill/>
          </a:ln>
        </p:spPr>
      </p:pic>
      <p:pic>
        <p:nvPicPr>
          <p:cNvPr id="30" name="Obraz 58"/>
          <p:cNvPicPr/>
          <p:nvPr/>
        </p:nvPicPr>
        <p:blipFill>
          <a:blip r:embed="rId3"/>
          <a:stretch/>
        </p:blipFill>
        <p:spPr>
          <a:xfrm>
            <a:off x="5572680" y="3338820"/>
            <a:ext cx="356040" cy="350640"/>
          </a:xfrm>
          <a:prstGeom prst="rect">
            <a:avLst/>
          </a:prstGeom>
          <a:ln w="0">
            <a:noFill/>
          </a:ln>
        </p:spPr>
      </p:pic>
      <p:pic>
        <p:nvPicPr>
          <p:cNvPr id="31" name="Obraz 63"/>
          <p:cNvPicPr/>
          <p:nvPr/>
        </p:nvPicPr>
        <p:blipFill>
          <a:blip r:embed="rId3"/>
          <a:stretch/>
        </p:blipFill>
        <p:spPr>
          <a:xfrm>
            <a:off x="6537840" y="3362580"/>
            <a:ext cx="356040" cy="350640"/>
          </a:xfrm>
          <a:prstGeom prst="rect">
            <a:avLst/>
          </a:prstGeom>
          <a:ln w="0">
            <a:noFill/>
          </a:ln>
        </p:spPr>
      </p:pic>
      <p:pic>
        <p:nvPicPr>
          <p:cNvPr id="32" name="Obraz 64"/>
          <p:cNvPicPr/>
          <p:nvPr/>
        </p:nvPicPr>
        <p:blipFill>
          <a:blip r:embed="rId3"/>
          <a:stretch/>
        </p:blipFill>
        <p:spPr>
          <a:xfrm>
            <a:off x="7278720" y="3279420"/>
            <a:ext cx="356040" cy="350640"/>
          </a:xfrm>
          <a:prstGeom prst="rect">
            <a:avLst/>
          </a:prstGeom>
          <a:ln w="0">
            <a:noFill/>
          </a:ln>
        </p:spPr>
      </p:pic>
      <p:sp>
        <p:nvSpPr>
          <p:cNvPr id="33" name="Łącznik prostoliniowy 68"/>
          <p:cNvSpPr/>
          <p:nvPr/>
        </p:nvSpPr>
        <p:spPr>
          <a:xfrm flipV="1">
            <a:off x="5750880" y="2800980"/>
            <a:ext cx="273240" cy="537840"/>
          </a:xfrm>
          <a:prstGeom prst="line">
            <a:avLst/>
          </a:prstGeom>
          <a:ln w="28575">
            <a:solidFill>
              <a:srgbClr val="2547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" name="Łącznik prostoliniowy 78"/>
          <p:cNvSpPr/>
          <p:nvPr/>
        </p:nvSpPr>
        <p:spPr>
          <a:xfrm flipH="1" flipV="1">
            <a:off x="6413280" y="2800980"/>
            <a:ext cx="302400" cy="561600"/>
          </a:xfrm>
          <a:prstGeom prst="line">
            <a:avLst/>
          </a:prstGeom>
          <a:ln w="28575">
            <a:solidFill>
              <a:srgbClr val="2547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5" name="Łącznik prostoliniowy 79"/>
          <p:cNvSpPr/>
          <p:nvPr/>
        </p:nvSpPr>
        <p:spPr>
          <a:xfrm flipV="1">
            <a:off x="7456560" y="2744100"/>
            <a:ext cx="324720" cy="535320"/>
          </a:xfrm>
          <a:prstGeom prst="line">
            <a:avLst/>
          </a:prstGeom>
          <a:ln w="28575">
            <a:solidFill>
              <a:srgbClr val="2547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6" name="Łącznik prostoliniowy 80"/>
          <p:cNvSpPr/>
          <p:nvPr/>
        </p:nvSpPr>
        <p:spPr>
          <a:xfrm flipH="1" flipV="1">
            <a:off x="8034360" y="2744100"/>
            <a:ext cx="353160" cy="535320"/>
          </a:xfrm>
          <a:prstGeom prst="line">
            <a:avLst/>
          </a:prstGeom>
          <a:ln w="28575">
            <a:solidFill>
              <a:srgbClr val="2547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" name="pole tekstowe 82"/>
          <p:cNvSpPr/>
          <p:nvPr/>
        </p:nvSpPr>
        <p:spPr>
          <a:xfrm>
            <a:off x="7350000" y="3789180"/>
            <a:ext cx="171432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2547B5"/>
                </a:solidFill>
                <a:latin typeface="Arial"/>
                <a:ea typeface="DejaVu Sans"/>
              </a:rPr>
              <a:t>Ordinary Clocks (OCs)</a:t>
            </a:r>
            <a:endParaRPr lang="en-GB" sz="1200" b="0" strike="noStrike" spc="-1">
              <a:latin typeface="Arial"/>
            </a:endParaRPr>
          </a:p>
        </p:txBody>
      </p:sp>
      <p:sp>
        <p:nvSpPr>
          <p:cNvPr id="38" name="pole tekstowe 83"/>
          <p:cNvSpPr/>
          <p:nvPr/>
        </p:nvSpPr>
        <p:spPr>
          <a:xfrm>
            <a:off x="5562600" y="1159380"/>
            <a:ext cx="114876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2547B5"/>
                </a:solidFill>
                <a:latin typeface="Arial"/>
                <a:ea typeface="DejaVu Sans"/>
              </a:rPr>
              <a:t>Grandmasters</a:t>
            </a:r>
            <a:endParaRPr lang="en-GB" sz="1200" b="0" strike="noStrike" spc="-1">
              <a:latin typeface="Arial"/>
            </a:endParaRPr>
          </a:p>
        </p:txBody>
      </p:sp>
      <p:pic>
        <p:nvPicPr>
          <p:cNvPr id="39" name="Obraz 84"/>
          <p:cNvPicPr/>
          <p:nvPr/>
        </p:nvPicPr>
        <p:blipFill>
          <a:blip r:embed="rId3"/>
          <a:stretch/>
        </p:blipFill>
        <p:spPr>
          <a:xfrm>
            <a:off x="7678320" y="1110420"/>
            <a:ext cx="356040" cy="350640"/>
          </a:xfrm>
          <a:prstGeom prst="rect">
            <a:avLst/>
          </a:prstGeom>
          <a:ln w="0">
            <a:noFill/>
          </a:ln>
        </p:spPr>
      </p:pic>
      <p:sp>
        <p:nvSpPr>
          <p:cNvPr id="40" name="Prostokąt 111"/>
          <p:cNvSpPr/>
          <p:nvPr/>
        </p:nvSpPr>
        <p:spPr>
          <a:xfrm>
            <a:off x="5822520" y="2555460"/>
            <a:ext cx="794880" cy="242640"/>
          </a:xfrm>
          <a:prstGeom prst="rect">
            <a:avLst/>
          </a:prstGeom>
          <a:solidFill>
            <a:srgbClr val="2547B5"/>
          </a:solidFill>
          <a:ln>
            <a:solidFill>
              <a:srgbClr val="2547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200" b="1" strike="noStrike" spc="-1">
                <a:solidFill>
                  <a:srgbClr val="FFFFFF"/>
                </a:solidFill>
                <a:latin typeface="Arial"/>
                <a:ea typeface="DejaVu Sans"/>
              </a:rPr>
              <a:t>BC</a:t>
            </a:r>
            <a:endParaRPr lang="en-GB" sz="1200" b="0" strike="noStrike" spc="-1">
              <a:latin typeface="Arial"/>
            </a:endParaRPr>
          </a:p>
        </p:txBody>
      </p:sp>
      <p:sp>
        <p:nvSpPr>
          <p:cNvPr id="41" name="Łącznik prostoliniowy 112"/>
          <p:cNvSpPr/>
          <p:nvPr/>
        </p:nvSpPr>
        <p:spPr>
          <a:xfrm flipV="1">
            <a:off x="6219960" y="1962540"/>
            <a:ext cx="386280" cy="592920"/>
          </a:xfrm>
          <a:prstGeom prst="line">
            <a:avLst/>
          </a:prstGeom>
          <a:ln w="28575">
            <a:solidFill>
              <a:srgbClr val="2547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Łącznik prostoliniowy 113"/>
          <p:cNvSpPr/>
          <p:nvPr/>
        </p:nvSpPr>
        <p:spPr>
          <a:xfrm flipH="1" flipV="1">
            <a:off x="7357200" y="1962540"/>
            <a:ext cx="212040" cy="538560"/>
          </a:xfrm>
          <a:prstGeom prst="line">
            <a:avLst/>
          </a:prstGeom>
          <a:ln w="28575">
            <a:solidFill>
              <a:srgbClr val="2547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Prostokąt 114"/>
          <p:cNvSpPr/>
          <p:nvPr/>
        </p:nvSpPr>
        <p:spPr>
          <a:xfrm>
            <a:off x="7405800" y="2501100"/>
            <a:ext cx="750600" cy="242640"/>
          </a:xfrm>
          <a:prstGeom prst="rect">
            <a:avLst/>
          </a:prstGeom>
          <a:solidFill>
            <a:srgbClr val="2547B5"/>
          </a:solidFill>
          <a:ln>
            <a:solidFill>
              <a:srgbClr val="2547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200" b="1" strike="noStrike" spc="-1">
                <a:solidFill>
                  <a:srgbClr val="FFFFFF"/>
                </a:solidFill>
                <a:latin typeface="Arial"/>
                <a:ea typeface="DejaVu Sans"/>
              </a:rPr>
              <a:t>BC</a:t>
            </a:r>
            <a:endParaRPr lang="en-GB" sz="1200" b="0" strike="noStrike" spc="-1">
              <a:latin typeface="Arial"/>
            </a:endParaRPr>
          </a:p>
        </p:txBody>
      </p:sp>
      <p:sp>
        <p:nvSpPr>
          <p:cNvPr id="44" name="Prostokąt 115"/>
          <p:cNvSpPr/>
          <p:nvPr/>
        </p:nvSpPr>
        <p:spPr>
          <a:xfrm>
            <a:off x="6606600" y="1841220"/>
            <a:ext cx="750600" cy="242640"/>
          </a:xfrm>
          <a:prstGeom prst="rect">
            <a:avLst/>
          </a:prstGeom>
          <a:solidFill>
            <a:srgbClr val="2547B5"/>
          </a:solidFill>
          <a:ln>
            <a:solidFill>
              <a:srgbClr val="2547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200" b="1" strike="noStrike" spc="-1">
                <a:solidFill>
                  <a:srgbClr val="FFFFFF"/>
                </a:solidFill>
                <a:latin typeface="Arial"/>
                <a:ea typeface="DejaVu Sans"/>
              </a:rPr>
              <a:t>BC</a:t>
            </a:r>
            <a:endParaRPr lang="en-GB" sz="1200" b="0" strike="noStrike" spc="-1">
              <a:latin typeface="Arial"/>
            </a:endParaRPr>
          </a:p>
        </p:txBody>
      </p:sp>
      <p:sp>
        <p:nvSpPr>
          <p:cNvPr id="45" name="Łącznik prostoliniowy 116"/>
          <p:cNvSpPr/>
          <p:nvPr/>
        </p:nvSpPr>
        <p:spPr>
          <a:xfrm flipV="1">
            <a:off x="6981720" y="1472940"/>
            <a:ext cx="15120" cy="368280"/>
          </a:xfrm>
          <a:prstGeom prst="line">
            <a:avLst/>
          </a:prstGeom>
          <a:ln w="28575">
            <a:solidFill>
              <a:srgbClr val="2547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Łącznik prostoliniowy 117"/>
          <p:cNvSpPr/>
          <p:nvPr/>
        </p:nvSpPr>
        <p:spPr>
          <a:xfrm flipH="1">
            <a:off x="6618480" y="2622420"/>
            <a:ext cx="787320" cy="54360"/>
          </a:xfrm>
          <a:prstGeom prst="line">
            <a:avLst/>
          </a:prstGeom>
          <a:ln w="28575">
            <a:solidFill>
              <a:srgbClr val="2547B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Łącznik prostoliniowy 119"/>
          <p:cNvSpPr/>
          <p:nvPr/>
        </p:nvSpPr>
        <p:spPr>
          <a:xfrm>
            <a:off x="7856520" y="1461420"/>
            <a:ext cx="75600" cy="1039680"/>
          </a:xfrm>
          <a:prstGeom prst="line">
            <a:avLst/>
          </a:prstGeom>
          <a:ln w="28575">
            <a:solidFill>
              <a:srgbClr val="2547B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Łącznik prostoliniowy 121"/>
          <p:cNvSpPr/>
          <p:nvPr/>
        </p:nvSpPr>
        <p:spPr>
          <a:xfrm flipV="1">
            <a:off x="6868320" y="2744100"/>
            <a:ext cx="606600" cy="618480"/>
          </a:xfrm>
          <a:prstGeom prst="line">
            <a:avLst/>
          </a:prstGeom>
          <a:ln w="28575">
            <a:solidFill>
              <a:srgbClr val="2547B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Elipsa 21"/>
          <p:cNvSpPr/>
          <p:nvPr/>
        </p:nvSpPr>
        <p:spPr>
          <a:xfrm>
            <a:off x="7784520" y="143622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P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50" name="Elipsa 122"/>
          <p:cNvSpPr/>
          <p:nvPr/>
        </p:nvSpPr>
        <p:spPr>
          <a:xfrm>
            <a:off x="6909720" y="141894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M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51" name="Elipsa 123"/>
          <p:cNvSpPr/>
          <p:nvPr/>
        </p:nvSpPr>
        <p:spPr>
          <a:xfrm>
            <a:off x="6894240" y="167130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S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52" name="Elipsa 124"/>
          <p:cNvSpPr/>
          <p:nvPr/>
        </p:nvSpPr>
        <p:spPr>
          <a:xfrm>
            <a:off x="6125640" y="240174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S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53" name="Elipsa 125"/>
          <p:cNvSpPr/>
          <p:nvPr/>
        </p:nvSpPr>
        <p:spPr>
          <a:xfrm>
            <a:off x="5669880" y="319194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S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54" name="Elipsa 126"/>
          <p:cNvSpPr/>
          <p:nvPr/>
        </p:nvSpPr>
        <p:spPr>
          <a:xfrm>
            <a:off x="6606600" y="324990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S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55" name="Elipsa 127"/>
          <p:cNvSpPr/>
          <p:nvPr/>
        </p:nvSpPr>
        <p:spPr>
          <a:xfrm>
            <a:off x="7387800" y="316098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S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56" name="Elipsa 128"/>
          <p:cNvSpPr/>
          <p:nvPr/>
        </p:nvSpPr>
        <p:spPr>
          <a:xfrm>
            <a:off x="8300400" y="315090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S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57" name="Elipsa 129"/>
          <p:cNvSpPr/>
          <p:nvPr/>
        </p:nvSpPr>
        <p:spPr>
          <a:xfrm>
            <a:off x="7463400" y="232938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S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58" name="Elipsa 130"/>
          <p:cNvSpPr/>
          <p:nvPr/>
        </p:nvSpPr>
        <p:spPr>
          <a:xfrm>
            <a:off x="6477360" y="190674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M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59" name="Elipsa 131"/>
          <p:cNvSpPr/>
          <p:nvPr/>
        </p:nvSpPr>
        <p:spPr>
          <a:xfrm>
            <a:off x="7300320" y="190962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M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60" name="Elipsa 132"/>
          <p:cNvSpPr/>
          <p:nvPr/>
        </p:nvSpPr>
        <p:spPr>
          <a:xfrm>
            <a:off x="7959120" y="267714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M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61" name="Elipsa 133"/>
          <p:cNvSpPr/>
          <p:nvPr/>
        </p:nvSpPr>
        <p:spPr>
          <a:xfrm>
            <a:off x="7678320" y="271206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M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62" name="Elipsa 134"/>
          <p:cNvSpPr/>
          <p:nvPr/>
        </p:nvSpPr>
        <p:spPr>
          <a:xfrm>
            <a:off x="7845000" y="237762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M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63" name="Elipsa 135"/>
          <p:cNvSpPr/>
          <p:nvPr/>
        </p:nvSpPr>
        <p:spPr>
          <a:xfrm>
            <a:off x="6805680" y="324990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P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64" name="Elipsa 136"/>
          <p:cNvSpPr/>
          <p:nvPr/>
        </p:nvSpPr>
        <p:spPr>
          <a:xfrm>
            <a:off x="7262520" y="253458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P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65" name="Elipsa 137"/>
          <p:cNvSpPr/>
          <p:nvPr/>
        </p:nvSpPr>
        <p:spPr>
          <a:xfrm>
            <a:off x="6586800" y="2588220"/>
            <a:ext cx="174240" cy="177480"/>
          </a:xfrm>
          <a:prstGeom prst="ellipse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050" b="0" strike="noStrike" spc="-1">
                <a:solidFill>
                  <a:srgbClr val="FFFFFF"/>
                </a:solidFill>
                <a:latin typeface="Arial"/>
                <a:ea typeface="DejaVu Sans"/>
              </a:rPr>
              <a:t>M</a:t>
            </a:r>
            <a:endParaRPr lang="en-GB" sz="105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565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PlaceHolder 1"/>
          <p:cNvSpPr>
            <a:spLocks noGrp="1"/>
          </p:cNvSpPr>
          <p:nvPr>
            <p:ph type="ftr" idx="4294967295"/>
          </p:nvPr>
        </p:nvSpPr>
        <p:spPr>
          <a:xfrm>
            <a:off x="609480" y="4825800"/>
            <a:ext cx="349020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pPr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rPr>
              <a:t>Standard-based Time and Frequency dissemination </a:t>
            </a:r>
            <a:endParaRPr lang="en-GB" sz="1050" b="0" strike="noStrike" spc="-1">
              <a:latin typeface="Times New Roman"/>
            </a:endParaRPr>
          </a:p>
        </p:txBody>
      </p:sp>
      <p:sp>
        <p:nvSpPr>
          <p:cNvPr id="553" name="PlaceHolder 2"/>
          <p:cNvSpPr>
            <a:spLocks noGrp="1"/>
          </p:cNvSpPr>
          <p:nvPr>
            <p:ph type="sldNum" idx="4294967295"/>
          </p:nvPr>
        </p:nvSpPr>
        <p:spPr>
          <a:xfrm>
            <a:off x="0" y="4825800"/>
            <a:ext cx="9142920" cy="272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pos="0" algn="l"/>
              </a:tabLst>
              <a:defRPr lang="en-US" sz="1050" b="0" strike="noStrike" spc="-1">
                <a:solidFill>
                  <a:srgbClr val="FFFFFF"/>
                </a:solidFill>
                <a:latin typeface="Gill Sans MT"/>
                <a:ea typeface="DejaVu Sans"/>
              </a:defRPr>
            </a:lvl1pPr>
          </a:lstStyle>
          <a:p>
            <a:r>
              <a:rPr lang="en-US" dirty="0" smtClean="0"/>
              <a:t>7</a:t>
            </a:r>
            <a:r>
              <a:rPr lang="en-US" sz="1050" b="0" strike="noStrike" spc="-1" dirty="0" smtClean="0">
                <a:solidFill>
                  <a:srgbClr val="FFFFFF"/>
                </a:solidFill>
                <a:latin typeface="Gill Sans MT"/>
                <a:ea typeface="DejaVu Sans"/>
              </a:rPr>
              <a:t> </a:t>
            </a:r>
            <a:r>
              <a:rPr lang="en-US" sz="1050" b="0" strike="noStrike" spc="-1" dirty="0">
                <a:solidFill>
                  <a:srgbClr val="FFFFFF"/>
                </a:solidFill>
                <a:latin typeface="Gill Sans MT"/>
                <a:ea typeface="DejaVu Sans"/>
              </a:rPr>
              <a:t>/ </a:t>
            </a:r>
            <a:r>
              <a:rPr lang="en-US" dirty="0"/>
              <a:t>26</a:t>
            </a:r>
            <a:endParaRPr lang="en-GB" sz="1050" b="0" strike="noStrike" spc="-1" dirty="0">
              <a:latin typeface="Times New Roman"/>
            </a:endParaRPr>
          </a:p>
        </p:txBody>
      </p:sp>
      <p:sp>
        <p:nvSpPr>
          <p:cNvPr id="554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  <a:ea typeface="DejaVu Sans"/>
              </a:rPr>
              <a:t>PTP </a:t>
            </a:r>
            <a:r>
              <a:rPr lang="en-US" sz="2000" b="0" strike="noStrike" spc="-1" dirty="0" smtClean="0">
                <a:solidFill>
                  <a:srgbClr val="0033A0"/>
                </a:solidFill>
                <a:latin typeface="Bookman Old Style"/>
                <a:ea typeface="DejaVu Sans"/>
              </a:rPr>
              <a:t>Optional Features and Profiles</a:t>
            </a:r>
            <a:endParaRPr lang="en-GB" sz="2000" b="0" strike="noStrike" spc="-1" dirty="0">
              <a:latin typeface="Arial"/>
            </a:endParaRPr>
          </a:p>
        </p:txBody>
      </p:sp>
      <p:pic>
        <p:nvPicPr>
          <p:cNvPr id="555" name="Obraz 26"/>
          <p:cNvPicPr/>
          <p:nvPr/>
        </p:nvPicPr>
        <p:blipFill>
          <a:blip r:embed="rId3"/>
          <a:stretch/>
        </p:blipFill>
        <p:spPr>
          <a:xfrm>
            <a:off x="1040400" y="789480"/>
            <a:ext cx="2948760" cy="3816000"/>
          </a:xfrm>
          <a:prstGeom prst="rect">
            <a:avLst/>
          </a:prstGeom>
          <a:ln w="28575" cap="sq">
            <a:solidFill>
              <a:srgbClr val="000000"/>
            </a:solidFill>
            <a:miter/>
          </a:ln>
          <a:effectLst>
            <a:outerShdw blurRad="57240" dist="50402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56" name="Picture 2"/>
          <p:cNvPicPr/>
          <p:nvPr/>
        </p:nvPicPr>
        <p:blipFill>
          <a:blip r:embed="rId4"/>
          <a:stretch/>
        </p:blipFill>
        <p:spPr>
          <a:xfrm>
            <a:off x="990720" y="777960"/>
            <a:ext cx="3032640" cy="389808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69228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21796</TotalTime>
  <Words>2217</Words>
  <Application>Microsoft Office PowerPoint</Application>
  <PresentationFormat>Pokaz na ekranie (16:9)</PresentationFormat>
  <Paragraphs>724</Paragraphs>
  <Slides>35</Slides>
  <Notes>35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35</vt:i4>
      </vt:variant>
    </vt:vector>
  </HeadingPairs>
  <TitlesOfParts>
    <vt:vector size="37" baseType="lpstr">
      <vt:lpstr>Office Theme</vt:lpstr>
      <vt:lpstr>Office Theme</vt:lpstr>
      <vt:lpstr>Comprehensive  introduction to WR</vt:lpstr>
      <vt:lpstr>What is White Rabbit?</vt:lpstr>
      <vt:lpstr>Synchronisation in a nutshell</vt:lpstr>
      <vt:lpstr>Synchronisation in a nutshell</vt:lpstr>
      <vt:lpstr>White Rabbit operation in a nutshell</vt:lpstr>
      <vt:lpstr>White Rabbit operation in a nutshell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White Rabbit operation in a nutshell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White Rabbit operation in a nutshell</vt:lpstr>
      <vt:lpstr>Prezentacja programu PowerPoint</vt:lpstr>
      <vt:lpstr>White Rabbit Performance</vt:lpstr>
      <vt:lpstr>White Rabbit Devices</vt:lpstr>
      <vt:lpstr>White Rabbit Switch v3</vt:lpstr>
      <vt:lpstr>LDPC vs. bitslide</vt:lpstr>
      <vt:lpstr>Networking Services</vt:lpstr>
      <vt:lpstr>Network architectures</vt:lpstr>
      <vt:lpstr>In this presentation you learned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 duper engineer</dc:title>
  <dc:subject/>
  <dc:creator>Tomasz Wlostowski</dc:creator>
  <dc:description/>
  <cp:lastModifiedBy>Maciej Lipinski</cp:lastModifiedBy>
  <cp:revision>2236</cp:revision>
  <dcterms:modified xsi:type="dcterms:W3CDTF">2024-12-03T23:04:10Z</dcterms:modified>
  <dc:language>pl-PL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8</vt:i4>
  </property>
  <property fmtid="{D5CDD505-2E9C-101B-9397-08002B2CF9AE}" pid="3" name="PresentationFormat">
    <vt:lpwstr>On-screen Show (16:9)</vt:lpwstr>
  </property>
  <property fmtid="{D5CDD505-2E9C-101B-9397-08002B2CF9AE}" pid="4" name="Slides">
    <vt:i4>8</vt:i4>
  </property>
</Properties>
</file>