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5"/>
  </p:notesMasterIdLst>
  <p:sldIdLst>
    <p:sldId id="256" r:id="rId3"/>
    <p:sldId id="264" r:id="rId4"/>
    <p:sldId id="265" r:id="rId5"/>
    <p:sldId id="267" r:id="rId6"/>
    <p:sldId id="268" r:id="rId7"/>
    <p:sldId id="270" r:id="rId8"/>
    <p:sldId id="271" r:id="rId9"/>
    <p:sldId id="273" r:id="rId10"/>
    <p:sldId id="272" r:id="rId11"/>
    <p:sldId id="274" r:id="rId12"/>
    <p:sldId id="275" r:id="rId13"/>
    <p:sldId id="276" r:id="rId14"/>
    <p:sldId id="277" r:id="rId15"/>
    <p:sldId id="278" r:id="rId16"/>
    <p:sldId id="280" r:id="rId17"/>
    <p:sldId id="281" r:id="rId18"/>
    <p:sldId id="282" r:id="rId19"/>
    <p:sldId id="284" r:id="rId20"/>
    <p:sldId id="283" r:id="rId21"/>
    <p:sldId id="269" r:id="rId22"/>
    <p:sldId id="266" r:id="rId23"/>
    <p:sldId id="285" r:id="rId2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0033A0"/>
    <a:srgbClr val="3D59F8"/>
    <a:srgbClr val="1D388F"/>
    <a:srgbClr val="1D438F"/>
    <a:srgbClr val="2547B5"/>
    <a:srgbClr val="193A7D"/>
    <a:srgbClr val="1A1EC0"/>
    <a:srgbClr val="0606D4"/>
    <a:srgbClr val="0825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150" d="100"/>
          <a:sy n="150" d="100"/>
        </p:scale>
        <p:origin x="-2340" y="-86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notesViewPr>
    <p:cSldViewPr>
      <p:cViewPr varScale="1">
        <p:scale>
          <a:sx n="111" d="100"/>
          <a:sy n="111" d="100"/>
        </p:scale>
        <p:origin x="510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move the slide</a:t>
            </a: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8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86" name="PlaceHolder 4"/>
          <p:cNvSpPr>
            <a:spLocks noGrp="1"/>
          </p:cNvSpPr>
          <p:nvPr>
            <p:ph type="dt" idx="6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7" name="PlaceHolder 5"/>
          <p:cNvSpPr>
            <a:spLocks noGrp="1"/>
          </p:cNvSpPr>
          <p:nvPr>
            <p:ph type="ftr" idx="7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88" name="PlaceHolder 6"/>
          <p:cNvSpPr>
            <a:spLocks noGrp="1"/>
          </p:cNvSpPr>
          <p:nvPr>
            <p:ph type="sldNum" idx="8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3471F8E3-385E-46A3-9BF9-9C234E2DA7C2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9131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sldNum" idx="11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B4AD940F-3A41-42C6-9610-0E85A58E8515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10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11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12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13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14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15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16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17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18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19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21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22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5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8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9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715D62F-A02F-41AC-B37C-6BC181D95407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280F1DE-57E4-4890-97FE-A64F748A91E5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DB6E296-2BAF-4DAD-B21D-5FEBED5AF050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743B937-73BB-44FF-A204-E8B56DC94E74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rPr dirty="0"/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46B44C01-4BD8-4FCE-AA15-A3FD7D3E8E5D}" type="slidenum">
              <a:rPr smtClean="0"/>
              <a:t>‹#›</a:t>
            </a:fld>
            <a:endParaRPr dirty="0"/>
          </a:p>
        </p:txBody>
      </p:sp>
      <p:sp>
        <p:nvSpPr>
          <p:cNvPr id="4" name="pole tekstowe 3"/>
          <p:cNvSpPr txBox="1"/>
          <p:nvPr userDrawn="1"/>
        </p:nvSpPr>
        <p:spPr>
          <a:xfrm>
            <a:off x="7239000" y="4826000"/>
            <a:ext cx="17208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Gill Sans MT" pitchFamily="34" charset="0"/>
              </a:rPr>
              <a:t>Version</a:t>
            </a:r>
            <a:r>
              <a:rPr lang="en-US" sz="1050" baseline="0" dirty="0">
                <a:solidFill>
                  <a:schemeClr val="bg1"/>
                </a:solidFill>
                <a:latin typeface="Gill Sans MT" pitchFamily="34" charset="0"/>
              </a:rPr>
              <a:t> </a:t>
            </a:r>
            <a:r>
              <a:rPr lang="en-US" sz="1050" baseline="0" dirty="0" smtClean="0">
                <a:solidFill>
                  <a:schemeClr val="bg1"/>
                </a:solidFill>
                <a:latin typeface="Gill Sans MT" pitchFamily="34" charset="0"/>
              </a:rPr>
              <a:t>1.0, 2024/11/28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B82BF107-105B-4567-ACD0-16245E6657A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1107A2F-9F1B-4328-B23A-4EB771BF2BD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rPr dirty="0"/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F3DE96B-2D08-4379-9C02-53337FD893E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968EA40-6435-4B9B-BD9F-BB5E5939463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E381E5B-8913-4B11-9D47-0685C47E21E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>
          <a:xfrm>
            <a:off x="0" y="4870260"/>
            <a:ext cx="9143280" cy="273240"/>
          </a:xfrm>
        </p:spPr>
        <p:txBody>
          <a:bodyPr/>
          <a:lstStyle/>
          <a:p>
            <a:fld id="{19A86D7C-C1CE-43EA-AB58-6BE97A0EC99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45C414D-5EA1-4992-9598-83C826CC9EA6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E85E19A-BDD3-41BB-AA0F-8F4E53B1E77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757BDC4C-E6B6-486E-BCB7-A40B9FD7F71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9D14731-795D-4450-91ED-899408C79A5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13780C5-7131-4404-92D3-DA35DE8492B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30A1421-2F76-4024-982C-DB96272CAB3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D9D1651-95E6-4788-A36C-8576CADE29B2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FC9BF64-DF07-4821-BC60-75DD199C165A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51939C2-EDF7-408B-BD39-E79950EF5289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0294CE2-EA24-4C50-93BF-2581587E2466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C20A359-22A7-4941-8956-6C849833A62E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AB1D27E-2375-4C87-BF18-DF0DFA800C69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8B048EB-1918-40EC-8523-5323D5154447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2051640" y="0"/>
            <a:ext cx="518400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ftr" idx="1"/>
          </p:nvPr>
        </p:nvSpPr>
        <p:spPr>
          <a:xfrm>
            <a:off x="3124080" y="4767120"/>
            <a:ext cx="289476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8B8B8B"/>
                </a:solidFill>
                <a:latin typeface="Gill Sans MT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pl-PL" sz="1200" b="0" strike="noStrike" spc="-1">
                <a:solidFill>
                  <a:srgbClr val="8B8B8B"/>
                </a:solidFill>
                <a:latin typeface="Gill Sans MT"/>
              </a:rPr>
              <a:t>&lt;footer&gt;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6553080" y="4767120"/>
            <a:ext cx="2133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8B8B8B"/>
                </a:solidFill>
                <a:latin typeface="Gill Sans MT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97AA3535-A00C-449F-859F-248D7BEE7CAD}" type="slidenum">
              <a:rPr lang="pl-PL" sz="1200" b="0" strike="noStrike" spc="-1">
                <a:solidFill>
                  <a:srgbClr val="8B8B8B"/>
                </a:solidFill>
                <a:latin typeface="Gill Sans MT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457200" y="4767120"/>
            <a:ext cx="2133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rostokąt 6"/>
          <p:cNvSpPr/>
          <p:nvPr/>
        </p:nvSpPr>
        <p:spPr>
          <a:xfrm>
            <a:off x="0" y="4781550"/>
            <a:ext cx="9143280" cy="361050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Łącznik prostoliniowy 8"/>
          <p:cNvSpPr/>
          <p:nvPr/>
        </p:nvSpPr>
        <p:spPr>
          <a:xfrm>
            <a:off x="2051640" y="627480"/>
            <a:ext cx="518436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0033A0"/>
            </a:solidFill>
            <a:prstDash val="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PlaceHolder 1"/>
          <p:cNvSpPr>
            <a:spLocks noGrp="1"/>
          </p:cNvSpPr>
          <p:nvPr>
            <p:ph type="ftr" idx="4"/>
          </p:nvPr>
        </p:nvSpPr>
        <p:spPr>
          <a:xfrm>
            <a:off x="609600" y="4818975"/>
            <a:ext cx="32766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r>
              <a:rPr lang="en-US" dirty="0"/>
              <a:t>White Rabbit Collaboration – Training Material</a:t>
            </a:r>
            <a:endParaRPr lang="en-US" dirty="0">
              <a:latin typeface="Times New Roman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ldNum" idx="5"/>
          </p:nvPr>
        </p:nvSpPr>
        <p:spPr>
          <a:xfrm>
            <a:off x="0" y="4825455"/>
            <a:ext cx="9143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fld id="{986B9083-2F6F-4B1E-BBFA-7E26CAB1FDDF}" type="slidenum">
              <a:rPr lang="en-US" smtClean="0"/>
              <a:pPr/>
              <a:t>‹#›</a:t>
            </a:fld>
            <a:endParaRPr lang="en-US" dirty="0">
              <a:latin typeface="Times New Roman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title text format</a:t>
            </a:r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Seventh Outline Level</a:t>
            </a:r>
          </a:p>
        </p:txBody>
      </p:sp>
      <p:pic>
        <p:nvPicPr>
          <p:cNvPr id="3" name="Obraz 3">
            <a:extLst>
              <a:ext uri="{FF2B5EF4-FFF2-40B4-BE49-F238E27FC236}">
                <a16:creationId xmlns="" xmlns:a16="http://schemas.microsoft.com/office/drawing/2014/main" id="{9F512D6A-872F-DE76-98F7-5DBA9A8D17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0" t="16473" r="3401" b="26607"/>
          <a:stretch/>
        </p:blipFill>
        <p:spPr>
          <a:xfrm>
            <a:off x="152400" y="4868086"/>
            <a:ext cx="381000" cy="1822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wr.org/attachments/1487/sdb-1.0.pdf" TargetMode="Externa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ohwr.org/project/wr-cores/-/wikis/uploads/7cf8d2161b6e5fa86348455bbd022196/wrpc-user-manual-v5.0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hyperlink" Target="https://ohwr.org/project/wr-cores/-/wikis/uploads/7cf8d2161b6e5fa86348455bbd022196/wrpc-user-manual-v5.0.pd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ohwr.org/project/wrpc-sw" TargetMode="External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ohwr.org/project/wrpc-sw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ohwr.org/project/wr-cores/-/wikis/uploads/7cf8d2161b6e5fa86348455bbd022196/wrpc-user-manual-v5.0.pdf" TargetMode="External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hyperlink" Target="https://ohwr.org/project/wrpc-sw/-/blob/master/lib/WR-WRPC-MIB.txt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undance.technology/som-cariers/pxi-boards/pxie700/" TargetMode="External"/><Relationship Id="rId13" Type="http://schemas.openxmlformats.org/officeDocument/2006/relationships/image" Target="../media/image7.jpeg"/><Relationship Id="rId18" Type="http://schemas.openxmlformats.org/officeDocument/2006/relationships/hyperlink" Target="https://ohwr.org/project/wr-cores" TargetMode="External"/><Relationship Id="rId3" Type="http://schemas.openxmlformats.org/officeDocument/2006/relationships/image" Target="../media/image3.jpeg"/><Relationship Id="rId21" Type="http://schemas.openxmlformats.org/officeDocument/2006/relationships/hyperlink" Target="https://ohwr.org/project/wr-cores/-/wikis/Current-release" TargetMode="External"/><Relationship Id="rId7" Type="http://schemas.openxmlformats.org/officeDocument/2006/relationships/hyperlink" Target="https://www.ohwr.org/project/svec/wiki" TargetMode="External"/><Relationship Id="rId12" Type="http://schemas.openxmlformats.org/officeDocument/2006/relationships/image" Target="../media/image6.jpeg"/><Relationship Id="rId1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0.png"/><Relationship Id="rId20" Type="http://schemas.openxmlformats.org/officeDocument/2006/relationships/hyperlink" Target="https://ohwr.org/project/wr-cores/-/wikis/wrpc-core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ohwr.org/project/spec/wiki" TargetMode="External"/><Relationship Id="rId11" Type="http://schemas.openxmlformats.org/officeDocument/2006/relationships/hyperlink" Target="https://www.ohwr.org/project/mini-wr/wikis/home" TargetMode="External"/><Relationship Id="rId5" Type="http://schemas.openxmlformats.org/officeDocument/2006/relationships/image" Target="../media/image5.png"/><Relationship Id="rId15" Type="http://schemas.openxmlformats.org/officeDocument/2006/relationships/image" Target="../media/image9.png"/><Relationship Id="rId10" Type="http://schemas.openxmlformats.org/officeDocument/2006/relationships/hyperlink" Target="https://www.ohwr.org/project/crio-wr/wikis/home" TargetMode="External"/><Relationship Id="rId19" Type="http://schemas.openxmlformats.org/officeDocument/2006/relationships/hyperlink" Target="https://ohwr.org/project/wrpc-sw" TargetMode="External"/><Relationship Id="rId4" Type="http://schemas.openxmlformats.org/officeDocument/2006/relationships/image" Target="../media/image4.png"/><Relationship Id="rId9" Type="http://schemas.openxmlformats.org/officeDocument/2006/relationships/hyperlink" Target="https://www.ohwr.org/project/cute-wr-dp/wikis/home" TargetMode="External"/><Relationship Id="rId1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hyperlink" Target="https://www.ohwr.org/project/crio-wr/wikis/home" TargetMode="External"/><Relationship Id="rId18" Type="http://schemas.openxmlformats.org/officeDocument/2006/relationships/hyperlink" Target="https://ohwr.org/project/wr-cores" TargetMode="External"/><Relationship Id="rId3" Type="http://schemas.openxmlformats.org/officeDocument/2006/relationships/image" Target="../media/image12.png"/><Relationship Id="rId21" Type="http://schemas.openxmlformats.org/officeDocument/2006/relationships/hyperlink" Target="https://ohwr.org/project/wr-cores/-/wikis/Current-release" TargetMode="External"/><Relationship Id="rId7" Type="http://schemas.openxmlformats.org/officeDocument/2006/relationships/image" Target="../media/image4.png"/><Relationship Id="rId12" Type="http://schemas.openxmlformats.org/officeDocument/2006/relationships/hyperlink" Target="https://www.ohwr.org/project/cute-wr-dp/wikis/home" TargetMode="External"/><Relationship Id="rId1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7.jpeg"/><Relationship Id="rId20" Type="http://schemas.openxmlformats.org/officeDocument/2006/relationships/hyperlink" Target="https://ohwr.org/project/wr-cores/-/wikis/wrpc-core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jpeg"/><Relationship Id="rId11" Type="http://schemas.openxmlformats.org/officeDocument/2006/relationships/hyperlink" Target="https://www.sundance.technology/som-cariers/pxi-boards/pxie700/" TargetMode="External"/><Relationship Id="rId5" Type="http://schemas.openxmlformats.org/officeDocument/2006/relationships/image" Target="../media/image11.png"/><Relationship Id="rId15" Type="http://schemas.openxmlformats.org/officeDocument/2006/relationships/image" Target="../media/image6.jpeg"/><Relationship Id="rId10" Type="http://schemas.openxmlformats.org/officeDocument/2006/relationships/hyperlink" Target="https://www.ohwr.org/project/svec/wiki" TargetMode="External"/><Relationship Id="rId19" Type="http://schemas.openxmlformats.org/officeDocument/2006/relationships/hyperlink" Target="https://ohwr.org/project/wrpc-sw" TargetMode="External"/><Relationship Id="rId4" Type="http://schemas.openxmlformats.org/officeDocument/2006/relationships/image" Target="../media/image10.png"/><Relationship Id="rId9" Type="http://schemas.openxmlformats.org/officeDocument/2006/relationships/hyperlink" Target="https://www.ohwr.org/project/spec/wiki" TargetMode="External"/><Relationship Id="rId14" Type="http://schemas.openxmlformats.org/officeDocument/2006/relationships/hyperlink" Target="https://www.ohwr.org/project/mini-wr/wikis/home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hwr.org/project/spec/wiki" TargetMode="External"/><Relationship Id="rId13" Type="http://schemas.openxmlformats.org/officeDocument/2006/relationships/hyperlink" Target="https://www.ohwr.org/project/mini-wr/wikis/home" TargetMode="External"/><Relationship Id="rId18" Type="http://schemas.openxmlformats.org/officeDocument/2006/relationships/hyperlink" Target="https://ohwr.org/project/wrpc-sw" TargetMode="External"/><Relationship Id="rId3" Type="http://schemas.openxmlformats.org/officeDocument/2006/relationships/image" Target="../media/image10.png"/><Relationship Id="rId7" Type="http://schemas.openxmlformats.org/officeDocument/2006/relationships/image" Target="../media/image5.png"/><Relationship Id="rId12" Type="http://schemas.openxmlformats.org/officeDocument/2006/relationships/hyperlink" Target="https://www.ohwr.org/project/crio-wr/wikis/home" TargetMode="External"/><Relationship Id="rId17" Type="http://schemas.openxmlformats.org/officeDocument/2006/relationships/hyperlink" Target="https://ohwr.org/project/wr-cores" TargetMode="External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8.png"/><Relationship Id="rId20" Type="http://schemas.openxmlformats.org/officeDocument/2006/relationships/hyperlink" Target="https://ohwr.org/project/wr-cores/-/wikis/Current-release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11" Type="http://schemas.openxmlformats.org/officeDocument/2006/relationships/hyperlink" Target="https://www.ohwr.org/project/cute-wr-dp/wikis/home" TargetMode="External"/><Relationship Id="rId5" Type="http://schemas.openxmlformats.org/officeDocument/2006/relationships/image" Target="../media/image3.jpeg"/><Relationship Id="rId15" Type="http://schemas.openxmlformats.org/officeDocument/2006/relationships/image" Target="../media/image7.jpeg"/><Relationship Id="rId10" Type="http://schemas.openxmlformats.org/officeDocument/2006/relationships/hyperlink" Target="https://www.sundance.technology/som-cariers/pxi-boards/pxie700/" TargetMode="External"/><Relationship Id="rId19" Type="http://schemas.openxmlformats.org/officeDocument/2006/relationships/hyperlink" Target="https://ohwr.org/project/wr-cores/-/wikis/wrpc-core" TargetMode="External"/><Relationship Id="rId4" Type="http://schemas.openxmlformats.org/officeDocument/2006/relationships/image" Target="../media/image13.png"/><Relationship Id="rId9" Type="http://schemas.openxmlformats.org/officeDocument/2006/relationships/hyperlink" Target="https://www.ohwr.org/project/svec/wiki" TargetMode="External"/><Relationship Id="rId1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ohwr.org/project/wrpc-sw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ohwr.org/project/wrpc-sw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rostokąt 5"/>
          <p:cNvSpPr/>
          <p:nvPr/>
        </p:nvSpPr>
        <p:spPr>
          <a:xfrm>
            <a:off x="-36360" y="1419480"/>
            <a:ext cx="9179640" cy="1439280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algn="ctr"/>
            <a:endParaRPr lang="en-GB"/>
          </a:p>
        </p:txBody>
      </p:sp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85800" y="1597680"/>
            <a:ext cx="7771680" cy="1101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4400" b="0" strike="noStrike" spc="-1" dirty="0" smtClean="0">
                <a:solidFill>
                  <a:srgbClr val="FFFFFF"/>
                </a:solidFill>
                <a:latin typeface="Bookman Old Style"/>
              </a:rPr>
              <a:t>WR Node</a:t>
            </a:r>
            <a:br>
              <a:rPr lang="en-US" sz="4400" b="0" strike="noStrike" spc="-1" dirty="0" smtClean="0">
                <a:solidFill>
                  <a:srgbClr val="FFFFFF"/>
                </a:solidFill>
                <a:latin typeface="Bookman Old Style"/>
              </a:rPr>
            </a:br>
            <a:r>
              <a:rPr lang="en-US" sz="4400" b="0" strike="noStrike" spc="-1" dirty="0" smtClean="0">
                <a:solidFill>
                  <a:srgbClr val="FFFFFF"/>
                </a:solidFill>
                <a:latin typeface="Bookman Old Style"/>
              </a:rPr>
              <a:t> (WR PTP Core)</a:t>
            </a:r>
            <a:endParaRPr lang="en-US" sz="44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5867400" y="3291840"/>
            <a:ext cx="3127680" cy="118491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b="1" strike="noStrike" spc="-1" dirty="0">
                <a:solidFill>
                  <a:srgbClr val="0033A0"/>
                </a:solidFill>
                <a:latin typeface="Gill Sans MT"/>
              </a:rPr>
              <a:t>Maciej Lipinski</a:t>
            </a:r>
          </a:p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spc="-1" dirty="0">
                <a:solidFill>
                  <a:srgbClr val="0033A0"/>
                </a:solidFill>
                <a:latin typeface="Gill Sans MT"/>
              </a:rPr>
              <a:t>WR Collaboration / CERN</a:t>
            </a:r>
            <a:endParaRPr lang="en-US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endParaRPr lang="en-US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endParaRPr lang="en-US" sz="3200" b="0" strike="noStrike" spc="-1" dirty="0">
              <a:latin typeface="Arial"/>
            </a:endParaRPr>
          </a:p>
        </p:txBody>
      </p:sp>
      <p:pic>
        <p:nvPicPr>
          <p:cNvPr id="93" name="Obraz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5"/>
          <a:stretch/>
        </p:blipFill>
        <p:spPr>
          <a:xfrm>
            <a:off x="662787" y="3105150"/>
            <a:ext cx="1527464" cy="1130125"/>
          </a:xfrm>
          <a:prstGeom prst="rect">
            <a:avLst/>
          </a:prstGeom>
          <a:ln w="0">
            <a:noFill/>
          </a:ln>
        </p:spPr>
      </p:pic>
      <p:sp>
        <p:nvSpPr>
          <p:cNvPr id="2" name="Prostokąt 1"/>
          <p:cNvSpPr/>
          <p:nvPr/>
        </p:nvSpPr>
        <p:spPr>
          <a:xfrm>
            <a:off x="644381" y="4050609"/>
            <a:ext cx="15642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spc="-1" dirty="0">
                <a:solidFill>
                  <a:srgbClr val="0033A0"/>
                </a:solidFill>
                <a:latin typeface="Gill Sans MT"/>
              </a:rPr>
              <a:t>Training material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WRC shell: initial configuration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10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20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76200" y="590550"/>
            <a:ext cx="6934200" cy="4362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200" spc="-1" dirty="0" smtClean="0">
              <a:solidFill>
                <a:srgbClr val="0033A0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wrc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# 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sdb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fs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0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SDB = Self-Describing Bus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(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  <a:hlinkClick r:id="rId3"/>
              </a:rPr>
              <a:t>link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)</a:t>
            </a:r>
            <a:endParaRPr lang="en-GB" sz="1200" spc="-1" dirty="0">
              <a:solidFill>
                <a:srgbClr val="0033A0"/>
              </a:solidFill>
              <a:latin typeface="Bookman Old Style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Creates SDB FS image in Flash memory</a:t>
            </a:r>
            <a:br>
              <a:rPr lang="en-US" sz="12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Base address and sector size taken from HDL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SDBFS stores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050" spc="-1" dirty="0" smtClean="0">
                <a:solidFill>
                  <a:srgbClr val="0033A0"/>
                </a:solidFill>
                <a:latin typeface="Bookman Old Style"/>
              </a:rPr>
              <a:t>MAC address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050" spc="-1" dirty="0" smtClean="0">
                <a:solidFill>
                  <a:srgbClr val="0033A0"/>
                </a:solidFill>
                <a:latin typeface="Bookman Old Style"/>
              </a:rPr>
              <a:t>SFP database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050" spc="-1" dirty="0" err="1" smtClean="0">
                <a:solidFill>
                  <a:srgbClr val="0033A0"/>
                </a:solidFill>
                <a:latin typeface="Bookman Old Style"/>
              </a:rPr>
              <a:t>Init</a:t>
            </a:r>
            <a:r>
              <a:rPr lang="en-US" sz="1050" spc="-1" dirty="0" smtClean="0">
                <a:solidFill>
                  <a:srgbClr val="0033A0"/>
                </a:solidFill>
                <a:latin typeface="Bookman Old Style"/>
              </a:rPr>
              <a:t> script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050" spc="-1" dirty="0" smtClean="0">
                <a:solidFill>
                  <a:srgbClr val="0033A0"/>
                </a:solidFill>
                <a:latin typeface="Bookman Old Style"/>
              </a:rPr>
              <a:t>t24p calibration</a:t>
            </a:r>
          </a:p>
          <a:p>
            <a:pPr>
              <a:spcBef>
                <a:spcPts val="600"/>
              </a:spcBef>
            </a:pP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wrc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# 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sfp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add &lt;PN&gt; &lt;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egLat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&gt; &lt;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inLat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&gt; &lt;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relCoefH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&gt; &lt;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relCoefL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Add SFP parameters to database: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050" b="1" spc="-1" dirty="0" smtClean="0">
                <a:solidFill>
                  <a:srgbClr val="0033A0"/>
                </a:solidFill>
                <a:latin typeface="Bookman Old Style"/>
              </a:rPr>
              <a:t>&lt;PN&gt; </a:t>
            </a:r>
            <a:r>
              <a:rPr lang="en-US" sz="1050" spc="-1" dirty="0" smtClean="0">
                <a:solidFill>
                  <a:srgbClr val="0033A0"/>
                </a:solidFill>
                <a:latin typeface="Bookman Old Style"/>
              </a:rPr>
              <a:t>- SFP’s part number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050" b="1" spc="-1" dirty="0" smtClean="0">
                <a:solidFill>
                  <a:srgbClr val="0033A0"/>
                </a:solidFill>
                <a:latin typeface="Bookman Old Style"/>
              </a:rPr>
              <a:t>&lt;</a:t>
            </a:r>
            <a:r>
              <a:rPr lang="en-US" sz="1050" b="1" spc="-1" dirty="0" err="1" smtClean="0">
                <a:solidFill>
                  <a:srgbClr val="0033A0"/>
                </a:solidFill>
                <a:latin typeface="Bookman Old Style"/>
              </a:rPr>
              <a:t>egLat</a:t>
            </a:r>
            <a:r>
              <a:rPr lang="en-US" sz="1050" b="1" spc="-1" dirty="0" smtClean="0">
                <a:solidFill>
                  <a:srgbClr val="0033A0"/>
                </a:solidFill>
                <a:latin typeface="Bookman Old Style"/>
              </a:rPr>
              <a:t>&gt; </a:t>
            </a:r>
            <a:r>
              <a:rPr lang="en-US" sz="1050" spc="-1" dirty="0" smtClean="0">
                <a:solidFill>
                  <a:srgbClr val="0033A0"/>
                </a:solidFill>
                <a:latin typeface="Bookman Old Style"/>
              </a:rPr>
              <a:t>- egress latency (</a:t>
            </a:r>
            <a:r>
              <a:rPr lang="en-US" sz="1050" spc="-1" dirty="0" err="1" smtClean="0">
                <a:solidFill>
                  <a:srgbClr val="0033A0"/>
                </a:solidFill>
                <a:latin typeface="Bookman Old Style"/>
              </a:rPr>
              <a:t>deltaTx</a:t>
            </a:r>
            <a:r>
              <a:rPr lang="en-US" sz="1050" spc="-1" dirty="0" smtClean="0">
                <a:solidFill>
                  <a:srgbClr val="0033A0"/>
                </a:solidFill>
                <a:latin typeface="Bookman Old Style"/>
              </a:rPr>
              <a:t>) [ps]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050" b="1" spc="-1" dirty="0" smtClean="0">
                <a:solidFill>
                  <a:srgbClr val="0033A0"/>
                </a:solidFill>
                <a:latin typeface="Bookman Old Style"/>
              </a:rPr>
              <a:t>&lt;</a:t>
            </a:r>
            <a:r>
              <a:rPr lang="en-US" sz="1050" b="1" spc="-1" dirty="0" err="1" smtClean="0">
                <a:solidFill>
                  <a:srgbClr val="0033A0"/>
                </a:solidFill>
                <a:latin typeface="Bookman Old Style"/>
              </a:rPr>
              <a:t>inLat</a:t>
            </a:r>
            <a:r>
              <a:rPr lang="en-US" sz="1050" b="1" spc="-1" dirty="0" smtClean="0">
                <a:solidFill>
                  <a:srgbClr val="0033A0"/>
                </a:solidFill>
                <a:latin typeface="Bookman Old Style"/>
              </a:rPr>
              <a:t>&gt; </a:t>
            </a:r>
            <a:r>
              <a:rPr lang="en-US" sz="1050" spc="-1" dirty="0" smtClean="0">
                <a:solidFill>
                  <a:srgbClr val="0033A0"/>
                </a:solidFill>
                <a:latin typeface="Bookman Old Style"/>
              </a:rPr>
              <a:t>- ingress latency (</a:t>
            </a:r>
            <a:r>
              <a:rPr lang="en-US" sz="1050" spc="-1" dirty="0" err="1" smtClean="0">
                <a:solidFill>
                  <a:srgbClr val="0033A0"/>
                </a:solidFill>
                <a:latin typeface="Bookman Old Style"/>
              </a:rPr>
              <a:t>deltaRx</a:t>
            </a:r>
            <a:r>
              <a:rPr lang="en-US" sz="1050" spc="-1" dirty="0" smtClean="0">
                <a:solidFill>
                  <a:srgbClr val="0033A0"/>
                </a:solidFill>
                <a:latin typeface="Bookman Old Style"/>
              </a:rPr>
              <a:t>) [ps]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050" b="1" spc="-1" dirty="0" smtClean="0">
                <a:solidFill>
                  <a:srgbClr val="0033A0"/>
                </a:solidFill>
                <a:latin typeface="Bookman Old Style"/>
              </a:rPr>
              <a:t>&lt;</a:t>
            </a:r>
            <a:r>
              <a:rPr lang="en-US" sz="1050" b="1" spc="-1" dirty="0" err="1" smtClean="0">
                <a:solidFill>
                  <a:srgbClr val="0033A0"/>
                </a:solidFill>
                <a:latin typeface="Bookman Old Style"/>
              </a:rPr>
              <a:t>relCoefH</a:t>
            </a:r>
            <a:r>
              <a:rPr lang="en-US" sz="1050" b="1" spc="-1" dirty="0" smtClean="0">
                <a:solidFill>
                  <a:srgbClr val="0033A0"/>
                </a:solidFill>
                <a:latin typeface="Bookman Old Style"/>
              </a:rPr>
              <a:t>&gt; </a:t>
            </a:r>
            <a:r>
              <a:rPr lang="en-US" sz="1050" b="1" spc="-1" dirty="0">
                <a:solidFill>
                  <a:srgbClr val="0033A0"/>
                </a:solidFill>
                <a:latin typeface="Bookman Old Style"/>
              </a:rPr>
              <a:t>&lt;</a:t>
            </a:r>
            <a:r>
              <a:rPr lang="en-US" sz="1050" b="1" spc="-1" dirty="0" err="1">
                <a:solidFill>
                  <a:srgbClr val="0033A0"/>
                </a:solidFill>
                <a:latin typeface="Bookman Old Style"/>
              </a:rPr>
              <a:t>relCoefL</a:t>
            </a:r>
            <a:r>
              <a:rPr lang="en-US" sz="1050" b="1" spc="-1" dirty="0">
                <a:solidFill>
                  <a:srgbClr val="0033A0"/>
                </a:solidFill>
                <a:latin typeface="Bookman Old Style"/>
              </a:rPr>
              <a:t>&gt;</a:t>
            </a:r>
            <a:r>
              <a:rPr lang="en-US" sz="1050" b="1" spc="-1" dirty="0" smtClean="0">
                <a:solidFill>
                  <a:srgbClr val="0033A0"/>
                </a:solidFill>
                <a:latin typeface="Bookman Old Style"/>
              </a:rPr>
              <a:t> </a:t>
            </a:r>
            <a:r>
              <a:rPr lang="en-US" sz="1050" spc="-1" dirty="0" smtClean="0">
                <a:solidFill>
                  <a:srgbClr val="0033A0"/>
                </a:solidFill>
                <a:latin typeface="Bookman Old Style"/>
              </a:rPr>
              <a:t>- most &amp; least significant </a:t>
            </a:r>
            <a:br>
              <a:rPr lang="en-US" sz="105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US" sz="1050" spc="-1" dirty="0" smtClean="0">
                <a:solidFill>
                  <a:srgbClr val="0033A0"/>
                </a:solidFill>
                <a:latin typeface="Bookman Old Style"/>
              </a:rPr>
              <a:t>9 digits of relative delay coefficient (alpha)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Database organized differently than on Switch</a:t>
            </a:r>
          </a:p>
          <a:p>
            <a:pPr>
              <a:spcBef>
                <a:spcPts val="600"/>
              </a:spcBef>
            </a:pP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wrc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# 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sfp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match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Match inserted SFP with entry in database</a:t>
            </a:r>
          </a:p>
          <a:p>
            <a:pPr>
              <a:spcBef>
                <a:spcPts val="600"/>
              </a:spcBef>
            </a:pPr>
            <a:r>
              <a:rPr lang="en-US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wrc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# </a:t>
            </a:r>
            <a:r>
              <a:rPr lang="en-US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sfp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show</a:t>
            </a:r>
            <a:endParaRPr lang="en-US" sz="1200" b="1" spc="-1" dirty="0">
              <a:solidFill>
                <a:srgbClr val="0033A0"/>
              </a:solidFill>
              <a:latin typeface="Consolas" pitchFamily="49" charset="0"/>
              <a:cs typeface="Consolas" pitchFamily="49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Show SFP database</a:t>
            </a:r>
            <a:endParaRPr lang="en-US" sz="1200" spc="-1" dirty="0">
              <a:solidFill>
                <a:srgbClr val="0033A0"/>
              </a:solidFill>
              <a:latin typeface="Bookman Old Style"/>
            </a:endParaRPr>
          </a:p>
          <a:p>
            <a:pPr marL="800100" lvl="1" indent="-342900">
              <a:buFont typeface="Arial" pitchFamily="34" charset="0"/>
              <a:buChar char="•"/>
            </a:pPr>
            <a:endParaRPr lang="en-US" sz="1200" spc="-1" dirty="0">
              <a:solidFill>
                <a:srgbClr val="0033A0"/>
              </a:solidFill>
              <a:latin typeface="Bookman Old Style"/>
            </a:endParaRPr>
          </a:p>
        </p:txBody>
      </p:sp>
      <p:pic>
        <p:nvPicPr>
          <p:cNvPr id="7" name="Obraz 6"/>
          <p:cNvPicPr/>
          <p:nvPr/>
        </p:nvPicPr>
        <p:blipFill rotWithShape="1">
          <a:blip r:embed="rId4"/>
          <a:srcRect r="23564"/>
          <a:stretch/>
        </p:blipFill>
        <p:spPr>
          <a:xfrm>
            <a:off x="4156294" y="2793999"/>
            <a:ext cx="3844705" cy="1156698"/>
          </a:xfrm>
          <a:prstGeom prst="rect">
            <a:avLst/>
          </a:prstGeom>
          <a:ln w="0">
            <a:noFill/>
          </a:ln>
        </p:spPr>
      </p:pic>
      <p:pic>
        <p:nvPicPr>
          <p:cNvPr id="9" name="Obraz 8"/>
          <p:cNvPicPr/>
          <p:nvPr/>
        </p:nvPicPr>
        <p:blipFill rotWithShape="1">
          <a:blip r:embed="rId5"/>
          <a:srcRect t="4598" r="2640"/>
          <a:stretch/>
        </p:blipFill>
        <p:spPr>
          <a:xfrm>
            <a:off x="4085352" y="793750"/>
            <a:ext cx="4016426" cy="1207632"/>
          </a:xfrm>
          <a:prstGeom prst="rect">
            <a:avLst/>
          </a:prstGeom>
          <a:ln w="0">
            <a:noFill/>
          </a:ln>
        </p:spPr>
      </p:pic>
      <p:pic>
        <p:nvPicPr>
          <p:cNvPr id="8" name="Obraz 7"/>
          <p:cNvPicPr/>
          <p:nvPr/>
        </p:nvPicPr>
        <p:blipFill rotWithShape="1">
          <a:blip r:embed="rId6"/>
          <a:srcRect l="116" t="4599" r="2639" b="5732"/>
          <a:stretch/>
        </p:blipFill>
        <p:spPr>
          <a:xfrm>
            <a:off x="4085352" y="945118"/>
            <a:ext cx="4372847" cy="1234279"/>
          </a:xfrm>
          <a:prstGeom prst="rect">
            <a:avLst/>
          </a:prstGeom>
          <a:ln w="0">
            <a:noFill/>
          </a:ln>
        </p:spPr>
      </p:pic>
      <p:sp>
        <p:nvSpPr>
          <p:cNvPr id="2" name="Prostokąt 1"/>
          <p:cNvSpPr/>
          <p:nvPr/>
        </p:nvSpPr>
        <p:spPr>
          <a:xfrm>
            <a:off x="4114046" y="742950"/>
            <a:ext cx="4953754" cy="1478734"/>
          </a:xfrm>
          <a:prstGeom prst="rect">
            <a:avLst/>
          </a:prstGeom>
          <a:noFill/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Obraz 13"/>
          <p:cNvPicPr/>
          <p:nvPr/>
        </p:nvPicPr>
        <p:blipFill rotWithShape="1">
          <a:blip r:embed="rId7"/>
          <a:srcRect l="752" t="4661" b="29951"/>
          <a:stretch/>
        </p:blipFill>
        <p:spPr>
          <a:xfrm>
            <a:off x="4114046" y="4171950"/>
            <a:ext cx="4953754" cy="369683"/>
          </a:xfrm>
          <a:prstGeom prst="rect">
            <a:avLst/>
          </a:prstGeom>
          <a:ln w="0">
            <a:noFill/>
          </a:ln>
        </p:spPr>
      </p:pic>
      <p:sp>
        <p:nvSpPr>
          <p:cNvPr id="11" name="Prostokąt 10"/>
          <p:cNvSpPr/>
          <p:nvPr/>
        </p:nvSpPr>
        <p:spPr>
          <a:xfrm>
            <a:off x="4114800" y="4152900"/>
            <a:ext cx="4978400" cy="474427"/>
          </a:xfrm>
          <a:prstGeom prst="rect">
            <a:avLst/>
          </a:prstGeom>
          <a:noFill/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rostokąt 15"/>
          <p:cNvSpPr/>
          <p:nvPr/>
        </p:nvSpPr>
        <p:spPr>
          <a:xfrm>
            <a:off x="4114800" y="2793999"/>
            <a:ext cx="4978400" cy="1156698"/>
          </a:xfrm>
          <a:prstGeom prst="rect">
            <a:avLst/>
          </a:prstGeom>
          <a:noFill/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8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WRC shell</a:t>
            </a:r>
            <a:r>
              <a:rPr lang="en-US" sz="2000" spc="-1" smtClean="0">
                <a:solidFill>
                  <a:srgbClr val="0033A0"/>
                </a:solidFill>
                <a:latin typeface="Bookman Old Style"/>
              </a:rPr>
              <a:t>: initial </a:t>
            </a: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configuration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11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20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76200" y="762802"/>
            <a:ext cx="693420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wrc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# mode &lt;PTP Mode&gt;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Set PTP mode 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gm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 – for Grandmaster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master for Free-running master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slave for Slave</a:t>
            </a:r>
          </a:p>
          <a:p>
            <a:pPr>
              <a:spcBef>
                <a:spcPts val="600"/>
              </a:spcBef>
            </a:pP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wrc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# mac get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Report MAC address of WRPC</a:t>
            </a:r>
          </a:p>
          <a:p>
            <a:pPr>
              <a:spcBef>
                <a:spcPts val="600"/>
              </a:spcBef>
            </a:pP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wrc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# mac 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cmd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&gt; 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xx:xx:xx:xx:xx:xx</a:t>
            </a:r>
            <a:endParaRPr lang="en-US" sz="1200" b="1" spc="-1" dirty="0">
              <a:solidFill>
                <a:srgbClr val="0033A0"/>
              </a:solidFill>
              <a:latin typeface="Consolas" pitchFamily="49" charset="0"/>
              <a:cs typeface="Consolas" pitchFamily="49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Set MAC address to the value indicates with</a:t>
            </a:r>
            <a:br>
              <a:rPr lang="en-US" sz="12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US" sz="1200" spc="-1" dirty="0" err="1">
                <a:solidFill>
                  <a:srgbClr val="0033A0"/>
                </a:solidFill>
                <a:latin typeface="Bookman Old Style"/>
              </a:rPr>
              <a:t>xx:xx:xx:xx:xx:xx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 in HEX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cmd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: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set – set for runtime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setp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 – set permanently</a:t>
            </a:r>
          </a:p>
          <a:p>
            <a:pPr>
              <a:spcBef>
                <a:spcPts val="600"/>
              </a:spcBef>
            </a:pP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wrc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# 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ip</a:t>
            </a:r>
            <a:endParaRPr lang="en-US" sz="1200" b="1" spc="-1" dirty="0" smtClean="0">
              <a:solidFill>
                <a:srgbClr val="0033A0"/>
              </a:solidFill>
              <a:latin typeface="Consolas" pitchFamily="49" charset="0"/>
              <a:cs typeface="Consolas" pitchFamily="49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Report IP address of WRPC which can be</a:t>
            </a:r>
            <a:br>
              <a:rPr lang="en-US" sz="12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either retrieved from DHCP server using </a:t>
            </a: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bootp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,</a:t>
            </a:r>
            <a:br>
              <a:rPr lang="en-US" sz="12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or set manually</a:t>
            </a:r>
          </a:p>
          <a:p>
            <a:pPr>
              <a:spcBef>
                <a:spcPts val="600"/>
              </a:spcBef>
            </a:pPr>
            <a:r>
              <a:rPr lang="en-US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wrc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# 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ip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set </a:t>
            </a:r>
            <a:endParaRPr lang="en-US" sz="1200" b="1" spc="-1" dirty="0">
              <a:solidFill>
                <a:srgbClr val="0033A0"/>
              </a:solidFill>
              <a:latin typeface="Consolas" pitchFamily="49" charset="0"/>
              <a:cs typeface="Consolas" pitchFamily="49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Set manually IP v4 address of WRPC</a:t>
            </a:r>
            <a:endParaRPr lang="en-US" sz="1200" spc="-1" dirty="0">
              <a:solidFill>
                <a:srgbClr val="0033A0"/>
              </a:solidFill>
              <a:latin typeface="Bookman Old Style"/>
            </a:endParaRPr>
          </a:p>
        </p:txBody>
      </p:sp>
      <p:pic>
        <p:nvPicPr>
          <p:cNvPr id="12" name="Obraz 11"/>
          <p:cNvPicPr/>
          <p:nvPr/>
        </p:nvPicPr>
        <p:blipFill rotWithShape="1">
          <a:blip r:embed="rId3"/>
          <a:srcRect l="1145" t="44608" b="44339"/>
          <a:stretch/>
        </p:blipFill>
        <p:spPr>
          <a:xfrm>
            <a:off x="3842940" y="915202"/>
            <a:ext cx="5244210" cy="348448"/>
          </a:xfrm>
          <a:prstGeom prst="rect">
            <a:avLst/>
          </a:prstGeom>
          <a:ln w="0">
            <a:noFill/>
          </a:ln>
        </p:spPr>
      </p:pic>
      <p:sp>
        <p:nvSpPr>
          <p:cNvPr id="13" name="Prostokąt 12"/>
          <p:cNvSpPr/>
          <p:nvPr/>
        </p:nvSpPr>
        <p:spPr>
          <a:xfrm>
            <a:off x="3842940" y="883452"/>
            <a:ext cx="5251560" cy="926298"/>
          </a:xfrm>
          <a:prstGeom prst="rect">
            <a:avLst/>
          </a:prstGeom>
          <a:noFill/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Obraz 13"/>
          <p:cNvPicPr/>
          <p:nvPr/>
        </p:nvPicPr>
        <p:blipFill rotWithShape="1">
          <a:blip r:embed="rId3"/>
          <a:srcRect l="1145" t="77246" r="2538" b="7647"/>
          <a:stretch/>
        </p:blipFill>
        <p:spPr>
          <a:xfrm>
            <a:off x="3850290" y="1263650"/>
            <a:ext cx="5109560" cy="476250"/>
          </a:xfrm>
          <a:prstGeom prst="rect">
            <a:avLst/>
          </a:prstGeom>
          <a:ln w="0">
            <a:noFill/>
          </a:ln>
        </p:spPr>
      </p:pic>
      <p:pic>
        <p:nvPicPr>
          <p:cNvPr id="16" name="Obraz 15"/>
          <p:cNvPicPr/>
          <p:nvPr/>
        </p:nvPicPr>
        <p:blipFill>
          <a:blip r:embed="rId4"/>
          <a:stretch/>
        </p:blipFill>
        <p:spPr>
          <a:xfrm>
            <a:off x="3816240" y="2419350"/>
            <a:ext cx="5086080" cy="523440"/>
          </a:xfrm>
          <a:prstGeom prst="rect">
            <a:avLst/>
          </a:prstGeom>
          <a:ln w="0">
            <a:noFill/>
          </a:ln>
        </p:spPr>
      </p:pic>
      <p:sp>
        <p:nvSpPr>
          <p:cNvPr id="11" name="Prostokąt 10"/>
          <p:cNvSpPr/>
          <p:nvPr/>
        </p:nvSpPr>
        <p:spPr>
          <a:xfrm>
            <a:off x="3835290" y="2419350"/>
            <a:ext cx="5251560" cy="609600"/>
          </a:xfrm>
          <a:prstGeom prst="rect">
            <a:avLst/>
          </a:prstGeom>
          <a:noFill/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pic>
        <p:nvPicPr>
          <p:cNvPr id="17" name="Obraz 16"/>
          <p:cNvPicPr/>
          <p:nvPr/>
        </p:nvPicPr>
        <p:blipFill rotWithShape="1">
          <a:blip r:embed="rId5"/>
          <a:srcRect l="882" b="25731"/>
          <a:stretch/>
        </p:blipFill>
        <p:spPr>
          <a:xfrm>
            <a:off x="3860690" y="3714750"/>
            <a:ext cx="4993750" cy="685800"/>
          </a:xfrm>
          <a:prstGeom prst="rect">
            <a:avLst/>
          </a:prstGeom>
          <a:ln w="0">
            <a:noFill/>
          </a:ln>
        </p:spPr>
      </p:pic>
      <p:sp>
        <p:nvSpPr>
          <p:cNvPr id="18" name="Prostokąt 17"/>
          <p:cNvSpPr/>
          <p:nvPr/>
        </p:nvSpPr>
        <p:spPr>
          <a:xfrm>
            <a:off x="3860690" y="3727450"/>
            <a:ext cx="5251560" cy="673100"/>
          </a:xfrm>
          <a:prstGeom prst="rect">
            <a:avLst/>
          </a:prstGeom>
          <a:noFill/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85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WRC shell: </a:t>
            </a:r>
            <a:r>
              <a:rPr lang="en-US" sz="2000" spc="-1" dirty="0" err="1" smtClean="0">
                <a:solidFill>
                  <a:srgbClr val="0033A0"/>
                </a:solidFill>
                <a:latin typeface="Bookman Old Style"/>
              </a:rPr>
              <a:t>init</a:t>
            </a: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 script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12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20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76200" y="762802"/>
            <a:ext cx="6934200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WRPC allows to load user-defined initialization </a:t>
            </a:r>
            <a:br>
              <a:rPr lang="en-US" sz="12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script on every startup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This mechanism allows custom configuration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Commands</a:t>
            </a:r>
          </a:p>
          <a:p>
            <a:endParaRPr lang="en-US" sz="1200" spc="-1" dirty="0" smtClean="0">
              <a:solidFill>
                <a:srgbClr val="0033A0"/>
              </a:solidFill>
              <a:latin typeface="Bookman Old Style"/>
            </a:endParaRPr>
          </a:p>
          <a:p>
            <a:pPr>
              <a:spcBef>
                <a:spcPts val="600"/>
              </a:spcBef>
            </a:pP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wrc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# 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init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add &lt;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cmd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&gt;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Adds command to the “user-defined” part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Any configuration command can be added</a:t>
            </a:r>
          </a:p>
          <a:p>
            <a:endParaRPr lang="en-US" sz="1200" spc="-1" dirty="0" smtClean="0">
              <a:solidFill>
                <a:srgbClr val="0033A0"/>
              </a:solidFill>
              <a:latin typeface="Bookman Old Style"/>
              <a:cs typeface="Consolas" pitchFamily="49" charset="0"/>
            </a:endParaRPr>
          </a:p>
          <a:p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wrc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# 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init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show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Shows content of the script</a:t>
            </a:r>
          </a:p>
          <a:p>
            <a:endParaRPr lang="en-US" sz="1200" spc="-1" dirty="0" smtClean="0">
              <a:solidFill>
                <a:srgbClr val="0033A0"/>
              </a:solidFill>
              <a:latin typeface="Bookman Old Style"/>
              <a:cs typeface="Consolas" pitchFamily="49" charset="0"/>
            </a:endParaRPr>
          </a:p>
          <a:p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wrc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# 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init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boot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Restart WRPC</a:t>
            </a:r>
          </a:p>
          <a:p>
            <a:pPr marL="628650" lvl="1" indent="-171450">
              <a:buFont typeface="Arial" pitchFamily="34" charset="0"/>
              <a:buChar char="•"/>
            </a:pPr>
            <a:endParaRPr lang="en-US" sz="1200" spc="-1" dirty="0" smtClean="0">
              <a:solidFill>
                <a:srgbClr val="0033A0"/>
              </a:solidFill>
              <a:latin typeface="Bookman Old Style"/>
            </a:endParaRPr>
          </a:p>
        </p:txBody>
      </p:sp>
      <p:pic>
        <p:nvPicPr>
          <p:cNvPr id="19" name="Obraz 18"/>
          <p:cNvPicPr/>
          <p:nvPr/>
        </p:nvPicPr>
        <p:blipFill rotWithShape="1">
          <a:blip r:embed="rId3"/>
          <a:srcRect l="943" r="20921" b="15810"/>
          <a:stretch/>
        </p:blipFill>
        <p:spPr>
          <a:xfrm>
            <a:off x="3954835" y="844550"/>
            <a:ext cx="5157415" cy="3784600"/>
          </a:xfrm>
          <a:prstGeom prst="rect">
            <a:avLst/>
          </a:prstGeom>
          <a:ln w="0">
            <a:noFill/>
          </a:ln>
        </p:spPr>
      </p:pic>
      <p:sp>
        <p:nvSpPr>
          <p:cNvPr id="18" name="Prostokąt 17"/>
          <p:cNvSpPr/>
          <p:nvPr/>
        </p:nvSpPr>
        <p:spPr>
          <a:xfrm>
            <a:off x="3954834" y="844550"/>
            <a:ext cx="5157415" cy="3784600"/>
          </a:xfrm>
          <a:prstGeom prst="rect">
            <a:avLst/>
          </a:prstGeom>
          <a:noFill/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88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WRC shell: monitoring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13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20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76200" y="762802"/>
            <a:ext cx="6934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wrc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# stat &lt;on | off&gt;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Reports repeatedly (until off) </a:t>
            </a: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loggable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 statistics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Without parameter, toggles reporting</a:t>
            </a:r>
          </a:p>
          <a:p>
            <a:endParaRPr lang="en-US" sz="1200" spc="-1" dirty="0" smtClean="0">
              <a:solidFill>
                <a:srgbClr val="0033A0"/>
              </a:solidFill>
              <a:latin typeface="Bookman Old Style"/>
              <a:cs typeface="Consolas" pitchFamily="49" charset="0"/>
            </a:endParaRPr>
          </a:p>
          <a:p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wrc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# stat 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bts</a:t>
            </a:r>
            <a:endParaRPr lang="en-US" sz="1200" b="1" spc="-1" dirty="0" smtClean="0">
              <a:solidFill>
                <a:srgbClr val="0033A0"/>
              </a:solidFill>
              <a:latin typeface="Consolas" pitchFamily="49" charset="0"/>
              <a:cs typeface="Consolas" pitchFamily="49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Prints bitslide value for established WR Link</a:t>
            </a:r>
          </a:p>
          <a:p>
            <a:endParaRPr lang="en-US" sz="1200" spc="-1" dirty="0" smtClean="0">
              <a:solidFill>
                <a:srgbClr val="0033A0"/>
              </a:solidFill>
              <a:latin typeface="Bookman Old Style"/>
              <a:cs typeface="Consolas" pitchFamily="49" charset="0"/>
            </a:endParaRPr>
          </a:p>
          <a:p>
            <a:r>
              <a:rPr lang="en-US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wrc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# 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ps</a:t>
            </a:r>
            <a:endParaRPr lang="en-US" sz="1200" spc="-1" dirty="0" smtClean="0">
              <a:solidFill>
                <a:srgbClr val="0033A0"/>
              </a:solidFill>
              <a:latin typeface="Bookman Old Style"/>
              <a:cs typeface="Consolas" pitchFamily="49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>
                <a:solidFill>
                  <a:srgbClr val="0033A0"/>
                </a:solidFill>
                <a:latin typeface="Bookman Old Style"/>
                <a:hlinkClick r:id="rId3"/>
              </a:rPr>
              <a:t>Manual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– section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5.4.5</a:t>
            </a:r>
            <a:endParaRPr lang="en-US" sz="1200" spc="-1" dirty="0">
              <a:solidFill>
                <a:srgbClr val="0033A0"/>
              </a:solidFill>
              <a:latin typeface="Bookman Old Style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Prints: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Task list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Total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time spent on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task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Maximum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time spent on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task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Possible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to reset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counters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If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any task is executed longer</a:t>
            </a:r>
            <a:br>
              <a:rPr lang="en-US" sz="1200" spc="-1" dirty="0">
                <a:solidFill>
                  <a:srgbClr val="0033A0"/>
                </a:solidFill>
                <a:latin typeface="Bookman Old Style"/>
              </a:rPr>
            </a:b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than 250-500ms might cause problems with synchronization.</a:t>
            </a:r>
            <a:br>
              <a:rPr lang="en-US" sz="1200" spc="-1" dirty="0">
                <a:solidFill>
                  <a:srgbClr val="0033A0"/>
                </a:solidFill>
                <a:latin typeface="Bookman Old Style"/>
              </a:rPr>
            </a:b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This tool can help detect this 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1200" spc="-1" dirty="0">
              <a:solidFill>
                <a:srgbClr val="0033A0"/>
              </a:solidFill>
              <a:latin typeface="Bookman Old Style"/>
            </a:endParaRPr>
          </a:p>
        </p:txBody>
      </p:sp>
      <p:pic>
        <p:nvPicPr>
          <p:cNvPr id="8" name="Obraz 7"/>
          <p:cNvPicPr/>
          <p:nvPr/>
        </p:nvPicPr>
        <p:blipFill>
          <a:blip r:embed="rId4"/>
          <a:stretch/>
        </p:blipFill>
        <p:spPr>
          <a:xfrm>
            <a:off x="3954834" y="869950"/>
            <a:ext cx="5111749" cy="1053857"/>
          </a:xfrm>
          <a:prstGeom prst="rect">
            <a:avLst/>
          </a:prstGeom>
          <a:ln w="0">
            <a:noFill/>
          </a:ln>
        </p:spPr>
      </p:pic>
      <p:pic>
        <p:nvPicPr>
          <p:cNvPr id="9" name="Obraz 8"/>
          <p:cNvPicPr/>
          <p:nvPr/>
        </p:nvPicPr>
        <p:blipFill>
          <a:blip r:embed="rId5"/>
          <a:stretch/>
        </p:blipFill>
        <p:spPr>
          <a:xfrm>
            <a:off x="3954834" y="1951296"/>
            <a:ext cx="5157415" cy="901106"/>
          </a:xfrm>
          <a:prstGeom prst="rect">
            <a:avLst/>
          </a:prstGeom>
          <a:ln w="0">
            <a:noFill/>
          </a:ln>
        </p:spPr>
      </p:pic>
      <p:sp>
        <p:nvSpPr>
          <p:cNvPr id="18" name="Prostokąt 17"/>
          <p:cNvSpPr/>
          <p:nvPr/>
        </p:nvSpPr>
        <p:spPr>
          <a:xfrm>
            <a:off x="3954834" y="844550"/>
            <a:ext cx="5157415" cy="2007852"/>
          </a:xfrm>
          <a:prstGeom prst="rect">
            <a:avLst/>
          </a:prstGeom>
          <a:noFill/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</a:t>
            </a:r>
            <a:endParaRPr lang="en-US"/>
          </a:p>
        </p:txBody>
      </p:sp>
      <p:pic>
        <p:nvPicPr>
          <p:cNvPr id="10" name="Obraz 9"/>
          <p:cNvPicPr/>
          <p:nvPr/>
        </p:nvPicPr>
        <p:blipFill>
          <a:blip r:embed="rId6"/>
          <a:stretch/>
        </p:blipFill>
        <p:spPr>
          <a:xfrm>
            <a:off x="5486400" y="2952750"/>
            <a:ext cx="2109458" cy="1752600"/>
          </a:xfrm>
          <a:prstGeom prst="rect">
            <a:avLst/>
          </a:prstGeom>
          <a:ln w="0">
            <a:noFill/>
          </a:ln>
        </p:spPr>
      </p:pic>
      <p:sp>
        <p:nvSpPr>
          <p:cNvPr id="12" name="Prostokąt 11"/>
          <p:cNvSpPr/>
          <p:nvPr/>
        </p:nvSpPr>
        <p:spPr>
          <a:xfrm>
            <a:off x="5353051" y="2882900"/>
            <a:ext cx="2355850" cy="1860550"/>
          </a:xfrm>
          <a:prstGeom prst="rect">
            <a:avLst/>
          </a:prstGeom>
          <a:noFill/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22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/>
          <p:nvPr/>
        </p:nvPicPr>
        <p:blipFill rotWithShape="1">
          <a:blip r:embed="rId3"/>
          <a:srcRect l="810"/>
          <a:stretch/>
        </p:blipFill>
        <p:spPr>
          <a:xfrm>
            <a:off x="4613274" y="850900"/>
            <a:ext cx="4464049" cy="2421930"/>
          </a:xfrm>
          <a:prstGeom prst="rect">
            <a:avLst/>
          </a:prstGeom>
          <a:ln w="0">
            <a:noFill/>
          </a:ln>
        </p:spPr>
      </p:pic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WRC shell: debugging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14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20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76200" y="762802"/>
            <a:ext cx="6934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wrc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# verbose 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bbbbbb</a:t>
            </a:r>
            <a:endParaRPr lang="en-US" sz="1200" b="1" spc="-1" dirty="0" smtClean="0">
              <a:solidFill>
                <a:srgbClr val="0033A0"/>
              </a:solidFill>
              <a:latin typeface="Consolas" pitchFamily="49" charset="0"/>
              <a:cs typeface="Consolas" pitchFamily="49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Sets level of verbosity of PTP daemon (</a:t>
            </a: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PPSi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Verbosity levels</a:t>
            </a:r>
          </a:p>
          <a:p>
            <a:endParaRPr lang="en-US" sz="1200" spc="-1" dirty="0" smtClean="0">
              <a:solidFill>
                <a:srgbClr val="0033A0"/>
              </a:solidFill>
              <a:latin typeface="Bookman Old Style"/>
              <a:cs typeface="Consolas" pitchFamily="49" charset="0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sz="1200" spc="-1" dirty="0">
              <a:solidFill>
                <a:srgbClr val="0033A0"/>
              </a:solidFill>
              <a:latin typeface="Bookman Old Style"/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4592695" y="844550"/>
            <a:ext cx="4519554" cy="2421930"/>
          </a:xfrm>
          <a:prstGeom prst="rect">
            <a:avLst/>
          </a:prstGeom>
          <a:noFill/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</a:t>
            </a:r>
            <a:endParaRPr lang="en-US"/>
          </a:p>
        </p:txBody>
      </p:sp>
      <p:pic>
        <p:nvPicPr>
          <p:cNvPr id="13" name="Obraz 12"/>
          <p:cNvPicPr/>
          <p:nvPr/>
        </p:nvPicPr>
        <p:blipFill>
          <a:blip r:embed="rId4"/>
          <a:stretch/>
        </p:blipFill>
        <p:spPr>
          <a:xfrm>
            <a:off x="304800" y="1428750"/>
            <a:ext cx="1767146" cy="144780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126270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/>
          <p:nvPr/>
        </p:nvPicPr>
        <p:blipFill>
          <a:blip r:embed="rId3"/>
          <a:stretch/>
        </p:blipFill>
        <p:spPr>
          <a:xfrm>
            <a:off x="4671061" y="1047750"/>
            <a:ext cx="2133601" cy="1478826"/>
          </a:xfrm>
          <a:prstGeom prst="rect">
            <a:avLst/>
          </a:prstGeom>
          <a:ln w="0">
            <a:noFill/>
          </a:ln>
        </p:spPr>
      </p:pic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WRC shell: advanced commands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15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20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76200" y="762802"/>
            <a:ext cx="4495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wrc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# 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sfp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info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Limited equivalent of </a:t>
            </a: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wrs_sfp_dump</a:t>
            </a:r>
            <a:endParaRPr lang="en-US" sz="1200" spc="-1" dirty="0" smtClean="0">
              <a:solidFill>
                <a:srgbClr val="0033A0"/>
              </a:solidFill>
              <a:latin typeface="Bookman Old Style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Prints basic information about SFP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Compilation options: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CONFIG_CMD_SFP_INFO=y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1200" spc="-1" dirty="0" smtClean="0">
              <a:solidFill>
                <a:srgbClr val="0033A0"/>
              </a:solidFill>
              <a:latin typeface="Bookman Old Style"/>
            </a:endParaRPr>
          </a:p>
          <a:p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wrc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# 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netconsole</a:t>
            </a:r>
            <a:endParaRPr lang="en-US" sz="1200" b="1" spc="-1" dirty="0" smtClean="0">
              <a:solidFill>
                <a:srgbClr val="0033A0"/>
              </a:solidFill>
              <a:latin typeface="Consolas" pitchFamily="49" charset="0"/>
              <a:cs typeface="Consolas" pitchFamily="49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  <a:hlinkClick r:id="rId4"/>
              </a:rPr>
              <a:t>Manual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– section 4.4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Enable </a:t>
            </a: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netconsole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, ready to accept connections </a:t>
            </a:r>
            <a:br>
              <a:rPr lang="en-US" sz="12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from remote host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Compilation options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CONFIG_CMD_NETCONSOLE=y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NETCONSOLE_DEF_WAIT=y</a:t>
            </a:r>
          </a:p>
          <a:p>
            <a:endParaRPr lang="en-US" sz="1200" spc="-1" dirty="0" smtClean="0">
              <a:solidFill>
                <a:srgbClr val="0033A0"/>
              </a:solidFill>
              <a:latin typeface="Bookman Old Style"/>
            </a:endParaRPr>
          </a:p>
          <a:p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host#nc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–u &lt;IP&gt;  55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1200" spc="-1" dirty="0">
              <a:solidFill>
                <a:srgbClr val="0033A0"/>
              </a:solidFill>
              <a:latin typeface="Bookman Old Style"/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4632960" y="1004108"/>
            <a:ext cx="2621280" cy="1506682"/>
          </a:xfrm>
          <a:prstGeom prst="rect">
            <a:avLst/>
          </a:prstGeom>
          <a:noFill/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8" t="26098" r="63229" b="67231"/>
          <a:stretch/>
        </p:blipFill>
        <p:spPr bwMode="auto">
          <a:xfrm>
            <a:off x="4632959" y="2736309"/>
            <a:ext cx="2621281" cy="47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0" t="38472" r="64606" b="42069"/>
          <a:stretch/>
        </p:blipFill>
        <p:spPr bwMode="auto">
          <a:xfrm>
            <a:off x="4572000" y="3292680"/>
            <a:ext cx="2682241" cy="1412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Prostokąt 13"/>
          <p:cNvSpPr/>
          <p:nvPr/>
        </p:nvSpPr>
        <p:spPr>
          <a:xfrm>
            <a:off x="4640990" y="2736308"/>
            <a:ext cx="2613251" cy="469423"/>
          </a:xfrm>
          <a:prstGeom prst="rect">
            <a:avLst/>
          </a:prstGeom>
          <a:noFill/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Prostokąt 15"/>
          <p:cNvSpPr/>
          <p:nvPr/>
        </p:nvSpPr>
        <p:spPr>
          <a:xfrm>
            <a:off x="4632960" y="3292680"/>
            <a:ext cx="2621281" cy="1412670"/>
          </a:xfrm>
          <a:prstGeom prst="rect">
            <a:avLst/>
          </a:prstGeom>
          <a:noFill/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08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WRC compilation configuration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16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20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76200" y="762802"/>
            <a:ext cx="4495800" cy="3978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WRC software: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  <a:hlinkClick r:id="rId3"/>
              </a:rPr>
              <a:t>https://ohwr.org/project/wrpc-sw</a:t>
            </a:r>
            <a:endParaRPr lang="en-US" sz="1200" spc="-1" dirty="0" smtClean="0">
              <a:solidFill>
                <a:srgbClr val="0033A0"/>
              </a:solidFill>
              <a:latin typeface="Bookman Old Style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Needs to be compiled with suitable configuration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Predefined for existing boards in </a:t>
            </a:r>
            <a:r>
              <a:rPr lang="en-US" sz="1200" b="1" spc="-1" dirty="0" err="1" smtClean="0">
                <a:solidFill>
                  <a:srgbClr val="0033A0"/>
                </a:solidFill>
                <a:latin typeface="Bookman Old Style"/>
              </a:rPr>
              <a:t>configs</a:t>
            </a:r>
            <a:endParaRPr lang="en-US" sz="1200" b="1" spc="-1" dirty="0" smtClean="0">
              <a:solidFill>
                <a:srgbClr val="0033A0"/>
              </a:solidFill>
              <a:latin typeface="Bookman Old Style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Using predefined configuration:</a:t>
            </a:r>
            <a:br>
              <a:rPr lang="en-US" sz="12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host#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 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make 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&lt;configuration file name&gt;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Access configuration menu:</a:t>
            </a:r>
            <a:br>
              <a:rPr lang="en-US" sz="12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host# make </a:t>
            </a:r>
            <a:r>
              <a:rPr lang="en-US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menuconfig</a:t>
            </a:r>
            <a:endParaRPr lang="en-US" sz="1200" b="1" spc="-1" dirty="0">
              <a:solidFill>
                <a:srgbClr val="0033A0"/>
              </a:solidFill>
              <a:latin typeface="Consolas" pitchFamily="49" charset="0"/>
              <a:cs typeface="Consolas" pitchFamily="49" charset="0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Configuration saved to file: 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.config </a:t>
            </a:r>
            <a:endParaRPr lang="en-US" sz="1200" b="1" spc="-1" dirty="0">
              <a:solidFill>
                <a:srgbClr val="0033A0"/>
              </a:solidFill>
              <a:latin typeface="Consolas" pitchFamily="49" charset="0"/>
              <a:cs typeface="Consolas" pitchFamily="49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Important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parameters which must match HW/GW</a:t>
            </a:r>
            <a:endParaRPr lang="en-US" sz="1200" spc="-1" dirty="0">
              <a:solidFill>
                <a:srgbClr val="0033A0"/>
              </a:solidFill>
              <a:latin typeface="Bookman Old Style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Target Platform 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US" sz="1000" spc="-1" dirty="0" smtClean="0">
                <a:solidFill>
                  <a:srgbClr val="0033A0"/>
                </a:solidFill>
                <a:latin typeface="Bookman Old Style"/>
              </a:rPr>
              <a:t>Generic WR Node 8-bit PCS/PHY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US" sz="1000" spc="-1" dirty="0">
                <a:solidFill>
                  <a:srgbClr val="0033A0"/>
                </a:solidFill>
                <a:latin typeface="Bookman Old Style"/>
              </a:rPr>
              <a:t>Generic WR Node </a:t>
            </a:r>
            <a:r>
              <a:rPr lang="en-US" sz="1000" spc="-1" dirty="0" smtClean="0">
                <a:solidFill>
                  <a:srgbClr val="0033A0"/>
                </a:solidFill>
                <a:latin typeface="Bookman Old Style"/>
              </a:rPr>
              <a:t>16-bit PCS/PHY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US" sz="1000" spc="-1" dirty="0" smtClean="0">
                <a:solidFill>
                  <a:srgbClr val="0033A0"/>
                </a:solidFill>
                <a:latin typeface="Bookman Old Style"/>
              </a:rPr>
              <a:t>WR Switch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US" sz="1000" spc="-1" dirty="0" smtClean="0">
                <a:solidFill>
                  <a:srgbClr val="0033A0"/>
                </a:solidFill>
                <a:latin typeface="Bookman Old Style"/>
              </a:rPr>
              <a:t>AFCZ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US" sz="1000" spc="-1" dirty="0" smtClean="0">
                <a:solidFill>
                  <a:srgbClr val="0033A0"/>
                </a:solidFill>
                <a:latin typeface="Bookman Old Style"/>
              </a:rPr>
              <a:t>eRTM14/15</a:t>
            </a:r>
            <a:endParaRPr lang="en-US" sz="1000" spc="-1" dirty="0">
              <a:solidFill>
                <a:srgbClr val="0033A0"/>
              </a:solidFill>
              <a:latin typeface="Bookman Old Style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Size of RAM in FPGA (in Advanced config)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US" sz="1050" spc="-1" dirty="0" smtClean="0">
                <a:solidFill>
                  <a:srgbClr val="0033A0"/>
                </a:solidFill>
                <a:latin typeface="Bookman Old Style"/>
              </a:rPr>
              <a:t>Should match RAM in FPGA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Many advanced commands can be added, e.g.,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netconsole</a:t>
            </a:r>
            <a:endParaRPr lang="en-US" sz="1200" spc="-1" dirty="0" smtClean="0">
              <a:solidFill>
                <a:srgbClr val="0033A0"/>
              </a:solidFill>
              <a:latin typeface="Bookman Old Style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sfp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 info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freqmon</a:t>
            </a:r>
            <a:endParaRPr lang="en-US" sz="1200" spc="-1" dirty="0">
              <a:solidFill>
                <a:srgbClr val="0033A0"/>
              </a:solidFill>
              <a:latin typeface="Bookman Old Style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sz="1200" spc="-1" dirty="0">
              <a:solidFill>
                <a:srgbClr val="0033A0"/>
              </a:solidFill>
              <a:latin typeface="Bookman Old Style"/>
            </a:endParaRPr>
          </a:p>
        </p:txBody>
      </p:sp>
      <p:grpSp>
        <p:nvGrpSpPr>
          <p:cNvPr id="11" name="Grupa 10"/>
          <p:cNvGrpSpPr/>
          <p:nvPr/>
        </p:nvGrpSpPr>
        <p:grpSpPr>
          <a:xfrm>
            <a:off x="4191000" y="788208"/>
            <a:ext cx="1705884" cy="2198663"/>
            <a:chOff x="7438116" y="666750"/>
            <a:chExt cx="1705884" cy="2198663"/>
          </a:xfrm>
        </p:grpSpPr>
        <p:grpSp>
          <p:nvGrpSpPr>
            <p:cNvPr id="2" name="Grupa 1"/>
            <p:cNvGrpSpPr/>
            <p:nvPr/>
          </p:nvGrpSpPr>
          <p:grpSpPr>
            <a:xfrm>
              <a:off x="7486625" y="917383"/>
              <a:ext cx="1657375" cy="1910569"/>
              <a:chOff x="4267200" y="1264920"/>
              <a:chExt cx="3215640" cy="3706886"/>
            </a:xfrm>
          </p:grpSpPr>
          <p:pic>
            <p:nvPicPr>
              <p:cNvPr id="9" name="Obraz 8"/>
              <p:cNvPicPr/>
              <p:nvPr/>
            </p:nvPicPr>
            <p:blipFill rotWithShape="1">
              <a:blip r:embed="rId4"/>
              <a:srcRect l="1739" t="10684" r="24865"/>
              <a:stretch/>
            </p:blipFill>
            <p:spPr>
              <a:xfrm>
                <a:off x="4267200" y="1501139"/>
                <a:ext cx="3215640" cy="3470667"/>
              </a:xfrm>
              <a:prstGeom prst="rect">
                <a:avLst/>
              </a:prstGeom>
              <a:ln w="0">
                <a:noFill/>
              </a:ln>
            </p:spPr>
          </p:pic>
          <p:pic>
            <p:nvPicPr>
              <p:cNvPr id="10" name="Obraz 9"/>
              <p:cNvPicPr/>
              <p:nvPr/>
            </p:nvPicPr>
            <p:blipFill rotWithShape="1">
              <a:blip r:embed="rId4"/>
              <a:srcRect l="45047" t="2252" r="8862" b="91669"/>
              <a:stretch/>
            </p:blipFill>
            <p:spPr>
              <a:xfrm>
                <a:off x="4297680" y="1264920"/>
                <a:ext cx="2019300" cy="236220"/>
              </a:xfrm>
              <a:prstGeom prst="rect">
                <a:avLst/>
              </a:prstGeom>
              <a:ln w="0">
                <a:noFill/>
              </a:ln>
            </p:spPr>
          </p:pic>
        </p:grpSp>
        <p:sp>
          <p:nvSpPr>
            <p:cNvPr id="12" name="Prostokąt 11"/>
            <p:cNvSpPr/>
            <p:nvPr/>
          </p:nvSpPr>
          <p:spPr>
            <a:xfrm>
              <a:off x="7467600" y="666750"/>
              <a:ext cx="1676400" cy="2198663"/>
            </a:xfrm>
            <a:prstGeom prst="rect">
              <a:avLst/>
            </a:prstGeom>
            <a:noFill/>
            <a:ln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Prostokąt 3"/>
            <p:cNvSpPr/>
            <p:nvPr/>
          </p:nvSpPr>
          <p:spPr>
            <a:xfrm>
              <a:off x="7438116" y="666750"/>
              <a:ext cx="1682255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u="sng" spc="-1" dirty="0" smtClean="0">
                  <a:solidFill>
                    <a:srgbClr val="0033A0"/>
                  </a:solidFill>
                  <a:latin typeface="Bookman Old Style"/>
                </a:rPr>
                <a:t>Predefined SW </a:t>
              </a:r>
              <a:r>
                <a:rPr lang="en-US" sz="1050" u="sng" spc="-1" dirty="0" err="1" smtClean="0">
                  <a:solidFill>
                    <a:srgbClr val="0033A0"/>
                  </a:solidFill>
                  <a:latin typeface="Bookman Old Style"/>
                </a:rPr>
                <a:t>configs</a:t>
              </a:r>
              <a:r>
                <a:rPr lang="en-US" sz="1050" u="sng" spc="-1" dirty="0" smtClean="0">
                  <a:solidFill>
                    <a:srgbClr val="0033A0"/>
                  </a:solidFill>
                  <a:latin typeface="Bookman Old Style"/>
                </a:rPr>
                <a:t>:</a:t>
              </a:r>
              <a:endParaRPr lang="en-US" sz="1050" u="sng" dirty="0"/>
            </a:p>
          </p:txBody>
        </p:sp>
      </p:grpSp>
      <p:grpSp>
        <p:nvGrpSpPr>
          <p:cNvPr id="8" name="Grupa 7"/>
          <p:cNvGrpSpPr/>
          <p:nvPr/>
        </p:nvGrpSpPr>
        <p:grpSpPr>
          <a:xfrm>
            <a:off x="5986531" y="783444"/>
            <a:ext cx="3132604" cy="3931155"/>
            <a:chOff x="4114799" y="661987"/>
            <a:chExt cx="3132604" cy="3931155"/>
          </a:xfrm>
        </p:grpSpPr>
        <p:grpSp>
          <p:nvGrpSpPr>
            <p:cNvPr id="7" name="Grupa 6"/>
            <p:cNvGrpSpPr/>
            <p:nvPr/>
          </p:nvGrpSpPr>
          <p:grpSpPr>
            <a:xfrm>
              <a:off x="4121960" y="666751"/>
              <a:ext cx="3125443" cy="3921124"/>
              <a:chOff x="4121960" y="666751"/>
              <a:chExt cx="3125443" cy="3921124"/>
            </a:xfrm>
          </p:grpSpPr>
          <p:grpSp>
            <p:nvGrpSpPr>
              <p:cNvPr id="5" name="Grupa 4"/>
              <p:cNvGrpSpPr/>
              <p:nvPr/>
            </p:nvGrpSpPr>
            <p:grpSpPr>
              <a:xfrm>
                <a:off x="4121960" y="666751"/>
                <a:ext cx="3122268" cy="3810000"/>
                <a:chOff x="5638800" y="630576"/>
                <a:chExt cx="3345640" cy="4082573"/>
              </a:xfrm>
            </p:grpSpPr>
            <p:pic>
              <p:nvPicPr>
                <p:cNvPr id="15" name="Obraz 14"/>
                <p:cNvPicPr/>
                <p:nvPr/>
              </p:nvPicPr>
              <p:blipFill rotWithShape="1">
                <a:blip r:embed="rId5"/>
                <a:srcRect l="2177" t="4887" r="2261"/>
                <a:stretch/>
              </p:blipFill>
              <p:spPr>
                <a:xfrm>
                  <a:off x="5638800" y="630576"/>
                  <a:ext cx="3345640" cy="2579663"/>
                </a:xfrm>
                <a:prstGeom prst="rect">
                  <a:avLst/>
                </a:prstGeom>
                <a:ln w="0">
                  <a:noFill/>
                </a:ln>
              </p:spPr>
            </p:pic>
            <p:pic>
              <p:nvPicPr>
                <p:cNvPr id="17" name="Obraz 16"/>
                <p:cNvPicPr/>
                <p:nvPr/>
              </p:nvPicPr>
              <p:blipFill rotWithShape="1">
                <a:blip r:embed="rId6"/>
                <a:srcRect l="2189" t="23521" r="2261" b="9075"/>
                <a:stretch/>
              </p:blipFill>
              <p:spPr>
                <a:xfrm>
                  <a:off x="5638800" y="2884826"/>
                  <a:ext cx="3345640" cy="1828323"/>
                </a:xfrm>
                <a:prstGeom prst="rect">
                  <a:avLst/>
                </a:prstGeom>
                <a:ln w="0">
                  <a:noFill/>
                </a:ln>
              </p:spPr>
            </p:pic>
          </p:grpSp>
          <p:pic>
            <p:nvPicPr>
              <p:cNvPr id="19" name="Obraz 18"/>
              <p:cNvPicPr/>
              <p:nvPr/>
            </p:nvPicPr>
            <p:blipFill rotWithShape="1">
              <a:blip r:embed="rId7"/>
              <a:srcRect l="1192" t="39683" r="563" b="41911"/>
              <a:stretch/>
            </p:blipFill>
            <p:spPr>
              <a:xfrm>
                <a:off x="4130675" y="4150090"/>
                <a:ext cx="3116728" cy="437785"/>
              </a:xfrm>
              <a:prstGeom prst="rect">
                <a:avLst/>
              </a:prstGeom>
              <a:ln w="0">
                <a:noFill/>
              </a:ln>
            </p:spPr>
          </p:pic>
        </p:grpSp>
        <p:sp>
          <p:nvSpPr>
            <p:cNvPr id="20" name="Prostokąt 19"/>
            <p:cNvSpPr/>
            <p:nvPr/>
          </p:nvSpPr>
          <p:spPr>
            <a:xfrm>
              <a:off x="4114799" y="661987"/>
              <a:ext cx="3115831" cy="3931155"/>
            </a:xfrm>
            <a:prstGeom prst="rect">
              <a:avLst/>
            </a:prstGeom>
            <a:noFill/>
            <a:ln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Prostokąt 5"/>
            <p:cNvSpPr/>
            <p:nvPr/>
          </p:nvSpPr>
          <p:spPr>
            <a:xfrm>
              <a:off x="4495800" y="4323580"/>
              <a:ext cx="2057400" cy="150230"/>
            </a:xfrm>
            <a:prstGeom prst="rect">
              <a:avLst/>
            </a:prstGeom>
            <a:noFill/>
            <a:ln w="9525">
              <a:solidFill>
                <a:srgbClr val="0033A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Prostokąt 20"/>
            <p:cNvSpPr/>
            <p:nvPr/>
          </p:nvSpPr>
          <p:spPr>
            <a:xfrm>
              <a:off x="4510775" y="1235937"/>
              <a:ext cx="2138446" cy="96021"/>
            </a:xfrm>
            <a:prstGeom prst="rect">
              <a:avLst/>
            </a:prstGeom>
            <a:noFill/>
            <a:ln w="9525">
              <a:solidFill>
                <a:srgbClr val="0033A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0886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WRC host tools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17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20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76200" y="762802"/>
            <a:ext cx="7924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Host tools are in </a:t>
            </a:r>
            <a:r>
              <a:rPr lang="en-US" sz="1200" b="1" spc="-1" dirty="0" smtClean="0">
                <a:solidFill>
                  <a:srgbClr val="0033A0"/>
                </a:solidFill>
                <a:latin typeface="Bookman Old Style"/>
              </a:rPr>
              <a:t>tools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 folder of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  <a:hlinkClick r:id="rId3"/>
              </a:rPr>
              <a:t>https://ohwr.org/project/wrpc-sw</a:t>
            </a:r>
            <a:endParaRPr lang="en-US" sz="1200" spc="-1" dirty="0" smtClean="0">
              <a:solidFill>
                <a:srgbClr val="0033A0"/>
              </a:solidFill>
              <a:latin typeface="Bookman Old Style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Old tools (to be deprecated, still available):</a:t>
            </a:r>
            <a:br>
              <a:rPr lang="en-US" sz="12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host# 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wrpc-vuart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-f &lt;resource&gt; –o &lt;UART module offset&gt;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- access virtual UART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</a:br>
            <a: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host# </a:t>
            </a:r>
            <a:r>
              <a:rPr lang="en-GB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wrpc</a:t>
            </a:r>
            <a:r>
              <a:rPr lang="en-GB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-diags 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-f &lt;resource&gt; –o &lt;UART module offset&gt;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- access diagnostics registers</a:t>
            </a:r>
            <a: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</a:br>
            <a: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host# </a:t>
            </a:r>
            <a:r>
              <a:rPr lang="en-GB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wrpc</a:t>
            </a:r>
            <a:r>
              <a:rPr lang="en-GB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-load  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-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f &lt;resource&gt; –o &lt;UART module offset&gt;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- load software binary</a:t>
            </a:r>
            <a:endParaRPr lang="en-GB" sz="1200" spc="-1" dirty="0">
              <a:solidFill>
                <a:srgbClr val="0033A0"/>
              </a:solidFill>
              <a:latin typeface="Bookman Old Style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GB" sz="1200" spc="-1" dirty="0" smtClean="0">
                <a:solidFill>
                  <a:srgbClr val="0033A0"/>
                </a:solidFill>
                <a:latin typeface="Bookman Old Style"/>
              </a:rPr>
              <a:t>New “</a:t>
            </a:r>
            <a:r>
              <a:rPr lang="en-GB" sz="1200" spc="-1" dirty="0" err="1" smtClean="0">
                <a:solidFill>
                  <a:srgbClr val="0033A0"/>
                </a:solidFill>
                <a:latin typeface="Bookman Old Style"/>
              </a:rPr>
              <a:t>swiss</a:t>
            </a:r>
            <a:r>
              <a:rPr lang="en-GB" sz="1200" spc="-1" dirty="0">
                <a:solidFill>
                  <a:srgbClr val="0033A0"/>
                </a:solidFill>
                <a:latin typeface="Bookman Old Style"/>
              </a:rPr>
              <a:t> </a:t>
            </a:r>
            <a:r>
              <a:rPr lang="en-GB" sz="1200" spc="-1" dirty="0" smtClean="0">
                <a:solidFill>
                  <a:srgbClr val="0033A0"/>
                </a:solidFill>
                <a:latin typeface="Bookman Old Style"/>
              </a:rPr>
              <a:t>tool”: </a:t>
            </a:r>
            <a:br>
              <a:rPr lang="en-GB" sz="12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host# </a:t>
            </a:r>
            <a:r>
              <a:rPr lang="en-GB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wrpc</a:t>
            </a:r>
            <a:r>
              <a:rPr lang="en-GB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&lt;</a:t>
            </a:r>
            <a:r>
              <a:rPr lang="en-GB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cmd</a:t>
            </a:r>
            <a:r>
              <a:rPr lang="en-GB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&gt; -b &lt;board&gt; &lt;board-specific access to resource&gt; &lt;</a:t>
            </a:r>
            <a:r>
              <a:rPr lang="en-GB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cmd</a:t>
            </a:r>
            <a:r>
              <a:rPr lang="en-GB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-specific&gt;</a:t>
            </a:r>
            <a:endParaRPr lang="en-GB" sz="1200" b="1" spc="-1" dirty="0">
              <a:solidFill>
                <a:srgbClr val="0033A0"/>
              </a:solidFill>
              <a:latin typeface="Consolas" pitchFamily="49" charset="0"/>
              <a:cs typeface="Consolas" pitchFamily="49" charset="0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GB" sz="1200" spc="-1" dirty="0" smtClean="0">
                <a:solidFill>
                  <a:srgbClr val="0033A0"/>
                </a:solidFill>
                <a:latin typeface="Bookman Old Style"/>
              </a:rPr>
              <a:t>Replaces existing tools above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GB" sz="1200" spc="-1" dirty="0" smtClean="0">
                <a:solidFill>
                  <a:srgbClr val="0033A0"/>
                </a:solidFill>
                <a:latin typeface="Bookman Old Style"/>
              </a:rPr>
              <a:t>Provides new functionalities: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GB" sz="1050" spc="-1" dirty="0" smtClean="0">
                <a:solidFill>
                  <a:srgbClr val="0033A0"/>
                </a:solidFill>
                <a:latin typeface="Bookman Old Style"/>
              </a:rPr>
              <a:t>Reading board and </a:t>
            </a:r>
            <a:r>
              <a:rPr lang="en-GB" sz="1050" spc="-1" dirty="0" err="1" smtClean="0">
                <a:solidFill>
                  <a:srgbClr val="0033A0"/>
                </a:solidFill>
                <a:latin typeface="Bookman Old Style"/>
              </a:rPr>
              <a:t>wrpc</a:t>
            </a:r>
            <a:r>
              <a:rPr lang="en-GB" sz="1050" spc="-1" dirty="0" smtClean="0">
                <a:solidFill>
                  <a:srgbClr val="0033A0"/>
                </a:solidFill>
                <a:latin typeface="Bookman Old Style"/>
              </a:rPr>
              <a:t> info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GB" sz="1050" spc="-1" dirty="0" smtClean="0">
                <a:solidFill>
                  <a:srgbClr val="0033A0"/>
                </a:solidFill>
                <a:latin typeface="Bookman Old Style"/>
              </a:rPr>
              <a:t>Recording data from </a:t>
            </a:r>
            <a:r>
              <a:rPr lang="en-GB" sz="1050" spc="-1" dirty="0" err="1" smtClean="0">
                <a:solidFill>
                  <a:srgbClr val="0033A0"/>
                </a:solidFill>
                <a:latin typeface="Bookman Old Style"/>
              </a:rPr>
              <a:t>SoftPLL</a:t>
            </a:r>
            <a:endParaRPr lang="en-GB" sz="1050" spc="-1" dirty="0" smtClean="0">
              <a:solidFill>
                <a:srgbClr val="0033A0"/>
              </a:solidFill>
              <a:latin typeface="Bookman Old Style"/>
            </a:endParaRPr>
          </a:p>
          <a:p>
            <a:pPr marL="1085850" lvl="2" indent="-171450">
              <a:buFont typeface="Arial" pitchFamily="34" charset="0"/>
              <a:buChar char="•"/>
            </a:pPr>
            <a:r>
              <a:rPr lang="en-GB" sz="1050" spc="-1" dirty="0" smtClean="0">
                <a:solidFill>
                  <a:srgbClr val="0033A0"/>
                </a:solidFill>
                <a:latin typeface="Bookman Old Style"/>
              </a:rPr>
              <a:t>Providing </a:t>
            </a:r>
            <a:r>
              <a:rPr lang="en-GB" sz="1050" spc="-1" dirty="0" err="1" smtClean="0">
                <a:solidFill>
                  <a:srgbClr val="0033A0"/>
                </a:solidFill>
                <a:latin typeface="Bookman Old Style"/>
              </a:rPr>
              <a:t>gdb</a:t>
            </a:r>
            <a:r>
              <a:rPr lang="en-GB" sz="1050" spc="-1" dirty="0" smtClean="0">
                <a:solidFill>
                  <a:srgbClr val="0033A0"/>
                </a:solidFill>
                <a:latin typeface="Bookman Old Style"/>
              </a:rPr>
              <a:t> server for Risk-V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GB" sz="1050" spc="-1" dirty="0" smtClean="0">
                <a:solidFill>
                  <a:srgbClr val="0033A0"/>
                </a:solidFill>
                <a:latin typeface="Bookman Old Style"/>
              </a:rPr>
              <a:t>Displaying diagnostics from </a:t>
            </a:r>
            <a:br>
              <a:rPr lang="en-GB" sz="105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GB" sz="1050" spc="-1" dirty="0" smtClean="0">
                <a:solidFill>
                  <a:srgbClr val="0033A0"/>
                </a:solidFill>
                <a:latin typeface="Bookman Old Style"/>
              </a:rPr>
              <a:t>auxiliary input (user-specific</a:t>
            </a:r>
            <a:r>
              <a:rPr lang="en-GB" sz="1200" spc="-1" dirty="0" smtClean="0">
                <a:solidFill>
                  <a:srgbClr val="0033A0"/>
                </a:solidFill>
                <a:latin typeface="Bookman Old Style"/>
              </a:rPr>
              <a:t>)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GB" sz="1200" spc="-1" dirty="0" smtClean="0">
                <a:solidFill>
                  <a:srgbClr val="0033A0"/>
                </a:solidFill>
                <a:latin typeface="Bookman Old Style"/>
              </a:rPr>
              <a:t>More info on presentation by </a:t>
            </a:r>
            <a:br>
              <a:rPr lang="en-GB" sz="12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GB" sz="1200" spc="-1" dirty="0" smtClean="0">
                <a:solidFill>
                  <a:srgbClr val="0033A0"/>
                </a:solidFill>
                <a:latin typeface="Bookman Old Style"/>
              </a:rPr>
              <a:t>Tristan</a:t>
            </a:r>
          </a:p>
          <a:p>
            <a:pPr marL="171450" indent="-171450">
              <a:buFont typeface="Arial" pitchFamily="34" charset="0"/>
              <a:buChar char="•"/>
            </a:pPr>
            <a:endParaRPr lang="en-GB" sz="1200" spc="-1" dirty="0" smtClean="0">
              <a:solidFill>
                <a:srgbClr val="0033A0"/>
              </a:solidFill>
              <a:latin typeface="Bookman Old Style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sz="1200" spc="-1" dirty="0" smtClean="0">
              <a:solidFill>
                <a:srgbClr val="0033A0"/>
              </a:solidFill>
              <a:latin typeface="Bookman Old Style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sz="1200" spc="-1" dirty="0">
              <a:solidFill>
                <a:srgbClr val="0033A0"/>
              </a:solidFill>
              <a:latin typeface="Bookman Old Style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sz="1200" spc="-1" dirty="0">
              <a:solidFill>
                <a:srgbClr val="0033A0"/>
              </a:solidFill>
              <a:latin typeface="Bookman Old Style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3524714" y="2190750"/>
            <a:ext cx="5607050" cy="1879600"/>
            <a:chOff x="1746250" y="2051050"/>
            <a:chExt cx="5607050" cy="1879600"/>
          </a:xfrm>
        </p:grpSpPr>
        <p:pic>
          <p:nvPicPr>
            <p:cNvPr id="11" name="Obraz 10"/>
            <p:cNvPicPr/>
            <p:nvPr/>
          </p:nvPicPr>
          <p:blipFill rotWithShape="1">
            <a:blip r:embed="rId4"/>
            <a:srcRect l="1158" t="3296" r="1279" b="6613"/>
            <a:stretch/>
          </p:blipFill>
          <p:spPr>
            <a:xfrm>
              <a:off x="1752600" y="2114550"/>
              <a:ext cx="5600700" cy="1773388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2" name="Obraz 11"/>
            <p:cNvPicPr/>
            <p:nvPr/>
          </p:nvPicPr>
          <p:blipFill rotWithShape="1">
            <a:blip r:embed="rId4"/>
            <a:srcRect l="57683" t="3296" r="1279" b="89607"/>
            <a:stretch/>
          </p:blipFill>
          <p:spPr>
            <a:xfrm>
              <a:off x="3251200" y="2111375"/>
              <a:ext cx="2355850" cy="1397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3" name="Obraz 12"/>
            <p:cNvPicPr/>
            <p:nvPr/>
          </p:nvPicPr>
          <p:blipFill rotWithShape="1">
            <a:blip r:embed="rId4"/>
            <a:srcRect l="37772" t="11199" r="1279" b="80897"/>
            <a:stretch/>
          </p:blipFill>
          <p:spPr>
            <a:xfrm>
              <a:off x="2200275" y="2273299"/>
              <a:ext cx="3498850" cy="155575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" name="Prostokąt 1"/>
            <p:cNvSpPr/>
            <p:nvPr/>
          </p:nvSpPr>
          <p:spPr>
            <a:xfrm>
              <a:off x="5562600" y="2181225"/>
              <a:ext cx="990600" cy="2397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Prostokąt 14"/>
            <p:cNvSpPr/>
            <p:nvPr/>
          </p:nvSpPr>
          <p:spPr>
            <a:xfrm>
              <a:off x="1746250" y="2051050"/>
              <a:ext cx="5568950" cy="1879600"/>
            </a:xfrm>
            <a:prstGeom prst="rect">
              <a:avLst/>
            </a:prstGeom>
            <a:noFill/>
            <a:ln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3149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Standard services (1)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18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20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76199" y="762802"/>
            <a:ext cx="4640442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BOOTP (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  <a:hlinkClick r:id="rId3"/>
              </a:rPr>
              <a:t>Manual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– section 6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)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Allows to obtain IPv4 address from BOOTP server</a:t>
            </a:r>
          </a:p>
          <a:p>
            <a:pPr marL="171450" indent="-171450">
              <a:spcBef>
                <a:spcPts val="600"/>
              </a:spcBef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SNMP (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  <a:hlinkClick r:id="rId3"/>
              </a:rPr>
              <a:t>Manual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 – section 5.1)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Single Network Management Protocol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Diagnostics and configuration over WR Network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MIB: </a:t>
            </a:r>
            <a:r>
              <a:rPr lang="en-GB" sz="1200" spc="-1" dirty="0" smtClean="0">
                <a:solidFill>
                  <a:srgbClr val="0033A0"/>
                </a:solidFill>
                <a:latin typeface="Bookman Old Style"/>
                <a:hlinkClick r:id="rId4"/>
              </a:rPr>
              <a:t>WR-WRPC-MIB.txt</a:t>
            </a:r>
            <a:endParaRPr lang="en-GB" sz="1200" spc="-1" dirty="0" smtClean="0">
              <a:solidFill>
                <a:srgbClr val="0033A0"/>
              </a:solidFill>
              <a:latin typeface="Bookman Old Style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GB" sz="1200" spc="-1" dirty="0" smtClean="0">
                <a:solidFill>
                  <a:srgbClr val="0033A0"/>
                </a:solidFill>
                <a:latin typeface="Bookman Old Style"/>
              </a:rPr>
              <a:t>Allows: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GB" sz="1050" spc="-1" dirty="0" smtClean="0">
                <a:solidFill>
                  <a:srgbClr val="0033A0"/>
                </a:solidFill>
                <a:latin typeface="Bookman Old Style"/>
              </a:rPr>
              <a:t>Reading the monitoring values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GB" sz="1050" spc="-1" dirty="0" smtClean="0">
                <a:solidFill>
                  <a:srgbClr val="0033A0"/>
                </a:solidFill>
                <a:latin typeface="Bookman Old Style"/>
              </a:rPr>
              <a:t>Managing SFP database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GB" sz="1050" spc="-1" dirty="0" smtClean="0">
                <a:solidFill>
                  <a:srgbClr val="0033A0"/>
                </a:solidFill>
                <a:latin typeface="Bookman Old Style"/>
              </a:rPr>
              <a:t>Setting up </a:t>
            </a:r>
            <a:r>
              <a:rPr lang="en-GB" sz="1050" spc="-1" dirty="0" err="1" smtClean="0">
                <a:solidFill>
                  <a:srgbClr val="0033A0"/>
                </a:solidFill>
                <a:latin typeface="Bookman Old Style"/>
              </a:rPr>
              <a:t>init</a:t>
            </a:r>
            <a:r>
              <a:rPr lang="en-GB" sz="1050" spc="-1" dirty="0" smtClean="0">
                <a:solidFill>
                  <a:srgbClr val="0033A0"/>
                </a:solidFill>
                <a:latin typeface="Bookman Old Style"/>
              </a:rPr>
              <a:t> script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GB" sz="1050" spc="-1" dirty="0" smtClean="0">
                <a:solidFill>
                  <a:srgbClr val="0033A0"/>
                </a:solidFill>
                <a:latin typeface="Bookman Old Style"/>
              </a:rPr>
              <a:t>Generating SDBFS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GB" sz="1050" spc="-1" dirty="0" smtClean="0">
                <a:solidFill>
                  <a:srgbClr val="0033A0"/>
                </a:solidFill>
                <a:latin typeface="Bookman Old Style"/>
              </a:rPr>
              <a:t>Configuring </a:t>
            </a:r>
            <a:r>
              <a:rPr lang="en-GB" sz="1050" spc="-1" dirty="0" err="1" smtClean="0">
                <a:solidFill>
                  <a:srgbClr val="0033A0"/>
                </a:solidFill>
                <a:latin typeface="Bookman Old Style"/>
              </a:rPr>
              <a:t>netconsole</a:t>
            </a:r>
            <a:endParaRPr lang="en-GB" sz="1050" spc="-1" dirty="0" smtClean="0">
              <a:solidFill>
                <a:srgbClr val="0033A0"/>
              </a:solidFill>
              <a:latin typeface="Bookman Old Style"/>
            </a:endParaRPr>
          </a:p>
          <a:p>
            <a:pPr marL="1085850" lvl="2" indent="-171450">
              <a:buFont typeface="Arial" pitchFamily="34" charset="0"/>
              <a:buChar char="•"/>
            </a:pPr>
            <a:r>
              <a:rPr lang="en-GB" sz="1050" spc="-1" dirty="0" smtClean="0">
                <a:solidFill>
                  <a:srgbClr val="0033A0"/>
                </a:solidFill>
                <a:latin typeface="Bookman Old Style"/>
              </a:rPr>
              <a:t>Running shell commands</a:t>
            </a:r>
          </a:p>
          <a:p>
            <a:pPr marL="457200" lvl="2" indent="-171450">
              <a:buFont typeface="Arial" pitchFamily="34" charset="0"/>
              <a:buChar char="•"/>
            </a:pPr>
            <a:r>
              <a:rPr lang="en-GB" sz="1200" spc="-1" dirty="0" smtClean="0">
                <a:solidFill>
                  <a:srgbClr val="0033A0"/>
                </a:solidFill>
                <a:latin typeface="Bookman Old Style"/>
              </a:rPr>
              <a:t>Useful commands:</a:t>
            </a:r>
            <a:br>
              <a:rPr lang="en-GB" sz="12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host# </a:t>
            </a:r>
            <a:r>
              <a:rPr lang="en-GB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snmpwalk</a:t>
            </a:r>
            <a: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</a:br>
            <a: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host# </a:t>
            </a:r>
            <a:r>
              <a:rPr lang="en-GB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snmpget</a:t>
            </a:r>
            <a: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</a:br>
            <a: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host# </a:t>
            </a:r>
            <a:r>
              <a:rPr lang="en-GB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snmpset</a:t>
            </a:r>
            <a:endParaRPr lang="en-GB" sz="1200" b="1" spc="-1" dirty="0" smtClean="0">
              <a:solidFill>
                <a:srgbClr val="0033A0"/>
              </a:solidFill>
              <a:latin typeface="Consolas" pitchFamily="49" charset="0"/>
              <a:cs typeface="Consolas" pitchFamily="49" charset="0"/>
            </a:endParaRPr>
          </a:p>
          <a:p>
            <a:pPr marL="0" lvl="1" indent="-17145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spc="-1" dirty="0">
                <a:solidFill>
                  <a:srgbClr val="0033A0"/>
                </a:solidFill>
                <a:latin typeface="Bookman Old Style"/>
              </a:rPr>
              <a:t>Syslog </a:t>
            </a:r>
            <a:r>
              <a:rPr lang="en-GB" sz="1200" spc="-1" dirty="0" smtClean="0">
                <a:solidFill>
                  <a:srgbClr val="0033A0"/>
                </a:solidFill>
                <a:latin typeface="Bookman Old Style"/>
              </a:rPr>
              <a:t>(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  <a:hlinkClick r:id="rId3"/>
              </a:rPr>
              <a:t>Manual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 – section 5.2</a:t>
            </a:r>
            <a:r>
              <a:rPr lang="en-GB" sz="1200" spc="-1" dirty="0" smtClean="0">
                <a:solidFill>
                  <a:srgbClr val="0033A0"/>
                </a:solidFill>
                <a:latin typeface="Bookman Old Style"/>
              </a:rPr>
              <a:t>)</a:t>
            </a:r>
            <a:endParaRPr lang="en-GB" sz="1200" spc="-1" dirty="0">
              <a:solidFill>
                <a:srgbClr val="0033A0"/>
              </a:solidFill>
              <a:latin typeface="Bookman Old Style"/>
            </a:endParaRPr>
          </a:p>
          <a:p>
            <a:pPr marL="457200" lvl="2" indent="-171450">
              <a:buFont typeface="Arial" pitchFamily="34" charset="0"/>
              <a:buChar char="•"/>
            </a:pPr>
            <a:r>
              <a:rPr lang="en-GB" sz="1200" spc="-1" dirty="0" smtClean="0">
                <a:solidFill>
                  <a:srgbClr val="0033A0"/>
                </a:solidFill>
                <a:latin typeface="Bookman Old Style"/>
              </a:rPr>
              <a:t>Send to server: boot time, links/sync status, temp</a:t>
            </a:r>
            <a:endParaRPr lang="en-GB" sz="1200" spc="-1" dirty="0">
              <a:solidFill>
                <a:srgbClr val="0033A0"/>
              </a:solidFill>
              <a:latin typeface="Bookman Old Style"/>
            </a:endParaRPr>
          </a:p>
          <a:p>
            <a:pPr marL="457200" lvl="2" indent="-171450">
              <a:buFont typeface="Arial" pitchFamily="34" charset="0"/>
              <a:buChar char="•"/>
            </a:pPr>
            <a:r>
              <a:rPr lang="en-GB" sz="1200" spc="-1" dirty="0">
                <a:solidFill>
                  <a:srgbClr val="0033A0"/>
                </a:solidFill>
                <a:latin typeface="Bookman Old Style"/>
              </a:rPr>
              <a:t>Command to enable/configure</a:t>
            </a:r>
            <a:r>
              <a:rPr lang="en-GB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GB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</a:br>
            <a:r>
              <a:rPr lang="en-GB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wrp</a:t>
            </a:r>
            <a:r>
              <a:rPr lang="en-GB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# syslog &lt;IP&gt; &lt;MAC&gt;</a:t>
            </a:r>
            <a:endParaRPr lang="en-GB" sz="1200" b="1" spc="-1" dirty="0">
              <a:solidFill>
                <a:srgbClr val="0033A0"/>
              </a:solidFill>
              <a:latin typeface="Consolas" pitchFamily="49" charset="0"/>
              <a:cs typeface="Consolas" pitchFamily="49" charset="0"/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4419600" y="1962150"/>
            <a:ext cx="4834321" cy="2819400"/>
            <a:chOff x="4487479" y="1047750"/>
            <a:chExt cx="4834321" cy="2819400"/>
          </a:xfrm>
        </p:grpSpPr>
        <p:pic>
          <p:nvPicPr>
            <p:cNvPr id="6" name="Obraz 5"/>
            <p:cNvPicPr/>
            <p:nvPr/>
          </p:nvPicPr>
          <p:blipFill rotWithShape="1">
            <a:blip r:embed="rId5"/>
            <a:srcRect t="-1" b="31996"/>
            <a:stretch/>
          </p:blipFill>
          <p:spPr>
            <a:xfrm>
              <a:off x="4500562" y="1047750"/>
              <a:ext cx="4735524" cy="182197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8" name="Obraz 7"/>
            <p:cNvPicPr/>
            <p:nvPr/>
          </p:nvPicPr>
          <p:blipFill rotWithShape="1">
            <a:blip r:embed="rId6"/>
            <a:srcRect t="7850" b="84537"/>
            <a:stretch/>
          </p:blipFill>
          <p:spPr>
            <a:xfrm>
              <a:off x="4487573" y="1229947"/>
              <a:ext cx="4834227" cy="261937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" name="Obraz 9"/>
            <p:cNvPicPr/>
            <p:nvPr/>
          </p:nvPicPr>
          <p:blipFill rotWithShape="1">
            <a:blip r:embed="rId6"/>
            <a:srcRect t="19793" r="2038" b="1284"/>
            <a:stretch/>
          </p:blipFill>
          <p:spPr>
            <a:xfrm>
              <a:off x="4487479" y="1330325"/>
              <a:ext cx="4732721" cy="2536825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7" name="Prostokąt 16"/>
            <p:cNvSpPr/>
            <p:nvPr/>
          </p:nvSpPr>
          <p:spPr>
            <a:xfrm>
              <a:off x="4544190" y="1080566"/>
              <a:ext cx="4606484" cy="2737221"/>
            </a:xfrm>
            <a:prstGeom prst="rect">
              <a:avLst/>
            </a:prstGeom>
            <a:noFill/>
            <a:ln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8" name="Obraz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732628"/>
            <a:ext cx="2211745" cy="1249635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6477000" y="1657350"/>
            <a:ext cx="23622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/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BOOTP/syslog server</a:t>
            </a:r>
          </a:p>
          <a:p>
            <a:pPr marL="514350"/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SNMP client</a:t>
            </a:r>
            <a:endParaRPr lang="en-US" sz="1200" b="1" spc="-1" dirty="0">
              <a:solidFill>
                <a:srgbClr val="0033A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5" name="Łącznik łamany 4"/>
          <p:cNvCxnSpPr>
            <a:stCxn id="3" idx="1"/>
            <a:endCxn id="20" idx="1"/>
          </p:cNvCxnSpPr>
          <p:nvPr/>
        </p:nvCxnSpPr>
        <p:spPr>
          <a:xfrm rot="10800000">
            <a:off x="6096000" y="857250"/>
            <a:ext cx="381000" cy="914400"/>
          </a:xfrm>
          <a:prstGeom prst="bentConnector3">
            <a:avLst>
              <a:gd name="adj1" fmla="val 286131"/>
            </a:avLst>
          </a:prstGeom>
          <a:ln w="38100">
            <a:solidFill>
              <a:srgbClr val="0033A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rostokąt 19"/>
          <p:cNvSpPr/>
          <p:nvPr/>
        </p:nvSpPr>
        <p:spPr>
          <a:xfrm>
            <a:off x="6096000" y="819149"/>
            <a:ext cx="152400" cy="762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ole tekstowe 14"/>
          <p:cNvSpPr txBox="1"/>
          <p:nvPr/>
        </p:nvSpPr>
        <p:spPr>
          <a:xfrm>
            <a:off x="4623539" y="1126612"/>
            <a:ext cx="7370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BOOTP</a:t>
            </a:r>
            <a:endParaRPr lang="en-US" sz="1200" spc="-1" dirty="0">
              <a:solidFill>
                <a:srgbClr val="0033A0"/>
              </a:solidFill>
              <a:latin typeface="Bookman Old Style"/>
            </a:endParaRPr>
          </a:p>
          <a:p>
            <a:pPr algn="r"/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SNMP</a:t>
            </a:r>
          </a:p>
          <a:p>
            <a:pPr algn="r"/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syslog</a:t>
            </a:r>
            <a:endParaRPr lang="en-US" sz="1200" spc="-1" dirty="0">
              <a:solidFill>
                <a:srgbClr val="0033A0"/>
              </a:solidFill>
              <a:latin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184894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Standard services (2)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19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20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76199" y="762802"/>
            <a:ext cx="449580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LLDP</a:t>
            </a:r>
            <a:endParaRPr lang="en-US" sz="1200" spc="-1" dirty="0">
              <a:solidFill>
                <a:srgbClr val="0033A0"/>
              </a:solidFill>
              <a:latin typeface="Bookman Old Style"/>
            </a:endParaRPr>
          </a:p>
          <a:p>
            <a:pPr marL="628650" lvl="2" indent="-171450">
              <a:buFont typeface="Arial" pitchFamily="34" charset="0"/>
              <a:buChar char="•"/>
            </a:pPr>
            <a:r>
              <a:rPr lang="en-GB" sz="1200" spc="-1" dirty="0" smtClean="0">
                <a:solidFill>
                  <a:srgbClr val="0033A0"/>
                </a:solidFill>
                <a:latin typeface="Bookman Old Style"/>
              </a:rPr>
              <a:t>Link Layer Discovery Protocol</a:t>
            </a:r>
          </a:p>
          <a:p>
            <a:pPr marL="628650" lvl="2" indent="-171450">
              <a:buFont typeface="Arial" pitchFamily="34" charset="0"/>
              <a:buChar char="•"/>
            </a:pPr>
            <a:r>
              <a:rPr lang="en-GB" sz="1200" spc="-1" dirty="0" smtClean="0">
                <a:solidFill>
                  <a:srgbClr val="0033A0"/>
                </a:solidFill>
                <a:latin typeface="Bookman Old Style"/>
              </a:rPr>
              <a:t>Allows to </a:t>
            </a:r>
            <a:r>
              <a:rPr lang="en-GB" sz="1200" spc="-1" dirty="0" err="1" smtClean="0">
                <a:solidFill>
                  <a:srgbClr val="0033A0"/>
                </a:solidFill>
                <a:latin typeface="Bookman Old Style"/>
              </a:rPr>
              <a:t>retreive</a:t>
            </a:r>
            <a:r>
              <a:rPr lang="en-GB" sz="1200" spc="-1" dirty="0" smtClean="0">
                <a:solidFill>
                  <a:srgbClr val="0033A0"/>
                </a:solidFill>
                <a:latin typeface="Bookman Old Style"/>
              </a:rPr>
              <a:t> information about </a:t>
            </a:r>
            <a:br>
              <a:rPr lang="en-GB" sz="12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GB" sz="1200" spc="-1" dirty="0" smtClean="0">
                <a:solidFill>
                  <a:srgbClr val="0033A0"/>
                </a:solidFill>
                <a:latin typeface="Bookman Old Style"/>
              </a:rPr>
              <a:t>device on </a:t>
            </a:r>
            <a:r>
              <a:rPr lang="en-GB" sz="1200" spc="-1" dirty="0">
                <a:solidFill>
                  <a:srgbClr val="0033A0"/>
                </a:solidFill>
                <a:latin typeface="Bookman Old Style"/>
              </a:rPr>
              <a:t>the other side of a </a:t>
            </a:r>
            <a:r>
              <a:rPr lang="en-GB" sz="1200" spc="-1" dirty="0" smtClean="0">
                <a:solidFill>
                  <a:srgbClr val="0033A0"/>
                </a:solidFill>
                <a:latin typeface="Bookman Old Style"/>
              </a:rPr>
              <a:t>link</a:t>
            </a:r>
          </a:p>
          <a:p>
            <a:pPr marL="628650" lvl="2" indent="-171450">
              <a:buFont typeface="Arial" pitchFamily="34" charset="0"/>
              <a:buChar char="•"/>
            </a:pPr>
            <a:r>
              <a:rPr lang="en-GB" sz="1200" spc="-1" dirty="0" smtClean="0">
                <a:solidFill>
                  <a:srgbClr val="0033A0"/>
                </a:solidFill>
                <a:latin typeface="Bookman Old Style"/>
              </a:rPr>
              <a:t>WRPC: only </a:t>
            </a:r>
            <a:r>
              <a:rPr lang="en-GB" sz="1200" spc="-1" dirty="0">
                <a:solidFill>
                  <a:srgbClr val="0033A0"/>
                </a:solidFill>
                <a:latin typeface="Bookman Old Style"/>
              </a:rPr>
              <a:t>reports its presence to a </a:t>
            </a:r>
            <a:r>
              <a:rPr lang="en-GB" sz="1200" spc="-1" dirty="0" smtClean="0">
                <a:solidFill>
                  <a:srgbClr val="0033A0"/>
                </a:solidFill>
                <a:latin typeface="Bookman Old Style"/>
              </a:rPr>
              <a:t>peer</a:t>
            </a:r>
          </a:p>
          <a:p>
            <a:pPr marL="628650" lvl="2" indent="-171450">
              <a:buFont typeface="Arial" pitchFamily="34" charset="0"/>
              <a:buChar char="•"/>
            </a:pPr>
            <a:r>
              <a:rPr lang="en-GB" sz="1200" spc="-1" dirty="0" smtClean="0">
                <a:solidFill>
                  <a:srgbClr val="0033A0"/>
                </a:solidFill>
                <a:latin typeface="Bookman Old Style"/>
              </a:rPr>
              <a:t>WR Switch uses LLDP to discover devices connected to it. WR Switch reports this information over SNMP to SNMP server</a:t>
            </a:r>
          </a:p>
          <a:p>
            <a:pPr marL="628650" lvl="2" indent="-171450">
              <a:buFont typeface="Arial" pitchFamily="34" charset="0"/>
              <a:buChar char="•"/>
            </a:pPr>
            <a:r>
              <a:rPr lang="en-GB" sz="1200" spc="-1" dirty="0" smtClean="0">
                <a:solidFill>
                  <a:srgbClr val="0033A0"/>
                </a:solidFill>
                <a:latin typeface="Bookman Old Style"/>
              </a:rPr>
              <a:t>Used to draw network tree:</a:t>
            </a:r>
          </a:p>
          <a:p>
            <a:pPr marL="628650" lvl="2" indent="-171450">
              <a:buFont typeface="Arial" pitchFamily="34" charset="0"/>
              <a:buChar char="•"/>
            </a:pPr>
            <a:endParaRPr lang="en-GB" sz="1200" spc="-1" dirty="0">
              <a:solidFill>
                <a:srgbClr val="0033A0"/>
              </a:solidFill>
              <a:latin typeface="Bookman Old Style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GB" sz="1200" spc="-1" dirty="0" smtClean="0">
              <a:solidFill>
                <a:srgbClr val="0033A0"/>
              </a:solidFill>
              <a:latin typeface="Bookman Old Style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GB" sz="1200" spc="-1" dirty="0" smtClean="0">
              <a:solidFill>
                <a:srgbClr val="0033A0"/>
              </a:solidFill>
              <a:latin typeface="Bookman Old Style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sz="1200" spc="-1" dirty="0" smtClean="0">
              <a:solidFill>
                <a:srgbClr val="0033A0"/>
              </a:solidFill>
              <a:latin typeface="Bookman Old Style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sz="1200" spc="-1" dirty="0">
              <a:solidFill>
                <a:srgbClr val="0033A0"/>
              </a:solidFill>
              <a:latin typeface="Bookman Old Style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sz="1200" spc="-1" dirty="0">
              <a:solidFill>
                <a:srgbClr val="0033A0"/>
              </a:solidFill>
              <a:latin typeface="Bookman Old Style"/>
            </a:endParaRPr>
          </a:p>
        </p:txBody>
      </p:sp>
      <p:pic>
        <p:nvPicPr>
          <p:cNvPr id="29" name="Obraz 28"/>
          <p:cNvPicPr/>
          <p:nvPr/>
        </p:nvPicPr>
        <p:blipFill>
          <a:blip r:embed="rId3"/>
          <a:stretch/>
        </p:blipFill>
        <p:spPr>
          <a:xfrm>
            <a:off x="4267200" y="2991965"/>
            <a:ext cx="4876800" cy="1789585"/>
          </a:xfrm>
          <a:prstGeom prst="rect">
            <a:avLst/>
          </a:prstGeom>
          <a:ln w="0">
            <a:noFill/>
          </a:ln>
        </p:spPr>
      </p:pic>
      <p:pic>
        <p:nvPicPr>
          <p:cNvPr id="28" name="Obraz 27"/>
          <p:cNvPicPr/>
          <p:nvPr/>
        </p:nvPicPr>
        <p:blipFill>
          <a:blip r:embed="rId4"/>
          <a:stretch/>
        </p:blipFill>
        <p:spPr>
          <a:xfrm>
            <a:off x="381000" y="2891012"/>
            <a:ext cx="3530120" cy="1792606"/>
          </a:xfrm>
          <a:prstGeom prst="rect">
            <a:avLst/>
          </a:prstGeom>
          <a:ln w="0">
            <a:noFill/>
          </a:ln>
        </p:spPr>
      </p:pic>
      <p:grpSp>
        <p:nvGrpSpPr>
          <p:cNvPr id="7" name="Grupa 6"/>
          <p:cNvGrpSpPr/>
          <p:nvPr/>
        </p:nvGrpSpPr>
        <p:grpSpPr>
          <a:xfrm>
            <a:off x="4495800" y="649607"/>
            <a:ext cx="4191001" cy="2441271"/>
            <a:chOff x="4495800" y="649607"/>
            <a:chExt cx="4191001" cy="2441271"/>
          </a:xfrm>
        </p:grpSpPr>
        <p:pic>
          <p:nvPicPr>
            <p:cNvPr id="25" name="Obraz 2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5800" y="649607"/>
              <a:ext cx="3698701" cy="2441271"/>
            </a:xfrm>
            <a:prstGeom prst="rect">
              <a:avLst/>
            </a:prstGeom>
          </p:spPr>
        </p:pic>
        <p:cxnSp>
          <p:nvCxnSpPr>
            <p:cNvPr id="31" name="Łącznik łamany 30"/>
            <p:cNvCxnSpPr>
              <a:stCxn id="34" idx="1"/>
              <a:endCxn id="32" idx="2"/>
            </p:cNvCxnSpPr>
            <p:nvPr/>
          </p:nvCxnSpPr>
          <p:spPr>
            <a:xfrm rot="10800000">
              <a:off x="4572001" y="857247"/>
              <a:ext cx="2057401" cy="1911688"/>
            </a:xfrm>
            <a:prstGeom prst="bentConnector2">
              <a:avLst/>
            </a:prstGeom>
            <a:ln w="38100">
              <a:solidFill>
                <a:srgbClr val="0033A0"/>
              </a:solidFill>
              <a:prstDash val="sys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Prostokąt 33"/>
            <p:cNvSpPr/>
            <p:nvPr/>
          </p:nvSpPr>
          <p:spPr>
            <a:xfrm>
              <a:off x="6629401" y="2654635"/>
              <a:ext cx="2057400" cy="228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857250"/>
              <a:r>
                <a:rPr lang="en-US" sz="1200" b="1" spc="-1" dirty="0" smtClean="0">
                  <a:solidFill>
                    <a:srgbClr val="0033A0"/>
                  </a:solidFill>
                  <a:latin typeface="Consolas" pitchFamily="49" charset="0"/>
                  <a:cs typeface="Consolas" pitchFamily="49" charset="0"/>
                </a:rPr>
                <a:t>SNMP client</a:t>
              </a:r>
              <a:endPara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32" name="Prostokąt 31"/>
            <p:cNvSpPr/>
            <p:nvPr/>
          </p:nvSpPr>
          <p:spPr>
            <a:xfrm>
              <a:off x="4495800" y="704848"/>
              <a:ext cx="152400" cy="15239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Łącznik łamany 37"/>
            <p:cNvCxnSpPr>
              <a:endCxn id="16" idx="2"/>
            </p:cNvCxnSpPr>
            <p:nvPr/>
          </p:nvCxnSpPr>
          <p:spPr>
            <a:xfrm rot="10800000">
              <a:off x="4809840" y="850896"/>
              <a:ext cx="1057560" cy="273055"/>
            </a:xfrm>
            <a:prstGeom prst="bentConnector2">
              <a:avLst/>
            </a:prstGeom>
            <a:ln w="38100">
              <a:solidFill>
                <a:srgbClr val="0033A0"/>
              </a:solidFill>
              <a:prstDash val="sys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pole tekstowe 41"/>
            <p:cNvSpPr txBox="1"/>
            <p:nvPr/>
          </p:nvSpPr>
          <p:spPr>
            <a:xfrm>
              <a:off x="4572000" y="1739052"/>
              <a:ext cx="6362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spc="-1" dirty="0" smtClean="0">
                  <a:solidFill>
                    <a:srgbClr val="0033A0"/>
                  </a:solidFill>
                  <a:latin typeface="Bookman Old Style"/>
                </a:rPr>
                <a:t>SNMP</a:t>
              </a:r>
            </a:p>
          </p:txBody>
        </p:sp>
        <p:sp>
          <p:nvSpPr>
            <p:cNvPr id="43" name="pole tekstowe 42"/>
            <p:cNvSpPr txBox="1"/>
            <p:nvPr/>
          </p:nvSpPr>
          <p:spPr>
            <a:xfrm>
              <a:off x="4905090" y="1123951"/>
              <a:ext cx="5897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spc="-1" dirty="0" smtClean="0">
                  <a:solidFill>
                    <a:srgbClr val="0033A0"/>
                  </a:solidFill>
                  <a:latin typeface="Bookman Old Style"/>
                </a:rPr>
                <a:t>LLDP</a:t>
              </a:r>
            </a:p>
          </p:txBody>
        </p:sp>
        <p:sp>
          <p:nvSpPr>
            <p:cNvPr id="16" name="Prostokąt 15"/>
            <p:cNvSpPr/>
            <p:nvPr/>
          </p:nvSpPr>
          <p:spPr>
            <a:xfrm>
              <a:off x="4733640" y="698496"/>
              <a:ext cx="152400" cy="15239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618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</a:rPr>
              <a:t>WR Node = WR PTP Core + hardware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2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20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7" name="Prostokąt zaokrąglony 56"/>
          <p:cNvSpPr/>
          <p:nvPr/>
        </p:nvSpPr>
        <p:spPr>
          <a:xfrm>
            <a:off x="5638800" y="2613225"/>
            <a:ext cx="3200400" cy="1787325"/>
          </a:xfrm>
          <a:prstGeom prst="roundRect">
            <a:avLst>
              <a:gd name="adj" fmla="val 7789"/>
            </a:avLst>
          </a:prstGeom>
          <a:noFill/>
          <a:ln>
            <a:solidFill>
              <a:srgbClr val="0033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33A0"/>
                </a:solidFill>
              </a:ln>
            </a:endParaRPr>
          </a:p>
        </p:txBody>
      </p:sp>
      <p:pic>
        <p:nvPicPr>
          <p:cNvPr id="7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924792"/>
            <a:ext cx="330019" cy="215832"/>
          </a:xfrm>
          <a:prstGeom prst="rect">
            <a:avLst/>
          </a:prstGeom>
        </p:spPr>
      </p:pic>
      <p:pic>
        <p:nvPicPr>
          <p:cNvPr id="71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297" y="3164924"/>
            <a:ext cx="247131" cy="192778"/>
          </a:xfrm>
          <a:prstGeom prst="rect">
            <a:avLst/>
          </a:prstGeom>
        </p:spPr>
      </p:pic>
      <p:pic>
        <p:nvPicPr>
          <p:cNvPr id="72" name="Picture 2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06" b="19928"/>
          <a:stretch/>
        </p:blipFill>
        <p:spPr>
          <a:xfrm>
            <a:off x="5843159" y="3411313"/>
            <a:ext cx="278059" cy="187853"/>
          </a:xfrm>
          <a:prstGeom prst="rect">
            <a:avLst/>
          </a:prstGeom>
        </p:spPr>
      </p:pic>
      <p:sp>
        <p:nvSpPr>
          <p:cNvPr id="73" name="Prostokąt 72"/>
          <p:cNvSpPr/>
          <p:nvPr/>
        </p:nvSpPr>
        <p:spPr>
          <a:xfrm>
            <a:off x="6248400" y="2876550"/>
            <a:ext cx="247050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Simple PCIe </a:t>
            </a: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FMC carrier </a:t>
            </a: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(SPEC</a:t>
            </a: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)</a:t>
            </a:r>
            <a:endParaRPr lang="fr-FR" sz="10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Simple VME </a:t>
            </a: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FMC </a:t>
            </a: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carrier </a:t>
            </a: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(</a:t>
            </a: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SVEC</a:t>
            </a: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)</a:t>
            </a:r>
            <a:endParaRPr lang="fr-FR" sz="105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PCI eXtensions for Instr. (PXI) module</a:t>
            </a:r>
            <a:endParaRPr lang="fr-FR" sz="105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FPGA Mezzanine Card (FMC) module</a:t>
            </a:r>
            <a:endParaRPr lang="en-US" sz="105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CompactRIO White </a:t>
            </a: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Rabbit</a:t>
            </a:r>
            <a:endParaRPr lang="fr-FR" sz="105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Mini-WR to WR-enable carrier</a:t>
            </a:r>
            <a:endParaRPr lang="fr-FR" sz="105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4" name="Obraz 7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680" y="3447469"/>
            <a:ext cx="210748" cy="155247"/>
          </a:xfrm>
          <a:prstGeom prst="rect">
            <a:avLst/>
          </a:prstGeom>
        </p:spPr>
      </p:pic>
      <p:pic>
        <p:nvPicPr>
          <p:cNvPr id="76" name="Obraz 7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045" y="3827185"/>
            <a:ext cx="136018" cy="199294"/>
          </a:xfrm>
          <a:prstGeom prst="rect">
            <a:avLst/>
          </a:prstGeom>
        </p:spPr>
      </p:pic>
      <p:pic>
        <p:nvPicPr>
          <p:cNvPr id="77" name="Obraz 7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141" y="4102759"/>
            <a:ext cx="379825" cy="173773"/>
          </a:xfrm>
          <a:prstGeom prst="rect">
            <a:avLst/>
          </a:prstGeom>
        </p:spPr>
      </p:pic>
      <p:pic>
        <p:nvPicPr>
          <p:cNvPr id="80" name="Picture 3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69" t="38399" r="25000" b="14347"/>
          <a:stretch/>
        </p:blipFill>
        <p:spPr bwMode="auto">
          <a:xfrm>
            <a:off x="2687746" y="724841"/>
            <a:ext cx="3872769" cy="1816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6" name="Grupa 35"/>
          <p:cNvGrpSpPr/>
          <p:nvPr/>
        </p:nvGrpSpPr>
        <p:grpSpPr>
          <a:xfrm>
            <a:off x="152400" y="2647950"/>
            <a:ext cx="5017870" cy="1687800"/>
            <a:chOff x="152400" y="2724150"/>
            <a:chExt cx="5017870" cy="1687800"/>
          </a:xfrm>
        </p:grpSpPr>
        <p:sp>
          <p:nvSpPr>
            <p:cNvPr id="85" name="Rounded Rectangle 13"/>
            <p:cNvSpPr/>
            <p:nvPr/>
          </p:nvSpPr>
          <p:spPr>
            <a:xfrm>
              <a:off x="1785208" y="2764430"/>
              <a:ext cx="2275134" cy="1647520"/>
            </a:xfrm>
            <a:prstGeom prst="roundRect">
              <a:avLst>
                <a:gd name="adj" fmla="val 1712"/>
              </a:avLst>
            </a:prstGeom>
            <a:solidFill>
              <a:srgbClr val="0033A0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TextBox 14"/>
            <p:cNvSpPr txBox="1"/>
            <p:nvPr/>
          </p:nvSpPr>
          <p:spPr>
            <a:xfrm>
              <a:off x="1787308" y="2724150"/>
              <a:ext cx="22635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WR PTP Core </a:t>
              </a:r>
              <a:br>
                <a:rPr lang="en-US" sz="1400" b="1" dirty="0" smtClean="0">
                  <a:solidFill>
                    <a:schemeClr val="bg1"/>
                  </a:solidFill>
                </a:rPr>
              </a:br>
              <a:r>
                <a:rPr lang="en-US" sz="1400" b="1" dirty="0" smtClean="0">
                  <a:solidFill>
                    <a:schemeClr val="bg1"/>
                  </a:solidFill>
                </a:rPr>
                <a:t>(WRPC)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8" name="TextBox 20"/>
            <p:cNvSpPr txBox="1"/>
            <p:nvPr/>
          </p:nvSpPr>
          <p:spPr>
            <a:xfrm>
              <a:off x="1785208" y="3274367"/>
              <a:ext cx="788076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err="1" smtClean="0">
                  <a:solidFill>
                    <a:schemeClr val="bg1"/>
                  </a:solidFill>
                </a:rPr>
                <a:t>Serdes</a:t>
              </a:r>
              <a:endParaRPr lang="en-US" sz="700" dirty="0" smtClean="0">
                <a:solidFill>
                  <a:schemeClr val="bg1"/>
                </a:solidFill>
              </a:endParaRPr>
            </a:p>
            <a:p>
              <a:endParaRPr lang="en-US" sz="900" dirty="0">
                <a:solidFill>
                  <a:schemeClr val="bg1"/>
                </a:solidFill>
              </a:endParaRPr>
            </a:p>
            <a:p>
              <a:r>
                <a:rPr lang="pl-PL" sz="700" dirty="0" smtClean="0">
                  <a:solidFill>
                    <a:schemeClr val="bg1"/>
                  </a:solidFill>
                </a:rPr>
                <a:t>CLK</a:t>
              </a:r>
              <a:r>
                <a:rPr lang="pl-PL" sz="700" baseline="-25000" dirty="0" smtClean="0">
                  <a:solidFill>
                    <a:schemeClr val="bg1"/>
                  </a:solidFill>
                </a:rPr>
                <a:t>REF</a:t>
              </a:r>
            </a:p>
            <a:p>
              <a:r>
                <a:rPr lang="pl-PL" sz="700" dirty="0" smtClean="0">
                  <a:solidFill>
                    <a:schemeClr val="bg1"/>
                  </a:solidFill>
                </a:rPr>
                <a:t>CLK</a:t>
              </a:r>
              <a:r>
                <a:rPr lang="pl-PL" sz="700" baseline="-25000" dirty="0" smtClean="0">
                  <a:solidFill>
                    <a:schemeClr val="bg1"/>
                  </a:solidFill>
                </a:rPr>
                <a:t>DMTD</a:t>
              </a:r>
            </a:p>
            <a:p>
              <a:r>
                <a:rPr lang="pl-PL" sz="700" dirty="0" err="1" smtClean="0">
                  <a:solidFill>
                    <a:schemeClr val="bg1"/>
                  </a:solidFill>
                </a:rPr>
                <a:t>adjust</a:t>
              </a:r>
              <a:endParaRPr lang="en-US" sz="700" dirty="0" smtClean="0">
                <a:solidFill>
                  <a:schemeClr val="bg1"/>
                </a:solidFill>
              </a:endParaRPr>
            </a:p>
            <a:p>
              <a:endParaRPr lang="en-US" sz="700" dirty="0" smtClean="0">
                <a:solidFill>
                  <a:schemeClr val="bg1"/>
                </a:solidFill>
              </a:endParaRPr>
            </a:p>
            <a:p>
              <a:endParaRPr lang="en-US" sz="700" dirty="0" smtClean="0">
                <a:solidFill>
                  <a:schemeClr val="bg1"/>
                </a:solidFill>
              </a:endParaRPr>
            </a:p>
            <a:p>
              <a:r>
                <a:rPr lang="en-US" sz="700" dirty="0" smtClean="0">
                  <a:solidFill>
                    <a:schemeClr val="bg1"/>
                  </a:solidFill>
                </a:rPr>
                <a:t>I2C</a:t>
              </a:r>
              <a:endParaRPr lang="en-US" sz="700" dirty="0">
                <a:solidFill>
                  <a:schemeClr val="bg1"/>
                </a:solidFill>
              </a:endParaRPr>
            </a:p>
          </p:txBody>
        </p:sp>
        <p:sp>
          <p:nvSpPr>
            <p:cNvPr id="89" name="TextBox 21"/>
            <p:cNvSpPr txBox="1"/>
            <p:nvPr/>
          </p:nvSpPr>
          <p:spPr>
            <a:xfrm>
              <a:off x="3176264" y="3198167"/>
              <a:ext cx="894944" cy="1184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00" dirty="0" smtClean="0">
                  <a:solidFill>
                    <a:schemeClr val="bg1"/>
                  </a:solidFill>
                </a:rPr>
                <a:t>User Data</a:t>
              </a:r>
            </a:p>
            <a:p>
              <a:pPr algn="r"/>
              <a:endParaRPr lang="en-US" sz="700" dirty="0" smtClean="0">
                <a:solidFill>
                  <a:schemeClr val="bg1"/>
                </a:solidFill>
              </a:endParaRPr>
            </a:p>
            <a:p>
              <a:pPr algn="r"/>
              <a:r>
                <a:rPr lang="pl-PL" sz="700" dirty="0" smtClean="0">
                  <a:solidFill>
                    <a:schemeClr val="bg1"/>
                  </a:solidFill>
                </a:rPr>
                <a:t>1-PPS</a:t>
              </a:r>
            </a:p>
            <a:p>
              <a:pPr algn="r"/>
              <a:r>
                <a:rPr lang="en-US" sz="700" dirty="0" smtClean="0">
                  <a:solidFill>
                    <a:schemeClr val="bg1"/>
                  </a:solidFill>
                </a:rPr>
                <a:t>t</a:t>
              </a:r>
              <a:r>
                <a:rPr lang="pl-PL" sz="700" dirty="0" err="1" smtClean="0">
                  <a:solidFill>
                    <a:schemeClr val="bg1"/>
                  </a:solidFill>
                </a:rPr>
                <a:t>imecode</a:t>
              </a:r>
              <a:endParaRPr lang="pl-PL" sz="700" dirty="0" smtClean="0">
                <a:solidFill>
                  <a:schemeClr val="bg1"/>
                </a:solidFill>
              </a:endParaRPr>
            </a:p>
            <a:p>
              <a:pPr algn="r"/>
              <a:r>
                <a:rPr lang="pl-PL" sz="700" dirty="0" err="1" smtClean="0">
                  <a:solidFill>
                    <a:schemeClr val="bg1"/>
                  </a:solidFill>
                </a:rPr>
                <a:t>frequency</a:t>
              </a:r>
              <a:endParaRPr lang="en-US" sz="700" dirty="0" smtClean="0">
                <a:solidFill>
                  <a:schemeClr val="bg1"/>
                </a:solidFill>
              </a:endParaRPr>
            </a:p>
            <a:p>
              <a:pPr algn="r"/>
              <a:endParaRPr lang="en-US" sz="1000" dirty="0">
                <a:solidFill>
                  <a:schemeClr val="bg1"/>
                </a:solidFill>
              </a:endParaRPr>
            </a:p>
            <a:p>
              <a:pPr algn="r"/>
              <a:r>
                <a:rPr lang="en-US" sz="700" dirty="0" smtClean="0">
                  <a:solidFill>
                    <a:schemeClr val="bg1"/>
                  </a:solidFill>
                </a:rPr>
                <a:t>Peripheral</a:t>
              </a:r>
              <a:endParaRPr lang="en-US" sz="1000" dirty="0" smtClean="0">
                <a:solidFill>
                  <a:schemeClr val="bg1"/>
                </a:solidFill>
              </a:endParaRPr>
            </a:p>
            <a:p>
              <a:pPr algn="r"/>
              <a:endParaRPr lang="en-US" sz="1200" dirty="0">
                <a:solidFill>
                  <a:schemeClr val="bg1"/>
                </a:solidFill>
              </a:endParaRPr>
            </a:p>
            <a:p>
              <a:pPr algn="r"/>
              <a:r>
                <a:rPr lang="en-US" sz="700" dirty="0" smtClean="0">
                  <a:solidFill>
                    <a:schemeClr val="bg1"/>
                  </a:solidFill>
                </a:rPr>
                <a:t>CPU/registers</a:t>
              </a:r>
              <a:endParaRPr lang="en-US" sz="700" dirty="0">
                <a:solidFill>
                  <a:schemeClr val="bg1"/>
                </a:solidFill>
              </a:endParaRPr>
            </a:p>
          </p:txBody>
        </p:sp>
        <p:pic>
          <p:nvPicPr>
            <p:cNvPr id="84" name="Obraz 83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131" y="2892492"/>
              <a:ext cx="307869" cy="270581"/>
            </a:xfrm>
            <a:prstGeom prst="rect">
              <a:avLst/>
            </a:prstGeom>
          </p:spPr>
        </p:pic>
        <p:cxnSp>
          <p:nvCxnSpPr>
            <p:cNvPr id="4" name="Łącznik prosty ze strzałką 3"/>
            <p:cNvCxnSpPr/>
            <p:nvPr/>
          </p:nvCxnSpPr>
          <p:spPr>
            <a:xfrm>
              <a:off x="4050896" y="3198167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Łącznik prosty ze strzałką 89"/>
            <p:cNvCxnSpPr/>
            <p:nvPr/>
          </p:nvCxnSpPr>
          <p:spPr>
            <a:xfrm flipH="1">
              <a:off x="4050896" y="3350567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Łącznik prosty ze strzałką 90"/>
            <p:cNvCxnSpPr/>
            <p:nvPr/>
          </p:nvCxnSpPr>
          <p:spPr>
            <a:xfrm flipH="1">
              <a:off x="4050895" y="3502967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Łącznik prosty ze strzałką 91"/>
            <p:cNvCxnSpPr/>
            <p:nvPr/>
          </p:nvCxnSpPr>
          <p:spPr>
            <a:xfrm flipH="1">
              <a:off x="4050892" y="3636863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Łącznik prosty ze strzałką 92"/>
            <p:cNvCxnSpPr/>
            <p:nvPr/>
          </p:nvCxnSpPr>
          <p:spPr>
            <a:xfrm flipH="1">
              <a:off x="4050893" y="3740128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pole tekstowe 25"/>
            <p:cNvSpPr txBox="1"/>
            <p:nvPr/>
          </p:nvSpPr>
          <p:spPr>
            <a:xfrm>
              <a:off x="4045806" y="3041415"/>
              <a:ext cx="453970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solidFill>
                    <a:srgbClr val="0033A0"/>
                  </a:solidFill>
                </a:rPr>
                <a:t>source</a:t>
              </a:r>
            </a:p>
            <a:p>
              <a:pPr algn="ctr"/>
              <a:endParaRPr lang="en-US" sz="300" dirty="0">
                <a:solidFill>
                  <a:srgbClr val="0033A0"/>
                </a:solidFill>
              </a:endParaRPr>
            </a:p>
            <a:p>
              <a:pPr algn="ctr"/>
              <a:r>
                <a:rPr lang="en-US" sz="700" dirty="0">
                  <a:solidFill>
                    <a:srgbClr val="0033A0"/>
                  </a:solidFill>
                </a:rPr>
                <a:t>sink</a:t>
              </a:r>
            </a:p>
          </p:txBody>
        </p:sp>
        <p:cxnSp>
          <p:nvCxnSpPr>
            <p:cNvPr id="97" name="Łącznik prosty ze strzałką 96"/>
            <p:cNvCxnSpPr/>
            <p:nvPr/>
          </p:nvCxnSpPr>
          <p:spPr>
            <a:xfrm flipH="1">
              <a:off x="4044576" y="3907702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Łącznik prosty ze strzałką 97"/>
            <p:cNvCxnSpPr/>
            <p:nvPr/>
          </p:nvCxnSpPr>
          <p:spPr>
            <a:xfrm flipH="1">
              <a:off x="4063595" y="4271429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Nawias klamrowy zamykający 26"/>
            <p:cNvSpPr/>
            <p:nvPr/>
          </p:nvSpPr>
          <p:spPr>
            <a:xfrm>
              <a:off x="4494691" y="3426767"/>
              <a:ext cx="72547" cy="401252"/>
            </a:xfrm>
            <a:prstGeom prst="rightBrace">
              <a:avLst>
                <a:gd name="adj1" fmla="val 51004"/>
                <a:gd name="adj2" fmla="val 50000"/>
              </a:avLst>
            </a:prstGeom>
            <a:ln>
              <a:solidFill>
                <a:srgbClr val="0033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pole tekstowe 98"/>
            <p:cNvSpPr txBox="1"/>
            <p:nvPr/>
          </p:nvSpPr>
          <p:spPr>
            <a:xfrm>
              <a:off x="4530964" y="3529026"/>
              <a:ext cx="5549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solidFill>
                    <a:srgbClr val="0033A0"/>
                  </a:solidFill>
                </a:rPr>
                <a:t>timing I/F</a:t>
              </a:r>
              <a:endParaRPr lang="en-US" sz="700" dirty="0">
                <a:solidFill>
                  <a:srgbClr val="0033A0"/>
                </a:solidFill>
              </a:endParaRPr>
            </a:p>
          </p:txBody>
        </p:sp>
        <p:sp>
          <p:nvSpPr>
            <p:cNvPr id="100" name="Nawias klamrowy zamykający 99"/>
            <p:cNvSpPr/>
            <p:nvPr/>
          </p:nvSpPr>
          <p:spPr>
            <a:xfrm>
              <a:off x="4494695" y="3121494"/>
              <a:ext cx="72543" cy="257178"/>
            </a:xfrm>
            <a:prstGeom prst="rightBrace">
              <a:avLst>
                <a:gd name="adj1" fmla="val 51004"/>
                <a:gd name="adj2" fmla="val 50000"/>
              </a:avLst>
            </a:prstGeom>
            <a:ln>
              <a:solidFill>
                <a:srgbClr val="0033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pole tekstowe 100"/>
            <p:cNvSpPr txBox="1"/>
            <p:nvPr/>
          </p:nvSpPr>
          <p:spPr>
            <a:xfrm>
              <a:off x="4530964" y="3150055"/>
              <a:ext cx="51488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solidFill>
                    <a:srgbClr val="0033A0"/>
                  </a:solidFill>
                </a:rPr>
                <a:t>MAC I/F</a:t>
              </a:r>
              <a:endParaRPr lang="en-US" sz="700" dirty="0">
                <a:solidFill>
                  <a:srgbClr val="0033A0"/>
                </a:solidFill>
              </a:endParaRPr>
            </a:p>
          </p:txBody>
        </p:sp>
        <p:sp>
          <p:nvSpPr>
            <p:cNvPr id="102" name="pole tekstowe 101"/>
            <p:cNvSpPr txBox="1"/>
            <p:nvPr/>
          </p:nvSpPr>
          <p:spPr>
            <a:xfrm>
              <a:off x="4430965" y="3798087"/>
              <a:ext cx="7393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solidFill>
                    <a:srgbClr val="0033A0"/>
                  </a:solidFill>
                </a:rPr>
                <a:t>Aux diags</a:t>
              </a:r>
            </a:p>
            <a:p>
              <a:pPr algn="ctr"/>
              <a:r>
                <a:rPr lang="en-US" sz="700" dirty="0" smtClean="0">
                  <a:solidFill>
                    <a:srgbClr val="0033A0"/>
                  </a:solidFill>
                </a:rPr>
                <a:t>Control/status</a:t>
              </a:r>
              <a:endParaRPr lang="en-US" sz="700" dirty="0">
                <a:solidFill>
                  <a:srgbClr val="0033A0"/>
                </a:solidFill>
              </a:endParaRPr>
            </a:p>
          </p:txBody>
        </p:sp>
        <p:sp>
          <p:nvSpPr>
            <p:cNvPr id="103" name="pole tekstowe 102"/>
            <p:cNvSpPr txBox="1"/>
            <p:nvPr/>
          </p:nvSpPr>
          <p:spPr>
            <a:xfrm>
              <a:off x="4419600" y="4103513"/>
              <a:ext cx="7200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solidFill>
                    <a:srgbClr val="0033A0"/>
                  </a:solidFill>
                </a:rPr>
                <a:t>Pipelined WB</a:t>
              </a:r>
            </a:p>
            <a:p>
              <a:pPr algn="ctr"/>
              <a:r>
                <a:rPr lang="en-US" sz="700" dirty="0" smtClean="0">
                  <a:solidFill>
                    <a:srgbClr val="0033A0"/>
                  </a:solidFill>
                </a:rPr>
                <a:t>Slave I/F</a:t>
              </a:r>
              <a:endParaRPr lang="en-US" sz="700" dirty="0">
                <a:solidFill>
                  <a:srgbClr val="0033A0"/>
                </a:solidFill>
              </a:endParaRPr>
            </a:p>
          </p:txBody>
        </p:sp>
        <p:cxnSp>
          <p:nvCxnSpPr>
            <p:cNvPr id="104" name="Łącznik prosty ze strzałką 103"/>
            <p:cNvCxnSpPr>
              <a:endCxn id="29" idx="3"/>
            </p:cNvCxnSpPr>
            <p:nvPr/>
          </p:nvCxnSpPr>
          <p:spPr>
            <a:xfrm flipH="1">
              <a:off x="1366838" y="4145055"/>
              <a:ext cx="409184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Prostokąt 28"/>
            <p:cNvSpPr/>
            <p:nvPr/>
          </p:nvSpPr>
          <p:spPr>
            <a:xfrm>
              <a:off x="757238" y="4038897"/>
              <a:ext cx="609600" cy="2123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</a:rPr>
                <a:t>EEPROM</a:t>
              </a:r>
              <a:endParaRPr lang="en-US" sz="7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5" name="Prostokąt 104"/>
            <p:cNvSpPr/>
            <p:nvPr/>
          </p:nvSpPr>
          <p:spPr>
            <a:xfrm>
              <a:off x="755150" y="3588190"/>
              <a:ext cx="609600" cy="3434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External oscillators</a:t>
              </a:r>
              <a:endParaRPr lang="en-US" sz="500" dirty="0">
                <a:solidFill>
                  <a:schemeClr val="tx1"/>
                </a:solidFill>
              </a:endParaRPr>
            </a:p>
          </p:txBody>
        </p:sp>
        <p:cxnSp>
          <p:nvCxnSpPr>
            <p:cNvPr id="108" name="Łącznik prosty ze strzałką 107"/>
            <p:cNvCxnSpPr/>
            <p:nvPr/>
          </p:nvCxnSpPr>
          <p:spPr>
            <a:xfrm flipH="1">
              <a:off x="1376024" y="3852280"/>
              <a:ext cx="409184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Łącznik prosty ze strzałką 108"/>
            <p:cNvCxnSpPr/>
            <p:nvPr/>
          </p:nvCxnSpPr>
          <p:spPr>
            <a:xfrm flipH="1">
              <a:off x="1366838" y="3748150"/>
              <a:ext cx="409184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Łącznik prosty ze strzałką 109"/>
            <p:cNvCxnSpPr/>
            <p:nvPr/>
          </p:nvCxnSpPr>
          <p:spPr>
            <a:xfrm flipH="1">
              <a:off x="1364552" y="3648654"/>
              <a:ext cx="409184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Łącznik prosty ze strzałką 110"/>
            <p:cNvCxnSpPr/>
            <p:nvPr/>
          </p:nvCxnSpPr>
          <p:spPr>
            <a:xfrm flipH="1">
              <a:off x="297752" y="3462559"/>
              <a:ext cx="1475984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Łącznik prosty ze strzałką 111"/>
            <p:cNvCxnSpPr/>
            <p:nvPr/>
          </p:nvCxnSpPr>
          <p:spPr>
            <a:xfrm flipH="1">
              <a:off x="300038" y="3286184"/>
              <a:ext cx="1487270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Prostokąt 105"/>
            <p:cNvSpPr/>
            <p:nvPr/>
          </p:nvSpPr>
          <p:spPr>
            <a:xfrm>
              <a:off x="757238" y="3242184"/>
              <a:ext cx="609600" cy="2516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PHY</a:t>
              </a:r>
              <a:endParaRPr lang="en-US" sz="500" dirty="0">
                <a:solidFill>
                  <a:schemeClr val="tx1"/>
                </a:solidFill>
              </a:endParaRPr>
            </a:p>
          </p:txBody>
        </p:sp>
        <p:sp>
          <p:nvSpPr>
            <p:cNvPr id="113" name="pole tekstowe 112"/>
            <p:cNvSpPr txBox="1"/>
            <p:nvPr/>
          </p:nvSpPr>
          <p:spPr>
            <a:xfrm>
              <a:off x="152400" y="3076712"/>
              <a:ext cx="524503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/>
                <a:t>Tx</a:t>
              </a:r>
            </a:p>
            <a:p>
              <a:pPr algn="ctr"/>
              <a:endParaRPr lang="en-US" sz="700" dirty="0"/>
            </a:p>
            <a:p>
              <a:pPr algn="ctr"/>
              <a:r>
                <a:rPr lang="en-US" sz="700" dirty="0" smtClean="0"/>
                <a:t>Ethernet</a:t>
              </a:r>
            </a:p>
            <a:p>
              <a:pPr algn="ctr"/>
              <a:endParaRPr lang="en-US" sz="700" dirty="0"/>
            </a:p>
            <a:p>
              <a:pPr algn="ctr"/>
              <a:r>
                <a:rPr lang="en-US" sz="700" dirty="0" smtClean="0"/>
                <a:t>Rx</a:t>
              </a:r>
              <a:endParaRPr lang="en-US" sz="700" dirty="0"/>
            </a:p>
          </p:txBody>
        </p:sp>
        <p:cxnSp>
          <p:nvCxnSpPr>
            <p:cNvPr id="115" name="Łącznik prosty ze strzałką 114"/>
            <p:cNvCxnSpPr/>
            <p:nvPr/>
          </p:nvCxnSpPr>
          <p:spPr>
            <a:xfrm flipH="1">
              <a:off x="4055977" y="4007349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Prostokąt zaokrąglony 115"/>
          <p:cNvSpPr/>
          <p:nvPr/>
        </p:nvSpPr>
        <p:spPr>
          <a:xfrm>
            <a:off x="152400" y="2613225"/>
            <a:ext cx="5070692" cy="1787326"/>
          </a:xfrm>
          <a:prstGeom prst="roundRect">
            <a:avLst>
              <a:gd name="adj" fmla="val 7789"/>
            </a:avLst>
          </a:prstGeom>
          <a:noFill/>
          <a:ln>
            <a:solidFill>
              <a:srgbClr val="0033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33A0"/>
                </a:solidFill>
              </a:ln>
            </a:endParaRPr>
          </a:p>
        </p:txBody>
      </p:sp>
      <p:sp>
        <p:nvSpPr>
          <p:cNvPr id="37" name="Plus 36"/>
          <p:cNvSpPr/>
          <p:nvPr/>
        </p:nvSpPr>
        <p:spPr>
          <a:xfrm>
            <a:off x="5257800" y="3386359"/>
            <a:ext cx="304800" cy="304250"/>
          </a:xfrm>
          <a:prstGeom prst="mathPlus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Prostokąt zaokrąglony 37"/>
          <p:cNvSpPr/>
          <p:nvPr/>
        </p:nvSpPr>
        <p:spPr>
          <a:xfrm>
            <a:off x="4373139" y="2001502"/>
            <a:ext cx="438151" cy="230982"/>
          </a:xfrm>
          <a:prstGeom prst="round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Ins="0" rtlCol="0" anchor="ctr"/>
          <a:lstStyle/>
          <a:p>
            <a:pPr algn="ctr"/>
            <a:r>
              <a:rPr lang="en-US" sz="500" b="1" dirty="0">
                <a:solidFill>
                  <a:schemeClr val="bg1"/>
                </a:solidFill>
              </a:rPr>
              <a:t>WR PTP Core </a:t>
            </a:r>
          </a:p>
        </p:txBody>
      </p:sp>
      <p:pic>
        <p:nvPicPr>
          <p:cNvPr id="120" name="Obraz 11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090" y="2094309"/>
            <a:ext cx="127441" cy="104838"/>
          </a:xfrm>
          <a:prstGeom prst="rect">
            <a:avLst/>
          </a:prstGeom>
        </p:spPr>
      </p:pic>
      <p:sp>
        <p:nvSpPr>
          <p:cNvPr id="43" name="Dowolny kształt 42"/>
          <p:cNvSpPr/>
          <p:nvPr/>
        </p:nvSpPr>
        <p:spPr>
          <a:xfrm>
            <a:off x="3454400" y="2311400"/>
            <a:ext cx="5391150" cy="361950"/>
          </a:xfrm>
          <a:custGeom>
            <a:avLst/>
            <a:gdLst>
              <a:gd name="connsiteX0" fmla="*/ 0 w 5391150"/>
              <a:gd name="connsiteY0" fmla="*/ 25400 h 406400"/>
              <a:gd name="connsiteX1" fmla="*/ 2178050 w 5391150"/>
              <a:gd name="connsiteY1" fmla="*/ 393700 h 406400"/>
              <a:gd name="connsiteX2" fmla="*/ 5391150 w 5391150"/>
              <a:gd name="connsiteY2" fmla="*/ 406400 h 406400"/>
              <a:gd name="connsiteX3" fmla="*/ 2705100 w 5391150"/>
              <a:gd name="connsiteY3" fmla="*/ 0 h 406400"/>
              <a:gd name="connsiteX4" fmla="*/ 0 w 5391150"/>
              <a:gd name="connsiteY4" fmla="*/ 25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91150" h="406400">
                <a:moveTo>
                  <a:pt x="0" y="25400"/>
                </a:moveTo>
                <a:lnTo>
                  <a:pt x="2178050" y="393700"/>
                </a:lnTo>
                <a:lnTo>
                  <a:pt x="5391150" y="406400"/>
                </a:lnTo>
                <a:lnTo>
                  <a:pt x="2705100" y="0"/>
                </a:lnTo>
                <a:lnTo>
                  <a:pt x="0" y="25400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tint val="66000"/>
                  <a:satMod val="160000"/>
                  <a:lumMod val="94000"/>
                  <a:lumOff val="6000"/>
                </a:schemeClr>
              </a:gs>
              <a:gs pos="100000">
                <a:schemeClr val="accent3">
                  <a:tint val="23500"/>
                  <a:satMod val="16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Dowolny kształt 41"/>
          <p:cNvSpPr/>
          <p:nvPr/>
        </p:nvSpPr>
        <p:spPr>
          <a:xfrm>
            <a:off x="1771650" y="2222500"/>
            <a:ext cx="3041650" cy="482600"/>
          </a:xfrm>
          <a:custGeom>
            <a:avLst/>
            <a:gdLst>
              <a:gd name="connsiteX0" fmla="*/ 2609850 w 3041650"/>
              <a:gd name="connsiteY0" fmla="*/ 0 h 482600"/>
              <a:gd name="connsiteX1" fmla="*/ 0 w 3041650"/>
              <a:gd name="connsiteY1" fmla="*/ 463550 h 482600"/>
              <a:gd name="connsiteX2" fmla="*/ 2254250 w 3041650"/>
              <a:gd name="connsiteY2" fmla="*/ 482600 h 482600"/>
              <a:gd name="connsiteX3" fmla="*/ 3041650 w 3041650"/>
              <a:gd name="connsiteY3" fmla="*/ 19050 h 482600"/>
              <a:gd name="connsiteX4" fmla="*/ 2609850 w 3041650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1650" h="482600">
                <a:moveTo>
                  <a:pt x="2609850" y="0"/>
                </a:moveTo>
                <a:lnTo>
                  <a:pt x="0" y="463550"/>
                </a:lnTo>
                <a:lnTo>
                  <a:pt x="2254250" y="482600"/>
                </a:lnTo>
                <a:lnTo>
                  <a:pt x="3041650" y="19050"/>
                </a:lnTo>
                <a:lnTo>
                  <a:pt x="2609850" y="0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tint val="66000"/>
                  <a:satMod val="160000"/>
                </a:srgbClr>
              </a:gs>
              <a:gs pos="100000">
                <a:srgbClr val="0033A0">
                  <a:tint val="23500"/>
                  <a:satMod val="160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Prostokąt 44"/>
          <p:cNvSpPr/>
          <p:nvPr/>
        </p:nvSpPr>
        <p:spPr>
          <a:xfrm>
            <a:off x="5638800" y="2625792"/>
            <a:ext cx="3200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33A0"/>
                </a:solidFill>
              </a:rPr>
              <a:t>Hardware with WR support</a:t>
            </a:r>
            <a:endParaRPr lang="en-US" sz="1400" b="1" dirty="0">
              <a:solidFill>
                <a:srgbClr val="0033A0"/>
              </a:solidFill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76200" y="4442996"/>
            <a:ext cx="21995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spc="-1" dirty="0" smtClean="0">
                <a:solidFill>
                  <a:srgbClr val="0033A0"/>
                </a:solidFill>
                <a:latin typeface="Bookman Old Style"/>
              </a:rPr>
              <a:t>GW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</a:rPr>
              <a:t>: 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  <a:hlinkClick r:id="rId18"/>
              </a:rPr>
              <a:t>https://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  <a:hlinkClick r:id="rId18"/>
              </a:rPr>
              <a:t>ohwr.org/project/wr-cores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</a:rPr>
              <a:t> </a:t>
            </a:r>
            <a:endParaRPr lang="en-US" sz="800" spc="-1" dirty="0">
              <a:solidFill>
                <a:srgbClr val="0033A0"/>
              </a:solidFill>
              <a:latin typeface="Bookman Old Style"/>
            </a:endParaRPr>
          </a:p>
          <a:p>
            <a:r>
              <a:rPr lang="en-US" sz="800" b="1" spc="-1" dirty="0">
                <a:solidFill>
                  <a:srgbClr val="0033A0"/>
                </a:solidFill>
                <a:latin typeface="Bookman Old Style"/>
              </a:rPr>
              <a:t>SW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</a:rPr>
              <a:t>: 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  <a:hlinkClick r:id="rId19"/>
              </a:rPr>
              <a:t>https://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  <a:hlinkClick r:id="rId19"/>
              </a:rPr>
              <a:t>ohwr.org/project/wrpc-sw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</a:rPr>
              <a:t> </a:t>
            </a:r>
            <a:endParaRPr lang="en-US" sz="1050" dirty="0"/>
          </a:p>
        </p:txBody>
      </p:sp>
      <p:sp>
        <p:nvSpPr>
          <p:cNvPr id="53" name="pole tekstowe 52"/>
          <p:cNvSpPr txBox="1"/>
          <p:nvPr/>
        </p:nvSpPr>
        <p:spPr>
          <a:xfrm>
            <a:off x="2233954" y="4442996"/>
            <a:ext cx="3718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spc="-1" dirty="0">
                <a:solidFill>
                  <a:srgbClr val="0033A0"/>
                </a:solidFill>
                <a:latin typeface="Bookman Old Style"/>
              </a:rPr>
              <a:t>Wiki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</a:rPr>
              <a:t>: 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  <a:hlinkClick r:id="rId20"/>
              </a:rPr>
              <a:t>https://ohwr.org/project/wr-cores/-/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  <a:hlinkClick r:id="rId20"/>
              </a:rPr>
              <a:t>wikis/wrpc-core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</a:rPr>
              <a:t> </a:t>
            </a:r>
            <a:endParaRPr lang="en-US" sz="800" spc="-1" dirty="0">
              <a:solidFill>
                <a:srgbClr val="0033A0"/>
              </a:solidFill>
              <a:latin typeface="Bookman Old Style"/>
            </a:endParaRPr>
          </a:p>
          <a:p>
            <a:r>
              <a:rPr lang="en-US" sz="800" b="1" spc="-1" dirty="0" smtClean="0">
                <a:solidFill>
                  <a:srgbClr val="0033A0"/>
                </a:solidFill>
                <a:latin typeface="Bookman Old Style"/>
              </a:rPr>
              <a:t>Release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</a:rPr>
              <a:t>: 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  <a:hlinkClick r:id="rId21"/>
              </a:rPr>
              <a:t>https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  <a:hlinkClick r:id="rId21"/>
              </a:rPr>
              <a:t>://ohwr.org/project/wr-cores/-/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  <a:hlinkClick r:id="rId21"/>
              </a:rPr>
              <a:t>wikis/Current-release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52192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38099" y="401955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</a:rPr>
              <a:t>Thank you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>
                <a:lnSpc>
                  <a:spcPct val="100000"/>
                </a:lnSpc>
                <a:buNone/>
                <a:tabLst>
                  <a:tab pos="0" algn="l"/>
                </a:tabLst>
              </a:pPr>
              <a:t>20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20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" name="PlaceHolder 1"/>
          <p:cNvSpPr txBox="1">
            <a:spLocks/>
          </p:cNvSpPr>
          <p:nvPr/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Summary</a:t>
            </a:r>
            <a:endParaRPr lang="en-US" sz="2000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76199" y="762802"/>
            <a:ext cx="46404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pc="-1" dirty="0" smtClean="0">
                <a:solidFill>
                  <a:srgbClr val="0033A0"/>
                </a:solidFill>
                <a:latin typeface="Bookman Old Style"/>
              </a:rPr>
              <a:t>Method of accessing WR PTP Core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pc="-1" dirty="0" smtClean="0">
                <a:solidFill>
                  <a:srgbClr val="0033A0"/>
                </a:solidFill>
                <a:latin typeface="Bookman Old Style"/>
              </a:rPr>
              <a:t>WRPC Shell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pc="-1" dirty="0" smtClean="0">
                <a:solidFill>
                  <a:srgbClr val="0033A0"/>
                </a:solidFill>
                <a:latin typeface="Bookman Old Style"/>
              </a:rPr>
              <a:t>Ways of accessing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pc="-1" dirty="0" smtClean="0">
                <a:solidFill>
                  <a:srgbClr val="0033A0"/>
                </a:solidFill>
                <a:latin typeface="Bookman Old Style"/>
              </a:rPr>
              <a:t>Ways of enabling command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pc="-1" dirty="0" smtClean="0">
                <a:solidFill>
                  <a:srgbClr val="0033A0"/>
                </a:solidFill>
                <a:latin typeface="Bookman Old Style"/>
              </a:rPr>
              <a:t>Commands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pc="-1" dirty="0" smtClean="0">
                <a:solidFill>
                  <a:srgbClr val="0033A0"/>
                </a:solidFill>
                <a:latin typeface="Bookman Old Style"/>
              </a:rPr>
              <a:t>Compilation configuration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pc="-1" dirty="0" smtClean="0">
                <a:solidFill>
                  <a:srgbClr val="0033A0"/>
                </a:solidFill>
                <a:latin typeface="Bookman Old Style"/>
              </a:rPr>
              <a:t>Host tools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pc="-1" dirty="0" smtClean="0">
                <a:solidFill>
                  <a:srgbClr val="0033A0"/>
                </a:solidFill>
                <a:latin typeface="Bookman Old Style"/>
              </a:rPr>
              <a:t>Standard services </a:t>
            </a:r>
          </a:p>
          <a:p>
            <a:endParaRPr lang="en-US" spc="-1" dirty="0" smtClean="0">
              <a:solidFill>
                <a:srgbClr val="0033A0"/>
              </a:solidFill>
              <a:latin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175187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Obraz 51"/>
          <p:cNvPicPr/>
          <p:nvPr/>
        </p:nvPicPr>
        <p:blipFill rotWithShape="1">
          <a:blip r:embed="rId3"/>
          <a:srcRect t="6555"/>
          <a:stretch/>
        </p:blipFill>
        <p:spPr>
          <a:xfrm>
            <a:off x="2577545" y="645381"/>
            <a:ext cx="3425508" cy="2218030"/>
          </a:xfrm>
          <a:prstGeom prst="rect">
            <a:avLst/>
          </a:prstGeom>
          <a:ln w="0">
            <a:noFill/>
          </a:ln>
        </p:spPr>
      </p:pic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</a:rPr>
              <a:t>WR Node = WR PTP Core + hardware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>
                <a:lnSpc>
                  <a:spcPct val="100000"/>
                </a:lnSpc>
                <a:buNone/>
                <a:tabLst>
                  <a:tab pos="0" algn="l"/>
                </a:tabLst>
              </a:pPr>
              <a:t>21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8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2577545" y="645381"/>
            <a:ext cx="3366055" cy="1850169"/>
          </a:xfrm>
          <a:prstGeom prst="rect">
            <a:avLst/>
          </a:prstGeom>
          <a:solidFill>
            <a:srgbClr val="92D050">
              <a:alpha val="7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upa 6"/>
          <p:cNvGrpSpPr/>
          <p:nvPr/>
        </p:nvGrpSpPr>
        <p:grpSpPr>
          <a:xfrm>
            <a:off x="4373139" y="1200150"/>
            <a:ext cx="672710" cy="554246"/>
            <a:chOff x="4373139" y="1200150"/>
            <a:chExt cx="672710" cy="554246"/>
          </a:xfrm>
        </p:grpSpPr>
        <p:sp>
          <p:nvSpPr>
            <p:cNvPr id="3" name="Prostokąt 2"/>
            <p:cNvSpPr/>
            <p:nvPr/>
          </p:nvSpPr>
          <p:spPr>
            <a:xfrm>
              <a:off x="4373139" y="1200150"/>
              <a:ext cx="672710" cy="55424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200" dirty="0" smtClean="0"/>
                <a:t>FPGA</a:t>
              </a:r>
              <a:endParaRPr lang="en-US" sz="1200" dirty="0"/>
            </a:p>
          </p:txBody>
        </p:sp>
        <p:grpSp>
          <p:nvGrpSpPr>
            <p:cNvPr id="2" name="Grupa 1"/>
            <p:cNvGrpSpPr/>
            <p:nvPr/>
          </p:nvGrpSpPr>
          <p:grpSpPr>
            <a:xfrm>
              <a:off x="4486459" y="1477273"/>
              <a:ext cx="438151" cy="230982"/>
              <a:chOff x="4373139" y="2001502"/>
              <a:chExt cx="438151" cy="230982"/>
            </a:xfrm>
          </p:grpSpPr>
          <p:sp>
            <p:nvSpPr>
              <p:cNvPr id="38" name="Prostokąt zaokrąglony 37"/>
              <p:cNvSpPr/>
              <p:nvPr/>
            </p:nvSpPr>
            <p:spPr>
              <a:xfrm>
                <a:off x="4373139" y="2001502"/>
                <a:ext cx="438151" cy="230982"/>
              </a:xfrm>
              <a:prstGeom prst="roundRect">
                <a:avLst/>
              </a:prstGeom>
              <a:solidFill>
                <a:srgbClr val="0033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rIns="0" rtlCol="0" anchor="ctr"/>
              <a:lstStyle/>
              <a:p>
                <a:pPr algn="ctr"/>
                <a:r>
                  <a:rPr lang="en-US" sz="500" b="1" dirty="0">
                    <a:solidFill>
                      <a:schemeClr val="bg1"/>
                    </a:solidFill>
                  </a:rPr>
                  <a:t>WR PTP Core </a:t>
                </a:r>
              </a:p>
            </p:txBody>
          </p:sp>
          <p:pic>
            <p:nvPicPr>
              <p:cNvPr id="120" name="Obraz 11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05090" y="2094309"/>
                <a:ext cx="127441" cy="104838"/>
              </a:xfrm>
              <a:prstGeom prst="rect">
                <a:avLst/>
              </a:prstGeom>
            </p:spPr>
          </p:pic>
        </p:grpSp>
      </p:grpSp>
      <p:sp>
        <p:nvSpPr>
          <p:cNvPr id="58" name="Prostokąt 57"/>
          <p:cNvSpPr/>
          <p:nvPr/>
        </p:nvSpPr>
        <p:spPr>
          <a:xfrm>
            <a:off x="2971800" y="2038350"/>
            <a:ext cx="838200" cy="2921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400" b="1" dirty="0" smtClean="0"/>
              <a:t>WR Port</a:t>
            </a:r>
            <a:endParaRPr lang="en-US" sz="1400" b="1" dirty="0"/>
          </a:p>
        </p:txBody>
      </p:sp>
      <p:sp>
        <p:nvSpPr>
          <p:cNvPr id="59" name="Prostokąt 58"/>
          <p:cNvSpPr/>
          <p:nvPr/>
        </p:nvSpPr>
        <p:spPr>
          <a:xfrm>
            <a:off x="2438400" y="2044700"/>
            <a:ext cx="533400" cy="292100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400" b="1" dirty="0" smtClean="0"/>
              <a:t>SFP</a:t>
            </a:r>
            <a:endParaRPr lang="en-US" sz="1400" b="1" dirty="0"/>
          </a:p>
        </p:txBody>
      </p:sp>
      <p:sp>
        <p:nvSpPr>
          <p:cNvPr id="60" name="Prostokąt 59"/>
          <p:cNvSpPr/>
          <p:nvPr/>
        </p:nvSpPr>
        <p:spPr>
          <a:xfrm>
            <a:off x="3746221" y="2336800"/>
            <a:ext cx="626917" cy="292100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b="1" dirty="0" smtClean="0"/>
              <a:t>Parallel BUS</a:t>
            </a:r>
            <a:endParaRPr lang="en-US" sz="1100" b="1" dirty="0"/>
          </a:p>
        </p:txBody>
      </p:sp>
      <p:sp>
        <p:nvSpPr>
          <p:cNvPr id="62" name="Prostokąt 61"/>
          <p:cNvSpPr/>
          <p:nvPr/>
        </p:nvSpPr>
        <p:spPr>
          <a:xfrm rot="5400000">
            <a:off x="5338857" y="716724"/>
            <a:ext cx="392654" cy="249969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b="1" dirty="0" smtClean="0"/>
              <a:t>UART</a:t>
            </a:r>
            <a:endParaRPr lang="en-US" sz="1000" b="1" dirty="0"/>
          </a:p>
        </p:txBody>
      </p:sp>
      <p:pic>
        <p:nvPicPr>
          <p:cNvPr id="66" name="Obraz 65"/>
          <p:cNvPicPr/>
          <p:nvPr/>
        </p:nvPicPr>
        <p:blipFill>
          <a:blip r:embed="rId5"/>
          <a:stretch/>
        </p:blipFill>
        <p:spPr>
          <a:xfrm>
            <a:off x="2371611" y="3108379"/>
            <a:ext cx="1971789" cy="1585586"/>
          </a:xfrm>
          <a:prstGeom prst="rect">
            <a:avLst/>
          </a:prstGeom>
          <a:ln w="0">
            <a:noFill/>
          </a:ln>
        </p:spPr>
      </p:pic>
      <p:cxnSp>
        <p:nvCxnSpPr>
          <p:cNvPr id="9" name="Łącznik łamany 8"/>
          <p:cNvCxnSpPr>
            <a:stCxn id="62" idx="0"/>
            <a:endCxn id="66" idx="3"/>
          </p:cNvCxnSpPr>
          <p:nvPr/>
        </p:nvCxnSpPr>
        <p:spPr>
          <a:xfrm flipH="1">
            <a:off x="4343400" y="841709"/>
            <a:ext cx="1316769" cy="3059463"/>
          </a:xfrm>
          <a:prstGeom prst="bentConnector3">
            <a:avLst>
              <a:gd name="adj1" fmla="val -52437"/>
            </a:avLst>
          </a:prstGeom>
          <a:ln w="38100">
            <a:solidFill>
              <a:srgbClr val="0033A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>
            <a:off x="4059679" y="2628900"/>
            <a:ext cx="0" cy="457200"/>
          </a:xfrm>
          <a:prstGeom prst="straightConnector1">
            <a:avLst/>
          </a:prstGeom>
          <a:ln w="28575">
            <a:solidFill>
              <a:srgbClr val="0033A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Łącznik łamany 74"/>
          <p:cNvCxnSpPr>
            <a:stCxn id="16" idx="1"/>
            <a:endCxn id="66" idx="1"/>
          </p:cNvCxnSpPr>
          <p:nvPr/>
        </p:nvCxnSpPr>
        <p:spPr>
          <a:xfrm rot="16200000" flipH="1">
            <a:off x="1096627" y="2626188"/>
            <a:ext cx="1302308" cy="1247660"/>
          </a:xfrm>
          <a:prstGeom prst="bentConnector2">
            <a:avLst/>
          </a:prstGeom>
          <a:ln w="38100">
            <a:solidFill>
              <a:srgbClr val="0033A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hmurka 15"/>
          <p:cNvSpPr/>
          <p:nvPr/>
        </p:nvSpPr>
        <p:spPr>
          <a:xfrm>
            <a:off x="285751" y="1913794"/>
            <a:ext cx="1676400" cy="685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WR</a:t>
            </a:r>
          </a:p>
          <a:p>
            <a:pPr algn="ctr"/>
            <a:r>
              <a:rPr lang="en-US" dirty="0" smtClean="0"/>
              <a:t>Network</a:t>
            </a:r>
            <a:endParaRPr lang="en-US" dirty="0"/>
          </a:p>
        </p:txBody>
      </p:sp>
      <p:sp>
        <p:nvSpPr>
          <p:cNvPr id="19" name="Strzałka w lewo i prawo 18"/>
          <p:cNvSpPr/>
          <p:nvPr/>
        </p:nvSpPr>
        <p:spPr>
          <a:xfrm>
            <a:off x="1981201" y="2105025"/>
            <a:ext cx="457200" cy="22542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ole tekstowe 20"/>
          <p:cNvSpPr txBox="1"/>
          <p:nvPr/>
        </p:nvSpPr>
        <p:spPr>
          <a:xfrm>
            <a:off x="4088746" y="2642860"/>
            <a:ext cx="17812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External: </a:t>
            </a:r>
            <a:r>
              <a:rPr lang="en-US" sz="1100" dirty="0" err="1" smtClean="0"/>
              <a:t>PCIe</a:t>
            </a:r>
            <a:r>
              <a:rPr lang="en-US" sz="1100" dirty="0" smtClean="0"/>
              <a:t>, VME, PXI</a:t>
            </a:r>
          </a:p>
          <a:p>
            <a:r>
              <a:rPr lang="en-US" sz="1100" dirty="0" smtClean="0"/>
              <a:t>Internal: AXI bus in </a:t>
            </a:r>
            <a:r>
              <a:rPr lang="en-US" sz="1100" dirty="0" err="1" smtClean="0"/>
              <a:t>SoC</a:t>
            </a:r>
            <a:endParaRPr lang="en-US" sz="1100" dirty="0"/>
          </a:p>
        </p:txBody>
      </p:sp>
      <p:sp>
        <p:nvSpPr>
          <p:cNvPr id="82" name="pole tekstowe 81"/>
          <p:cNvSpPr txBox="1"/>
          <p:nvPr/>
        </p:nvSpPr>
        <p:spPr>
          <a:xfrm>
            <a:off x="4430554" y="3927900"/>
            <a:ext cx="22092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Serial Communication over USB</a:t>
            </a:r>
            <a:endParaRPr lang="en-US" sz="1100" dirty="0"/>
          </a:p>
        </p:txBody>
      </p:sp>
      <p:sp>
        <p:nvSpPr>
          <p:cNvPr id="83" name="pole tekstowe 82"/>
          <p:cNvSpPr txBox="1"/>
          <p:nvPr/>
        </p:nvSpPr>
        <p:spPr>
          <a:xfrm>
            <a:off x="1148246" y="3639562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Ethernet Frames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896697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rostokąt 86"/>
          <p:cNvSpPr/>
          <p:nvPr/>
        </p:nvSpPr>
        <p:spPr>
          <a:xfrm>
            <a:off x="4419059" y="3511550"/>
            <a:ext cx="1759773" cy="124337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Host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3019425" y="647700"/>
            <a:ext cx="3914775" cy="21685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FPGA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</a:rPr>
              <a:t>Accessing WR PTP Core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>
                <a:lnSpc>
                  <a:spcPct val="100000"/>
                </a:lnSpc>
                <a:buNone/>
                <a:tabLst>
                  <a:tab pos="0" algn="l"/>
                </a:tabLst>
              </a:pPr>
              <a:t>22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8</a:t>
            </a:r>
            <a:endParaRPr lang="en-US" sz="1050" b="0" strike="noStrike" spc="-1" dirty="0">
              <a:latin typeface="Times New Roman"/>
            </a:endParaRPr>
          </a:p>
        </p:txBody>
      </p:sp>
      <p:pic>
        <p:nvPicPr>
          <p:cNvPr id="55" name="Obraz 5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147" y="675391"/>
            <a:ext cx="4213685" cy="2048759"/>
          </a:xfrm>
          <a:prstGeom prst="rect">
            <a:avLst/>
          </a:prstGeom>
        </p:spPr>
      </p:pic>
      <p:sp>
        <p:nvSpPr>
          <p:cNvPr id="53" name="Prostokąt 52"/>
          <p:cNvSpPr/>
          <p:nvPr/>
        </p:nvSpPr>
        <p:spPr>
          <a:xfrm>
            <a:off x="4015864" y="2746852"/>
            <a:ext cx="1128712" cy="292100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b="1" dirty="0" smtClean="0"/>
              <a:t>Parallel BUS</a:t>
            </a:r>
            <a:endParaRPr lang="en-US" sz="1100" b="1" dirty="0"/>
          </a:p>
        </p:txBody>
      </p:sp>
      <p:pic>
        <p:nvPicPr>
          <p:cNvPr id="54" name="Obraz 53"/>
          <p:cNvPicPr/>
          <p:nvPr/>
        </p:nvPicPr>
        <p:blipFill>
          <a:blip r:embed="rId4"/>
          <a:stretch/>
        </p:blipFill>
        <p:spPr>
          <a:xfrm flipH="1">
            <a:off x="4419600" y="3511702"/>
            <a:ext cx="1570663" cy="1263026"/>
          </a:xfrm>
          <a:prstGeom prst="rect">
            <a:avLst/>
          </a:prstGeom>
          <a:ln w="0">
            <a:noFill/>
          </a:ln>
        </p:spPr>
      </p:pic>
      <p:cxnSp>
        <p:nvCxnSpPr>
          <p:cNvPr id="56" name="Łącznik prosty ze strzałką 55"/>
          <p:cNvCxnSpPr/>
          <p:nvPr/>
        </p:nvCxnSpPr>
        <p:spPr>
          <a:xfrm>
            <a:off x="4608955" y="3035452"/>
            <a:ext cx="0" cy="457200"/>
          </a:xfrm>
          <a:prstGeom prst="straightConnector1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Łącznik łamany 57"/>
          <p:cNvCxnSpPr>
            <a:stCxn id="4" idx="2"/>
            <a:endCxn id="54" idx="3"/>
          </p:cNvCxnSpPr>
          <p:nvPr/>
        </p:nvCxnSpPr>
        <p:spPr>
          <a:xfrm rot="16200000" flipH="1">
            <a:off x="642303" y="365918"/>
            <a:ext cx="3657566" cy="3897028"/>
          </a:xfrm>
          <a:prstGeom prst="bentConnector2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pole tekstowe 60"/>
          <p:cNvSpPr txBox="1"/>
          <p:nvPr/>
        </p:nvSpPr>
        <p:spPr>
          <a:xfrm>
            <a:off x="5144576" y="2962186"/>
            <a:ext cx="227658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Register access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100" dirty="0" smtClean="0"/>
              <a:t>Chip-external: </a:t>
            </a:r>
            <a:r>
              <a:rPr lang="en-US" sz="1100" dirty="0" err="1" smtClean="0"/>
              <a:t>PCIe</a:t>
            </a:r>
            <a:r>
              <a:rPr lang="en-US" sz="1100" dirty="0" smtClean="0"/>
              <a:t>, VME, PXI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100" dirty="0" smtClean="0"/>
              <a:t>Chip-internal: AXI bus in </a:t>
            </a:r>
            <a:r>
              <a:rPr lang="en-US" sz="1100" dirty="0" err="1" smtClean="0"/>
              <a:t>SoC</a:t>
            </a:r>
            <a:endParaRPr lang="en-US" sz="1100" dirty="0"/>
          </a:p>
        </p:txBody>
      </p:sp>
      <p:sp>
        <p:nvSpPr>
          <p:cNvPr id="62" name="pole tekstowe 61"/>
          <p:cNvSpPr txBox="1"/>
          <p:nvPr/>
        </p:nvSpPr>
        <p:spPr>
          <a:xfrm>
            <a:off x="2209800" y="3562350"/>
            <a:ext cx="22092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/>
              <a:t>Serial Communication over USB</a:t>
            </a:r>
            <a:endParaRPr lang="en-US" sz="1100" dirty="0"/>
          </a:p>
        </p:txBody>
      </p:sp>
      <p:sp>
        <p:nvSpPr>
          <p:cNvPr id="63" name="pole tekstowe 62"/>
          <p:cNvSpPr txBox="1"/>
          <p:nvPr/>
        </p:nvSpPr>
        <p:spPr>
          <a:xfrm>
            <a:off x="2682686" y="3881605"/>
            <a:ext cx="17363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/>
              <a:t>Ethernet Communication</a:t>
            </a:r>
            <a:endParaRPr lang="en-US" sz="1100" dirty="0"/>
          </a:p>
        </p:txBody>
      </p:sp>
      <p:sp>
        <p:nvSpPr>
          <p:cNvPr id="80" name="Prostokąt 79"/>
          <p:cNvSpPr/>
          <p:nvPr/>
        </p:nvSpPr>
        <p:spPr>
          <a:xfrm>
            <a:off x="2495550" y="1177924"/>
            <a:ext cx="501624" cy="136525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b="1" dirty="0" smtClean="0"/>
              <a:t>UART</a:t>
            </a:r>
            <a:endParaRPr lang="en-US" sz="1100" b="1" dirty="0"/>
          </a:p>
        </p:txBody>
      </p:sp>
      <p:cxnSp>
        <p:nvCxnSpPr>
          <p:cNvPr id="81" name="Łącznik łamany 80"/>
          <p:cNvCxnSpPr>
            <a:stCxn id="80" idx="1"/>
            <a:endCxn id="18" idx="1"/>
          </p:cNvCxnSpPr>
          <p:nvPr/>
        </p:nvCxnSpPr>
        <p:spPr>
          <a:xfrm rot="10800000" flipH="1" flipV="1">
            <a:off x="2495550" y="1246187"/>
            <a:ext cx="1949450" cy="2560714"/>
          </a:xfrm>
          <a:prstGeom prst="bentConnector3">
            <a:avLst>
              <a:gd name="adj1" fmla="val -11726"/>
            </a:avLst>
          </a:prstGeom>
          <a:ln w="38100">
            <a:solidFill>
              <a:schemeClr val="tx2">
                <a:lumMod val="40000"/>
                <a:lumOff val="6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rostokąt 17"/>
          <p:cNvSpPr/>
          <p:nvPr/>
        </p:nvSpPr>
        <p:spPr>
          <a:xfrm>
            <a:off x="4445000" y="3695852"/>
            <a:ext cx="228600" cy="2220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Łącznik łamany 21"/>
          <p:cNvCxnSpPr>
            <a:stCxn id="25" idx="2"/>
          </p:cNvCxnSpPr>
          <p:nvPr/>
        </p:nvCxnSpPr>
        <p:spPr>
          <a:xfrm rot="16200000" flipH="1">
            <a:off x="1189783" y="272385"/>
            <a:ext cx="556931" cy="993798"/>
          </a:xfrm>
          <a:prstGeom prst="bentConnector2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rostokąt 3"/>
          <p:cNvSpPr/>
          <p:nvPr/>
        </p:nvSpPr>
        <p:spPr>
          <a:xfrm>
            <a:off x="408272" y="405407"/>
            <a:ext cx="228600" cy="802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rostokąt 24"/>
          <p:cNvSpPr/>
          <p:nvPr/>
        </p:nvSpPr>
        <p:spPr>
          <a:xfrm>
            <a:off x="857049" y="368583"/>
            <a:ext cx="228600" cy="1222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rostokąt zaokrąglony 1"/>
          <p:cNvSpPr/>
          <p:nvPr/>
        </p:nvSpPr>
        <p:spPr>
          <a:xfrm>
            <a:off x="381000" y="134814"/>
            <a:ext cx="1219200" cy="3508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WR Switch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88239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Obraz 51"/>
          <p:cNvPicPr/>
          <p:nvPr/>
        </p:nvPicPr>
        <p:blipFill rotWithShape="1">
          <a:blip r:embed="rId3"/>
          <a:srcRect t="6555"/>
          <a:stretch/>
        </p:blipFill>
        <p:spPr>
          <a:xfrm>
            <a:off x="2577545" y="645381"/>
            <a:ext cx="3425508" cy="2218030"/>
          </a:xfrm>
          <a:prstGeom prst="rect">
            <a:avLst/>
          </a:prstGeom>
          <a:ln w="0">
            <a:noFill/>
          </a:ln>
        </p:spPr>
      </p:pic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</a:rPr>
              <a:t>WR Node = WR PTP Core + hardware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3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20</a:t>
            </a:r>
            <a:endParaRPr lang="en-US" sz="1050" b="0" strike="noStrike" spc="-1" dirty="0">
              <a:latin typeface="Times New Roman"/>
            </a:endParaRPr>
          </a:p>
        </p:txBody>
      </p:sp>
      <p:grpSp>
        <p:nvGrpSpPr>
          <p:cNvPr id="36" name="Grupa 35"/>
          <p:cNvGrpSpPr/>
          <p:nvPr/>
        </p:nvGrpSpPr>
        <p:grpSpPr>
          <a:xfrm>
            <a:off x="152400" y="2647950"/>
            <a:ext cx="5017870" cy="1687800"/>
            <a:chOff x="152400" y="2724150"/>
            <a:chExt cx="5017870" cy="1687800"/>
          </a:xfrm>
        </p:grpSpPr>
        <p:sp>
          <p:nvSpPr>
            <p:cNvPr id="85" name="Rounded Rectangle 13"/>
            <p:cNvSpPr/>
            <p:nvPr/>
          </p:nvSpPr>
          <p:spPr>
            <a:xfrm>
              <a:off x="1785208" y="2764430"/>
              <a:ext cx="2275134" cy="1647520"/>
            </a:xfrm>
            <a:prstGeom prst="roundRect">
              <a:avLst>
                <a:gd name="adj" fmla="val 1712"/>
              </a:avLst>
            </a:prstGeom>
            <a:solidFill>
              <a:srgbClr val="0033A0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TextBox 14"/>
            <p:cNvSpPr txBox="1"/>
            <p:nvPr/>
          </p:nvSpPr>
          <p:spPr>
            <a:xfrm>
              <a:off x="1787308" y="2724150"/>
              <a:ext cx="22635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WR PTP Core </a:t>
              </a:r>
              <a:br>
                <a:rPr lang="en-US" sz="1400" b="1" dirty="0" smtClean="0">
                  <a:solidFill>
                    <a:schemeClr val="bg1"/>
                  </a:solidFill>
                </a:rPr>
              </a:br>
              <a:r>
                <a:rPr lang="en-US" sz="1400" b="1" dirty="0" smtClean="0">
                  <a:solidFill>
                    <a:schemeClr val="bg1"/>
                  </a:solidFill>
                </a:rPr>
                <a:t>(WRPC)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8" name="TextBox 20"/>
            <p:cNvSpPr txBox="1"/>
            <p:nvPr/>
          </p:nvSpPr>
          <p:spPr>
            <a:xfrm>
              <a:off x="1785208" y="3274367"/>
              <a:ext cx="788076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err="1" smtClean="0">
                  <a:solidFill>
                    <a:schemeClr val="bg1"/>
                  </a:solidFill>
                </a:rPr>
                <a:t>Serdes</a:t>
              </a:r>
              <a:endParaRPr lang="en-US" sz="700" dirty="0" smtClean="0">
                <a:solidFill>
                  <a:schemeClr val="bg1"/>
                </a:solidFill>
              </a:endParaRPr>
            </a:p>
            <a:p>
              <a:endParaRPr lang="en-US" sz="900" dirty="0">
                <a:solidFill>
                  <a:schemeClr val="bg1"/>
                </a:solidFill>
              </a:endParaRPr>
            </a:p>
            <a:p>
              <a:r>
                <a:rPr lang="pl-PL" sz="700" dirty="0" smtClean="0">
                  <a:solidFill>
                    <a:schemeClr val="bg1"/>
                  </a:solidFill>
                </a:rPr>
                <a:t>CLK</a:t>
              </a:r>
              <a:r>
                <a:rPr lang="pl-PL" sz="700" baseline="-25000" dirty="0" smtClean="0">
                  <a:solidFill>
                    <a:schemeClr val="bg1"/>
                  </a:solidFill>
                </a:rPr>
                <a:t>REF</a:t>
              </a:r>
            </a:p>
            <a:p>
              <a:r>
                <a:rPr lang="pl-PL" sz="700" dirty="0" smtClean="0">
                  <a:solidFill>
                    <a:schemeClr val="bg1"/>
                  </a:solidFill>
                </a:rPr>
                <a:t>CLK</a:t>
              </a:r>
              <a:r>
                <a:rPr lang="pl-PL" sz="700" baseline="-25000" dirty="0" smtClean="0">
                  <a:solidFill>
                    <a:schemeClr val="bg1"/>
                  </a:solidFill>
                </a:rPr>
                <a:t>DMTD</a:t>
              </a:r>
            </a:p>
            <a:p>
              <a:r>
                <a:rPr lang="pl-PL" sz="700" dirty="0" err="1" smtClean="0">
                  <a:solidFill>
                    <a:schemeClr val="bg1"/>
                  </a:solidFill>
                </a:rPr>
                <a:t>adjust</a:t>
              </a:r>
              <a:endParaRPr lang="en-US" sz="700" dirty="0" smtClean="0">
                <a:solidFill>
                  <a:schemeClr val="bg1"/>
                </a:solidFill>
              </a:endParaRPr>
            </a:p>
            <a:p>
              <a:endParaRPr lang="en-US" sz="700" dirty="0" smtClean="0">
                <a:solidFill>
                  <a:schemeClr val="bg1"/>
                </a:solidFill>
              </a:endParaRPr>
            </a:p>
            <a:p>
              <a:endParaRPr lang="en-US" sz="700" dirty="0" smtClean="0">
                <a:solidFill>
                  <a:schemeClr val="bg1"/>
                </a:solidFill>
              </a:endParaRPr>
            </a:p>
            <a:p>
              <a:r>
                <a:rPr lang="en-US" sz="700" dirty="0" smtClean="0">
                  <a:solidFill>
                    <a:schemeClr val="bg1"/>
                  </a:solidFill>
                </a:rPr>
                <a:t>I2C</a:t>
              </a:r>
              <a:endParaRPr lang="en-US" sz="700" dirty="0">
                <a:solidFill>
                  <a:schemeClr val="bg1"/>
                </a:solidFill>
              </a:endParaRPr>
            </a:p>
          </p:txBody>
        </p:sp>
        <p:sp>
          <p:nvSpPr>
            <p:cNvPr id="89" name="TextBox 21"/>
            <p:cNvSpPr txBox="1"/>
            <p:nvPr/>
          </p:nvSpPr>
          <p:spPr>
            <a:xfrm>
              <a:off x="3176264" y="3198167"/>
              <a:ext cx="894944" cy="1184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00" dirty="0" smtClean="0">
                  <a:solidFill>
                    <a:schemeClr val="bg1"/>
                  </a:solidFill>
                </a:rPr>
                <a:t>User Data</a:t>
              </a:r>
            </a:p>
            <a:p>
              <a:pPr algn="r"/>
              <a:endParaRPr lang="en-US" sz="700" dirty="0" smtClean="0">
                <a:solidFill>
                  <a:schemeClr val="bg1"/>
                </a:solidFill>
              </a:endParaRPr>
            </a:p>
            <a:p>
              <a:pPr algn="r"/>
              <a:r>
                <a:rPr lang="pl-PL" sz="700" dirty="0" smtClean="0">
                  <a:solidFill>
                    <a:schemeClr val="bg1"/>
                  </a:solidFill>
                </a:rPr>
                <a:t>1-PPS</a:t>
              </a:r>
            </a:p>
            <a:p>
              <a:pPr algn="r"/>
              <a:r>
                <a:rPr lang="en-US" sz="700" dirty="0" smtClean="0">
                  <a:solidFill>
                    <a:schemeClr val="bg1"/>
                  </a:solidFill>
                </a:rPr>
                <a:t>t</a:t>
              </a:r>
              <a:r>
                <a:rPr lang="pl-PL" sz="700" dirty="0" err="1" smtClean="0">
                  <a:solidFill>
                    <a:schemeClr val="bg1"/>
                  </a:solidFill>
                </a:rPr>
                <a:t>imecode</a:t>
              </a:r>
              <a:endParaRPr lang="pl-PL" sz="700" dirty="0" smtClean="0">
                <a:solidFill>
                  <a:schemeClr val="bg1"/>
                </a:solidFill>
              </a:endParaRPr>
            </a:p>
            <a:p>
              <a:pPr algn="r"/>
              <a:r>
                <a:rPr lang="pl-PL" sz="700" dirty="0" err="1" smtClean="0">
                  <a:solidFill>
                    <a:schemeClr val="bg1"/>
                  </a:solidFill>
                </a:rPr>
                <a:t>frequency</a:t>
              </a:r>
              <a:endParaRPr lang="en-US" sz="700" dirty="0" smtClean="0">
                <a:solidFill>
                  <a:schemeClr val="bg1"/>
                </a:solidFill>
              </a:endParaRPr>
            </a:p>
            <a:p>
              <a:pPr algn="r"/>
              <a:endParaRPr lang="en-US" sz="1000" dirty="0">
                <a:solidFill>
                  <a:schemeClr val="bg1"/>
                </a:solidFill>
              </a:endParaRPr>
            </a:p>
            <a:p>
              <a:pPr algn="r"/>
              <a:r>
                <a:rPr lang="en-US" sz="700" dirty="0" smtClean="0">
                  <a:solidFill>
                    <a:schemeClr val="bg1"/>
                  </a:solidFill>
                </a:rPr>
                <a:t>Peripheral</a:t>
              </a:r>
              <a:endParaRPr lang="en-US" sz="1000" dirty="0" smtClean="0">
                <a:solidFill>
                  <a:schemeClr val="bg1"/>
                </a:solidFill>
              </a:endParaRPr>
            </a:p>
            <a:p>
              <a:pPr algn="r"/>
              <a:endParaRPr lang="en-US" sz="1200" dirty="0">
                <a:solidFill>
                  <a:schemeClr val="bg1"/>
                </a:solidFill>
              </a:endParaRPr>
            </a:p>
            <a:p>
              <a:pPr algn="r"/>
              <a:r>
                <a:rPr lang="en-US" sz="700" dirty="0" smtClean="0">
                  <a:solidFill>
                    <a:schemeClr val="bg1"/>
                  </a:solidFill>
                </a:rPr>
                <a:t>CPU/registers</a:t>
              </a:r>
              <a:endParaRPr lang="en-US" sz="700" dirty="0">
                <a:solidFill>
                  <a:schemeClr val="bg1"/>
                </a:solidFill>
              </a:endParaRPr>
            </a:p>
          </p:txBody>
        </p:sp>
        <p:pic>
          <p:nvPicPr>
            <p:cNvPr id="84" name="Obraz 8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131" y="2892492"/>
              <a:ext cx="307869" cy="270581"/>
            </a:xfrm>
            <a:prstGeom prst="rect">
              <a:avLst/>
            </a:prstGeom>
          </p:spPr>
        </p:pic>
        <p:cxnSp>
          <p:nvCxnSpPr>
            <p:cNvPr id="4" name="Łącznik prosty ze strzałką 3"/>
            <p:cNvCxnSpPr/>
            <p:nvPr/>
          </p:nvCxnSpPr>
          <p:spPr>
            <a:xfrm>
              <a:off x="4050896" y="3198167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Łącznik prosty ze strzałką 89"/>
            <p:cNvCxnSpPr/>
            <p:nvPr/>
          </p:nvCxnSpPr>
          <p:spPr>
            <a:xfrm flipH="1">
              <a:off x="4050896" y="3350567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Łącznik prosty ze strzałką 90"/>
            <p:cNvCxnSpPr/>
            <p:nvPr/>
          </p:nvCxnSpPr>
          <p:spPr>
            <a:xfrm flipH="1">
              <a:off x="4050895" y="3502967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Łącznik prosty ze strzałką 91"/>
            <p:cNvCxnSpPr/>
            <p:nvPr/>
          </p:nvCxnSpPr>
          <p:spPr>
            <a:xfrm flipH="1">
              <a:off x="4050892" y="3636863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Łącznik prosty ze strzałką 92"/>
            <p:cNvCxnSpPr/>
            <p:nvPr/>
          </p:nvCxnSpPr>
          <p:spPr>
            <a:xfrm flipH="1">
              <a:off x="4050893" y="3740128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pole tekstowe 25"/>
            <p:cNvSpPr txBox="1"/>
            <p:nvPr/>
          </p:nvSpPr>
          <p:spPr>
            <a:xfrm>
              <a:off x="4045806" y="3041415"/>
              <a:ext cx="453970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solidFill>
                    <a:srgbClr val="0033A0"/>
                  </a:solidFill>
                </a:rPr>
                <a:t>source</a:t>
              </a:r>
            </a:p>
            <a:p>
              <a:pPr algn="ctr"/>
              <a:endParaRPr lang="en-US" sz="300" dirty="0">
                <a:solidFill>
                  <a:srgbClr val="0033A0"/>
                </a:solidFill>
              </a:endParaRPr>
            </a:p>
            <a:p>
              <a:pPr algn="ctr"/>
              <a:r>
                <a:rPr lang="en-US" sz="700" dirty="0">
                  <a:solidFill>
                    <a:srgbClr val="0033A0"/>
                  </a:solidFill>
                </a:rPr>
                <a:t>sink</a:t>
              </a:r>
            </a:p>
          </p:txBody>
        </p:sp>
        <p:cxnSp>
          <p:nvCxnSpPr>
            <p:cNvPr id="97" name="Łącznik prosty ze strzałką 96"/>
            <p:cNvCxnSpPr/>
            <p:nvPr/>
          </p:nvCxnSpPr>
          <p:spPr>
            <a:xfrm flipH="1">
              <a:off x="4044576" y="3907702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Łącznik prosty ze strzałką 97"/>
            <p:cNvCxnSpPr/>
            <p:nvPr/>
          </p:nvCxnSpPr>
          <p:spPr>
            <a:xfrm flipH="1">
              <a:off x="4063595" y="4271429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Nawias klamrowy zamykający 26"/>
            <p:cNvSpPr/>
            <p:nvPr/>
          </p:nvSpPr>
          <p:spPr>
            <a:xfrm>
              <a:off x="4494691" y="3426767"/>
              <a:ext cx="72547" cy="401252"/>
            </a:xfrm>
            <a:prstGeom prst="rightBrace">
              <a:avLst>
                <a:gd name="adj1" fmla="val 51004"/>
                <a:gd name="adj2" fmla="val 50000"/>
              </a:avLst>
            </a:prstGeom>
            <a:ln>
              <a:solidFill>
                <a:srgbClr val="0033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pole tekstowe 98"/>
            <p:cNvSpPr txBox="1"/>
            <p:nvPr/>
          </p:nvSpPr>
          <p:spPr>
            <a:xfrm>
              <a:off x="4530964" y="3529026"/>
              <a:ext cx="5549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solidFill>
                    <a:srgbClr val="0033A0"/>
                  </a:solidFill>
                </a:rPr>
                <a:t>timing I/F</a:t>
              </a:r>
              <a:endParaRPr lang="en-US" sz="700" dirty="0">
                <a:solidFill>
                  <a:srgbClr val="0033A0"/>
                </a:solidFill>
              </a:endParaRPr>
            </a:p>
          </p:txBody>
        </p:sp>
        <p:sp>
          <p:nvSpPr>
            <p:cNvPr id="100" name="Nawias klamrowy zamykający 99"/>
            <p:cNvSpPr/>
            <p:nvPr/>
          </p:nvSpPr>
          <p:spPr>
            <a:xfrm>
              <a:off x="4494695" y="3121494"/>
              <a:ext cx="72543" cy="257178"/>
            </a:xfrm>
            <a:prstGeom prst="rightBrace">
              <a:avLst>
                <a:gd name="adj1" fmla="val 51004"/>
                <a:gd name="adj2" fmla="val 50000"/>
              </a:avLst>
            </a:prstGeom>
            <a:ln>
              <a:solidFill>
                <a:srgbClr val="0033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pole tekstowe 100"/>
            <p:cNvSpPr txBox="1"/>
            <p:nvPr/>
          </p:nvSpPr>
          <p:spPr>
            <a:xfrm>
              <a:off x="4530964" y="3150055"/>
              <a:ext cx="51488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solidFill>
                    <a:srgbClr val="0033A0"/>
                  </a:solidFill>
                </a:rPr>
                <a:t>MAC I/F</a:t>
              </a:r>
              <a:endParaRPr lang="en-US" sz="700" dirty="0">
                <a:solidFill>
                  <a:srgbClr val="0033A0"/>
                </a:solidFill>
              </a:endParaRPr>
            </a:p>
          </p:txBody>
        </p:sp>
        <p:sp>
          <p:nvSpPr>
            <p:cNvPr id="102" name="pole tekstowe 101"/>
            <p:cNvSpPr txBox="1"/>
            <p:nvPr/>
          </p:nvSpPr>
          <p:spPr>
            <a:xfrm>
              <a:off x="4430965" y="3798087"/>
              <a:ext cx="7393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solidFill>
                    <a:srgbClr val="0033A0"/>
                  </a:solidFill>
                </a:rPr>
                <a:t>Aux diags</a:t>
              </a:r>
            </a:p>
            <a:p>
              <a:pPr algn="ctr"/>
              <a:r>
                <a:rPr lang="en-US" sz="700" dirty="0" smtClean="0">
                  <a:solidFill>
                    <a:srgbClr val="0033A0"/>
                  </a:solidFill>
                </a:rPr>
                <a:t>Control/status</a:t>
              </a:r>
              <a:endParaRPr lang="en-US" sz="700" dirty="0">
                <a:solidFill>
                  <a:srgbClr val="0033A0"/>
                </a:solidFill>
              </a:endParaRPr>
            </a:p>
          </p:txBody>
        </p:sp>
        <p:sp>
          <p:nvSpPr>
            <p:cNvPr id="103" name="pole tekstowe 102"/>
            <p:cNvSpPr txBox="1"/>
            <p:nvPr/>
          </p:nvSpPr>
          <p:spPr>
            <a:xfrm>
              <a:off x="4419600" y="4103513"/>
              <a:ext cx="7200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solidFill>
                    <a:srgbClr val="0033A0"/>
                  </a:solidFill>
                </a:rPr>
                <a:t>Pipelined WB</a:t>
              </a:r>
            </a:p>
            <a:p>
              <a:pPr algn="ctr"/>
              <a:r>
                <a:rPr lang="en-US" sz="700" dirty="0" smtClean="0">
                  <a:solidFill>
                    <a:srgbClr val="0033A0"/>
                  </a:solidFill>
                </a:rPr>
                <a:t>Slave I/F</a:t>
              </a:r>
              <a:endParaRPr lang="en-US" sz="700" dirty="0">
                <a:solidFill>
                  <a:srgbClr val="0033A0"/>
                </a:solidFill>
              </a:endParaRPr>
            </a:p>
          </p:txBody>
        </p:sp>
        <p:cxnSp>
          <p:nvCxnSpPr>
            <p:cNvPr id="104" name="Łącznik prosty ze strzałką 103"/>
            <p:cNvCxnSpPr>
              <a:endCxn id="29" idx="3"/>
            </p:cNvCxnSpPr>
            <p:nvPr/>
          </p:nvCxnSpPr>
          <p:spPr>
            <a:xfrm flipH="1">
              <a:off x="1366838" y="4145055"/>
              <a:ext cx="409184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Prostokąt 28"/>
            <p:cNvSpPr/>
            <p:nvPr/>
          </p:nvSpPr>
          <p:spPr>
            <a:xfrm>
              <a:off x="757238" y="4038897"/>
              <a:ext cx="609600" cy="2123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</a:rPr>
                <a:t>EEPROM</a:t>
              </a:r>
              <a:endParaRPr lang="en-US" sz="7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5" name="Prostokąt 104"/>
            <p:cNvSpPr/>
            <p:nvPr/>
          </p:nvSpPr>
          <p:spPr>
            <a:xfrm>
              <a:off x="755150" y="3588190"/>
              <a:ext cx="609600" cy="3434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External oscillators</a:t>
              </a:r>
              <a:endParaRPr lang="en-US" sz="500" dirty="0">
                <a:solidFill>
                  <a:schemeClr val="tx1"/>
                </a:solidFill>
              </a:endParaRPr>
            </a:p>
          </p:txBody>
        </p:sp>
        <p:cxnSp>
          <p:nvCxnSpPr>
            <p:cNvPr id="108" name="Łącznik prosty ze strzałką 107"/>
            <p:cNvCxnSpPr/>
            <p:nvPr/>
          </p:nvCxnSpPr>
          <p:spPr>
            <a:xfrm flipH="1">
              <a:off x="1376024" y="3852280"/>
              <a:ext cx="409184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Łącznik prosty ze strzałką 108"/>
            <p:cNvCxnSpPr/>
            <p:nvPr/>
          </p:nvCxnSpPr>
          <p:spPr>
            <a:xfrm flipH="1">
              <a:off x="1366838" y="3748150"/>
              <a:ext cx="409184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Łącznik prosty ze strzałką 109"/>
            <p:cNvCxnSpPr/>
            <p:nvPr/>
          </p:nvCxnSpPr>
          <p:spPr>
            <a:xfrm flipH="1">
              <a:off x="1364552" y="3648654"/>
              <a:ext cx="409184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Łącznik prosty ze strzałką 110"/>
            <p:cNvCxnSpPr/>
            <p:nvPr/>
          </p:nvCxnSpPr>
          <p:spPr>
            <a:xfrm flipH="1">
              <a:off x="297752" y="3462559"/>
              <a:ext cx="1475984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Łącznik prosty ze strzałką 111"/>
            <p:cNvCxnSpPr/>
            <p:nvPr/>
          </p:nvCxnSpPr>
          <p:spPr>
            <a:xfrm flipH="1">
              <a:off x="300038" y="3286184"/>
              <a:ext cx="1487270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Prostokąt 105"/>
            <p:cNvSpPr/>
            <p:nvPr/>
          </p:nvSpPr>
          <p:spPr>
            <a:xfrm>
              <a:off x="757238" y="3242184"/>
              <a:ext cx="609600" cy="2516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PHY</a:t>
              </a:r>
              <a:endParaRPr lang="en-US" sz="500" dirty="0">
                <a:solidFill>
                  <a:schemeClr val="tx1"/>
                </a:solidFill>
              </a:endParaRPr>
            </a:p>
          </p:txBody>
        </p:sp>
        <p:sp>
          <p:nvSpPr>
            <p:cNvPr id="113" name="pole tekstowe 112"/>
            <p:cNvSpPr txBox="1"/>
            <p:nvPr/>
          </p:nvSpPr>
          <p:spPr>
            <a:xfrm>
              <a:off x="152400" y="3076712"/>
              <a:ext cx="524503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/>
                <a:t>Tx</a:t>
              </a:r>
            </a:p>
            <a:p>
              <a:pPr algn="ctr"/>
              <a:endParaRPr lang="en-US" sz="700" dirty="0"/>
            </a:p>
            <a:p>
              <a:pPr algn="ctr"/>
              <a:r>
                <a:rPr lang="en-US" sz="700" dirty="0" smtClean="0"/>
                <a:t>Ethernet</a:t>
              </a:r>
            </a:p>
            <a:p>
              <a:pPr algn="ctr"/>
              <a:endParaRPr lang="en-US" sz="700" dirty="0"/>
            </a:p>
            <a:p>
              <a:pPr algn="ctr"/>
              <a:r>
                <a:rPr lang="en-US" sz="700" dirty="0" smtClean="0"/>
                <a:t>Rx</a:t>
              </a:r>
              <a:endParaRPr lang="en-US" sz="700" dirty="0"/>
            </a:p>
          </p:txBody>
        </p:sp>
        <p:cxnSp>
          <p:nvCxnSpPr>
            <p:cNvPr id="115" name="Łącznik prosty ze strzałką 114"/>
            <p:cNvCxnSpPr/>
            <p:nvPr/>
          </p:nvCxnSpPr>
          <p:spPr>
            <a:xfrm flipH="1">
              <a:off x="4055977" y="4007349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Prostokąt zaokrąglony 115"/>
          <p:cNvSpPr/>
          <p:nvPr/>
        </p:nvSpPr>
        <p:spPr>
          <a:xfrm>
            <a:off x="152400" y="2613225"/>
            <a:ext cx="5070692" cy="1787326"/>
          </a:xfrm>
          <a:prstGeom prst="roundRect">
            <a:avLst>
              <a:gd name="adj" fmla="val 7789"/>
            </a:avLst>
          </a:prstGeom>
          <a:noFill/>
          <a:ln>
            <a:solidFill>
              <a:srgbClr val="0033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33A0"/>
                </a:solidFill>
              </a:ln>
            </a:endParaRPr>
          </a:p>
        </p:txBody>
      </p:sp>
      <p:sp>
        <p:nvSpPr>
          <p:cNvPr id="37" name="Plus 36"/>
          <p:cNvSpPr/>
          <p:nvPr/>
        </p:nvSpPr>
        <p:spPr>
          <a:xfrm>
            <a:off x="5257800" y="3386359"/>
            <a:ext cx="304800" cy="304250"/>
          </a:xfrm>
          <a:prstGeom prst="mathPlus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olny kształt 42"/>
          <p:cNvSpPr/>
          <p:nvPr/>
        </p:nvSpPr>
        <p:spPr>
          <a:xfrm>
            <a:off x="3454400" y="2334022"/>
            <a:ext cx="5391150" cy="339328"/>
          </a:xfrm>
          <a:custGeom>
            <a:avLst/>
            <a:gdLst>
              <a:gd name="connsiteX0" fmla="*/ 0 w 5391150"/>
              <a:gd name="connsiteY0" fmla="*/ 25400 h 406400"/>
              <a:gd name="connsiteX1" fmla="*/ 2178050 w 5391150"/>
              <a:gd name="connsiteY1" fmla="*/ 393700 h 406400"/>
              <a:gd name="connsiteX2" fmla="*/ 5391150 w 5391150"/>
              <a:gd name="connsiteY2" fmla="*/ 406400 h 406400"/>
              <a:gd name="connsiteX3" fmla="*/ 2705100 w 5391150"/>
              <a:gd name="connsiteY3" fmla="*/ 0 h 406400"/>
              <a:gd name="connsiteX4" fmla="*/ 0 w 5391150"/>
              <a:gd name="connsiteY4" fmla="*/ 25400 h 406400"/>
              <a:gd name="connsiteX0" fmla="*/ 0 w 5391150"/>
              <a:gd name="connsiteY0" fmla="*/ 0 h 381000"/>
              <a:gd name="connsiteX1" fmla="*/ 2178050 w 5391150"/>
              <a:gd name="connsiteY1" fmla="*/ 368300 h 381000"/>
              <a:gd name="connsiteX2" fmla="*/ 5391150 w 5391150"/>
              <a:gd name="connsiteY2" fmla="*/ 381000 h 381000"/>
              <a:gd name="connsiteX3" fmla="*/ 2362200 w 5391150"/>
              <a:gd name="connsiteY3" fmla="*/ 10249 h 381000"/>
              <a:gd name="connsiteX4" fmla="*/ 0 w 5391150"/>
              <a:gd name="connsiteY4" fmla="*/ 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91150" h="381000">
                <a:moveTo>
                  <a:pt x="0" y="0"/>
                </a:moveTo>
                <a:lnTo>
                  <a:pt x="2178050" y="368300"/>
                </a:lnTo>
                <a:lnTo>
                  <a:pt x="5391150" y="381000"/>
                </a:lnTo>
                <a:lnTo>
                  <a:pt x="2362200" y="10249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tint val="66000"/>
                  <a:satMod val="160000"/>
                  <a:lumMod val="94000"/>
                  <a:lumOff val="6000"/>
                  <a:alpha val="43000"/>
                </a:schemeClr>
              </a:gs>
              <a:gs pos="100000">
                <a:schemeClr val="accent3">
                  <a:tint val="23500"/>
                  <a:satMod val="16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rostokąt 2"/>
          <p:cNvSpPr/>
          <p:nvPr/>
        </p:nvSpPr>
        <p:spPr>
          <a:xfrm>
            <a:off x="4373139" y="1200150"/>
            <a:ext cx="672710" cy="55424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FPGA</a:t>
            </a:r>
            <a:endParaRPr lang="en-US" sz="1200" dirty="0"/>
          </a:p>
        </p:txBody>
      </p:sp>
      <p:grpSp>
        <p:nvGrpSpPr>
          <p:cNvPr id="2" name="Grupa 1"/>
          <p:cNvGrpSpPr/>
          <p:nvPr/>
        </p:nvGrpSpPr>
        <p:grpSpPr>
          <a:xfrm>
            <a:off x="4486459" y="1477273"/>
            <a:ext cx="438151" cy="230982"/>
            <a:chOff x="4373139" y="2001502"/>
            <a:chExt cx="438151" cy="230982"/>
          </a:xfrm>
        </p:grpSpPr>
        <p:sp>
          <p:nvSpPr>
            <p:cNvPr id="38" name="Prostokąt zaokrąglony 37"/>
            <p:cNvSpPr/>
            <p:nvPr/>
          </p:nvSpPr>
          <p:spPr>
            <a:xfrm>
              <a:off x="4373139" y="2001502"/>
              <a:ext cx="438151" cy="230982"/>
            </a:xfrm>
            <a:prstGeom prst="roundRect">
              <a:avLst/>
            </a:prstGeom>
            <a:solidFill>
              <a:srgbClr val="0033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rIns="0" rtlCol="0" anchor="ctr"/>
            <a:lstStyle/>
            <a:p>
              <a:pPr algn="ctr"/>
              <a:r>
                <a:rPr lang="en-US" sz="500" b="1" dirty="0">
                  <a:solidFill>
                    <a:schemeClr val="bg1"/>
                  </a:solidFill>
                </a:rPr>
                <a:t>WR PTP Core </a:t>
              </a:r>
            </a:p>
          </p:txBody>
        </p:sp>
        <p:pic>
          <p:nvPicPr>
            <p:cNvPr id="120" name="Obraz 11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090" y="2094309"/>
              <a:ext cx="127441" cy="104838"/>
            </a:xfrm>
            <a:prstGeom prst="rect">
              <a:avLst/>
            </a:prstGeom>
          </p:spPr>
        </p:pic>
      </p:grpSp>
      <p:sp>
        <p:nvSpPr>
          <p:cNvPr id="42" name="Dowolny kształt 41"/>
          <p:cNvSpPr/>
          <p:nvPr/>
        </p:nvSpPr>
        <p:spPr>
          <a:xfrm>
            <a:off x="1771650" y="1703024"/>
            <a:ext cx="3162300" cy="1002075"/>
          </a:xfrm>
          <a:custGeom>
            <a:avLst/>
            <a:gdLst>
              <a:gd name="connsiteX0" fmla="*/ 2609850 w 3041650"/>
              <a:gd name="connsiteY0" fmla="*/ 0 h 482600"/>
              <a:gd name="connsiteX1" fmla="*/ 0 w 3041650"/>
              <a:gd name="connsiteY1" fmla="*/ 463550 h 482600"/>
              <a:gd name="connsiteX2" fmla="*/ 2254250 w 3041650"/>
              <a:gd name="connsiteY2" fmla="*/ 482600 h 482600"/>
              <a:gd name="connsiteX3" fmla="*/ 3041650 w 3041650"/>
              <a:gd name="connsiteY3" fmla="*/ 19050 h 482600"/>
              <a:gd name="connsiteX4" fmla="*/ 2609850 w 3041650"/>
              <a:gd name="connsiteY4" fmla="*/ 0 h 482600"/>
              <a:gd name="connsiteX0" fmla="*/ 2609850 w 3187700"/>
              <a:gd name="connsiteY0" fmla="*/ 22854 h 505454"/>
              <a:gd name="connsiteX1" fmla="*/ 0 w 3187700"/>
              <a:gd name="connsiteY1" fmla="*/ 486404 h 505454"/>
              <a:gd name="connsiteX2" fmla="*/ 2254250 w 3187700"/>
              <a:gd name="connsiteY2" fmla="*/ 505454 h 505454"/>
              <a:gd name="connsiteX3" fmla="*/ 3187700 w 3187700"/>
              <a:gd name="connsiteY3" fmla="*/ 0 h 505454"/>
              <a:gd name="connsiteX4" fmla="*/ 2609850 w 3187700"/>
              <a:gd name="connsiteY4" fmla="*/ 22854 h 505454"/>
              <a:gd name="connsiteX0" fmla="*/ 2743200 w 3187700"/>
              <a:gd name="connsiteY0" fmla="*/ 290 h 505454"/>
              <a:gd name="connsiteX1" fmla="*/ 0 w 3187700"/>
              <a:gd name="connsiteY1" fmla="*/ 486404 h 505454"/>
              <a:gd name="connsiteX2" fmla="*/ 2254250 w 3187700"/>
              <a:gd name="connsiteY2" fmla="*/ 505454 h 505454"/>
              <a:gd name="connsiteX3" fmla="*/ 3187700 w 3187700"/>
              <a:gd name="connsiteY3" fmla="*/ 0 h 505454"/>
              <a:gd name="connsiteX4" fmla="*/ 2743200 w 3187700"/>
              <a:gd name="connsiteY4" fmla="*/ 290 h 505454"/>
              <a:gd name="connsiteX0" fmla="*/ 2743200 w 3162300"/>
              <a:gd name="connsiteY0" fmla="*/ 3513 h 508677"/>
              <a:gd name="connsiteX1" fmla="*/ 0 w 3162300"/>
              <a:gd name="connsiteY1" fmla="*/ 489627 h 508677"/>
              <a:gd name="connsiteX2" fmla="*/ 2254250 w 3162300"/>
              <a:gd name="connsiteY2" fmla="*/ 508677 h 508677"/>
              <a:gd name="connsiteX3" fmla="*/ 3162300 w 3162300"/>
              <a:gd name="connsiteY3" fmla="*/ 0 h 508677"/>
              <a:gd name="connsiteX4" fmla="*/ 2743200 w 3162300"/>
              <a:gd name="connsiteY4" fmla="*/ 3513 h 508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2300" h="508677">
                <a:moveTo>
                  <a:pt x="2743200" y="3513"/>
                </a:moveTo>
                <a:lnTo>
                  <a:pt x="0" y="489627"/>
                </a:lnTo>
                <a:lnTo>
                  <a:pt x="2254250" y="508677"/>
                </a:lnTo>
                <a:lnTo>
                  <a:pt x="3162300" y="0"/>
                </a:lnTo>
                <a:lnTo>
                  <a:pt x="2743200" y="3513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tint val="66000"/>
                  <a:satMod val="160000"/>
                  <a:alpha val="73000"/>
                </a:srgbClr>
              </a:gs>
              <a:gs pos="100000">
                <a:srgbClr val="0033A0">
                  <a:tint val="23500"/>
                  <a:satMod val="160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Prostokąt zaokrąglony 58"/>
          <p:cNvSpPr/>
          <p:nvPr/>
        </p:nvSpPr>
        <p:spPr>
          <a:xfrm>
            <a:off x="5638800" y="2613225"/>
            <a:ext cx="3200400" cy="1787325"/>
          </a:xfrm>
          <a:prstGeom prst="roundRect">
            <a:avLst>
              <a:gd name="adj" fmla="val 7789"/>
            </a:avLst>
          </a:prstGeom>
          <a:noFill/>
          <a:ln>
            <a:solidFill>
              <a:srgbClr val="0033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33A0"/>
                </a:solidFill>
              </a:ln>
            </a:endParaRPr>
          </a:p>
        </p:txBody>
      </p:sp>
      <p:pic>
        <p:nvPicPr>
          <p:cNvPr id="6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924792"/>
            <a:ext cx="330019" cy="215832"/>
          </a:xfrm>
          <a:prstGeom prst="rect">
            <a:avLst/>
          </a:prstGeom>
        </p:spPr>
      </p:pic>
      <p:pic>
        <p:nvPicPr>
          <p:cNvPr id="61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297" y="3164924"/>
            <a:ext cx="247131" cy="192778"/>
          </a:xfrm>
          <a:prstGeom prst="rect">
            <a:avLst/>
          </a:prstGeom>
        </p:spPr>
      </p:pic>
      <p:pic>
        <p:nvPicPr>
          <p:cNvPr id="62" name="Picture 2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06" b="19928"/>
          <a:stretch/>
        </p:blipFill>
        <p:spPr>
          <a:xfrm>
            <a:off x="5843159" y="3411313"/>
            <a:ext cx="278059" cy="187853"/>
          </a:xfrm>
          <a:prstGeom prst="rect">
            <a:avLst/>
          </a:prstGeom>
        </p:spPr>
      </p:pic>
      <p:sp>
        <p:nvSpPr>
          <p:cNvPr id="63" name="Prostokąt 62"/>
          <p:cNvSpPr/>
          <p:nvPr/>
        </p:nvSpPr>
        <p:spPr>
          <a:xfrm>
            <a:off x="6248400" y="2876550"/>
            <a:ext cx="247050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Simple PCIe </a:t>
            </a: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FMC carrier </a:t>
            </a: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(SPEC</a:t>
            </a: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)</a:t>
            </a:r>
            <a:endParaRPr lang="fr-FR" sz="10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Simple VME </a:t>
            </a: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FMC </a:t>
            </a: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carrier </a:t>
            </a: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(</a:t>
            </a: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SVEC</a:t>
            </a: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)</a:t>
            </a:r>
            <a:endParaRPr lang="fr-FR" sz="105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PCI eXtensions for Instr. (PXI) module</a:t>
            </a:r>
            <a:endParaRPr lang="fr-FR" sz="105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FPGA Mezzanine Card (FMC) module</a:t>
            </a:r>
            <a:endParaRPr lang="en-US" sz="105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CompactRIO White </a:t>
            </a: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Rabbit</a:t>
            </a:r>
            <a:endParaRPr lang="fr-FR" sz="105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Mini-WR to WR-enable carrier</a:t>
            </a:r>
            <a:endParaRPr lang="fr-FR" sz="105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4" name="Obraz 6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680" y="3447469"/>
            <a:ext cx="210748" cy="155247"/>
          </a:xfrm>
          <a:prstGeom prst="rect">
            <a:avLst/>
          </a:prstGeom>
        </p:spPr>
      </p:pic>
      <p:pic>
        <p:nvPicPr>
          <p:cNvPr id="65" name="Obraz 6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045" y="3827185"/>
            <a:ext cx="136018" cy="199294"/>
          </a:xfrm>
          <a:prstGeom prst="rect">
            <a:avLst/>
          </a:prstGeom>
        </p:spPr>
      </p:pic>
      <p:pic>
        <p:nvPicPr>
          <p:cNvPr id="66" name="Obraz 6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141" y="4102759"/>
            <a:ext cx="379825" cy="173773"/>
          </a:xfrm>
          <a:prstGeom prst="rect">
            <a:avLst/>
          </a:prstGeom>
        </p:spPr>
      </p:pic>
      <p:sp>
        <p:nvSpPr>
          <p:cNvPr id="67" name="Prostokąt 66"/>
          <p:cNvSpPr/>
          <p:nvPr/>
        </p:nvSpPr>
        <p:spPr>
          <a:xfrm>
            <a:off x="5638800" y="2625792"/>
            <a:ext cx="3200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33A0"/>
                </a:solidFill>
              </a:rPr>
              <a:t>Hardware with WR support</a:t>
            </a:r>
            <a:endParaRPr lang="en-US" sz="1400" b="1" dirty="0">
              <a:solidFill>
                <a:srgbClr val="0033A0"/>
              </a:solidFill>
            </a:endParaRPr>
          </a:p>
        </p:txBody>
      </p:sp>
      <p:sp>
        <p:nvSpPr>
          <p:cNvPr id="54" name="pole tekstowe 53"/>
          <p:cNvSpPr txBox="1"/>
          <p:nvPr/>
        </p:nvSpPr>
        <p:spPr>
          <a:xfrm>
            <a:off x="76200" y="4442996"/>
            <a:ext cx="21995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spc="-1" dirty="0" smtClean="0">
                <a:solidFill>
                  <a:srgbClr val="0033A0"/>
                </a:solidFill>
                <a:latin typeface="Bookman Old Style"/>
              </a:rPr>
              <a:t>GW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</a:rPr>
              <a:t>: 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  <a:hlinkClick r:id="rId18"/>
              </a:rPr>
              <a:t>https://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  <a:hlinkClick r:id="rId18"/>
              </a:rPr>
              <a:t>ohwr.org/project/wr-cores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</a:rPr>
              <a:t> </a:t>
            </a:r>
            <a:endParaRPr lang="en-US" sz="800" spc="-1" dirty="0">
              <a:solidFill>
                <a:srgbClr val="0033A0"/>
              </a:solidFill>
              <a:latin typeface="Bookman Old Style"/>
            </a:endParaRPr>
          </a:p>
          <a:p>
            <a:r>
              <a:rPr lang="en-US" sz="800" b="1" spc="-1" dirty="0">
                <a:solidFill>
                  <a:srgbClr val="0033A0"/>
                </a:solidFill>
                <a:latin typeface="Bookman Old Style"/>
              </a:rPr>
              <a:t>SW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</a:rPr>
              <a:t>: 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  <a:hlinkClick r:id="rId19"/>
              </a:rPr>
              <a:t>https://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  <a:hlinkClick r:id="rId19"/>
              </a:rPr>
              <a:t>ohwr.org/project/wrpc-sw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</a:rPr>
              <a:t> </a:t>
            </a:r>
            <a:endParaRPr lang="en-US" sz="1050" dirty="0"/>
          </a:p>
        </p:txBody>
      </p:sp>
      <p:sp>
        <p:nvSpPr>
          <p:cNvPr id="55" name="pole tekstowe 54"/>
          <p:cNvSpPr txBox="1"/>
          <p:nvPr/>
        </p:nvSpPr>
        <p:spPr>
          <a:xfrm>
            <a:off x="2233954" y="4442996"/>
            <a:ext cx="3718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spc="-1" dirty="0">
                <a:solidFill>
                  <a:srgbClr val="0033A0"/>
                </a:solidFill>
                <a:latin typeface="Bookman Old Style"/>
              </a:rPr>
              <a:t>Wiki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</a:rPr>
              <a:t>: 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  <a:hlinkClick r:id="rId20"/>
              </a:rPr>
              <a:t>https://ohwr.org/project/wr-cores/-/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  <a:hlinkClick r:id="rId20"/>
              </a:rPr>
              <a:t>wikis/wrpc-core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</a:rPr>
              <a:t> </a:t>
            </a:r>
            <a:endParaRPr lang="en-US" sz="800" spc="-1" dirty="0">
              <a:solidFill>
                <a:srgbClr val="0033A0"/>
              </a:solidFill>
              <a:latin typeface="Bookman Old Style"/>
            </a:endParaRPr>
          </a:p>
          <a:p>
            <a:r>
              <a:rPr lang="en-US" sz="800" b="1" spc="-1" dirty="0" smtClean="0">
                <a:solidFill>
                  <a:srgbClr val="0033A0"/>
                </a:solidFill>
                <a:latin typeface="Bookman Old Style"/>
              </a:rPr>
              <a:t>Release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</a:rPr>
              <a:t>: 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  <a:hlinkClick r:id="rId21"/>
              </a:rPr>
              <a:t>https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  <a:hlinkClick r:id="rId21"/>
              </a:rPr>
              <a:t>://ohwr.org/project/wr-cores/-/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  <a:hlinkClick r:id="rId21"/>
              </a:rPr>
              <a:t>wikis/Current-release</a:t>
            </a:r>
            <a:endParaRPr lang="en-US" sz="1050" dirty="0"/>
          </a:p>
        </p:txBody>
      </p:sp>
      <p:sp>
        <p:nvSpPr>
          <p:cNvPr id="5" name="Prostokąt 4"/>
          <p:cNvSpPr/>
          <p:nvPr/>
        </p:nvSpPr>
        <p:spPr>
          <a:xfrm>
            <a:off x="5715000" y="2876550"/>
            <a:ext cx="533400" cy="288374"/>
          </a:xfrm>
          <a:prstGeom prst="rect">
            <a:avLst/>
          </a:prstGeom>
          <a:noFill/>
          <a:ln>
            <a:solidFill>
              <a:srgbClr val="92D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25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3019425" y="647700"/>
            <a:ext cx="3914775" cy="21685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FPGA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</a:rPr>
              <a:t>WR Node = WR PTP Core + hardware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4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20</a:t>
            </a:r>
            <a:endParaRPr lang="en-US" sz="1050" b="0" strike="noStrike" spc="-1" dirty="0">
              <a:latin typeface="Times New Roman"/>
            </a:endParaRPr>
          </a:p>
        </p:txBody>
      </p:sp>
      <p:grpSp>
        <p:nvGrpSpPr>
          <p:cNvPr id="36" name="Grupa 35"/>
          <p:cNvGrpSpPr/>
          <p:nvPr/>
        </p:nvGrpSpPr>
        <p:grpSpPr>
          <a:xfrm>
            <a:off x="152400" y="2647950"/>
            <a:ext cx="5017870" cy="1687800"/>
            <a:chOff x="152400" y="2724150"/>
            <a:chExt cx="5017870" cy="1687800"/>
          </a:xfrm>
        </p:grpSpPr>
        <p:sp>
          <p:nvSpPr>
            <p:cNvPr id="85" name="Rounded Rectangle 13"/>
            <p:cNvSpPr/>
            <p:nvPr/>
          </p:nvSpPr>
          <p:spPr>
            <a:xfrm>
              <a:off x="1785208" y="2764430"/>
              <a:ext cx="2275134" cy="1647520"/>
            </a:xfrm>
            <a:prstGeom prst="roundRect">
              <a:avLst>
                <a:gd name="adj" fmla="val 1712"/>
              </a:avLst>
            </a:prstGeom>
            <a:solidFill>
              <a:srgbClr val="0033A0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TextBox 14"/>
            <p:cNvSpPr txBox="1"/>
            <p:nvPr/>
          </p:nvSpPr>
          <p:spPr>
            <a:xfrm>
              <a:off x="1787308" y="2724150"/>
              <a:ext cx="22635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WR PTP Core </a:t>
              </a:r>
              <a:br>
                <a:rPr lang="en-US" sz="1400" b="1" dirty="0" smtClean="0">
                  <a:solidFill>
                    <a:schemeClr val="bg1"/>
                  </a:solidFill>
                </a:rPr>
              </a:br>
              <a:r>
                <a:rPr lang="en-US" sz="1400" b="1" dirty="0" smtClean="0">
                  <a:solidFill>
                    <a:schemeClr val="bg1"/>
                  </a:solidFill>
                </a:rPr>
                <a:t>(WRPC)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8" name="TextBox 20"/>
            <p:cNvSpPr txBox="1"/>
            <p:nvPr/>
          </p:nvSpPr>
          <p:spPr>
            <a:xfrm>
              <a:off x="1785208" y="3274367"/>
              <a:ext cx="788076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err="1" smtClean="0">
                  <a:solidFill>
                    <a:schemeClr val="bg1"/>
                  </a:solidFill>
                </a:rPr>
                <a:t>Serdes</a:t>
              </a:r>
              <a:endParaRPr lang="en-US" sz="700" dirty="0" smtClean="0">
                <a:solidFill>
                  <a:schemeClr val="bg1"/>
                </a:solidFill>
              </a:endParaRPr>
            </a:p>
            <a:p>
              <a:endParaRPr lang="en-US" sz="900" dirty="0">
                <a:solidFill>
                  <a:schemeClr val="bg1"/>
                </a:solidFill>
              </a:endParaRPr>
            </a:p>
            <a:p>
              <a:r>
                <a:rPr lang="pl-PL" sz="700" dirty="0" smtClean="0">
                  <a:solidFill>
                    <a:schemeClr val="bg1"/>
                  </a:solidFill>
                </a:rPr>
                <a:t>CLK</a:t>
              </a:r>
              <a:r>
                <a:rPr lang="pl-PL" sz="700" baseline="-25000" dirty="0" smtClean="0">
                  <a:solidFill>
                    <a:schemeClr val="bg1"/>
                  </a:solidFill>
                </a:rPr>
                <a:t>REF</a:t>
              </a:r>
            </a:p>
            <a:p>
              <a:r>
                <a:rPr lang="pl-PL" sz="700" dirty="0" smtClean="0">
                  <a:solidFill>
                    <a:schemeClr val="bg1"/>
                  </a:solidFill>
                </a:rPr>
                <a:t>CLK</a:t>
              </a:r>
              <a:r>
                <a:rPr lang="pl-PL" sz="700" baseline="-25000" dirty="0" smtClean="0">
                  <a:solidFill>
                    <a:schemeClr val="bg1"/>
                  </a:solidFill>
                </a:rPr>
                <a:t>DMTD</a:t>
              </a:r>
            </a:p>
            <a:p>
              <a:r>
                <a:rPr lang="pl-PL" sz="700" dirty="0" err="1" smtClean="0">
                  <a:solidFill>
                    <a:schemeClr val="bg1"/>
                  </a:solidFill>
                </a:rPr>
                <a:t>adjust</a:t>
              </a:r>
              <a:endParaRPr lang="en-US" sz="700" dirty="0" smtClean="0">
                <a:solidFill>
                  <a:schemeClr val="bg1"/>
                </a:solidFill>
              </a:endParaRPr>
            </a:p>
            <a:p>
              <a:endParaRPr lang="en-US" sz="700" dirty="0" smtClean="0">
                <a:solidFill>
                  <a:schemeClr val="bg1"/>
                </a:solidFill>
              </a:endParaRPr>
            </a:p>
            <a:p>
              <a:endParaRPr lang="en-US" sz="700" dirty="0" smtClean="0">
                <a:solidFill>
                  <a:schemeClr val="bg1"/>
                </a:solidFill>
              </a:endParaRPr>
            </a:p>
            <a:p>
              <a:r>
                <a:rPr lang="en-US" sz="700" dirty="0" smtClean="0">
                  <a:solidFill>
                    <a:schemeClr val="bg1"/>
                  </a:solidFill>
                </a:rPr>
                <a:t>I2C</a:t>
              </a:r>
              <a:endParaRPr lang="en-US" sz="700" dirty="0">
                <a:solidFill>
                  <a:schemeClr val="bg1"/>
                </a:solidFill>
              </a:endParaRPr>
            </a:p>
          </p:txBody>
        </p:sp>
        <p:sp>
          <p:nvSpPr>
            <p:cNvPr id="89" name="TextBox 21"/>
            <p:cNvSpPr txBox="1"/>
            <p:nvPr/>
          </p:nvSpPr>
          <p:spPr>
            <a:xfrm>
              <a:off x="3176264" y="3198167"/>
              <a:ext cx="894944" cy="1184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00" dirty="0" smtClean="0">
                  <a:solidFill>
                    <a:schemeClr val="bg1"/>
                  </a:solidFill>
                </a:rPr>
                <a:t>User Data</a:t>
              </a:r>
            </a:p>
            <a:p>
              <a:pPr algn="r"/>
              <a:endParaRPr lang="en-US" sz="700" dirty="0" smtClean="0">
                <a:solidFill>
                  <a:schemeClr val="bg1"/>
                </a:solidFill>
              </a:endParaRPr>
            </a:p>
            <a:p>
              <a:pPr algn="r"/>
              <a:r>
                <a:rPr lang="pl-PL" sz="700" dirty="0" smtClean="0">
                  <a:solidFill>
                    <a:schemeClr val="bg1"/>
                  </a:solidFill>
                </a:rPr>
                <a:t>1-PPS</a:t>
              </a:r>
            </a:p>
            <a:p>
              <a:pPr algn="r"/>
              <a:r>
                <a:rPr lang="en-US" sz="700" dirty="0" smtClean="0">
                  <a:solidFill>
                    <a:schemeClr val="bg1"/>
                  </a:solidFill>
                </a:rPr>
                <a:t>t</a:t>
              </a:r>
              <a:r>
                <a:rPr lang="pl-PL" sz="700" dirty="0" err="1" smtClean="0">
                  <a:solidFill>
                    <a:schemeClr val="bg1"/>
                  </a:solidFill>
                </a:rPr>
                <a:t>imecode</a:t>
              </a:r>
              <a:endParaRPr lang="pl-PL" sz="700" dirty="0" smtClean="0">
                <a:solidFill>
                  <a:schemeClr val="bg1"/>
                </a:solidFill>
              </a:endParaRPr>
            </a:p>
            <a:p>
              <a:pPr algn="r"/>
              <a:r>
                <a:rPr lang="pl-PL" sz="700" dirty="0" err="1" smtClean="0">
                  <a:solidFill>
                    <a:schemeClr val="bg1"/>
                  </a:solidFill>
                </a:rPr>
                <a:t>frequency</a:t>
              </a:r>
              <a:endParaRPr lang="en-US" sz="700" dirty="0" smtClean="0">
                <a:solidFill>
                  <a:schemeClr val="bg1"/>
                </a:solidFill>
              </a:endParaRPr>
            </a:p>
            <a:p>
              <a:pPr algn="r"/>
              <a:endParaRPr lang="en-US" sz="1000" dirty="0">
                <a:solidFill>
                  <a:schemeClr val="bg1"/>
                </a:solidFill>
              </a:endParaRPr>
            </a:p>
            <a:p>
              <a:pPr algn="r"/>
              <a:r>
                <a:rPr lang="en-US" sz="700" dirty="0" smtClean="0">
                  <a:solidFill>
                    <a:schemeClr val="bg1"/>
                  </a:solidFill>
                </a:rPr>
                <a:t>Peripheral</a:t>
              </a:r>
              <a:endParaRPr lang="en-US" sz="1000" dirty="0" smtClean="0">
                <a:solidFill>
                  <a:schemeClr val="bg1"/>
                </a:solidFill>
              </a:endParaRPr>
            </a:p>
            <a:p>
              <a:pPr algn="r"/>
              <a:endParaRPr lang="en-US" sz="1200" dirty="0">
                <a:solidFill>
                  <a:schemeClr val="bg1"/>
                </a:solidFill>
              </a:endParaRPr>
            </a:p>
            <a:p>
              <a:pPr algn="r"/>
              <a:r>
                <a:rPr lang="en-US" sz="700" dirty="0" smtClean="0">
                  <a:solidFill>
                    <a:schemeClr val="bg1"/>
                  </a:solidFill>
                </a:rPr>
                <a:t>CPU/registers</a:t>
              </a:r>
              <a:endParaRPr lang="en-US" sz="700" dirty="0">
                <a:solidFill>
                  <a:schemeClr val="bg1"/>
                </a:solidFill>
              </a:endParaRPr>
            </a:p>
          </p:txBody>
        </p:sp>
        <p:pic>
          <p:nvPicPr>
            <p:cNvPr id="84" name="Obraz 8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131" y="2892492"/>
              <a:ext cx="307869" cy="270581"/>
            </a:xfrm>
            <a:prstGeom prst="rect">
              <a:avLst/>
            </a:prstGeom>
          </p:spPr>
        </p:pic>
        <p:cxnSp>
          <p:nvCxnSpPr>
            <p:cNvPr id="4" name="Łącznik prosty ze strzałką 3"/>
            <p:cNvCxnSpPr/>
            <p:nvPr/>
          </p:nvCxnSpPr>
          <p:spPr>
            <a:xfrm>
              <a:off x="4050896" y="3198167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Łącznik prosty ze strzałką 89"/>
            <p:cNvCxnSpPr/>
            <p:nvPr/>
          </p:nvCxnSpPr>
          <p:spPr>
            <a:xfrm flipH="1">
              <a:off x="4050896" y="3350567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Łącznik prosty ze strzałką 90"/>
            <p:cNvCxnSpPr/>
            <p:nvPr/>
          </p:nvCxnSpPr>
          <p:spPr>
            <a:xfrm flipH="1">
              <a:off x="4050895" y="3502967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Łącznik prosty ze strzałką 91"/>
            <p:cNvCxnSpPr/>
            <p:nvPr/>
          </p:nvCxnSpPr>
          <p:spPr>
            <a:xfrm flipH="1">
              <a:off x="4050892" y="3636863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Łącznik prosty ze strzałką 92"/>
            <p:cNvCxnSpPr/>
            <p:nvPr/>
          </p:nvCxnSpPr>
          <p:spPr>
            <a:xfrm flipH="1">
              <a:off x="4050893" y="3740128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pole tekstowe 25"/>
            <p:cNvSpPr txBox="1"/>
            <p:nvPr/>
          </p:nvSpPr>
          <p:spPr>
            <a:xfrm>
              <a:off x="4045806" y="3041415"/>
              <a:ext cx="453970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solidFill>
                    <a:srgbClr val="0033A0"/>
                  </a:solidFill>
                </a:rPr>
                <a:t>source</a:t>
              </a:r>
            </a:p>
            <a:p>
              <a:pPr algn="ctr"/>
              <a:endParaRPr lang="en-US" sz="300" dirty="0">
                <a:solidFill>
                  <a:srgbClr val="0033A0"/>
                </a:solidFill>
              </a:endParaRPr>
            </a:p>
            <a:p>
              <a:pPr algn="ctr"/>
              <a:r>
                <a:rPr lang="en-US" sz="700" dirty="0">
                  <a:solidFill>
                    <a:srgbClr val="0033A0"/>
                  </a:solidFill>
                </a:rPr>
                <a:t>sink</a:t>
              </a:r>
            </a:p>
          </p:txBody>
        </p:sp>
        <p:cxnSp>
          <p:nvCxnSpPr>
            <p:cNvPr id="97" name="Łącznik prosty ze strzałką 96"/>
            <p:cNvCxnSpPr/>
            <p:nvPr/>
          </p:nvCxnSpPr>
          <p:spPr>
            <a:xfrm flipH="1">
              <a:off x="4044576" y="3907702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Łącznik prosty ze strzałką 97"/>
            <p:cNvCxnSpPr/>
            <p:nvPr/>
          </p:nvCxnSpPr>
          <p:spPr>
            <a:xfrm flipH="1">
              <a:off x="4063595" y="4271429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Nawias klamrowy zamykający 26"/>
            <p:cNvSpPr/>
            <p:nvPr/>
          </p:nvSpPr>
          <p:spPr>
            <a:xfrm>
              <a:off x="4494691" y="3426767"/>
              <a:ext cx="72547" cy="401252"/>
            </a:xfrm>
            <a:prstGeom prst="rightBrace">
              <a:avLst>
                <a:gd name="adj1" fmla="val 51004"/>
                <a:gd name="adj2" fmla="val 50000"/>
              </a:avLst>
            </a:prstGeom>
            <a:ln>
              <a:solidFill>
                <a:srgbClr val="0033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pole tekstowe 98"/>
            <p:cNvSpPr txBox="1"/>
            <p:nvPr/>
          </p:nvSpPr>
          <p:spPr>
            <a:xfrm>
              <a:off x="4530964" y="3529026"/>
              <a:ext cx="5549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solidFill>
                    <a:srgbClr val="0033A0"/>
                  </a:solidFill>
                </a:rPr>
                <a:t>timing I/F</a:t>
              </a:r>
              <a:endParaRPr lang="en-US" sz="700" dirty="0">
                <a:solidFill>
                  <a:srgbClr val="0033A0"/>
                </a:solidFill>
              </a:endParaRPr>
            </a:p>
          </p:txBody>
        </p:sp>
        <p:sp>
          <p:nvSpPr>
            <p:cNvPr id="100" name="Nawias klamrowy zamykający 99"/>
            <p:cNvSpPr/>
            <p:nvPr/>
          </p:nvSpPr>
          <p:spPr>
            <a:xfrm>
              <a:off x="4494695" y="3121494"/>
              <a:ext cx="72543" cy="257178"/>
            </a:xfrm>
            <a:prstGeom prst="rightBrace">
              <a:avLst>
                <a:gd name="adj1" fmla="val 51004"/>
                <a:gd name="adj2" fmla="val 50000"/>
              </a:avLst>
            </a:prstGeom>
            <a:ln>
              <a:solidFill>
                <a:srgbClr val="0033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pole tekstowe 100"/>
            <p:cNvSpPr txBox="1"/>
            <p:nvPr/>
          </p:nvSpPr>
          <p:spPr>
            <a:xfrm>
              <a:off x="4530964" y="3150055"/>
              <a:ext cx="51488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solidFill>
                    <a:srgbClr val="0033A0"/>
                  </a:solidFill>
                </a:rPr>
                <a:t>MAC I/F</a:t>
              </a:r>
              <a:endParaRPr lang="en-US" sz="700" dirty="0">
                <a:solidFill>
                  <a:srgbClr val="0033A0"/>
                </a:solidFill>
              </a:endParaRPr>
            </a:p>
          </p:txBody>
        </p:sp>
        <p:sp>
          <p:nvSpPr>
            <p:cNvPr id="102" name="pole tekstowe 101"/>
            <p:cNvSpPr txBox="1"/>
            <p:nvPr/>
          </p:nvSpPr>
          <p:spPr>
            <a:xfrm>
              <a:off x="4430965" y="3798087"/>
              <a:ext cx="7393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solidFill>
                    <a:srgbClr val="0033A0"/>
                  </a:solidFill>
                </a:rPr>
                <a:t>Aux diags</a:t>
              </a:r>
            </a:p>
            <a:p>
              <a:pPr algn="ctr"/>
              <a:r>
                <a:rPr lang="en-US" sz="700" dirty="0" smtClean="0">
                  <a:solidFill>
                    <a:srgbClr val="0033A0"/>
                  </a:solidFill>
                </a:rPr>
                <a:t>Control/status</a:t>
              </a:r>
              <a:endParaRPr lang="en-US" sz="700" dirty="0">
                <a:solidFill>
                  <a:srgbClr val="0033A0"/>
                </a:solidFill>
              </a:endParaRPr>
            </a:p>
          </p:txBody>
        </p:sp>
        <p:sp>
          <p:nvSpPr>
            <p:cNvPr id="103" name="pole tekstowe 102"/>
            <p:cNvSpPr txBox="1"/>
            <p:nvPr/>
          </p:nvSpPr>
          <p:spPr>
            <a:xfrm>
              <a:off x="4419600" y="4103513"/>
              <a:ext cx="7200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solidFill>
                    <a:srgbClr val="0033A0"/>
                  </a:solidFill>
                </a:rPr>
                <a:t>Pipelined WB</a:t>
              </a:r>
            </a:p>
            <a:p>
              <a:pPr algn="ctr"/>
              <a:r>
                <a:rPr lang="en-US" sz="700" dirty="0" smtClean="0">
                  <a:solidFill>
                    <a:srgbClr val="0033A0"/>
                  </a:solidFill>
                </a:rPr>
                <a:t>Slave I/F</a:t>
              </a:r>
              <a:endParaRPr lang="en-US" sz="700" dirty="0">
                <a:solidFill>
                  <a:srgbClr val="0033A0"/>
                </a:solidFill>
              </a:endParaRPr>
            </a:p>
          </p:txBody>
        </p:sp>
        <p:cxnSp>
          <p:nvCxnSpPr>
            <p:cNvPr id="104" name="Łącznik prosty ze strzałką 103"/>
            <p:cNvCxnSpPr>
              <a:endCxn id="29" idx="3"/>
            </p:cNvCxnSpPr>
            <p:nvPr/>
          </p:nvCxnSpPr>
          <p:spPr>
            <a:xfrm flipH="1">
              <a:off x="1366838" y="4145055"/>
              <a:ext cx="409184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Prostokąt 28"/>
            <p:cNvSpPr/>
            <p:nvPr/>
          </p:nvSpPr>
          <p:spPr>
            <a:xfrm>
              <a:off x="757238" y="4038897"/>
              <a:ext cx="609600" cy="2123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</a:rPr>
                <a:t>EEPROM</a:t>
              </a:r>
              <a:endParaRPr lang="en-US" sz="7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5" name="Prostokąt 104"/>
            <p:cNvSpPr/>
            <p:nvPr/>
          </p:nvSpPr>
          <p:spPr>
            <a:xfrm>
              <a:off x="755150" y="3588190"/>
              <a:ext cx="609600" cy="3434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External oscillators</a:t>
              </a:r>
              <a:endParaRPr lang="en-US" sz="500" dirty="0">
                <a:solidFill>
                  <a:schemeClr val="tx1"/>
                </a:solidFill>
              </a:endParaRPr>
            </a:p>
          </p:txBody>
        </p:sp>
        <p:cxnSp>
          <p:nvCxnSpPr>
            <p:cNvPr id="108" name="Łącznik prosty ze strzałką 107"/>
            <p:cNvCxnSpPr/>
            <p:nvPr/>
          </p:nvCxnSpPr>
          <p:spPr>
            <a:xfrm flipH="1">
              <a:off x="1376024" y="3852280"/>
              <a:ext cx="409184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Łącznik prosty ze strzałką 108"/>
            <p:cNvCxnSpPr/>
            <p:nvPr/>
          </p:nvCxnSpPr>
          <p:spPr>
            <a:xfrm flipH="1">
              <a:off x="1366838" y="3748150"/>
              <a:ext cx="409184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Łącznik prosty ze strzałką 109"/>
            <p:cNvCxnSpPr/>
            <p:nvPr/>
          </p:nvCxnSpPr>
          <p:spPr>
            <a:xfrm flipH="1">
              <a:off x="1364552" y="3648654"/>
              <a:ext cx="409184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Łącznik prosty ze strzałką 110"/>
            <p:cNvCxnSpPr/>
            <p:nvPr/>
          </p:nvCxnSpPr>
          <p:spPr>
            <a:xfrm flipH="1">
              <a:off x="297752" y="3462559"/>
              <a:ext cx="1475984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Łącznik prosty ze strzałką 111"/>
            <p:cNvCxnSpPr/>
            <p:nvPr/>
          </p:nvCxnSpPr>
          <p:spPr>
            <a:xfrm flipH="1">
              <a:off x="300038" y="3286184"/>
              <a:ext cx="1487270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Prostokąt 105"/>
            <p:cNvSpPr/>
            <p:nvPr/>
          </p:nvSpPr>
          <p:spPr>
            <a:xfrm>
              <a:off x="757238" y="3242184"/>
              <a:ext cx="609600" cy="2516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PHY</a:t>
              </a:r>
              <a:endParaRPr lang="en-US" sz="500" dirty="0">
                <a:solidFill>
                  <a:schemeClr val="tx1"/>
                </a:solidFill>
              </a:endParaRPr>
            </a:p>
          </p:txBody>
        </p:sp>
        <p:sp>
          <p:nvSpPr>
            <p:cNvPr id="113" name="pole tekstowe 112"/>
            <p:cNvSpPr txBox="1"/>
            <p:nvPr/>
          </p:nvSpPr>
          <p:spPr>
            <a:xfrm>
              <a:off x="152400" y="3076712"/>
              <a:ext cx="524503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/>
                <a:t>Tx</a:t>
              </a:r>
            </a:p>
            <a:p>
              <a:pPr algn="ctr"/>
              <a:endParaRPr lang="en-US" sz="700" dirty="0"/>
            </a:p>
            <a:p>
              <a:pPr algn="ctr"/>
              <a:r>
                <a:rPr lang="en-US" sz="700" dirty="0" smtClean="0"/>
                <a:t>Ethernet</a:t>
              </a:r>
            </a:p>
            <a:p>
              <a:pPr algn="ctr"/>
              <a:endParaRPr lang="en-US" sz="700" dirty="0"/>
            </a:p>
            <a:p>
              <a:pPr algn="ctr"/>
              <a:r>
                <a:rPr lang="en-US" sz="700" dirty="0" smtClean="0"/>
                <a:t>Rx</a:t>
              </a:r>
              <a:endParaRPr lang="en-US" sz="700" dirty="0"/>
            </a:p>
          </p:txBody>
        </p:sp>
        <p:cxnSp>
          <p:nvCxnSpPr>
            <p:cNvPr id="115" name="Łącznik prosty ze strzałką 114"/>
            <p:cNvCxnSpPr/>
            <p:nvPr/>
          </p:nvCxnSpPr>
          <p:spPr>
            <a:xfrm flipH="1">
              <a:off x="4055977" y="4007349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Prostokąt zaokrąglony 115"/>
          <p:cNvSpPr/>
          <p:nvPr/>
        </p:nvSpPr>
        <p:spPr>
          <a:xfrm>
            <a:off x="152400" y="2613225"/>
            <a:ext cx="5070692" cy="1787326"/>
          </a:xfrm>
          <a:prstGeom prst="roundRect">
            <a:avLst>
              <a:gd name="adj" fmla="val 7789"/>
            </a:avLst>
          </a:prstGeom>
          <a:noFill/>
          <a:ln>
            <a:solidFill>
              <a:srgbClr val="0033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33A0"/>
                </a:solidFill>
              </a:ln>
            </a:endParaRPr>
          </a:p>
        </p:txBody>
      </p:sp>
      <p:sp>
        <p:nvSpPr>
          <p:cNvPr id="37" name="Plus 36"/>
          <p:cNvSpPr/>
          <p:nvPr/>
        </p:nvSpPr>
        <p:spPr>
          <a:xfrm>
            <a:off x="5257800" y="3386359"/>
            <a:ext cx="304800" cy="304250"/>
          </a:xfrm>
          <a:prstGeom prst="mathPlus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olny kształt 42"/>
          <p:cNvSpPr/>
          <p:nvPr/>
        </p:nvSpPr>
        <p:spPr>
          <a:xfrm>
            <a:off x="3454400" y="2334022"/>
            <a:ext cx="5391150" cy="339328"/>
          </a:xfrm>
          <a:custGeom>
            <a:avLst/>
            <a:gdLst>
              <a:gd name="connsiteX0" fmla="*/ 0 w 5391150"/>
              <a:gd name="connsiteY0" fmla="*/ 25400 h 406400"/>
              <a:gd name="connsiteX1" fmla="*/ 2178050 w 5391150"/>
              <a:gd name="connsiteY1" fmla="*/ 393700 h 406400"/>
              <a:gd name="connsiteX2" fmla="*/ 5391150 w 5391150"/>
              <a:gd name="connsiteY2" fmla="*/ 406400 h 406400"/>
              <a:gd name="connsiteX3" fmla="*/ 2705100 w 5391150"/>
              <a:gd name="connsiteY3" fmla="*/ 0 h 406400"/>
              <a:gd name="connsiteX4" fmla="*/ 0 w 5391150"/>
              <a:gd name="connsiteY4" fmla="*/ 25400 h 406400"/>
              <a:gd name="connsiteX0" fmla="*/ 0 w 5391150"/>
              <a:gd name="connsiteY0" fmla="*/ 0 h 381000"/>
              <a:gd name="connsiteX1" fmla="*/ 2178050 w 5391150"/>
              <a:gd name="connsiteY1" fmla="*/ 368300 h 381000"/>
              <a:gd name="connsiteX2" fmla="*/ 5391150 w 5391150"/>
              <a:gd name="connsiteY2" fmla="*/ 381000 h 381000"/>
              <a:gd name="connsiteX3" fmla="*/ 2362200 w 5391150"/>
              <a:gd name="connsiteY3" fmla="*/ 10249 h 381000"/>
              <a:gd name="connsiteX4" fmla="*/ 0 w 5391150"/>
              <a:gd name="connsiteY4" fmla="*/ 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91150" h="381000">
                <a:moveTo>
                  <a:pt x="0" y="0"/>
                </a:moveTo>
                <a:lnTo>
                  <a:pt x="2178050" y="368300"/>
                </a:lnTo>
                <a:lnTo>
                  <a:pt x="5391150" y="381000"/>
                </a:lnTo>
                <a:lnTo>
                  <a:pt x="2362200" y="10249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tint val="66000"/>
                  <a:satMod val="160000"/>
                  <a:lumMod val="94000"/>
                  <a:lumOff val="6000"/>
                  <a:alpha val="43000"/>
                </a:schemeClr>
              </a:gs>
              <a:gs pos="100000">
                <a:schemeClr val="accent3">
                  <a:tint val="23500"/>
                  <a:satMod val="16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Dowolny kształt 41"/>
          <p:cNvSpPr/>
          <p:nvPr/>
        </p:nvSpPr>
        <p:spPr>
          <a:xfrm>
            <a:off x="1771650" y="2381648"/>
            <a:ext cx="3876675" cy="323452"/>
          </a:xfrm>
          <a:custGeom>
            <a:avLst/>
            <a:gdLst>
              <a:gd name="connsiteX0" fmla="*/ 2609850 w 3041650"/>
              <a:gd name="connsiteY0" fmla="*/ 0 h 482600"/>
              <a:gd name="connsiteX1" fmla="*/ 0 w 3041650"/>
              <a:gd name="connsiteY1" fmla="*/ 463550 h 482600"/>
              <a:gd name="connsiteX2" fmla="*/ 2254250 w 3041650"/>
              <a:gd name="connsiteY2" fmla="*/ 482600 h 482600"/>
              <a:gd name="connsiteX3" fmla="*/ 3041650 w 3041650"/>
              <a:gd name="connsiteY3" fmla="*/ 19050 h 482600"/>
              <a:gd name="connsiteX4" fmla="*/ 2609850 w 3041650"/>
              <a:gd name="connsiteY4" fmla="*/ 0 h 482600"/>
              <a:gd name="connsiteX0" fmla="*/ 2609850 w 3187700"/>
              <a:gd name="connsiteY0" fmla="*/ 22854 h 505454"/>
              <a:gd name="connsiteX1" fmla="*/ 0 w 3187700"/>
              <a:gd name="connsiteY1" fmla="*/ 486404 h 505454"/>
              <a:gd name="connsiteX2" fmla="*/ 2254250 w 3187700"/>
              <a:gd name="connsiteY2" fmla="*/ 505454 h 505454"/>
              <a:gd name="connsiteX3" fmla="*/ 3187700 w 3187700"/>
              <a:gd name="connsiteY3" fmla="*/ 0 h 505454"/>
              <a:gd name="connsiteX4" fmla="*/ 2609850 w 3187700"/>
              <a:gd name="connsiteY4" fmla="*/ 22854 h 505454"/>
              <a:gd name="connsiteX0" fmla="*/ 2743200 w 3187700"/>
              <a:gd name="connsiteY0" fmla="*/ 290 h 505454"/>
              <a:gd name="connsiteX1" fmla="*/ 0 w 3187700"/>
              <a:gd name="connsiteY1" fmla="*/ 486404 h 505454"/>
              <a:gd name="connsiteX2" fmla="*/ 2254250 w 3187700"/>
              <a:gd name="connsiteY2" fmla="*/ 505454 h 505454"/>
              <a:gd name="connsiteX3" fmla="*/ 3187700 w 3187700"/>
              <a:gd name="connsiteY3" fmla="*/ 0 h 505454"/>
              <a:gd name="connsiteX4" fmla="*/ 2743200 w 3187700"/>
              <a:gd name="connsiteY4" fmla="*/ 290 h 505454"/>
              <a:gd name="connsiteX0" fmla="*/ 2743200 w 3162300"/>
              <a:gd name="connsiteY0" fmla="*/ 3513 h 508677"/>
              <a:gd name="connsiteX1" fmla="*/ 0 w 3162300"/>
              <a:gd name="connsiteY1" fmla="*/ 489627 h 508677"/>
              <a:gd name="connsiteX2" fmla="*/ 2254250 w 3162300"/>
              <a:gd name="connsiteY2" fmla="*/ 508677 h 508677"/>
              <a:gd name="connsiteX3" fmla="*/ 3162300 w 3162300"/>
              <a:gd name="connsiteY3" fmla="*/ 0 h 508677"/>
              <a:gd name="connsiteX4" fmla="*/ 2743200 w 3162300"/>
              <a:gd name="connsiteY4" fmla="*/ 3513 h 508677"/>
              <a:gd name="connsiteX0" fmla="*/ 1285875 w 3162300"/>
              <a:gd name="connsiteY0" fmla="*/ 81855 h 508677"/>
              <a:gd name="connsiteX1" fmla="*/ 0 w 3162300"/>
              <a:gd name="connsiteY1" fmla="*/ 489627 h 508677"/>
              <a:gd name="connsiteX2" fmla="*/ 2254250 w 3162300"/>
              <a:gd name="connsiteY2" fmla="*/ 508677 h 508677"/>
              <a:gd name="connsiteX3" fmla="*/ 3162300 w 3162300"/>
              <a:gd name="connsiteY3" fmla="*/ 0 h 508677"/>
              <a:gd name="connsiteX4" fmla="*/ 1285875 w 3162300"/>
              <a:gd name="connsiteY4" fmla="*/ 81855 h 508677"/>
              <a:gd name="connsiteX0" fmla="*/ 1285875 w 3876675"/>
              <a:gd name="connsiteY0" fmla="*/ 16570 h 443392"/>
              <a:gd name="connsiteX1" fmla="*/ 0 w 3876675"/>
              <a:gd name="connsiteY1" fmla="*/ 424342 h 443392"/>
              <a:gd name="connsiteX2" fmla="*/ 2254250 w 3876675"/>
              <a:gd name="connsiteY2" fmla="*/ 443392 h 443392"/>
              <a:gd name="connsiteX3" fmla="*/ 3876675 w 3876675"/>
              <a:gd name="connsiteY3" fmla="*/ 0 h 443392"/>
              <a:gd name="connsiteX4" fmla="*/ 1285875 w 3876675"/>
              <a:gd name="connsiteY4" fmla="*/ 16570 h 443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76675" h="443392">
                <a:moveTo>
                  <a:pt x="1285875" y="16570"/>
                </a:moveTo>
                <a:lnTo>
                  <a:pt x="0" y="424342"/>
                </a:lnTo>
                <a:lnTo>
                  <a:pt x="2254250" y="443392"/>
                </a:lnTo>
                <a:lnTo>
                  <a:pt x="3876675" y="0"/>
                </a:lnTo>
                <a:lnTo>
                  <a:pt x="1285875" y="16570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tint val="66000"/>
                  <a:satMod val="160000"/>
                  <a:alpha val="73000"/>
                </a:srgbClr>
              </a:gs>
              <a:gs pos="100000">
                <a:srgbClr val="0033A0">
                  <a:tint val="23500"/>
                  <a:satMod val="160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Obraz 5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147" y="675391"/>
            <a:ext cx="4213685" cy="2048759"/>
          </a:xfrm>
          <a:prstGeom prst="rect">
            <a:avLst/>
          </a:prstGeom>
        </p:spPr>
      </p:pic>
      <p:sp>
        <p:nvSpPr>
          <p:cNvPr id="56" name="Prostokąt zaokrąglony 55"/>
          <p:cNvSpPr/>
          <p:nvPr/>
        </p:nvSpPr>
        <p:spPr>
          <a:xfrm>
            <a:off x="5638800" y="2613225"/>
            <a:ext cx="3200400" cy="1787325"/>
          </a:xfrm>
          <a:prstGeom prst="roundRect">
            <a:avLst>
              <a:gd name="adj" fmla="val 7789"/>
            </a:avLst>
          </a:prstGeom>
          <a:noFill/>
          <a:ln>
            <a:solidFill>
              <a:srgbClr val="0033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33A0"/>
                </a:solidFill>
              </a:ln>
            </a:endParaRPr>
          </a:p>
        </p:txBody>
      </p:sp>
      <p:pic>
        <p:nvPicPr>
          <p:cNvPr id="59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924792"/>
            <a:ext cx="330019" cy="215832"/>
          </a:xfrm>
          <a:prstGeom prst="rect">
            <a:avLst/>
          </a:prstGeom>
        </p:spPr>
      </p:pic>
      <p:pic>
        <p:nvPicPr>
          <p:cNvPr id="60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297" y="3164924"/>
            <a:ext cx="247131" cy="192778"/>
          </a:xfrm>
          <a:prstGeom prst="rect">
            <a:avLst/>
          </a:prstGeom>
        </p:spPr>
      </p:pic>
      <p:pic>
        <p:nvPicPr>
          <p:cNvPr id="61" name="Picture 2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06" b="19928"/>
          <a:stretch/>
        </p:blipFill>
        <p:spPr>
          <a:xfrm>
            <a:off x="5843159" y="3411313"/>
            <a:ext cx="278059" cy="187853"/>
          </a:xfrm>
          <a:prstGeom prst="rect">
            <a:avLst/>
          </a:prstGeom>
        </p:spPr>
      </p:pic>
      <p:sp>
        <p:nvSpPr>
          <p:cNvPr id="62" name="Prostokąt 61"/>
          <p:cNvSpPr/>
          <p:nvPr/>
        </p:nvSpPr>
        <p:spPr>
          <a:xfrm>
            <a:off x="6248400" y="2876550"/>
            <a:ext cx="247050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Simple PCIe </a:t>
            </a: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FMC carrier </a:t>
            </a: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(SPEC</a:t>
            </a: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)</a:t>
            </a:r>
            <a:endParaRPr lang="fr-FR" sz="10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Simple VME </a:t>
            </a: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FMC </a:t>
            </a: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carrier </a:t>
            </a: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(</a:t>
            </a: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SVEC</a:t>
            </a: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)</a:t>
            </a:r>
            <a:endParaRPr lang="fr-FR" sz="105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PCI eXtensions for Instr. (PXI) module</a:t>
            </a:r>
            <a:endParaRPr lang="fr-FR" sz="105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FPGA Mezzanine Card (FMC) module</a:t>
            </a:r>
            <a:endParaRPr lang="en-US" sz="105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CompactRIO White </a:t>
            </a: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Rabbit</a:t>
            </a:r>
            <a:endParaRPr lang="fr-FR" sz="105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Mini-WR to WR-enable carrier</a:t>
            </a:r>
            <a:endParaRPr lang="fr-FR" sz="105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3" name="Obraz 6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680" y="3447469"/>
            <a:ext cx="210748" cy="155247"/>
          </a:xfrm>
          <a:prstGeom prst="rect">
            <a:avLst/>
          </a:prstGeom>
        </p:spPr>
      </p:pic>
      <p:pic>
        <p:nvPicPr>
          <p:cNvPr id="64" name="Obraz 6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045" y="3827185"/>
            <a:ext cx="136018" cy="199294"/>
          </a:xfrm>
          <a:prstGeom prst="rect">
            <a:avLst/>
          </a:prstGeom>
        </p:spPr>
      </p:pic>
      <p:pic>
        <p:nvPicPr>
          <p:cNvPr id="65" name="Obraz 6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141" y="4102759"/>
            <a:ext cx="379825" cy="173773"/>
          </a:xfrm>
          <a:prstGeom prst="rect">
            <a:avLst/>
          </a:prstGeom>
        </p:spPr>
      </p:pic>
      <p:sp>
        <p:nvSpPr>
          <p:cNvPr id="66" name="Prostokąt 65"/>
          <p:cNvSpPr/>
          <p:nvPr/>
        </p:nvSpPr>
        <p:spPr>
          <a:xfrm>
            <a:off x="5638800" y="2625792"/>
            <a:ext cx="3200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33A0"/>
                </a:solidFill>
              </a:rPr>
              <a:t>Hardware with WR support</a:t>
            </a:r>
            <a:endParaRPr lang="en-US" sz="1400" b="1" dirty="0">
              <a:solidFill>
                <a:srgbClr val="0033A0"/>
              </a:solidFill>
            </a:endParaRPr>
          </a:p>
        </p:txBody>
      </p:sp>
      <p:sp>
        <p:nvSpPr>
          <p:cNvPr id="51" name="pole tekstowe 50"/>
          <p:cNvSpPr txBox="1"/>
          <p:nvPr/>
        </p:nvSpPr>
        <p:spPr>
          <a:xfrm>
            <a:off x="76200" y="4442996"/>
            <a:ext cx="21995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spc="-1" dirty="0" smtClean="0">
                <a:solidFill>
                  <a:srgbClr val="0033A0"/>
                </a:solidFill>
                <a:latin typeface="Bookman Old Style"/>
              </a:rPr>
              <a:t>GW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</a:rPr>
              <a:t>: 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  <a:hlinkClick r:id="rId17"/>
              </a:rPr>
              <a:t>https://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  <a:hlinkClick r:id="rId17"/>
              </a:rPr>
              <a:t>ohwr.org/project/wr-cores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</a:rPr>
              <a:t> </a:t>
            </a:r>
            <a:endParaRPr lang="en-US" sz="800" spc="-1" dirty="0">
              <a:solidFill>
                <a:srgbClr val="0033A0"/>
              </a:solidFill>
              <a:latin typeface="Bookman Old Style"/>
            </a:endParaRPr>
          </a:p>
          <a:p>
            <a:r>
              <a:rPr lang="en-US" sz="800" b="1" spc="-1" dirty="0">
                <a:solidFill>
                  <a:srgbClr val="0033A0"/>
                </a:solidFill>
                <a:latin typeface="Bookman Old Style"/>
              </a:rPr>
              <a:t>SW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</a:rPr>
              <a:t>: 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  <a:hlinkClick r:id="rId18"/>
              </a:rPr>
              <a:t>https://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  <a:hlinkClick r:id="rId18"/>
              </a:rPr>
              <a:t>ohwr.org/project/wrpc-sw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</a:rPr>
              <a:t> </a:t>
            </a:r>
            <a:endParaRPr lang="en-US" sz="1050" dirty="0"/>
          </a:p>
        </p:txBody>
      </p:sp>
      <p:sp>
        <p:nvSpPr>
          <p:cNvPr id="52" name="pole tekstowe 51"/>
          <p:cNvSpPr txBox="1"/>
          <p:nvPr/>
        </p:nvSpPr>
        <p:spPr>
          <a:xfrm>
            <a:off x="2233954" y="4442996"/>
            <a:ext cx="3718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spc="-1" dirty="0">
                <a:solidFill>
                  <a:srgbClr val="0033A0"/>
                </a:solidFill>
                <a:latin typeface="Bookman Old Style"/>
              </a:rPr>
              <a:t>Wiki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</a:rPr>
              <a:t>: 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  <a:hlinkClick r:id="rId19"/>
              </a:rPr>
              <a:t>https://ohwr.org/project/wr-cores/-/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  <a:hlinkClick r:id="rId19"/>
              </a:rPr>
              <a:t>wikis/wrpc-core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</a:rPr>
              <a:t> </a:t>
            </a:r>
            <a:endParaRPr lang="en-US" sz="800" spc="-1" dirty="0">
              <a:solidFill>
                <a:srgbClr val="0033A0"/>
              </a:solidFill>
              <a:latin typeface="Bookman Old Style"/>
            </a:endParaRPr>
          </a:p>
          <a:p>
            <a:r>
              <a:rPr lang="en-US" sz="800" b="1" spc="-1" dirty="0" smtClean="0">
                <a:solidFill>
                  <a:srgbClr val="0033A0"/>
                </a:solidFill>
                <a:latin typeface="Bookman Old Style"/>
              </a:rPr>
              <a:t>Release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</a:rPr>
              <a:t>: 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  <a:hlinkClick r:id="rId20"/>
              </a:rPr>
              <a:t>https</a:t>
            </a:r>
            <a:r>
              <a:rPr lang="en-US" sz="800" spc="-1" dirty="0">
                <a:solidFill>
                  <a:srgbClr val="0033A0"/>
                </a:solidFill>
                <a:latin typeface="Bookman Old Style"/>
                <a:hlinkClick r:id="rId20"/>
              </a:rPr>
              <a:t>://ohwr.org/project/wr-cores/-/</a:t>
            </a:r>
            <a:r>
              <a:rPr lang="en-US" sz="800" spc="-1" dirty="0" smtClean="0">
                <a:solidFill>
                  <a:srgbClr val="0033A0"/>
                </a:solidFill>
                <a:latin typeface="Bookman Old Style"/>
                <a:hlinkClick r:id="rId20"/>
              </a:rPr>
              <a:t>wikis/Current-release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8367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rostokąt 86"/>
          <p:cNvSpPr/>
          <p:nvPr/>
        </p:nvSpPr>
        <p:spPr>
          <a:xfrm>
            <a:off x="4419059" y="3511550"/>
            <a:ext cx="1759773" cy="124337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Host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3019425" y="647700"/>
            <a:ext cx="3914775" cy="21685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FPGA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</a:rPr>
              <a:t>Accessing WR PTP Core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5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20</a:t>
            </a:r>
            <a:endParaRPr lang="en-US" sz="1050" b="0" strike="noStrike" spc="-1" dirty="0">
              <a:latin typeface="Times New Roman"/>
            </a:endParaRPr>
          </a:p>
        </p:txBody>
      </p:sp>
      <p:pic>
        <p:nvPicPr>
          <p:cNvPr id="55" name="Obraz 5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147" y="675391"/>
            <a:ext cx="4213685" cy="2048759"/>
          </a:xfrm>
          <a:prstGeom prst="rect">
            <a:avLst/>
          </a:prstGeom>
        </p:spPr>
      </p:pic>
      <p:sp>
        <p:nvSpPr>
          <p:cNvPr id="53" name="Prostokąt 52"/>
          <p:cNvSpPr/>
          <p:nvPr/>
        </p:nvSpPr>
        <p:spPr>
          <a:xfrm>
            <a:off x="4015864" y="2746852"/>
            <a:ext cx="1128712" cy="292100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b="1" dirty="0" smtClean="0"/>
              <a:t>Parallel BUS</a:t>
            </a:r>
            <a:endParaRPr lang="en-US" sz="1100" b="1" dirty="0"/>
          </a:p>
        </p:txBody>
      </p:sp>
      <p:pic>
        <p:nvPicPr>
          <p:cNvPr id="54" name="Obraz 53"/>
          <p:cNvPicPr/>
          <p:nvPr/>
        </p:nvPicPr>
        <p:blipFill>
          <a:blip r:embed="rId4"/>
          <a:stretch/>
        </p:blipFill>
        <p:spPr>
          <a:xfrm flipH="1">
            <a:off x="4419600" y="3511702"/>
            <a:ext cx="1570663" cy="1263026"/>
          </a:xfrm>
          <a:prstGeom prst="rect">
            <a:avLst/>
          </a:prstGeom>
          <a:ln w="0">
            <a:noFill/>
          </a:ln>
        </p:spPr>
      </p:pic>
      <p:cxnSp>
        <p:nvCxnSpPr>
          <p:cNvPr id="56" name="Łącznik prosty ze strzałką 55"/>
          <p:cNvCxnSpPr/>
          <p:nvPr/>
        </p:nvCxnSpPr>
        <p:spPr>
          <a:xfrm>
            <a:off x="4608955" y="3035452"/>
            <a:ext cx="0" cy="457200"/>
          </a:xfrm>
          <a:prstGeom prst="straightConnector1">
            <a:avLst/>
          </a:prstGeom>
          <a:ln w="28575">
            <a:solidFill>
              <a:srgbClr val="0033A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Łącznik łamany 57"/>
          <p:cNvCxnSpPr>
            <a:stCxn id="59" idx="1"/>
            <a:endCxn id="54" idx="3"/>
          </p:cNvCxnSpPr>
          <p:nvPr/>
        </p:nvCxnSpPr>
        <p:spPr>
          <a:xfrm rot="16200000" flipH="1">
            <a:off x="1214153" y="937768"/>
            <a:ext cx="2762820" cy="3648074"/>
          </a:xfrm>
          <a:prstGeom prst="bentConnector2">
            <a:avLst/>
          </a:prstGeom>
          <a:ln w="38100">
            <a:solidFill>
              <a:srgbClr val="0033A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Chmurka 58"/>
          <p:cNvSpPr/>
          <p:nvPr/>
        </p:nvSpPr>
        <p:spPr>
          <a:xfrm>
            <a:off x="123825" y="695325"/>
            <a:ext cx="1295401" cy="685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/>
              <a:t>WR</a:t>
            </a:r>
          </a:p>
          <a:p>
            <a:pPr algn="ctr"/>
            <a:r>
              <a:rPr lang="en-US" dirty="0" smtClean="0"/>
              <a:t>Network</a:t>
            </a:r>
            <a:endParaRPr lang="en-US" dirty="0"/>
          </a:p>
        </p:txBody>
      </p:sp>
      <p:sp>
        <p:nvSpPr>
          <p:cNvPr id="60" name="Strzałka w lewo i prawo 59"/>
          <p:cNvSpPr/>
          <p:nvPr/>
        </p:nvSpPr>
        <p:spPr>
          <a:xfrm>
            <a:off x="1470981" y="915256"/>
            <a:ext cx="457200" cy="22542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pole tekstowe 60"/>
          <p:cNvSpPr txBox="1"/>
          <p:nvPr/>
        </p:nvSpPr>
        <p:spPr>
          <a:xfrm>
            <a:off x="5144576" y="2962186"/>
            <a:ext cx="227658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Register access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100" dirty="0" smtClean="0"/>
              <a:t>Chip-external: </a:t>
            </a:r>
            <a:r>
              <a:rPr lang="en-US" sz="1100" dirty="0" err="1" smtClean="0"/>
              <a:t>PCIe</a:t>
            </a:r>
            <a:r>
              <a:rPr lang="en-US" sz="1100" dirty="0" smtClean="0"/>
              <a:t>, VME, PXI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100" dirty="0" smtClean="0"/>
              <a:t>Chip-internal: AXI bus in </a:t>
            </a:r>
            <a:r>
              <a:rPr lang="en-US" sz="1100" dirty="0" err="1" smtClean="0"/>
              <a:t>SoC</a:t>
            </a:r>
            <a:endParaRPr lang="en-US" sz="1100" dirty="0"/>
          </a:p>
        </p:txBody>
      </p:sp>
      <p:sp>
        <p:nvSpPr>
          <p:cNvPr id="62" name="pole tekstowe 61"/>
          <p:cNvSpPr txBox="1"/>
          <p:nvPr/>
        </p:nvSpPr>
        <p:spPr>
          <a:xfrm>
            <a:off x="2209800" y="3562350"/>
            <a:ext cx="22092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/>
              <a:t>Serial Communication over USB</a:t>
            </a:r>
            <a:endParaRPr lang="en-US" sz="1100" dirty="0"/>
          </a:p>
        </p:txBody>
      </p:sp>
      <p:sp>
        <p:nvSpPr>
          <p:cNvPr id="63" name="pole tekstowe 62"/>
          <p:cNvSpPr txBox="1"/>
          <p:nvPr/>
        </p:nvSpPr>
        <p:spPr>
          <a:xfrm>
            <a:off x="2682686" y="3881605"/>
            <a:ext cx="17363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/>
              <a:t>Ethernet Communication</a:t>
            </a:r>
            <a:endParaRPr lang="en-US" sz="1100" dirty="0"/>
          </a:p>
        </p:txBody>
      </p:sp>
      <p:sp>
        <p:nvSpPr>
          <p:cNvPr id="80" name="Prostokąt 79"/>
          <p:cNvSpPr/>
          <p:nvPr/>
        </p:nvSpPr>
        <p:spPr>
          <a:xfrm>
            <a:off x="2495550" y="1177924"/>
            <a:ext cx="501624" cy="136525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b="1" dirty="0" smtClean="0"/>
              <a:t>UART</a:t>
            </a:r>
            <a:endParaRPr lang="en-US" sz="1100" b="1" dirty="0"/>
          </a:p>
        </p:txBody>
      </p:sp>
      <p:cxnSp>
        <p:nvCxnSpPr>
          <p:cNvPr id="81" name="Łącznik łamany 80"/>
          <p:cNvCxnSpPr>
            <a:stCxn id="80" idx="1"/>
            <a:endCxn id="18" idx="1"/>
          </p:cNvCxnSpPr>
          <p:nvPr/>
        </p:nvCxnSpPr>
        <p:spPr>
          <a:xfrm rot="10800000" flipH="1" flipV="1">
            <a:off x="2495550" y="1246187"/>
            <a:ext cx="1949450" cy="2560714"/>
          </a:xfrm>
          <a:prstGeom prst="bentConnector3">
            <a:avLst>
              <a:gd name="adj1" fmla="val -11726"/>
            </a:avLst>
          </a:prstGeom>
          <a:ln w="38100">
            <a:solidFill>
              <a:srgbClr val="0033A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rostokąt 17"/>
          <p:cNvSpPr/>
          <p:nvPr/>
        </p:nvSpPr>
        <p:spPr>
          <a:xfrm>
            <a:off x="4445000" y="3695852"/>
            <a:ext cx="228600" cy="2220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66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</a:rPr>
              <a:t>Accessing WR PTP Core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6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20</a:t>
            </a:r>
            <a:endParaRPr lang="en-US" sz="1050" b="0" strike="noStrike" spc="-1" dirty="0">
              <a:latin typeface="Times New Roman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322832"/>
            <a:ext cx="5028898" cy="2841327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228600" y="814951"/>
            <a:ext cx="66294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Register access over </a:t>
            </a:r>
            <a:r>
              <a:rPr lang="en-US" sz="1200" b="1" spc="-1" dirty="0" smtClean="0">
                <a:solidFill>
                  <a:srgbClr val="0033A0"/>
                </a:solidFill>
                <a:latin typeface="Bookman Old Style"/>
              </a:rPr>
              <a:t>parallel bus</a:t>
            </a:r>
            <a:br>
              <a:rPr lang="en-US" sz="1200" b="1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US" sz="1000" spc="-1" dirty="0" smtClean="0">
                <a:solidFill>
                  <a:srgbClr val="0033A0"/>
                </a:solidFill>
                <a:latin typeface="Bookman Old Style"/>
              </a:rPr>
              <a:t>(access to all registers, using dedicated tools or direct memory mapping)</a:t>
            </a:r>
            <a:endParaRPr lang="en-US" sz="1200" spc="-1" dirty="0" smtClean="0">
              <a:solidFill>
                <a:srgbClr val="0033A0"/>
              </a:solidFill>
              <a:latin typeface="Bookman Old Style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Configuration and diagnostics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Firmware loading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Debugging (GDB, </a:t>
            </a: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SoftPLL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Access to WRC shell via virtual UART</a:t>
            </a:r>
          </a:p>
          <a:p>
            <a:endParaRPr lang="en-US" sz="1200" spc="-1" dirty="0" smtClean="0">
              <a:solidFill>
                <a:srgbClr val="0033A0"/>
              </a:solidFill>
              <a:latin typeface="Bookman Old Style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Serial communication over </a:t>
            </a:r>
            <a:r>
              <a:rPr lang="en-US" sz="1200" b="1" spc="-1" dirty="0" smtClean="0">
                <a:solidFill>
                  <a:srgbClr val="0033A0"/>
                </a:solidFill>
                <a:latin typeface="Bookman Old Style"/>
              </a:rPr>
              <a:t>UART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Access to WRC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shell via physical UART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1200" spc="-1" dirty="0" smtClean="0">
              <a:solidFill>
                <a:srgbClr val="0033A0"/>
              </a:solidFill>
              <a:latin typeface="Bookman Old Style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Ethernet communication over </a:t>
            </a:r>
            <a:r>
              <a:rPr lang="en-US" sz="1200" b="1" spc="-1" dirty="0">
                <a:solidFill>
                  <a:srgbClr val="0033A0"/>
                </a:solidFill>
                <a:latin typeface="Bookman Old Style"/>
              </a:rPr>
              <a:t>WR </a:t>
            </a:r>
            <a:r>
              <a:rPr lang="en-US" sz="1200" b="1" spc="-1" dirty="0" smtClean="0">
                <a:solidFill>
                  <a:srgbClr val="0033A0"/>
                </a:solidFill>
                <a:latin typeface="Bookman Old Style"/>
              </a:rPr>
              <a:t>Network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Access to WRC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shell via </a:t>
            </a: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netconsole</a:t>
            </a:r>
            <a:endParaRPr lang="en-US" sz="1200" spc="-1" dirty="0" smtClean="0">
              <a:solidFill>
                <a:srgbClr val="0033A0"/>
              </a:solidFill>
              <a:latin typeface="Bookman Old Style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SNMP get/set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Syslog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1200" spc="-1" dirty="0">
              <a:solidFill>
                <a:srgbClr val="0033A0"/>
              </a:solidFill>
              <a:latin typeface="Bookman Old Style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1200" b="1" spc="-1" dirty="0" smtClean="0">
                <a:solidFill>
                  <a:srgbClr val="0033A0"/>
                </a:solidFill>
                <a:latin typeface="Bookman Old Style"/>
              </a:rPr>
              <a:t>Host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Machine with OS (ideally Linux), </a:t>
            </a:r>
            <a:br>
              <a:rPr lang="en-US" sz="12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e.g., PC,  PL of </a:t>
            </a: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SoC</a:t>
            </a:r>
            <a:endParaRPr lang="en-US" sz="1200" spc="-1" dirty="0" smtClean="0">
              <a:solidFill>
                <a:srgbClr val="0033A0"/>
              </a:solidFill>
              <a:latin typeface="Bookman Old Style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Hosts tools used to access WRPC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Tools available in </a:t>
            </a:r>
            <a:r>
              <a:rPr lang="en-US" sz="1200" b="1" spc="-1" dirty="0">
                <a:solidFill>
                  <a:srgbClr val="0033A0"/>
                </a:solidFill>
                <a:latin typeface="Bookman Old Style"/>
              </a:rPr>
              <a:t>tools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 folder of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  <a:hlinkClick r:id="rId4"/>
              </a:rPr>
              <a:t>https://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  <a:hlinkClick r:id="rId4"/>
              </a:rPr>
              <a:t>ohwr.org/project/wrpc-sw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 </a:t>
            </a:r>
            <a:endParaRPr lang="en-US" sz="1200" spc="-1" dirty="0">
              <a:solidFill>
                <a:srgbClr val="0033A0"/>
              </a:solidFill>
              <a:latin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123891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WRC shell: ways of accessing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7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20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228600" y="814951"/>
            <a:ext cx="8839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Register access over parallel bus: </a:t>
            </a:r>
            <a:r>
              <a:rPr lang="en-US" sz="1200" b="1" spc="-1" dirty="0" err="1" smtClean="0">
                <a:solidFill>
                  <a:srgbClr val="0033A0"/>
                </a:solidFill>
                <a:latin typeface="Bookman Old Style"/>
              </a:rPr>
              <a:t>vuart</a:t>
            </a:r>
            <a:r>
              <a:rPr lang="en-US" sz="1200" b="1" spc="-1" dirty="0" smtClean="0">
                <a:solidFill>
                  <a:srgbClr val="0033A0"/>
                </a:solidFill>
                <a:latin typeface="Bookman Old Style"/>
              </a:rPr>
              <a:t>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Tools available in tool </a:t>
            </a:r>
            <a:r>
              <a:rPr lang="en-US" sz="1200" b="1" spc="-1" dirty="0">
                <a:solidFill>
                  <a:srgbClr val="0033A0"/>
                </a:solidFill>
                <a:latin typeface="Bookman Old Style"/>
              </a:rPr>
              <a:t>folder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 of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  <a:hlinkClick r:id="rId3"/>
              </a:rPr>
              <a:t>https://ohwr.org/project/wrpc-sw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wrpc-vuart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          -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f &lt;resource&gt; –o &lt;UART module offset&gt;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- [</a:t>
            </a: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depricated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]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wrpc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vuart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–b &lt;board&gt; -f &lt;resource&gt; -o &lt;WRPC offset&gt;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- new “</a:t>
            </a: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Swisstool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”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Example execution for SPEC reference design over </a:t>
            </a: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PCIe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)</a:t>
            </a:r>
            <a:br>
              <a:rPr lang="en-US" sz="12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host# </a:t>
            </a:r>
            <a:r>
              <a:rPr lang="en-US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sudo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./</a:t>
            </a:r>
            <a:r>
              <a:rPr lang="en-US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wrpc-vuart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      -f /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sys/bus/</a:t>
            </a:r>
            <a:r>
              <a:rPr lang="en-US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pci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/devices/0000:01:00.0/resource0 -o 0x00500 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host# 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sudo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./</a:t>
            </a:r>
            <a:r>
              <a:rPr lang="en-GB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wrpc</a:t>
            </a:r>
            <a:r>
              <a:rPr lang="en-GB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GB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vuart</a:t>
            </a:r>
            <a: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-b </a:t>
            </a:r>
            <a:r>
              <a:rPr lang="en-GB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pci</a:t>
            </a:r>
            <a: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-f /sys/bus/</a:t>
            </a:r>
            <a:r>
              <a:rPr lang="en-GB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pci</a:t>
            </a:r>
            <a:r>
              <a:rPr lang="en-GB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/devices/0000:01:00.0/resource0 -o </a:t>
            </a:r>
            <a:r>
              <a:rPr lang="en-GB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0x00000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1200" spc="-1" dirty="0">
              <a:solidFill>
                <a:srgbClr val="0033A0"/>
              </a:solidFill>
              <a:latin typeface="Bookman Old Style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Serial communication over UART: use your favorite tool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Bautrate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: 115200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Example tools: putty, </a:t>
            </a: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picocom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, </a:t>
            </a: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minicom</a:t>
            </a:r>
            <a:endParaRPr lang="en-US" sz="1200" spc="-1" dirty="0" smtClean="0">
              <a:solidFill>
                <a:srgbClr val="0033A0"/>
              </a:solidFill>
              <a:latin typeface="Bookman Old Style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Example command: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host# 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sudo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picocom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-b 115200 /</a:t>
            </a:r>
            <a:r>
              <a:rPr lang="en-US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dev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/ttyUSB0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1200" spc="-1" dirty="0" smtClean="0">
              <a:solidFill>
                <a:srgbClr val="0033A0"/>
              </a:solidFill>
              <a:latin typeface="Bookman Old Style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Ethernet communication over WR Network: </a:t>
            </a:r>
            <a:r>
              <a:rPr lang="en-US" sz="1200" b="1" spc="-1" dirty="0" err="1" smtClean="0">
                <a:solidFill>
                  <a:srgbClr val="0033A0"/>
                </a:solidFill>
                <a:latin typeface="Bookman Old Style"/>
              </a:rPr>
              <a:t>nc</a:t>
            </a:r>
            <a:endParaRPr lang="en-US" sz="1200" b="1" spc="-1" dirty="0" smtClean="0">
              <a:solidFill>
                <a:srgbClr val="0033A0"/>
              </a:solidFill>
              <a:latin typeface="Bookman Old Style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netconsole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 must be enabled and configured on WRPC</a:t>
            </a:r>
            <a:br>
              <a:rPr lang="en-US" sz="12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(see later slides)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Example command:</a:t>
            </a:r>
            <a:br>
              <a:rPr lang="en-US" sz="12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host# </a:t>
            </a:r>
            <a:r>
              <a:rPr lang="en-US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nc</a:t>
            </a:r>
            <a:r>
              <a:rPr lang="en-US" sz="1200" b="1" spc="-1" dirty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 –u &lt;IP of WRPC&gt; 55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1200" b="1" spc="-1" dirty="0" smtClean="0">
              <a:solidFill>
                <a:srgbClr val="0033A0"/>
              </a:solidFill>
              <a:latin typeface="Bookman Old Style"/>
            </a:endParaRPr>
          </a:p>
          <a:p>
            <a:pPr marL="800100" lvl="1" indent="-342900">
              <a:buFont typeface="Arial" pitchFamily="34" charset="0"/>
              <a:buChar char="•"/>
            </a:pPr>
            <a:endParaRPr lang="en-US" sz="1200" spc="-1" dirty="0">
              <a:solidFill>
                <a:srgbClr val="0033A0"/>
              </a:solidFill>
              <a:latin typeface="Bookman Old Style"/>
            </a:endParaRP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2190750"/>
            <a:ext cx="2958212" cy="1438328"/>
          </a:xfrm>
          <a:prstGeom prst="rect">
            <a:avLst/>
          </a:prstGeom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457" r="72431" b="21581"/>
          <a:stretch/>
        </p:blipFill>
        <p:spPr bwMode="auto">
          <a:xfrm>
            <a:off x="6098521" y="3880107"/>
            <a:ext cx="2805812" cy="887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Prostokąt 5"/>
          <p:cNvSpPr/>
          <p:nvPr/>
        </p:nvSpPr>
        <p:spPr>
          <a:xfrm>
            <a:off x="6096000" y="3649275"/>
            <a:ext cx="280833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WRPC offset for SPEC ref design: 0x00000 </a:t>
            </a:r>
            <a:endParaRPr lang="en-US" sz="900" dirty="0"/>
          </a:p>
        </p:txBody>
      </p:sp>
      <p:sp>
        <p:nvSpPr>
          <p:cNvPr id="7" name="Prostokąt 6"/>
          <p:cNvSpPr/>
          <p:nvPr/>
        </p:nvSpPr>
        <p:spPr>
          <a:xfrm>
            <a:off x="5791200" y="2162028"/>
            <a:ext cx="3276600" cy="2619522"/>
          </a:xfrm>
          <a:prstGeom prst="rect">
            <a:avLst/>
          </a:prstGeom>
          <a:noFill/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85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WRC shell: commands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8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20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228600" y="814951"/>
            <a:ext cx="8839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200" b="1" spc="-1" dirty="0" smtClean="0">
                <a:solidFill>
                  <a:srgbClr val="0033A0"/>
                </a:solidFill>
                <a:latin typeface="Bookman Old Style"/>
              </a:rPr>
              <a:t>WRC shell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can be accessed using 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wrpc-vuart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 over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parallel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bus, 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serial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communication over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UART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err="1" smtClean="0">
                <a:solidFill>
                  <a:srgbClr val="0033A0"/>
                </a:solidFill>
                <a:latin typeface="Bookman Old Style"/>
              </a:rPr>
              <a:t>netconsole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 over WR Network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1" spc="-1" dirty="0" smtClean="0">
                <a:solidFill>
                  <a:srgbClr val="0033A0"/>
                </a:solidFill>
                <a:latin typeface="Bookman Old Style"/>
              </a:rPr>
              <a:t>Commands available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in WRC shell 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u="sng" spc="-1" dirty="0" smtClean="0">
                <a:solidFill>
                  <a:srgbClr val="0033A0"/>
                </a:solidFill>
                <a:latin typeface="Bookman Old Style"/>
              </a:rPr>
              <a:t>Basic commands: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 available by default in WRPC </a:t>
            </a:r>
            <a:br>
              <a:rPr lang="en-US" sz="12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software binary available with release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u="sng" spc="-1" dirty="0" smtClean="0">
                <a:solidFill>
                  <a:srgbClr val="0033A0"/>
                </a:solidFill>
                <a:latin typeface="Bookman Old Style"/>
              </a:rPr>
              <a:t>Advanced commands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 that need to be enabled before </a:t>
            </a:r>
            <a:br>
              <a:rPr lang="en-US" sz="12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compiling new WRPC software binary - info later in this </a:t>
            </a:r>
            <a:br>
              <a:rPr lang="en-US" sz="12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presentation</a:t>
            </a:r>
            <a:endParaRPr lang="en-US" sz="1200" spc="-1" dirty="0">
              <a:solidFill>
                <a:srgbClr val="0033A0"/>
              </a:solidFill>
              <a:latin typeface="Bookman Old Style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5943600" y="723900"/>
            <a:ext cx="2381250" cy="4027220"/>
            <a:chOff x="6477000" y="723900"/>
            <a:chExt cx="2381250" cy="4027220"/>
          </a:xfrm>
        </p:grpSpPr>
        <p:pic>
          <p:nvPicPr>
            <p:cNvPr id="12" name="Obraz 11"/>
            <p:cNvPicPr/>
            <p:nvPr/>
          </p:nvPicPr>
          <p:blipFill>
            <a:blip r:embed="rId3"/>
            <a:stretch/>
          </p:blipFill>
          <p:spPr>
            <a:xfrm>
              <a:off x="6477000" y="742950"/>
              <a:ext cx="2362200" cy="4008170"/>
            </a:xfrm>
            <a:prstGeom prst="rect">
              <a:avLst/>
            </a:prstGeom>
            <a:ln w="0">
              <a:solidFill>
                <a:srgbClr val="0033A0"/>
              </a:solidFill>
            </a:ln>
          </p:spPr>
        </p:pic>
        <p:sp>
          <p:nvSpPr>
            <p:cNvPr id="8" name="Prostokąt 7"/>
            <p:cNvSpPr/>
            <p:nvPr/>
          </p:nvSpPr>
          <p:spPr>
            <a:xfrm>
              <a:off x="6477000" y="723900"/>
              <a:ext cx="2381250" cy="4025900"/>
            </a:xfrm>
            <a:prstGeom prst="rect">
              <a:avLst/>
            </a:prstGeom>
            <a:noFill/>
            <a:ln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trzałka w prawo 1"/>
          <p:cNvSpPr/>
          <p:nvPr/>
        </p:nvSpPr>
        <p:spPr>
          <a:xfrm>
            <a:off x="4611303" y="180975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96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WRC shell: </a:t>
            </a:r>
            <a:r>
              <a:rPr lang="en-US" sz="2000" spc="-1" dirty="0" err="1" smtClean="0">
                <a:solidFill>
                  <a:srgbClr val="0033A0"/>
                </a:solidFill>
                <a:latin typeface="Bookman Old Style"/>
              </a:rPr>
              <a:t>gui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9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20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228600" y="814950"/>
            <a:ext cx="381000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wrc</a:t>
            </a:r>
            <a:r>
              <a:rPr lang="en-US" sz="1200" b="1" spc="-1" dirty="0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# </a:t>
            </a:r>
            <a:r>
              <a:rPr lang="en-US" sz="1200" b="1" spc="-1" dirty="0" err="1" smtClean="0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gui</a:t>
            </a:r>
            <a:endParaRPr lang="en-US" sz="1200" b="1" spc="-1" dirty="0" smtClean="0">
              <a:solidFill>
                <a:srgbClr val="0033A0"/>
              </a:solidFill>
              <a:latin typeface="Consolas" pitchFamily="49" charset="0"/>
              <a:cs typeface="Consolas" pitchFamily="49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The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best tool to start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with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Equivalent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of </a:t>
            </a:r>
            <a:r>
              <a:rPr lang="en-US" sz="1200" b="1" spc="-1" dirty="0" err="1">
                <a:solidFill>
                  <a:srgbClr val="0033A0"/>
                </a:solidFill>
                <a:latin typeface="Consolas" pitchFamily="49" charset="0"/>
                <a:cs typeface="Consolas" pitchFamily="49" charset="0"/>
              </a:rPr>
              <a:t>wr_mon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 available on WR Switch</a:t>
            </a:r>
            <a:br>
              <a:rPr lang="en-US" sz="1200" spc="-1" dirty="0" smtClean="0">
                <a:solidFill>
                  <a:srgbClr val="0033A0"/>
                </a:solidFill>
                <a:latin typeface="Bookman Old Style"/>
              </a:rPr>
            </a:br>
            <a:r>
              <a:rPr lang="en-US" sz="900" spc="-1" dirty="0" smtClean="0">
                <a:solidFill>
                  <a:srgbClr val="0033A0"/>
                </a:solidFill>
                <a:latin typeface="Bookman Old Style"/>
              </a:rPr>
              <a:t>(see detailed description in “WR Switch Basics” presentation)</a:t>
            </a:r>
            <a:endParaRPr lang="en-US" sz="1200" spc="-1" dirty="0" smtClean="0">
              <a:solidFill>
                <a:srgbClr val="0033A0"/>
              </a:solidFill>
              <a:latin typeface="Bookman Old Style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Redesigned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for WRPC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v5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Gives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many important information about WRPC status and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configuration: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Build version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Link status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PTP/WR configuration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MAC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of the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peer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PLL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locking </a:t>
            </a: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status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Timing mode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WR time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200" spc="-1" dirty="0" smtClean="0">
                <a:solidFill>
                  <a:srgbClr val="0033A0"/>
                </a:solidFill>
                <a:latin typeface="Bookman Old Style"/>
              </a:rPr>
              <a:t>Servo 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status (if in slave mode)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1200" spc="-1" dirty="0">
              <a:solidFill>
                <a:srgbClr val="0033A0"/>
              </a:solidFill>
              <a:latin typeface="Bookman Old Style"/>
            </a:endParaRPr>
          </a:p>
        </p:txBody>
      </p:sp>
      <p:pic>
        <p:nvPicPr>
          <p:cNvPr id="20" name="Obraz 19"/>
          <p:cNvPicPr/>
          <p:nvPr/>
        </p:nvPicPr>
        <p:blipFill>
          <a:blip r:embed="rId3"/>
          <a:stretch/>
        </p:blipFill>
        <p:spPr>
          <a:xfrm>
            <a:off x="4038600" y="728708"/>
            <a:ext cx="4800600" cy="4040992"/>
          </a:xfrm>
          <a:prstGeom prst="rect">
            <a:avLst/>
          </a:prstGeom>
          <a:ln w="0">
            <a:solidFill>
              <a:srgbClr val="0033A0"/>
            </a:solidFill>
          </a:ln>
        </p:spPr>
      </p:pic>
      <p:sp>
        <p:nvSpPr>
          <p:cNvPr id="21" name="Prostokąt 20"/>
          <p:cNvSpPr/>
          <p:nvPr/>
        </p:nvSpPr>
        <p:spPr>
          <a:xfrm>
            <a:off x="4038600" y="723900"/>
            <a:ext cx="4819650" cy="4025900"/>
          </a:xfrm>
          <a:prstGeom prst="rect">
            <a:avLst/>
          </a:prstGeom>
          <a:noFill/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29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22315</TotalTime>
  <Words>1184</Words>
  <Application>Microsoft Office PowerPoint</Application>
  <PresentationFormat>Pokaz na ekranie (16:9)</PresentationFormat>
  <Paragraphs>480</Paragraphs>
  <Slides>22</Slides>
  <Notes>22</Notes>
  <HiddenSlides>2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22</vt:i4>
      </vt:variant>
    </vt:vector>
  </HeadingPairs>
  <TitlesOfParts>
    <vt:vector size="24" baseType="lpstr">
      <vt:lpstr>Office Theme</vt:lpstr>
      <vt:lpstr>Office Theme</vt:lpstr>
      <vt:lpstr>WR Node  (WR PTP Core)</vt:lpstr>
      <vt:lpstr>WR Node = WR PTP Core + hardware</vt:lpstr>
      <vt:lpstr>WR Node = WR PTP Core + hardware</vt:lpstr>
      <vt:lpstr>WR Node = WR PTP Core + hardware</vt:lpstr>
      <vt:lpstr>Accessing WR PTP Core</vt:lpstr>
      <vt:lpstr>Accessing WR PTP Core</vt:lpstr>
      <vt:lpstr>WRC shell: ways of accessing</vt:lpstr>
      <vt:lpstr>WRC shell: commands</vt:lpstr>
      <vt:lpstr>WRC shell: gui</vt:lpstr>
      <vt:lpstr>WRC shell: initial configuration</vt:lpstr>
      <vt:lpstr>WRC shell: initial configuration</vt:lpstr>
      <vt:lpstr>WRC shell: init script</vt:lpstr>
      <vt:lpstr>WRC shell: monitoring</vt:lpstr>
      <vt:lpstr>WRC shell: debugging</vt:lpstr>
      <vt:lpstr>WRC shell: advanced commands</vt:lpstr>
      <vt:lpstr>WRC compilation configuration</vt:lpstr>
      <vt:lpstr>WRC host tools</vt:lpstr>
      <vt:lpstr>Standard services (1)</vt:lpstr>
      <vt:lpstr>Standard services (2)</vt:lpstr>
      <vt:lpstr>Thank you</vt:lpstr>
      <vt:lpstr>WR Node = WR PTP Core + hardware</vt:lpstr>
      <vt:lpstr>Accessing WR PTP Core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 duper engineer</dc:title>
  <dc:subject/>
  <dc:creator>Tomasz Wlostowski</dc:creator>
  <dc:description/>
  <cp:lastModifiedBy>Maciej Lipinski</cp:lastModifiedBy>
  <cp:revision>2269</cp:revision>
  <dcterms:modified xsi:type="dcterms:W3CDTF">2024-12-04T23:11:44Z</dcterms:modified>
  <dc:language>pl-PL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8</vt:i4>
  </property>
  <property fmtid="{D5CDD505-2E9C-101B-9397-08002B2CF9AE}" pid="3" name="PresentationFormat">
    <vt:lpwstr>On-screen Show (16:9)</vt:lpwstr>
  </property>
  <property fmtid="{D5CDD505-2E9C-101B-9397-08002B2CF9AE}" pid="4" name="Slides">
    <vt:i4>8</vt:i4>
  </property>
</Properties>
</file>