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2"/>
  </p:notesMasterIdLst>
  <p:sldIdLst>
    <p:sldId id="256" r:id="rId3"/>
    <p:sldId id="338" r:id="rId4"/>
    <p:sldId id="339" r:id="rId5"/>
    <p:sldId id="342" r:id="rId6"/>
    <p:sldId id="345" r:id="rId7"/>
    <p:sldId id="359" r:id="rId8"/>
    <p:sldId id="347" r:id="rId9"/>
    <p:sldId id="349" r:id="rId10"/>
    <p:sldId id="351" r:id="rId11"/>
    <p:sldId id="348" r:id="rId12"/>
    <p:sldId id="367" r:id="rId13"/>
    <p:sldId id="354" r:id="rId14"/>
    <p:sldId id="355" r:id="rId15"/>
    <p:sldId id="356" r:id="rId16"/>
    <p:sldId id="357" r:id="rId17"/>
    <p:sldId id="358" r:id="rId18"/>
    <p:sldId id="360" r:id="rId19"/>
    <p:sldId id="340" r:id="rId20"/>
    <p:sldId id="368" r:id="rId21"/>
    <p:sldId id="366" r:id="rId22"/>
    <p:sldId id="369" r:id="rId23"/>
    <p:sldId id="362" r:id="rId24"/>
    <p:sldId id="370" r:id="rId25"/>
    <p:sldId id="361" r:id="rId26"/>
    <p:sldId id="371" r:id="rId27"/>
    <p:sldId id="352" r:id="rId28"/>
    <p:sldId id="363" r:id="rId29"/>
    <p:sldId id="346" r:id="rId30"/>
    <p:sldId id="353" r:id="rId3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33A0"/>
    <a:srgbClr val="1D388F"/>
    <a:srgbClr val="1D438F"/>
    <a:srgbClr val="2547B5"/>
    <a:srgbClr val="193A7D"/>
    <a:srgbClr val="1A1EC0"/>
    <a:srgbClr val="0606D4"/>
    <a:srgbClr val="0825D2"/>
    <a:srgbClr val="061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4660" autoAdjust="0"/>
  </p:normalViewPr>
  <p:slideViewPr>
    <p:cSldViewPr>
      <p:cViewPr>
        <p:scale>
          <a:sx n="150" d="100"/>
          <a:sy n="150" d="100"/>
        </p:scale>
        <p:origin x="-2340" y="-8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510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move the slide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8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3471F8E3-385E-46A3-9BF9-9C234E2DA7C2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91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4AD940F-3A41-42C6-9610-0E85A58E8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715D62F-A02F-41AC-B37C-6BC181D9540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280F1DE-57E4-4890-97FE-A64F748A91E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DB6E296-2BAF-4DAD-B21D-5FEBED5AF050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43B937-73BB-44FF-A204-E8B56DC94E7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6B44C01-4BD8-4FCE-AA15-A3FD7D3E8E5D}" type="slidenum">
              <a:rPr smtClean="0"/>
              <a:t>‹#›</a:t>
            </a:fld>
            <a:endParaRPr dirty="0"/>
          </a:p>
        </p:txBody>
      </p:sp>
      <p:sp>
        <p:nvSpPr>
          <p:cNvPr id="4" name="pole tekstowe 3"/>
          <p:cNvSpPr txBox="1"/>
          <p:nvPr userDrawn="1"/>
        </p:nvSpPr>
        <p:spPr>
          <a:xfrm>
            <a:off x="7239000" y="4826000"/>
            <a:ext cx="17208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Gill Sans MT" pitchFamily="34" charset="0"/>
              </a:rPr>
              <a:t>Version</a:t>
            </a:r>
            <a:r>
              <a:rPr lang="en-US" sz="1050" baseline="0" dirty="0">
                <a:solidFill>
                  <a:schemeClr val="bg1"/>
                </a:solidFill>
                <a:latin typeface="Gill Sans MT" pitchFamily="34" charset="0"/>
              </a:rPr>
              <a:t> </a:t>
            </a:r>
            <a:r>
              <a:rPr lang="en-US" sz="1050" baseline="0" dirty="0" smtClean="0">
                <a:solidFill>
                  <a:schemeClr val="bg1"/>
                </a:solidFill>
                <a:latin typeface="Gill Sans MT" pitchFamily="34" charset="0"/>
              </a:rPr>
              <a:t>1.1, 2024/12/03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82BF107-105B-4567-ACD0-16245E6657A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1107A2F-9F1B-4328-B23A-4EB771BF2BD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F3DE96B-2D08-4379-9C02-53337FD893E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968EA40-6435-4B9B-BD9F-BB5E5939463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E381E5B-8913-4B11-9D47-0685C47E21E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>
          <a:xfrm>
            <a:off x="0" y="4870260"/>
            <a:ext cx="9143280" cy="273240"/>
          </a:xfrm>
        </p:spPr>
        <p:txBody>
          <a:bodyPr/>
          <a:lstStyle/>
          <a:p>
            <a:fld id="{19A86D7C-C1CE-43EA-AB58-6BE97A0EC99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45C414D-5EA1-4992-9598-83C826CC9EA6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E85E19A-BDD3-41BB-AA0F-8F4E53B1E77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57BDC4C-E6B6-486E-BCB7-A40B9FD7F71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9D14731-795D-4450-91ED-899408C79A5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13780C5-7131-4404-92D3-DA35DE8492B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30A1421-2F76-4024-982C-DB96272CAB3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D9D1651-95E6-4788-A36C-8576CADE29B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FC9BF64-DF07-4821-BC60-75DD199C165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51939C2-EDF7-408B-BD39-E79950EF528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0294CE2-EA24-4C50-93BF-2581587E246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C20A359-22A7-4941-8956-6C849833A62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AB1D27E-2375-4C87-BF18-DF0DFA800C6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8B048EB-1918-40EC-8523-5323D515444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051640" y="0"/>
            <a:ext cx="518400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124080" y="4767120"/>
            <a:ext cx="289476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pl-PL" sz="1200" b="0" strike="noStrike" spc="-1">
                <a:solidFill>
                  <a:srgbClr val="8B8B8B"/>
                </a:solidFill>
                <a:latin typeface="Gill Sans MT"/>
              </a:rPr>
              <a:t>&lt;footer&gt;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55308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97AA3535-A00C-449F-859F-248D7BEE7CAD}" type="slidenum">
              <a:rPr lang="pl-PL" sz="1200" b="0" strike="noStrike" spc="-1">
                <a:solidFill>
                  <a:srgbClr val="8B8B8B"/>
                </a:solidFill>
                <a:latin typeface="Gill Sans MT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45720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6"/>
          <p:cNvSpPr/>
          <p:nvPr/>
        </p:nvSpPr>
        <p:spPr>
          <a:xfrm>
            <a:off x="0" y="4781550"/>
            <a:ext cx="9143280" cy="36105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Łącznik prostoliniowy 8"/>
          <p:cNvSpPr/>
          <p:nvPr/>
        </p:nvSpPr>
        <p:spPr>
          <a:xfrm>
            <a:off x="2051640" y="627480"/>
            <a:ext cx="51843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0033A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PlaceHolder 1"/>
          <p:cNvSpPr>
            <a:spLocks noGrp="1"/>
          </p:cNvSpPr>
          <p:nvPr>
            <p:ph type="ftr" idx="4"/>
          </p:nvPr>
        </p:nvSpPr>
        <p:spPr>
          <a:xfrm>
            <a:off x="609600" y="4818975"/>
            <a:ext cx="32766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r>
              <a:rPr lang="en-US" dirty="0"/>
              <a:t>White Rabbit Collaboration – Training Material</a:t>
            </a:r>
            <a:endParaRPr lang="en-US" dirty="0"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5"/>
          </p:nvPr>
        </p:nvSpPr>
        <p:spPr>
          <a:xfrm>
            <a:off x="0" y="4825455"/>
            <a:ext cx="9143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fld id="{986B9083-2F6F-4B1E-BBFA-7E26CAB1FDDF}" type="slidenum">
              <a:rPr lang="en-US" smtClean="0"/>
              <a:pPr/>
              <a:t>‹#›</a:t>
            </a:fld>
            <a:endParaRPr lang="en-US" dirty="0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  <p:pic>
        <p:nvPicPr>
          <p:cNvPr id="3" name="Obraz 3">
            <a:extLst>
              <a:ext uri="{FF2B5EF4-FFF2-40B4-BE49-F238E27FC236}">
                <a16:creationId xmlns="" xmlns:a16="http://schemas.microsoft.com/office/drawing/2014/main" id="{9F512D6A-872F-DE76-98F7-5DBA9A8D17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0" t="16473" r="3401" b="26607"/>
          <a:stretch/>
        </p:blipFill>
        <p:spPr>
          <a:xfrm>
            <a:off x="152400" y="4868086"/>
            <a:ext cx="381000" cy="1822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hyperlink" Target="https://www.ohwr.org/project/cute-wr-dp/wikis/home" TargetMode="External"/><Relationship Id="rId18" Type="http://schemas.openxmlformats.org/officeDocument/2006/relationships/image" Target="../media/image11.jpeg"/><Relationship Id="rId3" Type="http://schemas.openxmlformats.org/officeDocument/2006/relationships/image" Target="../media/image3.jpeg"/><Relationship Id="rId21" Type="http://schemas.openxmlformats.org/officeDocument/2006/relationships/image" Target="../media/image14.jpeg"/><Relationship Id="rId7" Type="http://schemas.openxmlformats.org/officeDocument/2006/relationships/image" Target="../media/image7.jpeg"/><Relationship Id="rId12" Type="http://schemas.openxmlformats.org/officeDocument/2006/relationships/hyperlink" Target="https://www.sundance.technology/som-cariers/pxi-boards/pxie700/" TargetMode="External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www.ohwr.org/project/afc/wikis/home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hyperlink" Target="https://www.ohwr.org/project/svec/wiki" TargetMode="External"/><Relationship Id="rId5" Type="http://schemas.openxmlformats.org/officeDocument/2006/relationships/image" Target="../media/image5.png"/><Relationship Id="rId15" Type="http://schemas.openxmlformats.org/officeDocument/2006/relationships/hyperlink" Target="https://www.ohwr.org/project/mini-wr/wikis/home" TargetMode="External"/><Relationship Id="rId23" Type="http://schemas.openxmlformats.org/officeDocument/2006/relationships/hyperlink" Target="http://www.ohwr.org/project/white-rabbit/wikis/Switch" TargetMode="External"/><Relationship Id="rId10" Type="http://schemas.openxmlformats.org/officeDocument/2006/relationships/hyperlink" Target="https://www.ohwr.org/project/spec/wiki" TargetMode="External"/><Relationship Id="rId19" Type="http://schemas.openxmlformats.org/officeDocument/2006/relationships/image" Target="../media/image12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hyperlink" Target="https://www.ohwr.org/project/crio-wr/wikis/home" TargetMode="External"/><Relationship Id="rId22" Type="http://schemas.openxmlformats.org/officeDocument/2006/relationships/hyperlink" Target="http://www.ohwr.org/project/white-rabbit/wikis/Node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wr-switch-sw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ohwr.org/project/wr-switch-sw/-/wikis/uploads/1a5a73c1528ccfe7e739e0dfc8e0ecd1/wrs-developer-manual-v7.0.pdf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wr.org/project/white-rabbit/wikis/Nod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hyperlink" Target="http://www.ohwr.org/project/white-rabbit/wikis/Swit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ohwr.org/project/wr-cor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hyperlink" Target="https://ohwr.org/project/wr-core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rostokąt 5"/>
          <p:cNvSpPr/>
          <p:nvPr/>
        </p:nvSpPr>
        <p:spPr>
          <a:xfrm>
            <a:off x="-36360" y="1419480"/>
            <a:ext cx="9179640" cy="1439280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algn="ctr"/>
            <a:endParaRPr lang="en-GB"/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1680" cy="110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  <a:t>WR Switch and Node</a:t>
            </a:r>
            <a:b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</a:br>
            <a: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  <a:t>Architecture</a:t>
            </a:r>
            <a:endParaRPr lang="en-US" sz="44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5867400" y="3291840"/>
            <a:ext cx="3127680" cy="118491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33A0"/>
                </a:solidFill>
                <a:latin typeface="Gill Sans MT"/>
              </a:rPr>
              <a:t>Maciej Lipinski</a:t>
            </a: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>
                <a:solidFill>
                  <a:srgbClr val="0033A0"/>
                </a:solidFill>
                <a:latin typeface="Gill Sans MT"/>
              </a:rPr>
              <a:t>WR Collaboration / CERN</a:t>
            </a: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strike="noStrike" spc="-1" dirty="0">
              <a:latin typeface="Arial"/>
            </a:endParaRPr>
          </a:p>
        </p:txBody>
      </p:sp>
      <p:pic>
        <p:nvPicPr>
          <p:cNvPr id="93" name="Obraz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/>
          <a:stretch/>
        </p:blipFill>
        <p:spPr>
          <a:xfrm>
            <a:off x="662787" y="3105150"/>
            <a:ext cx="1527464" cy="1130125"/>
          </a:xfrm>
          <a:prstGeom prst="rect">
            <a:avLst/>
          </a:prstGeom>
          <a:ln w="0">
            <a:noFill/>
          </a:ln>
        </p:spPr>
      </p:pic>
      <p:sp>
        <p:nvSpPr>
          <p:cNvPr id="2" name="Prostokąt 1"/>
          <p:cNvSpPr/>
          <p:nvPr/>
        </p:nvSpPr>
        <p:spPr>
          <a:xfrm>
            <a:off x="644381" y="4050609"/>
            <a:ext cx="15642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>
                <a:solidFill>
                  <a:srgbClr val="0033A0"/>
                </a:solidFill>
                <a:latin typeface="Gill Sans MT"/>
              </a:rPr>
              <a:t>Training material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rostokąt 210"/>
          <p:cNvSpPr/>
          <p:nvPr/>
        </p:nvSpPr>
        <p:spPr>
          <a:xfrm>
            <a:off x="6629401" y="678021"/>
            <a:ext cx="2590799" cy="41035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Prostokąt 212"/>
          <p:cNvSpPr/>
          <p:nvPr/>
        </p:nvSpPr>
        <p:spPr>
          <a:xfrm>
            <a:off x="0" y="658574"/>
            <a:ext cx="603133" cy="4122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Prostokąt 211"/>
          <p:cNvSpPr/>
          <p:nvPr/>
        </p:nvSpPr>
        <p:spPr>
          <a:xfrm>
            <a:off x="603133" y="671671"/>
            <a:ext cx="6026268" cy="41098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Timing Architecture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7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cxnSp>
        <p:nvCxnSpPr>
          <p:cNvPr id="4" name="Łącznik prostoliniowy 3"/>
          <p:cNvCxnSpPr/>
          <p:nvPr/>
        </p:nvCxnSpPr>
        <p:spPr>
          <a:xfrm>
            <a:off x="618074" y="666750"/>
            <a:ext cx="0" cy="38862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/>
          <p:cNvSpPr txBox="1"/>
          <p:nvPr/>
        </p:nvSpPr>
        <p:spPr>
          <a:xfrm>
            <a:off x="0" y="66675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HW</a:t>
            </a:r>
            <a:endParaRPr lang="en-US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2787208" y="654683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GW (FPGA)</a:t>
            </a:r>
            <a:endParaRPr lang="en-US" dirty="0"/>
          </a:p>
        </p:txBody>
      </p:sp>
      <p:cxnSp>
        <p:nvCxnSpPr>
          <p:cNvPr id="50" name="Łącznik prostoliniowy 49"/>
          <p:cNvCxnSpPr/>
          <p:nvPr/>
        </p:nvCxnSpPr>
        <p:spPr>
          <a:xfrm>
            <a:off x="6629400" y="666750"/>
            <a:ext cx="0" cy="38862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ole tekstowe 59"/>
          <p:cNvSpPr txBox="1"/>
          <p:nvPr/>
        </p:nvSpPr>
        <p:spPr>
          <a:xfrm>
            <a:off x="3734812" y="1408152"/>
            <a:ext cx="745717" cy="5539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Non-PTP </a:t>
            </a:r>
          </a:p>
          <a:p>
            <a:pPr algn="ctr"/>
            <a:r>
              <a:rPr lang="en-US" sz="1000" dirty="0" smtClean="0"/>
              <a:t>Ethernet </a:t>
            </a:r>
          </a:p>
          <a:p>
            <a:pPr algn="ctr"/>
            <a:r>
              <a:rPr lang="en-US" sz="1000" dirty="0" smtClean="0"/>
              <a:t>traffic</a:t>
            </a:r>
            <a:endParaRPr lang="en-US" sz="1000" dirty="0"/>
          </a:p>
        </p:txBody>
      </p:sp>
      <p:sp>
        <p:nvSpPr>
          <p:cNvPr id="180" name="Prostokąt 179"/>
          <p:cNvSpPr/>
          <p:nvPr/>
        </p:nvSpPr>
        <p:spPr>
          <a:xfrm>
            <a:off x="4953001" y="826649"/>
            <a:ext cx="1447800" cy="89809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PPS gen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Keeps WR Time (</a:t>
            </a:r>
            <a:r>
              <a:rPr lang="en-US" sz="1000" dirty="0" err="1" smtClean="0">
                <a:solidFill>
                  <a:srgbClr val="0033A0"/>
                </a:solidFill>
              </a:rPr>
              <a:t>sec+nsec</a:t>
            </a:r>
            <a:r>
              <a:rPr lang="en-US" sz="1000" dirty="0" smtClean="0">
                <a:solidFill>
                  <a:srgbClr val="0033A0"/>
                </a:solidFill>
              </a:rPr>
              <a:t>)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Generates PPS out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Syncs to PPS in</a:t>
            </a:r>
          </a:p>
          <a:p>
            <a:pPr marL="171450" indent="-171450">
              <a:buFontTx/>
              <a:buChar char="-"/>
            </a:pPr>
            <a:endParaRPr lang="en-US" sz="1000" b="1" dirty="0" smtClean="0">
              <a:solidFill>
                <a:srgbClr val="0033A0"/>
              </a:solidFill>
            </a:endParaRPr>
          </a:p>
        </p:txBody>
      </p:sp>
      <p:cxnSp>
        <p:nvCxnSpPr>
          <p:cNvPr id="181" name="Łącznik prosty ze strzałką 180"/>
          <p:cNvCxnSpPr/>
          <p:nvPr/>
        </p:nvCxnSpPr>
        <p:spPr>
          <a:xfrm flipH="1">
            <a:off x="6350" y="1202872"/>
            <a:ext cx="49403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pole tekstowe 198"/>
          <p:cNvSpPr txBox="1"/>
          <p:nvPr/>
        </p:nvSpPr>
        <p:spPr>
          <a:xfrm>
            <a:off x="6858000" y="1011315"/>
            <a:ext cx="1768475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 smtClean="0"/>
              <a:t>Get WR Time</a:t>
            </a:r>
          </a:p>
          <a:p>
            <a:endParaRPr lang="en-US" sz="1000" dirty="0"/>
          </a:p>
          <a:p>
            <a:r>
              <a:rPr lang="en-US" sz="1000" dirty="0" smtClean="0"/>
              <a:t>Set WR Time (sec and </a:t>
            </a:r>
            <a:r>
              <a:rPr lang="en-US" sz="1000" dirty="0" err="1" smtClean="0"/>
              <a:t>nsec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cxnSp>
        <p:nvCxnSpPr>
          <p:cNvPr id="200" name="Łącznik prosty ze strzałką 199"/>
          <p:cNvCxnSpPr/>
          <p:nvPr/>
        </p:nvCxnSpPr>
        <p:spPr>
          <a:xfrm>
            <a:off x="6400800" y="1123951"/>
            <a:ext cx="388759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pole tekstowe 209"/>
          <p:cNvSpPr txBox="1"/>
          <p:nvPr/>
        </p:nvSpPr>
        <p:spPr>
          <a:xfrm>
            <a:off x="6660554" y="641983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SW(ARM, </a:t>
            </a:r>
            <a:r>
              <a:rPr lang="en-US" dirty="0" err="1" smtClean="0"/>
              <a:t>RiskV</a:t>
            </a:r>
            <a:r>
              <a:rPr lang="en-US" dirty="0" smtClean="0"/>
              <a:t>/LM32)</a:t>
            </a:r>
            <a:endParaRPr lang="en-US" dirty="0"/>
          </a:p>
        </p:txBody>
      </p:sp>
      <p:sp>
        <p:nvSpPr>
          <p:cNvPr id="216" name="Prostokąt 215"/>
          <p:cNvSpPr/>
          <p:nvPr/>
        </p:nvSpPr>
        <p:spPr>
          <a:xfrm>
            <a:off x="0" y="971550"/>
            <a:ext cx="65114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PPS out</a:t>
            </a:r>
          </a:p>
          <a:p>
            <a:pPr>
              <a:spcBef>
                <a:spcPts val="1200"/>
              </a:spcBef>
            </a:pPr>
            <a:r>
              <a:rPr lang="en-US" sz="1000" dirty="0" smtClean="0"/>
              <a:t>PPS in</a:t>
            </a:r>
            <a:endParaRPr lang="en-US" sz="1000" dirty="0"/>
          </a:p>
        </p:txBody>
      </p:sp>
      <p:cxnSp>
        <p:nvCxnSpPr>
          <p:cNvPr id="252" name="Łącznik prosty ze strzałką 251"/>
          <p:cNvCxnSpPr/>
          <p:nvPr/>
        </p:nvCxnSpPr>
        <p:spPr>
          <a:xfrm>
            <a:off x="12701" y="1288314"/>
            <a:ext cx="49403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" name="Prostokąt 398"/>
          <p:cNvSpPr/>
          <p:nvPr/>
        </p:nvSpPr>
        <p:spPr>
          <a:xfrm>
            <a:off x="0" y="1930400"/>
            <a:ext cx="457200" cy="6858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SFP</a:t>
            </a:r>
            <a:endParaRPr lang="en-US" sz="1100" dirty="0">
              <a:solidFill>
                <a:schemeClr val="tx1"/>
              </a:solidFill>
            </a:endParaRPr>
          </a:p>
        </p:txBody>
      </p:sp>
      <p:grpSp>
        <p:nvGrpSpPr>
          <p:cNvPr id="400" name="Grupa 399"/>
          <p:cNvGrpSpPr/>
          <p:nvPr/>
        </p:nvGrpSpPr>
        <p:grpSpPr>
          <a:xfrm>
            <a:off x="457200" y="2139374"/>
            <a:ext cx="381000" cy="106977"/>
            <a:chOff x="457200" y="2139375"/>
            <a:chExt cx="533400" cy="76200"/>
          </a:xfrm>
        </p:grpSpPr>
        <p:cxnSp>
          <p:nvCxnSpPr>
            <p:cNvPr id="401" name="Łącznik prosty ze strzałką 400"/>
            <p:cNvCxnSpPr/>
            <p:nvPr/>
          </p:nvCxnSpPr>
          <p:spPr>
            <a:xfrm>
              <a:off x="457200" y="21393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Łącznik prosty ze strzałką 401"/>
            <p:cNvCxnSpPr/>
            <p:nvPr/>
          </p:nvCxnSpPr>
          <p:spPr>
            <a:xfrm flipH="1">
              <a:off x="457200" y="22155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3" name="pole tekstowe 402"/>
          <p:cNvSpPr txBox="1"/>
          <p:nvPr/>
        </p:nvSpPr>
        <p:spPr>
          <a:xfrm>
            <a:off x="546132" y="1910775"/>
            <a:ext cx="2920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</a:t>
            </a:r>
            <a:r>
              <a:rPr lang="en-US" sz="1000" dirty="0" smtClean="0"/>
              <a:t>x</a:t>
            </a:r>
          </a:p>
          <a:p>
            <a:endParaRPr lang="en-US" sz="1000" dirty="0" smtClean="0"/>
          </a:p>
          <a:p>
            <a:r>
              <a:rPr lang="en-US" sz="1000" dirty="0" smtClean="0"/>
              <a:t>tx</a:t>
            </a:r>
            <a:endParaRPr lang="en-US" sz="1000" dirty="0"/>
          </a:p>
        </p:txBody>
      </p:sp>
      <p:grpSp>
        <p:nvGrpSpPr>
          <p:cNvPr id="404" name="Grupa 403"/>
          <p:cNvGrpSpPr/>
          <p:nvPr/>
        </p:nvGrpSpPr>
        <p:grpSpPr>
          <a:xfrm>
            <a:off x="4040713" y="2224901"/>
            <a:ext cx="378887" cy="76200"/>
            <a:chOff x="4421713" y="2224901"/>
            <a:chExt cx="533400" cy="76200"/>
          </a:xfrm>
        </p:grpSpPr>
        <p:cxnSp>
          <p:nvCxnSpPr>
            <p:cNvPr id="405" name="Łącznik prosty ze strzałką 404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Łącznik prosty ze strzałką 405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7" name="pole tekstowe 406"/>
          <p:cNvSpPr txBox="1"/>
          <p:nvPr/>
        </p:nvSpPr>
        <p:spPr>
          <a:xfrm>
            <a:off x="4056233" y="1996301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408" name="pole tekstowe 407"/>
          <p:cNvSpPr txBox="1"/>
          <p:nvPr/>
        </p:nvSpPr>
        <p:spPr>
          <a:xfrm>
            <a:off x="4502350" y="1715929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rx      tx</a:t>
            </a:r>
            <a:endParaRPr lang="en-US" sz="1000" dirty="0"/>
          </a:p>
        </p:txBody>
      </p:sp>
      <p:grpSp>
        <p:nvGrpSpPr>
          <p:cNvPr id="409" name="Grupa 408"/>
          <p:cNvGrpSpPr/>
          <p:nvPr/>
        </p:nvGrpSpPr>
        <p:grpSpPr>
          <a:xfrm>
            <a:off x="2362200" y="2139374"/>
            <a:ext cx="292068" cy="106978"/>
            <a:chOff x="457200" y="2139375"/>
            <a:chExt cx="533400" cy="76200"/>
          </a:xfrm>
        </p:grpSpPr>
        <p:cxnSp>
          <p:nvCxnSpPr>
            <p:cNvPr id="410" name="Łącznik prosty ze strzałką 409"/>
            <p:cNvCxnSpPr/>
            <p:nvPr/>
          </p:nvCxnSpPr>
          <p:spPr>
            <a:xfrm>
              <a:off x="457200" y="21393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Łącznik prosty ze strzałką 410"/>
            <p:cNvCxnSpPr/>
            <p:nvPr/>
          </p:nvCxnSpPr>
          <p:spPr>
            <a:xfrm flipH="1">
              <a:off x="457200" y="22155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2" name="pole tekstowe 411"/>
          <p:cNvSpPr txBox="1"/>
          <p:nvPr/>
        </p:nvSpPr>
        <p:spPr>
          <a:xfrm>
            <a:off x="2362200" y="1910775"/>
            <a:ext cx="2920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</a:t>
            </a:r>
            <a:r>
              <a:rPr lang="en-US" sz="1000" dirty="0" smtClean="0"/>
              <a:t>x</a:t>
            </a:r>
          </a:p>
          <a:p>
            <a:endParaRPr lang="en-US" sz="1000" dirty="0" smtClean="0"/>
          </a:p>
          <a:p>
            <a:r>
              <a:rPr lang="en-US" sz="1000" dirty="0" smtClean="0"/>
              <a:t>tx</a:t>
            </a:r>
            <a:endParaRPr lang="en-US" sz="1000" dirty="0"/>
          </a:p>
        </p:txBody>
      </p:sp>
      <p:grpSp>
        <p:nvGrpSpPr>
          <p:cNvPr id="413" name="Grupa 412"/>
          <p:cNvGrpSpPr/>
          <p:nvPr/>
        </p:nvGrpSpPr>
        <p:grpSpPr>
          <a:xfrm>
            <a:off x="5183713" y="2224901"/>
            <a:ext cx="378887" cy="76200"/>
            <a:chOff x="4421713" y="2224901"/>
            <a:chExt cx="533400" cy="76200"/>
          </a:xfrm>
        </p:grpSpPr>
        <p:cxnSp>
          <p:nvCxnSpPr>
            <p:cNvPr id="414" name="Łącznik prosty ze strzałką 413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Łącznik prosty ze strzałką 414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6" name="pole tekstowe 415"/>
          <p:cNvSpPr txBox="1"/>
          <p:nvPr/>
        </p:nvSpPr>
        <p:spPr>
          <a:xfrm>
            <a:off x="5199233" y="1996301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417" name="pole tekstowe 416"/>
          <p:cNvSpPr txBox="1"/>
          <p:nvPr/>
        </p:nvSpPr>
        <p:spPr>
          <a:xfrm>
            <a:off x="6705601" y="1962150"/>
            <a:ext cx="457200" cy="90027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lIns="0" rIns="0" rtlCol="0" anchor="ctr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NIC driver</a:t>
            </a:r>
          </a:p>
        </p:txBody>
      </p:sp>
      <p:grpSp>
        <p:nvGrpSpPr>
          <p:cNvPr id="418" name="Grupa 417"/>
          <p:cNvGrpSpPr/>
          <p:nvPr/>
        </p:nvGrpSpPr>
        <p:grpSpPr>
          <a:xfrm>
            <a:off x="7181849" y="2114553"/>
            <a:ext cx="692151" cy="186550"/>
            <a:chOff x="4421713" y="2172284"/>
            <a:chExt cx="533400" cy="128817"/>
          </a:xfrm>
        </p:grpSpPr>
        <p:cxnSp>
          <p:nvCxnSpPr>
            <p:cNvPr id="419" name="Łącznik prosty ze strzałką 418"/>
            <p:cNvCxnSpPr/>
            <p:nvPr/>
          </p:nvCxnSpPr>
          <p:spPr>
            <a:xfrm>
              <a:off x="4421713" y="2172284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Łącznik prosty ze strzałką 419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1" name="pole tekstowe 420"/>
          <p:cNvSpPr txBox="1"/>
          <p:nvPr/>
        </p:nvSpPr>
        <p:spPr>
          <a:xfrm>
            <a:off x="7156449" y="2096929"/>
            <a:ext cx="829031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PTP </a:t>
            </a:r>
            <a:r>
              <a:rPr lang="en-US" sz="1000" dirty="0" err="1" smtClean="0"/>
              <a:t>msg</a:t>
            </a:r>
            <a:endParaRPr lang="en-US" sz="1000" dirty="0"/>
          </a:p>
        </p:txBody>
      </p:sp>
      <p:sp>
        <p:nvSpPr>
          <p:cNvPr id="422" name="pole tekstowe 421"/>
          <p:cNvSpPr txBox="1"/>
          <p:nvPr/>
        </p:nvSpPr>
        <p:spPr>
          <a:xfrm>
            <a:off x="7181849" y="2419350"/>
            <a:ext cx="678041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coarse</a:t>
            </a:r>
          </a:p>
          <a:p>
            <a:pPr algn="ctr"/>
            <a:r>
              <a:rPr lang="en-US" sz="1000" dirty="0" err="1" smtClean="0"/>
              <a:t>timetamps</a:t>
            </a:r>
            <a:endParaRPr lang="en-US" sz="1000" dirty="0" smtClean="0"/>
          </a:p>
        </p:txBody>
      </p:sp>
      <p:grpSp>
        <p:nvGrpSpPr>
          <p:cNvPr id="423" name="Grupa 422"/>
          <p:cNvGrpSpPr/>
          <p:nvPr/>
        </p:nvGrpSpPr>
        <p:grpSpPr>
          <a:xfrm>
            <a:off x="7188200" y="2464773"/>
            <a:ext cx="685800" cy="335577"/>
            <a:chOff x="4421713" y="2204383"/>
            <a:chExt cx="533400" cy="223718"/>
          </a:xfrm>
        </p:grpSpPr>
        <p:cxnSp>
          <p:nvCxnSpPr>
            <p:cNvPr id="424" name="Łącznik prosty ze strzałką 423"/>
            <p:cNvCxnSpPr/>
            <p:nvPr/>
          </p:nvCxnSpPr>
          <p:spPr>
            <a:xfrm>
              <a:off x="4421713" y="2204383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Łącznik prosty ze strzałką 424"/>
            <p:cNvCxnSpPr/>
            <p:nvPr/>
          </p:nvCxnSpPr>
          <p:spPr>
            <a:xfrm flipH="1">
              <a:off x="4421713" y="2428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6" name="pole tekstowe 425"/>
          <p:cNvSpPr txBox="1"/>
          <p:nvPr/>
        </p:nvSpPr>
        <p:spPr>
          <a:xfrm>
            <a:off x="6789560" y="3424079"/>
            <a:ext cx="2335390" cy="112887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1000" b="1" dirty="0" err="1" smtClean="0">
                <a:solidFill>
                  <a:schemeClr val="bg1"/>
                </a:solidFill>
              </a:rPr>
              <a:t>SoftPLL</a:t>
            </a:r>
            <a:r>
              <a:rPr lang="en-US" sz="1000" b="1" dirty="0" smtClean="0">
                <a:solidFill>
                  <a:schemeClr val="bg1"/>
                </a:solidFill>
              </a:rPr>
              <a:t> SW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Select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ref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from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rx</a:t>
            </a:r>
            <a:r>
              <a:rPr lang="en-US" sz="1000" dirty="0" smtClean="0">
                <a:solidFill>
                  <a:schemeClr val="bg1"/>
                </a:solidFill>
              </a:rPr>
              <a:t>[id] and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ext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Calculate phase error from tags</a:t>
            </a:r>
          </a:p>
          <a:p>
            <a:pPr marL="628650" lvl="1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Between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ref</a:t>
            </a:r>
            <a:r>
              <a:rPr lang="en-US" sz="1000" dirty="0" smtClean="0">
                <a:solidFill>
                  <a:schemeClr val="bg1"/>
                </a:solidFill>
              </a:rPr>
              <a:t> and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wr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628650" lvl="1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Ideal and real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wr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PI controller to generated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DDMTD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PI </a:t>
            </a:r>
            <a:r>
              <a:rPr lang="en-US" sz="1000" dirty="0">
                <a:solidFill>
                  <a:schemeClr val="bg1"/>
                </a:solidFill>
              </a:rPr>
              <a:t>controller to generated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wr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27" name="Prostokąt 426"/>
          <p:cNvSpPr/>
          <p:nvPr/>
        </p:nvSpPr>
        <p:spPr>
          <a:xfrm>
            <a:off x="4565326" y="3554968"/>
            <a:ext cx="11496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000" dirty="0" smtClean="0"/>
              <a:t>Phase tag[</a:t>
            </a:r>
            <a:r>
              <a:rPr lang="en-US" sz="1000" dirty="0" err="1" smtClean="0"/>
              <a:t>ch</a:t>
            </a:r>
            <a:r>
              <a:rPr lang="en-US" sz="1000" dirty="0" smtClean="0"/>
              <a:t>]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Interrupt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Rx clock channel</a:t>
            </a:r>
            <a:endParaRPr lang="en-US" sz="1000" dirty="0"/>
          </a:p>
        </p:txBody>
      </p:sp>
      <p:grpSp>
        <p:nvGrpSpPr>
          <p:cNvPr id="428" name="Grupa 427"/>
          <p:cNvGrpSpPr/>
          <p:nvPr/>
        </p:nvGrpSpPr>
        <p:grpSpPr>
          <a:xfrm>
            <a:off x="4421712" y="3801189"/>
            <a:ext cx="2367847" cy="446961"/>
            <a:chOff x="4191000" y="3801189"/>
            <a:chExt cx="2598560" cy="446961"/>
          </a:xfrm>
        </p:grpSpPr>
        <p:cxnSp>
          <p:nvCxnSpPr>
            <p:cNvPr id="429" name="Łącznik prosty ze strzałką 428"/>
            <p:cNvCxnSpPr/>
            <p:nvPr/>
          </p:nvCxnSpPr>
          <p:spPr>
            <a:xfrm>
              <a:off x="4191000" y="3801189"/>
              <a:ext cx="2598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Łącznik prosty ze strzałką 429"/>
            <p:cNvCxnSpPr/>
            <p:nvPr/>
          </p:nvCxnSpPr>
          <p:spPr>
            <a:xfrm>
              <a:off x="4191000" y="4019550"/>
              <a:ext cx="2598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Łącznik prosty ze strzałką 430"/>
            <p:cNvCxnSpPr/>
            <p:nvPr/>
          </p:nvCxnSpPr>
          <p:spPr>
            <a:xfrm flipH="1">
              <a:off x="4191000" y="4248150"/>
              <a:ext cx="2598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2" name="Łącznik prosty ze strzałką 431"/>
          <p:cNvCxnSpPr/>
          <p:nvPr/>
        </p:nvCxnSpPr>
        <p:spPr>
          <a:xfrm flipH="1">
            <a:off x="539718" y="4019550"/>
            <a:ext cx="2133600" cy="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Prostokąt 432"/>
          <p:cNvSpPr/>
          <p:nvPr/>
        </p:nvSpPr>
        <p:spPr>
          <a:xfrm>
            <a:off x="914400" y="3779678"/>
            <a:ext cx="4555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DAC</a:t>
            </a:r>
            <a:endParaRPr lang="en-US" sz="1000" dirty="0"/>
          </a:p>
        </p:txBody>
      </p:sp>
      <p:sp>
        <p:nvSpPr>
          <p:cNvPr id="434" name="Prostokąt 433"/>
          <p:cNvSpPr/>
          <p:nvPr/>
        </p:nvSpPr>
        <p:spPr>
          <a:xfrm>
            <a:off x="6350" y="2945685"/>
            <a:ext cx="527050" cy="3062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VCXOs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35" name="Prostokąt 434"/>
          <p:cNvSpPr/>
          <p:nvPr/>
        </p:nvSpPr>
        <p:spPr>
          <a:xfrm>
            <a:off x="6350" y="3790950"/>
            <a:ext cx="527050" cy="3062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DAC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436" name="Łącznik prosty ze strzałką 435"/>
          <p:cNvCxnSpPr>
            <a:stCxn id="435" idx="0"/>
            <a:endCxn id="434" idx="2"/>
          </p:cNvCxnSpPr>
          <p:nvPr/>
        </p:nvCxnSpPr>
        <p:spPr>
          <a:xfrm flipV="1">
            <a:off x="269875" y="3251914"/>
            <a:ext cx="0" cy="53903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Prostokąt 436"/>
          <p:cNvSpPr/>
          <p:nvPr/>
        </p:nvSpPr>
        <p:spPr>
          <a:xfrm>
            <a:off x="618074" y="2800350"/>
            <a:ext cx="652743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/>
              <a:t>c</a:t>
            </a:r>
            <a:r>
              <a:rPr lang="en-US" sz="1000" dirty="0" err="1" smtClean="0"/>
              <a:t>lk</a:t>
            </a:r>
            <a:r>
              <a:rPr lang="en-US" sz="1000" baseline="-25000" dirty="0" err="1" smtClean="0"/>
              <a:t>wr</a:t>
            </a:r>
            <a:endParaRPr lang="en-US" sz="1000" baseline="-25000" dirty="0" smtClean="0"/>
          </a:p>
          <a:p>
            <a:endParaRPr lang="en-US" sz="1000" baseline="-25000" dirty="0"/>
          </a:p>
          <a:p>
            <a:r>
              <a:rPr lang="en-US" sz="1000" dirty="0" err="1" smtClean="0"/>
              <a:t>clk</a:t>
            </a:r>
            <a:r>
              <a:rPr lang="en-US" sz="1000" baseline="-25000" dirty="0" err="1" smtClean="0"/>
              <a:t>DDMTD</a:t>
            </a:r>
            <a:endParaRPr lang="en-US" sz="1000" baseline="-25000" dirty="0"/>
          </a:p>
          <a:p>
            <a:endParaRPr lang="en-US" sz="1000" baseline="-25000" dirty="0"/>
          </a:p>
        </p:txBody>
      </p:sp>
      <p:cxnSp>
        <p:nvCxnSpPr>
          <p:cNvPr id="438" name="Łącznik łamany 437"/>
          <p:cNvCxnSpPr>
            <a:stCxn id="434" idx="3"/>
            <a:endCxn id="440" idx="1"/>
          </p:cNvCxnSpPr>
          <p:nvPr/>
        </p:nvCxnSpPr>
        <p:spPr>
          <a:xfrm>
            <a:off x="533400" y="3098800"/>
            <a:ext cx="2133600" cy="83781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Łącznik prosty ze strzałką 438"/>
          <p:cNvCxnSpPr/>
          <p:nvPr/>
        </p:nvCxnSpPr>
        <p:spPr>
          <a:xfrm flipV="1">
            <a:off x="1593850" y="2758003"/>
            <a:ext cx="3175" cy="344994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" name="Prostokąt 439"/>
          <p:cNvSpPr/>
          <p:nvPr/>
        </p:nvSpPr>
        <p:spPr>
          <a:xfrm>
            <a:off x="2667000" y="3857724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5" name="Łącznik łamany 444"/>
          <p:cNvCxnSpPr>
            <a:endCxn id="460" idx="2"/>
          </p:cNvCxnSpPr>
          <p:nvPr/>
        </p:nvCxnSpPr>
        <p:spPr>
          <a:xfrm flipV="1">
            <a:off x="533400" y="2762250"/>
            <a:ext cx="5410200" cy="260350"/>
          </a:xfrm>
          <a:prstGeom prst="bentConnector2">
            <a:avLst/>
          </a:prstGeom>
          <a:ln>
            <a:solidFill>
              <a:srgbClr val="0033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Prostokąt 445"/>
          <p:cNvSpPr/>
          <p:nvPr/>
        </p:nvSpPr>
        <p:spPr>
          <a:xfrm>
            <a:off x="2673318" y="3143965"/>
            <a:ext cx="1746282" cy="4183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TX_TSU (only WR Switch)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FIFO with tx timestamps </a:t>
            </a:r>
          </a:p>
        </p:txBody>
      </p:sp>
      <p:cxnSp>
        <p:nvCxnSpPr>
          <p:cNvPr id="447" name="Łącznik prosty ze strzałką 446"/>
          <p:cNvCxnSpPr>
            <a:stCxn id="472" idx="2"/>
          </p:cNvCxnSpPr>
          <p:nvPr/>
        </p:nvCxnSpPr>
        <p:spPr>
          <a:xfrm>
            <a:off x="3352800" y="2762250"/>
            <a:ext cx="0" cy="38171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8" name="Prostokąt 447"/>
          <p:cNvSpPr/>
          <p:nvPr/>
        </p:nvSpPr>
        <p:spPr>
          <a:xfrm>
            <a:off x="3315096" y="2762250"/>
            <a:ext cx="11304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tx timestamp (</a:t>
            </a:r>
            <a:r>
              <a:rPr lang="en-US" sz="1000" dirty="0" err="1" smtClean="0"/>
              <a:t>ts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cxnSp>
        <p:nvCxnSpPr>
          <p:cNvPr id="449" name="Łącznik łamany 448"/>
          <p:cNvCxnSpPr>
            <a:stCxn id="446" idx="3"/>
            <a:endCxn id="417" idx="2"/>
          </p:cNvCxnSpPr>
          <p:nvPr/>
        </p:nvCxnSpPr>
        <p:spPr>
          <a:xfrm flipV="1">
            <a:off x="4419600" y="2862421"/>
            <a:ext cx="2514601" cy="490737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Prostokąt 449"/>
          <p:cNvSpPr/>
          <p:nvPr/>
        </p:nvSpPr>
        <p:spPr>
          <a:xfrm>
            <a:off x="4580804" y="3106936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T</a:t>
            </a:r>
            <a:r>
              <a:rPr lang="en-US" sz="1000" dirty="0" smtClean="0"/>
              <a:t>x timestamps</a:t>
            </a:r>
            <a:endParaRPr lang="en-US" sz="1000" dirty="0"/>
          </a:p>
        </p:txBody>
      </p:sp>
      <p:cxnSp>
        <p:nvCxnSpPr>
          <p:cNvPr id="451" name="Łącznik prosty ze strzałką 450"/>
          <p:cNvCxnSpPr/>
          <p:nvPr/>
        </p:nvCxnSpPr>
        <p:spPr>
          <a:xfrm>
            <a:off x="8928100" y="2896002"/>
            <a:ext cx="0" cy="50964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Łącznik łamany 451"/>
          <p:cNvCxnSpPr>
            <a:stCxn id="454" idx="0"/>
            <a:endCxn id="453" idx="3"/>
          </p:cNvCxnSpPr>
          <p:nvPr/>
        </p:nvCxnSpPr>
        <p:spPr>
          <a:xfrm rot="16200000" flipV="1">
            <a:off x="4485711" y="1564710"/>
            <a:ext cx="376199" cy="418681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3" name="Prostokąt 452"/>
          <p:cNvSpPr/>
          <p:nvPr/>
        </p:nvSpPr>
        <p:spPr>
          <a:xfrm>
            <a:off x="4353328" y="1547851"/>
            <a:ext cx="111141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Prostokąt 453"/>
          <p:cNvSpPr/>
          <p:nvPr/>
        </p:nvSpPr>
        <p:spPr>
          <a:xfrm>
            <a:off x="4845050" y="1962150"/>
            <a:ext cx="76200" cy="76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5" name="Prostokąt 454"/>
          <p:cNvSpPr/>
          <p:nvPr/>
        </p:nvSpPr>
        <p:spPr>
          <a:xfrm>
            <a:off x="4756050" y="1962150"/>
            <a:ext cx="76200" cy="76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6" name="Prostokąt 455"/>
          <p:cNvSpPr/>
          <p:nvPr/>
        </p:nvSpPr>
        <p:spPr>
          <a:xfrm>
            <a:off x="4353329" y="1653401"/>
            <a:ext cx="111141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7" name="Łącznik łamany 456"/>
          <p:cNvCxnSpPr>
            <a:stCxn id="458" idx="3"/>
            <a:endCxn id="455" idx="0"/>
          </p:cNvCxnSpPr>
          <p:nvPr/>
        </p:nvCxnSpPr>
        <p:spPr>
          <a:xfrm>
            <a:off x="4480529" y="1685151"/>
            <a:ext cx="313621" cy="276999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pole tekstowe 457"/>
          <p:cNvSpPr txBox="1"/>
          <p:nvPr/>
        </p:nvSpPr>
        <p:spPr>
          <a:xfrm>
            <a:off x="3734812" y="1408152"/>
            <a:ext cx="745717" cy="5539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Non-PTP </a:t>
            </a:r>
          </a:p>
          <a:p>
            <a:pPr algn="ctr"/>
            <a:r>
              <a:rPr lang="en-US" sz="1000" dirty="0" smtClean="0"/>
              <a:t>Ethernet </a:t>
            </a:r>
          </a:p>
          <a:p>
            <a:pPr algn="ctr"/>
            <a:r>
              <a:rPr lang="en-US" sz="1000" dirty="0" smtClean="0"/>
              <a:t>traffic</a:t>
            </a:r>
            <a:endParaRPr lang="en-US" sz="1000" dirty="0"/>
          </a:p>
        </p:txBody>
      </p:sp>
      <p:sp>
        <p:nvSpPr>
          <p:cNvPr id="459" name="Prostokąt 458"/>
          <p:cNvSpPr/>
          <p:nvPr/>
        </p:nvSpPr>
        <p:spPr>
          <a:xfrm>
            <a:off x="4421713" y="1962150"/>
            <a:ext cx="759887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Ethernet Traffic Handling modules</a:t>
            </a:r>
          </a:p>
          <a:p>
            <a:pPr algn="ctr"/>
            <a:endParaRPr lang="en-US" sz="1000" b="1" dirty="0" smtClean="0">
              <a:solidFill>
                <a:srgbClr val="0033A0"/>
              </a:solidFill>
            </a:endParaRPr>
          </a:p>
        </p:txBody>
      </p:sp>
      <p:sp>
        <p:nvSpPr>
          <p:cNvPr id="462" name="pole tekstowe 461"/>
          <p:cNvSpPr txBox="1"/>
          <p:nvPr/>
        </p:nvSpPr>
        <p:spPr>
          <a:xfrm>
            <a:off x="8211959" y="3017833"/>
            <a:ext cx="829031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Setpoint</a:t>
            </a:r>
            <a:endParaRPr lang="en-US" sz="1000" dirty="0"/>
          </a:p>
        </p:txBody>
      </p:sp>
      <p:cxnSp>
        <p:nvCxnSpPr>
          <p:cNvPr id="463" name="Łącznik prosty ze strzałką 462"/>
          <p:cNvCxnSpPr>
            <a:stCxn id="426" idx="0"/>
          </p:cNvCxnSpPr>
          <p:nvPr/>
        </p:nvCxnSpPr>
        <p:spPr>
          <a:xfrm flipV="1">
            <a:off x="7957255" y="2876551"/>
            <a:ext cx="0" cy="54752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" name="pole tekstowe 463"/>
          <p:cNvSpPr txBox="1"/>
          <p:nvPr/>
        </p:nvSpPr>
        <p:spPr>
          <a:xfrm>
            <a:off x="7327721" y="2952750"/>
            <a:ext cx="829031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Track </a:t>
            </a:r>
          </a:p>
          <a:p>
            <a:pPr algn="ctr"/>
            <a:r>
              <a:rPr lang="en-US" sz="1000" dirty="0" smtClean="0"/>
              <a:t>Phase</a:t>
            </a:r>
            <a:endParaRPr lang="en-US" sz="1000" dirty="0"/>
          </a:p>
        </p:txBody>
      </p:sp>
      <p:cxnSp>
        <p:nvCxnSpPr>
          <p:cNvPr id="465" name="Łącznik łamany 464"/>
          <p:cNvCxnSpPr>
            <a:stCxn id="469" idx="3"/>
            <a:endCxn id="466" idx="1"/>
          </p:cNvCxnSpPr>
          <p:nvPr/>
        </p:nvCxnSpPr>
        <p:spPr>
          <a:xfrm>
            <a:off x="2362200" y="2673868"/>
            <a:ext cx="317532" cy="103852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6" name="Prostokąt 465"/>
          <p:cNvSpPr/>
          <p:nvPr/>
        </p:nvSpPr>
        <p:spPr>
          <a:xfrm>
            <a:off x="2679732" y="3633499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Prostokąt 466"/>
          <p:cNvSpPr/>
          <p:nvPr/>
        </p:nvSpPr>
        <p:spPr>
          <a:xfrm>
            <a:off x="2000427" y="2729627"/>
            <a:ext cx="5838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/>
              <a:t>clk</a:t>
            </a:r>
            <a:r>
              <a:rPr lang="en-US" sz="1000" baseline="-25000" dirty="0" err="1" smtClean="0"/>
              <a:t>rx</a:t>
            </a:r>
            <a:r>
              <a:rPr lang="en-US" sz="1000" dirty="0" smtClean="0"/>
              <a:t>[id]</a:t>
            </a:r>
            <a:endParaRPr lang="en-US" sz="1000" dirty="0"/>
          </a:p>
        </p:txBody>
      </p:sp>
      <p:cxnSp>
        <p:nvCxnSpPr>
          <p:cNvPr id="468" name="Łącznik łamany 467"/>
          <p:cNvCxnSpPr>
            <a:stCxn id="469" idx="3"/>
            <a:endCxn id="470" idx="1"/>
          </p:cNvCxnSpPr>
          <p:nvPr/>
        </p:nvCxnSpPr>
        <p:spPr>
          <a:xfrm>
            <a:off x="2362200" y="2673868"/>
            <a:ext cx="311133" cy="4784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Prostokąt 468"/>
          <p:cNvSpPr/>
          <p:nvPr/>
        </p:nvSpPr>
        <p:spPr>
          <a:xfrm>
            <a:off x="2273268" y="2594979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Prostokąt 469"/>
          <p:cNvSpPr/>
          <p:nvPr/>
        </p:nvSpPr>
        <p:spPr>
          <a:xfrm>
            <a:off x="2673333" y="2599763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Prostokąt 470"/>
          <p:cNvSpPr/>
          <p:nvPr/>
        </p:nvSpPr>
        <p:spPr>
          <a:xfrm>
            <a:off x="838200" y="1962150"/>
            <a:ext cx="153035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WR_GT*_PHY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Bitslide or LPDC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Deterministic config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DDMTD (optional)</a:t>
            </a:r>
            <a:endParaRPr lang="en-US" sz="1000" dirty="0">
              <a:solidFill>
                <a:srgbClr val="0033A0"/>
              </a:solidFill>
            </a:endParaRPr>
          </a:p>
        </p:txBody>
      </p:sp>
      <p:sp>
        <p:nvSpPr>
          <p:cNvPr id="472" name="Prostokąt 471"/>
          <p:cNvSpPr/>
          <p:nvPr/>
        </p:nvSpPr>
        <p:spPr>
          <a:xfrm>
            <a:off x="2667000" y="1962150"/>
            <a:ext cx="137160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Endpoint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PCS</a:t>
            </a:r>
            <a:r>
              <a:rPr lang="en-US" sz="1000" dirty="0">
                <a:solidFill>
                  <a:srgbClr val="0033A0"/>
                </a:solidFill>
              </a:rPr>
              <a:t> </a:t>
            </a:r>
            <a:r>
              <a:rPr lang="en-US" sz="1000" dirty="0" smtClean="0">
                <a:solidFill>
                  <a:srgbClr val="0033A0"/>
                </a:solidFill>
              </a:rPr>
              <a:t>(8b10b)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Ethernet/VLANs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Timestamping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Rx/Tx </a:t>
            </a:r>
            <a:r>
              <a:rPr lang="en-US" sz="1000" dirty="0" err="1" smtClean="0">
                <a:solidFill>
                  <a:srgbClr val="0033A0"/>
                </a:solidFill>
              </a:rPr>
              <a:t>clk</a:t>
            </a:r>
            <a:r>
              <a:rPr lang="en-US" sz="1000" dirty="0" smtClean="0">
                <a:solidFill>
                  <a:srgbClr val="0033A0"/>
                </a:solidFill>
              </a:rPr>
              <a:t>-cross</a:t>
            </a:r>
            <a:endParaRPr lang="en-US" sz="1000" dirty="0">
              <a:solidFill>
                <a:srgbClr val="0033A0"/>
              </a:solidFill>
            </a:endParaRPr>
          </a:p>
        </p:txBody>
      </p:sp>
      <p:grpSp>
        <p:nvGrpSpPr>
          <p:cNvPr id="473" name="Grupa 472"/>
          <p:cNvGrpSpPr/>
          <p:nvPr/>
        </p:nvGrpSpPr>
        <p:grpSpPr>
          <a:xfrm>
            <a:off x="6324600" y="2246352"/>
            <a:ext cx="378887" cy="76200"/>
            <a:chOff x="4421713" y="2224901"/>
            <a:chExt cx="533400" cy="76200"/>
          </a:xfrm>
        </p:grpSpPr>
        <p:cxnSp>
          <p:nvCxnSpPr>
            <p:cNvPr id="474" name="Łącznik prosty ze strzałką 473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Łącznik prosty ze strzałką 474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6" name="pole tekstowe 475"/>
          <p:cNvSpPr txBox="1"/>
          <p:nvPr/>
        </p:nvSpPr>
        <p:spPr>
          <a:xfrm>
            <a:off x="6324600" y="2017752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477" name="Prostokąt 476"/>
          <p:cNvSpPr/>
          <p:nvPr/>
        </p:nvSpPr>
        <p:spPr>
          <a:xfrm>
            <a:off x="2671729" y="3775952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8" name="Łącznik łamany 477"/>
          <p:cNvCxnSpPr/>
          <p:nvPr/>
        </p:nvCxnSpPr>
        <p:spPr>
          <a:xfrm>
            <a:off x="1762125" y="3015446"/>
            <a:ext cx="892143" cy="842278"/>
          </a:xfrm>
          <a:prstGeom prst="bentConnector3">
            <a:avLst>
              <a:gd name="adj1" fmla="val -714"/>
            </a:avLst>
          </a:prstGeom>
          <a:ln>
            <a:solidFill>
              <a:srgbClr val="0033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Prostokąt 478"/>
          <p:cNvSpPr/>
          <p:nvPr/>
        </p:nvSpPr>
        <p:spPr>
          <a:xfrm>
            <a:off x="2666999" y="3633500"/>
            <a:ext cx="1754713" cy="8330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err="1" smtClean="0">
                <a:solidFill>
                  <a:srgbClr val="0033A0"/>
                </a:solidFill>
              </a:rPr>
              <a:t>Softpll</a:t>
            </a:r>
            <a:r>
              <a:rPr lang="en-US" sz="1000" b="1" dirty="0">
                <a:solidFill>
                  <a:srgbClr val="0033A0"/>
                </a:solidFill>
              </a:rPr>
              <a:t> </a:t>
            </a:r>
            <a:r>
              <a:rPr lang="en-US" sz="1000" b="1" dirty="0" smtClean="0">
                <a:solidFill>
                  <a:srgbClr val="0033A0"/>
                </a:solidFill>
              </a:rPr>
              <a:t>GW</a:t>
            </a:r>
          </a:p>
          <a:p>
            <a:pPr marL="171450" indent="-171450">
              <a:buFontTx/>
              <a:buChar char="-"/>
            </a:pPr>
            <a:r>
              <a:rPr lang="en-US" sz="1000" dirty="0" err="1" smtClean="0">
                <a:solidFill>
                  <a:srgbClr val="0033A0"/>
                </a:solidFill>
              </a:rPr>
              <a:t>DDMTD+deglicher</a:t>
            </a:r>
            <a:endParaRPr lang="en-US" sz="1000" dirty="0" smtClean="0">
              <a:solidFill>
                <a:srgbClr val="0033A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Interrupt generation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Tag mux</a:t>
            </a:r>
          </a:p>
        </p:txBody>
      </p:sp>
      <p:cxnSp>
        <p:nvCxnSpPr>
          <p:cNvPr id="254" name="Łącznik łamany 253"/>
          <p:cNvCxnSpPr/>
          <p:nvPr/>
        </p:nvCxnSpPr>
        <p:spPr>
          <a:xfrm rot="10800000" flipV="1">
            <a:off x="3352800" y="1408152"/>
            <a:ext cx="1600202" cy="553997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" name="Łącznik prosty ze strzałką 479"/>
          <p:cNvCxnSpPr/>
          <p:nvPr/>
        </p:nvCxnSpPr>
        <p:spPr>
          <a:xfrm>
            <a:off x="0" y="4305300"/>
            <a:ext cx="2654268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" name="Prostokąt 480"/>
          <p:cNvSpPr/>
          <p:nvPr/>
        </p:nvSpPr>
        <p:spPr>
          <a:xfrm>
            <a:off x="-56826" y="4095750"/>
            <a:ext cx="5902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10MHz</a:t>
            </a:r>
            <a:endParaRPr lang="en-US" sz="1000" dirty="0"/>
          </a:p>
        </p:txBody>
      </p:sp>
      <p:sp>
        <p:nvSpPr>
          <p:cNvPr id="482" name="Prostokąt 481"/>
          <p:cNvSpPr/>
          <p:nvPr/>
        </p:nvSpPr>
        <p:spPr>
          <a:xfrm>
            <a:off x="457200" y="4189571"/>
            <a:ext cx="457200" cy="36337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PLL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83" name="Prostokąt 482"/>
          <p:cNvSpPr/>
          <p:nvPr/>
        </p:nvSpPr>
        <p:spPr>
          <a:xfrm>
            <a:off x="938011" y="4059078"/>
            <a:ext cx="15408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/>
              <a:t>clk</a:t>
            </a:r>
            <a:r>
              <a:rPr lang="en-US" sz="1000" baseline="-25000" dirty="0" err="1" smtClean="0"/>
              <a:t>ext</a:t>
            </a:r>
            <a:r>
              <a:rPr lang="en-US" sz="1000" dirty="0" smtClean="0"/>
              <a:t> (62.5 or 125MHz)</a:t>
            </a:r>
            <a:endParaRPr lang="en-US" sz="1000" dirty="0"/>
          </a:p>
        </p:txBody>
      </p:sp>
      <p:grpSp>
        <p:nvGrpSpPr>
          <p:cNvPr id="484" name="Grupa 483"/>
          <p:cNvGrpSpPr/>
          <p:nvPr/>
        </p:nvGrpSpPr>
        <p:grpSpPr>
          <a:xfrm>
            <a:off x="1762125" y="1715930"/>
            <a:ext cx="3952875" cy="1306671"/>
            <a:chOff x="1762125" y="1637446"/>
            <a:chExt cx="3952875" cy="1543904"/>
          </a:xfrm>
        </p:grpSpPr>
        <p:cxnSp>
          <p:nvCxnSpPr>
            <p:cNvPr id="485" name="Łącznik prosty ze strzałką 484"/>
            <p:cNvCxnSpPr/>
            <p:nvPr/>
          </p:nvCxnSpPr>
          <p:spPr>
            <a:xfrm flipV="1">
              <a:off x="1762125" y="2876550"/>
              <a:ext cx="0" cy="299164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Łącznik prosty ze strzałką 485"/>
            <p:cNvCxnSpPr/>
            <p:nvPr/>
          </p:nvCxnSpPr>
          <p:spPr>
            <a:xfrm flipV="1">
              <a:off x="3124200" y="2873732"/>
              <a:ext cx="0" cy="299164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Łącznik prosty ze strzałką 486"/>
            <p:cNvCxnSpPr/>
            <p:nvPr/>
          </p:nvCxnSpPr>
          <p:spPr>
            <a:xfrm flipV="1">
              <a:off x="4794150" y="2882186"/>
              <a:ext cx="0" cy="299164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Łącznik prosty ze strzałką 487"/>
            <p:cNvCxnSpPr/>
            <p:nvPr/>
          </p:nvCxnSpPr>
          <p:spPr>
            <a:xfrm flipV="1">
              <a:off x="5715000" y="1637446"/>
              <a:ext cx="0" cy="1538270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0" name="Prostokąt 459"/>
          <p:cNvSpPr/>
          <p:nvPr/>
        </p:nvSpPr>
        <p:spPr>
          <a:xfrm>
            <a:off x="5562600" y="1962150"/>
            <a:ext cx="76200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Network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Interface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Controller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(NIC)</a:t>
            </a:r>
          </a:p>
          <a:p>
            <a:pPr algn="ctr"/>
            <a:endParaRPr lang="en-US" sz="1000" b="1" dirty="0" smtClean="0">
              <a:solidFill>
                <a:srgbClr val="0033A0"/>
              </a:solidFill>
            </a:endParaRPr>
          </a:p>
        </p:txBody>
      </p:sp>
      <p:cxnSp>
        <p:nvCxnSpPr>
          <p:cNvPr id="489" name="Łącznik łamany 488"/>
          <p:cNvCxnSpPr/>
          <p:nvPr/>
        </p:nvCxnSpPr>
        <p:spPr>
          <a:xfrm rot="16200000" flipV="1">
            <a:off x="7138371" y="786209"/>
            <a:ext cx="614005" cy="2098674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pole tekstowe 460"/>
          <p:cNvSpPr txBox="1"/>
          <p:nvPr/>
        </p:nvSpPr>
        <p:spPr>
          <a:xfrm>
            <a:off x="7874000" y="1962150"/>
            <a:ext cx="1250950" cy="9144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lIns="91440" rIns="0" rtlCol="0">
            <a:no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PTP </a:t>
            </a:r>
            <a:r>
              <a:rPr lang="en-US" sz="1000" b="1" dirty="0" smtClean="0">
                <a:solidFill>
                  <a:schemeClr val="bg1"/>
                </a:solidFill>
              </a:rPr>
              <a:t>daemon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PTP/WR/HA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Fine timestamps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Servo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(time, phase)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83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180975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DDMTD and </a:t>
            </a:r>
            <a:r>
              <a:rPr lang="en-US" sz="2000" spc="-1" dirty="0" err="1" smtClean="0">
                <a:solidFill>
                  <a:srgbClr val="0033A0"/>
                </a:solidFill>
                <a:latin typeface="Bookman Old Style"/>
              </a:rPr>
              <a:t>SoftPLL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8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99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DDMTD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9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52400" y="74295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d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132567"/>
            <a:ext cx="5206494" cy="1648983"/>
          </a:xfrm>
          <a:prstGeom prst="rect">
            <a:avLst/>
          </a:prstGeom>
          <a:ln w="19050">
            <a:solidFill>
              <a:srgbClr val="00B050"/>
            </a:solidFill>
            <a:prstDash val="sysDash"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74" y="679463"/>
            <a:ext cx="4068452" cy="2267181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906452" y="3181350"/>
            <a:ext cx="1905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Local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WR Clock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signal 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330606" y="3818558"/>
            <a:ext cx="1511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L1 rx clock signal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4572000" y="843557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-1" dirty="0">
                <a:solidFill>
                  <a:srgbClr val="0033A0"/>
                </a:solidFill>
                <a:latin typeface="Bookman Old Style"/>
              </a:rPr>
              <a:t>Digital Dual Mixer Time Difference (DDMTD)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Precise phase measurements in FPGA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Used on Grandmaster to lock to external clock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Used on GM and Master to enhance timestamps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Used on Slave for phase-shifting PLL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WR parameters: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spc="-1" dirty="0" err="1">
                <a:solidFill>
                  <a:srgbClr val="0033A0"/>
                </a:solidFill>
                <a:latin typeface="Bookman Old Style"/>
              </a:rPr>
              <a:t>clk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in            = 62.5 MHz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spc="-1" dirty="0" err="1">
                <a:solidFill>
                  <a:srgbClr val="0033A0"/>
                </a:solidFill>
                <a:latin typeface="Bookman Old Style"/>
              </a:rPr>
              <a:t>clk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DDMTD = 62.496185 MHz (N=14)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spc="-1" dirty="0" err="1">
                <a:solidFill>
                  <a:srgbClr val="0033A0"/>
                </a:solidFill>
                <a:latin typeface="Bookman Old Style"/>
              </a:rPr>
              <a:t>clk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out         = 3.814 kHz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Theoretical resolution of 0.977 ps</a:t>
            </a:r>
          </a:p>
        </p:txBody>
      </p:sp>
      <p:sp>
        <p:nvSpPr>
          <p:cNvPr id="3" name="Dowolny kształt 2"/>
          <p:cNvSpPr/>
          <p:nvPr/>
        </p:nvSpPr>
        <p:spPr>
          <a:xfrm>
            <a:off x="2866719" y="2895599"/>
            <a:ext cx="5254930" cy="225425"/>
          </a:xfrm>
          <a:custGeom>
            <a:avLst/>
            <a:gdLst>
              <a:gd name="connsiteX0" fmla="*/ 0 w 5238750"/>
              <a:gd name="connsiteY0" fmla="*/ 25400 h 266700"/>
              <a:gd name="connsiteX1" fmla="*/ 0 w 5238750"/>
              <a:gd name="connsiteY1" fmla="*/ 266700 h 266700"/>
              <a:gd name="connsiteX2" fmla="*/ 5238750 w 5238750"/>
              <a:gd name="connsiteY2" fmla="*/ 222250 h 266700"/>
              <a:gd name="connsiteX3" fmla="*/ 666750 w 5238750"/>
              <a:gd name="connsiteY3" fmla="*/ 0 h 266700"/>
              <a:gd name="connsiteX4" fmla="*/ 0 w 5238750"/>
              <a:gd name="connsiteY4" fmla="*/ 25400 h 266700"/>
              <a:gd name="connsiteX0" fmla="*/ 0 w 5238750"/>
              <a:gd name="connsiteY0" fmla="*/ 25400 h 225425"/>
              <a:gd name="connsiteX1" fmla="*/ 3175 w 5238750"/>
              <a:gd name="connsiteY1" fmla="*/ 225425 h 225425"/>
              <a:gd name="connsiteX2" fmla="*/ 5238750 w 5238750"/>
              <a:gd name="connsiteY2" fmla="*/ 222250 h 225425"/>
              <a:gd name="connsiteX3" fmla="*/ 666750 w 5238750"/>
              <a:gd name="connsiteY3" fmla="*/ 0 h 225425"/>
              <a:gd name="connsiteX4" fmla="*/ 0 w 5238750"/>
              <a:gd name="connsiteY4" fmla="*/ 25400 h 225425"/>
              <a:gd name="connsiteX0" fmla="*/ 0 w 5254625"/>
              <a:gd name="connsiteY0" fmla="*/ 9525 h 225425"/>
              <a:gd name="connsiteX1" fmla="*/ 19050 w 5254625"/>
              <a:gd name="connsiteY1" fmla="*/ 225425 h 225425"/>
              <a:gd name="connsiteX2" fmla="*/ 5254625 w 5254625"/>
              <a:gd name="connsiteY2" fmla="*/ 222250 h 225425"/>
              <a:gd name="connsiteX3" fmla="*/ 682625 w 5254625"/>
              <a:gd name="connsiteY3" fmla="*/ 0 h 225425"/>
              <a:gd name="connsiteX4" fmla="*/ 0 w 5254625"/>
              <a:gd name="connsiteY4" fmla="*/ 9525 h 225425"/>
              <a:gd name="connsiteX0" fmla="*/ 305 w 5254930"/>
              <a:gd name="connsiteY0" fmla="*/ 9525 h 225425"/>
              <a:gd name="connsiteX1" fmla="*/ 305 w 5254930"/>
              <a:gd name="connsiteY1" fmla="*/ 225425 h 225425"/>
              <a:gd name="connsiteX2" fmla="*/ 5254930 w 5254930"/>
              <a:gd name="connsiteY2" fmla="*/ 222250 h 225425"/>
              <a:gd name="connsiteX3" fmla="*/ 682930 w 5254930"/>
              <a:gd name="connsiteY3" fmla="*/ 0 h 225425"/>
              <a:gd name="connsiteX4" fmla="*/ 305 w 5254930"/>
              <a:gd name="connsiteY4" fmla="*/ 9525 h 22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4930" h="225425">
                <a:moveTo>
                  <a:pt x="305" y="9525"/>
                </a:moveTo>
                <a:cubicBezTo>
                  <a:pt x="1363" y="76200"/>
                  <a:pt x="-753" y="158750"/>
                  <a:pt x="305" y="225425"/>
                </a:cubicBezTo>
                <a:lnTo>
                  <a:pt x="5254930" y="222250"/>
                </a:lnTo>
                <a:lnTo>
                  <a:pt x="682930" y="0"/>
                </a:lnTo>
                <a:lnTo>
                  <a:pt x="305" y="9525"/>
                </a:lnTo>
                <a:close/>
              </a:path>
            </a:pathLst>
          </a:custGeom>
          <a:gradFill flip="none" rotWithShape="1">
            <a:gsLst>
              <a:gs pos="0">
                <a:srgbClr val="00B050"/>
              </a:gs>
              <a:gs pos="100000">
                <a:schemeClr val="bg1">
                  <a:lumMod val="8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4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10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39" y="361950"/>
            <a:ext cx="7451156" cy="4338154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81053"/>
            <a:ext cx="2669410" cy="845447"/>
          </a:xfrm>
          <a:prstGeom prst="rect">
            <a:avLst/>
          </a:prstGeom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err="1" smtClean="0">
                <a:solidFill>
                  <a:srgbClr val="0033A0"/>
                </a:solidFill>
                <a:latin typeface="Bookman Old Style"/>
              </a:rPr>
              <a:t>SoftPLL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 architecture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837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39" y="361676"/>
            <a:ext cx="7451156" cy="4338154"/>
          </a:xfrm>
          <a:prstGeom prst="rect">
            <a:avLst/>
          </a:prstGeom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err="1" smtClean="0">
                <a:solidFill>
                  <a:srgbClr val="0033A0"/>
                </a:solidFill>
                <a:latin typeface="Bookman Old Style"/>
              </a:rPr>
              <a:t>SoftPLL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 architecture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10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81053"/>
            <a:ext cx="2669410" cy="845447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6319788" y="352051"/>
            <a:ext cx="1543499" cy="18466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Local WR Clock signal</a:t>
            </a:r>
            <a:endParaRPr 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145783" y="2540277"/>
            <a:ext cx="716864" cy="153888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rIns="91440" bIns="0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Local WR</a:t>
            </a:r>
            <a:endParaRPr lang="en-US" sz="1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81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39" y="361676"/>
            <a:ext cx="7451156" cy="4338154"/>
          </a:xfrm>
          <a:prstGeom prst="rect">
            <a:avLst/>
          </a:prstGeom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err="1" smtClean="0">
                <a:solidFill>
                  <a:srgbClr val="0033A0"/>
                </a:solidFill>
                <a:latin typeface="Bookman Old Style"/>
              </a:rPr>
              <a:t>SoftPLL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 architecture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10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81053"/>
            <a:ext cx="2669410" cy="845447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6319788" y="352051"/>
            <a:ext cx="1543499" cy="18466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Local WR Clock signal</a:t>
            </a:r>
            <a:endParaRPr 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1145783" y="2540277"/>
            <a:ext cx="716864" cy="153888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rIns="91440" bIns="0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Local WR</a:t>
            </a:r>
            <a:endParaRPr lang="en-US" sz="1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64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39" y="361676"/>
            <a:ext cx="7451156" cy="4338154"/>
          </a:xfrm>
          <a:prstGeom prst="rect">
            <a:avLst/>
          </a:prstGeom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err="1" smtClean="0">
                <a:solidFill>
                  <a:srgbClr val="0033A0"/>
                </a:solidFill>
                <a:latin typeface="Bookman Old Style"/>
              </a:rPr>
              <a:t>SoftPLL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 architecture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10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81053"/>
            <a:ext cx="2669410" cy="845447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6319788" y="352051"/>
            <a:ext cx="1543499" cy="18466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Local WR Clock signal</a:t>
            </a:r>
            <a:endParaRPr 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1145783" y="2540277"/>
            <a:ext cx="716864" cy="153888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rIns="91440" bIns="0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Local WR</a:t>
            </a:r>
            <a:endParaRPr lang="en-US" sz="1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02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180975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Data Forwarding Architecture</a:t>
            </a:r>
            <a:br>
              <a:rPr lang="en-US" sz="20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of WR Switch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11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88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Switch - Data Forwarding Architecture 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12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8" t="17268" r="9286" b="7943"/>
          <a:stretch/>
        </p:blipFill>
        <p:spPr bwMode="auto">
          <a:xfrm>
            <a:off x="2533650" y="665856"/>
            <a:ext cx="6553200" cy="383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ostokąt 1"/>
          <p:cNvSpPr/>
          <p:nvPr/>
        </p:nvSpPr>
        <p:spPr>
          <a:xfrm>
            <a:off x="-76200" y="4496693"/>
            <a:ext cx="94488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spc="-1" dirty="0" smtClean="0">
                <a:solidFill>
                  <a:srgbClr val="0033A0"/>
                </a:solidFill>
                <a:latin typeface="Bookman Old Style"/>
              </a:rPr>
              <a:t>Source</a:t>
            </a: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: M. Lipinski, Methods </a:t>
            </a:r>
            <a:r>
              <a:rPr lang="en-US" sz="1050" spc="-1" dirty="0">
                <a:solidFill>
                  <a:srgbClr val="0033A0"/>
                </a:solidFill>
                <a:latin typeface="Bookman Old Style"/>
              </a:rPr>
              <a:t>to Increase Reliability </a:t>
            </a: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and Ensure Determinism in a White Rabbit Network, WUT PhD, Warsaw, Poland 2016</a:t>
            </a:r>
            <a:endParaRPr lang="en-US" sz="1050" spc="-1" dirty="0">
              <a:solidFill>
                <a:srgbClr val="0033A0"/>
              </a:solidFill>
              <a:latin typeface="Bookman Old Style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3" t="15232" r="10468" b="19096"/>
          <a:stretch/>
        </p:blipFill>
        <p:spPr bwMode="auto">
          <a:xfrm>
            <a:off x="28574" y="1367492"/>
            <a:ext cx="2562225" cy="126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owolny kształt 2"/>
          <p:cNvSpPr/>
          <p:nvPr/>
        </p:nvSpPr>
        <p:spPr>
          <a:xfrm>
            <a:off x="456233" y="2695575"/>
            <a:ext cx="3639517" cy="714375"/>
          </a:xfrm>
          <a:custGeom>
            <a:avLst/>
            <a:gdLst>
              <a:gd name="connsiteX0" fmla="*/ 48592 w 3639517"/>
              <a:gd name="connsiteY0" fmla="*/ 0 h 714375"/>
              <a:gd name="connsiteX1" fmla="*/ 143842 w 3639517"/>
              <a:gd name="connsiteY1" fmla="*/ 590550 h 714375"/>
              <a:gd name="connsiteX2" fmla="*/ 1258267 w 3639517"/>
              <a:gd name="connsiteY2" fmla="*/ 714375 h 714375"/>
              <a:gd name="connsiteX3" fmla="*/ 3639517 w 3639517"/>
              <a:gd name="connsiteY3" fmla="*/ 676275 h 71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9517" h="714375">
                <a:moveTo>
                  <a:pt x="48592" y="0"/>
                </a:moveTo>
                <a:cubicBezTo>
                  <a:pt x="-4589" y="235744"/>
                  <a:pt x="-57770" y="471488"/>
                  <a:pt x="143842" y="590550"/>
                </a:cubicBezTo>
                <a:cubicBezTo>
                  <a:pt x="345454" y="709612"/>
                  <a:pt x="1258267" y="714375"/>
                  <a:pt x="1258267" y="714375"/>
                </a:cubicBezTo>
                <a:lnTo>
                  <a:pt x="3639517" y="676275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rostokąt 3"/>
          <p:cNvSpPr/>
          <p:nvPr/>
        </p:nvSpPr>
        <p:spPr>
          <a:xfrm>
            <a:off x="8162924" y="1962150"/>
            <a:ext cx="481011" cy="1894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CPU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6760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180975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Interconnections of HDL modules </a:t>
            </a:r>
            <a:br>
              <a:rPr lang="en-US" sz="20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in the WR Switch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13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098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2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26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36"/>
          <a:stretch/>
        </p:blipFill>
        <p:spPr>
          <a:xfrm>
            <a:off x="687116" y="1927860"/>
            <a:ext cx="3124702" cy="752761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59" y="3382929"/>
            <a:ext cx="3076341" cy="865221"/>
          </a:xfrm>
          <a:prstGeom prst="rect">
            <a:avLst/>
          </a:prstGeom>
        </p:spPr>
      </p:pic>
      <p:sp>
        <p:nvSpPr>
          <p:cNvPr id="28" name="Prostokąt zaokrąglony 27"/>
          <p:cNvSpPr/>
          <p:nvPr/>
        </p:nvSpPr>
        <p:spPr>
          <a:xfrm>
            <a:off x="683567" y="759384"/>
            <a:ext cx="3024337" cy="3641168"/>
          </a:xfrm>
          <a:prstGeom prst="roundRect">
            <a:avLst>
              <a:gd name="adj" fmla="val 7789"/>
            </a:avLst>
          </a:prstGeom>
          <a:noFill/>
          <a:ln>
            <a:solidFill>
              <a:srgbClr val="1D388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stokąt zaokrąglony 28"/>
          <p:cNvSpPr/>
          <p:nvPr/>
        </p:nvSpPr>
        <p:spPr>
          <a:xfrm>
            <a:off x="5011736" y="759383"/>
            <a:ext cx="3024337" cy="3641168"/>
          </a:xfrm>
          <a:prstGeom prst="roundRect">
            <a:avLst>
              <a:gd name="adj" fmla="val 7789"/>
            </a:avLst>
          </a:prstGeom>
          <a:noFill/>
          <a:ln>
            <a:solidFill>
              <a:srgbClr val="1D388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ole tekstowe 29"/>
          <p:cNvSpPr txBox="1"/>
          <p:nvPr/>
        </p:nvSpPr>
        <p:spPr>
          <a:xfrm>
            <a:off x="1645288" y="74612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D388F"/>
                </a:solidFill>
              </a:rPr>
              <a:t>WR switch</a:t>
            </a:r>
            <a:endParaRPr lang="en-US" b="1" dirty="0">
              <a:solidFill>
                <a:srgbClr val="1D388F"/>
              </a:solidFill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5947879" y="74612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D388F"/>
                </a:solidFill>
              </a:rPr>
              <a:t>WR node</a:t>
            </a:r>
            <a:endParaRPr lang="en-US" b="1" dirty="0">
              <a:solidFill>
                <a:srgbClr val="1D388F"/>
              </a:solidFill>
            </a:endParaRPr>
          </a:p>
        </p:txBody>
      </p:sp>
      <p:pic>
        <p:nvPicPr>
          <p:cNvPr id="32" name="Obraz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66" y="926128"/>
            <a:ext cx="2748520" cy="1548189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15" y="2915620"/>
            <a:ext cx="2746230" cy="396426"/>
          </a:xfrm>
          <a:prstGeom prst="rect">
            <a:avLst/>
          </a:prstGeom>
        </p:spPr>
      </p:pic>
      <p:pic>
        <p:nvPicPr>
          <p:cNvPr id="34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542" y="1131632"/>
            <a:ext cx="771059" cy="504272"/>
          </a:xfrm>
          <a:prstGeom prst="rect">
            <a:avLst/>
          </a:prstGeom>
        </p:spPr>
      </p:pic>
      <p:pic>
        <p:nvPicPr>
          <p:cNvPr id="35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770" y="1619991"/>
            <a:ext cx="494262" cy="385555"/>
          </a:xfrm>
          <a:prstGeom prst="rect">
            <a:avLst/>
          </a:prstGeom>
        </p:spPr>
      </p:pic>
      <p:pic>
        <p:nvPicPr>
          <p:cNvPr id="36" name="Picture 2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6" b="19928"/>
          <a:stretch/>
        </p:blipFill>
        <p:spPr>
          <a:xfrm>
            <a:off x="5174045" y="2042269"/>
            <a:ext cx="694099" cy="468925"/>
          </a:xfrm>
          <a:prstGeom prst="rect">
            <a:avLst/>
          </a:prstGeom>
        </p:spPr>
      </p:pic>
      <p:sp>
        <p:nvSpPr>
          <p:cNvPr id="37" name="Prostokąt 36"/>
          <p:cNvSpPr/>
          <p:nvPr/>
        </p:nvSpPr>
        <p:spPr>
          <a:xfrm>
            <a:off x="5940152" y="1106165"/>
            <a:ext cx="20959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11430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Simple PCIe FMC </a:t>
            </a:r>
            <a:b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</a:b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carrier (SPEC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)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-11430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Simple VME 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FMC 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carrier 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(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SVEC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)</a:t>
            </a:r>
            <a:endParaRPr lang="fr-FR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-11430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PCI eXtensions for Instr. (PXI) module</a:t>
            </a:r>
            <a:endParaRPr lang="fr-FR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-1143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FPGA Mezzanine Card (FMC) module</a:t>
            </a:r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-11430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CompactRIO White 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Rabbit</a:t>
            </a:r>
            <a:endParaRPr lang="fr-FR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-11430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Mini-WR to WR-enable carrier</a:t>
            </a:r>
            <a:endParaRPr lang="fr-FR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-11430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AMC FMC Carrier (AFC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)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 compliant with MTCA.4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Obraz 3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770" y="2523862"/>
            <a:ext cx="421497" cy="310495"/>
          </a:xfrm>
          <a:prstGeom prst="rect">
            <a:avLst/>
          </a:prstGeom>
        </p:spPr>
      </p:pic>
      <p:pic>
        <p:nvPicPr>
          <p:cNvPr id="39" name="Obraz 3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128" y="2967561"/>
            <a:ext cx="488277" cy="411523"/>
          </a:xfrm>
          <a:prstGeom prst="rect">
            <a:avLst/>
          </a:prstGeom>
        </p:spPr>
      </p:pic>
      <p:pic>
        <p:nvPicPr>
          <p:cNvPr id="40" name="Obraz 3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5" y="2945814"/>
            <a:ext cx="272036" cy="398588"/>
          </a:xfrm>
          <a:prstGeom prst="rect">
            <a:avLst/>
          </a:prstGeom>
        </p:spPr>
      </p:pic>
      <p:pic>
        <p:nvPicPr>
          <p:cNvPr id="41" name="Obraz 4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499" y="3428232"/>
            <a:ext cx="759653" cy="347547"/>
          </a:xfrm>
          <a:prstGeom prst="rect">
            <a:avLst/>
          </a:prstGeom>
        </p:spPr>
      </p:pic>
      <p:pic>
        <p:nvPicPr>
          <p:cNvPr id="42" name="Obraz 4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996" y="3842469"/>
            <a:ext cx="840658" cy="449429"/>
          </a:xfrm>
          <a:prstGeom prst="rect">
            <a:avLst/>
          </a:prstGeom>
        </p:spPr>
      </p:pic>
      <p:sp>
        <p:nvSpPr>
          <p:cNvPr id="43" name="pole tekstowe 42"/>
          <p:cNvSpPr txBox="1"/>
          <p:nvPr/>
        </p:nvSpPr>
        <p:spPr>
          <a:xfrm>
            <a:off x="4716016" y="4476750"/>
            <a:ext cx="375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22"/>
              </a:rPr>
              <a:t>www.ohwr.org/project/white-rabbit/wikis/Node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44" name="pole tekstowe 43"/>
          <p:cNvSpPr txBox="1"/>
          <p:nvPr/>
        </p:nvSpPr>
        <p:spPr>
          <a:xfrm>
            <a:off x="323528" y="4476750"/>
            <a:ext cx="3877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23"/>
              </a:rPr>
              <a:t>www.ohwr.org/project/white-rabbit/wikis/Switch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45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Devices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57909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14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590800" y="133350"/>
            <a:ext cx="43821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Interconnections of HDL modules</a:t>
            </a:r>
            <a:endParaRPr lang="en-US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6" t="32040" r="24118" b="15394"/>
          <a:stretch/>
        </p:blipFill>
        <p:spPr bwMode="auto">
          <a:xfrm>
            <a:off x="1219200" y="680426"/>
            <a:ext cx="6972144" cy="3950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14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180975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Interconnections of HDL modules </a:t>
            </a:r>
            <a:br>
              <a:rPr lang="en-US" sz="20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in the WR Node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15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 smtClean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577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Node – HDL modules and their communication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16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69" name="Obraz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5350"/>
            <a:ext cx="7162800" cy="3639031"/>
          </a:xfrm>
          <a:prstGeom prst="rect">
            <a:avLst/>
          </a:prstGeom>
        </p:spPr>
      </p:pic>
      <p:grpSp>
        <p:nvGrpSpPr>
          <p:cNvPr id="6" name="Grupa 5"/>
          <p:cNvGrpSpPr/>
          <p:nvPr/>
        </p:nvGrpSpPr>
        <p:grpSpPr>
          <a:xfrm>
            <a:off x="7204532" y="669765"/>
            <a:ext cx="1939468" cy="1444786"/>
            <a:chOff x="7921067" y="-1085850"/>
            <a:chExt cx="2265688" cy="1687800"/>
          </a:xfrm>
        </p:grpSpPr>
        <p:sp>
          <p:nvSpPr>
            <p:cNvPr id="7" name="Rounded Rectangle 13"/>
            <p:cNvSpPr/>
            <p:nvPr/>
          </p:nvSpPr>
          <p:spPr>
            <a:xfrm>
              <a:off x="7921067" y="-1085850"/>
              <a:ext cx="2177463" cy="1687800"/>
            </a:xfrm>
            <a:prstGeom prst="roundRect">
              <a:avLst>
                <a:gd name="adj" fmla="val 1712"/>
              </a:avLst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8" name="TextBox 14"/>
            <p:cNvSpPr txBox="1"/>
            <p:nvPr/>
          </p:nvSpPr>
          <p:spPr>
            <a:xfrm>
              <a:off x="7923167" y="-1085850"/>
              <a:ext cx="2263588" cy="683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WR PTP Core </a:t>
              </a:r>
              <a:br>
                <a:rPr lang="en-US" sz="1600" b="1" dirty="0" smtClean="0">
                  <a:solidFill>
                    <a:schemeClr val="bg1"/>
                  </a:solidFill>
                </a:rPr>
              </a:br>
              <a:r>
                <a:rPr lang="en-US" sz="1600" b="1" dirty="0" smtClean="0">
                  <a:solidFill>
                    <a:schemeClr val="bg1"/>
                  </a:solidFill>
                </a:rPr>
                <a:t>(WRPC)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20"/>
            <p:cNvSpPr txBox="1"/>
            <p:nvPr/>
          </p:nvSpPr>
          <p:spPr>
            <a:xfrm>
              <a:off x="7921067" y="-535633"/>
              <a:ext cx="788076" cy="862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 err="1" smtClean="0">
                  <a:solidFill>
                    <a:schemeClr val="bg1"/>
                  </a:solidFill>
                </a:rPr>
                <a:t>Serdes</a:t>
              </a:r>
              <a:endParaRPr lang="en-US" sz="500" dirty="0" smtClean="0">
                <a:solidFill>
                  <a:schemeClr val="bg1"/>
                </a:solidFill>
              </a:endParaRPr>
            </a:p>
            <a:p>
              <a:endParaRPr lang="en-US" sz="700" dirty="0">
                <a:solidFill>
                  <a:schemeClr val="bg1"/>
                </a:solidFill>
              </a:endParaRPr>
            </a:p>
            <a:p>
              <a:r>
                <a:rPr lang="pl-PL" sz="500" dirty="0" smtClean="0">
                  <a:solidFill>
                    <a:schemeClr val="bg1"/>
                  </a:solidFill>
                </a:rPr>
                <a:t>CLK</a:t>
              </a:r>
              <a:r>
                <a:rPr lang="pl-PL" sz="500" baseline="-25000" dirty="0" smtClean="0">
                  <a:solidFill>
                    <a:schemeClr val="bg1"/>
                  </a:solidFill>
                </a:rPr>
                <a:t>REF</a:t>
              </a:r>
            </a:p>
            <a:p>
              <a:r>
                <a:rPr lang="pl-PL" sz="500" dirty="0" smtClean="0">
                  <a:solidFill>
                    <a:schemeClr val="bg1"/>
                  </a:solidFill>
                </a:rPr>
                <a:t>CLK</a:t>
              </a:r>
              <a:r>
                <a:rPr lang="pl-PL" sz="500" baseline="-25000" dirty="0" smtClean="0">
                  <a:solidFill>
                    <a:schemeClr val="bg1"/>
                  </a:solidFill>
                </a:rPr>
                <a:t>DMTD</a:t>
              </a:r>
            </a:p>
            <a:p>
              <a:r>
                <a:rPr lang="pl-PL" sz="500" dirty="0" err="1" smtClean="0">
                  <a:solidFill>
                    <a:schemeClr val="bg1"/>
                  </a:solidFill>
                </a:rPr>
                <a:t>adjust</a:t>
              </a:r>
              <a:endParaRPr lang="en-US" sz="500" dirty="0" smtClean="0">
                <a:solidFill>
                  <a:schemeClr val="bg1"/>
                </a:solidFill>
              </a:endParaRPr>
            </a:p>
            <a:p>
              <a:endParaRPr lang="en-US" sz="500" dirty="0" smtClean="0">
                <a:solidFill>
                  <a:schemeClr val="bg1"/>
                </a:solidFill>
              </a:endParaRPr>
            </a:p>
            <a:p>
              <a:endParaRPr lang="en-US" sz="500" dirty="0" smtClean="0">
                <a:solidFill>
                  <a:schemeClr val="bg1"/>
                </a:solidFill>
              </a:endParaRPr>
            </a:p>
            <a:p>
              <a:r>
                <a:rPr lang="en-US" sz="500" dirty="0" smtClean="0">
                  <a:solidFill>
                    <a:schemeClr val="bg1"/>
                  </a:solidFill>
                </a:rPr>
                <a:t>I2C</a:t>
              </a:r>
              <a:endParaRPr lang="en-US" sz="5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21"/>
            <p:cNvSpPr txBox="1"/>
            <p:nvPr/>
          </p:nvSpPr>
          <p:spPr>
            <a:xfrm>
              <a:off x="9208472" y="-611833"/>
              <a:ext cx="894943" cy="1087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" dirty="0" smtClean="0">
                  <a:solidFill>
                    <a:schemeClr val="bg1"/>
                  </a:solidFill>
                </a:rPr>
                <a:t>User Data</a:t>
              </a:r>
            </a:p>
            <a:p>
              <a:pPr algn="r"/>
              <a:endParaRPr lang="en-US" sz="5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500" dirty="0" smtClean="0">
                  <a:solidFill>
                    <a:schemeClr val="bg1"/>
                  </a:solidFill>
                </a:rPr>
                <a:t>1-PPS</a:t>
              </a:r>
            </a:p>
            <a:p>
              <a:pPr algn="r"/>
              <a:r>
                <a:rPr lang="en-US" sz="500" dirty="0" smtClean="0">
                  <a:solidFill>
                    <a:schemeClr val="bg1"/>
                  </a:solidFill>
                </a:rPr>
                <a:t>t</a:t>
              </a:r>
              <a:r>
                <a:rPr lang="pl-PL" sz="500" dirty="0" err="1" smtClean="0">
                  <a:solidFill>
                    <a:schemeClr val="bg1"/>
                  </a:solidFill>
                </a:rPr>
                <a:t>imecode</a:t>
              </a:r>
              <a:endParaRPr lang="pl-PL" sz="5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500" dirty="0" err="1" smtClean="0">
                  <a:solidFill>
                    <a:schemeClr val="bg1"/>
                  </a:solidFill>
                </a:rPr>
                <a:t>frequency</a:t>
              </a:r>
              <a:endParaRPr lang="en-US" sz="500" dirty="0" smtClean="0">
                <a:solidFill>
                  <a:schemeClr val="bg1"/>
                </a:solidFill>
              </a:endParaRPr>
            </a:p>
            <a:p>
              <a:pPr algn="r"/>
              <a:endParaRPr lang="en-US" sz="800" dirty="0">
                <a:solidFill>
                  <a:schemeClr val="bg1"/>
                </a:solidFill>
              </a:endParaRPr>
            </a:p>
            <a:p>
              <a:pPr algn="r"/>
              <a:r>
                <a:rPr lang="en-US" sz="500" dirty="0" smtClean="0">
                  <a:solidFill>
                    <a:schemeClr val="bg1"/>
                  </a:solidFill>
                </a:rPr>
                <a:t>Peripheral</a:t>
              </a:r>
              <a:endParaRPr lang="en-US" sz="800" dirty="0" smtClean="0">
                <a:solidFill>
                  <a:schemeClr val="bg1"/>
                </a:solidFill>
              </a:endParaRPr>
            </a:p>
            <a:p>
              <a:pPr algn="r"/>
              <a:endParaRPr lang="en-US" sz="1050" dirty="0">
                <a:solidFill>
                  <a:schemeClr val="bg1"/>
                </a:solidFill>
              </a:endParaRPr>
            </a:p>
            <a:p>
              <a:pPr algn="r"/>
              <a:r>
                <a:rPr lang="en-US" sz="500" dirty="0" smtClean="0">
                  <a:solidFill>
                    <a:schemeClr val="bg1"/>
                  </a:solidFill>
                </a:rPr>
                <a:t>CPU/registers</a:t>
              </a:r>
              <a:endParaRPr lang="en-US" sz="500" dirty="0">
                <a:solidFill>
                  <a:schemeClr val="bg1"/>
                </a:solidFill>
              </a:endParaRPr>
            </a:p>
          </p:txBody>
        </p:sp>
        <p:pic>
          <p:nvPicPr>
            <p:cNvPr id="11" name="Obraz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8801" y="-448834"/>
              <a:ext cx="892883" cy="8116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932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180975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Software environment of the WR Switch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17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5506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Compilation of software</a:t>
            </a:r>
            <a:endParaRPr lang="en-US" sz="20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18 </a:t>
            </a:r>
            <a:r>
              <a:rPr lang="en-US" sz="1050" dirty="0"/>
              <a:t>/ 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52400" y="742950"/>
            <a:ext cx="89154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Repository: </a:t>
            </a:r>
            <a:r>
              <a:rPr lang="en-US" dirty="0" smtClean="0">
                <a:solidFill>
                  <a:srgbClr val="1D438F"/>
                </a:solidFill>
                <a:hlinkClick r:id="rId3"/>
              </a:rPr>
              <a:t>https://ohwr.org/project/wr-switch-sw</a:t>
            </a:r>
            <a:r>
              <a:rPr lang="en-US" dirty="0" smtClean="0">
                <a:solidFill>
                  <a:srgbClr val="1D438F"/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Developers Manual</a:t>
            </a:r>
            <a:r>
              <a:rPr lang="en-US" dirty="0" smtClean="0">
                <a:solidFill>
                  <a:srgbClr val="1D438F"/>
                </a:solidFill>
              </a:rPr>
              <a:t>: </a:t>
            </a:r>
            <a:r>
              <a:rPr lang="en-US" u="sng" dirty="0" smtClean="0">
                <a:solidFill>
                  <a:srgbClr val="1D438F"/>
                </a:solidFill>
                <a:hlinkClick r:id="rId4"/>
              </a:rPr>
              <a:t>link</a:t>
            </a:r>
            <a:endParaRPr lang="en-US" u="sng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Compiling all software - execute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wrs_build-all,</a:t>
            </a:r>
            <a:r>
              <a:rPr lang="en-US" dirty="0" err="1" smtClean="0">
                <a:solidFill>
                  <a:srgbClr val="1D438F"/>
                </a:solidFill>
              </a:rPr>
              <a:t>ideally</a:t>
            </a:r>
            <a:r>
              <a:rPr lang="en-US" dirty="0" smtClean="0">
                <a:solidFill>
                  <a:srgbClr val="1D438F"/>
                </a:solidFill>
              </a:rPr>
              <a:t>:</a:t>
            </a:r>
            <a:br>
              <a:rPr lang="en-US" dirty="0" smtClean="0">
                <a:solidFill>
                  <a:srgbClr val="1D438F"/>
                </a:solidFill>
              </a:rPr>
            </a:b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git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clone git://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ohwr.org/white-rabbit/wr-switch-sw.git</a:t>
            </a:r>
            <a:b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git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submodule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init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git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submodule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update</a:t>
            </a:r>
            <a:b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/path/to/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-switch-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sw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/build/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wrs_build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-all 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2&gt;&amp;1 | tee 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logfile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\ | 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grep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"^20..-..-..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..:“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Compiling </a:t>
            </a:r>
            <a:r>
              <a:rPr lang="en-US" dirty="0">
                <a:solidFill>
                  <a:srgbClr val="1D438F"/>
                </a:solidFill>
              </a:rPr>
              <a:t>your own SW to work on WRS</a:t>
            </a:r>
            <a:r>
              <a:rPr lang="en-US" sz="1600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600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BRX=/home/a/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/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wrs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/clean/build/build/ 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LINUX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=$BRX/linux-3.16.38/ 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CROSS_COMPILE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=$BRX/buildroot-2016.02/output/host/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usr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/bin/arm-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buildroot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linux-gnueabi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 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make</a:t>
            </a:r>
            <a:endParaRPr lang="en-GB" sz="12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sz="1600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endParaRPr lang="en-US" sz="1600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16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Summary</a:t>
            </a:r>
            <a:endParaRPr lang="en-US" sz="20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dirty="0" smtClean="0"/>
              <a:t>19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52400" y="742950"/>
            <a:ext cx="89154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WR Device Architecture and repositories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WR Timing Architecture in the WR Switch and WR Node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DDMTD and </a:t>
            </a:r>
            <a:r>
              <a:rPr lang="en-US" dirty="0" err="1" smtClean="0">
                <a:solidFill>
                  <a:srgbClr val="1D438F"/>
                </a:solidFill>
              </a:rPr>
              <a:t>SoftPLL</a:t>
            </a:r>
            <a:endParaRPr lang="en-US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Data Forwarding Architecture on the WR Switch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Compilation </a:t>
            </a:r>
            <a:r>
              <a:rPr lang="en-US" dirty="0" smtClean="0">
                <a:solidFill>
                  <a:srgbClr val="1D438F"/>
                </a:solidFill>
              </a:rPr>
              <a:t>errors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  <a:p>
            <a:r>
              <a:rPr lang="en-US" dirty="0" smtClean="0">
                <a:solidFill>
                  <a:srgbClr val="1D438F"/>
                </a:solidFill>
              </a:rPr>
              <a:t>NOTE: See backup slides for figures with detailed: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WR Switch HW-GW-SW interactions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WR Switch – detailed HDL modules </a:t>
            </a:r>
            <a:r>
              <a:rPr lang="en-US" dirty="0" smtClean="0">
                <a:solidFill>
                  <a:srgbClr val="1D438F"/>
                </a:solidFill>
              </a:rPr>
              <a:t>design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Endpoint Block Diagram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pc="-1" dirty="0"/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43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211455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Backup slides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20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19</a:t>
            </a:r>
            <a:endParaRPr lang="en-US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455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21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4" t="16336" r="13910" b="10009"/>
          <a:stretch/>
        </p:blipFill>
        <p:spPr bwMode="auto">
          <a:xfrm>
            <a:off x="718523" y="680425"/>
            <a:ext cx="7461250" cy="4094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ostokąt 1"/>
          <p:cNvSpPr/>
          <p:nvPr/>
        </p:nvSpPr>
        <p:spPr>
          <a:xfrm>
            <a:off x="2743200" y="133350"/>
            <a:ext cx="47252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Switch HW-GW-SW </a:t>
            </a: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interactions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1240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Switch – detailed HDL modules design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22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71" name="Symbol zastępczy zawartości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4" t="8428"/>
          <a:stretch/>
        </p:blipFill>
        <p:spPr>
          <a:xfrm>
            <a:off x="1828800" y="594202"/>
            <a:ext cx="5867400" cy="413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66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Endpoint Block Diagram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23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2" t="16630" r="13672" b="6548"/>
          <a:stretch/>
        </p:blipFill>
        <p:spPr bwMode="auto">
          <a:xfrm>
            <a:off x="685800" y="666750"/>
            <a:ext cx="7696200" cy="3815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ostokąt 1"/>
          <p:cNvSpPr/>
          <p:nvPr/>
        </p:nvSpPr>
        <p:spPr>
          <a:xfrm>
            <a:off x="114300" y="4527227"/>
            <a:ext cx="883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spc="-1" dirty="0">
                <a:solidFill>
                  <a:srgbClr val="0033A0"/>
                </a:solidFill>
                <a:latin typeface="Bookman Old Style"/>
              </a:rPr>
              <a:t>Source</a:t>
            </a:r>
            <a:r>
              <a:rPr lang="en-US" sz="1000" spc="-1" dirty="0">
                <a:solidFill>
                  <a:srgbClr val="0033A0"/>
                </a:solidFill>
                <a:latin typeface="Bookman Old Style"/>
              </a:rPr>
              <a:t>: T. </a:t>
            </a:r>
            <a:r>
              <a:rPr lang="en-US" sz="1000" spc="-1" dirty="0" err="1">
                <a:solidFill>
                  <a:srgbClr val="0033A0"/>
                </a:solidFill>
                <a:latin typeface="Bookman Old Style"/>
              </a:rPr>
              <a:t>Włostowski</a:t>
            </a:r>
            <a:r>
              <a:rPr lang="en-US" sz="1000" spc="-1" dirty="0">
                <a:solidFill>
                  <a:srgbClr val="0033A0"/>
                </a:solidFill>
                <a:latin typeface="Bookman Old Style"/>
              </a:rPr>
              <a:t>. </a:t>
            </a:r>
            <a:r>
              <a:rPr lang="en-US" sz="1000" i="1" spc="-1" dirty="0">
                <a:solidFill>
                  <a:srgbClr val="0033A0"/>
                </a:solidFill>
                <a:latin typeface="Bookman Old Style"/>
              </a:rPr>
              <a:t>Precise time and frequency transfer in a White Rabbit network</a:t>
            </a:r>
            <a:r>
              <a:rPr lang="en-US" sz="1000" spc="-1" dirty="0">
                <a:solidFill>
                  <a:srgbClr val="0033A0"/>
                </a:solidFill>
                <a:latin typeface="Bookman Old Style"/>
              </a:rPr>
              <a:t>. </a:t>
            </a:r>
            <a:r>
              <a:rPr lang="en-US" sz="1000" spc="-1" dirty="0" smtClean="0">
                <a:solidFill>
                  <a:srgbClr val="0033A0"/>
                </a:solidFill>
                <a:latin typeface="Bookman Old Style"/>
              </a:rPr>
              <a:t>WUT Master’s thesis, </a:t>
            </a:r>
            <a:r>
              <a:rPr lang="en-US" sz="1000" spc="-1" dirty="0">
                <a:solidFill>
                  <a:srgbClr val="0033A0"/>
                </a:solidFill>
                <a:latin typeface="Bookman Old Style"/>
              </a:rPr>
              <a:t>Warsaw, Poland, May 2011</a:t>
            </a:r>
            <a:r>
              <a:rPr lang="en-US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0496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rostokąt 142"/>
          <p:cNvSpPr/>
          <p:nvPr/>
        </p:nvSpPr>
        <p:spPr>
          <a:xfrm>
            <a:off x="-37627" y="1115457"/>
            <a:ext cx="9192202" cy="11034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Prostokąt 143"/>
          <p:cNvSpPr/>
          <p:nvPr/>
        </p:nvSpPr>
        <p:spPr>
          <a:xfrm>
            <a:off x="-37627" y="2218930"/>
            <a:ext cx="9192201" cy="13794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Prostokąt 144"/>
          <p:cNvSpPr/>
          <p:nvPr/>
        </p:nvSpPr>
        <p:spPr>
          <a:xfrm>
            <a:off x="-37627" y="3589113"/>
            <a:ext cx="9192202" cy="8336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pole tekstowe 145"/>
          <p:cNvSpPr txBox="1"/>
          <p:nvPr/>
        </p:nvSpPr>
        <p:spPr>
          <a:xfrm>
            <a:off x="8039915" y="383929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D388F"/>
                </a:solidFill>
              </a:rPr>
              <a:t>Hardware</a:t>
            </a:r>
            <a:endParaRPr lang="en-US" dirty="0">
              <a:solidFill>
                <a:srgbClr val="1D388F"/>
              </a:solidFill>
            </a:endParaRPr>
          </a:p>
        </p:txBody>
      </p:sp>
      <p:sp>
        <p:nvSpPr>
          <p:cNvPr id="147" name="pole tekstowe 146"/>
          <p:cNvSpPr txBox="1"/>
          <p:nvPr/>
        </p:nvSpPr>
        <p:spPr>
          <a:xfrm>
            <a:off x="8065045" y="2497476"/>
            <a:ext cx="1093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Gateware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(HDL)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8" name="pole tekstowe 147"/>
          <p:cNvSpPr txBox="1"/>
          <p:nvPr/>
        </p:nvSpPr>
        <p:spPr>
          <a:xfrm>
            <a:off x="8065045" y="142358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Software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Devices – architecture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>
                <a:solidFill>
                  <a:srgbClr val="FFFFFF"/>
                </a:solidFill>
              </a:rPr>
              <a:t>3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81" name="Prostokąt zaokrąglony 80"/>
          <p:cNvSpPr/>
          <p:nvPr/>
        </p:nvSpPr>
        <p:spPr>
          <a:xfrm>
            <a:off x="683567" y="759384"/>
            <a:ext cx="3024337" cy="3641168"/>
          </a:xfrm>
          <a:prstGeom prst="roundRect">
            <a:avLst>
              <a:gd name="adj" fmla="val 7789"/>
            </a:avLst>
          </a:prstGeom>
          <a:noFill/>
          <a:ln>
            <a:solidFill>
              <a:srgbClr val="1D388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Prostokąt zaokrąglony 81"/>
          <p:cNvSpPr/>
          <p:nvPr/>
        </p:nvSpPr>
        <p:spPr>
          <a:xfrm>
            <a:off x="5011736" y="759383"/>
            <a:ext cx="3024337" cy="3641168"/>
          </a:xfrm>
          <a:prstGeom prst="roundRect">
            <a:avLst>
              <a:gd name="adj" fmla="val 7789"/>
            </a:avLst>
          </a:prstGeom>
          <a:noFill/>
          <a:ln>
            <a:solidFill>
              <a:srgbClr val="1D388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pole tekstowe 82"/>
          <p:cNvSpPr txBox="1"/>
          <p:nvPr/>
        </p:nvSpPr>
        <p:spPr>
          <a:xfrm>
            <a:off x="4716016" y="4476750"/>
            <a:ext cx="375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3"/>
              </a:rPr>
              <a:t>www.ohwr.org/project/white-rabbit/wikis/Node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84" name="pole tekstowe 83"/>
          <p:cNvSpPr txBox="1"/>
          <p:nvPr/>
        </p:nvSpPr>
        <p:spPr>
          <a:xfrm>
            <a:off x="323528" y="4476750"/>
            <a:ext cx="3877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4"/>
              </a:rPr>
              <a:t>www.ohwr.org/project/white-rabbit/wikis/Switch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85" name="Prostokąt 84"/>
          <p:cNvSpPr/>
          <p:nvPr/>
        </p:nvSpPr>
        <p:spPr>
          <a:xfrm>
            <a:off x="812097" y="1851629"/>
            <a:ext cx="2751682" cy="17374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rostokąt 92"/>
          <p:cNvSpPr/>
          <p:nvPr/>
        </p:nvSpPr>
        <p:spPr>
          <a:xfrm>
            <a:off x="812096" y="1127583"/>
            <a:ext cx="2751682" cy="661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pole tekstowe 96"/>
          <p:cNvSpPr txBox="1"/>
          <p:nvPr/>
        </p:nvSpPr>
        <p:spPr>
          <a:xfrm>
            <a:off x="812096" y="1115457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CPU </a:t>
            </a:r>
            <a:br>
              <a:rPr lang="en-US" sz="1400" dirty="0" smtClean="0"/>
            </a:br>
            <a:r>
              <a:rPr lang="en-US" sz="1400" dirty="0" smtClean="0"/>
              <a:t>(ARM)</a:t>
            </a:r>
            <a:endParaRPr lang="en-US" sz="1400" dirty="0"/>
          </a:p>
        </p:txBody>
      </p:sp>
      <p:sp>
        <p:nvSpPr>
          <p:cNvPr id="99" name="Prostokąt 98"/>
          <p:cNvSpPr/>
          <p:nvPr/>
        </p:nvSpPr>
        <p:spPr>
          <a:xfrm>
            <a:off x="5148064" y="1458247"/>
            <a:ext cx="2751682" cy="21308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pole tekstowe 99"/>
          <p:cNvSpPr txBox="1"/>
          <p:nvPr/>
        </p:nvSpPr>
        <p:spPr>
          <a:xfrm>
            <a:off x="7226164" y="1458247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FPGA</a:t>
            </a:r>
            <a:endParaRPr lang="en-US" dirty="0"/>
          </a:p>
        </p:txBody>
      </p:sp>
      <p:sp>
        <p:nvSpPr>
          <p:cNvPr id="102" name="Prostokąt 101"/>
          <p:cNvSpPr/>
          <p:nvPr/>
        </p:nvSpPr>
        <p:spPr>
          <a:xfrm>
            <a:off x="6878175" y="4003255"/>
            <a:ext cx="864096" cy="263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VCTCXO</a:t>
            </a:r>
            <a:endParaRPr lang="en-US" sz="1400" dirty="0"/>
          </a:p>
        </p:txBody>
      </p:sp>
      <p:sp>
        <p:nvSpPr>
          <p:cNvPr id="103" name="Prostokąt 102"/>
          <p:cNvSpPr/>
          <p:nvPr/>
        </p:nvSpPr>
        <p:spPr>
          <a:xfrm>
            <a:off x="6878175" y="3712918"/>
            <a:ext cx="864096" cy="2617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DAC</a:t>
            </a:r>
            <a:endParaRPr lang="en-US" sz="1400" dirty="0"/>
          </a:p>
        </p:txBody>
      </p:sp>
      <p:sp>
        <p:nvSpPr>
          <p:cNvPr id="104" name="Prostokąt 103"/>
          <p:cNvSpPr/>
          <p:nvPr/>
        </p:nvSpPr>
        <p:spPr>
          <a:xfrm>
            <a:off x="6747727" y="3638550"/>
            <a:ext cx="1152128" cy="68862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5" name="pole tekstowe 104"/>
          <p:cNvSpPr txBox="1"/>
          <p:nvPr/>
        </p:nvSpPr>
        <p:spPr>
          <a:xfrm>
            <a:off x="6324973" y="3820732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2x</a:t>
            </a:r>
            <a:endParaRPr lang="en-US" sz="1400" dirty="0"/>
          </a:p>
        </p:txBody>
      </p:sp>
      <p:sp>
        <p:nvSpPr>
          <p:cNvPr id="110" name="Prostokąt 109"/>
          <p:cNvSpPr/>
          <p:nvPr/>
        </p:nvSpPr>
        <p:spPr>
          <a:xfrm>
            <a:off x="2555666" y="4001119"/>
            <a:ext cx="10081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SFP</a:t>
            </a:r>
            <a:endParaRPr lang="en-US" sz="1400" dirty="0"/>
          </a:p>
        </p:txBody>
      </p:sp>
      <p:sp>
        <p:nvSpPr>
          <p:cNvPr id="111" name="Prostokąt 110"/>
          <p:cNvSpPr/>
          <p:nvPr/>
        </p:nvSpPr>
        <p:spPr>
          <a:xfrm>
            <a:off x="5148063" y="3960222"/>
            <a:ext cx="1004983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SFP</a:t>
            </a:r>
            <a:endParaRPr lang="en-US" sz="1400" dirty="0"/>
          </a:p>
        </p:txBody>
      </p:sp>
      <p:sp>
        <p:nvSpPr>
          <p:cNvPr id="112" name="Dowolny kształt 111"/>
          <p:cNvSpPr/>
          <p:nvPr/>
        </p:nvSpPr>
        <p:spPr>
          <a:xfrm>
            <a:off x="3563778" y="3904514"/>
            <a:ext cx="1584176" cy="267889"/>
          </a:xfrm>
          <a:custGeom>
            <a:avLst/>
            <a:gdLst>
              <a:gd name="connsiteX0" fmla="*/ 0 w 2433711"/>
              <a:gd name="connsiteY0" fmla="*/ 379958 h 425834"/>
              <a:gd name="connsiteX1" fmla="*/ 794825 w 2433711"/>
              <a:gd name="connsiteY1" fmla="*/ 130 h 425834"/>
              <a:gd name="connsiteX2" fmla="*/ 1434905 w 2433711"/>
              <a:gd name="connsiteY2" fmla="*/ 415127 h 425834"/>
              <a:gd name="connsiteX3" fmla="*/ 2159391 w 2433711"/>
              <a:gd name="connsiteY3" fmla="*/ 309620 h 425834"/>
              <a:gd name="connsiteX4" fmla="*/ 2433711 w 2433711"/>
              <a:gd name="connsiteY4" fmla="*/ 379958 h 42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711" h="425834">
                <a:moveTo>
                  <a:pt x="0" y="379958"/>
                </a:moveTo>
                <a:cubicBezTo>
                  <a:pt x="277837" y="187113"/>
                  <a:pt x="555674" y="-5731"/>
                  <a:pt x="794825" y="130"/>
                </a:cubicBezTo>
                <a:cubicBezTo>
                  <a:pt x="1033976" y="5991"/>
                  <a:pt x="1207477" y="363545"/>
                  <a:pt x="1434905" y="415127"/>
                </a:cubicBezTo>
                <a:cubicBezTo>
                  <a:pt x="1662333" y="466709"/>
                  <a:pt x="1992923" y="315481"/>
                  <a:pt x="2159391" y="309620"/>
                </a:cubicBezTo>
                <a:cubicBezTo>
                  <a:pt x="2325859" y="303759"/>
                  <a:pt x="2379785" y="341858"/>
                  <a:pt x="2433711" y="379958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3" name="pole tekstowe 112"/>
          <p:cNvSpPr txBox="1"/>
          <p:nvPr/>
        </p:nvSpPr>
        <p:spPr>
          <a:xfrm>
            <a:off x="4025597" y="360528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Fiber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23" name="pole tekstowe 122"/>
          <p:cNvSpPr txBox="1"/>
          <p:nvPr/>
        </p:nvSpPr>
        <p:spPr>
          <a:xfrm>
            <a:off x="1645288" y="74612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D388F"/>
                </a:solidFill>
              </a:rPr>
              <a:t>WR switch</a:t>
            </a:r>
            <a:endParaRPr lang="en-US" b="1" dirty="0">
              <a:solidFill>
                <a:srgbClr val="1D388F"/>
              </a:solidFill>
            </a:endParaRPr>
          </a:p>
        </p:txBody>
      </p:sp>
      <p:sp>
        <p:nvSpPr>
          <p:cNvPr id="124" name="pole tekstowe 123"/>
          <p:cNvSpPr txBox="1"/>
          <p:nvPr/>
        </p:nvSpPr>
        <p:spPr>
          <a:xfrm>
            <a:off x="5947879" y="74612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D388F"/>
                </a:solidFill>
              </a:rPr>
              <a:t>WR node</a:t>
            </a:r>
            <a:endParaRPr lang="en-US" b="1" dirty="0">
              <a:solidFill>
                <a:srgbClr val="1D388F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5227761" y="1508427"/>
            <a:ext cx="2528078" cy="2031424"/>
            <a:chOff x="5227761" y="1508427"/>
            <a:chExt cx="2528078" cy="2031424"/>
          </a:xfrm>
        </p:grpSpPr>
        <p:sp>
          <p:nvSpPr>
            <p:cNvPr id="101" name="Prostokąt 100"/>
            <p:cNvSpPr/>
            <p:nvPr/>
          </p:nvSpPr>
          <p:spPr>
            <a:xfrm>
              <a:off x="5227761" y="3143807"/>
              <a:ext cx="2528078" cy="3960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Deterministic </a:t>
              </a:r>
              <a:r>
                <a:rPr lang="en-US" sz="1000" b="1" dirty="0" err="1" smtClean="0">
                  <a:solidFill>
                    <a:schemeClr val="bg1"/>
                  </a:solidFill>
                </a:rPr>
                <a:t>GbE</a:t>
              </a:r>
              <a:r>
                <a:rPr lang="en-US" sz="10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000" b="1" dirty="0" err="1" smtClean="0">
                  <a:solidFill>
                    <a:schemeClr val="bg1"/>
                  </a:solidFill>
                </a:rPr>
                <a:t>SerDes</a:t>
              </a:r>
              <a:r>
                <a:rPr lang="en-US" sz="1000" b="1" dirty="0" smtClean="0">
                  <a:solidFill>
                    <a:schemeClr val="bg1"/>
                  </a:solidFill>
                </a:rPr>
                <a:t> </a:t>
              </a:r>
            </a:p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providing </a:t>
              </a:r>
              <a:r>
                <a:rPr lang="en-US" sz="1000" dirty="0" smtClean="0">
                  <a:solidFill>
                    <a:schemeClr val="bg1"/>
                  </a:solidFill>
                </a:rPr>
                <a:t>bitslide or LPDC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22" name="Prostokąt 121"/>
            <p:cNvSpPr/>
            <p:nvPr/>
          </p:nvSpPr>
          <p:spPr>
            <a:xfrm>
              <a:off x="5227761" y="2617207"/>
              <a:ext cx="2528078" cy="46718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/>
                <a:t>Endpoint </a:t>
              </a:r>
            </a:p>
            <a:p>
              <a:pPr algn="ctr"/>
              <a:r>
                <a:rPr lang="en-US" sz="1000" dirty="0" smtClean="0"/>
                <a:t>with </a:t>
              </a:r>
              <a:r>
                <a:rPr lang="en-US" sz="1000" dirty="0" err="1" smtClean="0"/>
                <a:t>timestamper</a:t>
              </a:r>
              <a:endParaRPr lang="en-US" sz="1000" dirty="0"/>
            </a:p>
          </p:txBody>
        </p:sp>
        <p:sp>
          <p:nvSpPr>
            <p:cNvPr id="126" name="Prostokąt 125"/>
            <p:cNvSpPr/>
            <p:nvPr/>
          </p:nvSpPr>
          <p:spPr>
            <a:xfrm>
              <a:off x="5228115" y="1508427"/>
              <a:ext cx="1858485" cy="107154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b="1" dirty="0" smtClean="0"/>
            </a:p>
            <a:p>
              <a:pPr algn="ctr"/>
              <a:endParaRPr lang="en-US" sz="1000" b="1" dirty="0"/>
            </a:p>
            <a:p>
              <a:pPr algn="ctr"/>
              <a:endParaRPr lang="en-US" sz="1000" b="1" dirty="0" smtClean="0"/>
            </a:p>
            <a:p>
              <a:pPr algn="ctr"/>
              <a:endParaRPr lang="en-US" sz="1000" b="1" dirty="0"/>
            </a:p>
            <a:p>
              <a:pPr algn="ctr"/>
              <a:endParaRPr lang="en-US" sz="1000" b="1" dirty="0" smtClean="0"/>
            </a:p>
            <a:p>
              <a:pPr algn="ctr"/>
              <a:endParaRPr lang="en-US" sz="1000" b="1" dirty="0"/>
            </a:p>
            <a:p>
              <a:pPr algn="ctr"/>
              <a:endParaRPr lang="en-US" sz="1000" b="1" dirty="0" smtClean="0"/>
            </a:p>
            <a:p>
              <a:pPr algn="ctr"/>
              <a:endParaRPr lang="en-US" sz="1000" b="1" dirty="0"/>
            </a:p>
            <a:p>
              <a:pPr algn="ctr"/>
              <a:endParaRPr lang="en-US" sz="1000" b="1" dirty="0" smtClean="0"/>
            </a:p>
            <a:p>
              <a:pPr algn="ctr"/>
              <a:r>
                <a:rPr lang="en-US" sz="1000" b="1" dirty="0" smtClean="0"/>
                <a:t>CPU </a:t>
              </a:r>
            </a:p>
            <a:p>
              <a:pPr algn="ctr"/>
              <a:r>
                <a:rPr lang="en-US" sz="1000" dirty="0" smtClean="0"/>
                <a:t>(LM32/</a:t>
              </a:r>
              <a:r>
                <a:rPr lang="en-US" sz="1000" dirty="0" err="1" smtClean="0"/>
                <a:t>RiskV</a:t>
              </a:r>
              <a:r>
                <a:rPr lang="en-US" sz="1000" dirty="0" smtClean="0"/>
                <a:t>)</a:t>
              </a:r>
            </a:p>
            <a:p>
              <a:pPr algn="ctr"/>
              <a:endParaRPr lang="en-US" sz="1600" dirty="0" smtClean="0"/>
            </a:p>
            <a:p>
              <a:pPr algn="ctr"/>
              <a:endParaRPr lang="en-US" sz="1000" dirty="0" smtClean="0"/>
            </a:p>
            <a:p>
              <a:pPr algn="ctr"/>
              <a:endParaRPr lang="en-US" sz="1000" dirty="0" smtClean="0"/>
            </a:p>
            <a:p>
              <a:pPr algn="ctr"/>
              <a:endParaRPr lang="en-US" sz="1000" dirty="0" smtClean="0"/>
            </a:p>
          </p:txBody>
        </p:sp>
        <p:sp>
          <p:nvSpPr>
            <p:cNvPr id="128" name="Prostokąt 127"/>
            <p:cNvSpPr/>
            <p:nvPr/>
          </p:nvSpPr>
          <p:spPr>
            <a:xfrm>
              <a:off x="7132819" y="2244814"/>
              <a:ext cx="615802" cy="33515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err="1" smtClean="0"/>
                <a:t>SoftPLL</a:t>
              </a:r>
              <a:endParaRPr lang="en-US" sz="1000" dirty="0" smtClean="0"/>
            </a:p>
            <a:p>
              <a:pPr algn="ctr"/>
              <a:r>
                <a:rPr lang="en-US" sz="1000" dirty="0" smtClean="0"/>
                <a:t>GW</a:t>
              </a:r>
              <a:endParaRPr lang="en-US" sz="1000" dirty="0"/>
            </a:p>
          </p:txBody>
        </p:sp>
      </p:grpSp>
      <p:grpSp>
        <p:nvGrpSpPr>
          <p:cNvPr id="182" name="Grupa 181"/>
          <p:cNvGrpSpPr/>
          <p:nvPr/>
        </p:nvGrpSpPr>
        <p:grpSpPr>
          <a:xfrm>
            <a:off x="5410200" y="1548163"/>
            <a:ext cx="1554100" cy="642587"/>
            <a:chOff x="5410200" y="1548163"/>
            <a:chExt cx="1554100" cy="642587"/>
          </a:xfrm>
        </p:grpSpPr>
        <p:sp>
          <p:nvSpPr>
            <p:cNvPr id="129" name="Prostokąt 128"/>
            <p:cNvSpPr/>
            <p:nvPr/>
          </p:nvSpPr>
          <p:spPr>
            <a:xfrm>
              <a:off x="6329891" y="1548163"/>
              <a:ext cx="634409" cy="32933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/>
                <a:t>WR-PTP (</a:t>
              </a:r>
              <a:r>
                <a:rPr lang="en-US" sz="1100" dirty="0" err="1" smtClean="0"/>
                <a:t>PPSi</a:t>
              </a:r>
              <a:r>
                <a:rPr lang="en-US" sz="1100" dirty="0" smtClean="0"/>
                <a:t>)</a:t>
              </a:r>
              <a:endParaRPr lang="en-US" sz="800" dirty="0"/>
            </a:p>
          </p:txBody>
        </p:sp>
        <p:sp>
          <p:nvSpPr>
            <p:cNvPr id="130" name="Prostokąt 129"/>
            <p:cNvSpPr/>
            <p:nvPr/>
          </p:nvSpPr>
          <p:spPr>
            <a:xfrm>
              <a:off x="5816185" y="1548163"/>
              <a:ext cx="472074" cy="32854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err="1" smtClean="0"/>
                <a:t>SNMPd</a:t>
              </a:r>
              <a:endParaRPr lang="en-US" sz="600" dirty="0"/>
            </a:p>
          </p:txBody>
        </p:sp>
        <p:sp>
          <p:nvSpPr>
            <p:cNvPr id="131" name="Prostokąt 130"/>
            <p:cNvSpPr/>
            <p:nvPr/>
          </p:nvSpPr>
          <p:spPr>
            <a:xfrm>
              <a:off x="6044739" y="1909466"/>
              <a:ext cx="914400" cy="28128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err="1" smtClean="0"/>
                <a:t>SoftPLL</a:t>
              </a:r>
              <a:r>
                <a:rPr lang="en-US" sz="1000" dirty="0" smtClean="0"/>
                <a:t>-SW</a:t>
              </a:r>
            </a:p>
          </p:txBody>
        </p:sp>
        <p:sp>
          <p:nvSpPr>
            <p:cNvPr id="133" name="Prostokąt 132"/>
            <p:cNvSpPr/>
            <p:nvPr/>
          </p:nvSpPr>
          <p:spPr>
            <a:xfrm>
              <a:off x="5410200" y="1906331"/>
              <a:ext cx="589998" cy="28441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/>
                <a:t>HW lib</a:t>
              </a:r>
              <a:endParaRPr lang="en-US" sz="600" dirty="0"/>
            </a:p>
          </p:txBody>
        </p:sp>
        <p:sp>
          <p:nvSpPr>
            <p:cNvPr id="134" name="Prostokąt 133"/>
            <p:cNvSpPr/>
            <p:nvPr/>
          </p:nvSpPr>
          <p:spPr>
            <a:xfrm>
              <a:off x="5410200" y="1548163"/>
              <a:ext cx="365314" cy="32933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/>
                <a:t>LLDP</a:t>
              </a:r>
              <a:endParaRPr lang="en-US" sz="600" dirty="0"/>
            </a:p>
          </p:txBody>
        </p:sp>
      </p:grpSp>
      <p:sp>
        <p:nvSpPr>
          <p:cNvPr id="137" name="Prostokąt 136"/>
          <p:cNvSpPr/>
          <p:nvPr/>
        </p:nvSpPr>
        <p:spPr>
          <a:xfrm>
            <a:off x="1327110" y="4003255"/>
            <a:ext cx="864096" cy="263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VCTCXO</a:t>
            </a:r>
            <a:endParaRPr lang="en-US" sz="1400" dirty="0"/>
          </a:p>
        </p:txBody>
      </p:sp>
      <p:sp>
        <p:nvSpPr>
          <p:cNvPr id="138" name="Prostokąt 137"/>
          <p:cNvSpPr/>
          <p:nvPr/>
        </p:nvSpPr>
        <p:spPr>
          <a:xfrm>
            <a:off x="1327110" y="3712918"/>
            <a:ext cx="864096" cy="2617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DAC</a:t>
            </a:r>
            <a:endParaRPr lang="en-US" sz="1400" dirty="0"/>
          </a:p>
        </p:txBody>
      </p:sp>
      <p:sp>
        <p:nvSpPr>
          <p:cNvPr id="139" name="Prostokąt 138"/>
          <p:cNvSpPr/>
          <p:nvPr/>
        </p:nvSpPr>
        <p:spPr>
          <a:xfrm>
            <a:off x="1196662" y="3638550"/>
            <a:ext cx="1152128" cy="68862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0" name="pole tekstowe 139"/>
          <p:cNvSpPr txBox="1"/>
          <p:nvPr/>
        </p:nvSpPr>
        <p:spPr>
          <a:xfrm>
            <a:off x="773908" y="3820732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2x</a:t>
            </a:r>
            <a:endParaRPr lang="en-US" sz="1400" dirty="0"/>
          </a:p>
        </p:txBody>
      </p:sp>
      <p:grpSp>
        <p:nvGrpSpPr>
          <p:cNvPr id="3" name="Grupa 2"/>
          <p:cNvGrpSpPr/>
          <p:nvPr/>
        </p:nvGrpSpPr>
        <p:grpSpPr>
          <a:xfrm>
            <a:off x="888712" y="1890386"/>
            <a:ext cx="2540288" cy="1649465"/>
            <a:chOff x="888712" y="1890386"/>
            <a:chExt cx="2540288" cy="1649465"/>
          </a:xfrm>
        </p:grpSpPr>
        <p:sp>
          <p:nvSpPr>
            <p:cNvPr id="91" name="Prostokąt 90"/>
            <p:cNvSpPr/>
            <p:nvPr/>
          </p:nvSpPr>
          <p:spPr>
            <a:xfrm>
              <a:off x="891795" y="3143807"/>
              <a:ext cx="2528078" cy="3960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/>
                <a:t>Deterministic </a:t>
              </a:r>
              <a:r>
                <a:rPr lang="en-US" sz="1000" b="1" dirty="0" err="1" smtClean="0"/>
                <a:t>GbE</a:t>
              </a:r>
              <a:r>
                <a:rPr lang="en-US" sz="1000" b="1" dirty="0" smtClean="0"/>
                <a:t> </a:t>
              </a:r>
              <a:r>
                <a:rPr lang="en-US" sz="1000" b="1" dirty="0" err="1" smtClean="0"/>
                <a:t>SerDes</a:t>
              </a:r>
              <a:r>
                <a:rPr lang="en-US" sz="1000" b="1" dirty="0" smtClean="0"/>
                <a:t> </a:t>
              </a:r>
            </a:p>
            <a:p>
              <a:pPr algn="ctr"/>
              <a:r>
                <a:rPr lang="en-US" sz="1000" dirty="0"/>
                <a:t>providing </a:t>
              </a:r>
              <a:r>
                <a:rPr lang="en-US" sz="1000" dirty="0" smtClean="0"/>
                <a:t>bitslide or LPDC</a:t>
              </a:r>
              <a:endParaRPr lang="en-US" sz="1000" dirty="0"/>
            </a:p>
          </p:txBody>
        </p:sp>
        <p:sp>
          <p:nvSpPr>
            <p:cNvPr id="92" name="Prostokąt 91"/>
            <p:cNvSpPr/>
            <p:nvPr/>
          </p:nvSpPr>
          <p:spPr>
            <a:xfrm>
              <a:off x="1682766" y="1890386"/>
              <a:ext cx="1161040" cy="68958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b="1" dirty="0" smtClean="0"/>
            </a:p>
            <a:p>
              <a:pPr algn="ctr"/>
              <a:endParaRPr lang="en-US" sz="1000" b="1" dirty="0"/>
            </a:p>
            <a:p>
              <a:pPr algn="ctr"/>
              <a:endParaRPr lang="en-US" sz="1000" b="1" dirty="0" smtClean="0"/>
            </a:p>
            <a:p>
              <a:pPr algn="ctr"/>
              <a:endParaRPr lang="en-US" sz="1000" b="1" dirty="0" smtClean="0"/>
            </a:p>
            <a:p>
              <a:pPr algn="ctr"/>
              <a:r>
                <a:rPr lang="en-US" sz="1000" b="1" dirty="0" smtClean="0"/>
                <a:t>CPU</a:t>
              </a:r>
              <a:r>
                <a:rPr lang="en-US" sz="1000" dirty="0" smtClean="0"/>
                <a:t> </a:t>
              </a:r>
              <a:br>
                <a:rPr lang="en-US" sz="1000" dirty="0" smtClean="0"/>
              </a:br>
              <a:r>
                <a:rPr lang="en-US" sz="1000" dirty="0" smtClean="0"/>
                <a:t>(LM32/</a:t>
              </a:r>
              <a:r>
                <a:rPr lang="en-US" sz="1000" dirty="0" err="1" smtClean="0"/>
                <a:t>RiskV</a:t>
              </a:r>
              <a:r>
                <a:rPr lang="en-US" sz="1000" dirty="0" smtClean="0"/>
                <a:t>)</a:t>
              </a:r>
            </a:p>
            <a:p>
              <a:pPr algn="ctr"/>
              <a:endParaRPr lang="en-US" sz="1000" dirty="0"/>
            </a:p>
            <a:p>
              <a:pPr algn="ctr"/>
              <a:endParaRPr lang="en-US" sz="1000" dirty="0" smtClean="0"/>
            </a:p>
          </p:txBody>
        </p:sp>
        <p:sp>
          <p:nvSpPr>
            <p:cNvPr id="120" name="Prostokąt 119"/>
            <p:cNvSpPr/>
            <p:nvPr/>
          </p:nvSpPr>
          <p:spPr>
            <a:xfrm>
              <a:off x="891794" y="2617875"/>
              <a:ext cx="2528078" cy="46718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/>
                <a:t>Endpoint </a:t>
              </a:r>
            </a:p>
            <a:p>
              <a:pPr algn="ctr"/>
              <a:r>
                <a:rPr lang="en-US" sz="1000" dirty="0" smtClean="0"/>
                <a:t>with </a:t>
              </a:r>
              <a:r>
                <a:rPr lang="en-US" sz="1000" dirty="0" err="1" smtClean="0"/>
                <a:t>timestamper</a:t>
              </a:r>
              <a:endParaRPr lang="en-US" sz="1000" dirty="0"/>
            </a:p>
          </p:txBody>
        </p:sp>
        <p:sp>
          <p:nvSpPr>
            <p:cNvPr id="127" name="Prostokąt 126"/>
            <p:cNvSpPr/>
            <p:nvPr/>
          </p:nvSpPr>
          <p:spPr>
            <a:xfrm>
              <a:off x="2895600" y="2244814"/>
              <a:ext cx="533400" cy="3420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err="1" smtClean="0"/>
                <a:t>SoftPLL</a:t>
              </a:r>
              <a:endParaRPr lang="en-US" sz="1000" dirty="0"/>
            </a:p>
            <a:p>
              <a:pPr algn="ctr"/>
              <a:r>
                <a:rPr lang="en-US" sz="1000" dirty="0" smtClean="0"/>
                <a:t>GW</a:t>
              </a:r>
              <a:endParaRPr lang="en-US" sz="1000" dirty="0"/>
            </a:p>
          </p:txBody>
        </p:sp>
        <p:sp>
          <p:nvSpPr>
            <p:cNvPr id="142" name="Prostokąt 141"/>
            <p:cNvSpPr/>
            <p:nvPr/>
          </p:nvSpPr>
          <p:spPr>
            <a:xfrm>
              <a:off x="888712" y="2248553"/>
              <a:ext cx="711488" cy="33141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/>
                <a:t>Networking</a:t>
              </a:r>
            </a:p>
            <a:p>
              <a:pPr algn="ctr"/>
              <a:r>
                <a:rPr lang="en-US" sz="1000" dirty="0" smtClean="0"/>
                <a:t>modules</a:t>
              </a:r>
              <a:endParaRPr lang="en-US" sz="1000" dirty="0"/>
            </a:p>
          </p:txBody>
        </p:sp>
      </p:grpSp>
      <p:sp>
        <p:nvSpPr>
          <p:cNvPr id="180" name="Prostokąt 179"/>
          <p:cNvSpPr/>
          <p:nvPr/>
        </p:nvSpPr>
        <p:spPr>
          <a:xfrm>
            <a:off x="5152091" y="3623731"/>
            <a:ext cx="1008002" cy="28078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PPS output</a:t>
            </a:r>
            <a:endParaRPr lang="en-US" sz="1400" dirty="0"/>
          </a:p>
        </p:txBody>
      </p:sp>
      <p:sp>
        <p:nvSpPr>
          <p:cNvPr id="181" name="Prostokąt 180"/>
          <p:cNvSpPr/>
          <p:nvPr/>
        </p:nvSpPr>
        <p:spPr>
          <a:xfrm>
            <a:off x="2555776" y="3652808"/>
            <a:ext cx="1008002" cy="28078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PPS output</a:t>
            </a:r>
          </a:p>
        </p:txBody>
      </p:sp>
      <p:grpSp>
        <p:nvGrpSpPr>
          <p:cNvPr id="5" name="Grupa 4"/>
          <p:cNvGrpSpPr/>
          <p:nvPr/>
        </p:nvGrpSpPr>
        <p:grpSpPr>
          <a:xfrm>
            <a:off x="1470214" y="1179093"/>
            <a:ext cx="2021667" cy="1028260"/>
            <a:chOff x="1470214" y="1179093"/>
            <a:chExt cx="2021667" cy="1028260"/>
          </a:xfrm>
        </p:grpSpPr>
        <p:sp>
          <p:nvSpPr>
            <p:cNvPr id="98" name="Prostokąt 97"/>
            <p:cNvSpPr/>
            <p:nvPr/>
          </p:nvSpPr>
          <p:spPr>
            <a:xfrm>
              <a:off x="2843806" y="1179093"/>
              <a:ext cx="648073" cy="32933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/>
                <a:t>WR-PTP (</a:t>
              </a:r>
              <a:r>
                <a:rPr lang="en-US" sz="1100" dirty="0" err="1" smtClean="0"/>
                <a:t>PPSi</a:t>
              </a:r>
              <a:r>
                <a:rPr lang="en-US" sz="1100" dirty="0" smtClean="0"/>
                <a:t>)</a:t>
              </a:r>
              <a:endParaRPr lang="en-US" sz="800" dirty="0"/>
            </a:p>
          </p:txBody>
        </p:sp>
        <p:sp>
          <p:nvSpPr>
            <p:cNvPr id="116" name="Prostokąt 115"/>
            <p:cNvSpPr/>
            <p:nvPr/>
          </p:nvSpPr>
          <p:spPr>
            <a:xfrm>
              <a:off x="2381052" y="1179093"/>
              <a:ext cx="432048" cy="32933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err="1" smtClean="0"/>
                <a:t>RTUd</a:t>
              </a:r>
              <a:endParaRPr lang="en-US" sz="600" dirty="0"/>
            </a:p>
          </p:txBody>
        </p:sp>
        <p:sp>
          <p:nvSpPr>
            <p:cNvPr id="117" name="Prostokąt 116"/>
            <p:cNvSpPr/>
            <p:nvPr/>
          </p:nvSpPr>
          <p:spPr>
            <a:xfrm>
              <a:off x="1876039" y="1179093"/>
              <a:ext cx="472074" cy="32933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err="1" smtClean="0"/>
                <a:t>SNMPd</a:t>
              </a:r>
              <a:endParaRPr lang="en-US" sz="600" dirty="0"/>
            </a:p>
          </p:txBody>
        </p:sp>
        <p:sp>
          <p:nvSpPr>
            <p:cNvPr id="118" name="Prostokąt 117"/>
            <p:cNvSpPr/>
            <p:nvPr/>
          </p:nvSpPr>
          <p:spPr>
            <a:xfrm>
              <a:off x="2095501" y="1551131"/>
              <a:ext cx="1396380" cy="20257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/>
                <a:t>HW </a:t>
              </a:r>
              <a:r>
                <a:rPr lang="en-US" sz="1000" dirty="0" err="1" smtClean="0"/>
                <a:t>Abstr</a:t>
              </a:r>
              <a:r>
                <a:rPr lang="en-US" sz="1000" dirty="0" smtClean="0"/>
                <a:t> Layer (HAL)</a:t>
              </a:r>
              <a:endParaRPr lang="en-US" sz="600" dirty="0"/>
            </a:p>
          </p:txBody>
        </p:sp>
        <p:sp>
          <p:nvSpPr>
            <p:cNvPr id="119" name="Prostokąt 118"/>
            <p:cNvSpPr/>
            <p:nvPr/>
          </p:nvSpPr>
          <p:spPr>
            <a:xfrm>
              <a:off x="1481389" y="1549789"/>
              <a:ext cx="582675" cy="20257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/>
                <a:t>Drivers</a:t>
              </a:r>
              <a:endParaRPr lang="en-US" sz="600" dirty="0"/>
            </a:p>
          </p:txBody>
        </p:sp>
        <p:sp>
          <p:nvSpPr>
            <p:cNvPr id="132" name="Prostokąt 131"/>
            <p:cNvSpPr/>
            <p:nvPr/>
          </p:nvSpPr>
          <p:spPr>
            <a:xfrm>
              <a:off x="1470214" y="1179093"/>
              <a:ext cx="365314" cy="32933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/>
                <a:t>Other</a:t>
              </a:r>
              <a:endParaRPr lang="en-US" sz="600" dirty="0"/>
            </a:p>
          </p:txBody>
        </p:sp>
        <p:sp>
          <p:nvSpPr>
            <p:cNvPr id="125" name="Prostokąt 124"/>
            <p:cNvSpPr/>
            <p:nvPr/>
          </p:nvSpPr>
          <p:spPr>
            <a:xfrm>
              <a:off x="1798649" y="1926069"/>
              <a:ext cx="914400" cy="28128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err="1" smtClean="0"/>
                <a:t>SoftPLL</a:t>
              </a:r>
              <a:r>
                <a:rPr lang="en-US" sz="1000" dirty="0" smtClean="0"/>
                <a:t>-SW</a:t>
              </a:r>
            </a:p>
          </p:txBody>
        </p:sp>
      </p:grpSp>
      <p:grpSp>
        <p:nvGrpSpPr>
          <p:cNvPr id="183" name="Grupa 182"/>
          <p:cNvGrpSpPr/>
          <p:nvPr/>
        </p:nvGrpSpPr>
        <p:grpSpPr>
          <a:xfrm>
            <a:off x="5147954" y="1458247"/>
            <a:ext cx="2845787" cy="2119939"/>
            <a:chOff x="7921067" y="-1085850"/>
            <a:chExt cx="2265688" cy="1687800"/>
          </a:xfrm>
        </p:grpSpPr>
        <p:sp>
          <p:nvSpPr>
            <p:cNvPr id="184" name="Rounded Rectangle 13"/>
            <p:cNvSpPr/>
            <p:nvPr/>
          </p:nvSpPr>
          <p:spPr>
            <a:xfrm>
              <a:off x="7921067" y="-1085850"/>
              <a:ext cx="2177463" cy="1687800"/>
            </a:xfrm>
            <a:prstGeom prst="roundRect">
              <a:avLst>
                <a:gd name="adj" fmla="val 1712"/>
              </a:avLst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TextBox 14"/>
            <p:cNvSpPr txBox="1"/>
            <p:nvPr/>
          </p:nvSpPr>
          <p:spPr>
            <a:xfrm>
              <a:off x="7923167" y="-1085850"/>
              <a:ext cx="2263588" cy="563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WR PTP Core </a:t>
              </a:r>
              <a:br>
                <a:rPr lang="en-US" sz="2000" b="1" dirty="0" smtClean="0">
                  <a:solidFill>
                    <a:schemeClr val="bg1"/>
                  </a:solidFill>
                </a:rPr>
              </a:br>
              <a:r>
                <a:rPr lang="en-US" sz="2000" b="1" dirty="0" smtClean="0">
                  <a:solidFill>
                    <a:schemeClr val="bg1"/>
                  </a:solidFill>
                </a:rPr>
                <a:t>(WRPC)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86" name="TextBox 20"/>
            <p:cNvSpPr txBox="1"/>
            <p:nvPr/>
          </p:nvSpPr>
          <p:spPr>
            <a:xfrm>
              <a:off x="7921067" y="-535633"/>
              <a:ext cx="788076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err="1" smtClean="0">
                  <a:solidFill>
                    <a:schemeClr val="bg1"/>
                  </a:solidFill>
                </a:rPr>
                <a:t>Serdes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900" dirty="0">
                <a:solidFill>
                  <a:schemeClr val="bg1"/>
                </a:solidFill>
              </a:endParaRPr>
            </a:p>
            <a:p>
              <a:r>
                <a:rPr lang="pl-PL" sz="700" dirty="0" smtClean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 smtClean="0">
                  <a:solidFill>
                    <a:schemeClr val="bg1"/>
                  </a:solidFill>
                </a:rPr>
                <a:t>REF</a:t>
              </a:r>
            </a:p>
            <a:p>
              <a:r>
                <a:rPr lang="pl-PL" sz="700" dirty="0" smtClean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 smtClean="0">
                  <a:solidFill>
                    <a:schemeClr val="bg1"/>
                  </a:solidFill>
                </a:rPr>
                <a:t>DMTD</a:t>
              </a:r>
            </a:p>
            <a:p>
              <a:r>
                <a:rPr lang="pl-PL" sz="700" dirty="0" err="1" smtClean="0">
                  <a:solidFill>
                    <a:schemeClr val="bg1"/>
                  </a:solidFill>
                </a:rPr>
                <a:t>adjust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700" dirty="0" smtClean="0">
                <a:solidFill>
                  <a:schemeClr val="bg1"/>
                </a:solidFill>
              </a:endParaRPr>
            </a:p>
            <a:p>
              <a:r>
                <a:rPr lang="en-US" sz="700" dirty="0" smtClean="0">
                  <a:solidFill>
                    <a:schemeClr val="bg1"/>
                  </a:solidFill>
                </a:rPr>
                <a:t>I2C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187" name="TextBox 21"/>
            <p:cNvSpPr txBox="1"/>
            <p:nvPr/>
          </p:nvSpPr>
          <p:spPr>
            <a:xfrm>
              <a:off x="9208472" y="-611833"/>
              <a:ext cx="894944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User Data</a:t>
              </a:r>
            </a:p>
            <a:p>
              <a:pPr algn="r"/>
              <a:endParaRPr lang="en-US" sz="7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 smtClean="0">
                  <a:solidFill>
                    <a:schemeClr val="bg1"/>
                  </a:solidFill>
                </a:rPr>
                <a:t>1-PPS</a:t>
              </a: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t</a:t>
              </a:r>
              <a:r>
                <a:rPr lang="pl-PL" sz="700" dirty="0" err="1" smtClean="0">
                  <a:solidFill>
                    <a:schemeClr val="bg1"/>
                  </a:solidFill>
                </a:rPr>
                <a:t>imecode</a:t>
              </a:r>
              <a:endParaRPr lang="pl-PL" sz="7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 err="1" smtClean="0">
                  <a:solidFill>
                    <a:schemeClr val="bg1"/>
                  </a:solidFill>
                </a:rPr>
                <a:t>frequency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pPr algn="r"/>
              <a:endParaRPr lang="en-US" sz="10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Peripheral</a:t>
              </a:r>
              <a:endParaRPr lang="en-US" sz="1000" dirty="0" smtClean="0">
                <a:solidFill>
                  <a:schemeClr val="bg1"/>
                </a:solidFill>
              </a:endParaRPr>
            </a:p>
            <a:p>
              <a:pPr algn="r"/>
              <a:endParaRPr lang="en-US" sz="12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CPU/registers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pic>
          <p:nvPicPr>
            <p:cNvPr id="188" name="Obraz 18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8801" y="-448834"/>
              <a:ext cx="892883" cy="811617"/>
            </a:xfrm>
            <a:prstGeom prst="rect">
              <a:avLst/>
            </a:prstGeom>
          </p:spPr>
        </p:pic>
      </p:grpSp>
      <p:sp>
        <p:nvSpPr>
          <p:cNvPr id="189" name="pole tekstowe 188"/>
          <p:cNvSpPr txBox="1"/>
          <p:nvPr/>
        </p:nvSpPr>
        <p:spPr>
          <a:xfrm>
            <a:off x="2895600" y="1851629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FPGA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7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rostokąt zaokrąglony 135"/>
          <p:cNvSpPr/>
          <p:nvPr/>
        </p:nvSpPr>
        <p:spPr>
          <a:xfrm>
            <a:off x="683567" y="759384"/>
            <a:ext cx="3024337" cy="3641168"/>
          </a:xfrm>
          <a:prstGeom prst="roundRect">
            <a:avLst>
              <a:gd name="adj" fmla="val 7789"/>
            </a:avLst>
          </a:prstGeom>
          <a:noFill/>
          <a:ln>
            <a:solidFill>
              <a:srgbClr val="1D388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Repositories: WR Switch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4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180803" y="1326981"/>
            <a:ext cx="1987212" cy="892552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wr</a:t>
            </a:r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-switch-</a:t>
            </a:r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sw</a:t>
            </a:r>
            <a:endParaRPr lang="en-US" sz="1200" b="1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Build environment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Linux/</a:t>
            </a: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buildroot</a:t>
            </a:r>
            <a:endParaRPr lang="en-US" sz="1000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Daemons except PPSI</a:t>
            </a:r>
          </a:p>
          <a:p>
            <a:pPr marL="171450" indent="-171450">
              <a:buFontTx/>
              <a:buChar char="-"/>
            </a:pP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Userspace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66" name="pole tekstowe 65"/>
          <p:cNvSpPr txBox="1"/>
          <p:nvPr/>
        </p:nvSpPr>
        <p:spPr>
          <a:xfrm>
            <a:off x="1180805" y="3239573"/>
            <a:ext cx="1987210" cy="584775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wr</a:t>
            </a:r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-switch-</a:t>
            </a:r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hdl</a:t>
            </a:r>
            <a:endParaRPr lang="en-US" sz="1200" b="1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>
                <a:solidFill>
                  <a:schemeClr val="bg1"/>
                </a:solidFill>
                <a:latin typeface="Bookman Old Style"/>
              </a:rPr>
              <a:t>Top design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Networking modules</a:t>
            </a:r>
          </a:p>
        </p:txBody>
      </p:sp>
      <p:sp>
        <p:nvSpPr>
          <p:cNvPr id="68" name="pole tekstowe 67"/>
          <p:cNvSpPr txBox="1"/>
          <p:nvPr/>
        </p:nvSpPr>
        <p:spPr>
          <a:xfrm>
            <a:off x="3505200" y="3008741"/>
            <a:ext cx="1764266" cy="104644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wr</a:t>
            </a:r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-cores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WR-specific modules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Endpoint</a:t>
            </a:r>
          </a:p>
          <a:p>
            <a:pPr marL="171450" indent="-171450">
              <a:buFontTx/>
              <a:buChar char="-"/>
            </a:pP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GbE</a:t>
            </a: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 </a:t>
            </a: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SerDes</a:t>
            </a:r>
            <a:endParaRPr lang="en-US" sz="1000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SoftPLL</a:t>
            </a: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-GW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Reference Top designs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69" name="pole tekstowe 68"/>
          <p:cNvSpPr txBox="1"/>
          <p:nvPr/>
        </p:nvSpPr>
        <p:spPr>
          <a:xfrm>
            <a:off x="3523922" y="819150"/>
            <a:ext cx="1764266" cy="92333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wrpc-sw</a:t>
            </a:r>
            <a:endParaRPr lang="en-US" sz="1200" b="1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SoftPLL</a:t>
            </a: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-SW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/>
              </a:rPr>
              <a:t>WR Node-only SW</a:t>
            </a:r>
            <a:br>
              <a:rPr lang="en-US" sz="10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/>
              </a:rPr>
            </a:br>
            <a:r>
              <a:rPr lang="en-US" sz="10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/>
              </a:rPr>
              <a:t>(LLDP, </a:t>
            </a:r>
            <a:r>
              <a:rPr lang="en-US" sz="1000" spc="-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/>
              </a:rPr>
              <a:t>SNMPd</a:t>
            </a:r>
            <a:r>
              <a:rPr lang="en-US" sz="10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/>
              </a:rPr>
              <a:t>, Shell)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Host tools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70" name="pole tekstowe 69"/>
          <p:cNvSpPr txBox="1"/>
          <p:nvPr/>
        </p:nvSpPr>
        <p:spPr>
          <a:xfrm>
            <a:off x="3501715" y="4121913"/>
            <a:ext cx="1767751" cy="43858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general-cores</a:t>
            </a:r>
          </a:p>
          <a:p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-  non-WR modules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71" name="pole tekstowe 70"/>
          <p:cNvSpPr txBox="1"/>
          <p:nvPr/>
        </p:nvSpPr>
        <p:spPr>
          <a:xfrm>
            <a:off x="3524106" y="2495550"/>
            <a:ext cx="1745360" cy="430887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urv</a:t>
            </a:r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-core</a:t>
            </a:r>
          </a:p>
          <a:p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- </a:t>
            </a: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RiskV</a:t>
            </a: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 CPU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72" name="pole tekstowe 71"/>
          <p:cNvSpPr txBox="1"/>
          <p:nvPr/>
        </p:nvSpPr>
        <p:spPr>
          <a:xfrm>
            <a:off x="3516682" y="1835050"/>
            <a:ext cx="1764266" cy="584775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PPSi</a:t>
            </a:r>
            <a:endParaRPr lang="en-US" sz="1200" b="1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PTP Daemon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WR &amp; HA profile &amp; </a:t>
            </a: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ext</a:t>
            </a:r>
            <a:endParaRPr lang="en-US" sz="1000" spc="-1" dirty="0" smtClean="0">
              <a:solidFill>
                <a:schemeClr val="bg1"/>
              </a:solidFill>
              <a:latin typeface="Bookman Old Style"/>
            </a:endParaRPr>
          </a:p>
        </p:txBody>
      </p:sp>
      <p:cxnSp>
        <p:nvCxnSpPr>
          <p:cNvPr id="6" name="Łącznik prosty ze strzałką 5"/>
          <p:cNvCxnSpPr>
            <a:stCxn id="66" idx="3"/>
            <a:endCxn id="68" idx="1"/>
          </p:cNvCxnSpPr>
          <p:nvPr/>
        </p:nvCxnSpPr>
        <p:spPr>
          <a:xfrm>
            <a:off x="3168015" y="3531961"/>
            <a:ext cx="337185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Łącznik prosty ze strzałką 75"/>
          <p:cNvCxnSpPr>
            <a:endCxn id="71" idx="1"/>
          </p:cNvCxnSpPr>
          <p:nvPr/>
        </p:nvCxnSpPr>
        <p:spPr>
          <a:xfrm flipV="1">
            <a:off x="3177540" y="2710994"/>
            <a:ext cx="346566" cy="49780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Łącznik prosty ze strzałką 85"/>
          <p:cNvCxnSpPr>
            <a:endCxn id="69" idx="1"/>
          </p:cNvCxnSpPr>
          <p:nvPr/>
        </p:nvCxnSpPr>
        <p:spPr>
          <a:xfrm flipV="1">
            <a:off x="3168015" y="1280815"/>
            <a:ext cx="355907" cy="224135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/>
          <p:cNvCxnSpPr>
            <a:endCxn id="70" idx="1"/>
          </p:cNvCxnSpPr>
          <p:nvPr/>
        </p:nvCxnSpPr>
        <p:spPr>
          <a:xfrm>
            <a:off x="3177540" y="3855126"/>
            <a:ext cx="324175" cy="48607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Łącznik prosty ze strzałką 106"/>
          <p:cNvCxnSpPr>
            <a:endCxn id="72" idx="1"/>
          </p:cNvCxnSpPr>
          <p:nvPr/>
        </p:nvCxnSpPr>
        <p:spPr>
          <a:xfrm>
            <a:off x="3200216" y="2127438"/>
            <a:ext cx="316466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pole tekstowe 140"/>
          <p:cNvSpPr txBox="1"/>
          <p:nvPr/>
        </p:nvSpPr>
        <p:spPr>
          <a:xfrm>
            <a:off x="1645288" y="74612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D388F"/>
                </a:solidFill>
              </a:rPr>
              <a:t>WR switch</a:t>
            </a:r>
            <a:endParaRPr lang="en-US" b="1" dirty="0">
              <a:solidFill>
                <a:srgbClr val="1D388F"/>
              </a:solidFill>
            </a:endParaRPr>
          </a:p>
        </p:txBody>
      </p:sp>
      <p:sp>
        <p:nvSpPr>
          <p:cNvPr id="167" name="Prostokąt 166"/>
          <p:cNvSpPr/>
          <p:nvPr/>
        </p:nvSpPr>
        <p:spPr>
          <a:xfrm>
            <a:off x="781050" y="4529951"/>
            <a:ext cx="76605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To get to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the repo, add prefix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https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3"/>
              </a:rPr>
              <a:t>://ohwr.org/project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/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, e.g.,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4"/>
              </a:rPr>
              <a:t>https://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4"/>
              </a:rPr>
              <a:t>ohwr.org/project/wr-cores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83002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rostokąt zaokrąglony 135"/>
          <p:cNvSpPr/>
          <p:nvPr/>
        </p:nvSpPr>
        <p:spPr>
          <a:xfrm>
            <a:off x="683567" y="759384"/>
            <a:ext cx="3024337" cy="3641168"/>
          </a:xfrm>
          <a:prstGeom prst="roundRect">
            <a:avLst>
              <a:gd name="adj" fmla="val 7789"/>
            </a:avLst>
          </a:prstGeom>
          <a:noFill/>
          <a:ln>
            <a:solidFill>
              <a:srgbClr val="1D388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Repositories: WR Node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5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180803" y="1326981"/>
            <a:ext cx="1987212" cy="892552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wr</a:t>
            </a:r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-switch-</a:t>
            </a:r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sw</a:t>
            </a:r>
            <a:endParaRPr lang="en-US" sz="1200" b="1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Build environment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Linux/</a:t>
            </a: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buildroot</a:t>
            </a:r>
            <a:endParaRPr lang="en-US" sz="1000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Daemons except PPSI</a:t>
            </a:r>
          </a:p>
          <a:p>
            <a:pPr marL="171450" indent="-171450">
              <a:buFontTx/>
              <a:buChar char="-"/>
            </a:pP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Userspace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66" name="pole tekstowe 65"/>
          <p:cNvSpPr txBox="1"/>
          <p:nvPr/>
        </p:nvSpPr>
        <p:spPr>
          <a:xfrm>
            <a:off x="1180805" y="3239573"/>
            <a:ext cx="1987210" cy="584775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wr</a:t>
            </a:r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-switch-</a:t>
            </a:r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hdl</a:t>
            </a:r>
            <a:endParaRPr lang="en-US" sz="1200" b="1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>
                <a:solidFill>
                  <a:schemeClr val="bg1"/>
                </a:solidFill>
                <a:latin typeface="Bookman Old Style"/>
              </a:rPr>
              <a:t>Top design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Networking modules</a:t>
            </a:r>
          </a:p>
        </p:txBody>
      </p:sp>
      <p:cxnSp>
        <p:nvCxnSpPr>
          <p:cNvPr id="6" name="Łącznik prosty ze strzałką 5"/>
          <p:cNvCxnSpPr>
            <a:stCxn id="66" idx="3"/>
            <a:endCxn id="68" idx="1"/>
          </p:cNvCxnSpPr>
          <p:nvPr/>
        </p:nvCxnSpPr>
        <p:spPr>
          <a:xfrm>
            <a:off x="3168015" y="3531961"/>
            <a:ext cx="337185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Łącznik prosty ze strzałką 75"/>
          <p:cNvCxnSpPr>
            <a:endCxn id="71" idx="1"/>
          </p:cNvCxnSpPr>
          <p:nvPr/>
        </p:nvCxnSpPr>
        <p:spPr>
          <a:xfrm flipV="1">
            <a:off x="3177540" y="2710994"/>
            <a:ext cx="346566" cy="49780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Łącznik prosty ze strzałką 85"/>
          <p:cNvCxnSpPr>
            <a:endCxn id="69" idx="1"/>
          </p:cNvCxnSpPr>
          <p:nvPr/>
        </p:nvCxnSpPr>
        <p:spPr>
          <a:xfrm flipV="1">
            <a:off x="3168015" y="1280815"/>
            <a:ext cx="355907" cy="224135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/>
          <p:cNvCxnSpPr>
            <a:endCxn id="70" idx="1"/>
          </p:cNvCxnSpPr>
          <p:nvPr/>
        </p:nvCxnSpPr>
        <p:spPr>
          <a:xfrm>
            <a:off x="3177540" y="3855126"/>
            <a:ext cx="324175" cy="48607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Łącznik prosty ze strzałką 106"/>
          <p:cNvCxnSpPr>
            <a:endCxn id="72" idx="1"/>
          </p:cNvCxnSpPr>
          <p:nvPr/>
        </p:nvCxnSpPr>
        <p:spPr>
          <a:xfrm>
            <a:off x="3200216" y="2127438"/>
            <a:ext cx="316466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pole tekstowe 140"/>
          <p:cNvSpPr txBox="1"/>
          <p:nvPr/>
        </p:nvSpPr>
        <p:spPr>
          <a:xfrm>
            <a:off x="1645288" y="74612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D388F"/>
                </a:solidFill>
              </a:rPr>
              <a:t>WR switch</a:t>
            </a:r>
            <a:endParaRPr lang="en-US" b="1" dirty="0">
              <a:solidFill>
                <a:srgbClr val="1D388F"/>
              </a:solidFill>
            </a:endParaRPr>
          </a:p>
        </p:txBody>
      </p:sp>
      <p:sp>
        <p:nvSpPr>
          <p:cNvPr id="167" name="Prostokąt 166"/>
          <p:cNvSpPr/>
          <p:nvPr/>
        </p:nvSpPr>
        <p:spPr>
          <a:xfrm>
            <a:off x="781050" y="4529951"/>
            <a:ext cx="76605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To get to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the repo, add prefix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https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3"/>
              </a:rPr>
              <a:t>://ohwr.org/project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/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, e.g.,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4"/>
              </a:rPr>
              <a:t>https://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4"/>
              </a:rPr>
              <a:t>ohwr.org/project/wr-cores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457200" y="590550"/>
            <a:ext cx="3657600" cy="3886200"/>
          </a:xfrm>
          <a:prstGeom prst="rect">
            <a:avLst/>
          </a:prstGeom>
          <a:solidFill>
            <a:srgbClr val="FFFFFF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Prostokąt zaokrąglony 148"/>
          <p:cNvSpPr/>
          <p:nvPr/>
        </p:nvSpPr>
        <p:spPr>
          <a:xfrm>
            <a:off x="5011736" y="759383"/>
            <a:ext cx="3024337" cy="3641168"/>
          </a:xfrm>
          <a:prstGeom prst="roundRect">
            <a:avLst>
              <a:gd name="adj" fmla="val 7789"/>
            </a:avLst>
          </a:prstGeom>
          <a:noFill/>
          <a:ln>
            <a:solidFill>
              <a:srgbClr val="1D388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pole tekstowe 67"/>
          <p:cNvSpPr txBox="1"/>
          <p:nvPr/>
        </p:nvSpPr>
        <p:spPr>
          <a:xfrm>
            <a:off x="3505200" y="3008741"/>
            <a:ext cx="1764266" cy="104644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wr</a:t>
            </a:r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-cores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WR-specific modules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Endpoint</a:t>
            </a:r>
          </a:p>
          <a:p>
            <a:pPr marL="171450" indent="-171450">
              <a:buFontTx/>
              <a:buChar char="-"/>
            </a:pP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GbE</a:t>
            </a: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 </a:t>
            </a: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SerDes</a:t>
            </a:r>
            <a:endParaRPr lang="en-US" sz="1000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SoftPLL</a:t>
            </a: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-GW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Reference Top designs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69" name="pole tekstowe 68"/>
          <p:cNvSpPr txBox="1"/>
          <p:nvPr/>
        </p:nvSpPr>
        <p:spPr>
          <a:xfrm>
            <a:off x="3523922" y="819150"/>
            <a:ext cx="1764266" cy="92333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wrpc-sw</a:t>
            </a:r>
            <a:endParaRPr lang="en-US" sz="1200" b="1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SoftPLL</a:t>
            </a: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-SW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WR Node-only SW</a:t>
            </a:r>
            <a:br>
              <a:rPr lang="en-US" sz="1000" spc="-1" dirty="0" smtClean="0">
                <a:solidFill>
                  <a:schemeClr val="bg1"/>
                </a:solidFill>
                <a:latin typeface="Bookman Old Style"/>
              </a:rPr>
            </a:b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(LLDP, </a:t>
            </a: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SNMPd</a:t>
            </a: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, Shell)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Host tools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70" name="pole tekstowe 69"/>
          <p:cNvSpPr txBox="1"/>
          <p:nvPr/>
        </p:nvSpPr>
        <p:spPr>
          <a:xfrm>
            <a:off x="3501715" y="4121913"/>
            <a:ext cx="1767751" cy="43858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general-cores</a:t>
            </a:r>
          </a:p>
          <a:p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-  non-WR modules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71" name="pole tekstowe 70"/>
          <p:cNvSpPr txBox="1"/>
          <p:nvPr/>
        </p:nvSpPr>
        <p:spPr>
          <a:xfrm>
            <a:off x="3524106" y="2495550"/>
            <a:ext cx="1745360" cy="430887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urv</a:t>
            </a:r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-core</a:t>
            </a:r>
          </a:p>
          <a:p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- </a:t>
            </a: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RiskV</a:t>
            </a: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 CPU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72" name="pole tekstowe 71"/>
          <p:cNvSpPr txBox="1"/>
          <p:nvPr/>
        </p:nvSpPr>
        <p:spPr>
          <a:xfrm>
            <a:off x="3516682" y="1835050"/>
            <a:ext cx="1764266" cy="584775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PPSi</a:t>
            </a:r>
            <a:endParaRPr lang="en-US" sz="1200" b="1" spc="-1" dirty="0" smtClean="0">
              <a:solidFill>
                <a:schemeClr val="bg1"/>
              </a:solidFill>
              <a:latin typeface="Bookman Old Style"/>
            </a:endParaRP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PTP Daemon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WR &amp; HA profile &amp; </a:t>
            </a:r>
            <a:r>
              <a:rPr lang="en-US" sz="1000" spc="-1" dirty="0" err="1" smtClean="0">
                <a:solidFill>
                  <a:schemeClr val="bg1"/>
                </a:solidFill>
                <a:latin typeface="Bookman Old Style"/>
              </a:rPr>
              <a:t>ext</a:t>
            </a:r>
            <a:endParaRPr lang="en-US" sz="1000" spc="-1" dirty="0" smtClean="0">
              <a:solidFill>
                <a:schemeClr val="bg1"/>
              </a:solidFill>
              <a:latin typeface="Bookman Old Style"/>
            </a:endParaRPr>
          </a:p>
        </p:txBody>
      </p:sp>
      <p:sp>
        <p:nvSpPr>
          <p:cNvPr id="73" name="pole tekstowe 72"/>
          <p:cNvSpPr txBox="1"/>
          <p:nvPr/>
        </p:nvSpPr>
        <p:spPr>
          <a:xfrm>
            <a:off x="5773952" y="3147240"/>
            <a:ext cx="1987210" cy="769441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Repository </a:t>
            </a:r>
            <a:r>
              <a:rPr lang="en-US" sz="1200" b="1" spc="-1" dirty="0" err="1" smtClean="0">
                <a:solidFill>
                  <a:schemeClr val="bg1"/>
                </a:solidFill>
                <a:latin typeface="Bookman Old Style"/>
              </a:rPr>
              <a:t>sepcific</a:t>
            </a:r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 to a WR Node HDL repo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Top design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Node-specific stuff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cxnSp>
        <p:nvCxnSpPr>
          <p:cNvPr id="87" name="Łącznik prosty ze strzałką 86"/>
          <p:cNvCxnSpPr>
            <a:stCxn id="73" idx="1"/>
            <a:endCxn id="68" idx="3"/>
          </p:cNvCxnSpPr>
          <p:nvPr/>
        </p:nvCxnSpPr>
        <p:spPr>
          <a:xfrm flipH="1">
            <a:off x="5269466" y="3531961"/>
            <a:ext cx="504486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Łuk 73"/>
          <p:cNvSpPr/>
          <p:nvPr/>
        </p:nvSpPr>
        <p:spPr>
          <a:xfrm>
            <a:off x="5002766" y="2677062"/>
            <a:ext cx="533400" cy="685800"/>
          </a:xfrm>
          <a:prstGeom prst="arc">
            <a:avLst>
              <a:gd name="adj1" fmla="val 16200000"/>
              <a:gd name="adj2" fmla="val 5247312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Łuk 120"/>
          <p:cNvSpPr/>
          <p:nvPr/>
        </p:nvSpPr>
        <p:spPr>
          <a:xfrm flipV="1">
            <a:off x="5029384" y="3710573"/>
            <a:ext cx="533400" cy="612341"/>
          </a:xfrm>
          <a:prstGeom prst="arc">
            <a:avLst>
              <a:gd name="adj1" fmla="val 16200000"/>
              <a:gd name="adj2" fmla="val 576904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Łuk 134"/>
          <p:cNvSpPr/>
          <p:nvPr/>
        </p:nvSpPr>
        <p:spPr>
          <a:xfrm flipV="1">
            <a:off x="5029200" y="1348232"/>
            <a:ext cx="533400" cy="612341"/>
          </a:xfrm>
          <a:prstGeom prst="arc">
            <a:avLst>
              <a:gd name="adj1" fmla="val 16200000"/>
              <a:gd name="adj2" fmla="val 576904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pole tekstowe 154"/>
          <p:cNvSpPr txBox="1"/>
          <p:nvPr/>
        </p:nvSpPr>
        <p:spPr>
          <a:xfrm>
            <a:off x="5947879" y="74612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D388F"/>
                </a:solidFill>
              </a:rPr>
              <a:t>WR node</a:t>
            </a:r>
            <a:endParaRPr lang="en-US" b="1" dirty="0">
              <a:solidFill>
                <a:srgbClr val="1D388F"/>
              </a:solidFill>
            </a:endParaRPr>
          </a:p>
        </p:txBody>
      </p:sp>
      <p:sp>
        <p:nvSpPr>
          <p:cNvPr id="158" name="pole tekstowe 157"/>
          <p:cNvSpPr txBox="1"/>
          <p:nvPr/>
        </p:nvSpPr>
        <p:spPr>
          <a:xfrm>
            <a:off x="5773952" y="1326980"/>
            <a:ext cx="1987210" cy="92333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Repository specific to </a:t>
            </a:r>
          </a:p>
          <a:p>
            <a:r>
              <a:rPr lang="en-US" sz="1200" b="1" spc="-1" dirty="0" smtClean="0">
                <a:solidFill>
                  <a:schemeClr val="bg1"/>
                </a:solidFill>
                <a:latin typeface="Bookman Old Style"/>
              </a:rPr>
              <a:t>a WR Node SW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Might not be needed</a:t>
            </a:r>
          </a:p>
          <a:p>
            <a:pPr marL="171450" indent="-171450">
              <a:buFontTx/>
              <a:buChar char="-"/>
            </a:pPr>
            <a:r>
              <a:rPr lang="en-US" sz="1000" spc="-1" dirty="0" smtClean="0">
                <a:solidFill>
                  <a:schemeClr val="bg1"/>
                </a:solidFill>
                <a:latin typeface="Bookman Old Style"/>
              </a:rPr>
              <a:t>Integration of diagnostics into custom SW</a:t>
            </a:r>
            <a:endParaRPr lang="en-US" sz="1000" spc="-1" dirty="0">
              <a:solidFill>
                <a:schemeClr val="bg1"/>
              </a:solidFill>
              <a:latin typeface="Bookman Old Style"/>
            </a:endParaRPr>
          </a:p>
        </p:txBody>
      </p:sp>
      <p:grpSp>
        <p:nvGrpSpPr>
          <p:cNvPr id="161" name="Grupa 160"/>
          <p:cNvGrpSpPr/>
          <p:nvPr/>
        </p:nvGrpSpPr>
        <p:grpSpPr>
          <a:xfrm>
            <a:off x="3501715" y="806498"/>
            <a:ext cx="1794184" cy="3753997"/>
            <a:chOff x="7921068" y="-1085850"/>
            <a:chExt cx="2120979" cy="1687800"/>
          </a:xfrm>
        </p:grpSpPr>
        <p:sp>
          <p:nvSpPr>
            <p:cNvPr id="162" name="Rounded Rectangle 13"/>
            <p:cNvSpPr/>
            <p:nvPr/>
          </p:nvSpPr>
          <p:spPr>
            <a:xfrm>
              <a:off x="7921068" y="-1085850"/>
              <a:ext cx="2120979" cy="1687800"/>
            </a:xfrm>
            <a:prstGeom prst="roundRect">
              <a:avLst>
                <a:gd name="adj" fmla="val 1712"/>
              </a:avLst>
            </a:prstGeom>
            <a:solidFill>
              <a:srgbClr val="0033A0">
                <a:alpha val="78824"/>
              </a:srgbClr>
            </a:solidFill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TextBox 14"/>
            <p:cNvSpPr txBox="1"/>
            <p:nvPr/>
          </p:nvSpPr>
          <p:spPr>
            <a:xfrm>
              <a:off x="7923167" y="-1085850"/>
              <a:ext cx="2109763" cy="456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WR PTP Core </a:t>
              </a:r>
              <a:br>
                <a:rPr lang="en-US" sz="2000" b="1" dirty="0" smtClean="0">
                  <a:solidFill>
                    <a:schemeClr val="bg1"/>
                  </a:solidFill>
                </a:rPr>
              </a:br>
              <a:r>
                <a:rPr lang="en-US" sz="2000" b="1" dirty="0" smtClean="0">
                  <a:solidFill>
                    <a:schemeClr val="bg1"/>
                  </a:solidFill>
                </a:rPr>
                <a:t>(WRPC)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166" name="Obraz 16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7081" y="-395133"/>
              <a:ext cx="1399181" cy="4837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68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180975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Timing Architecture</a:t>
            </a:r>
            <a:br>
              <a:rPr lang="en-US" sz="20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of WR Switch and WR  Node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6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185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rostokąt 210"/>
          <p:cNvSpPr/>
          <p:nvPr/>
        </p:nvSpPr>
        <p:spPr>
          <a:xfrm>
            <a:off x="6629401" y="678021"/>
            <a:ext cx="2590799" cy="41035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Prostokąt 212"/>
          <p:cNvSpPr/>
          <p:nvPr/>
        </p:nvSpPr>
        <p:spPr>
          <a:xfrm>
            <a:off x="0" y="658574"/>
            <a:ext cx="603133" cy="4122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Prostokąt 211"/>
          <p:cNvSpPr/>
          <p:nvPr/>
        </p:nvSpPr>
        <p:spPr>
          <a:xfrm>
            <a:off x="603133" y="671671"/>
            <a:ext cx="6026268" cy="41098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Timing Architecture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7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cxnSp>
        <p:nvCxnSpPr>
          <p:cNvPr id="4" name="Łącznik prostoliniowy 3"/>
          <p:cNvCxnSpPr/>
          <p:nvPr/>
        </p:nvCxnSpPr>
        <p:spPr>
          <a:xfrm>
            <a:off x="618074" y="666750"/>
            <a:ext cx="0" cy="38862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rostokąt 15"/>
          <p:cNvSpPr/>
          <p:nvPr/>
        </p:nvSpPr>
        <p:spPr>
          <a:xfrm>
            <a:off x="0" y="1930400"/>
            <a:ext cx="457200" cy="6858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SFP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0" y="66675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HW</a:t>
            </a:r>
            <a:endParaRPr lang="en-US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2787208" y="654683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GW (FPGA)</a:t>
            </a:r>
            <a:endParaRPr lang="en-US" dirty="0"/>
          </a:p>
        </p:txBody>
      </p:sp>
      <p:grpSp>
        <p:nvGrpSpPr>
          <p:cNvPr id="22" name="Grupa 21"/>
          <p:cNvGrpSpPr/>
          <p:nvPr/>
        </p:nvGrpSpPr>
        <p:grpSpPr>
          <a:xfrm>
            <a:off x="457200" y="2139374"/>
            <a:ext cx="381000" cy="106977"/>
            <a:chOff x="457200" y="2139375"/>
            <a:chExt cx="533400" cy="76200"/>
          </a:xfrm>
        </p:grpSpPr>
        <p:cxnSp>
          <p:nvCxnSpPr>
            <p:cNvPr id="6" name="Łącznik prosty ze strzałką 5"/>
            <p:cNvCxnSpPr/>
            <p:nvPr/>
          </p:nvCxnSpPr>
          <p:spPr>
            <a:xfrm>
              <a:off x="457200" y="21393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ze strzałką 20"/>
            <p:cNvCxnSpPr/>
            <p:nvPr/>
          </p:nvCxnSpPr>
          <p:spPr>
            <a:xfrm flipH="1">
              <a:off x="457200" y="22155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pole tekstowe 12"/>
          <p:cNvSpPr txBox="1"/>
          <p:nvPr/>
        </p:nvSpPr>
        <p:spPr>
          <a:xfrm>
            <a:off x="546132" y="1910775"/>
            <a:ext cx="2920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</a:t>
            </a:r>
            <a:r>
              <a:rPr lang="en-US" sz="1000" dirty="0" smtClean="0"/>
              <a:t>x</a:t>
            </a:r>
          </a:p>
          <a:p>
            <a:endParaRPr lang="en-US" sz="1000" dirty="0" smtClean="0"/>
          </a:p>
          <a:p>
            <a:r>
              <a:rPr lang="en-US" sz="1000" dirty="0" smtClean="0"/>
              <a:t>tx</a:t>
            </a:r>
            <a:endParaRPr lang="en-US" sz="1000" dirty="0"/>
          </a:p>
        </p:txBody>
      </p:sp>
      <p:cxnSp>
        <p:nvCxnSpPr>
          <p:cNvPr id="50" name="Łącznik prostoliniowy 49"/>
          <p:cNvCxnSpPr/>
          <p:nvPr/>
        </p:nvCxnSpPr>
        <p:spPr>
          <a:xfrm>
            <a:off x="6629400" y="666750"/>
            <a:ext cx="0" cy="38862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a 18"/>
          <p:cNvGrpSpPr/>
          <p:nvPr/>
        </p:nvGrpSpPr>
        <p:grpSpPr>
          <a:xfrm>
            <a:off x="4040713" y="2224901"/>
            <a:ext cx="378887" cy="76200"/>
            <a:chOff x="4421713" y="2224901"/>
            <a:chExt cx="533400" cy="76200"/>
          </a:xfrm>
        </p:grpSpPr>
        <p:cxnSp>
          <p:nvCxnSpPr>
            <p:cNvPr id="52" name="Łącznik prosty ze strzałką 51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Łącznik prosty ze strzałką 52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pole tekstowe 53"/>
          <p:cNvSpPr txBox="1"/>
          <p:nvPr/>
        </p:nvSpPr>
        <p:spPr>
          <a:xfrm>
            <a:off x="4056233" y="1996301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grpSp>
        <p:nvGrpSpPr>
          <p:cNvPr id="67" name="Grupa 66"/>
          <p:cNvGrpSpPr/>
          <p:nvPr/>
        </p:nvGrpSpPr>
        <p:grpSpPr>
          <a:xfrm>
            <a:off x="2362200" y="2139374"/>
            <a:ext cx="292068" cy="106978"/>
            <a:chOff x="457200" y="2139375"/>
            <a:chExt cx="533400" cy="76200"/>
          </a:xfrm>
        </p:grpSpPr>
        <p:cxnSp>
          <p:nvCxnSpPr>
            <p:cNvPr id="68" name="Łącznik prosty ze strzałką 67"/>
            <p:cNvCxnSpPr/>
            <p:nvPr/>
          </p:nvCxnSpPr>
          <p:spPr>
            <a:xfrm>
              <a:off x="457200" y="21393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Łącznik prosty ze strzałką 70"/>
            <p:cNvCxnSpPr/>
            <p:nvPr/>
          </p:nvCxnSpPr>
          <p:spPr>
            <a:xfrm flipH="1">
              <a:off x="457200" y="22155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pole tekstowe 71"/>
          <p:cNvSpPr txBox="1"/>
          <p:nvPr/>
        </p:nvSpPr>
        <p:spPr>
          <a:xfrm>
            <a:off x="2362200" y="1910775"/>
            <a:ext cx="2920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</a:t>
            </a:r>
            <a:r>
              <a:rPr lang="en-US" sz="1000" dirty="0" smtClean="0"/>
              <a:t>x</a:t>
            </a:r>
          </a:p>
          <a:p>
            <a:endParaRPr lang="en-US" sz="1000" dirty="0" smtClean="0"/>
          </a:p>
          <a:p>
            <a:r>
              <a:rPr lang="en-US" sz="1000" dirty="0" smtClean="0"/>
              <a:t>tx</a:t>
            </a:r>
            <a:endParaRPr lang="en-US" sz="1000" dirty="0"/>
          </a:p>
        </p:txBody>
      </p:sp>
      <p:grpSp>
        <p:nvGrpSpPr>
          <p:cNvPr id="73" name="Grupa 72"/>
          <p:cNvGrpSpPr/>
          <p:nvPr/>
        </p:nvGrpSpPr>
        <p:grpSpPr>
          <a:xfrm>
            <a:off x="5183713" y="2224901"/>
            <a:ext cx="378887" cy="76200"/>
            <a:chOff x="4421713" y="2224901"/>
            <a:chExt cx="533400" cy="76200"/>
          </a:xfrm>
        </p:grpSpPr>
        <p:cxnSp>
          <p:nvCxnSpPr>
            <p:cNvPr id="74" name="Łącznik prosty ze strzałką 73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Łącznik prosty ze strzałką 74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pole tekstowe 75"/>
          <p:cNvSpPr txBox="1"/>
          <p:nvPr/>
        </p:nvSpPr>
        <p:spPr>
          <a:xfrm>
            <a:off x="5199233" y="1996301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77" name="pole tekstowe 76"/>
          <p:cNvSpPr txBox="1"/>
          <p:nvPr/>
        </p:nvSpPr>
        <p:spPr>
          <a:xfrm>
            <a:off x="6705601" y="1962150"/>
            <a:ext cx="457200" cy="90027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lIns="0" rIns="0" rtlCol="0" anchor="ctr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NIC driver</a:t>
            </a:r>
          </a:p>
        </p:txBody>
      </p:sp>
      <p:grpSp>
        <p:nvGrpSpPr>
          <p:cNvPr id="79" name="Grupa 78"/>
          <p:cNvGrpSpPr/>
          <p:nvPr/>
        </p:nvGrpSpPr>
        <p:grpSpPr>
          <a:xfrm>
            <a:off x="7181849" y="2114553"/>
            <a:ext cx="692151" cy="186550"/>
            <a:chOff x="4421713" y="2172284"/>
            <a:chExt cx="533400" cy="128817"/>
          </a:xfrm>
        </p:grpSpPr>
        <p:cxnSp>
          <p:nvCxnSpPr>
            <p:cNvPr id="80" name="Łącznik prosty ze strzałką 79"/>
            <p:cNvCxnSpPr/>
            <p:nvPr/>
          </p:nvCxnSpPr>
          <p:spPr>
            <a:xfrm>
              <a:off x="4421713" y="2172284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Łącznik prosty ze strzałką 84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pole tekstowe 86"/>
          <p:cNvSpPr txBox="1"/>
          <p:nvPr/>
        </p:nvSpPr>
        <p:spPr>
          <a:xfrm>
            <a:off x="7156449" y="2096929"/>
            <a:ext cx="829031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PTP </a:t>
            </a:r>
            <a:r>
              <a:rPr lang="en-US" sz="1000" dirty="0" err="1" smtClean="0"/>
              <a:t>msg</a:t>
            </a:r>
            <a:endParaRPr lang="en-US" sz="1000" dirty="0"/>
          </a:p>
        </p:txBody>
      </p:sp>
      <p:sp>
        <p:nvSpPr>
          <p:cNvPr id="88" name="pole tekstowe 87"/>
          <p:cNvSpPr txBox="1"/>
          <p:nvPr/>
        </p:nvSpPr>
        <p:spPr>
          <a:xfrm>
            <a:off x="7181849" y="2419350"/>
            <a:ext cx="678041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coarse</a:t>
            </a:r>
          </a:p>
          <a:p>
            <a:pPr algn="ctr"/>
            <a:r>
              <a:rPr lang="en-US" sz="1000" dirty="0" err="1" smtClean="0"/>
              <a:t>timetamps</a:t>
            </a:r>
            <a:endParaRPr lang="en-US" sz="1000" dirty="0" smtClean="0"/>
          </a:p>
        </p:txBody>
      </p:sp>
      <p:grpSp>
        <p:nvGrpSpPr>
          <p:cNvPr id="89" name="Grupa 88"/>
          <p:cNvGrpSpPr/>
          <p:nvPr/>
        </p:nvGrpSpPr>
        <p:grpSpPr>
          <a:xfrm>
            <a:off x="7188200" y="2464773"/>
            <a:ext cx="685800" cy="335577"/>
            <a:chOff x="4421713" y="2204383"/>
            <a:chExt cx="533400" cy="223718"/>
          </a:xfrm>
        </p:grpSpPr>
        <p:cxnSp>
          <p:nvCxnSpPr>
            <p:cNvPr id="90" name="Łącznik prosty ze strzałką 89"/>
            <p:cNvCxnSpPr/>
            <p:nvPr/>
          </p:nvCxnSpPr>
          <p:spPr>
            <a:xfrm>
              <a:off x="4421713" y="2204383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Łącznik prosty ze strzałką 90"/>
            <p:cNvCxnSpPr/>
            <p:nvPr/>
          </p:nvCxnSpPr>
          <p:spPr>
            <a:xfrm flipH="1">
              <a:off x="4421713" y="2428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Prostokąt 50"/>
          <p:cNvSpPr/>
          <p:nvPr/>
        </p:nvSpPr>
        <p:spPr>
          <a:xfrm>
            <a:off x="4421713" y="1962150"/>
            <a:ext cx="759887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Ethernet Traffic Handling modules</a:t>
            </a:r>
          </a:p>
          <a:p>
            <a:pPr algn="ctr"/>
            <a:endParaRPr lang="en-US" sz="1000" b="1" dirty="0" smtClean="0">
              <a:solidFill>
                <a:srgbClr val="0033A0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562600" y="1962150"/>
            <a:ext cx="76200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Network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Interface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Controller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(NIC)</a:t>
            </a:r>
          </a:p>
          <a:p>
            <a:pPr algn="ctr"/>
            <a:endParaRPr lang="en-US" sz="1000" b="1" dirty="0" smtClean="0">
              <a:solidFill>
                <a:srgbClr val="0033A0"/>
              </a:solidFill>
            </a:endParaRPr>
          </a:p>
        </p:txBody>
      </p:sp>
      <p:sp>
        <p:nvSpPr>
          <p:cNvPr id="78" name="pole tekstowe 77"/>
          <p:cNvSpPr txBox="1"/>
          <p:nvPr/>
        </p:nvSpPr>
        <p:spPr>
          <a:xfrm>
            <a:off x="7874000" y="1962150"/>
            <a:ext cx="1250950" cy="9144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lIns="91440" rIns="0" rtlCol="0">
            <a:no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PTP </a:t>
            </a:r>
            <a:r>
              <a:rPr lang="en-US" sz="1000" b="1" dirty="0" smtClean="0">
                <a:solidFill>
                  <a:schemeClr val="bg1"/>
                </a:solidFill>
              </a:rPr>
              <a:t>daemon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PTP/WR/HA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Fine timestamps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Servo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(time, phase)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10" name="pole tekstowe 209"/>
          <p:cNvSpPr txBox="1"/>
          <p:nvPr/>
        </p:nvSpPr>
        <p:spPr>
          <a:xfrm>
            <a:off x="6660554" y="641983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SW(ARM, </a:t>
            </a:r>
            <a:r>
              <a:rPr lang="en-US" dirty="0" err="1" smtClean="0"/>
              <a:t>RiskV</a:t>
            </a:r>
            <a:r>
              <a:rPr lang="en-US" dirty="0" smtClean="0"/>
              <a:t>/LM32)</a:t>
            </a:r>
            <a:endParaRPr lang="en-US" dirty="0"/>
          </a:p>
        </p:txBody>
      </p:sp>
      <p:sp>
        <p:nvSpPr>
          <p:cNvPr id="2" name="Prostokąt 1"/>
          <p:cNvSpPr/>
          <p:nvPr/>
        </p:nvSpPr>
        <p:spPr>
          <a:xfrm>
            <a:off x="838200" y="1962150"/>
            <a:ext cx="153035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WR_GT*_PHY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Bitslide or LPDC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Deterministic config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DDMTD (optional)</a:t>
            </a:r>
            <a:endParaRPr lang="en-US" sz="1000" dirty="0">
              <a:solidFill>
                <a:srgbClr val="0033A0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2667000" y="1962150"/>
            <a:ext cx="137160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Endpoint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PCS</a:t>
            </a:r>
            <a:r>
              <a:rPr lang="en-US" sz="1000" dirty="0">
                <a:solidFill>
                  <a:srgbClr val="0033A0"/>
                </a:solidFill>
              </a:rPr>
              <a:t> </a:t>
            </a:r>
            <a:r>
              <a:rPr lang="en-US" sz="1000" dirty="0" smtClean="0">
                <a:solidFill>
                  <a:srgbClr val="0033A0"/>
                </a:solidFill>
              </a:rPr>
              <a:t>(8b10b)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Ethernet/VLANs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Timestamping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Rx/Tx </a:t>
            </a:r>
            <a:r>
              <a:rPr lang="en-US" sz="1000" dirty="0" err="1" smtClean="0">
                <a:solidFill>
                  <a:srgbClr val="0033A0"/>
                </a:solidFill>
              </a:rPr>
              <a:t>clk</a:t>
            </a:r>
            <a:r>
              <a:rPr lang="en-US" sz="1000" dirty="0" smtClean="0">
                <a:solidFill>
                  <a:srgbClr val="0033A0"/>
                </a:solidFill>
              </a:rPr>
              <a:t>-cross</a:t>
            </a:r>
            <a:endParaRPr lang="en-US" sz="1000" dirty="0">
              <a:solidFill>
                <a:srgbClr val="0033A0"/>
              </a:solidFill>
            </a:endParaRPr>
          </a:p>
        </p:txBody>
      </p:sp>
      <p:grpSp>
        <p:nvGrpSpPr>
          <p:cNvPr id="247" name="Grupa 246"/>
          <p:cNvGrpSpPr/>
          <p:nvPr/>
        </p:nvGrpSpPr>
        <p:grpSpPr>
          <a:xfrm>
            <a:off x="6324600" y="2246352"/>
            <a:ext cx="378887" cy="76200"/>
            <a:chOff x="4421713" y="2224901"/>
            <a:chExt cx="533400" cy="76200"/>
          </a:xfrm>
        </p:grpSpPr>
        <p:cxnSp>
          <p:nvCxnSpPr>
            <p:cNvPr id="248" name="Łącznik prosty ze strzałką 247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Łącznik prosty ze strzałką 248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0" name="pole tekstowe 249"/>
          <p:cNvSpPr txBox="1"/>
          <p:nvPr/>
        </p:nvSpPr>
        <p:spPr>
          <a:xfrm>
            <a:off x="6324600" y="2017752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263" name="pole tekstowe 262"/>
          <p:cNvSpPr txBox="1"/>
          <p:nvPr/>
        </p:nvSpPr>
        <p:spPr>
          <a:xfrm>
            <a:off x="4502350" y="1715929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rx      tx</a:t>
            </a:r>
            <a:endParaRPr lang="en-US" sz="1000" dirty="0"/>
          </a:p>
        </p:txBody>
      </p:sp>
      <p:cxnSp>
        <p:nvCxnSpPr>
          <p:cNvPr id="264" name="Łącznik łamany 263"/>
          <p:cNvCxnSpPr>
            <a:endCxn id="265" idx="3"/>
          </p:cNvCxnSpPr>
          <p:nvPr/>
        </p:nvCxnSpPr>
        <p:spPr>
          <a:xfrm rot="16200000" flipV="1">
            <a:off x="4485711" y="1564710"/>
            <a:ext cx="376199" cy="418681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Prostokąt 264"/>
          <p:cNvSpPr/>
          <p:nvPr/>
        </p:nvSpPr>
        <p:spPr>
          <a:xfrm>
            <a:off x="4353328" y="1547851"/>
            <a:ext cx="111141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Prostokąt 265"/>
          <p:cNvSpPr/>
          <p:nvPr/>
        </p:nvSpPr>
        <p:spPr>
          <a:xfrm>
            <a:off x="4353329" y="1653401"/>
            <a:ext cx="111141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7" name="Łącznik łamany 266"/>
          <p:cNvCxnSpPr>
            <a:stCxn id="268" idx="3"/>
          </p:cNvCxnSpPr>
          <p:nvPr/>
        </p:nvCxnSpPr>
        <p:spPr>
          <a:xfrm>
            <a:off x="4480529" y="1685151"/>
            <a:ext cx="313621" cy="276999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pole tekstowe 267"/>
          <p:cNvSpPr txBox="1"/>
          <p:nvPr/>
        </p:nvSpPr>
        <p:spPr>
          <a:xfrm>
            <a:off x="3734812" y="1408152"/>
            <a:ext cx="745717" cy="5539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Non-PTP </a:t>
            </a:r>
          </a:p>
          <a:p>
            <a:pPr algn="ctr"/>
            <a:r>
              <a:rPr lang="en-US" sz="1000" dirty="0" smtClean="0"/>
              <a:t>Ethernet </a:t>
            </a:r>
          </a:p>
          <a:p>
            <a:pPr algn="ctr"/>
            <a:r>
              <a:rPr lang="en-US" sz="1000" dirty="0" smtClean="0"/>
              <a:t>traffic</a:t>
            </a:r>
            <a:endParaRPr lang="en-US" sz="1000" dirty="0"/>
          </a:p>
        </p:txBody>
      </p:sp>
      <p:sp>
        <p:nvSpPr>
          <p:cNvPr id="269" name="Prostokąt 268"/>
          <p:cNvSpPr/>
          <p:nvPr/>
        </p:nvSpPr>
        <p:spPr>
          <a:xfrm>
            <a:off x="2673318" y="3143965"/>
            <a:ext cx="1746282" cy="4183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TX_TSU</a:t>
            </a:r>
            <a:r>
              <a:rPr lang="en-US" sz="1000" b="1" dirty="0">
                <a:solidFill>
                  <a:srgbClr val="0033A0"/>
                </a:solidFill>
              </a:rPr>
              <a:t> (only WR Switch)</a:t>
            </a:r>
            <a:endParaRPr lang="en-US" sz="1000" b="1" dirty="0" smtClean="0">
              <a:solidFill>
                <a:srgbClr val="0033A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FIFO with tx timestamps </a:t>
            </a:r>
          </a:p>
        </p:txBody>
      </p:sp>
      <p:cxnSp>
        <p:nvCxnSpPr>
          <p:cNvPr id="270" name="Łącznik prosty ze strzałką 269"/>
          <p:cNvCxnSpPr/>
          <p:nvPr/>
        </p:nvCxnSpPr>
        <p:spPr>
          <a:xfrm>
            <a:off x="3352800" y="2762250"/>
            <a:ext cx="0" cy="38171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Prostokąt 270"/>
          <p:cNvSpPr/>
          <p:nvPr/>
        </p:nvSpPr>
        <p:spPr>
          <a:xfrm>
            <a:off x="3315096" y="2762250"/>
            <a:ext cx="11304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tx timestamp (</a:t>
            </a:r>
            <a:r>
              <a:rPr lang="en-US" sz="1000" dirty="0" err="1" smtClean="0"/>
              <a:t>ts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cxnSp>
        <p:nvCxnSpPr>
          <p:cNvPr id="272" name="Łącznik łamany 271"/>
          <p:cNvCxnSpPr>
            <a:stCxn id="269" idx="3"/>
          </p:cNvCxnSpPr>
          <p:nvPr/>
        </p:nvCxnSpPr>
        <p:spPr>
          <a:xfrm flipV="1">
            <a:off x="4419600" y="2862421"/>
            <a:ext cx="2514601" cy="490737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rostokąt 210"/>
          <p:cNvSpPr/>
          <p:nvPr/>
        </p:nvSpPr>
        <p:spPr>
          <a:xfrm>
            <a:off x="6629401" y="678021"/>
            <a:ext cx="2590799" cy="41035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Prostokąt 212"/>
          <p:cNvSpPr/>
          <p:nvPr/>
        </p:nvSpPr>
        <p:spPr>
          <a:xfrm>
            <a:off x="0" y="658574"/>
            <a:ext cx="603133" cy="4122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Prostokąt 211"/>
          <p:cNvSpPr/>
          <p:nvPr/>
        </p:nvSpPr>
        <p:spPr>
          <a:xfrm>
            <a:off x="603133" y="671671"/>
            <a:ext cx="6026268" cy="41098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Timing Architecture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7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cxnSp>
        <p:nvCxnSpPr>
          <p:cNvPr id="4" name="Łącznik prostoliniowy 3"/>
          <p:cNvCxnSpPr/>
          <p:nvPr/>
        </p:nvCxnSpPr>
        <p:spPr>
          <a:xfrm>
            <a:off x="618074" y="666750"/>
            <a:ext cx="0" cy="38862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rostokąt 15"/>
          <p:cNvSpPr/>
          <p:nvPr/>
        </p:nvSpPr>
        <p:spPr>
          <a:xfrm>
            <a:off x="0" y="1930400"/>
            <a:ext cx="457200" cy="6858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SFP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0" y="66675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HW</a:t>
            </a:r>
            <a:endParaRPr lang="en-US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2787208" y="654683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GW (FPGA)</a:t>
            </a:r>
            <a:endParaRPr lang="en-US" dirty="0"/>
          </a:p>
        </p:txBody>
      </p:sp>
      <p:grpSp>
        <p:nvGrpSpPr>
          <p:cNvPr id="22" name="Grupa 21"/>
          <p:cNvGrpSpPr/>
          <p:nvPr/>
        </p:nvGrpSpPr>
        <p:grpSpPr>
          <a:xfrm>
            <a:off x="457200" y="2139374"/>
            <a:ext cx="381000" cy="106977"/>
            <a:chOff x="457200" y="2139375"/>
            <a:chExt cx="533400" cy="76200"/>
          </a:xfrm>
        </p:grpSpPr>
        <p:cxnSp>
          <p:nvCxnSpPr>
            <p:cNvPr id="6" name="Łącznik prosty ze strzałką 5"/>
            <p:cNvCxnSpPr/>
            <p:nvPr/>
          </p:nvCxnSpPr>
          <p:spPr>
            <a:xfrm>
              <a:off x="457200" y="21393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ze strzałką 20"/>
            <p:cNvCxnSpPr/>
            <p:nvPr/>
          </p:nvCxnSpPr>
          <p:spPr>
            <a:xfrm flipH="1">
              <a:off x="457200" y="22155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pole tekstowe 12"/>
          <p:cNvSpPr txBox="1"/>
          <p:nvPr/>
        </p:nvSpPr>
        <p:spPr>
          <a:xfrm>
            <a:off x="546132" y="1910775"/>
            <a:ext cx="2920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</a:t>
            </a:r>
            <a:r>
              <a:rPr lang="en-US" sz="1000" dirty="0" smtClean="0"/>
              <a:t>x</a:t>
            </a:r>
          </a:p>
          <a:p>
            <a:endParaRPr lang="en-US" sz="1000" dirty="0" smtClean="0"/>
          </a:p>
          <a:p>
            <a:r>
              <a:rPr lang="en-US" sz="1000" dirty="0" smtClean="0"/>
              <a:t>tx</a:t>
            </a:r>
            <a:endParaRPr lang="en-US" sz="1000" dirty="0"/>
          </a:p>
        </p:txBody>
      </p:sp>
      <p:cxnSp>
        <p:nvCxnSpPr>
          <p:cNvPr id="50" name="Łącznik prostoliniowy 49"/>
          <p:cNvCxnSpPr/>
          <p:nvPr/>
        </p:nvCxnSpPr>
        <p:spPr>
          <a:xfrm>
            <a:off x="6629400" y="666750"/>
            <a:ext cx="0" cy="38862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a 18"/>
          <p:cNvGrpSpPr/>
          <p:nvPr/>
        </p:nvGrpSpPr>
        <p:grpSpPr>
          <a:xfrm>
            <a:off x="4040713" y="2224901"/>
            <a:ext cx="378887" cy="76200"/>
            <a:chOff x="4421713" y="2224901"/>
            <a:chExt cx="533400" cy="76200"/>
          </a:xfrm>
        </p:grpSpPr>
        <p:cxnSp>
          <p:nvCxnSpPr>
            <p:cNvPr id="52" name="Łącznik prosty ze strzałką 51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Łącznik prosty ze strzałką 52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pole tekstowe 53"/>
          <p:cNvSpPr txBox="1"/>
          <p:nvPr/>
        </p:nvSpPr>
        <p:spPr>
          <a:xfrm>
            <a:off x="4056233" y="1996301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59" name="pole tekstowe 58"/>
          <p:cNvSpPr txBox="1"/>
          <p:nvPr/>
        </p:nvSpPr>
        <p:spPr>
          <a:xfrm>
            <a:off x="4502350" y="1715929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rx      tx</a:t>
            </a:r>
            <a:endParaRPr lang="en-US" sz="1000" dirty="0"/>
          </a:p>
        </p:txBody>
      </p:sp>
      <p:grpSp>
        <p:nvGrpSpPr>
          <p:cNvPr id="67" name="Grupa 66"/>
          <p:cNvGrpSpPr/>
          <p:nvPr/>
        </p:nvGrpSpPr>
        <p:grpSpPr>
          <a:xfrm>
            <a:off x="2362200" y="2139374"/>
            <a:ext cx="292068" cy="106978"/>
            <a:chOff x="457200" y="2139375"/>
            <a:chExt cx="533400" cy="76200"/>
          </a:xfrm>
        </p:grpSpPr>
        <p:cxnSp>
          <p:nvCxnSpPr>
            <p:cNvPr id="68" name="Łącznik prosty ze strzałką 67"/>
            <p:cNvCxnSpPr/>
            <p:nvPr/>
          </p:nvCxnSpPr>
          <p:spPr>
            <a:xfrm>
              <a:off x="457200" y="21393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Łącznik prosty ze strzałką 70"/>
            <p:cNvCxnSpPr/>
            <p:nvPr/>
          </p:nvCxnSpPr>
          <p:spPr>
            <a:xfrm flipH="1">
              <a:off x="457200" y="22155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pole tekstowe 71"/>
          <p:cNvSpPr txBox="1"/>
          <p:nvPr/>
        </p:nvSpPr>
        <p:spPr>
          <a:xfrm>
            <a:off x="2362200" y="1910775"/>
            <a:ext cx="2920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</a:t>
            </a:r>
            <a:r>
              <a:rPr lang="en-US" sz="1000" dirty="0" smtClean="0"/>
              <a:t>x</a:t>
            </a:r>
          </a:p>
          <a:p>
            <a:endParaRPr lang="en-US" sz="1000" dirty="0" smtClean="0"/>
          </a:p>
          <a:p>
            <a:r>
              <a:rPr lang="en-US" sz="1000" dirty="0" smtClean="0"/>
              <a:t>tx</a:t>
            </a:r>
            <a:endParaRPr lang="en-US" sz="1000" dirty="0"/>
          </a:p>
        </p:txBody>
      </p:sp>
      <p:grpSp>
        <p:nvGrpSpPr>
          <p:cNvPr id="73" name="Grupa 72"/>
          <p:cNvGrpSpPr/>
          <p:nvPr/>
        </p:nvGrpSpPr>
        <p:grpSpPr>
          <a:xfrm>
            <a:off x="5183713" y="2224901"/>
            <a:ext cx="378887" cy="76200"/>
            <a:chOff x="4421713" y="2224901"/>
            <a:chExt cx="533400" cy="76200"/>
          </a:xfrm>
        </p:grpSpPr>
        <p:cxnSp>
          <p:nvCxnSpPr>
            <p:cNvPr id="74" name="Łącznik prosty ze strzałką 73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Łącznik prosty ze strzałką 74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pole tekstowe 75"/>
          <p:cNvSpPr txBox="1"/>
          <p:nvPr/>
        </p:nvSpPr>
        <p:spPr>
          <a:xfrm>
            <a:off x="5199233" y="1996301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77" name="pole tekstowe 76"/>
          <p:cNvSpPr txBox="1"/>
          <p:nvPr/>
        </p:nvSpPr>
        <p:spPr>
          <a:xfrm>
            <a:off x="6705601" y="1962150"/>
            <a:ext cx="457200" cy="90027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lIns="0" rIns="0" rtlCol="0" anchor="ctr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NIC driver</a:t>
            </a:r>
          </a:p>
        </p:txBody>
      </p:sp>
      <p:grpSp>
        <p:nvGrpSpPr>
          <p:cNvPr id="79" name="Grupa 78"/>
          <p:cNvGrpSpPr/>
          <p:nvPr/>
        </p:nvGrpSpPr>
        <p:grpSpPr>
          <a:xfrm>
            <a:off x="7181849" y="2114553"/>
            <a:ext cx="692151" cy="186550"/>
            <a:chOff x="4421713" y="2172284"/>
            <a:chExt cx="533400" cy="128817"/>
          </a:xfrm>
        </p:grpSpPr>
        <p:cxnSp>
          <p:nvCxnSpPr>
            <p:cNvPr id="80" name="Łącznik prosty ze strzałką 79"/>
            <p:cNvCxnSpPr/>
            <p:nvPr/>
          </p:nvCxnSpPr>
          <p:spPr>
            <a:xfrm>
              <a:off x="4421713" y="2172284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Łącznik prosty ze strzałką 84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pole tekstowe 86"/>
          <p:cNvSpPr txBox="1"/>
          <p:nvPr/>
        </p:nvSpPr>
        <p:spPr>
          <a:xfrm>
            <a:off x="7156449" y="2096929"/>
            <a:ext cx="829031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PTP </a:t>
            </a:r>
            <a:r>
              <a:rPr lang="en-US" sz="1000" dirty="0" err="1" smtClean="0"/>
              <a:t>msg</a:t>
            </a:r>
            <a:endParaRPr lang="en-US" sz="1000" dirty="0"/>
          </a:p>
        </p:txBody>
      </p:sp>
      <p:sp>
        <p:nvSpPr>
          <p:cNvPr id="88" name="pole tekstowe 87"/>
          <p:cNvSpPr txBox="1"/>
          <p:nvPr/>
        </p:nvSpPr>
        <p:spPr>
          <a:xfrm>
            <a:off x="7181849" y="2419350"/>
            <a:ext cx="678041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coarse</a:t>
            </a:r>
          </a:p>
          <a:p>
            <a:pPr algn="ctr"/>
            <a:r>
              <a:rPr lang="en-US" sz="1000" dirty="0" err="1" smtClean="0"/>
              <a:t>timetamps</a:t>
            </a:r>
            <a:endParaRPr lang="en-US" sz="1000" dirty="0" smtClean="0"/>
          </a:p>
        </p:txBody>
      </p:sp>
      <p:grpSp>
        <p:nvGrpSpPr>
          <p:cNvPr id="89" name="Grupa 88"/>
          <p:cNvGrpSpPr/>
          <p:nvPr/>
        </p:nvGrpSpPr>
        <p:grpSpPr>
          <a:xfrm>
            <a:off x="7188200" y="2464773"/>
            <a:ext cx="685800" cy="335577"/>
            <a:chOff x="4421713" y="2204383"/>
            <a:chExt cx="533400" cy="223718"/>
          </a:xfrm>
        </p:grpSpPr>
        <p:cxnSp>
          <p:nvCxnSpPr>
            <p:cNvPr id="90" name="Łącznik prosty ze strzałką 89"/>
            <p:cNvCxnSpPr/>
            <p:nvPr/>
          </p:nvCxnSpPr>
          <p:spPr>
            <a:xfrm>
              <a:off x="4421713" y="2204383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Łącznik prosty ze strzałką 90"/>
            <p:cNvCxnSpPr/>
            <p:nvPr/>
          </p:nvCxnSpPr>
          <p:spPr>
            <a:xfrm flipH="1">
              <a:off x="4421713" y="2428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pole tekstowe 91"/>
          <p:cNvSpPr txBox="1"/>
          <p:nvPr/>
        </p:nvSpPr>
        <p:spPr>
          <a:xfrm>
            <a:off x="6789560" y="3424079"/>
            <a:ext cx="2335390" cy="112887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1000" b="1" dirty="0" err="1" smtClean="0">
                <a:solidFill>
                  <a:schemeClr val="bg1"/>
                </a:solidFill>
              </a:rPr>
              <a:t>SoftPLL</a:t>
            </a:r>
            <a:r>
              <a:rPr lang="en-US" sz="1000" b="1" dirty="0" smtClean="0">
                <a:solidFill>
                  <a:schemeClr val="bg1"/>
                </a:solidFill>
              </a:rPr>
              <a:t> SW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Select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ref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from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rx</a:t>
            </a:r>
            <a:r>
              <a:rPr lang="en-US" sz="1000" dirty="0" smtClean="0">
                <a:solidFill>
                  <a:schemeClr val="bg1"/>
                </a:solidFill>
              </a:rPr>
              <a:t>[id] and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ext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Calculate phase error from tags</a:t>
            </a:r>
          </a:p>
          <a:p>
            <a:pPr marL="628650" lvl="1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Between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ref</a:t>
            </a:r>
            <a:r>
              <a:rPr lang="en-US" sz="1000" dirty="0" smtClean="0">
                <a:solidFill>
                  <a:schemeClr val="bg1"/>
                </a:solidFill>
              </a:rPr>
              <a:t> and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wr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628650" lvl="1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Ideal and real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wr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PI controller to generated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DDMTD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PI </a:t>
            </a:r>
            <a:r>
              <a:rPr lang="en-US" sz="1000" dirty="0">
                <a:solidFill>
                  <a:schemeClr val="bg1"/>
                </a:solidFill>
              </a:rPr>
              <a:t>controller to generated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wr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4565326" y="3554968"/>
            <a:ext cx="11496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000" dirty="0" smtClean="0"/>
              <a:t>Phase tag[</a:t>
            </a:r>
            <a:r>
              <a:rPr lang="en-US" sz="1000" dirty="0" err="1" smtClean="0"/>
              <a:t>ch</a:t>
            </a:r>
            <a:r>
              <a:rPr lang="en-US" sz="1000" dirty="0" smtClean="0"/>
              <a:t>]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Interrupt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Rx clock channel</a:t>
            </a:r>
            <a:endParaRPr lang="en-US" sz="1000" dirty="0"/>
          </a:p>
        </p:txBody>
      </p:sp>
      <p:grpSp>
        <p:nvGrpSpPr>
          <p:cNvPr id="143" name="Grupa 142"/>
          <p:cNvGrpSpPr/>
          <p:nvPr/>
        </p:nvGrpSpPr>
        <p:grpSpPr>
          <a:xfrm>
            <a:off x="4421712" y="3801189"/>
            <a:ext cx="2367847" cy="446961"/>
            <a:chOff x="4191000" y="3801189"/>
            <a:chExt cx="2598560" cy="446961"/>
          </a:xfrm>
        </p:grpSpPr>
        <p:cxnSp>
          <p:nvCxnSpPr>
            <p:cNvPr id="93" name="Łącznik prosty ze strzałką 92"/>
            <p:cNvCxnSpPr/>
            <p:nvPr/>
          </p:nvCxnSpPr>
          <p:spPr>
            <a:xfrm>
              <a:off x="4191000" y="3801189"/>
              <a:ext cx="2598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prosty ze strzałką 97"/>
            <p:cNvCxnSpPr/>
            <p:nvPr/>
          </p:nvCxnSpPr>
          <p:spPr>
            <a:xfrm>
              <a:off x="4191000" y="4019550"/>
              <a:ext cx="2598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Łącznik prosty ze strzałką 99"/>
            <p:cNvCxnSpPr/>
            <p:nvPr/>
          </p:nvCxnSpPr>
          <p:spPr>
            <a:xfrm flipH="1">
              <a:off x="4191000" y="4248150"/>
              <a:ext cx="2598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Łącznik prosty ze strzałką 100"/>
          <p:cNvCxnSpPr/>
          <p:nvPr/>
        </p:nvCxnSpPr>
        <p:spPr>
          <a:xfrm flipH="1">
            <a:off x="539718" y="4019550"/>
            <a:ext cx="2133600" cy="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Prostokąt 101"/>
          <p:cNvSpPr/>
          <p:nvPr/>
        </p:nvSpPr>
        <p:spPr>
          <a:xfrm>
            <a:off x="914400" y="3779678"/>
            <a:ext cx="4555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DAC</a:t>
            </a:r>
            <a:endParaRPr lang="en-US" sz="1000" dirty="0"/>
          </a:p>
        </p:txBody>
      </p:sp>
      <p:sp>
        <p:nvSpPr>
          <p:cNvPr id="103" name="Prostokąt 102"/>
          <p:cNvSpPr/>
          <p:nvPr/>
        </p:nvSpPr>
        <p:spPr>
          <a:xfrm>
            <a:off x="6350" y="2945685"/>
            <a:ext cx="527050" cy="3062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VCXOs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6350" y="3790950"/>
            <a:ext cx="527050" cy="3062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DAC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106" name="Łącznik prosty ze strzałką 105"/>
          <p:cNvCxnSpPr>
            <a:stCxn id="105" idx="0"/>
            <a:endCxn id="103" idx="2"/>
          </p:cNvCxnSpPr>
          <p:nvPr/>
        </p:nvCxnSpPr>
        <p:spPr>
          <a:xfrm flipV="1">
            <a:off x="269875" y="3251914"/>
            <a:ext cx="0" cy="53903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Prostokąt 115"/>
          <p:cNvSpPr/>
          <p:nvPr/>
        </p:nvSpPr>
        <p:spPr>
          <a:xfrm>
            <a:off x="618074" y="2800350"/>
            <a:ext cx="652743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/>
              <a:t>c</a:t>
            </a:r>
            <a:r>
              <a:rPr lang="en-US" sz="1000" dirty="0" err="1" smtClean="0"/>
              <a:t>lk</a:t>
            </a:r>
            <a:r>
              <a:rPr lang="en-US" sz="1000" baseline="-25000" dirty="0" err="1" smtClean="0"/>
              <a:t>wr</a:t>
            </a:r>
            <a:endParaRPr lang="en-US" sz="1000" baseline="-25000" dirty="0" smtClean="0"/>
          </a:p>
          <a:p>
            <a:endParaRPr lang="en-US" sz="1000" baseline="-25000" dirty="0"/>
          </a:p>
          <a:p>
            <a:r>
              <a:rPr lang="en-US" sz="1000" dirty="0" err="1" smtClean="0"/>
              <a:t>clk</a:t>
            </a:r>
            <a:r>
              <a:rPr lang="en-US" sz="1000" baseline="-25000" dirty="0" err="1" smtClean="0"/>
              <a:t>DDMTD</a:t>
            </a:r>
            <a:endParaRPr lang="en-US" sz="1000" baseline="-25000" dirty="0"/>
          </a:p>
          <a:p>
            <a:endParaRPr lang="en-US" sz="1000" baseline="-25000" dirty="0"/>
          </a:p>
        </p:txBody>
      </p:sp>
      <p:cxnSp>
        <p:nvCxnSpPr>
          <p:cNvPr id="118" name="Łącznik łamany 117"/>
          <p:cNvCxnSpPr>
            <a:stCxn id="103" idx="3"/>
            <a:endCxn id="127" idx="1"/>
          </p:cNvCxnSpPr>
          <p:nvPr/>
        </p:nvCxnSpPr>
        <p:spPr>
          <a:xfrm>
            <a:off x="533400" y="3098800"/>
            <a:ext cx="2133600" cy="83781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Łącznik prosty ze strzałką 120"/>
          <p:cNvCxnSpPr/>
          <p:nvPr/>
        </p:nvCxnSpPr>
        <p:spPr>
          <a:xfrm flipV="1">
            <a:off x="1593850" y="2758003"/>
            <a:ext cx="3175" cy="344994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Prostokąt 126"/>
          <p:cNvSpPr/>
          <p:nvPr/>
        </p:nvSpPr>
        <p:spPr>
          <a:xfrm>
            <a:off x="2667000" y="3857724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4" name="Grupa 143"/>
          <p:cNvGrpSpPr/>
          <p:nvPr/>
        </p:nvGrpSpPr>
        <p:grpSpPr>
          <a:xfrm>
            <a:off x="1762125" y="2762250"/>
            <a:ext cx="3032025" cy="260350"/>
            <a:chOff x="1762125" y="2873732"/>
            <a:chExt cx="3032025" cy="307618"/>
          </a:xfrm>
        </p:grpSpPr>
        <p:cxnSp>
          <p:nvCxnSpPr>
            <p:cNvPr id="125" name="Łącznik prosty ze strzałką 124"/>
            <p:cNvCxnSpPr/>
            <p:nvPr/>
          </p:nvCxnSpPr>
          <p:spPr>
            <a:xfrm flipV="1">
              <a:off x="1762125" y="2876550"/>
              <a:ext cx="0" cy="299164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Łącznik prosty ze strzałką 129"/>
            <p:cNvCxnSpPr/>
            <p:nvPr/>
          </p:nvCxnSpPr>
          <p:spPr>
            <a:xfrm flipV="1">
              <a:off x="3124200" y="2873732"/>
              <a:ext cx="0" cy="299164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Łącznik prosty ze strzałką 130"/>
            <p:cNvCxnSpPr/>
            <p:nvPr/>
          </p:nvCxnSpPr>
          <p:spPr>
            <a:xfrm flipV="1">
              <a:off x="4794150" y="2882186"/>
              <a:ext cx="0" cy="299164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4" name="Łącznik łamany 133"/>
          <p:cNvCxnSpPr>
            <a:endCxn id="61" idx="2"/>
          </p:cNvCxnSpPr>
          <p:nvPr/>
        </p:nvCxnSpPr>
        <p:spPr>
          <a:xfrm flipV="1">
            <a:off x="533400" y="2762250"/>
            <a:ext cx="5410200" cy="260350"/>
          </a:xfrm>
          <a:prstGeom prst="bentConnector2">
            <a:avLst/>
          </a:prstGeom>
          <a:ln>
            <a:solidFill>
              <a:srgbClr val="0033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Prostokąt 135"/>
          <p:cNvSpPr/>
          <p:nvPr/>
        </p:nvSpPr>
        <p:spPr>
          <a:xfrm>
            <a:off x="2673318" y="3143965"/>
            <a:ext cx="1746282" cy="4183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TX_TSU </a:t>
            </a:r>
            <a:r>
              <a:rPr lang="en-US" sz="1000" b="1" dirty="0">
                <a:solidFill>
                  <a:srgbClr val="0033A0"/>
                </a:solidFill>
              </a:rPr>
              <a:t>(only WR Switch)</a:t>
            </a:r>
            <a:endParaRPr lang="en-US" sz="1000" b="1" dirty="0" smtClean="0">
              <a:solidFill>
                <a:srgbClr val="0033A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FIFO with tx timestamps </a:t>
            </a:r>
          </a:p>
        </p:txBody>
      </p:sp>
      <p:cxnSp>
        <p:nvCxnSpPr>
          <p:cNvPr id="145" name="Łącznik prosty ze strzałką 144"/>
          <p:cNvCxnSpPr>
            <a:stCxn id="28" idx="2"/>
          </p:cNvCxnSpPr>
          <p:nvPr/>
        </p:nvCxnSpPr>
        <p:spPr>
          <a:xfrm>
            <a:off x="3352800" y="2762250"/>
            <a:ext cx="0" cy="38171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Prostokąt 149"/>
          <p:cNvSpPr/>
          <p:nvPr/>
        </p:nvSpPr>
        <p:spPr>
          <a:xfrm>
            <a:off x="3315096" y="2762250"/>
            <a:ext cx="11304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tx timestamp (</a:t>
            </a:r>
            <a:r>
              <a:rPr lang="en-US" sz="1000" dirty="0" err="1" smtClean="0"/>
              <a:t>ts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cxnSp>
        <p:nvCxnSpPr>
          <p:cNvPr id="155" name="Łącznik łamany 154"/>
          <p:cNvCxnSpPr>
            <a:stCxn id="136" idx="3"/>
            <a:endCxn id="77" idx="2"/>
          </p:cNvCxnSpPr>
          <p:nvPr/>
        </p:nvCxnSpPr>
        <p:spPr>
          <a:xfrm flipV="1">
            <a:off x="4419600" y="2862421"/>
            <a:ext cx="2514601" cy="490737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Prostokąt 155"/>
          <p:cNvSpPr/>
          <p:nvPr/>
        </p:nvSpPr>
        <p:spPr>
          <a:xfrm>
            <a:off x="4580804" y="3106936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T</a:t>
            </a:r>
            <a:r>
              <a:rPr lang="en-US" sz="1000" dirty="0" smtClean="0"/>
              <a:t>x timestamps</a:t>
            </a:r>
            <a:endParaRPr lang="en-US" sz="1000" dirty="0"/>
          </a:p>
        </p:txBody>
      </p:sp>
      <p:cxnSp>
        <p:nvCxnSpPr>
          <p:cNvPr id="160" name="Łącznik prosty ze strzałką 159"/>
          <p:cNvCxnSpPr/>
          <p:nvPr/>
        </p:nvCxnSpPr>
        <p:spPr>
          <a:xfrm>
            <a:off x="8928100" y="2896002"/>
            <a:ext cx="0" cy="50964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Łącznik łamany 162"/>
          <p:cNvCxnSpPr>
            <a:stCxn id="168" idx="0"/>
            <a:endCxn id="165" idx="3"/>
          </p:cNvCxnSpPr>
          <p:nvPr/>
        </p:nvCxnSpPr>
        <p:spPr>
          <a:xfrm rot="16200000" flipV="1">
            <a:off x="4485711" y="1564710"/>
            <a:ext cx="376199" cy="418681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Prostokąt 164"/>
          <p:cNvSpPr/>
          <p:nvPr/>
        </p:nvSpPr>
        <p:spPr>
          <a:xfrm>
            <a:off x="4353328" y="1547851"/>
            <a:ext cx="111141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Prostokąt 167"/>
          <p:cNvSpPr/>
          <p:nvPr/>
        </p:nvSpPr>
        <p:spPr>
          <a:xfrm>
            <a:off x="4845050" y="1962150"/>
            <a:ext cx="76200" cy="76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Prostokąt 170"/>
          <p:cNvSpPr/>
          <p:nvPr/>
        </p:nvSpPr>
        <p:spPr>
          <a:xfrm>
            <a:off x="4756050" y="1962150"/>
            <a:ext cx="76200" cy="76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Prostokąt 173"/>
          <p:cNvSpPr/>
          <p:nvPr/>
        </p:nvSpPr>
        <p:spPr>
          <a:xfrm>
            <a:off x="4353329" y="1653401"/>
            <a:ext cx="111141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Łącznik łamany 175"/>
          <p:cNvCxnSpPr>
            <a:stCxn id="60" idx="3"/>
            <a:endCxn id="171" idx="0"/>
          </p:cNvCxnSpPr>
          <p:nvPr/>
        </p:nvCxnSpPr>
        <p:spPr>
          <a:xfrm>
            <a:off x="4480529" y="1685151"/>
            <a:ext cx="313621" cy="276999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ole tekstowe 59"/>
          <p:cNvSpPr txBox="1"/>
          <p:nvPr/>
        </p:nvSpPr>
        <p:spPr>
          <a:xfrm>
            <a:off x="3734812" y="1408152"/>
            <a:ext cx="745717" cy="5539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Non-PTP </a:t>
            </a:r>
          </a:p>
          <a:p>
            <a:pPr algn="ctr"/>
            <a:r>
              <a:rPr lang="en-US" sz="1000" dirty="0" smtClean="0"/>
              <a:t>Ethernet </a:t>
            </a:r>
          </a:p>
          <a:p>
            <a:pPr algn="ctr"/>
            <a:r>
              <a:rPr lang="en-US" sz="1000" dirty="0" smtClean="0"/>
              <a:t>traffic</a:t>
            </a:r>
            <a:endParaRPr lang="en-US" sz="1000" dirty="0"/>
          </a:p>
        </p:txBody>
      </p:sp>
      <p:sp>
        <p:nvSpPr>
          <p:cNvPr id="51" name="Prostokąt 50"/>
          <p:cNvSpPr/>
          <p:nvPr/>
        </p:nvSpPr>
        <p:spPr>
          <a:xfrm>
            <a:off x="4421713" y="1962150"/>
            <a:ext cx="759887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Ethernet Traffic Handling modules</a:t>
            </a:r>
          </a:p>
          <a:p>
            <a:pPr algn="ctr"/>
            <a:endParaRPr lang="en-US" sz="1000" b="1" dirty="0" smtClean="0">
              <a:solidFill>
                <a:srgbClr val="0033A0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562600" y="1962150"/>
            <a:ext cx="76200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Network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Interface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Controller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(NIC)</a:t>
            </a:r>
          </a:p>
          <a:p>
            <a:pPr algn="ctr"/>
            <a:endParaRPr lang="en-US" sz="1000" b="1" dirty="0" smtClean="0">
              <a:solidFill>
                <a:srgbClr val="0033A0"/>
              </a:solidFill>
            </a:endParaRPr>
          </a:p>
        </p:txBody>
      </p:sp>
      <p:sp>
        <p:nvSpPr>
          <p:cNvPr id="78" name="pole tekstowe 77"/>
          <p:cNvSpPr txBox="1"/>
          <p:nvPr/>
        </p:nvSpPr>
        <p:spPr>
          <a:xfrm>
            <a:off x="7874000" y="1962150"/>
            <a:ext cx="1250950" cy="9144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lIns="91440" rIns="0" rtlCol="0">
            <a:no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PTP </a:t>
            </a:r>
            <a:r>
              <a:rPr lang="en-US" sz="1000" b="1" dirty="0" smtClean="0">
                <a:solidFill>
                  <a:schemeClr val="bg1"/>
                </a:solidFill>
              </a:rPr>
              <a:t>daemon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PTP/WR/HA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Fine timestamps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Servo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(time, phase)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03" name="pole tekstowe 202"/>
          <p:cNvSpPr txBox="1"/>
          <p:nvPr/>
        </p:nvSpPr>
        <p:spPr>
          <a:xfrm>
            <a:off x="8211959" y="3017833"/>
            <a:ext cx="829031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Setpoint</a:t>
            </a:r>
            <a:endParaRPr lang="en-US" sz="1000" dirty="0"/>
          </a:p>
        </p:txBody>
      </p:sp>
      <p:cxnSp>
        <p:nvCxnSpPr>
          <p:cNvPr id="204" name="Łącznik prosty ze strzałką 203"/>
          <p:cNvCxnSpPr>
            <a:stCxn id="92" idx="0"/>
          </p:cNvCxnSpPr>
          <p:nvPr/>
        </p:nvCxnSpPr>
        <p:spPr>
          <a:xfrm flipV="1">
            <a:off x="7957255" y="2876551"/>
            <a:ext cx="0" cy="54752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pole tekstowe 206"/>
          <p:cNvSpPr txBox="1"/>
          <p:nvPr/>
        </p:nvSpPr>
        <p:spPr>
          <a:xfrm>
            <a:off x="7327721" y="2952750"/>
            <a:ext cx="829031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Track </a:t>
            </a:r>
          </a:p>
          <a:p>
            <a:pPr algn="ctr"/>
            <a:r>
              <a:rPr lang="en-US" sz="1000" dirty="0" smtClean="0"/>
              <a:t>Phase</a:t>
            </a:r>
            <a:endParaRPr lang="en-US" sz="1000" dirty="0"/>
          </a:p>
        </p:txBody>
      </p:sp>
      <p:sp>
        <p:nvSpPr>
          <p:cNvPr id="210" name="pole tekstowe 209"/>
          <p:cNvSpPr txBox="1"/>
          <p:nvPr/>
        </p:nvSpPr>
        <p:spPr>
          <a:xfrm>
            <a:off x="6660554" y="641983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SW(ARM, </a:t>
            </a:r>
            <a:r>
              <a:rPr lang="en-US" dirty="0" err="1" smtClean="0"/>
              <a:t>RiskV</a:t>
            </a:r>
            <a:r>
              <a:rPr lang="en-US" dirty="0" smtClean="0"/>
              <a:t>/LM32)</a:t>
            </a:r>
            <a:endParaRPr lang="en-US" dirty="0"/>
          </a:p>
        </p:txBody>
      </p:sp>
      <p:cxnSp>
        <p:nvCxnSpPr>
          <p:cNvPr id="219" name="Łącznik łamany 218"/>
          <p:cNvCxnSpPr>
            <a:stCxn id="230" idx="3"/>
            <a:endCxn id="222" idx="1"/>
          </p:cNvCxnSpPr>
          <p:nvPr/>
        </p:nvCxnSpPr>
        <p:spPr>
          <a:xfrm>
            <a:off x="2362200" y="2673868"/>
            <a:ext cx="317532" cy="103852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Prostokąt 221"/>
          <p:cNvSpPr/>
          <p:nvPr/>
        </p:nvSpPr>
        <p:spPr>
          <a:xfrm>
            <a:off x="2679732" y="3633499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Prostokąt 224"/>
          <p:cNvSpPr/>
          <p:nvPr/>
        </p:nvSpPr>
        <p:spPr>
          <a:xfrm>
            <a:off x="2000427" y="2729627"/>
            <a:ext cx="5838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/>
              <a:t>clk</a:t>
            </a:r>
            <a:r>
              <a:rPr lang="en-US" sz="1000" baseline="-25000" dirty="0" err="1" smtClean="0"/>
              <a:t>rx</a:t>
            </a:r>
            <a:r>
              <a:rPr lang="en-US" sz="1000" dirty="0" smtClean="0"/>
              <a:t>[id]</a:t>
            </a:r>
            <a:endParaRPr lang="en-US" sz="1000" dirty="0"/>
          </a:p>
        </p:txBody>
      </p:sp>
      <p:cxnSp>
        <p:nvCxnSpPr>
          <p:cNvPr id="227" name="Łącznik łamany 226"/>
          <p:cNvCxnSpPr>
            <a:stCxn id="230" idx="3"/>
            <a:endCxn id="233" idx="1"/>
          </p:cNvCxnSpPr>
          <p:nvPr/>
        </p:nvCxnSpPr>
        <p:spPr>
          <a:xfrm>
            <a:off x="2362200" y="2673868"/>
            <a:ext cx="311133" cy="4784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Prostokąt 229"/>
          <p:cNvSpPr/>
          <p:nvPr/>
        </p:nvSpPr>
        <p:spPr>
          <a:xfrm>
            <a:off x="2273268" y="2594979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Prostokąt 232"/>
          <p:cNvSpPr/>
          <p:nvPr/>
        </p:nvSpPr>
        <p:spPr>
          <a:xfrm>
            <a:off x="2673333" y="2599763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rostokąt 1"/>
          <p:cNvSpPr/>
          <p:nvPr/>
        </p:nvSpPr>
        <p:spPr>
          <a:xfrm>
            <a:off x="838200" y="1962150"/>
            <a:ext cx="153035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WR_GT*_PHY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Bitslide or LPDC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Deterministic config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DDMTD (optional)</a:t>
            </a:r>
            <a:endParaRPr lang="en-US" sz="1000" dirty="0">
              <a:solidFill>
                <a:srgbClr val="0033A0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2667000" y="1962150"/>
            <a:ext cx="137160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Endpoint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PCS</a:t>
            </a:r>
            <a:r>
              <a:rPr lang="en-US" sz="1000" dirty="0">
                <a:solidFill>
                  <a:srgbClr val="0033A0"/>
                </a:solidFill>
              </a:rPr>
              <a:t> </a:t>
            </a:r>
            <a:r>
              <a:rPr lang="en-US" sz="1000" dirty="0" smtClean="0">
                <a:solidFill>
                  <a:srgbClr val="0033A0"/>
                </a:solidFill>
              </a:rPr>
              <a:t>(8b10b)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Ethernet/VLANs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Timestamping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Rx/Tx </a:t>
            </a:r>
            <a:r>
              <a:rPr lang="en-US" sz="1000" dirty="0" err="1" smtClean="0">
                <a:solidFill>
                  <a:srgbClr val="0033A0"/>
                </a:solidFill>
              </a:rPr>
              <a:t>clk</a:t>
            </a:r>
            <a:r>
              <a:rPr lang="en-US" sz="1000" dirty="0" smtClean="0">
                <a:solidFill>
                  <a:srgbClr val="0033A0"/>
                </a:solidFill>
              </a:rPr>
              <a:t>-cross</a:t>
            </a:r>
            <a:endParaRPr lang="en-US" sz="1000" dirty="0">
              <a:solidFill>
                <a:srgbClr val="0033A0"/>
              </a:solidFill>
            </a:endParaRPr>
          </a:p>
        </p:txBody>
      </p:sp>
      <p:grpSp>
        <p:nvGrpSpPr>
          <p:cNvPr id="247" name="Grupa 246"/>
          <p:cNvGrpSpPr/>
          <p:nvPr/>
        </p:nvGrpSpPr>
        <p:grpSpPr>
          <a:xfrm>
            <a:off x="6324600" y="2246352"/>
            <a:ext cx="378887" cy="76200"/>
            <a:chOff x="4421713" y="2224901"/>
            <a:chExt cx="533400" cy="76200"/>
          </a:xfrm>
        </p:grpSpPr>
        <p:cxnSp>
          <p:nvCxnSpPr>
            <p:cNvPr id="248" name="Łącznik prosty ze strzałką 247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Łącznik prosty ze strzałką 248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0" name="pole tekstowe 249"/>
          <p:cNvSpPr txBox="1"/>
          <p:nvPr/>
        </p:nvSpPr>
        <p:spPr>
          <a:xfrm>
            <a:off x="6324600" y="2017752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110" name="Prostokąt 109"/>
          <p:cNvSpPr/>
          <p:nvPr/>
        </p:nvSpPr>
        <p:spPr>
          <a:xfrm>
            <a:off x="2671729" y="3775952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Łącznik łamany 110"/>
          <p:cNvCxnSpPr/>
          <p:nvPr/>
        </p:nvCxnSpPr>
        <p:spPr>
          <a:xfrm>
            <a:off x="1762125" y="3015446"/>
            <a:ext cx="892143" cy="842278"/>
          </a:xfrm>
          <a:prstGeom prst="bentConnector3">
            <a:avLst>
              <a:gd name="adj1" fmla="val -714"/>
            </a:avLst>
          </a:prstGeom>
          <a:ln>
            <a:solidFill>
              <a:srgbClr val="0033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rostokąt 41"/>
          <p:cNvSpPr/>
          <p:nvPr/>
        </p:nvSpPr>
        <p:spPr>
          <a:xfrm>
            <a:off x="2666999" y="3633500"/>
            <a:ext cx="1754713" cy="8330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err="1" smtClean="0">
                <a:solidFill>
                  <a:srgbClr val="0033A0"/>
                </a:solidFill>
              </a:rPr>
              <a:t>Softpll</a:t>
            </a:r>
            <a:r>
              <a:rPr lang="en-US" sz="1000" b="1" dirty="0">
                <a:solidFill>
                  <a:srgbClr val="0033A0"/>
                </a:solidFill>
              </a:rPr>
              <a:t> </a:t>
            </a:r>
            <a:r>
              <a:rPr lang="en-US" sz="1000" b="1" dirty="0" smtClean="0">
                <a:solidFill>
                  <a:srgbClr val="0033A0"/>
                </a:solidFill>
              </a:rPr>
              <a:t>GW</a:t>
            </a:r>
          </a:p>
          <a:p>
            <a:pPr marL="171450" indent="-171450">
              <a:buFontTx/>
              <a:buChar char="-"/>
            </a:pPr>
            <a:r>
              <a:rPr lang="en-US" sz="1000" dirty="0" err="1" smtClean="0">
                <a:solidFill>
                  <a:srgbClr val="0033A0"/>
                </a:solidFill>
              </a:rPr>
              <a:t>DDMTD+deglicher</a:t>
            </a:r>
            <a:endParaRPr lang="en-US" sz="1000" dirty="0" smtClean="0">
              <a:solidFill>
                <a:srgbClr val="0033A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Interrupt generation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Tag mux</a:t>
            </a:r>
          </a:p>
        </p:txBody>
      </p:sp>
    </p:spTree>
    <p:extLst>
      <p:ext uri="{BB962C8B-B14F-4D97-AF65-F5344CB8AC3E}">
        <p14:creationId xmlns:p14="http://schemas.microsoft.com/office/powerpoint/2010/main" val="167838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rostokąt 210"/>
          <p:cNvSpPr/>
          <p:nvPr/>
        </p:nvSpPr>
        <p:spPr>
          <a:xfrm>
            <a:off x="6629401" y="678021"/>
            <a:ext cx="2590799" cy="41035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Prostokąt 212"/>
          <p:cNvSpPr/>
          <p:nvPr/>
        </p:nvSpPr>
        <p:spPr>
          <a:xfrm>
            <a:off x="0" y="658574"/>
            <a:ext cx="603133" cy="4122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Prostokąt 211"/>
          <p:cNvSpPr/>
          <p:nvPr/>
        </p:nvSpPr>
        <p:spPr>
          <a:xfrm>
            <a:off x="603133" y="671671"/>
            <a:ext cx="6026268" cy="41098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 Timing Architecture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7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cxnSp>
        <p:nvCxnSpPr>
          <p:cNvPr id="4" name="Łącznik prostoliniowy 3"/>
          <p:cNvCxnSpPr/>
          <p:nvPr/>
        </p:nvCxnSpPr>
        <p:spPr>
          <a:xfrm>
            <a:off x="618074" y="666750"/>
            <a:ext cx="0" cy="38862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rostokąt 15"/>
          <p:cNvSpPr/>
          <p:nvPr/>
        </p:nvSpPr>
        <p:spPr>
          <a:xfrm>
            <a:off x="0" y="1930400"/>
            <a:ext cx="457200" cy="6858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SFP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0" y="66675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HW</a:t>
            </a:r>
            <a:endParaRPr lang="en-US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2787208" y="654683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GW (FPGA)</a:t>
            </a:r>
            <a:endParaRPr lang="en-US" dirty="0"/>
          </a:p>
        </p:txBody>
      </p:sp>
      <p:grpSp>
        <p:nvGrpSpPr>
          <p:cNvPr id="22" name="Grupa 21"/>
          <p:cNvGrpSpPr/>
          <p:nvPr/>
        </p:nvGrpSpPr>
        <p:grpSpPr>
          <a:xfrm>
            <a:off x="457200" y="2139374"/>
            <a:ext cx="381000" cy="106977"/>
            <a:chOff x="457200" y="2139375"/>
            <a:chExt cx="533400" cy="76200"/>
          </a:xfrm>
        </p:grpSpPr>
        <p:cxnSp>
          <p:nvCxnSpPr>
            <p:cNvPr id="6" name="Łącznik prosty ze strzałką 5"/>
            <p:cNvCxnSpPr/>
            <p:nvPr/>
          </p:nvCxnSpPr>
          <p:spPr>
            <a:xfrm>
              <a:off x="457200" y="21393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ze strzałką 20"/>
            <p:cNvCxnSpPr/>
            <p:nvPr/>
          </p:nvCxnSpPr>
          <p:spPr>
            <a:xfrm flipH="1">
              <a:off x="457200" y="22155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pole tekstowe 12"/>
          <p:cNvSpPr txBox="1"/>
          <p:nvPr/>
        </p:nvSpPr>
        <p:spPr>
          <a:xfrm>
            <a:off x="546132" y="1910775"/>
            <a:ext cx="2920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</a:t>
            </a:r>
            <a:r>
              <a:rPr lang="en-US" sz="1000" dirty="0" smtClean="0"/>
              <a:t>x</a:t>
            </a:r>
          </a:p>
          <a:p>
            <a:endParaRPr lang="en-US" sz="1000" dirty="0" smtClean="0"/>
          </a:p>
          <a:p>
            <a:r>
              <a:rPr lang="en-US" sz="1000" dirty="0" smtClean="0"/>
              <a:t>tx</a:t>
            </a:r>
            <a:endParaRPr lang="en-US" sz="1000" dirty="0"/>
          </a:p>
        </p:txBody>
      </p:sp>
      <p:cxnSp>
        <p:nvCxnSpPr>
          <p:cNvPr id="50" name="Łącznik prostoliniowy 49"/>
          <p:cNvCxnSpPr/>
          <p:nvPr/>
        </p:nvCxnSpPr>
        <p:spPr>
          <a:xfrm>
            <a:off x="6629400" y="666750"/>
            <a:ext cx="0" cy="38862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a 18"/>
          <p:cNvGrpSpPr/>
          <p:nvPr/>
        </p:nvGrpSpPr>
        <p:grpSpPr>
          <a:xfrm>
            <a:off x="4040713" y="2224901"/>
            <a:ext cx="378887" cy="76200"/>
            <a:chOff x="4421713" y="2224901"/>
            <a:chExt cx="533400" cy="76200"/>
          </a:xfrm>
        </p:grpSpPr>
        <p:cxnSp>
          <p:nvCxnSpPr>
            <p:cNvPr id="52" name="Łącznik prosty ze strzałką 51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Łącznik prosty ze strzałką 52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pole tekstowe 53"/>
          <p:cNvSpPr txBox="1"/>
          <p:nvPr/>
        </p:nvSpPr>
        <p:spPr>
          <a:xfrm>
            <a:off x="4056233" y="1996301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59" name="pole tekstowe 58"/>
          <p:cNvSpPr txBox="1"/>
          <p:nvPr/>
        </p:nvSpPr>
        <p:spPr>
          <a:xfrm>
            <a:off x="4502350" y="1715929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rx      tx</a:t>
            </a:r>
            <a:endParaRPr lang="en-US" sz="1000" dirty="0"/>
          </a:p>
        </p:txBody>
      </p:sp>
      <p:grpSp>
        <p:nvGrpSpPr>
          <p:cNvPr id="67" name="Grupa 66"/>
          <p:cNvGrpSpPr/>
          <p:nvPr/>
        </p:nvGrpSpPr>
        <p:grpSpPr>
          <a:xfrm>
            <a:off x="2362200" y="2139374"/>
            <a:ext cx="292068" cy="106978"/>
            <a:chOff x="457200" y="2139375"/>
            <a:chExt cx="533400" cy="76200"/>
          </a:xfrm>
        </p:grpSpPr>
        <p:cxnSp>
          <p:nvCxnSpPr>
            <p:cNvPr id="68" name="Łącznik prosty ze strzałką 67"/>
            <p:cNvCxnSpPr/>
            <p:nvPr/>
          </p:nvCxnSpPr>
          <p:spPr>
            <a:xfrm>
              <a:off x="457200" y="21393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Łącznik prosty ze strzałką 70"/>
            <p:cNvCxnSpPr/>
            <p:nvPr/>
          </p:nvCxnSpPr>
          <p:spPr>
            <a:xfrm flipH="1">
              <a:off x="457200" y="2215575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pole tekstowe 71"/>
          <p:cNvSpPr txBox="1"/>
          <p:nvPr/>
        </p:nvSpPr>
        <p:spPr>
          <a:xfrm>
            <a:off x="2362200" y="1910775"/>
            <a:ext cx="2920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</a:t>
            </a:r>
            <a:r>
              <a:rPr lang="en-US" sz="1000" dirty="0" smtClean="0"/>
              <a:t>x</a:t>
            </a:r>
          </a:p>
          <a:p>
            <a:endParaRPr lang="en-US" sz="1000" dirty="0" smtClean="0"/>
          </a:p>
          <a:p>
            <a:r>
              <a:rPr lang="en-US" sz="1000" dirty="0" smtClean="0"/>
              <a:t>tx</a:t>
            </a:r>
            <a:endParaRPr lang="en-US" sz="1000" dirty="0"/>
          </a:p>
        </p:txBody>
      </p:sp>
      <p:grpSp>
        <p:nvGrpSpPr>
          <p:cNvPr id="73" name="Grupa 72"/>
          <p:cNvGrpSpPr/>
          <p:nvPr/>
        </p:nvGrpSpPr>
        <p:grpSpPr>
          <a:xfrm>
            <a:off x="5183713" y="2224901"/>
            <a:ext cx="378887" cy="76200"/>
            <a:chOff x="4421713" y="2224901"/>
            <a:chExt cx="533400" cy="76200"/>
          </a:xfrm>
        </p:grpSpPr>
        <p:cxnSp>
          <p:nvCxnSpPr>
            <p:cNvPr id="74" name="Łącznik prosty ze strzałką 73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Łącznik prosty ze strzałką 74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pole tekstowe 75"/>
          <p:cNvSpPr txBox="1"/>
          <p:nvPr/>
        </p:nvSpPr>
        <p:spPr>
          <a:xfrm>
            <a:off x="5199233" y="1996301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77" name="pole tekstowe 76"/>
          <p:cNvSpPr txBox="1"/>
          <p:nvPr/>
        </p:nvSpPr>
        <p:spPr>
          <a:xfrm>
            <a:off x="6705601" y="1962150"/>
            <a:ext cx="457200" cy="90027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lIns="0" rIns="0" rtlCol="0" anchor="ctr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NIC driver</a:t>
            </a:r>
          </a:p>
        </p:txBody>
      </p:sp>
      <p:grpSp>
        <p:nvGrpSpPr>
          <p:cNvPr id="79" name="Grupa 78"/>
          <p:cNvGrpSpPr/>
          <p:nvPr/>
        </p:nvGrpSpPr>
        <p:grpSpPr>
          <a:xfrm>
            <a:off x="7181849" y="2114553"/>
            <a:ext cx="692151" cy="186550"/>
            <a:chOff x="4421713" y="2172284"/>
            <a:chExt cx="533400" cy="128817"/>
          </a:xfrm>
        </p:grpSpPr>
        <p:cxnSp>
          <p:nvCxnSpPr>
            <p:cNvPr id="80" name="Łącznik prosty ze strzałką 79"/>
            <p:cNvCxnSpPr/>
            <p:nvPr/>
          </p:nvCxnSpPr>
          <p:spPr>
            <a:xfrm>
              <a:off x="4421713" y="2172284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Łącznik prosty ze strzałką 84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pole tekstowe 86"/>
          <p:cNvSpPr txBox="1"/>
          <p:nvPr/>
        </p:nvSpPr>
        <p:spPr>
          <a:xfrm>
            <a:off x="7156449" y="2096929"/>
            <a:ext cx="829031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PTP </a:t>
            </a:r>
            <a:r>
              <a:rPr lang="en-US" sz="1000" dirty="0" err="1" smtClean="0"/>
              <a:t>msg</a:t>
            </a:r>
            <a:endParaRPr lang="en-US" sz="1000" dirty="0"/>
          </a:p>
        </p:txBody>
      </p:sp>
      <p:sp>
        <p:nvSpPr>
          <p:cNvPr id="88" name="pole tekstowe 87"/>
          <p:cNvSpPr txBox="1"/>
          <p:nvPr/>
        </p:nvSpPr>
        <p:spPr>
          <a:xfrm>
            <a:off x="7181849" y="2419350"/>
            <a:ext cx="678041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coarse</a:t>
            </a:r>
          </a:p>
          <a:p>
            <a:pPr algn="ctr"/>
            <a:r>
              <a:rPr lang="en-US" sz="1000" dirty="0" err="1" smtClean="0"/>
              <a:t>timetamps</a:t>
            </a:r>
            <a:endParaRPr lang="en-US" sz="1000" dirty="0" smtClean="0"/>
          </a:p>
        </p:txBody>
      </p:sp>
      <p:grpSp>
        <p:nvGrpSpPr>
          <p:cNvPr id="89" name="Grupa 88"/>
          <p:cNvGrpSpPr/>
          <p:nvPr/>
        </p:nvGrpSpPr>
        <p:grpSpPr>
          <a:xfrm>
            <a:off x="7188200" y="2464773"/>
            <a:ext cx="685800" cy="335577"/>
            <a:chOff x="4421713" y="2204383"/>
            <a:chExt cx="533400" cy="223718"/>
          </a:xfrm>
        </p:grpSpPr>
        <p:cxnSp>
          <p:nvCxnSpPr>
            <p:cNvPr id="90" name="Łącznik prosty ze strzałką 89"/>
            <p:cNvCxnSpPr/>
            <p:nvPr/>
          </p:nvCxnSpPr>
          <p:spPr>
            <a:xfrm>
              <a:off x="4421713" y="2204383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Łącznik prosty ze strzałką 90"/>
            <p:cNvCxnSpPr/>
            <p:nvPr/>
          </p:nvCxnSpPr>
          <p:spPr>
            <a:xfrm flipH="1">
              <a:off x="4421713" y="2428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pole tekstowe 91"/>
          <p:cNvSpPr txBox="1"/>
          <p:nvPr/>
        </p:nvSpPr>
        <p:spPr>
          <a:xfrm>
            <a:off x="6789560" y="3424079"/>
            <a:ext cx="2335390" cy="112887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1000" b="1" dirty="0" err="1" smtClean="0">
                <a:solidFill>
                  <a:schemeClr val="bg1"/>
                </a:solidFill>
              </a:rPr>
              <a:t>SoftPLL</a:t>
            </a:r>
            <a:r>
              <a:rPr lang="en-US" sz="1000" b="1" dirty="0" smtClean="0">
                <a:solidFill>
                  <a:schemeClr val="bg1"/>
                </a:solidFill>
              </a:rPr>
              <a:t> SW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Select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ref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from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rx</a:t>
            </a:r>
            <a:r>
              <a:rPr lang="en-US" sz="1000" dirty="0" smtClean="0">
                <a:solidFill>
                  <a:schemeClr val="bg1"/>
                </a:solidFill>
              </a:rPr>
              <a:t>[id] and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ext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Calculate phase error from tags</a:t>
            </a:r>
          </a:p>
          <a:p>
            <a:pPr marL="628650" lvl="1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Between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ref</a:t>
            </a:r>
            <a:r>
              <a:rPr lang="en-US" sz="1000" dirty="0" smtClean="0">
                <a:solidFill>
                  <a:schemeClr val="bg1"/>
                </a:solidFill>
              </a:rPr>
              <a:t> and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wr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628650" lvl="1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Ideal and real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wr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PI controller to generated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DDMTD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PI </a:t>
            </a:r>
            <a:r>
              <a:rPr lang="en-US" sz="1000" dirty="0">
                <a:solidFill>
                  <a:schemeClr val="bg1"/>
                </a:solidFill>
              </a:rPr>
              <a:t>controller to generated </a:t>
            </a:r>
            <a:r>
              <a:rPr lang="en-US" sz="1000" dirty="0" err="1" smtClean="0">
                <a:solidFill>
                  <a:schemeClr val="bg1"/>
                </a:solidFill>
              </a:rPr>
              <a:t>clk</a:t>
            </a:r>
            <a:r>
              <a:rPr lang="en-US" sz="1000" baseline="-25000" dirty="0" err="1" smtClean="0">
                <a:solidFill>
                  <a:schemeClr val="bg1"/>
                </a:solidFill>
              </a:rPr>
              <a:t>wr</a:t>
            </a:r>
            <a:endParaRPr lang="en-US" sz="1000" baseline="-25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4565326" y="3554968"/>
            <a:ext cx="11496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000" dirty="0" smtClean="0"/>
              <a:t>Phase tag[</a:t>
            </a:r>
            <a:r>
              <a:rPr lang="en-US" sz="1000" dirty="0" err="1" smtClean="0"/>
              <a:t>ch</a:t>
            </a:r>
            <a:r>
              <a:rPr lang="en-US" sz="1000" dirty="0" smtClean="0"/>
              <a:t>]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Interrupt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Rx clock channel</a:t>
            </a:r>
            <a:endParaRPr lang="en-US" sz="1000" dirty="0"/>
          </a:p>
        </p:txBody>
      </p:sp>
      <p:grpSp>
        <p:nvGrpSpPr>
          <p:cNvPr id="143" name="Grupa 142"/>
          <p:cNvGrpSpPr/>
          <p:nvPr/>
        </p:nvGrpSpPr>
        <p:grpSpPr>
          <a:xfrm>
            <a:off x="4421712" y="3801189"/>
            <a:ext cx="2367847" cy="446961"/>
            <a:chOff x="4191000" y="3801189"/>
            <a:chExt cx="2598560" cy="446961"/>
          </a:xfrm>
        </p:grpSpPr>
        <p:cxnSp>
          <p:nvCxnSpPr>
            <p:cNvPr id="93" name="Łącznik prosty ze strzałką 92"/>
            <p:cNvCxnSpPr/>
            <p:nvPr/>
          </p:nvCxnSpPr>
          <p:spPr>
            <a:xfrm>
              <a:off x="4191000" y="3801189"/>
              <a:ext cx="2598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prosty ze strzałką 97"/>
            <p:cNvCxnSpPr/>
            <p:nvPr/>
          </p:nvCxnSpPr>
          <p:spPr>
            <a:xfrm>
              <a:off x="4191000" y="4019550"/>
              <a:ext cx="2598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Łącznik prosty ze strzałką 99"/>
            <p:cNvCxnSpPr/>
            <p:nvPr/>
          </p:nvCxnSpPr>
          <p:spPr>
            <a:xfrm flipH="1">
              <a:off x="4191000" y="4248150"/>
              <a:ext cx="2598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Łącznik prosty ze strzałką 100"/>
          <p:cNvCxnSpPr/>
          <p:nvPr/>
        </p:nvCxnSpPr>
        <p:spPr>
          <a:xfrm flipH="1">
            <a:off x="539718" y="4019550"/>
            <a:ext cx="2133600" cy="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Prostokąt 101"/>
          <p:cNvSpPr/>
          <p:nvPr/>
        </p:nvSpPr>
        <p:spPr>
          <a:xfrm>
            <a:off x="914400" y="3779678"/>
            <a:ext cx="4555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DAC</a:t>
            </a:r>
            <a:endParaRPr lang="en-US" sz="1000" dirty="0"/>
          </a:p>
        </p:txBody>
      </p:sp>
      <p:sp>
        <p:nvSpPr>
          <p:cNvPr id="103" name="Prostokąt 102"/>
          <p:cNvSpPr/>
          <p:nvPr/>
        </p:nvSpPr>
        <p:spPr>
          <a:xfrm>
            <a:off x="6350" y="2945685"/>
            <a:ext cx="527050" cy="3062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VCXOs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6350" y="3790950"/>
            <a:ext cx="527050" cy="3062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DAC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106" name="Łącznik prosty ze strzałką 105"/>
          <p:cNvCxnSpPr>
            <a:stCxn id="105" idx="0"/>
            <a:endCxn id="103" idx="2"/>
          </p:cNvCxnSpPr>
          <p:nvPr/>
        </p:nvCxnSpPr>
        <p:spPr>
          <a:xfrm flipV="1">
            <a:off x="269875" y="3251914"/>
            <a:ext cx="0" cy="53903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Prostokąt 115"/>
          <p:cNvSpPr/>
          <p:nvPr/>
        </p:nvSpPr>
        <p:spPr>
          <a:xfrm>
            <a:off x="618074" y="2800350"/>
            <a:ext cx="652743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/>
              <a:t>c</a:t>
            </a:r>
            <a:r>
              <a:rPr lang="en-US" sz="1000" dirty="0" err="1" smtClean="0"/>
              <a:t>lk</a:t>
            </a:r>
            <a:r>
              <a:rPr lang="en-US" sz="1000" baseline="-25000" dirty="0" err="1" smtClean="0"/>
              <a:t>wr</a:t>
            </a:r>
            <a:endParaRPr lang="en-US" sz="1000" baseline="-25000" dirty="0" smtClean="0"/>
          </a:p>
          <a:p>
            <a:endParaRPr lang="en-US" sz="1000" baseline="-25000" dirty="0"/>
          </a:p>
          <a:p>
            <a:r>
              <a:rPr lang="en-US" sz="1000" dirty="0" err="1" smtClean="0"/>
              <a:t>clk</a:t>
            </a:r>
            <a:r>
              <a:rPr lang="en-US" sz="1000" baseline="-25000" dirty="0" err="1" smtClean="0"/>
              <a:t>DDMTD</a:t>
            </a:r>
            <a:endParaRPr lang="en-US" sz="1000" baseline="-25000" dirty="0"/>
          </a:p>
          <a:p>
            <a:endParaRPr lang="en-US" sz="1000" baseline="-25000" dirty="0"/>
          </a:p>
        </p:txBody>
      </p:sp>
      <p:cxnSp>
        <p:nvCxnSpPr>
          <p:cNvPr id="118" name="Łącznik łamany 117"/>
          <p:cNvCxnSpPr>
            <a:stCxn id="103" idx="3"/>
            <a:endCxn id="127" idx="1"/>
          </p:cNvCxnSpPr>
          <p:nvPr/>
        </p:nvCxnSpPr>
        <p:spPr>
          <a:xfrm>
            <a:off x="533400" y="3098800"/>
            <a:ext cx="2133600" cy="83781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Łącznik prosty ze strzałką 120"/>
          <p:cNvCxnSpPr/>
          <p:nvPr/>
        </p:nvCxnSpPr>
        <p:spPr>
          <a:xfrm flipV="1">
            <a:off x="1593850" y="2758003"/>
            <a:ext cx="3175" cy="344994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Prostokąt 126"/>
          <p:cNvSpPr/>
          <p:nvPr/>
        </p:nvSpPr>
        <p:spPr>
          <a:xfrm>
            <a:off x="2667000" y="3857724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4" name="Grupa 143"/>
          <p:cNvGrpSpPr/>
          <p:nvPr/>
        </p:nvGrpSpPr>
        <p:grpSpPr>
          <a:xfrm>
            <a:off x="1762125" y="2762250"/>
            <a:ext cx="3032025" cy="260350"/>
            <a:chOff x="1762125" y="2873732"/>
            <a:chExt cx="3032025" cy="307618"/>
          </a:xfrm>
        </p:grpSpPr>
        <p:cxnSp>
          <p:nvCxnSpPr>
            <p:cNvPr id="125" name="Łącznik prosty ze strzałką 124"/>
            <p:cNvCxnSpPr/>
            <p:nvPr/>
          </p:nvCxnSpPr>
          <p:spPr>
            <a:xfrm flipV="1">
              <a:off x="1762125" y="2876550"/>
              <a:ext cx="0" cy="299164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Łącznik prosty ze strzałką 129"/>
            <p:cNvCxnSpPr/>
            <p:nvPr/>
          </p:nvCxnSpPr>
          <p:spPr>
            <a:xfrm flipV="1">
              <a:off x="3124200" y="2873732"/>
              <a:ext cx="0" cy="299164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Łącznik prosty ze strzałką 130"/>
            <p:cNvCxnSpPr/>
            <p:nvPr/>
          </p:nvCxnSpPr>
          <p:spPr>
            <a:xfrm flipV="1">
              <a:off x="4794150" y="2882186"/>
              <a:ext cx="0" cy="299164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4" name="Łącznik łamany 133"/>
          <p:cNvCxnSpPr>
            <a:endCxn id="61" idx="2"/>
          </p:cNvCxnSpPr>
          <p:nvPr/>
        </p:nvCxnSpPr>
        <p:spPr>
          <a:xfrm flipV="1">
            <a:off x="533400" y="2762250"/>
            <a:ext cx="5410200" cy="260350"/>
          </a:xfrm>
          <a:prstGeom prst="bentConnector2">
            <a:avLst/>
          </a:prstGeom>
          <a:ln>
            <a:solidFill>
              <a:srgbClr val="0033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Prostokąt 135"/>
          <p:cNvSpPr/>
          <p:nvPr/>
        </p:nvSpPr>
        <p:spPr>
          <a:xfrm>
            <a:off x="2673318" y="3143965"/>
            <a:ext cx="1746282" cy="4183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TX_TSU </a:t>
            </a:r>
            <a:r>
              <a:rPr lang="en-US" sz="1000" b="1" dirty="0">
                <a:solidFill>
                  <a:srgbClr val="0033A0"/>
                </a:solidFill>
              </a:rPr>
              <a:t>(only WR Switch)</a:t>
            </a:r>
            <a:endParaRPr lang="en-US" sz="1000" b="1" dirty="0" smtClean="0">
              <a:solidFill>
                <a:srgbClr val="0033A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FIFO with tx timestamps </a:t>
            </a:r>
          </a:p>
        </p:txBody>
      </p:sp>
      <p:cxnSp>
        <p:nvCxnSpPr>
          <p:cNvPr id="145" name="Łącznik prosty ze strzałką 144"/>
          <p:cNvCxnSpPr>
            <a:stCxn id="28" idx="2"/>
          </p:cNvCxnSpPr>
          <p:nvPr/>
        </p:nvCxnSpPr>
        <p:spPr>
          <a:xfrm>
            <a:off x="3352800" y="2762250"/>
            <a:ext cx="0" cy="38171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Prostokąt 149"/>
          <p:cNvSpPr/>
          <p:nvPr/>
        </p:nvSpPr>
        <p:spPr>
          <a:xfrm>
            <a:off x="3315096" y="2762250"/>
            <a:ext cx="11304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tx timestamp (</a:t>
            </a:r>
            <a:r>
              <a:rPr lang="en-US" sz="1000" dirty="0" err="1" smtClean="0"/>
              <a:t>ts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cxnSp>
        <p:nvCxnSpPr>
          <p:cNvPr id="155" name="Łącznik łamany 154"/>
          <p:cNvCxnSpPr>
            <a:stCxn id="136" idx="3"/>
            <a:endCxn id="77" idx="2"/>
          </p:cNvCxnSpPr>
          <p:nvPr/>
        </p:nvCxnSpPr>
        <p:spPr>
          <a:xfrm flipV="1">
            <a:off x="4419600" y="2862421"/>
            <a:ext cx="2514601" cy="490737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Prostokąt 155"/>
          <p:cNvSpPr/>
          <p:nvPr/>
        </p:nvSpPr>
        <p:spPr>
          <a:xfrm>
            <a:off x="4580804" y="3106936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T</a:t>
            </a:r>
            <a:r>
              <a:rPr lang="en-US" sz="1000" dirty="0" smtClean="0"/>
              <a:t>x timestamps</a:t>
            </a:r>
            <a:endParaRPr lang="en-US" sz="1000" dirty="0"/>
          </a:p>
        </p:txBody>
      </p:sp>
      <p:cxnSp>
        <p:nvCxnSpPr>
          <p:cNvPr id="160" name="Łącznik prosty ze strzałką 159"/>
          <p:cNvCxnSpPr/>
          <p:nvPr/>
        </p:nvCxnSpPr>
        <p:spPr>
          <a:xfrm>
            <a:off x="8928100" y="2896002"/>
            <a:ext cx="0" cy="50964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Łącznik łamany 162"/>
          <p:cNvCxnSpPr>
            <a:stCxn id="168" idx="0"/>
            <a:endCxn id="165" idx="3"/>
          </p:cNvCxnSpPr>
          <p:nvPr/>
        </p:nvCxnSpPr>
        <p:spPr>
          <a:xfrm rot="16200000" flipV="1">
            <a:off x="4485711" y="1564710"/>
            <a:ext cx="376199" cy="418681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Prostokąt 164"/>
          <p:cNvSpPr/>
          <p:nvPr/>
        </p:nvSpPr>
        <p:spPr>
          <a:xfrm>
            <a:off x="4353328" y="1547851"/>
            <a:ext cx="111141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Prostokąt 167"/>
          <p:cNvSpPr/>
          <p:nvPr/>
        </p:nvSpPr>
        <p:spPr>
          <a:xfrm>
            <a:off x="4845050" y="1962150"/>
            <a:ext cx="76200" cy="76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Prostokąt 170"/>
          <p:cNvSpPr/>
          <p:nvPr/>
        </p:nvSpPr>
        <p:spPr>
          <a:xfrm>
            <a:off x="4756050" y="1962150"/>
            <a:ext cx="76200" cy="76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Prostokąt 173"/>
          <p:cNvSpPr/>
          <p:nvPr/>
        </p:nvSpPr>
        <p:spPr>
          <a:xfrm>
            <a:off x="4353329" y="1653401"/>
            <a:ext cx="111141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Łącznik łamany 175"/>
          <p:cNvCxnSpPr>
            <a:stCxn id="60" idx="3"/>
            <a:endCxn id="171" idx="0"/>
          </p:cNvCxnSpPr>
          <p:nvPr/>
        </p:nvCxnSpPr>
        <p:spPr>
          <a:xfrm>
            <a:off x="4480529" y="1685151"/>
            <a:ext cx="313621" cy="276999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ole tekstowe 59"/>
          <p:cNvSpPr txBox="1"/>
          <p:nvPr/>
        </p:nvSpPr>
        <p:spPr>
          <a:xfrm>
            <a:off x="3734812" y="1408152"/>
            <a:ext cx="745717" cy="5539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Non-PTP </a:t>
            </a:r>
          </a:p>
          <a:p>
            <a:pPr algn="ctr"/>
            <a:r>
              <a:rPr lang="en-US" sz="1000" dirty="0" smtClean="0"/>
              <a:t>Ethernet </a:t>
            </a:r>
          </a:p>
          <a:p>
            <a:pPr algn="ctr"/>
            <a:r>
              <a:rPr lang="en-US" sz="1000" dirty="0" smtClean="0"/>
              <a:t>traffic</a:t>
            </a:r>
            <a:endParaRPr lang="en-US" sz="1000" dirty="0"/>
          </a:p>
        </p:txBody>
      </p:sp>
      <p:sp>
        <p:nvSpPr>
          <p:cNvPr id="51" name="Prostokąt 50"/>
          <p:cNvSpPr/>
          <p:nvPr/>
        </p:nvSpPr>
        <p:spPr>
          <a:xfrm>
            <a:off x="4421713" y="1962150"/>
            <a:ext cx="759887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Ethernet Traffic Handling modules</a:t>
            </a:r>
          </a:p>
          <a:p>
            <a:pPr algn="ctr"/>
            <a:endParaRPr lang="en-US" sz="1000" b="1" dirty="0" smtClean="0">
              <a:solidFill>
                <a:srgbClr val="0033A0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562600" y="1962150"/>
            <a:ext cx="76200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Network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Interface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Controller</a:t>
            </a:r>
          </a:p>
          <a:p>
            <a:pPr algn="ctr"/>
            <a:r>
              <a:rPr lang="en-US" sz="1000" b="1" dirty="0" smtClean="0">
                <a:solidFill>
                  <a:srgbClr val="0033A0"/>
                </a:solidFill>
              </a:rPr>
              <a:t>(NIC)</a:t>
            </a:r>
          </a:p>
          <a:p>
            <a:pPr algn="ctr"/>
            <a:endParaRPr lang="en-US" sz="1000" b="1" dirty="0" smtClean="0">
              <a:solidFill>
                <a:srgbClr val="0033A0"/>
              </a:solidFill>
            </a:endParaRPr>
          </a:p>
        </p:txBody>
      </p:sp>
      <p:sp>
        <p:nvSpPr>
          <p:cNvPr id="78" name="pole tekstowe 77"/>
          <p:cNvSpPr txBox="1"/>
          <p:nvPr/>
        </p:nvSpPr>
        <p:spPr>
          <a:xfrm>
            <a:off x="7874000" y="1962150"/>
            <a:ext cx="1250950" cy="9144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lIns="91440" rIns="0" rtlCol="0">
            <a:no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PTP </a:t>
            </a:r>
            <a:r>
              <a:rPr lang="en-US" sz="1000" b="1" dirty="0" smtClean="0">
                <a:solidFill>
                  <a:schemeClr val="bg1"/>
                </a:solidFill>
              </a:rPr>
              <a:t>daemon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PTP/WR/HA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Fine timestamps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chemeClr val="bg1"/>
                </a:solidFill>
              </a:rPr>
              <a:t>Servo </a:t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(time, phase)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03" name="pole tekstowe 202"/>
          <p:cNvSpPr txBox="1"/>
          <p:nvPr/>
        </p:nvSpPr>
        <p:spPr>
          <a:xfrm>
            <a:off x="8211959" y="3017833"/>
            <a:ext cx="829031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Setpoint</a:t>
            </a:r>
            <a:endParaRPr lang="en-US" sz="1000" dirty="0"/>
          </a:p>
        </p:txBody>
      </p:sp>
      <p:cxnSp>
        <p:nvCxnSpPr>
          <p:cNvPr id="204" name="Łącznik prosty ze strzałką 203"/>
          <p:cNvCxnSpPr>
            <a:stCxn id="92" idx="0"/>
          </p:cNvCxnSpPr>
          <p:nvPr/>
        </p:nvCxnSpPr>
        <p:spPr>
          <a:xfrm flipV="1">
            <a:off x="7957255" y="2876551"/>
            <a:ext cx="0" cy="54752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pole tekstowe 206"/>
          <p:cNvSpPr txBox="1"/>
          <p:nvPr/>
        </p:nvSpPr>
        <p:spPr>
          <a:xfrm>
            <a:off x="7327721" y="2952750"/>
            <a:ext cx="829031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smtClean="0"/>
              <a:t>Track </a:t>
            </a:r>
          </a:p>
          <a:p>
            <a:pPr algn="ctr"/>
            <a:r>
              <a:rPr lang="en-US" sz="1000" dirty="0" smtClean="0"/>
              <a:t>Phase</a:t>
            </a:r>
            <a:endParaRPr lang="en-US" sz="1000" dirty="0"/>
          </a:p>
        </p:txBody>
      </p:sp>
      <p:sp>
        <p:nvSpPr>
          <p:cNvPr id="210" name="pole tekstowe 209"/>
          <p:cNvSpPr txBox="1"/>
          <p:nvPr/>
        </p:nvSpPr>
        <p:spPr>
          <a:xfrm>
            <a:off x="6660554" y="641983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SW(ARM, </a:t>
            </a:r>
            <a:r>
              <a:rPr lang="en-US" dirty="0" err="1" smtClean="0"/>
              <a:t>RiskV</a:t>
            </a:r>
            <a:r>
              <a:rPr lang="en-US" dirty="0" smtClean="0"/>
              <a:t>/LM32)</a:t>
            </a:r>
            <a:endParaRPr lang="en-US" dirty="0"/>
          </a:p>
        </p:txBody>
      </p:sp>
      <p:cxnSp>
        <p:nvCxnSpPr>
          <p:cNvPr id="219" name="Łącznik łamany 218"/>
          <p:cNvCxnSpPr>
            <a:stCxn id="230" idx="3"/>
            <a:endCxn id="222" idx="1"/>
          </p:cNvCxnSpPr>
          <p:nvPr/>
        </p:nvCxnSpPr>
        <p:spPr>
          <a:xfrm>
            <a:off x="2362200" y="2673868"/>
            <a:ext cx="317532" cy="103852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Prostokąt 221"/>
          <p:cNvSpPr/>
          <p:nvPr/>
        </p:nvSpPr>
        <p:spPr>
          <a:xfrm>
            <a:off x="2679732" y="3633499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Prostokąt 224"/>
          <p:cNvSpPr/>
          <p:nvPr/>
        </p:nvSpPr>
        <p:spPr>
          <a:xfrm>
            <a:off x="2000427" y="2729627"/>
            <a:ext cx="5838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/>
              <a:t>clk</a:t>
            </a:r>
            <a:r>
              <a:rPr lang="en-US" sz="1000" baseline="-25000" dirty="0" err="1" smtClean="0"/>
              <a:t>rx</a:t>
            </a:r>
            <a:r>
              <a:rPr lang="en-US" sz="1000" dirty="0" smtClean="0"/>
              <a:t>[id]</a:t>
            </a:r>
            <a:endParaRPr lang="en-US" sz="1000" dirty="0"/>
          </a:p>
        </p:txBody>
      </p:sp>
      <p:cxnSp>
        <p:nvCxnSpPr>
          <p:cNvPr id="227" name="Łącznik łamany 226"/>
          <p:cNvCxnSpPr>
            <a:stCxn id="230" idx="3"/>
            <a:endCxn id="233" idx="1"/>
          </p:cNvCxnSpPr>
          <p:nvPr/>
        </p:nvCxnSpPr>
        <p:spPr>
          <a:xfrm>
            <a:off x="2362200" y="2673868"/>
            <a:ext cx="311133" cy="4784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Prostokąt 229"/>
          <p:cNvSpPr/>
          <p:nvPr/>
        </p:nvSpPr>
        <p:spPr>
          <a:xfrm>
            <a:off x="2273268" y="2594979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Prostokąt 232"/>
          <p:cNvSpPr/>
          <p:nvPr/>
        </p:nvSpPr>
        <p:spPr>
          <a:xfrm>
            <a:off x="2673333" y="2599763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rostokąt 1"/>
          <p:cNvSpPr/>
          <p:nvPr/>
        </p:nvSpPr>
        <p:spPr>
          <a:xfrm>
            <a:off x="838200" y="1962150"/>
            <a:ext cx="153035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WR_GT*_PHY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Bitslide or LPDC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Deterministic config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DDMTD sampler (optional)</a:t>
            </a:r>
            <a:endParaRPr lang="en-US" sz="1000" dirty="0">
              <a:solidFill>
                <a:srgbClr val="0033A0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2667000" y="1962150"/>
            <a:ext cx="1371600" cy="80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smtClean="0">
                <a:solidFill>
                  <a:srgbClr val="0033A0"/>
                </a:solidFill>
              </a:rPr>
              <a:t>Endpoint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PCS</a:t>
            </a:r>
            <a:r>
              <a:rPr lang="en-US" sz="1000" dirty="0">
                <a:solidFill>
                  <a:srgbClr val="0033A0"/>
                </a:solidFill>
              </a:rPr>
              <a:t> </a:t>
            </a:r>
            <a:r>
              <a:rPr lang="en-US" sz="1000" dirty="0" smtClean="0">
                <a:solidFill>
                  <a:srgbClr val="0033A0"/>
                </a:solidFill>
              </a:rPr>
              <a:t>(8b10b)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Ethernet/VLANs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Timestamping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Rx/Tx </a:t>
            </a:r>
            <a:r>
              <a:rPr lang="en-US" sz="1000" dirty="0" err="1" smtClean="0">
                <a:solidFill>
                  <a:srgbClr val="0033A0"/>
                </a:solidFill>
              </a:rPr>
              <a:t>clk</a:t>
            </a:r>
            <a:r>
              <a:rPr lang="en-US" sz="1000" dirty="0" smtClean="0">
                <a:solidFill>
                  <a:srgbClr val="0033A0"/>
                </a:solidFill>
              </a:rPr>
              <a:t>-cross</a:t>
            </a:r>
            <a:endParaRPr lang="en-US" sz="1000" dirty="0">
              <a:solidFill>
                <a:srgbClr val="0033A0"/>
              </a:solidFill>
            </a:endParaRPr>
          </a:p>
        </p:txBody>
      </p:sp>
      <p:grpSp>
        <p:nvGrpSpPr>
          <p:cNvPr id="247" name="Grupa 246"/>
          <p:cNvGrpSpPr/>
          <p:nvPr/>
        </p:nvGrpSpPr>
        <p:grpSpPr>
          <a:xfrm>
            <a:off x="6324600" y="2246352"/>
            <a:ext cx="378887" cy="76200"/>
            <a:chOff x="4421713" y="2224901"/>
            <a:chExt cx="533400" cy="76200"/>
          </a:xfrm>
        </p:grpSpPr>
        <p:cxnSp>
          <p:nvCxnSpPr>
            <p:cNvPr id="248" name="Łącznik prosty ze strzałką 247"/>
            <p:cNvCxnSpPr/>
            <p:nvPr/>
          </p:nvCxnSpPr>
          <p:spPr>
            <a:xfrm>
              <a:off x="4421713" y="22249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Łącznik prosty ze strzałką 248"/>
            <p:cNvCxnSpPr/>
            <p:nvPr/>
          </p:nvCxnSpPr>
          <p:spPr>
            <a:xfrm flipH="1">
              <a:off x="4421713" y="2301101"/>
              <a:ext cx="533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0" name="pole tekstowe 249"/>
          <p:cNvSpPr txBox="1"/>
          <p:nvPr/>
        </p:nvSpPr>
        <p:spPr>
          <a:xfrm>
            <a:off x="6324600" y="2017752"/>
            <a:ext cx="363367" cy="5539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00" dirty="0" err="1" smtClean="0"/>
              <a:t>rx+ts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tx</a:t>
            </a:r>
            <a:endParaRPr lang="en-US" sz="1000" dirty="0"/>
          </a:p>
        </p:txBody>
      </p:sp>
      <p:sp>
        <p:nvSpPr>
          <p:cNvPr id="110" name="Prostokąt 109"/>
          <p:cNvSpPr/>
          <p:nvPr/>
        </p:nvSpPr>
        <p:spPr>
          <a:xfrm>
            <a:off x="2671729" y="3775952"/>
            <a:ext cx="88932" cy="15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Łącznik łamany 110"/>
          <p:cNvCxnSpPr/>
          <p:nvPr/>
        </p:nvCxnSpPr>
        <p:spPr>
          <a:xfrm>
            <a:off x="1762125" y="3015446"/>
            <a:ext cx="892143" cy="842278"/>
          </a:xfrm>
          <a:prstGeom prst="bentConnector3">
            <a:avLst>
              <a:gd name="adj1" fmla="val -714"/>
            </a:avLst>
          </a:prstGeom>
          <a:ln>
            <a:solidFill>
              <a:srgbClr val="0033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rostokąt 41"/>
          <p:cNvSpPr/>
          <p:nvPr/>
        </p:nvSpPr>
        <p:spPr>
          <a:xfrm>
            <a:off x="2666999" y="3633500"/>
            <a:ext cx="1754713" cy="8330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 err="1" smtClean="0">
                <a:solidFill>
                  <a:srgbClr val="0033A0"/>
                </a:solidFill>
              </a:rPr>
              <a:t>Softpll</a:t>
            </a:r>
            <a:r>
              <a:rPr lang="en-US" sz="1000" b="1" dirty="0">
                <a:solidFill>
                  <a:srgbClr val="0033A0"/>
                </a:solidFill>
              </a:rPr>
              <a:t> </a:t>
            </a:r>
            <a:r>
              <a:rPr lang="en-US" sz="1000" b="1" dirty="0" smtClean="0">
                <a:solidFill>
                  <a:srgbClr val="0033A0"/>
                </a:solidFill>
              </a:rPr>
              <a:t>GW</a:t>
            </a:r>
          </a:p>
          <a:p>
            <a:pPr marL="171450" indent="-171450">
              <a:buFontTx/>
              <a:buChar char="-"/>
            </a:pPr>
            <a:r>
              <a:rPr lang="en-US" sz="1000" dirty="0" err="1" smtClean="0">
                <a:solidFill>
                  <a:srgbClr val="0033A0"/>
                </a:solidFill>
              </a:rPr>
              <a:t>DDMTD+deglicher</a:t>
            </a:r>
            <a:endParaRPr lang="en-US" sz="1000" dirty="0" smtClean="0">
              <a:solidFill>
                <a:srgbClr val="0033A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Interrupt generation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solidFill>
                  <a:srgbClr val="0033A0"/>
                </a:solidFill>
              </a:rPr>
              <a:t>Tag mux</a:t>
            </a:r>
          </a:p>
        </p:txBody>
      </p:sp>
      <p:cxnSp>
        <p:nvCxnSpPr>
          <p:cNvPr id="99" name="Łącznik prosty ze strzałką 98"/>
          <p:cNvCxnSpPr/>
          <p:nvPr/>
        </p:nvCxnSpPr>
        <p:spPr>
          <a:xfrm>
            <a:off x="0" y="4305300"/>
            <a:ext cx="2654268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Prostokąt 103"/>
          <p:cNvSpPr/>
          <p:nvPr/>
        </p:nvSpPr>
        <p:spPr>
          <a:xfrm>
            <a:off x="-56826" y="4095750"/>
            <a:ext cx="5902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10MHz</a:t>
            </a:r>
            <a:endParaRPr lang="en-US" sz="1000" dirty="0"/>
          </a:p>
        </p:txBody>
      </p:sp>
      <p:sp>
        <p:nvSpPr>
          <p:cNvPr id="107" name="Prostokąt 106"/>
          <p:cNvSpPr/>
          <p:nvPr/>
        </p:nvSpPr>
        <p:spPr>
          <a:xfrm>
            <a:off x="457200" y="4189571"/>
            <a:ext cx="457200" cy="36337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PLL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938011" y="4059078"/>
            <a:ext cx="15408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/>
              <a:t>clk</a:t>
            </a:r>
            <a:r>
              <a:rPr lang="en-US" sz="1000" baseline="-25000" dirty="0" err="1" smtClean="0"/>
              <a:t>ext</a:t>
            </a:r>
            <a:r>
              <a:rPr lang="en-US" sz="1000" dirty="0" smtClean="0"/>
              <a:t> (62.5 or 125MHz)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50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21682</TotalTime>
  <Words>1441</Words>
  <Application>Microsoft Office PowerPoint</Application>
  <PresentationFormat>Pokaz na ekranie (16:9)</PresentationFormat>
  <Paragraphs>624</Paragraphs>
  <Slides>29</Slides>
  <Notes>29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29</vt:i4>
      </vt:variant>
    </vt:vector>
  </HeadingPairs>
  <TitlesOfParts>
    <vt:vector size="31" baseType="lpstr">
      <vt:lpstr>Office Theme</vt:lpstr>
      <vt:lpstr>Office Theme</vt:lpstr>
      <vt:lpstr>WR Switch and Node Architecture</vt:lpstr>
      <vt:lpstr>Prezentacja programu PowerPoint</vt:lpstr>
      <vt:lpstr>WR Devices – architecture</vt:lpstr>
      <vt:lpstr>Repositories: WR Switch</vt:lpstr>
      <vt:lpstr>Repositories: WR Node</vt:lpstr>
      <vt:lpstr>WR Timing Architecture of WR Switch and WR  Node</vt:lpstr>
      <vt:lpstr>WR Timing Architecture</vt:lpstr>
      <vt:lpstr>WR Timing Architecture</vt:lpstr>
      <vt:lpstr>WR Timing Architecture</vt:lpstr>
      <vt:lpstr>WR Timing Architecture</vt:lpstr>
      <vt:lpstr>DDMTD and SoftPLL</vt:lpstr>
      <vt:lpstr>DDMTD</vt:lpstr>
      <vt:lpstr>SoftPLL architecture</vt:lpstr>
      <vt:lpstr>SoftPLL architecture</vt:lpstr>
      <vt:lpstr>SoftPLL architecture</vt:lpstr>
      <vt:lpstr>SoftPLL architecture</vt:lpstr>
      <vt:lpstr>Data Forwarding Architecture of WR Switch</vt:lpstr>
      <vt:lpstr>WR Switch - Data Forwarding Architecture </vt:lpstr>
      <vt:lpstr>Interconnections of HDL modules  in the WR Switch</vt:lpstr>
      <vt:lpstr>Prezentacja programu PowerPoint</vt:lpstr>
      <vt:lpstr>Interconnections of HDL modules  in the WR Node</vt:lpstr>
      <vt:lpstr>WR Node – HDL modules and their communication</vt:lpstr>
      <vt:lpstr>Software environment of the WR Switch</vt:lpstr>
      <vt:lpstr>Compilation of software</vt:lpstr>
      <vt:lpstr>Summary</vt:lpstr>
      <vt:lpstr>Backup slides</vt:lpstr>
      <vt:lpstr>Prezentacja programu PowerPoint</vt:lpstr>
      <vt:lpstr>WR Switch – detailed HDL modules design</vt:lpstr>
      <vt:lpstr>Endpoint Block Diagram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duper engineer</dc:title>
  <dc:subject/>
  <dc:creator>Tomasz Wlostowski</dc:creator>
  <dc:description/>
  <cp:lastModifiedBy>Maciej Lipinski</cp:lastModifiedBy>
  <cp:revision>2280</cp:revision>
  <dcterms:modified xsi:type="dcterms:W3CDTF">2024-12-04T00:37:31Z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8</vt:i4>
  </property>
  <property fmtid="{D5CDD505-2E9C-101B-9397-08002B2CF9AE}" pid="3" name="PresentationFormat">
    <vt:lpwstr>On-screen Show (16:9)</vt:lpwstr>
  </property>
  <property fmtid="{D5CDD505-2E9C-101B-9397-08002B2CF9AE}" pid="4" name="Slides">
    <vt:i4>8</vt:i4>
  </property>
</Properties>
</file>