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6"/>
  </p:notesMasterIdLst>
  <p:sldIdLst>
    <p:sldId id="278" r:id="rId3"/>
    <p:sldId id="258" r:id="rId4"/>
    <p:sldId id="269" r:id="rId5"/>
    <p:sldId id="285" r:id="rId6"/>
    <p:sldId id="284" r:id="rId7"/>
    <p:sldId id="286" r:id="rId8"/>
    <p:sldId id="287" r:id="rId9"/>
    <p:sldId id="288" r:id="rId10"/>
    <p:sldId id="289" r:id="rId11"/>
    <p:sldId id="290" r:id="rId12"/>
    <p:sldId id="264" r:id="rId13"/>
    <p:sldId id="281" r:id="rId14"/>
    <p:sldId id="270" r:id="rId15"/>
    <p:sldId id="271" r:id="rId16"/>
    <p:sldId id="272" r:id="rId17"/>
    <p:sldId id="277" r:id="rId18"/>
    <p:sldId id="291" r:id="rId19"/>
    <p:sldId id="292" r:id="rId20"/>
    <p:sldId id="293" r:id="rId21"/>
    <p:sldId id="279" r:id="rId22"/>
    <p:sldId id="274" r:id="rId23"/>
    <p:sldId id="275" r:id="rId24"/>
    <p:sldId id="266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6CB8"/>
    <a:srgbClr val="0033A0"/>
    <a:srgbClr val="FFFFFF"/>
    <a:srgbClr val="003399"/>
    <a:srgbClr val="0033CC"/>
    <a:srgbClr val="3333CC"/>
    <a:srgbClr val="0000FF"/>
    <a:srgbClr val="3A61B6"/>
    <a:srgbClr val="A6B7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3277" autoAdjust="0"/>
  </p:normalViewPr>
  <p:slideViewPr>
    <p:cSldViewPr>
      <p:cViewPr varScale="1">
        <p:scale>
          <a:sx n="130" d="100"/>
          <a:sy n="130" d="100"/>
        </p:scale>
        <p:origin x="1074" y="3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11" d="100"/>
          <a:sy n="111" d="100"/>
        </p:scale>
        <p:origin x="510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move the slide</a:t>
            </a: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8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86" name="PlaceHolder 4"/>
          <p:cNvSpPr>
            <a:spLocks noGrp="1"/>
          </p:cNvSpPr>
          <p:nvPr>
            <p:ph type="dt" idx="6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7" name="PlaceHolder 5"/>
          <p:cNvSpPr>
            <a:spLocks noGrp="1"/>
          </p:cNvSpPr>
          <p:nvPr>
            <p:ph type="ftr" idx="7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88" name="PlaceHolder 6"/>
          <p:cNvSpPr>
            <a:spLocks noGrp="1"/>
          </p:cNvSpPr>
          <p:nvPr>
            <p:ph type="sldNum" idx="8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3471F8E3-385E-46A3-9BF9-9C234E2DA7C2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9131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sldNum" idx="11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B4AD940F-3A41-42C6-9610-0E85A58E8515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843987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r>
              <a:rPr lang="en-US" sz="2000" b="0" strike="noStrike" spc="-1" dirty="0">
                <a:latin typeface="Arial"/>
              </a:rPr>
              <a:t>WR</a:t>
            </a:r>
            <a:r>
              <a:rPr lang="en-US" sz="2000" b="0" strike="noStrike" spc="-1" baseline="0" dirty="0">
                <a:latin typeface="+mn-lt"/>
              </a:rPr>
              <a:t> Switch V4 – main : 10MHz DOT050V-010.0M</a:t>
            </a:r>
          </a:p>
          <a:p>
            <a:r>
              <a:rPr lang="en-US" sz="2000" b="0" strike="noStrike" spc="-1" baseline="0" dirty="0">
                <a:latin typeface="+mn-lt"/>
              </a:rPr>
              <a:t>WR Switch v4 – helper: 0.2-800MHz Si549 (549BACB001937ABG)</a:t>
            </a:r>
          </a:p>
          <a:p>
            <a:r>
              <a:rPr lang="en-US" sz="2000" b="0" strike="noStrike" spc="-1" baseline="0" dirty="0">
                <a:latin typeface="+mn-lt"/>
              </a:rPr>
              <a:t>WR Switch v3 – main: VM53S3-25.000-2.5/-30+75</a:t>
            </a:r>
          </a:p>
          <a:p>
            <a:r>
              <a:rPr lang="en-US" sz="2000" b="0" strike="noStrike" spc="-1" baseline="0" dirty="0">
                <a:latin typeface="+mn-lt"/>
              </a:rPr>
              <a:t>WR Switch v3 – helper:FRETHE025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0" strike="noStrike" spc="-1" baseline="0" dirty="0">
                <a:latin typeface="+mn-lt"/>
              </a:rPr>
              <a:t>Low Jitter Daughterboard (LJD)– main: 20MHz DOT050V-020.0M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0" strike="noStrike" spc="-1" baseline="0" dirty="0">
                <a:latin typeface="+mn-lt"/>
              </a:rPr>
              <a:t>WR Node (</a:t>
            </a:r>
            <a:r>
              <a:rPr lang="en-US" sz="2000" b="0" strike="noStrike" spc="-1" baseline="0" dirty="0" err="1">
                <a:latin typeface="+mn-lt"/>
              </a:rPr>
              <a:t>BabyWR</a:t>
            </a:r>
            <a:r>
              <a:rPr lang="en-US" sz="2000" b="0" strike="noStrike" spc="-1" baseline="0" dirty="0">
                <a:latin typeface="+mn-lt"/>
              </a:rPr>
              <a:t>) – main: SIT5359AC-FSG25IM-125.000000 </a:t>
            </a:r>
            <a:br>
              <a:rPr lang="en-US" sz="2000" b="0" strike="noStrike" spc="-1" baseline="0" dirty="0">
                <a:latin typeface="+mn-lt"/>
              </a:rPr>
            </a:br>
            <a:r>
              <a:rPr lang="en-US" sz="2000" b="0" strike="noStrike" spc="-1" baseline="0" dirty="0">
                <a:latin typeface="+mn-lt"/>
              </a:rPr>
              <a:t>   AC=-20 to 70</a:t>
            </a:r>
            <a:br>
              <a:rPr lang="en-US" sz="2000" b="0" strike="noStrike" spc="-1" baseline="0" dirty="0">
                <a:latin typeface="+mn-lt"/>
              </a:rPr>
            </a:br>
            <a:r>
              <a:rPr lang="en-US" sz="2000" b="0" strike="noStrike" spc="-1" baseline="0" dirty="0">
                <a:latin typeface="+mn-lt"/>
              </a:rPr>
              <a:t>   FS=+/-50ppb</a:t>
            </a:r>
            <a:br>
              <a:rPr lang="en-US" sz="2000" b="0" strike="noStrike" spc="-1" baseline="0" dirty="0">
                <a:latin typeface="+mn-lt"/>
              </a:rPr>
            </a:br>
            <a:r>
              <a:rPr lang="en-US" sz="2000" b="0" strike="noStrike" spc="-1" baseline="0" dirty="0">
                <a:latin typeface="+mn-lt"/>
              </a:rPr>
              <a:t>   125MHz</a:t>
            </a:r>
            <a:br>
              <a:rPr lang="en-US" sz="2000" b="0" strike="noStrike" spc="-1" baseline="0" dirty="0">
                <a:latin typeface="+mn-lt"/>
              </a:rPr>
            </a:br>
            <a:r>
              <a:rPr lang="en-US" sz="2000" b="0" strike="noStrike" spc="-1" baseline="0" dirty="0">
                <a:latin typeface="+mn-lt"/>
              </a:rPr>
              <a:t>   IM= Output enable, +/-25ppm</a:t>
            </a:r>
          </a:p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12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969462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13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566089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14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414095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15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769697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16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194124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17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72220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18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926010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19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368224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198334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21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58052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960405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22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813519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23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33512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5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146142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24137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0026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8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55199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9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241967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10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595038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11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96946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715D62F-A02F-41AC-B37C-6BC181D95407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280F1DE-57E4-4890-97FE-A64F748A91E5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DB6E296-2BAF-4DAD-B21D-5FEBED5AF050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743B937-73BB-44FF-A204-E8B56DC94E74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>
          <a:xfrm>
            <a:off x="-25400" y="5025734"/>
            <a:ext cx="9143280" cy="273240"/>
          </a:xfrm>
          <a:prstGeom prst="rect">
            <a:avLst/>
          </a:prstGeom>
        </p:spPr>
        <p:txBody>
          <a:bodyPr/>
          <a:lstStyle/>
          <a:p>
            <a:fld id="{B82BF107-105B-4567-ACD0-16245E6657AB}" type="slidenum">
              <a:t>‹#›</a:t>
            </a:fld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>
          <a:xfrm>
            <a:off x="-25400" y="5025734"/>
            <a:ext cx="9143280" cy="273240"/>
          </a:xfrm>
          <a:prstGeom prst="rect">
            <a:avLst/>
          </a:prstGeom>
        </p:spPr>
        <p:txBody>
          <a:bodyPr/>
          <a:lstStyle/>
          <a:p>
            <a:fld id="{F1107A2F-9F1B-4328-B23A-4EB771BF2BDA}" type="slidenum">
              <a:t>‹#›</a:t>
            </a:fld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>
          <a:xfrm>
            <a:off x="-25400" y="5025734"/>
            <a:ext cx="9143280" cy="273240"/>
          </a:xfrm>
          <a:prstGeom prst="rect">
            <a:avLst/>
          </a:prstGeom>
        </p:spPr>
        <p:txBody>
          <a:bodyPr/>
          <a:lstStyle/>
          <a:p>
            <a:fld id="{0F3DE96B-2D08-4379-9C02-53337FD893E4}" type="slidenum">
              <a:t>‹#›</a:t>
            </a:fld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>
          <a:xfrm>
            <a:off x="-25400" y="5025734"/>
            <a:ext cx="9143280" cy="273240"/>
          </a:xfrm>
          <a:prstGeom prst="rect">
            <a:avLst/>
          </a:prstGeom>
        </p:spPr>
        <p:txBody>
          <a:bodyPr/>
          <a:lstStyle/>
          <a:p>
            <a:fld id="{5968EA40-6435-4B9B-BD9F-BB5E59394632}" type="slidenum">
              <a:t>‹#›</a:t>
            </a:fld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>
          <a:xfrm>
            <a:off x="-25400" y="5025734"/>
            <a:ext cx="9143280" cy="273240"/>
          </a:xfrm>
          <a:prstGeom prst="rect">
            <a:avLst/>
          </a:prstGeom>
        </p:spPr>
        <p:txBody>
          <a:bodyPr/>
          <a:lstStyle/>
          <a:p>
            <a:fld id="{2E381E5B-8913-4B11-9D47-0685C47E21EA}" type="slidenum">
              <a:t>‹#›</a:t>
            </a:fld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>
          <a:xfrm>
            <a:off x="-25400" y="5025734"/>
            <a:ext cx="9143280" cy="273240"/>
          </a:xfrm>
          <a:prstGeom prst="rect">
            <a:avLst/>
          </a:prstGeom>
        </p:spPr>
        <p:txBody>
          <a:bodyPr/>
          <a:lstStyle/>
          <a:p>
            <a:fld id="{19A86D7C-C1CE-43EA-AB58-6BE97A0EC995}" type="slidenum">
              <a:t>‹#›</a:t>
            </a:fld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45C414D-5EA1-4992-9598-83C826CC9EA6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>
          <a:xfrm>
            <a:off x="-25400" y="5025734"/>
            <a:ext cx="9143280" cy="273240"/>
          </a:xfrm>
          <a:prstGeom prst="rect">
            <a:avLst/>
          </a:prstGeom>
        </p:spPr>
        <p:txBody>
          <a:bodyPr/>
          <a:lstStyle/>
          <a:p>
            <a:fld id="{AE85E19A-BDD3-41BB-AA0F-8F4E53B1E775}" type="slidenum">
              <a:t>‹#›</a:t>
            </a:fld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>
          <a:xfrm>
            <a:off x="-25400" y="5025734"/>
            <a:ext cx="9143280" cy="273240"/>
          </a:xfrm>
          <a:prstGeom prst="rect">
            <a:avLst/>
          </a:prstGeom>
        </p:spPr>
        <p:txBody>
          <a:bodyPr/>
          <a:lstStyle/>
          <a:p>
            <a:fld id="{757BDC4C-E6B6-486E-BCB7-A40B9FD7F712}" type="slidenum">
              <a:t>‹#›</a:t>
            </a:fld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>
          <a:xfrm>
            <a:off x="-25400" y="5025734"/>
            <a:ext cx="9143280" cy="273240"/>
          </a:xfrm>
          <a:prstGeom prst="rect">
            <a:avLst/>
          </a:prstGeom>
        </p:spPr>
        <p:txBody>
          <a:bodyPr/>
          <a:lstStyle/>
          <a:p>
            <a:fld id="{19D14731-795D-4450-91ED-899408C79A57}" type="slidenum">
              <a:t>‹#›</a:t>
            </a:fld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>
          <a:xfrm>
            <a:off x="-25400" y="5025734"/>
            <a:ext cx="9143280" cy="273240"/>
          </a:xfrm>
          <a:prstGeom prst="rect">
            <a:avLst/>
          </a:prstGeom>
        </p:spPr>
        <p:txBody>
          <a:bodyPr/>
          <a:lstStyle/>
          <a:p>
            <a:fld id="{313780C5-7131-4404-92D3-DA35DE8492B2}" type="slidenum">
              <a:t>‹#›</a:t>
            </a:fld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>
          <a:xfrm>
            <a:off x="-25400" y="5025734"/>
            <a:ext cx="9143280" cy="273240"/>
          </a:xfrm>
          <a:prstGeom prst="rect">
            <a:avLst/>
          </a:prstGeom>
        </p:spPr>
        <p:txBody>
          <a:bodyPr/>
          <a:lstStyle/>
          <a:p>
            <a:fld id="{030A1421-2F76-4024-982C-DB96272CAB3D}" type="slidenum">
              <a:t>‹#›</a:t>
            </a:fld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D9D1651-95E6-4788-A36C-8576CADE29B2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FC9BF64-DF07-4821-BC60-75DD199C165A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51939C2-EDF7-408B-BD39-E79950EF5289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0294CE2-EA24-4C50-93BF-2581587E2466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C20A359-22A7-4941-8956-6C849833A62E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AB1D27E-2375-4C87-BF18-DF0DFA800C69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8B048EB-1918-40EC-8523-5323D5154447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2051640" y="0"/>
            <a:ext cx="518400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ftr" idx="1"/>
          </p:nvPr>
        </p:nvSpPr>
        <p:spPr>
          <a:xfrm>
            <a:off x="3124080" y="4767120"/>
            <a:ext cx="289476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8B8B8B"/>
                </a:solidFill>
                <a:latin typeface="Gill Sans MT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pl-PL" sz="1200" b="0" strike="noStrike" spc="-1">
                <a:solidFill>
                  <a:srgbClr val="8B8B8B"/>
                </a:solidFill>
                <a:latin typeface="Gill Sans MT"/>
              </a:rPr>
              <a:t>&lt;footer&gt;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6553080" y="4767120"/>
            <a:ext cx="2133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8B8B8B"/>
                </a:solidFill>
                <a:latin typeface="Gill Sans MT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97AA3535-A00C-449F-859F-248D7BEE7CAD}" type="slidenum">
              <a:rPr lang="pl-PL" sz="1200" b="0" strike="noStrike" spc="-1">
                <a:solidFill>
                  <a:srgbClr val="8B8B8B"/>
                </a:solidFill>
                <a:latin typeface="Gill Sans MT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457200" y="4767120"/>
            <a:ext cx="2133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rostokąt 6"/>
          <p:cNvSpPr/>
          <p:nvPr/>
        </p:nvSpPr>
        <p:spPr>
          <a:xfrm>
            <a:off x="0" y="4781550"/>
            <a:ext cx="9143280" cy="361050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Łącznik prostoliniowy 8"/>
          <p:cNvSpPr/>
          <p:nvPr/>
        </p:nvSpPr>
        <p:spPr>
          <a:xfrm>
            <a:off x="2051640" y="627480"/>
            <a:ext cx="518436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0033A0"/>
            </a:solidFill>
            <a:prstDash val="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PlaceHolder 3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title text format</a:t>
            </a:r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Seventh Outline Level</a:t>
            </a:r>
          </a:p>
        </p:txBody>
      </p:sp>
      <p:pic>
        <p:nvPicPr>
          <p:cNvPr id="11" name="Obraz 3">
            <a:extLst>
              <a:ext uri="{FF2B5EF4-FFF2-40B4-BE49-F238E27FC236}">
                <a16:creationId xmlns:a16="http://schemas.microsoft.com/office/drawing/2014/main" id="{9F512D6A-872F-DE76-98F7-5DBA9A8D17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0" t="16473" r="3401" b="26607"/>
          <a:stretch/>
        </p:blipFill>
        <p:spPr>
          <a:xfrm>
            <a:off x="152400" y="4868086"/>
            <a:ext cx="381000" cy="182217"/>
          </a:xfrm>
          <a:prstGeom prst="rect">
            <a:avLst/>
          </a:prstGeom>
        </p:spPr>
      </p:pic>
      <p:sp>
        <p:nvSpPr>
          <p:cNvPr id="12" name="PlaceHolder 1"/>
          <p:cNvSpPr>
            <a:spLocks noGrp="1"/>
          </p:cNvSpPr>
          <p:nvPr>
            <p:ph type="ftr" idx="3"/>
          </p:nvPr>
        </p:nvSpPr>
        <p:spPr>
          <a:xfrm>
            <a:off x="609600" y="4818975"/>
            <a:ext cx="32766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r>
              <a:rPr lang="en-US" dirty="0"/>
              <a:t>White Rabbit Collaboration – Training Material</a:t>
            </a:r>
            <a:endParaRPr lang="en-US" dirty="0">
              <a:latin typeface="Times New Roman"/>
            </a:endParaRPr>
          </a:p>
        </p:txBody>
      </p:sp>
      <p:pic>
        <p:nvPicPr>
          <p:cNvPr id="13" name="Picture 1" descr="A white letters on a black background&#10;&#10;Description automatically generated">
            <a:extLst>
              <a:ext uri="{FF2B5EF4-FFF2-40B4-BE49-F238E27FC236}">
                <a16:creationId xmlns:a16="http://schemas.microsoft.com/office/drawing/2014/main" id="{BADAF160-68DF-17C1-5EF3-7492AFE62AE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5571" y="4858093"/>
            <a:ext cx="369829" cy="197644"/>
          </a:xfrm>
          <a:prstGeom prst="rect">
            <a:avLst/>
          </a:prstGeom>
        </p:spPr>
      </p:pic>
      <p:sp>
        <p:nvSpPr>
          <p:cNvPr id="14" name="PlaceHolder 2">
            <a:extLst>
              <a:ext uri="{FF2B5EF4-FFF2-40B4-BE49-F238E27FC236}">
                <a16:creationId xmlns:a16="http://schemas.microsoft.com/office/drawing/2014/main" id="{7615DF64-E066-C6AF-B273-ED2FD8429E7A}"/>
              </a:ext>
            </a:extLst>
          </p:cNvPr>
          <p:cNvSpPr txBox="1">
            <a:spLocks/>
          </p:cNvSpPr>
          <p:nvPr userDrawn="1"/>
        </p:nvSpPr>
        <p:spPr>
          <a:xfrm>
            <a:off x="5791200" y="4822575"/>
            <a:ext cx="2667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050" dirty="0"/>
              <a:t>Slide by: IQD Frequency Products</a:t>
            </a:r>
            <a:endParaRPr lang="en-GB" sz="1050" dirty="0">
              <a:latin typeface="Times New Roman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sldNum" idx="4"/>
          </p:nvPr>
        </p:nvSpPr>
        <p:spPr>
          <a:xfrm>
            <a:off x="0" y="4825455"/>
            <a:ext cx="9143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fld id="{986B9083-2F6F-4B1E-BBFA-7E26CAB1FDDF}" type="slidenum">
              <a:rPr lang="en-US" smtClean="0"/>
              <a:pPr/>
              <a:t>‹#›</a:t>
            </a:fld>
            <a:endParaRPr lang="en-US" dirty="0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8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-uffc.org/technical-committees/frequency-control/educational-resources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outube.com/watch?v=CGh8n8fyVhk" TargetMode="External"/><Relationship Id="rId5" Type="http://schemas.openxmlformats.org/officeDocument/2006/relationships/hyperlink" Target="https://www.iqdfrequencyproducts.com/en/support/document-library" TargetMode="External"/><Relationship Id="rId4" Type="http://schemas.openxmlformats.org/officeDocument/2006/relationships/hyperlink" Target="https://www.renesas.com/en/document/apn/815-understanding-jitter-units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7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4.jpeg"/><Relationship Id="rId4" Type="http://schemas.openxmlformats.org/officeDocument/2006/relationships/image" Target="../media/image11.png"/><Relationship Id="rId9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7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5" Type="http://schemas.openxmlformats.org/officeDocument/2006/relationships/image" Target="../media/image12.png"/><Relationship Id="rId10" Type="http://schemas.openxmlformats.org/officeDocument/2006/relationships/image" Target="../media/image15.jpeg"/><Relationship Id="rId4" Type="http://schemas.openxmlformats.org/officeDocument/2006/relationships/image" Target="../media/image11.pn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rostokąt 5"/>
          <p:cNvSpPr/>
          <p:nvPr/>
        </p:nvSpPr>
        <p:spPr>
          <a:xfrm>
            <a:off x="-36360" y="1419480"/>
            <a:ext cx="9179640" cy="1439280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85800" y="1597680"/>
            <a:ext cx="7771680" cy="1101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4400" b="0" strike="noStrike" spc="-1" dirty="0">
                <a:solidFill>
                  <a:srgbClr val="FFFFFF"/>
                </a:solidFill>
                <a:latin typeface="Bookman Old Style"/>
              </a:rPr>
              <a:t>Oscillators a basic training</a:t>
            </a:r>
            <a:endParaRPr lang="en-US" sz="44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5148000" y="3291840"/>
            <a:ext cx="3127680" cy="880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algn="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b="0" strike="noStrike" spc="-1" dirty="0">
                <a:solidFill>
                  <a:srgbClr val="0033A0"/>
                </a:solidFill>
                <a:latin typeface="Gill Sans MT"/>
              </a:rPr>
              <a:t>Training material</a:t>
            </a:r>
            <a:endParaRPr lang="en-US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endParaRPr lang="en-US" sz="3200" b="0" strike="noStrike" spc="-1" dirty="0">
              <a:latin typeface="Arial"/>
            </a:endParaRPr>
          </a:p>
        </p:txBody>
      </p:sp>
      <p:pic>
        <p:nvPicPr>
          <p:cNvPr id="93" name="Obraz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5"/>
          <a:stretch/>
        </p:blipFill>
        <p:spPr>
          <a:xfrm>
            <a:off x="662787" y="3105150"/>
            <a:ext cx="1527464" cy="1130125"/>
          </a:xfrm>
          <a:prstGeom prst="rect">
            <a:avLst/>
          </a:prstGeom>
          <a:ln w="0">
            <a:noFill/>
          </a:ln>
        </p:spPr>
      </p:pic>
      <p:pic>
        <p:nvPicPr>
          <p:cNvPr id="3" name="Picture 2" descr="A blue and black logo&#10;&#10;Description automatically generated">
            <a:extLst>
              <a:ext uri="{FF2B5EF4-FFF2-40B4-BE49-F238E27FC236}">
                <a16:creationId xmlns:a16="http://schemas.microsoft.com/office/drawing/2014/main" id="{3D4F318B-8A60-1570-442D-93B217B609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3409950"/>
            <a:ext cx="1221931" cy="650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3187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099" y="661171"/>
            <a:ext cx="2808000" cy="305357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400" y="661531"/>
            <a:ext cx="2807284" cy="30528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400" y="661531"/>
            <a:ext cx="2807284" cy="30528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400" y="661531"/>
            <a:ext cx="2807284" cy="30528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918" y="661531"/>
            <a:ext cx="2808766" cy="3052800"/>
          </a:xfrm>
          <a:prstGeom prst="rect">
            <a:avLst/>
          </a:prstGeom>
        </p:spPr>
      </p:pic>
      <p:pic>
        <p:nvPicPr>
          <p:cNvPr id="4" name="Picture 3" descr="A diagram of a machine&#10;&#10;Description automatically generated">
            <a:extLst>
              <a:ext uri="{FF2B5EF4-FFF2-40B4-BE49-F238E27FC236}">
                <a16:creationId xmlns:a16="http://schemas.microsoft.com/office/drawing/2014/main" id="{B5EEE181-B92F-5F8B-1E7B-E945721F794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172" y="691681"/>
            <a:ext cx="2593521" cy="28956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pPr rtl="0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pPr rtl="0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pPr rtl="0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532416"/>
              </p:ext>
            </p:extLst>
          </p:nvPr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chemeClr val="bg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76C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chemeClr val="bg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76C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chemeClr val="bg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76C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>
                    <a:solidFill>
                      <a:srgbClr val="476C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chemeClr val="bg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76C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Quartz Oscillator types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2" name="PlaceHolder 2"/>
          <p:cNvSpPr txBox="1">
            <a:spLocks/>
          </p:cNvSpPr>
          <p:nvPr/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White Rabbit Collaboration – Training Material</a:t>
            </a:r>
            <a:endParaRPr lang="en-US" sz="1050" dirty="0">
              <a:latin typeface="Times New Roman"/>
            </a:endParaRPr>
          </a:p>
        </p:txBody>
      </p:sp>
      <p:sp>
        <p:nvSpPr>
          <p:cNvPr id="23" name="PlaceHolder 3"/>
          <p:cNvSpPr txBox="1">
            <a:spLocks/>
          </p:cNvSpPr>
          <p:nvPr/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C9C6AB0-9CD4-4CA6-8BAC-121A74891C4D}" type="slidenum">
              <a:rPr lang="en-US" sz="1050" smtClean="0"/>
              <a:pPr algn="ctr"/>
              <a:t>10</a:t>
            </a:fld>
            <a:r>
              <a:rPr lang="en-US" sz="1050" dirty="0"/>
              <a:t> / 23</a:t>
            </a:r>
            <a:endParaRPr lang="en-US" sz="105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92452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Specifying an Oscillator : Basics 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56758"/>
              </p:ext>
            </p:extLst>
          </p:nvPr>
        </p:nvGraphicFramePr>
        <p:xfrm>
          <a:off x="228240" y="910585"/>
          <a:ext cx="86868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3556063489"/>
                    </a:ext>
                  </a:extLst>
                </a:gridCol>
                <a:gridCol w="5441831">
                  <a:extLst>
                    <a:ext uri="{9D8B030D-6E8A-4147-A177-3AD203B41FA5}">
                      <a16:colId xmlns:a16="http://schemas.microsoft.com/office/drawing/2014/main" val="906379473"/>
                    </a:ext>
                  </a:extLst>
                </a:gridCol>
                <a:gridCol w="1949569">
                  <a:extLst>
                    <a:ext uri="{9D8B030D-6E8A-4147-A177-3AD203B41FA5}">
                      <a16:colId xmlns:a16="http://schemas.microsoft.com/office/drawing/2014/main" val="307132979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Value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Example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32069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Low</a:t>
                      </a:r>
                      <a:r>
                        <a:rPr lang="en-US" sz="900" kern="1200" spc="-1" baseline="0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cost commodity oscillators are available in a wide range of frequencies. </a:t>
                      </a:r>
                    </a:p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High performance oscillators may only be available in a few frequencies.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10.0MHz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633366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Supply Voltage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Oscillators need stable power rails, as noise on the power rail can translate to frequency modulation on the output. </a:t>
                      </a:r>
                    </a:p>
                    <a:p>
                      <a:r>
                        <a:rPr lang="en-US" sz="900" kern="1200" spc="-1" dirty="0" err="1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Ovenised</a:t>
                      </a:r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 oscillators will need high power requirements and often higher voltage levels.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12V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842546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Warm up: For </a:t>
                      </a:r>
                      <a:r>
                        <a:rPr lang="en-US" sz="900" kern="1200" spc="-1" dirty="0" err="1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Ovenised</a:t>
                      </a:r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 oscillators, this may be very high for a brief period. It may be necessary to manage power delivery during warm up.</a:t>
                      </a:r>
                    </a:p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Steady state: Power requirements during normal operation.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Warm up: @3.3V 800mA max 5min max</a:t>
                      </a:r>
                    </a:p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Steady State: @3.3V 25°C 350mA max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260748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Output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The output logic of the oscillator required for compatibility with other circuitry.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CMOS, Sine, LVPECL, LVDS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676704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Frequency Tolerance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 measure of the maximum frequency accuracy at room temperature, normally 25°C (this can be removed</a:t>
                      </a:r>
                      <a:r>
                        <a:rPr lang="en-GB" sz="900" kern="1200" spc="-1" dirty="0">
                          <a:solidFill>
                            <a:srgbClr val="FF0000"/>
                          </a:solidFill>
                          <a:latin typeface="Bookman Old Style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using the pulling function).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±0.05ppb @ 25°C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02587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Frequency Stability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 measure of the maximum frequency deviation when varied over the operating temperature range and relative to the tolerance value. 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 ±0.3 ppb typical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123681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Range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The temperature range over which the frequency stability figure is guaranteed.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-40 to 85°C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12020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Pulling 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ability to change the frequency of the output by controlling an input,</a:t>
                      </a:r>
                      <a:r>
                        <a:rPr lang="en-GB" sz="900" kern="1200" spc="-1" baseline="0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 e</a:t>
                      </a:r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ither via an analogue DC voltage level, or a digital input. 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Pulling ±2ppb min</a:t>
                      </a:r>
                    </a:p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Control Voltage 2.5V ±2.5V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50119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Digital Control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Some digital control line functions may be available with the oscillator.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Enable/Disable of RF Input pin </a:t>
                      </a:r>
                    </a:p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Lock Output pin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14761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F60C55E-48DB-CF25-17C9-82534844CD03}"/>
              </a:ext>
            </a:extLst>
          </p:cNvPr>
          <p:cNvSpPr txBox="1"/>
          <p:nvPr/>
        </p:nvSpPr>
        <p:spPr>
          <a:xfrm>
            <a:off x="228240" y="619732"/>
            <a:ext cx="8610600" cy="273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100" spc="-1" dirty="0">
                <a:solidFill>
                  <a:srgbClr val="0033A0"/>
                </a:solidFill>
                <a:latin typeface="Bookman Old Style"/>
              </a:rPr>
              <a:t>The basic setup of an oscillator requirement will need to be defined</a:t>
            </a:r>
            <a:endParaRPr lang="en-US" sz="1600" spc="-1" dirty="0">
              <a:solidFill>
                <a:srgbClr val="0033A0"/>
              </a:solidFill>
              <a:latin typeface="Bookman Old Style"/>
            </a:endParaRPr>
          </a:p>
        </p:txBody>
      </p:sp>
      <p:sp>
        <p:nvSpPr>
          <p:cNvPr id="7" name="PlaceHolder 2"/>
          <p:cNvSpPr txBox="1">
            <a:spLocks/>
          </p:cNvSpPr>
          <p:nvPr/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White Rabbit Collaboration – Training Material</a:t>
            </a:r>
            <a:endParaRPr lang="en-US" sz="1050" dirty="0">
              <a:latin typeface="Times New Roman"/>
            </a:endParaRPr>
          </a:p>
        </p:txBody>
      </p:sp>
      <p:sp>
        <p:nvSpPr>
          <p:cNvPr id="8" name="PlaceHolder 3"/>
          <p:cNvSpPr txBox="1">
            <a:spLocks/>
          </p:cNvSpPr>
          <p:nvPr/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C9C6AB0-9CD4-4CA6-8BAC-121A74891C4D}" type="slidenum">
              <a:rPr lang="en-US" sz="1050" smtClean="0"/>
              <a:pPr algn="ctr"/>
              <a:t>11</a:t>
            </a:fld>
            <a:r>
              <a:rPr lang="en-US" sz="1050" dirty="0"/>
              <a:t> / 23</a:t>
            </a:r>
            <a:endParaRPr lang="en-US" sz="105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34481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Specifying an Oscillator : Basics 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60C55E-48DB-CF25-17C9-82534844CD03}"/>
              </a:ext>
            </a:extLst>
          </p:cNvPr>
          <p:cNvSpPr txBox="1"/>
          <p:nvPr/>
        </p:nvSpPr>
        <p:spPr>
          <a:xfrm>
            <a:off x="228240" y="619732"/>
            <a:ext cx="8610600" cy="273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100" spc="-1" dirty="0">
                <a:solidFill>
                  <a:srgbClr val="0033A0"/>
                </a:solidFill>
                <a:latin typeface="Bookman Old Style"/>
              </a:rPr>
              <a:t>Parameters of oscillators used in various WR devices</a:t>
            </a:r>
            <a:endParaRPr lang="en-US" sz="1600" spc="-1" dirty="0">
              <a:solidFill>
                <a:srgbClr val="0033A0"/>
              </a:solidFill>
              <a:latin typeface="Bookman Old Style"/>
            </a:endParaRPr>
          </a:p>
        </p:txBody>
      </p:sp>
      <p:sp>
        <p:nvSpPr>
          <p:cNvPr id="7" name="PlaceHolder 2"/>
          <p:cNvSpPr txBox="1">
            <a:spLocks/>
          </p:cNvSpPr>
          <p:nvPr/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White Rabbit Collaboration – Training Material</a:t>
            </a:r>
            <a:endParaRPr lang="en-US" sz="1050" dirty="0">
              <a:latin typeface="Times New Roman"/>
            </a:endParaRPr>
          </a:p>
        </p:txBody>
      </p:sp>
      <p:sp>
        <p:nvSpPr>
          <p:cNvPr id="8" name="PlaceHolder 3"/>
          <p:cNvSpPr txBox="1">
            <a:spLocks/>
          </p:cNvSpPr>
          <p:nvPr/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C9C6AB0-9CD4-4CA6-8BAC-121A74891C4D}" type="slidenum">
              <a:rPr lang="en-US" sz="1050" smtClean="0"/>
              <a:pPr algn="ctr"/>
              <a:t>12</a:t>
            </a:fld>
            <a:r>
              <a:rPr lang="en-US" sz="1050" dirty="0"/>
              <a:t> / 23</a:t>
            </a:r>
            <a:endParaRPr lang="en-US" sz="1050" dirty="0">
              <a:latin typeface="Times New Roman"/>
            </a:endParaRPr>
          </a:p>
        </p:txBody>
      </p:sp>
      <p:graphicFrame>
        <p:nvGraphicFramePr>
          <p:cNvPr id="9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830331"/>
              </p:ext>
            </p:extLst>
          </p:nvPr>
        </p:nvGraphicFramePr>
        <p:xfrm>
          <a:off x="228241" y="910583"/>
          <a:ext cx="8687159" cy="36423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759">
                  <a:extLst>
                    <a:ext uri="{9D8B030D-6E8A-4147-A177-3AD203B41FA5}">
                      <a16:colId xmlns:a16="http://schemas.microsoft.com/office/drawing/2014/main" val="3556063489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906379473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8675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Value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WR Node (</a:t>
                      </a:r>
                      <a:r>
                        <a:rPr lang="en-US" sz="900" b="1" kern="1200" spc="-1" dirty="0" err="1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BabyWR</a:t>
                      </a:r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WR Switch v3 / WR Node (SPEC)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WR Switch v4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Low</a:t>
                      </a:r>
                      <a:r>
                        <a:rPr lang="en-US" sz="900" b="1" kern="1200" spc="-1" baseline="0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 Jitter Daughterboard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320699"/>
                  </a:ext>
                </a:extLst>
              </a:tr>
              <a:tr h="308675"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125MHz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25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20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6333662"/>
                  </a:ext>
                </a:extLst>
              </a:tr>
              <a:tr h="308675"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Supply Voltage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2.5V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3.0V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3.3V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8425462"/>
                  </a:ext>
                </a:extLst>
              </a:tr>
              <a:tr h="308675"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Max 62mA</a:t>
                      </a:r>
                      <a:r>
                        <a:rPr lang="en-US" sz="900" kern="1200" spc="-1" baseline="0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 @ 2.5V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Max 2mA @ 3.0V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Max 10mA @ 3.3V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2607485"/>
                  </a:ext>
                </a:extLst>
              </a:tr>
              <a:tr h="30867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Output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LVCMOS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Sine, DC block, AC coupled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LVCMOS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6767040"/>
                  </a:ext>
                </a:extLst>
              </a:tr>
              <a:tr h="493880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Frequency Tolerance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025877"/>
                  </a:ext>
                </a:extLst>
              </a:tr>
              <a:tr h="30867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Frequency Stability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±2.5ppm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1236812"/>
                  </a:ext>
                </a:extLst>
              </a:tr>
              <a:tr h="493880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Range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-20 to +70°C</a:t>
                      </a:r>
                    </a:p>
                    <a:p>
                      <a:pPr algn="ctr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-30 to +70°C</a:t>
                      </a:r>
                    </a:p>
                    <a:p>
                      <a:pPr algn="ctr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0 to +70°C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120208"/>
                  </a:ext>
                </a:extLst>
              </a:tr>
              <a:tr h="493880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Pulling 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±25ppm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±12ppm</a:t>
                      </a:r>
                    </a:p>
                    <a:p>
                      <a:pPr algn="ctr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501199"/>
                  </a:ext>
                </a:extLst>
              </a:tr>
              <a:tr h="308675"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Digital Control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I2C, Output Enable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1476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5482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Specifying an Oscillator : Advanced 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128835"/>
              </p:ext>
            </p:extLst>
          </p:nvPr>
        </p:nvGraphicFramePr>
        <p:xfrm>
          <a:off x="228601" y="910717"/>
          <a:ext cx="8696738" cy="3652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881">
                  <a:extLst>
                    <a:ext uri="{9D8B030D-6E8A-4147-A177-3AD203B41FA5}">
                      <a16:colId xmlns:a16="http://schemas.microsoft.com/office/drawing/2014/main" val="3556063489"/>
                    </a:ext>
                  </a:extLst>
                </a:gridCol>
                <a:gridCol w="5416390">
                  <a:extLst>
                    <a:ext uri="{9D8B030D-6E8A-4147-A177-3AD203B41FA5}">
                      <a16:colId xmlns:a16="http://schemas.microsoft.com/office/drawing/2014/main" val="906379473"/>
                    </a:ext>
                  </a:extLst>
                </a:gridCol>
                <a:gridCol w="1983467">
                  <a:extLst>
                    <a:ext uri="{9D8B030D-6E8A-4147-A177-3AD203B41FA5}">
                      <a16:colId xmlns:a16="http://schemas.microsoft.com/office/drawing/2014/main" val="3071329795"/>
                    </a:ext>
                  </a:extLst>
                </a:gridCol>
              </a:tblGrid>
              <a:tr h="288174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Value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Example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320699"/>
                  </a:ext>
                </a:extLst>
              </a:tr>
              <a:tr h="228424"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Ageing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Change of frequency over longer time periods.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Ageing (after 30days):</a:t>
                      </a:r>
                    </a:p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±0.005ppb max/day</a:t>
                      </a:r>
                    </a:p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±0.05ppb max/month</a:t>
                      </a:r>
                    </a:p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 max/year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1453588"/>
                  </a:ext>
                </a:extLst>
              </a:tr>
              <a:tr h="228424"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Load Co-Efficient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Change of frequency caused by variations on the output load.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Load Variation (±5% change): ±5ppb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3317200"/>
                  </a:ext>
                </a:extLst>
              </a:tr>
              <a:tr h="22842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Pushing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 measure of the slight change in frequency caused by variations in the supply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Supply Voltage Variation (±5% change): ±5ppb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8528750"/>
                  </a:ext>
                </a:extLst>
              </a:tr>
              <a:tr h="456848"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Shock/ Vibration/ Acceleration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Definition of the effect of physical motion on the oscillator. These figures are often statements of survivability of the oscillator, not a measure of the effect on the frequency during the effect.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Mechanical Shock: IEC 60068-2-27, Test </a:t>
                      </a:r>
                      <a:r>
                        <a:rPr lang="en-US" sz="900" kern="1200" spc="-1" dirty="0" err="1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Ea</a:t>
                      </a:r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: Acceleration of 50G peak amplitude for 11ms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010558"/>
                  </a:ext>
                </a:extLst>
              </a:tr>
              <a:tr h="456848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Retrace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 definition of the effect of power cycling the oscillator. </a:t>
                      </a:r>
                    </a:p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How close will the frequency be compared to that before the power cycle? 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Retrace (24hrs on, 1 hour off, 1 hour on): ±0.02ppb </a:t>
                      </a:r>
                      <a:r>
                        <a:rPr lang="en-US" sz="900" kern="1200" spc="-1" dirty="0" err="1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</a:t>
                      </a:r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33229"/>
                  </a:ext>
                </a:extLst>
              </a:tr>
              <a:tr h="42369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Gravitational Force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Gravitational pull causes a change to the frequency of the oscillator, therefore oscillator orientation must be controlled.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±2E-12/g (Ref 2g tip over test)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15651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Magnetic Field Sensitivity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Magnetic field changes induce a change in frequency of the oscillator,</a:t>
                      </a:r>
                      <a:r>
                        <a:rPr lang="en-GB" sz="900" kern="1200" spc="-1" baseline="0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 t</a:t>
                      </a:r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herefore movements of items causing changes to the magnetic field must be controlled.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±2E-11/Gauss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410942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F4B8D8C-DEEF-7786-10E3-20BD6DDEE401}"/>
              </a:ext>
            </a:extLst>
          </p:cNvPr>
          <p:cNvSpPr txBox="1"/>
          <p:nvPr/>
        </p:nvSpPr>
        <p:spPr>
          <a:xfrm>
            <a:off x="228600" y="637629"/>
            <a:ext cx="8686799" cy="273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100" spc="-1" dirty="0">
                <a:solidFill>
                  <a:srgbClr val="0033A0"/>
                </a:solidFill>
                <a:latin typeface="Bookman Old Style"/>
              </a:rPr>
              <a:t>As the frequency stability specification increases, the effect of various environmental changes become more significant </a:t>
            </a:r>
            <a:endParaRPr lang="en-US" sz="1600" spc="-1" dirty="0">
              <a:solidFill>
                <a:srgbClr val="0033A0"/>
              </a:solidFill>
              <a:latin typeface="Bookman Old Style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8FF50A-EB3D-563B-1AF1-078D5553C802}"/>
              </a:ext>
            </a:extLst>
          </p:cNvPr>
          <p:cNvSpPr txBox="1"/>
          <p:nvPr/>
        </p:nvSpPr>
        <p:spPr>
          <a:xfrm>
            <a:off x="224008" y="4543526"/>
            <a:ext cx="89961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spc="-1" dirty="0">
                <a:solidFill>
                  <a:srgbClr val="C00000"/>
                </a:solidFill>
                <a:latin typeface="Bookman Old Style"/>
              </a:rPr>
              <a:t>These points are relevant even in a stable system. The effect of the other points should be removed after power up, </a:t>
            </a:r>
            <a:r>
              <a:rPr lang="en-GB" sz="900" spc="-1" dirty="0" err="1">
                <a:solidFill>
                  <a:srgbClr val="C00000"/>
                </a:solidFill>
                <a:latin typeface="Bookman Old Style"/>
              </a:rPr>
              <a:t>stabalisation</a:t>
            </a:r>
            <a:r>
              <a:rPr lang="en-GB" sz="900" spc="-1" dirty="0">
                <a:solidFill>
                  <a:srgbClr val="C00000"/>
                </a:solidFill>
                <a:latin typeface="Bookman Old Style"/>
              </a:rPr>
              <a:t> and lock to external source.  </a:t>
            </a:r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F4536369-C5D0-DF7E-0607-F33AB19FF3C0}"/>
              </a:ext>
            </a:extLst>
          </p:cNvPr>
          <p:cNvSpPr/>
          <p:nvPr/>
        </p:nvSpPr>
        <p:spPr>
          <a:xfrm>
            <a:off x="15240" y="2262358"/>
            <a:ext cx="228600" cy="191953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tar: 5 Points 6">
            <a:extLst>
              <a:ext uri="{FF2B5EF4-FFF2-40B4-BE49-F238E27FC236}">
                <a16:creationId xmlns:a16="http://schemas.microsoft.com/office/drawing/2014/main" id="{DB515120-5FDD-2CD0-4F05-DD8E63581A8D}"/>
              </a:ext>
            </a:extLst>
          </p:cNvPr>
          <p:cNvSpPr/>
          <p:nvPr/>
        </p:nvSpPr>
        <p:spPr>
          <a:xfrm>
            <a:off x="15240" y="2600746"/>
            <a:ext cx="228600" cy="191953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48C8CFD6-2977-6BC2-3BBB-254F648EDF6E}"/>
              </a:ext>
            </a:extLst>
          </p:cNvPr>
          <p:cNvSpPr/>
          <p:nvPr/>
        </p:nvSpPr>
        <p:spPr>
          <a:xfrm>
            <a:off x="15240" y="3709975"/>
            <a:ext cx="228600" cy="191953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14756FBF-6B2D-60FA-A539-F67D62EEE5AC}"/>
              </a:ext>
            </a:extLst>
          </p:cNvPr>
          <p:cNvSpPr/>
          <p:nvPr/>
        </p:nvSpPr>
        <p:spPr>
          <a:xfrm>
            <a:off x="15240" y="4112658"/>
            <a:ext cx="228600" cy="191953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tar: 5 Points 9">
            <a:extLst>
              <a:ext uri="{FF2B5EF4-FFF2-40B4-BE49-F238E27FC236}">
                <a16:creationId xmlns:a16="http://schemas.microsoft.com/office/drawing/2014/main" id="{7B3990C6-7AB8-E5B5-D176-8081755FAE86}"/>
              </a:ext>
            </a:extLst>
          </p:cNvPr>
          <p:cNvSpPr/>
          <p:nvPr/>
        </p:nvSpPr>
        <p:spPr>
          <a:xfrm>
            <a:off x="36536" y="4545457"/>
            <a:ext cx="222544" cy="191953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PlaceHolder 2"/>
          <p:cNvSpPr txBox="1">
            <a:spLocks/>
          </p:cNvSpPr>
          <p:nvPr/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White Rabbit Collaboration – Training Material</a:t>
            </a:r>
            <a:endParaRPr lang="en-US" sz="1050" dirty="0">
              <a:latin typeface="Times New Roman"/>
            </a:endParaRPr>
          </a:p>
        </p:txBody>
      </p:sp>
      <p:sp>
        <p:nvSpPr>
          <p:cNvPr id="14" name="PlaceHolder 3"/>
          <p:cNvSpPr txBox="1">
            <a:spLocks/>
          </p:cNvSpPr>
          <p:nvPr/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C9C6AB0-9CD4-4CA6-8BAC-121A74891C4D}" type="slidenum">
              <a:rPr lang="en-US" sz="1050" smtClean="0"/>
              <a:pPr algn="ctr"/>
              <a:t>13</a:t>
            </a:fld>
            <a:r>
              <a:rPr lang="en-US" sz="1050" dirty="0"/>
              <a:t> / 23</a:t>
            </a:r>
            <a:endParaRPr lang="en-US" sz="105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05508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Specifying an oscillator : Noise 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37322"/>
              </p:ext>
            </p:extLst>
          </p:nvPr>
        </p:nvGraphicFramePr>
        <p:xfrm>
          <a:off x="228601" y="1123950"/>
          <a:ext cx="8610600" cy="28180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399">
                  <a:extLst>
                    <a:ext uri="{9D8B030D-6E8A-4147-A177-3AD203B41FA5}">
                      <a16:colId xmlns:a16="http://schemas.microsoft.com/office/drawing/2014/main" val="3556063489"/>
                    </a:ext>
                  </a:extLst>
                </a:gridCol>
                <a:gridCol w="4800600">
                  <a:extLst>
                    <a:ext uri="{9D8B030D-6E8A-4147-A177-3AD203B41FA5}">
                      <a16:colId xmlns:a16="http://schemas.microsoft.com/office/drawing/2014/main" val="906379473"/>
                    </a:ext>
                  </a:extLst>
                </a:gridCol>
                <a:gridCol w="2514601">
                  <a:extLst>
                    <a:ext uri="{9D8B030D-6E8A-4147-A177-3AD203B41FA5}">
                      <a16:colId xmlns:a16="http://schemas.microsoft.com/office/drawing/2014/main" val="3071329795"/>
                    </a:ext>
                  </a:extLst>
                </a:gridCol>
              </a:tblGrid>
              <a:tr h="288174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Value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Example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320699"/>
                  </a:ext>
                </a:extLst>
              </a:tr>
              <a:tr h="228424"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Phase Noise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Frequency domain measurement quantifying the power of frequencies at offsets from the main mode (carrier frequency).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Phase Noise (</a:t>
                      </a:r>
                      <a:r>
                        <a:rPr lang="en-US" sz="900" kern="1200" spc="-1" dirty="0" err="1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</a:t>
                      </a:r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):</a:t>
                      </a:r>
                    </a:p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-108dBc/Hz @ 1Hz</a:t>
                      </a:r>
                    </a:p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-134dBc/Hz @ 10Hz</a:t>
                      </a:r>
                    </a:p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-152dBc/Hz @ 100Hz</a:t>
                      </a:r>
                    </a:p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-155dBc/Hz @ 1kHz</a:t>
                      </a:r>
                    </a:p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-158dBc/Hz @ 10kHz</a:t>
                      </a:r>
                    </a:p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-157dBc/Hz @ 100kHz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1453588"/>
                  </a:ext>
                </a:extLst>
              </a:tr>
              <a:tr h="228424"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Spurious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Particularly found on oscillators containing digital components,</a:t>
                      </a:r>
                      <a:r>
                        <a:rPr lang="en-GB" sz="900" kern="1200" spc="-1" baseline="0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 t</a:t>
                      </a:r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his quantifies the power ratio of the main mode to any frequencies seen on the output which are not harmonics of the main 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Spurious: -80dBc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8528750"/>
                  </a:ext>
                </a:extLst>
              </a:tr>
              <a:tr h="456848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Jitter 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Time domain measurement of the deviation from a perfect waveform.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Period Jitter (</a:t>
                      </a:r>
                      <a:r>
                        <a:rPr lang="en-US" sz="900" kern="1200" spc="-1" dirty="0" err="1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</a:t>
                      </a:r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 @ 10000 cycles @ 3.3V):</a:t>
                      </a:r>
                    </a:p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1.15ps RMS, 9.6ps pk-pk @ 25MHz</a:t>
                      </a:r>
                    </a:p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1.02ps RMS, 8.1ps pk-pk @ 50MHz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010558"/>
                  </a:ext>
                </a:extLst>
              </a:tr>
              <a:tr h="456848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Short term Stability (ADEV)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Time domain measurement of the average deviation from a perfect wave at specific averaging time windows.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Short Term Stability (ADEV) typical:</a:t>
                      </a:r>
                    </a:p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1s 5.5E-11</a:t>
                      </a:r>
                    </a:p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10s 7.1E-12</a:t>
                      </a:r>
                    </a:p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100s 7.5E-12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23322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F4B8D8C-DEEF-7786-10E3-20BD6DDEE401}"/>
              </a:ext>
            </a:extLst>
          </p:cNvPr>
          <p:cNvSpPr txBox="1"/>
          <p:nvPr/>
        </p:nvSpPr>
        <p:spPr>
          <a:xfrm>
            <a:off x="304800" y="666750"/>
            <a:ext cx="8534400" cy="4816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100" spc="-1" dirty="0">
                <a:solidFill>
                  <a:srgbClr val="0033A0"/>
                </a:solidFill>
                <a:latin typeface="Bookman Old Style"/>
              </a:rPr>
              <a:t>The primary function of an oscillator is to create a stable frequency. When all else is held constant, noise is a measure of the remaining instability of the signal.</a:t>
            </a:r>
            <a:endParaRPr lang="en-US" sz="1600" spc="-1" dirty="0">
              <a:solidFill>
                <a:srgbClr val="0033A0"/>
              </a:solidFill>
              <a:latin typeface="Bookman Old Style"/>
            </a:endParaRPr>
          </a:p>
        </p:txBody>
      </p:sp>
      <p:sp>
        <p:nvSpPr>
          <p:cNvPr id="7" name="PlaceHolder 2"/>
          <p:cNvSpPr txBox="1">
            <a:spLocks/>
          </p:cNvSpPr>
          <p:nvPr/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White Rabbit Collaboration – Training Material</a:t>
            </a:r>
            <a:endParaRPr lang="en-US" sz="1050" dirty="0">
              <a:latin typeface="Times New Roman"/>
            </a:endParaRPr>
          </a:p>
        </p:txBody>
      </p:sp>
      <p:sp>
        <p:nvSpPr>
          <p:cNvPr id="8" name="PlaceHolder 3"/>
          <p:cNvSpPr txBox="1">
            <a:spLocks/>
          </p:cNvSpPr>
          <p:nvPr/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/>
              <a:t>14 / 23</a:t>
            </a:r>
            <a:endParaRPr lang="en-US" sz="105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751248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Oscillator Noise: Phase Noise 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C619A3-C48E-C354-1D53-41CB3804280E}"/>
              </a:ext>
            </a:extLst>
          </p:cNvPr>
          <p:cNvSpPr txBox="1"/>
          <p:nvPr/>
        </p:nvSpPr>
        <p:spPr>
          <a:xfrm>
            <a:off x="242520" y="735972"/>
            <a:ext cx="349128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Measurement of power at offsets from the carrier frequency</a:t>
            </a:r>
          </a:p>
          <a:p>
            <a:endParaRPr lang="en-GB" sz="12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The output is similar to that of a spectrum analyser. </a:t>
            </a:r>
          </a:p>
          <a:p>
            <a:endParaRPr lang="en-GB" sz="12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Specialised equipment is used to measure phase noise, &gt;$100kUSD </a:t>
            </a:r>
          </a:p>
          <a:p>
            <a:endParaRPr lang="en-GB" sz="12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Its getting quicker but accurate phase noise measurements can still take a long time to make (5 mins to 1 hour) </a:t>
            </a:r>
          </a:p>
          <a:p>
            <a:endParaRPr lang="en-GB" sz="12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Power supply, cabling, test fixture, screening will all make a very big difference to the measurement.</a:t>
            </a:r>
          </a:p>
          <a:p>
            <a:endParaRPr lang="en-GB" sz="12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The power of the noise is concentrated at the carrier and reduces to a noise floor. </a:t>
            </a:r>
          </a:p>
          <a:p>
            <a:endParaRPr lang="en-GB" sz="12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Close-in noise is attributed to the resonator.</a:t>
            </a:r>
          </a:p>
          <a:p>
            <a:endParaRPr lang="en-GB" sz="12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Noise far from the carrier is attributed to the oscillator circuit. </a:t>
            </a:r>
          </a:p>
          <a:p>
            <a:endParaRPr lang="en-GB" sz="12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endParaRPr lang="en-GB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AD175C-7722-5CEE-92DE-7EBACCFFFC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735972"/>
            <a:ext cx="4913386" cy="3903631"/>
          </a:xfrm>
          <a:prstGeom prst="rect">
            <a:avLst/>
          </a:prstGeom>
        </p:spPr>
      </p:pic>
      <p:sp>
        <p:nvSpPr>
          <p:cNvPr id="7" name="PlaceHolder 2"/>
          <p:cNvSpPr txBox="1">
            <a:spLocks/>
          </p:cNvSpPr>
          <p:nvPr/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White Rabbit Collaboration – Training Material</a:t>
            </a:r>
            <a:endParaRPr lang="en-US" sz="1050" dirty="0">
              <a:latin typeface="Times New Roman"/>
            </a:endParaRPr>
          </a:p>
        </p:txBody>
      </p:sp>
      <p:sp>
        <p:nvSpPr>
          <p:cNvPr id="8" name="PlaceHolder 3"/>
          <p:cNvSpPr txBox="1">
            <a:spLocks/>
          </p:cNvSpPr>
          <p:nvPr/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/>
              <a:t>15 / 23</a:t>
            </a:r>
            <a:endParaRPr lang="en-US" sz="105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974778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Oscillator Noise: Phase Jitter 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C619A3-C48E-C354-1D53-41CB3804280E}"/>
              </a:ext>
            </a:extLst>
          </p:cNvPr>
          <p:cNvSpPr txBox="1"/>
          <p:nvPr/>
        </p:nvSpPr>
        <p:spPr>
          <a:xfrm>
            <a:off x="251460" y="819150"/>
            <a:ext cx="349128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Phase jitter is calculated from the area under the PN Plot within some band width</a:t>
            </a:r>
          </a:p>
          <a:p>
            <a:endParaRPr lang="en-GB" sz="12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 </a:t>
            </a:r>
          </a:p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12kHz to 20MHz: 8.3fs</a:t>
            </a:r>
            <a:endParaRPr lang="en-GB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BF32F2-55C9-5FC7-9F87-2509E7232D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742951"/>
            <a:ext cx="4953000" cy="3766106"/>
          </a:xfrm>
          <a:prstGeom prst="rect">
            <a:avLst/>
          </a:prstGeom>
        </p:spPr>
      </p:pic>
      <p:sp>
        <p:nvSpPr>
          <p:cNvPr id="11" name="PlaceHolder 2"/>
          <p:cNvSpPr txBox="1">
            <a:spLocks/>
          </p:cNvSpPr>
          <p:nvPr/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White Rabbit Collaboration – Training Material</a:t>
            </a:r>
            <a:endParaRPr lang="en-US" sz="1050" dirty="0">
              <a:latin typeface="Times New Roman"/>
            </a:endParaRPr>
          </a:p>
        </p:txBody>
      </p:sp>
      <p:sp>
        <p:nvSpPr>
          <p:cNvPr id="12" name="PlaceHolder 3"/>
          <p:cNvSpPr txBox="1">
            <a:spLocks/>
          </p:cNvSpPr>
          <p:nvPr/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/>
              <a:t>16 / 23</a:t>
            </a:r>
            <a:endParaRPr lang="en-US" sz="105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1299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Oscillator Noise: Phase Jitter 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C619A3-C48E-C354-1D53-41CB3804280E}"/>
              </a:ext>
            </a:extLst>
          </p:cNvPr>
          <p:cNvSpPr txBox="1"/>
          <p:nvPr/>
        </p:nvSpPr>
        <p:spPr>
          <a:xfrm>
            <a:off x="251460" y="819150"/>
            <a:ext cx="349128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Phase jitter is calculated from the area under the PN Plot within some band width</a:t>
            </a:r>
          </a:p>
          <a:p>
            <a:endParaRPr lang="en-GB" sz="12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endParaRPr lang="en-GB" sz="12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637kHz to 10MHz: 5.8fs</a:t>
            </a:r>
            <a:endParaRPr lang="en-GB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BF32F2-55C9-5FC7-9F87-2509E7232D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742951"/>
            <a:ext cx="4953000" cy="37661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40F84F-6AEE-A035-0997-F579AEF476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3800" y="742951"/>
            <a:ext cx="4955104" cy="3766106"/>
          </a:xfrm>
          <a:prstGeom prst="rect">
            <a:avLst/>
          </a:prstGeom>
        </p:spPr>
      </p:pic>
      <p:sp>
        <p:nvSpPr>
          <p:cNvPr id="11" name="PlaceHolder 2"/>
          <p:cNvSpPr txBox="1">
            <a:spLocks/>
          </p:cNvSpPr>
          <p:nvPr/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White Rabbit Collaboration – Training Material</a:t>
            </a:r>
            <a:endParaRPr lang="en-US" sz="1050" dirty="0">
              <a:latin typeface="Times New Roman"/>
            </a:endParaRPr>
          </a:p>
        </p:txBody>
      </p:sp>
      <p:sp>
        <p:nvSpPr>
          <p:cNvPr id="12" name="PlaceHolder 3"/>
          <p:cNvSpPr txBox="1">
            <a:spLocks/>
          </p:cNvSpPr>
          <p:nvPr/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/>
              <a:t>17 / 23</a:t>
            </a:r>
            <a:endParaRPr lang="en-US" sz="105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26549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Oscillator Noise: Phase Jitter 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C619A3-C48E-C354-1D53-41CB3804280E}"/>
              </a:ext>
            </a:extLst>
          </p:cNvPr>
          <p:cNvSpPr txBox="1"/>
          <p:nvPr/>
        </p:nvSpPr>
        <p:spPr>
          <a:xfrm>
            <a:off x="251460" y="819150"/>
            <a:ext cx="34912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Phase jitter is calculated from the area under the PN Plot within some band width</a:t>
            </a:r>
          </a:p>
          <a:p>
            <a:endParaRPr lang="en-GB" sz="12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endParaRPr lang="en-GB" sz="12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2Hz to 10MHz: 200fs</a:t>
            </a:r>
          </a:p>
          <a:p>
            <a:endParaRPr lang="en-GB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BF32F2-55C9-5FC7-9F87-2509E7232D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742951"/>
            <a:ext cx="4953000" cy="37661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40F84F-6AEE-A035-0997-F579AEF476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3800" y="742951"/>
            <a:ext cx="4955104" cy="37661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14E5E07-283D-47B9-FA5F-FEDB740EE5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1696" y="742950"/>
            <a:ext cx="4955104" cy="3903849"/>
          </a:xfrm>
          <a:prstGeom prst="rect">
            <a:avLst/>
          </a:prstGeom>
        </p:spPr>
      </p:pic>
      <p:sp>
        <p:nvSpPr>
          <p:cNvPr id="11" name="PlaceHolder 2"/>
          <p:cNvSpPr txBox="1">
            <a:spLocks/>
          </p:cNvSpPr>
          <p:nvPr/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White Rabbit Collaboration – Training Material</a:t>
            </a:r>
            <a:endParaRPr lang="en-US" sz="1050" dirty="0">
              <a:latin typeface="Times New Roman"/>
            </a:endParaRPr>
          </a:p>
        </p:txBody>
      </p:sp>
      <p:sp>
        <p:nvSpPr>
          <p:cNvPr id="12" name="PlaceHolder 3"/>
          <p:cNvSpPr txBox="1">
            <a:spLocks/>
          </p:cNvSpPr>
          <p:nvPr/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/>
              <a:t>18 / 23</a:t>
            </a:r>
            <a:endParaRPr lang="en-US" sz="105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26788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Oscillator Noise: Phase Jitter 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C619A3-C48E-C354-1D53-41CB3804280E}"/>
              </a:ext>
            </a:extLst>
          </p:cNvPr>
          <p:cNvSpPr txBox="1"/>
          <p:nvPr/>
        </p:nvSpPr>
        <p:spPr>
          <a:xfrm>
            <a:off x="251460" y="819150"/>
            <a:ext cx="3491280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Phase jitter is calculated from the area under the PN Plot within some band width</a:t>
            </a:r>
          </a:p>
          <a:p>
            <a:endParaRPr lang="en-GB" sz="12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 </a:t>
            </a:r>
          </a:p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12kHz to 20MHz: 8.3fs</a:t>
            </a:r>
          </a:p>
          <a:p>
            <a:endParaRPr lang="en-GB" sz="12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637kHz to 10MHz: 5.8fs</a:t>
            </a:r>
          </a:p>
          <a:p>
            <a:endParaRPr lang="en-GB" sz="12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2Hz to 10MHz: 200fs</a:t>
            </a:r>
          </a:p>
          <a:p>
            <a:endParaRPr lang="en-GB" sz="12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So BW is important to check </a:t>
            </a:r>
          </a:p>
          <a:p>
            <a:endParaRPr lang="en-GB" sz="12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12kHz to 20MHz used as a standard for comparison. But perhaps not relevant for your application</a:t>
            </a:r>
          </a:p>
          <a:p>
            <a:endParaRPr lang="en-GB" sz="12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endParaRPr lang="en-GB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BF32F2-55C9-5FC7-9F87-2509E7232D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742951"/>
            <a:ext cx="4953000" cy="37661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40F84F-6AEE-A035-0997-F579AEF476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3800" y="742951"/>
            <a:ext cx="4955104" cy="37661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14E5E07-283D-47B9-FA5F-FEDB740EE5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1696" y="742950"/>
            <a:ext cx="4955104" cy="3903849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F4E81E5-EFC5-F97D-8EB8-5905F8BD6001}"/>
              </a:ext>
            </a:extLst>
          </p:cNvPr>
          <p:cNvGraphicFramePr>
            <a:graphicFrameLocks noGrp="1"/>
          </p:cNvGraphicFramePr>
          <p:nvPr/>
        </p:nvGraphicFramePr>
        <p:xfrm>
          <a:off x="3693819" y="742950"/>
          <a:ext cx="4992981" cy="39038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16660">
                  <a:extLst>
                    <a:ext uri="{9D8B030D-6E8A-4147-A177-3AD203B41FA5}">
                      <a16:colId xmlns:a16="http://schemas.microsoft.com/office/drawing/2014/main" val="1913911783"/>
                    </a:ext>
                  </a:extLst>
                </a:gridCol>
                <a:gridCol w="1288511">
                  <a:extLst>
                    <a:ext uri="{9D8B030D-6E8A-4147-A177-3AD203B41FA5}">
                      <a16:colId xmlns:a16="http://schemas.microsoft.com/office/drawing/2014/main" val="39177315"/>
                    </a:ext>
                  </a:extLst>
                </a:gridCol>
                <a:gridCol w="1787810">
                  <a:extLst>
                    <a:ext uri="{9D8B030D-6E8A-4147-A177-3AD203B41FA5}">
                      <a16:colId xmlns:a16="http://schemas.microsoft.com/office/drawing/2014/main" val="135169524"/>
                    </a:ext>
                  </a:extLst>
                </a:gridCol>
              </a:tblGrid>
              <a:tr h="2905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Application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>
                          <a:effectLst/>
                        </a:rPr>
                        <a:t>Data rate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Bandwidth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04695357"/>
                  </a:ext>
                </a:extLst>
              </a:tr>
              <a:tr h="2905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10/100MB Ethernet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125MBPS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20kHz to 20MHz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31446082"/>
                  </a:ext>
                </a:extLst>
              </a:tr>
              <a:tr h="2905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Gb eithernet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1.25Gbps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637kHz to 10MHz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84267318"/>
                  </a:ext>
                </a:extLst>
              </a:tr>
              <a:tr h="41691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10G Ethernet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10.3225Gbps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637kHz to 20MHz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3936947"/>
                  </a:ext>
                </a:extLst>
              </a:tr>
              <a:tr h="2905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100G Ethernet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4x25Gbps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1.875 to 20MHz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8695324"/>
                  </a:ext>
                </a:extLst>
              </a:tr>
              <a:tr h="2905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XAUI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3.125Gbps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1.875 to 10MHz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27069172"/>
                  </a:ext>
                </a:extLst>
              </a:tr>
              <a:tr h="2905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Fiber Channel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1.0625Gbps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637kHz to 10MHz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68762632"/>
                  </a:ext>
                </a:extLst>
              </a:tr>
              <a:tr h="2905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Fiber Channel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2.125Gbps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1.275 to 10MHz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9980456"/>
                  </a:ext>
                </a:extLst>
              </a:tr>
              <a:tr h="2905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Fiber Channel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4.25Gbps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2.55 to 10MHz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38454303"/>
                  </a:ext>
                </a:extLst>
              </a:tr>
              <a:tr h="2905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SAS/SATA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6Gbps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600kHz to 20MHz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94532831"/>
                  </a:ext>
                </a:extLst>
              </a:tr>
              <a:tr h="2905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SONET OC-3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155Mbps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12kHz to 20MHz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16458150"/>
                  </a:ext>
                </a:extLst>
              </a:tr>
              <a:tr h="2905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SONET OC-12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622Mbps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12kHz to 20MHz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58601353"/>
                  </a:ext>
                </a:extLst>
              </a:tr>
              <a:tr h="29057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SONET OC-48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2.48Gbps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12kHz to 20MHz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Titillium Web" panose="00000500000000000000" pitchFamily="2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8739833"/>
                  </a:ext>
                </a:extLst>
              </a:tr>
            </a:tbl>
          </a:graphicData>
        </a:graphic>
      </p:graphicFrame>
      <p:sp>
        <p:nvSpPr>
          <p:cNvPr id="11" name="PlaceHolder 2"/>
          <p:cNvSpPr txBox="1">
            <a:spLocks/>
          </p:cNvSpPr>
          <p:nvPr/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White Rabbit Collaboration – Training Material</a:t>
            </a:r>
            <a:endParaRPr lang="en-US" sz="1050" dirty="0">
              <a:latin typeface="Times New Roman"/>
            </a:endParaRPr>
          </a:p>
        </p:txBody>
      </p:sp>
      <p:sp>
        <p:nvSpPr>
          <p:cNvPr id="12" name="PlaceHolder 3"/>
          <p:cNvSpPr txBox="1">
            <a:spLocks/>
          </p:cNvSpPr>
          <p:nvPr/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/>
              <a:t>19 / 23</a:t>
            </a:r>
            <a:endParaRPr lang="en-US" sz="105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0017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Agenda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812E68-6706-CFEF-3CBB-E2DB0776A7C0}"/>
              </a:ext>
            </a:extLst>
          </p:cNvPr>
          <p:cNvSpPr txBox="1"/>
          <p:nvPr/>
        </p:nvSpPr>
        <p:spPr>
          <a:xfrm>
            <a:off x="1219200" y="819150"/>
            <a:ext cx="6781800" cy="19807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0" lvl="2" indent="-228600">
              <a:lnSpc>
                <a:spcPct val="115000"/>
              </a:lnSpc>
              <a:buFont typeface="+mj-lt"/>
              <a:buAutoNum type="romanLcPeriod"/>
            </a:pPr>
            <a:r>
              <a:rPr lang="en-US" sz="1800" spc="-1" dirty="0">
                <a:solidFill>
                  <a:srgbClr val="0033A0"/>
                </a:solidFill>
                <a:latin typeface="Bookman Old Style"/>
              </a:rPr>
              <a:t>Intro to Oscillators</a:t>
            </a:r>
          </a:p>
          <a:p>
            <a:pPr marL="1600200" lvl="3" indent="-228600">
              <a:lnSpc>
                <a:spcPct val="115000"/>
              </a:lnSpc>
              <a:buFont typeface="+mj-lt"/>
              <a:buAutoNum type="romanLcPeriod"/>
            </a:pPr>
            <a:r>
              <a:rPr lang="en-US" spc="-1" dirty="0">
                <a:solidFill>
                  <a:srgbClr val="0033A0"/>
                </a:solidFill>
                <a:latin typeface="Bookman Old Style"/>
              </a:rPr>
              <a:t> 	What is an Oscillator?</a:t>
            </a:r>
          </a:p>
          <a:p>
            <a:pPr marL="1600200" lvl="3" indent="-228600">
              <a:lnSpc>
                <a:spcPct val="115000"/>
              </a:lnSpc>
              <a:buFont typeface="+mj-lt"/>
              <a:buAutoNum type="romanLcPeriod"/>
            </a:pPr>
            <a:r>
              <a:rPr lang="en-US" spc="-1" dirty="0">
                <a:solidFill>
                  <a:srgbClr val="0033A0"/>
                </a:solidFill>
                <a:latin typeface="Bookman Old Style"/>
              </a:rPr>
              <a:t>  	Resonator Types</a:t>
            </a:r>
          </a:p>
          <a:p>
            <a:pPr marL="1600200" lvl="3" indent="-228600">
              <a:lnSpc>
                <a:spcPct val="115000"/>
              </a:lnSpc>
              <a:buFont typeface="+mj-lt"/>
              <a:buAutoNum type="romanLcPeriod"/>
            </a:pPr>
            <a:r>
              <a:rPr lang="en-US" spc="-1" dirty="0">
                <a:solidFill>
                  <a:srgbClr val="0033A0"/>
                </a:solidFill>
                <a:latin typeface="Bookman Old Style"/>
              </a:rPr>
              <a:t>  	Quartz Oscillator Types </a:t>
            </a:r>
          </a:p>
          <a:p>
            <a:pPr marL="1600200" lvl="3" indent="-228600">
              <a:lnSpc>
                <a:spcPct val="115000"/>
              </a:lnSpc>
              <a:buFont typeface="+mj-lt"/>
              <a:buAutoNum type="romanLcPeriod"/>
            </a:pPr>
            <a:r>
              <a:rPr lang="en-US" spc="-1" dirty="0">
                <a:solidFill>
                  <a:srgbClr val="0033A0"/>
                </a:solidFill>
                <a:latin typeface="Bookman Old Style"/>
              </a:rPr>
              <a:t>  	Specifying an Oscillator </a:t>
            </a:r>
          </a:p>
          <a:p>
            <a:pPr marL="1600200" lvl="3" indent="-228600">
              <a:lnSpc>
                <a:spcPct val="115000"/>
              </a:lnSpc>
              <a:buFont typeface="+mj-lt"/>
              <a:buAutoNum type="romanLcPeriod"/>
            </a:pPr>
            <a:r>
              <a:rPr lang="en-US" spc="-1" dirty="0">
                <a:solidFill>
                  <a:srgbClr val="0033A0"/>
                </a:solidFill>
                <a:latin typeface="Bookman Old Style"/>
              </a:rPr>
              <a:t>  	Oscillator Noise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2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23</a:t>
            </a:r>
            <a:endParaRPr lang="en-US" sz="105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04320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Oscillator Noise: Phase Noise Spurious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C619A3-C48E-C354-1D53-41CB3804280E}"/>
              </a:ext>
            </a:extLst>
          </p:cNvPr>
          <p:cNvSpPr txBox="1"/>
          <p:nvPr/>
        </p:nvSpPr>
        <p:spPr>
          <a:xfrm>
            <a:off x="228600" y="829225"/>
            <a:ext cx="3491280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Complex systems, especially those including digital systems can show spurious peaks on the phase noise plot. </a:t>
            </a:r>
          </a:p>
          <a:p>
            <a:endParaRPr lang="en-GB" sz="12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Designers attempted to move this noise  outside the bandwidth of interest.</a:t>
            </a:r>
          </a:p>
          <a:p>
            <a:endParaRPr lang="en-GB" sz="12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Normally quantified as being the dB difference between the peak of the spurious vs the carrier frequency e.g. </a:t>
            </a:r>
          </a:p>
          <a:p>
            <a:r>
              <a:rPr lang="en-GB" sz="1200" dirty="0">
                <a:solidFill>
                  <a:srgbClr val="0033A0"/>
                </a:solidFill>
                <a:latin typeface="Bookman Old Style" panose="02050604050505020204" pitchFamily="18" charset="0"/>
              </a:rPr>
              <a:t>Spurious frequency: 80dBc max  </a:t>
            </a:r>
          </a:p>
          <a:p>
            <a:endParaRPr lang="en-GB" sz="12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endParaRPr lang="en-GB" sz="1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3D67DB-F28C-E2C3-53C9-74337C218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9880" y="762642"/>
            <a:ext cx="4913386" cy="2883944"/>
          </a:xfrm>
          <a:prstGeom prst="rect">
            <a:avLst/>
          </a:prstGeom>
        </p:spPr>
      </p:pic>
      <p:sp>
        <p:nvSpPr>
          <p:cNvPr id="7" name="PlaceHolder 2"/>
          <p:cNvSpPr txBox="1">
            <a:spLocks/>
          </p:cNvSpPr>
          <p:nvPr/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White Rabbit Collaboration – Training Material</a:t>
            </a:r>
            <a:endParaRPr lang="en-US" sz="1050" dirty="0">
              <a:latin typeface="Times New Roman"/>
            </a:endParaRPr>
          </a:p>
        </p:txBody>
      </p:sp>
      <p:sp>
        <p:nvSpPr>
          <p:cNvPr id="8" name="PlaceHolder 3"/>
          <p:cNvSpPr txBox="1">
            <a:spLocks/>
          </p:cNvSpPr>
          <p:nvPr/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/>
              <a:t>20 / 23</a:t>
            </a:r>
            <a:endParaRPr lang="en-US" sz="105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254647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Oscillator Noise: Jitter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C619A3-C48E-C354-1D53-41CB3804280E}"/>
              </a:ext>
            </a:extLst>
          </p:cNvPr>
          <p:cNvSpPr txBox="1"/>
          <p:nvPr/>
        </p:nvSpPr>
        <p:spPr>
          <a:xfrm>
            <a:off x="228600" y="712440"/>
            <a:ext cx="3175000" cy="39241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033A0"/>
                </a:solidFill>
                <a:latin typeface="Bookman Old Style" panose="02050604050505020204" pitchFamily="18" charset="0"/>
              </a:rPr>
              <a:t>Time domain measurement normally made on an oscilloscope.</a:t>
            </a:r>
          </a:p>
          <a:p>
            <a:endParaRPr lang="en-GB" sz="10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000" dirty="0">
                <a:solidFill>
                  <a:srgbClr val="0033A0"/>
                </a:solidFill>
                <a:latin typeface="Bookman Old Style" panose="02050604050505020204" pitchFamily="18" charset="0"/>
              </a:rPr>
              <a:t>Must have high bandwidth high sample rate scope. </a:t>
            </a:r>
          </a:p>
          <a:p>
            <a:endParaRPr lang="en-GB" sz="10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000" dirty="0">
                <a:solidFill>
                  <a:srgbClr val="0033A0"/>
                </a:solidFill>
                <a:latin typeface="Bookman Old Style" panose="02050604050505020204" pitchFamily="18" charset="0"/>
              </a:rPr>
              <a:t>(Watch out for default settings as this may be a reduced sample rate.)</a:t>
            </a:r>
          </a:p>
          <a:p>
            <a:endParaRPr lang="en-GB" sz="10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US" sz="1000" dirty="0">
                <a:solidFill>
                  <a:srgbClr val="0033A0"/>
                </a:solidFill>
                <a:latin typeface="Bookman Old Style" panose="02050604050505020204" pitchFamily="18" charset="0"/>
              </a:rPr>
              <a:t>Random jitter: unpredictable electronic noise. Typically follows a normal distribution due to being caused by thermal noise in an electrical circuit.</a:t>
            </a:r>
          </a:p>
          <a:p>
            <a:endParaRPr lang="en-US" sz="10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US" sz="1000" dirty="0">
                <a:solidFill>
                  <a:srgbClr val="0033A0"/>
                </a:solidFill>
                <a:latin typeface="Bookman Old Style" panose="02050604050505020204" pitchFamily="18" charset="0"/>
              </a:rPr>
              <a:t>Deterministic jitter: jitter that is predictable and reproducible. Has a known non-normal distribution. </a:t>
            </a:r>
          </a:p>
          <a:p>
            <a:endParaRPr lang="en-GB" sz="10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000" dirty="0">
                <a:solidFill>
                  <a:srgbClr val="0033A0"/>
                </a:solidFill>
                <a:latin typeface="Bookman Old Style" panose="02050604050505020204" pitchFamily="18" charset="0"/>
              </a:rPr>
              <a:t>Total Jitter: </a:t>
            </a:r>
            <a:r>
              <a:rPr lang="en-US" sz="1000" dirty="0">
                <a:solidFill>
                  <a:srgbClr val="0033A0"/>
                </a:solidFill>
                <a:latin typeface="Bookman Old Style" panose="02050604050505020204" pitchFamily="18" charset="0"/>
              </a:rPr>
              <a:t>the sum of deterministic jitter plus random jitter </a:t>
            </a:r>
          </a:p>
          <a:p>
            <a:endParaRPr lang="en-GB" sz="10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000" dirty="0">
                <a:solidFill>
                  <a:srgbClr val="0033A0"/>
                </a:solidFill>
                <a:latin typeface="Bookman Old Style" panose="02050604050505020204" pitchFamily="18" charset="0"/>
              </a:rPr>
              <a:t>All values are calculated and discussed in statistical terms mean, pk-pk, Standard Dev etc</a:t>
            </a:r>
          </a:p>
          <a:p>
            <a:endParaRPr lang="en-GB" sz="900" dirty="0">
              <a:solidFill>
                <a:srgbClr val="0033A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6E1831E2-458F-7D81-0FE5-E1739FC4D9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600" y="666750"/>
            <a:ext cx="5511800" cy="310038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FD9D771-FCB3-314E-D20C-3F779DD1FCF4}"/>
              </a:ext>
            </a:extLst>
          </p:cNvPr>
          <p:cNvSpPr txBox="1"/>
          <p:nvPr/>
        </p:nvSpPr>
        <p:spPr>
          <a:xfrm>
            <a:off x="3726649" y="3949367"/>
            <a:ext cx="41569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0033A0"/>
                </a:solidFill>
                <a:latin typeface="Bookman Old Style" panose="02050604050505020204" pitchFamily="18" charset="0"/>
              </a:rPr>
              <a:t>Jitter contributes to a total bit error rate calculation. </a:t>
            </a:r>
          </a:p>
          <a:p>
            <a:r>
              <a:rPr lang="en-GB" sz="1000" dirty="0">
                <a:solidFill>
                  <a:srgbClr val="0033A0"/>
                </a:solidFill>
                <a:latin typeface="Bookman Old Style" panose="02050604050505020204" pitchFamily="18" charset="0"/>
              </a:rPr>
              <a:t>A good oscillator will be a small contribution to the calculation </a:t>
            </a:r>
          </a:p>
        </p:txBody>
      </p:sp>
      <p:sp>
        <p:nvSpPr>
          <p:cNvPr id="8" name="PlaceHolder 2"/>
          <p:cNvSpPr txBox="1">
            <a:spLocks/>
          </p:cNvSpPr>
          <p:nvPr/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White Rabbit Collaboration – Training Material</a:t>
            </a:r>
            <a:endParaRPr lang="en-US" sz="1050" dirty="0">
              <a:latin typeface="Times New Roman"/>
            </a:endParaRPr>
          </a:p>
        </p:txBody>
      </p:sp>
      <p:sp>
        <p:nvSpPr>
          <p:cNvPr id="9" name="PlaceHolder 3"/>
          <p:cNvSpPr txBox="1">
            <a:spLocks/>
          </p:cNvSpPr>
          <p:nvPr/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/>
              <a:t>21 / 23</a:t>
            </a:r>
            <a:endParaRPr lang="en-US" sz="105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087380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with a line&#10;&#10;Description automatically generated">
            <a:extLst>
              <a:ext uri="{FF2B5EF4-FFF2-40B4-BE49-F238E27FC236}">
                <a16:creationId xmlns:a16="http://schemas.microsoft.com/office/drawing/2014/main" id="{B31500E7-F156-1E68-1434-AC337E1DAB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809750"/>
            <a:ext cx="4953000" cy="2956991"/>
          </a:xfrm>
          <a:prstGeom prst="rect">
            <a:avLst/>
          </a:prstGeom>
        </p:spPr>
      </p:pic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Oscillator Noise: Allan Deviation, ADEV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FC619A3-C48E-C354-1D53-41CB3804280E}"/>
              </a:ext>
            </a:extLst>
          </p:cNvPr>
          <p:cNvSpPr txBox="1"/>
          <p:nvPr/>
        </p:nvSpPr>
        <p:spPr>
          <a:xfrm>
            <a:off x="152400" y="819150"/>
            <a:ext cx="3810000" cy="43473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0033A0"/>
                </a:solidFill>
                <a:latin typeface="Bookman Old Style" panose="02050604050505020204" pitchFamily="18" charset="0"/>
              </a:rPr>
              <a:t>Created by David Allan</a:t>
            </a:r>
          </a:p>
          <a:p>
            <a:r>
              <a:rPr lang="en-GB" sz="1050" dirty="0">
                <a:solidFill>
                  <a:srgbClr val="0033A0"/>
                </a:solidFill>
                <a:latin typeface="Bookman Old Style" panose="02050604050505020204" pitchFamily="18" charset="0"/>
              </a:rPr>
              <a:t>A derivative of Time Interval Error </a:t>
            </a:r>
          </a:p>
          <a:p>
            <a:r>
              <a:rPr lang="en-US" sz="1050" dirty="0">
                <a:solidFill>
                  <a:srgbClr val="0033A0"/>
                </a:solidFill>
                <a:latin typeface="Bookman Old Style" panose="02050604050505020204" pitchFamily="18" charset="0"/>
              </a:rPr>
              <a:t>ADEV is the log-log plot of the square root of Allan Variance, AVAR </a:t>
            </a:r>
          </a:p>
          <a:p>
            <a:r>
              <a:rPr lang="en-GB" sz="1050" dirty="0">
                <a:solidFill>
                  <a:srgbClr val="0033A0"/>
                </a:solidFill>
                <a:latin typeface="Bookman Old Style" panose="02050604050505020204" pitchFamily="18" charset="0"/>
              </a:rPr>
              <a:t>Mathematically complex to describe </a:t>
            </a:r>
          </a:p>
          <a:p>
            <a:endParaRPr lang="en-GB" sz="105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US" sz="1050" dirty="0">
                <a:solidFill>
                  <a:srgbClr val="0033A0"/>
                </a:solidFill>
                <a:latin typeface="Bookman Old Style" panose="02050604050505020204" pitchFamily="18" charset="0"/>
              </a:rPr>
              <a:t>Allan variance is intended to estimate stability due to noise processes and not that of systematic errors or imperfections such as frequency drift or temperature effects.</a:t>
            </a:r>
          </a:p>
          <a:p>
            <a:endParaRPr lang="en-GB" sz="105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050" dirty="0">
                <a:solidFill>
                  <a:srgbClr val="0033A0"/>
                </a:solidFill>
                <a:latin typeface="Bookman Old Style" panose="02050604050505020204" pitchFamily="18" charset="0"/>
              </a:rPr>
              <a:t>Measured on a counter or specialise instrument </a:t>
            </a:r>
          </a:p>
          <a:p>
            <a:r>
              <a:rPr lang="en-GB" sz="1050" dirty="0">
                <a:solidFill>
                  <a:srgbClr val="0033A0"/>
                </a:solidFill>
                <a:latin typeface="Bookman Old Style" panose="02050604050505020204" pitchFamily="18" charset="0"/>
              </a:rPr>
              <a:t>Must be gap free, i.e. no gap between samples</a:t>
            </a:r>
          </a:p>
          <a:p>
            <a:endParaRPr lang="en-GB" sz="105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050" dirty="0">
                <a:solidFill>
                  <a:srgbClr val="0033A0"/>
                </a:solidFill>
                <a:latin typeface="Bookman Old Style" panose="02050604050505020204" pitchFamily="18" charset="0"/>
              </a:rPr>
              <a:t>(note measurements of </a:t>
            </a:r>
            <a:r>
              <a:rPr lang="en-US" sz="1050" dirty="0">
                <a:solidFill>
                  <a:srgbClr val="0033A0"/>
                </a:solidFill>
                <a:latin typeface="Bookman Old Style" panose="02050604050505020204" pitchFamily="18" charset="0"/>
              </a:rPr>
              <a:t>0.5E-11@1sec Tau is the 20ps limit of most equipment)</a:t>
            </a:r>
          </a:p>
          <a:p>
            <a:endParaRPr lang="en-GB" sz="105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050" dirty="0">
                <a:solidFill>
                  <a:srgbClr val="0033A0"/>
                </a:solidFill>
                <a:latin typeface="Bookman Old Style" panose="02050604050505020204" pitchFamily="18" charset="0"/>
              </a:rPr>
              <a:t>The plot shows us, from second to second how much will the frequency change, then for 10s, then 100s…</a:t>
            </a:r>
          </a:p>
          <a:p>
            <a:endParaRPr lang="en-GB" sz="1050" dirty="0">
              <a:solidFill>
                <a:srgbClr val="0033A0"/>
              </a:solidFill>
              <a:latin typeface="Bookman Old Style" panose="02050604050505020204" pitchFamily="18" charset="0"/>
            </a:endParaRPr>
          </a:p>
          <a:p>
            <a:r>
              <a:rPr lang="en-GB" sz="1050" dirty="0">
                <a:solidFill>
                  <a:srgbClr val="0033A0"/>
                </a:solidFill>
                <a:latin typeface="Bookman Old Style" panose="02050604050505020204" pitchFamily="18" charset="0"/>
              </a:rPr>
              <a:t>This plot shows: </a:t>
            </a:r>
          </a:p>
          <a:p>
            <a:r>
              <a:rPr lang="en-GB" sz="1050" dirty="0">
                <a:solidFill>
                  <a:srgbClr val="0033A0"/>
                </a:solidFill>
                <a:latin typeface="Bookman Old Style" panose="02050604050505020204" pitchFamily="18" charset="0"/>
              </a:rPr>
              <a:t>4E-11 @0.1sec tau</a:t>
            </a:r>
          </a:p>
          <a:p>
            <a:r>
              <a:rPr lang="en-GB" sz="1050" dirty="0">
                <a:solidFill>
                  <a:srgbClr val="0033A0"/>
                </a:solidFill>
                <a:latin typeface="Bookman Old Style" panose="02050604050505020204" pitchFamily="18" charset="0"/>
              </a:rPr>
              <a:t>1E-12 @1sec tau</a:t>
            </a:r>
          </a:p>
          <a:p>
            <a:r>
              <a:rPr lang="en-GB" sz="1050" dirty="0">
                <a:solidFill>
                  <a:srgbClr val="0033A0"/>
                </a:solidFill>
                <a:latin typeface="Bookman Old Style" panose="02050604050505020204" pitchFamily="18" charset="0"/>
              </a:rPr>
              <a:t>2E-11@10sec tau</a:t>
            </a:r>
          </a:p>
          <a:p>
            <a:endParaRPr lang="en-GB" sz="1050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endParaRPr lang="en-GB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DF3023-E4D5-092F-007B-7A5D2A6C7C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1226" y="664416"/>
            <a:ext cx="2757454" cy="1735789"/>
          </a:xfrm>
          <a:prstGeom prst="rect">
            <a:avLst/>
          </a:prstGeom>
        </p:spPr>
      </p:pic>
      <p:sp>
        <p:nvSpPr>
          <p:cNvPr id="9" name="PlaceHolder 2"/>
          <p:cNvSpPr txBox="1">
            <a:spLocks/>
          </p:cNvSpPr>
          <p:nvPr/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White Rabbit Collaboration – Training Material</a:t>
            </a:r>
            <a:endParaRPr lang="en-US" sz="1050" dirty="0">
              <a:latin typeface="Times New Roman"/>
            </a:endParaRPr>
          </a:p>
        </p:txBody>
      </p:sp>
      <p:sp>
        <p:nvSpPr>
          <p:cNvPr id="10" name="PlaceHolder 3"/>
          <p:cNvSpPr txBox="1">
            <a:spLocks/>
          </p:cNvSpPr>
          <p:nvPr/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/>
              <a:t>22 / 23</a:t>
            </a:r>
            <a:endParaRPr lang="en-US" sz="105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628248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Further reading 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4ED14A-8BA5-959E-4E22-83B59795D786}"/>
              </a:ext>
            </a:extLst>
          </p:cNvPr>
          <p:cNvSpPr txBox="1"/>
          <p:nvPr/>
        </p:nvSpPr>
        <p:spPr>
          <a:xfrm>
            <a:off x="228600" y="895351"/>
            <a:ext cx="8686800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Open source information with more details on oscillators can be found here:</a:t>
            </a:r>
          </a:p>
          <a:p>
            <a:endParaRPr lang="en-US" sz="1200" spc="-1" dirty="0">
              <a:solidFill>
                <a:srgbClr val="0033A0"/>
              </a:solidFill>
              <a:latin typeface="Bookman Old Style"/>
            </a:endParaRPr>
          </a:p>
          <a:p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John R. </a:t>
            </a:r>
            <a:r>
              <a:rPr lang="en-US" sz="1200" spc="-1" dirty="0" err="1">
                <a:solidFill>
                  <a:srgbClr val="0033A0"/>
                </a:solidFill>
                <a:latin typeface="Bookman Old Style"/>
              </a:rPr>
              <a:t>Vig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	Quartz Crystal Resonators and Oscillators for Frequency Control and Timing Applications - A Tutorial</a:t>
            </a:r>
          </a:p>
          <a:p>
            <a:r>
              <a:rPr lang="en-US" sz="1200" spc="-1" dirty="0">
                <a:solidFill>
                  <a:srgbClr val="0033A0"/>
                </a:solidFill>
                <a:latin typeface="Bookman Old Style"/>
                <a:hlinkClick r:id="rId3"/>
              </a:rPr>
              <a:t>https://ieee-uffc.org/technical-committees/frequency-control/educational-resources</a:t>
            </a:r>
            <a:endParaRPr lang="en-US" sz="1200" spc="-1" dirty="0">
              <a:solidFill>
                <a:srgbClr val="0033A0"/>
              </a:solidFill>
              <a:latin typeface="Bookman Old Style"/>
            </a:endParaRPr>
          </a:p>
          <a:p>
            <a:endParaRPr lang="en-US" sz="1200" spc="-1" dirty="0">
              <a:solidFill>
                <a:srgbClr val="0033A0"/>
              </a:solidFill>
              <a:latin typeface="Bookman Old Style"/>
            </a:endParaRPr>
          </a:p>
          <a:p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Renesas: Understanding Jitter Units</a:t>
            </a:r>
          </a:p>
          <a:p>
            <a:r>
              <a:rPr lang="en-US" sz="1200" spc="-1" dirty="0">
                <a:solidFill>
                  <a:srgbClr val="0033A0"/>
                </a:solidFill>
                <a:latin typeface="Bookman Old Style"/>
                <a:hlinkClick r:id="rId4"/>
              </a:rPr>
              <a:t>https://www.renesas.com/en/document/apn/815-understanding-jitter-units</a:t>
            </a:r>
            <a:endParaRPr lang="en-US" sz="1200" spc="-1" dirty="0">
              <a:solidFill>
                <a:srgbClr val="0033A0"/>
              </a:solidFill>
              <a:latin typeface="Bookman Old Style"/>
            </a:endParaRPr>
          </a:p>
          <a:p>
            <a:endParaRPr lang="en-US" sz="1200" spc="-1" dirty="0">
              <a:solidFill>
                <a:srgbClr val="0033A0"/>
              </a:solidFill>
              <a:latin typeface="Bookman Old Style"/>
            </a:endParaRPr>
          </a:p>
          <a:p>
            <a:r>
              <a:rPr lang="en-US" sz="1200" spc="-1" dirty="0">
                <a:solidFill>
                  <a:srgbClr val="0033A0"/>
                </a:solidFill>
                <a:latin typeface="Bookman Old Style"/>
                <a:hlinkClick r:id="rId5"/>
              </a:rPr>
              <a:t>https://www.iqdfrequencyproducts.com/en/support/document-library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 IQD Phase Noise to Jitter Conversion</a:t>
            </a:r>
          </a:p>
          <a:p>
            <a:endParaRPr lang="en-US" sz="1200" spc="-1" dirty="0">
              <a:solidFill>
                <a:srgbClr val="0033A0"/>
              </a:solidFill>
              <a:latin typeface="Bookman Old Style"/>
              <a:hlinkClick r:id="rId6"/>
            </a:endParaRPr>
          </a:p>
          <a:p>
            <a:r>
              <a:rPr lang="en-GB" sz="1200" spc="-1" dirty="0">
                <a:solidFill>
                  <a:srgbClr val="0033A0"/>
                </a:solidFill>
                <a:latin typeface="Bookman Old Style"/>
              </a:rPr>
              <a:t>David Allan - Whiteboard Lesson</a:t>
            </a:r>
          </a:p>
          <a:p>
            <a:r>
              <a:rPr lang="en-US" sz="1200" spc="-1" dirty="0">
                <a:solidFill>
                  <a:srgbClr val="0033A0"/>
                </a:solidFill>
                <a:latin typeface="Bookman Old Style"/>
                <a:hlinkClick r:id="rId6"/>
              </a:rPr>
              <a:t>https://www.youtube.com/watch?v=CGh8n8fyVhk</a:t>
            </a:r>
            <a:endParaRPr lang="en-US" sz="1200" spc="-1" dirty="0">
              <a:solidFill>
                <a:srgbClr val="0033A0"/>
              </a:solidFill>
              <a:latin typeface="Bookman Old Style"/>
            </a:endParaRPr>
          </a:p>
          <a:p>
            <a:endParaRPr lang="en-US" sz="1200" spc="-1" dirty="0">
              <a:solidFill>
                <a:srgbClr val="0033A0"/>
              </a:solidFill>
              <a:latin typeface="Bookman Old Style"/>
            </a:endParaRPr>
          </a:p>
          <a:p>
            <a:endParaRPr lang="en-US" sz="1200" spc="-1" dirty="0">
              <a:solidFill>
                <a:srgbClr val="0033A0"/>
              </a:solidFill>
              <a:latin typeface="Bookman Old Style"/>
            </a:endParaRPr>
          </a:p>
          <a:p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Quartz Crystal for Electrical Circuits : Raymond </a:t>
            </a:r>
            <a:r>
              <a:rPr lang="en-US" sz="1200" spc="-1" dirty="0" err="1">
                <a:solidFill>
                  <a:srgbClr val="0033A0"/>
                </a:solidFill>
                <a:latin typeface="Bookman Old Style"/>
              </a:rPr>
              <a:t>A.Heising</a:t>
            </a:r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 </a:t>
            </a:r>
          </a:p>
          <a:p>
            <a:endParaRPr lang="en-US" sz="1200" spc="-1" dirty="0">
              <a:solidFill>
                <a:srgbClr val="0033A0"/>
              </a:solidFill>
              <a:latin typeface="Bookman Old Style"/>
            </a:endParaRPr>
          </a:p>
          <a:p>
            <a:r>
              <a:rPr lang="en-US" sz="1200" spc="-1" dirty="0">
                <a:solidFill>
                  <a:srgbClr val="0033A0"/>
                </a:solidFill>
                <a:latin typeface="Bookman Old Style"/>
              </a:rPr>
              <a:t>Handbook of Quartz Crystal Devices : David Salt</a:t>
            </a:r>
          </a:p>
          <a:p>
            <a:endParaRPr lang="en-US" sz="1200" spc="-1" dirty="0">
              <a:solidFill>
                <a:srgbClr val="0033A0"/>
              </a:solidFill>
              <a:latin typeface="Bookman Old Style"/>
            </a:endParaRPr>
          </a:p>
          <a:p>
            <a:endParaRPr lang="en-US" sz="1200" spc="-1" dirty="0">
              <a:solidFill>
                <a:srgbClr val="0033A0"/>
              </a:solidFill>
              <a:latin typeface="Bookman Old Style"/>
            </a:endParaRPr>
          </a:p>
        </p:txBody>
      </p:sp>
      <p:sp>
        <p:nvSpPr>
          <p:cNvPr id="6" name="PlaceHolder 2"/>
          <p:cNvSpPr txBox="1">
            <a:spLocks/>
          </p:cNvSpPr>
          <p:nvPr/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White Rabbit Collaboration – Training Material</a:t>
            </a:r>
            <a:endParaRPr lang="en-US" sz="1050" dirty="0">
              <a:latin typeface="Times New Roman"/>
            </a:endParaRPr>
          </a:p>
        </p:txBody>
      </p:sp>
      <p:sp>
        <p:nvSpPr>
          <p:cNvPr id="8" name="PlaceHolder 3"/>
          <p:cNvSpPr txBox="1">
            <a:spLocks/>
          </p:cNvSpPr>
          <p:nvPr/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dirty="0"/>
              <a:t>23 / 23</a:t>
            </a:r>
            <a:endParaRPr lang="en-US" sz="105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65167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>
            <a:extLst>
              <a:ext uri="{FF2B5EF4-FFF2-40B4-BE49-F238E27FC236}">
                <a16:creationId xmlns:a16="http://schemas.microsoft.com/office/drawing/2014/main" id="{045888EC-A95E-D735-D962-DBCD169D6C2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US" sz="2000" kern="0" spc="-1" dirty="0">
                <a:solidFill>
                  <a:srgbClr val="0033A0"/>
                </a:solidFill>
                <a:latin typeface="Bookman Old Style"/>
              </a:rPr>
              <a:t>What is an Oscillator?</a:t>
            </a:r>
            <a:endParaRPr lang="en-US" sz="2000" kern="0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08C117-BA04-5DC4-7756-2003D5CE05BF}"/>
              </a:ext>
            </a:extLst>
          </p:cNvPr>
          <p:cNvSpPr txBox="1"/>
          <p:nvPr/>
        </p:nvSpPr>
        <p:spPr>
          <a:xfrm>
            <a:off x="76200" y="712440"/>
            <a:ext cx="5410200" cy="3596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100" spc="-1" dirty="0">
                <a:solidFill>
                  <a:srgbClr val="0033A0"/>
                </a:solidFill>
                <a:latin typeface="Bookman Old Style"/>
              </a:rPr>
              <a:t>An electronic oscillator can be considered as a device that provides an output waveform which fluctuates between two states in a repetitive, periodic and stable state. 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sz="1100" spc="-1" dirty="0">
              <a:solidFill>
                <a:srgbClr val="0033A0"/>
              </a:solidFill>
              <a:latin typeface="Bookman Old Style"/>
            </a:endParaRP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100" spc="-1" dirty="0">
                <a:solidFill>
                  <a:srgbClr val="0033A0"/>
                </a:solidFill>
                <a:latin typeface="Bookman Old Style"/>
              </a:rPr>
              <a:t>An oscillator needs two parameters to function:  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100" spc="-1" dirty="0">
                <a:solidFill>
                  <a:srgbClr val="0033A0"/>
                </a:solidFill>
                <a:latin typeface="Bookman Old Style"/>
              </a:rPr>
              <a:t>A positive feedback mechanism, and a gain greater than one.</a:t>
            </a:r>
          </a:p>
          <a:p>
            <a:pPr marL="1200150" lvl="2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100" spc="-1" dirty="0">
                <a:solidFill>
                  <a:srgbClr val="0033A0"/>
                </a:solidFill>
                <a:latin typeface="Bookman Old Style"/>
              </a:rPr>
              <a:t>This gain is known as the </a:t>
            </a:r>
            <a:r>
              <a:rPr lang="en-US" sz="1100" spc="-1" dirty="0" err="1">
                <a:solidFill>
                  <a:srgbClr val="0033A0"/>
                </a:solidFill>
                <a:latin typeface="Bookman Old Style"/>
              </a:rPr>
              <a:t>Barkhausen</a:t>
            </a:r>
            <a:r>
              <a:rPr lang="en-US" sz="1100" spc="-1" dirty="0">
                <a:solidFill>
                  <a:srgbClr val="0033A0"/>
                </a:solidFill>
                <a:latin typeface="Bookman Old Style"/>
              </a:rPr>
              <a:t> criteria:</a:t>
            </a:r>
          </a:p>
          <a:p>
            <a:pPr marL="1200150" lvl="2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100" i="1" spc="-1" dirty="0">
                <a:solidFill>
                  <a:srgbClr val="0033A0"/>
                </a:solidFill>
                <a:latin typeface="Bookman Old Style"/>
              </a:rPr>
              <a:t>The loop gain must be at unity (1) or greater</a:t>
            </a:r>
          </a:p>
          <a:p>
            <a:pPr marL="1200150" lvl="2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100" i="1" spc="-1" dirty="0">
                <a:solidFill>
                  <a:srgbClr val="0033A0"/>
                </a:solidFill>
                <a:latin typeface="Bookman Old Style"/>
              </a:rPr>
              <a:t>The feedback loop must have a total phase shift of zero</a:t>
            </a:r>
          </a:p>
          <a:p>
            <a:pPr marL="1200150" lvl="2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sz="1100" spc="-1" dirty="0">
              <a:solidFill>
                <a:srgbClr val="0033A0"/>
              </a:solidFill>
              <a:latin typeface="Bookman Old Style"/>
            </a:endParaRP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100" spc="-1" dirty="0">
                <a:solidFill>
                  <a:srgbClr val="0033A0"/>
                </a:solidFill>
                <a:latin typeface="Bookman Old Style"/>
              </a:rPr>
              <a:t>A quartz crystal based oscillator uses the crystal as the frequency controlling element, while additional electronics provide the feedback and positive gain required to sustain oscillation.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sz="1100" spc="-1" dirty="0">
              <a:solidFill>
                <a:srgbClr val="0033A0"/>
              </a:solidFill>
              <a:latin typeface="Bookman Old Style"/>
            </a:endParaRP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100" spc="-1" dirty="0">
                <a:solidFill>
                  <a:srgbClr val="0033A0"/>
                </a:solidFill>
                <a:latin typeface="Bookman Old Style"/>
              </a:rPr>
              <a:t>Quartz is the most common resonator used because of its piezoelectric property, which has very high Q. It also has a long history of technical development with well-understood parameters, which allow predictable behavior.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18CE95E3-6B72-07C4-AA7A-4EC6D3943D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1318718"/>
            <a:ext cx="2828790" cy="1572905"/>
          </a:xfrm>
          <a:prstGeom prst="rect">
            <a:avLst/>
          </a:prstGeom>
        </p:spPr>
      </p:pic>
      <p:sp>
        <p:nvSpPr>
          <p:cNvPr id="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3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23</a:t>
            </a:r>
            <a:endParaRPr lang="en-US" sz="105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30238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>
            <a:extLst>
              <a:ext uri="{FF2B5EF4-FFF2-40B4-BE49-F238E27FC236}">
                <a16:creationId xmlns:a16="http://schemas.microsoft.com/office/drawing/2014/main" id="{1B7E278B-D579-2E7A-AE24-7762D103A3D0}"/>
              </a:ext>
            </a:extLst>
          </p:cNvPr>
          <p:cNvSpPr txBox="1">
            <a:spLocks/>
          </p:cNvSpPr>
          <p:nvPr/>
        </p:nvSpPr>
        <p:spPr>
          <a:xfrm>
            <a:off x="0" y="-12189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tabLst>
                <a:tab pos="0" algn="l"/>
              </a:tabLst>
            </a:pPr>
            <a:r>
              <a:rPr lang="en-US" sz="2000" kern="0" spc="-1" dirty="0">
                <a:solidFill>
                  <a:srgbClr val="0033A0"/>
                </a:solidFill>
                <a:latin typeface="Bookman Old Style"/>
              </a:rPr>
              <a:t>Resonator Types</a:t>
            </a:r>
            <a:endParaRPr lang="en-US" sz="2000" kern="0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4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23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9D6AF4-74E8-5C8F-0960-6A33580652A0}"/>
              </a:ext>
            </a:extLst>
          </p:cNvPr>
          <p:cNvSpPr txBox="1"/>
          <p:nvPr/>
        </p:nvSpPr>
        <p:spPr>
          <a:xfrm>
            <a:off x="0" y="3333750"/>
            <a:ext cx="369332" cy="148584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GB" sz="1200" spc="-1" dirty="0">
                <a:solidFill>
                  <a:srgbClr val="0033A0"/>
                </a:solidFill>
                <a:latin typeface="Bookman Old Style"/>
              </a:rPr>
              <a:t>Stand-alone units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894343"/>
              </p:ext>
            </p:extLst>
          </p:nvPr>
        </p:nvGraphicFramePr>
        <p:xfrm>
          <a:off x="304799" y="361950"/>
          <a:ext cx="8686801" cy="4320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9824">
                  <a:extLst>
                    <a:ext uri="{9D8B030D-6E8A-4147-A177-3AD203B41FA5}">
                      <a16:colId xmlns:a16="http://schemas.microsoft.com/office/drawing/2014/main" val="3380754688"/>
                    </a:ext>
                  </a:extLst>
                </a:gridCol>
                <a:gridCol w="1318228">
                  <a:extLst>
                    <a:ext uri="{9D8B030D-6E8A-4147-A177-3AD203B41FA5}">
                      <a16:colId xmlns:a16="http://schemas.microsoft.com/office/drawing/2014/main" val="1540132558"/>
                    </a:ext>
                  </a:extLst>
                </a:gridCol>
                <a:gridCol w="930514">
                  <a:extLst>
                    <a:ext uri="{9D8B030D-6E8A-4147-A177-3AD203B41FA5}">
                      <a16:colId xmlns:a16="http://schemas.microsoft.com/office/drawing/2014/main" val="289761859"/>
                    </a:ext>
                  </a:extLst>
                </a:gridCol>
                <a:gridCol w="1815448">
                  <a:extLst>
                    <a:ext uri="{9D8B030D-6E8A-4147-A177-3AD203B41FA5}">
                      <a16:colId xmlns:a16="http://schemas.microsoft.com/office/drawing/2014/main" val="1112394534"/>
                    </a:ext>
                  </a:extLst>
                </a:gridCol>
                <a:gridCol w="3342787">
                  <a:extLst>
                    <a:ext uri="{9D8B030D-6E8A-4147-A177-3AD203B41FA5}">
                      <a16:colId xmlns:a16="http://schemas.microsoft.com/office/drawing/2014/main" val="2155332624"/>
                    </a:ext>
                  </a:extLst>
                </a:gridCol>
              </a:tblGrid>
              <a:tr h="346509">
                <a:tc>
                  <a:txBody>
                    <a:bodyPr/>
                    <a:lstStyle/>
                    <a:p>
                      <a:r>
                        <a:rPr lang="en-GB" sz="800" kern="1200" spc="-1" dirty="0">
                          <a:solidFill>
                            <a:srgbClr val="003399"/>
                          </a:solidFill>
                          <a:latin typeface="Bookman Old Style"/>
                          <a:ea typeface="+mn-ea"/>
                          <a:cs typeface="+mn-cs"/>
                        </a:rPr>
                        <a:t>Resonator Types </a:t>
                      </a:r>
                      <a:endParaRPr lang="en-US" sz="800" kern="1200" spc="-1" dirty="0">
                        <a:solidFill>
                          <a:srgbClr val="003399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kern="1200" spc="-1" dirty="0">
                          <a:solidFill>
                            <a:srgbClr val="003399"/>
                          </a:solidFill>
                          <a:latin typeface="Bookman Old Style"/>
                          <a:ea typeface="+mn-ea"/>
                          <a:cs typeface="+mn-cs"/>
                        </a:rPr>
                        <a:t>Frequency Accuracy</a:t>
                      </a:r>
                      <a:endParaRPr lang="en-US" sz="800" kern="1200" spc="-1" dirty="0">
                        <a:solidFill>
                          <a:srgbClr val="003399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kern="1200" spc="-1" dirty="0">
                          <a:solidFill>
                            <a:srgbClr val="003399"/>
                          </a:solidFill>
                          <a:latin typeface="Bookman Old Style"/>
                          <a:ea typeface="+mn-ea"/>
                          <a:cs typeface="+mn-cs"/>
                        </a:rPr>
                        <a:t>Cost Indication</a:t>
                      </a:r>
                      <a:endParaRPr lang="en-US" sz="800" kern="1200" spc="-1" dirty="0">
                        <a:solidFill>
                          <a:srgbClr val="003399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99"/>
                          </a:solidFill>
                          <a:latin typeface="Bookman Old Style"/>
                          <a:ea typeface="+mn-ea"/>
                          <a:cs typeface="+mn-cs"/>
                        </a:rPr>
                        <a:t>Frequency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99"/>
                          </a:solidFill>
                          <a:latin typeface="Bookman Old Style"/>
                          <a:ea typeface="+mn-ea"/>
                          <a:cs typeface="+mn-cs"/>
                        </a:rPr>
                        <a:t>Resonator Principle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598159"/>
                  </a:ext>
                </a:extLst>
              </a:tr>
              <a:tr h="346509">
                <a:tc>
                  <a:txBody>
                    <a:bodyPr/>
                    <a:lstStyle/>
                    <a:p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LC/RC Oscillators</a:t>
                      </a:r>
                      <a:endParaRPr lang="en-US" sz="8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Stability ±10%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$0.05</a:t>
                      </a:r>
                      <a:endParaRPr lang="en-US" sz="8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1Hz to 500kHz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Controlled charge/discharge of capacitor via a damping mechanism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4625663"/>
                  </a:ext>
                </a:extLst>
              </a:tr>
              <a:tr h="476450">
                <a:tc>
                  <a:txBody>
                    <a:bodyPr/>
                    <a:lstStyle/>
                    <a:p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Ceramic Resonators</a:t>
                      </a:r>
                      <a:endParaRPr lang="en-US" sz="8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Stability ±1000ppm to ±5000ppm </a:t>
                      </a:r>
                    </a:p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(0.1% to 0.5%)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$0.05 to $0.2</a:t>
                      </a:r>
                      <a:endParaRPr lang="en-US" sz="8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3MHz to 70MHz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Piezo coupling to mechanical resonance of shaped</a:t>
                      </a:r>
                      <a:r>
                        <a:rPr lang="en-US" sz="800" kern="1200" spc="-1" baseline="0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lead zirconate titanate (PZT)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914844"/>
                  </a:ext>
                </a:extLst>
              </a:tr>
              <a:tr h="346509">
                <a:tc>
                  <a:txBody>
                    <a:bodyPr/>
                    <a:lstStyle/>
                    <a:p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Commodity Quartz Oscillators</a:t>
                      </a:r>
                      <a:endParaRPr lang="en-US" sz="8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Stability ±0.5ppm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$0.1 to $1</a:t>
                      </a:r>
                      <a:endParaRPr lang="en-US" sz="8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32.768kHz, 1MHz to 800MHz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Piezo coupling to mechanical resonance of shaped</a:t>
                      </a:r>
                      <a:r>
                        <a:rPr lang="en-US" sz="800" kern="1200" spc="-1" baseline="0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quartz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5606973"/>
                  </a:ext>
                </a:extLst>
              </a:tr>
              <a:tr h="346509">
                <a:tc>
                  <a:txBody>
                    <a:bodyPr/>
                    <a:lstStyle/>
                    <a:p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MEMS Oscillators</a:t>
                      </a:r>
                      <a:endParaRPr lang="en-US" sz="8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Stability ±0.5ppb to ±50ppm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$1 to $10</a:t>
                      </a:r>
                      <a:endParaRPr lang="en-US" sz="8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32.768kHz, 1MHz to 800MHz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Piezo coupling to mechanical resonance of shaped silicon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457106"/>
                  </a:ext>
                </a:extLst>
              </a:tr>
              <a:tr h="476450">
                <a:tc>
                  <a:txBody>
                    <a:bodyPr/>
                    <a:lstStyle/>
                    <a:p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High Stability Quartz Oscillators</a:t>
                      </a:r>
                    </a:p>
                    <a:p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(OCXO’s)</a:t>
                      </a:r>
                      <a:endParaRPr lang="en-US" sz="8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Stability ±0.2ppb to ±50ppb</a:t>
                      </a:r>
                    </a:p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(±0.0002ppm to 0.05ppm)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$100 to $1k</a:t>
                      </a:r>
                      <a:endParaRPr lang="en-US" sz="8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10MHz to 100MHz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Piezo coupling to mechanical resonance of shaped quartz</a:t>
                      </a:r>
                    </a:p>
                    <a:p>
                      <a:endParaRPr lang="en-US" sz="8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536265"/>
                  </a:ext>
                </a:extLst>
              </a:tr>
              <a:tr h="476450">
                <a:tc>
                  <a:txBody>
                    <a:bodyPr/>
                    <a:lstStyle/>
                    <a:p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Oscillators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Stability </a:t>
                      </a:r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±0.02ppb to ±0.05ppb</a:t>
                      </a:r>
                    </a:p>
                    <a:p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Ageing ±5E-12 in 24hours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$500 to $5k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6.834,682,610,904 GHz (coupled to Quartz to give 10MHz)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Microwave control loop inducing hyperfine transition of electrons in Rubidium-87 atoms</a:t>
                      </a:r>
                      <a:endParaRPr lang="en-GB" sz="8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8195011"/>
                  </a:ext>
                </a:extLst>
              </a:tr>
              <a:tr h="476450"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Cesium Clocks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Ageing ±1E-12 to ±5E-13</a:t>
                      </a:r>
                      <a:endParaRPr lang="en-US" sz="8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$50k to $100k</a:t>
                      </a:r>
                      <a:endParaRPr lang="en-US" sz="8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9.192,631,770 GHz</a:t>
                      </a:r>
                    </a:p>
                    <a:p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(coupled to Quartz to give 10MHz)</a:t>
                      </a:r>
                      <a:endParaRPr lang="en-US" sz="8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Microwave control loop inducing hyperfine ground states of Cesium-133 atoms. </a:t>
                      </a: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Note: Current definition of the SI unit of second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91448698"/>
                  </a:ext>
                </a:extLst>
              </a:tr>
              <a:tr h="476450"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Hydrogen Maser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Ageing ±3E-16 in 24hours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$250k to $500k</a:t>
                      </a:r>
                      <a:endParaRPr lang="en-US" sz="8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1.420,405,751,77 GHz</a:t>
                      </a:r>
                    </a:p>
                    <a:p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(coupled to Quartz to give 10MHz)</a:t>
                      </a:r>
                      <a:endParaRPr lang="en-US" sz="8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Microwave control loop inducing hyperfine ground states of Hydrogen atoms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9856439"/>
                  </a:ext>
                </a:extLst>
              </a:tr>
              <a:tr h="346509"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Optical Clocks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Ageing 1s in 15 billion years</a:t>
                      </a:r>
                      <a:endParaRPr lang="en-US" sz="8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Development only</a:t>
                      </a:r>
                      <a:endParaRPr lang="en-US" sz="8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THz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Optical Frequency control loop of various types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35106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16E8C07F-177C-C3FE-7931-A514CB61BF68}"/>
              </a:ext>
            </a:extLst>
          </p:cNvPr>
          <p:cNvSpPr txBox="1"/>
          <p:nvPr/>
        </p:nvSpPr>
        <p:spPr>
          <a:xfrm>
            <a:off x="-19201" y="971550"/>
            <a:ext cx="400110" cy="221028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GB" sz="1400" spc="-1" dirty="0">
                <a:solidFill>
                  <a:srgbClr val="0033A0"/>
                </a:solidFill>
                <a:latin typeface="Bookman Old Style"/>
              </a:rPr>
              <a:t>PCB mountable devices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9C0461E-FC30-F5A7-C3A9-FED32FDD16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1581150"/>
            <a:ext cx="329766" cy="234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609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curve&#10;&#10;Description automatically generated">
            <a:extLst>
              <a:ext uri="{FF2B5EF4-FFF2-40B4-BE49-F238E27FC236}">
                <a16:creationId xmlns:a16="http://schemas.microsoft.com/office/drawing/2014/main" id="{F115B4D1-140D-1731-31D1-7ED1EECC5A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269169"/>
            <a:ext cx="2520000" cy="15123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099" y="661171"/>
            <a:ext cx="2808000" cy="3053579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pPr rtl="0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pPr rtl="0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pPr rtl="0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Quartz Oscillator types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2" name="PlaceHolder 2"/>
          <p:cNvSpPr txBox="1">
            <a:spLocks/>
          </p:cNvSpPr>
          <p:nvPr/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White Rabbit Collaboration – Training Material</a:t>
            </a:r>
            <a:endParaRPr lang="en-US" sz="1050" dirty="0">
              <a:latin typeface="Times New Roman"/>
            </a:endParaRPr>
          </a:p>
        </p:txBody>
      </p:sp>
      <p:sp>
        <p:nvSpPr>
          <p:cNvPr id="23" name="PlaceHolder 3"/>
          <p:cNvSpPr txBox="1">
            <a:spLocks/>
          </p:cNvSpPr>
          <p:nvPr/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C9C6AB0-9CD4-4CA6-8BAC-121A74891C4D}" type="slidenum">
              <a:rPr lang="en-US" sz="1050" smtClean="0"/>
              <a:pPr algn="ctr"/>
              <a:t>5</a:t>
            </a:fld>
            <a:r>
              <a:rPr lang="en-US" sz="1050" dirty="0"/>
              <a:t> / 23</a:t>
            </a:r>
            <a:endParaRPr lang="en-US" sz="105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72273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curve&#10;&#10;Description automatically generated">
            <a:extLst>
              <a:ext uri="{FF2B5EF4-FFF2-40B4-BE49-F238E27FC236}">
                <a16:creationId xmlns:a16="http://schemas.microsoft.com/office/drawing/2014/main" id="{F115B4D1-140D-1731-31D1-7ED1EECC5A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269169"/>
            <a:ext cx="2520000" cy="15123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099" y="661171"/>
            <a:ext cx="2808000" cy="305357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400" y="661531"/>
            <a:ext cx="2807284" cy="30528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pPr rtl="0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pPr rtl="0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pPr rtl="0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506387"/>
              </p:ext>
            </p:extLst>
          </p:nvPr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chemeClr val="bg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76C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chemeClr val="bg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76C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chemeClr val="bg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76C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>
                    <a:solidFill>
                      <a:srgbClr val="476C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chemeClr val="bg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76C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Quartz Oscillator types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2" name="PlaceHolder 2"/>
          <p:cNvSpPr txBox="1">
            <a:spLocks/>
          </p:cNvSpPr>
          <p:nvPr/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White Rabbit Collaboration – Training Material</a:t>
            </a:r>
            <a:endParaRPr lang="en-US" sz="1050" dirty="0">
              <a:latin typeface="Times New Roman"/>
            </a:endParaRPr>
          </a:p>
        </p:txBody>
      </p:sp>
      <p:sp>
        <p:nvSpPr>
          <p:cNvPr id="23" name="PlaceHolder 3"/>
          <p:cNvSpPr txBox="1">
            <a:spLocks/>
          </p:cNvSpPr>
          <p:nvPr/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C9C6AB0-9CD4-4CA6-8BAC-121A74891C4D}" type="slidenum">
              <a:rPr lang="en-US" sz="1050" smtClean="0"/>
              <a:pPr algn="ctr"/>
              <a:t>6</a:t>
            </a:fld>
            <a:r>
              <a:rPr lang="en-US" sz="1050" dirty="0"/>
              <a:t> / 23</a:t>
            </a:r>
            <a:endParaRPr lang="en-US" sz="105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3486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curve&#10;&#10;Description automatically generated">
            <a:extLst>
              <a:ext uri="{FF2B5EF4-FFF2-40B4-BE49-F238E27FC236}">
                <a16:creationId xmlns:a16="http://schemas.microsoft.com/office/drawing/2014/main" id="{F115B4D1-140D-1731-31D1-7ED1EECC5A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269169"/>
            <a:ext cx="2520000" cy="15123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099" y="661171"/>
            <a:ext cx="2808000" cy="305357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400" y="661531"/>
            <a:ext cx="2807284" cy="30528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400" y="661531"/>
            <a:ext cx="2807284" cy="30528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pPr rtl="0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pPr rtl="0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pPr rtl="0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538450"/>
              </p:ext>
            </p:extLst>
          </p:nvPr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chemeClr val="bg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76C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chemeClr val="bg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76C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chemeClr val="bg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76C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chemeClr val="bg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76C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chemeClr val="bg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76C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Quartz Oscillator types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2" name="PlaceHolder 2"/>
          <p:cNvSpPr txBox="1">
            <a:spLocks/>
          </p:cNvSpPr>
          <p:nvPr/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White Rabbit Collaboration – Training Material</a:t>
            </a:r>
            <a:endParaRPr lang="en-US" sz="1050" dirty="0">
              <a:latin typeface="Times New Roman"/>
            </a:endParaRPr>
          </a:p>
        </p:txBody>
      </p:sp>
      <p:sp>
        <p:nvSpPr>
          <p:cNvPr id="23" name="PlaceHolder 3"/>
          <p:cNvSpPr txBox="1">
            <a:spLocks/>
          </p:cNvSpPr>
          <p:nvPr/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C9C6AB0-9CD4-4CA6-8BAC-121A74891C4D}" type="slidenum">
              <a:rPr lang="en-US" sz="1050" smtClean="0"/>
              <a:pPr algn="ctr"/>
              <a:t>7</a:t>
            </a:fld>
            <a:r>
              <a:rPr lang="en-US" sz="1050" dirty="0"/>
              <a:t> / 23</a:t>
            </a:r>
            <a:endParaRPr lang="en-US" sz="105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5024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curve&#10;&#10;Description automatically generated">
            <a:extLst>
              <a:ext uri="{FF2B5EF4-FFF2-40B4-BE49-F238E27FC236}">
                <a16:creationId xmlns:a16="http://schemas.microsoft.com/office/drawing/2014/main" id="{F115B4D1-140D-1731-31D1-7ED1EECC5A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269169"/>
            <a:ext cx="2520000" cy="1512381"/>
          </a:xfrm>
          <a:prstGeom prst="rect">
            <a:avLst/>
          </a:prstGeom>
        </p:spPr>
      </p:pic>
      <p:pic>
        <p:nvPicPr>
          <p:cNvPr id="7" name="Picture 6" descr="A diagram of a curve&#10;&#10;Description automatically generated with medium confidence">
            <a:extLst>
              <a:ext uri="{FF2B5EF4-FFF2-40B4-BE49-F238E27FC236}">
                <a16:creationId xmlns:a16="http://schemas.microsoft.com/office/drawing/2014/main" id="{527E5FDF-E931-6C74-455B-84D1E77B53B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269169"/>
            <a:ext cx="2520000" cy="1512381"/>
          </a:xfrm>
          <a:prstGeom prst="rect">
            <a:avLst/>
          </a:prstGeom>
        </p:spPr>
      </p:pic>
      <p:pic>
        <p:nvPicPr>
          <p:cNvPr id="11" name="Picture 10" descr="A graph of a temperature&#10;&#10;Description automatically generated">
            <a:extLst>
              <a:ext uri="{FF2B5EF4-FFF2-40B4-BE49-F238E27FC236}">
                <a16:creationId xmlns:a16="http://schemas.microsoft.com/office/drawing/2014/main" id="{BAB907BE-3FBA-9BE5-3353-3FBA1325682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3257550"/>
            <a:ext cx="2520000" cy="1512381"/>
          </a:xfrm>
          <a:prstGeom prst="rect">
            <a:avLst/>
          </a:prstGeom>
        </p:spPr>
      </p:pic>
      <p:pic>
        <p:nvPicPr>
          <p:cNvPr id="9" name="Picture 8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5422A9CE-1D51-5E73-AAA1-63545381B0C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000" y="3269169"/>
            <a:ext cx="2520000" cy="15123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099" y="661171"/>
            <a:ext cx="2808000" cy="305357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400" y="661531"/>
            <a:ext cx="2807284" cy="30528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400" y="661531"/>
            <a:ext cx="2807284" cy="30528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400" y="661531"/>
            <a:ext cx="2807284" cy="30528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pPr rtl="0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pPr rtl="0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pPr rtl="0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134289"/>
              </p:ext>
            </p:extLst>
          </p:nvPr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chemeClr val="bg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76C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>
                    <a:solidFill>
                      <a:srgbClr val="476C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chemeClr val="bg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76C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chemeClr val="bg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76C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chemeClr val="bg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76C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Quartz Oscillator types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2" name="PlaceHolder 2"/>
          <p:cNvSpPr txBox="1">
            <a:spLocks/>
          </p:cNvSpPr>
          <p:nvPr/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White Rabbit Collaboration – Training Material</a:t>
            </a:r>
            <a:endParaRPr lang="en-US" sz="1050" dirty="0">
              <a:latin typeface="Times New Roman"/>
            </a:endParaRPr>
          </a:p>
        </p:txBody>
      </p:sp>
      <p:sp>
        <p:nvSpPr>
          <p:cNvPr id="23" name="PlaceHolder 3"/>
          <p:cNvSpPr txBox="1">
            <a:spLocks/>
          </p:cNvSpPr>
          <p:nvPr/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C9C6AB0-9CD4-4CA6-8BAC-121A74891C4D}" type="slidenum">
              <a:rPr lang="en-US" sz="1050" smtClean="0"/>
              <a:pPr algn="ctr"/>
              <a:t>8</a:t>
            </a:fld>
            <a:r>
              <a:rPr lang="en-US" sz="1050" dirty="0"/>
              <a:t> / 23</a:t>
            </a:r>
            <a:endParaRPr lang="en-US" sz="105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88730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curve&#10;&#10;Description automatically generated">
            <a:extLst>
              <a:ext uri="{FF2B5EF4-FFF2-40B4-BE49-F238E27FC236}">
                <a16:creationId xmlns:a16="http://schemas.microsoft.com/office/drawing/2014/main" id="{F115B4D1-140D-1731-31D1-7ED1EECC5A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269169"/>
            <a:ext cx="2520000" cy="1512381"/>
          </a:xfrm>
          <a:prstGeom prst="rect">
            <a:avLst/>
          </a:prstGeom>
        </p:spPr>
      </p:pic>
      <p:pic>
        <p:nvPicPr>
          <p:cNvPr id="7" name="Picture 6" descr="A diagram of a curve&#10;&#10;Description automatically generated with medium confidence">
            <a:extLst>
              <a:ext uri="{FF2B5EF4-FFF2-40B4-BE49-F238E27FC236}">
                <a16:creationId xmlns:a16="http://schemas.microsoft.com/office/drawing/2014/main" id="{527E5FDF-E931-6C74-455B-84D1E77B53B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269169"/>
            <a:ext cx="2520000" cy="1512381"/>
          </a:xfrm>
          <a:prstGeom prst="rect">
            <a:avLst/>
          </a:prstGeom>
        </p:spPr>
      </p:pic>
      <p:pic>
        <p:nvPicPr>
          <p:cNvPr id="11" name="Picture 10" descr="A graph of a temperature&#10;&#10;Description automatically generated">
            <a:extLst>
              <a:ext uri="{FF2B5EF4-FFF2-40B4-BE49-F238E27FC236}">
                <a16:creationId xmlns:a16="http://schemas.microsoft.com/office/drawing/2014/main" id="{BAB907BE-3FBA-9BE5-3353-3FBA1325682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3257550"/>
            <a:ext cx="2520000" cy="15123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099" y="661171"/>
            <a:ext cx="2808000" cy="305357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400" y="661531"/>
            <a:ext cx="2807284" cy="30528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400" y="661531"/>
            <a:ext cx="2807284" cy="30528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400" y="661531"/>
            <a:ext cx="2807284" cy="30528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918" y="661531"/>
            <a:ext cx="2808766" cy="30528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pPr rtl="0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pPr rtl="0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pPr rtl="0"/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2" name="Table 31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/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tx1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chemeClr val="tx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2449700"/>
              </p:ext>
            </p:extLst>
          </p:nvPr>
        </p:nvGraphicFramePr>
        <p:xfrm>
          <a:off x="169810" y="666750"/>
          <a:ext cx="6246262" cy="4090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">
                  <a:extLst>
                    <a:ext uri="{9D8B030D-6E8A-4147-A177-3AD203B41FA5}">
                      <a16:colId xmlns:a16="http://schemas.microsoft.com/office/drawing/2014/main" val="965374305"/>
                    </a:ext>
                  </a:extLst>
                </a:gridCol>
                <a:gridCol w="1346227">
                  <a:extLst>
                    <a:ext uri="{9D8B030D-6E8A-4147-A177-3AD203B41FA5}">
                      <a16:colId xmlns:a16="http://schemas.microsoft.com/office/drawing/2014/main" val="2202843082"/>
                    </a:ext>
                  </a:extLst>
                </a:gridCol>
                <a:gridCol w="2297578">
                  <a:extLst>
                    <a:ext uri="{9D8B030D-6E8A-4147-A177-3AD203B41FA5}">
                      <a16:colId xmlns:a16="http://schemas.microsoft.com/office/drawing/2014/main" val="4102920724"/>
                    </a:ext>
                  </a:extLst>
                </a:gridCol>
                <a:gridCol w="1442657">
                  <a:extLst>
                    <a:ext uri="{9D8B030D-6E8A-4147-A177-3AD203B41FA5}">
                      <a16:colId xmlns:a16="http://schemas.microsoft.com/office/drawing/2014/main" val="1534586521"/>
                    </a:ext>
                  </a:extLst>
                </a:gridCol>
                <a:gridCol w="590205">
                  <a:extLst>
                    <a:ext uri="{9D8B030D-6E8A-4147-A177-3AD203B41FA5}">
                      <a16:colId xmlns:a16="http://schemas.microsoft.com/office/drawing/2014/main" val="441401835"/>
                    </a:ext>
                  </a:extLst>
                </a:gridCol>
              </a:tblGrid>
              <a:tr h="388052"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Type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Device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Description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Accuracy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Power</a:t>
                      </a:r>
                      <a:endParaRPr lang="en-US" sz="900" b="1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950339"/>
                  </a:ext>
                </a:extLst>
              </a:tr>
              <a:tr h="650773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SPXO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Simple Packaged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An oscillator based on the characteristics of AT-cut quartz but with no frequency adjustment or temperature compensation.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39305"/>
                  </a:ext>
                </a:extLst>
              </a:tr>
              <a:tr h="541654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Voltage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ability to adjust the output frequency with an external control voltage.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±10ppm to ±100ppm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038422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TCXO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Temperature Compensated Crystal Oscillator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As SPXO but with built-in temperature compensation circuitry to adjust for deviation over temperature due to AT-cut quartz characteristics.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±50ppb to ±5ppm</a:t>
                      </a:r>
                    </a:p>
                    <a:p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50mW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20971"/>
                  </a:ext>
                </a:extLst>
              </a:tr>
              <a:tr h="929676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OCXO</a:t>
                      </a:r>
                      <a:endParaRPr lang="en-US" sz="900" kern="1200" spc="-1" dirty="0">
                        <a:solidFill>
                          <a:schemeClr val="bg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76C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Oven Controlled Crystal Oscillator</a:t>
                      </a:r>
                      <a:endParaRPr lang="en-US" sz="900" kern="1200" spc="-1" dirty="0">
                        <a:solidFill>
                          <a:schemeClr val="bg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76C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that has a built-in heater to hold the SC-cut quartz crystal at a temperature near its inflection point where the frequency/temperature characteristic is flattest to achieve optimum frequency accuracy.</a:t>
                      </a:r>
                      <a:endParaRPr lang="en-US" sz="900" kern="1200" spc="-1" dirty="0">
                        <a:solidFill>
                          <a:schemeClr val="bg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76C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±1ppb to ±50ppb</a:t>
                      </a:r>
                    </a:p>
                    <a:p>
                      <a:endParaRPr lang="en-US" sz="900" kern="1200" spc="-1" dirty="0">
                        <a:solidFill>
                          <a:schemeClr val="bg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76CB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chemeClr val="bg1"/>
                          </a:solidFill>
                          <a:latin typeface="Bookman Old Style"/>
                          <a:ea typeface="+mn-ea"/>
                          <a:cs typeface="+mn-cs"/>
                        </a:rPr>
                        <a:t>1W to 5W</a:t>
                      </a:r>
                      <a:endParaRPr lang="en-US" sz="900" kern="1200" spc="-1" dirty="0">
                        <a:solidFill>
                          <a:schemeClr val="bg1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76C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607553"/>
                  </a:ext>
                </a:extLst>
              </a:tr>
              <a:tr h="790225"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RBXO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Rubidium Controlled Crystal Oscillator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Oscillator consists of a rubidium ‘physics package’ that is locked to an OCXO. The OCXO provides the output signal while under control of the rubidium section.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±0.5ppb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kern="1200" spc="-1" dirty="0">
                          <a:solidFill>
                            <a:srgbClr val="0033A0"/>
                          </a:solidFill>
                          <a:latin typeface="Bookman Old Style"/>
                          <a:ea typeface="+mn-ea"/>
                          <a:cs typeface="+mn-cs"/>
                        </a:rPr>
                        <a:t>5W</a:t>
                      </a:r>
                      <a:endParaRPr lang="en-US" sz="900" kern="1200" spc="-1" dirty="0">
                        <a:solidFill>
                          <a:srgbClr val="0033A0"/>
                        </a:solidFill>
                        <a:latin typeface="Bookman Old Style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85820"/>
                  </a:ext>
                </a:extLst>
              </a:tr>
            </a:tbl>
          </a:graphicData>
        </a:graphic>
      </p:graphicFrame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Quartz Oscillator types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2" name="PlaceHolder 2"/>
          <p:cNvSpPr txBox="1">
            <a:spLocks/>
          </p:cNvSpPr>
          <p:nvPr/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/>
              <a:t>White Rabbit Collaboration – Training Material</a:t>
            </a:r>
            <a:endParaRPr lang="en-US" sz="1050" dirty="0">
              <a:latin typeface="Times New Roman"/>
            </a:endParaRPr>
          </a:p>
        </p:txBody>
      </p:sp>
      <p:sp>
        <p:nvSpPr>
          <p:cNvPr id="23" name="PlaceHolder 3"/>
          <p:cNvSpPr txBox="1">
            <a:spLocks/>
          </p:cNvSpPr>
          <p:nvPr/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kern="1200" spc="-1">
                <a:solidFill>
                  <a:srgbClr val="FFFFFF"/>
                </a:solidFill>
                <a:latin typeface="Gill Sans M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7C9C6AB0-9CD4-4CA6-8BAC-121A74891C4D}" type="slidenum">
              <a:rPr lang="en-US" sz="1050" smtClean="0"/>
              <a:pPr algn="ctr"/>
              <a:t>9</a:t>
            </a:fld>
            <a:r>
              <a:rPr lang="en-US" sz="1050" dirty="0"/>
              <a:t> / 23</a:t>
            </a:r>
            <a:endParaRPr lang="en-US" sz="105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64543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6648</TotalTime>
  <Words>9932</Words>
  <Application>Microsoft Office PowerPoint</Application>
  <PresentationFormat>On-screen Show (16:9)</PresentationFormat>
  <Paragraphs>1699</Paragraphs>
  <Slides>23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Bookman Old Style</vt:lpstr>
      <vt:lpstr>Gill Sans MT</vt:lpstr>
      <vt:lpstr>Symbol</vt:lpstr>
      <vt:lpstr>Times New Roman</vt:lpstr>
      <vt:lpstr>Titillium Web</vt:lpstr>
      <vt:lpstr>Wingdings</vt:lpstr>
      <vt:lpstr>Office Theme</vt:lpstr>
      <vt:lpstr>Office Theme</vt:lpstr>
      <vt:lpstr>Oscillators a basic training</vt:lpstr>
      <vt:lpstr>Agenda</vt:lpstr>
      <vt:lpstr>PowerPoint Presentation</vt:lpstr>
      <vt:lpstr>PowerPoint Presentation</vt:lpstr>
      <vt:lpstr>Quartz Oscillator types</vt:lpstr>
      <vt:lpstr>Quartz Oscillator types</vt:lpstr>
      <vt:lpstr>Quartz Oscillator types</vt:lpstr>
      <vt:lpstr>Quartz Oscillator types</vt:lpstr>
      <vt:lpstr>Quartz Oscillator types</vt:lpstr>
      <vt:lpstr>Quartz Oscillator types</vt:lpstr>
      <vt:lpstr>Specifying an Oscillator : Basics </vt:lpstr>
      <vt:lpstr>Specifying an Oscillator : Basics </vt:lpstr>
      <vt:lpstr>Specifying an Oscillator : Advanced </vt:lpstr>
      <vt:lpstr>Specifying an oscillator : Noise </vt:lpstr>
      <vt:lpstr>Oscillator Noise: Phase Noise </vt:lpstr>
      <vt:lpstr>Oscillator Noise: Phase Jitter </vt:lpstr>
      <vt:lpstr>Oscillator Noise: Phase Jitter </vt:lpstr>
      <vt:lpstr>Oscillator Noise: Phase Jitter </vt:lpstr>
      <vt:lpstr>Oscillator Noise: Phase Jitter </vt:lpstr>
      <vt:lpstr>Oscillator Noise: Phase Noise Spurious</vt:lpstr>
      <vt:lpstr>Oscillator Noise: Jitter</vt:lpstr>
      <vt:lpstr>Oscillator Noise: Allan Deviation, ADEV</vt:lpstr>
      <vt:lpstr>Further reading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 duper engineer</dc:title>
  <dc:subject/>
  <dc:creator>Tomasz Wlostowski</dc:creator>
  <dc:description/>
  <cp:lastModifiedBy>Bowditch, Fiona</cp:lastModifiedBy>
  <cp:revision>1941</cp:revision>
  <dcterms:modified xsi:type="dcterms:W3CDTF">2024-12-05T14:50:39Z</dcterms:modified>
  <dc:language>pl-PL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8</vt:i4>
  </property>
  <property fmtid="{D5CDD505-2E9C-101B-9397-08002B2CF9AE}" pid="3" name="PresentationFormat">
    <vt:lpwstr>On-screen Show (16:9)</vt:lpwstr>
  </property>
  <property fmtid="{D5CDD505-2E9C-101B-9397-08002B2CF9AE}" pid="4" name="Slides">
    <vt:i4>8</vt:i4>
  </property>
</Properties>
</file>