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922" r:id="rId1"/>
  </p:sldMasterIdLst>
  <p:notesMasterIdLst>
    <p:notesMasterId r:id="rId39"/>
  </p:notesMasterIdLst>
  <p:handoutMasterIdLst>
    <p:handoutMasterId r:id="rId40"/>
  </p:handoutMasterIdLst>
  <p:sldIdLst>
    <p:sldId id="259" r:id="rId2"/>
    <p:sldId id="3174" r:id="rId3"/>
    <p:sldId id="3297" r:id="rId4"/>
    <p:sldId id="3237" r:id="rId5"/>
    <p:sldId id="3354" r:id="rId6"/>
    <p:sldId id="3286" r:id="rId7"/>
    <p:sldId id="3318" r:id="rId8"/>
    <p:sldId id="3294" r:id="rId9"/>
    <p:sldId id="3330" r:id="rId10"/>
    <p:sldId id="3234" r:id="rId11"/>
    <p:sldId id="3355" r:id="rId12"/>
    <p:sldId id="3358" r:id="rId13"/>
    <p:sldId id="3296" r:id="rId14"/>
    <p:sldId id="2995" r:id="rId15"/>
    <p:sldId id="2996" r:id="rId16"/>
    <p:sldId id="3356" r:id="rId17"/>
    <p:sldId id="3299" r:id="rId18"/>
    <p:sldId id="3143" r:id="rId19"/>
    <p:sldId id="3314" r:id="rId20"/>
    <p:sldId id="3357" r:id="rId21"/>
    <p:sldId id="3342" r:id="rId22"/>
    <p:sldId id="3334" r:id="rId23"/>
    <p:sldId id="3194" r:id="rId24"/>
    <p:sldId id="3195" r:id="rId25"/>
    <p:sldId id="3311" r:id="rId26"/>
    <p:sldId id="3302" r:id="rId27"/>
    <p:sldId id="3303" r:id="rId28"/>
    <p:sldId id="3304" r:id="rId29"/>
    <p:sldId id="3301" r:id="rId30"/>
    <p:sldId id="3171" r:id="rId31"/>
    <p:sldId id="3307" r:id="rId32"/>
    <p:sldId id="3308" r:id="rId33"/>
    <p:sldId id="3165" r:id="rId34"/>
    <p:sldId id="3313" r:id="rId35"/>
    <p:sldId id="3359" r:id="rId36"/>
    <p:sldId id="3290" r:id="rId37"/>
    <p:sldId id="3322" r:id="rId38"/>
  </p:sldIdLst>
  <p:sldSz cx="12192000" cy="6858000"/>
  <p:notesSz cx="6797675" cy="9928225"/>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FF33CC"/>
    <a:srgbClr val="008E40"/>
    <a:srgbClr val="0000FF"/>
    <a:srgbClr val="00CC99"/>
    <a:srgbClr val="99FF99"/>
    <a:srgbClr val="FF6600"/>
    <a:srgbClr val="0214BE"/>
    <a:srgbClr val="CC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3" autoAdjust="0"/>
    <p:restoredTop sz="87075" autoAdjust="0"/>
  </p:normalViewPr>
  <p:slideViewPr>
    <p:cSldViewPr>
      <p:cViewPr varScale="1">
        <p:scale>
          <a:sx n="106" d="100"/>
          <a:sy n="106" d="100"/>
        </p:scale>
        <p:origin x="1176" y="184"/>
      </p:cViewPr>
      <p:guideLst>
        <p:guide orient="horz" pos="1872"/>
        <p:guide pos="3840"/>
      </p:guideLst>
    </p:cSldViewPr>
  </p:slideViewPr>
  <p:outlineViewPr>
    <p:cViewPr>
      <p:scale>
        <a:sx n="33" d="100"/>
        <a:sy n="33" d="100"/>
      </p:scale>
      <p:origin x="0" y="-912"/>
    </p:cViewPr>
  </p:outlineViewPr>
  <p:notesTextViewPr>
    <p:cViewPr>
      <p:scale>
        <a:sx n="100" d="100"/>
        <a:sy n="100" d="100"/>
      </p:scale>
      <p:origin x="0" y="0"/>
    </p:cViewPr>
  </p:notesTextViewPr>
  <p:sorterViewPr>
    <p:cViewPr varScale="1">
      <p:scale>
        <a:sx n="1" d="1"/>
        <a:sy n="1" d="1"/>
      </p:scale>
      <p:origin x="0" y="-1482"/>
    </p:cViewPr>
  </p:sorterViewPr>
  <p:notesViewPr>
    <p:cSldViewPr>
      <p:cViewPr varScale="1">
        <p:scale>
          <a:sx n="63" d="100"/>
          <a:sy n="63" d="100"/>
        </p:scale>
        <p:origin x="1998" y="60"/>
      </p:cViewPr>
      <p:guideLst>
        <p:guide orient="horz" pos="3127"/>
        <p:guide pos="2141"/>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2272" tIns="46136" rIns="92272" bIns="46136" rtlCol="0"/>
          <a:lstStyle>
            <a:lvl1pPr algn="l">
              <a:defRPr sz="1200"/>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2272" tIns="46136" rIns="92272" bIns="46136" rtlCol="0"/>
          <a:lstStyle>
            <a:lvl1pPr algn="r">
              <a:defRPr sz="1200"/>
            </a:lvl1pPr>
          </a:lstStyle>
          <a:p>
            <a:pPr>
              <a:defRPr/>
            </a:pPr>
            <a:fld id="{ABECBBEE-CC39-4EB5-A334-46298068CD79}" type="datetimeFigureOut">
              <a:rPr lang="en-US"/>
              <a:pPr>
                <a:defRPr/>
              </a:pPr>
              <a:t>3/30/25</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2272" tIns="46136" rIns="92272" bIns="46136"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2272" tIns="46136" rIns="92272" bIns="46136" rtlCol="0" anchor="b"/>
          <a:lstStyle>
            <a:lvl1pPr algn="r">
              <a:defRPr sz="1200"/>
            </a:lvl1pPr>
          </a:lstStyle>
          <a:p>
            <a:pPr>
              <a:defRPr/>
            </a:pPr>
            <a:fld id="{F3C50950-8DCE-4BA3-8E21-65C741DFAB12}" type="slidenum">
              <a:rPr lang="en-US"/>
              <a:pPr>
                <a:defRPr/>
              </a:pPr>
              <a:t>‹#›</a:t>
            </a:fld>
            <a:endParaRPr lang="en-US"/>
          </a:p>
        </p:txBody>
      </p:sp>
    </p:spTree>
    <p:extLst>
      <p:ext uri="{BB962C8B-B14F-4D97-AF65-F5344CB8AC3E}">
        <p14:creationId xmlns:p14="http://schemas.microsoft.com/office/powerpoint/2010/main" val="4175355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6564" name="Rectangle 4"/>
          <p:cNvSpPr>
            <a:spLocks noGrp="1" noRot="1" noChangeAspect="1" noChangeArrowheads="1" noTextEdit="1"/>
          </p:cNvSpPr>
          <p:nvPr>
            <p:ph type="sldImg" idx="2"/>
          </p:nvPr>
        </p:nvSpPr>
        <p:spPr bwMode="auto">
          <a:xfrm>
            <a:off x="88900" y="742950"/>
            <a:ext cx="6619875" cy="37242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9450" y="4716463"/>
            <a:ext cx="5438775" cy="4468812"/>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algn="r" eaLnBrk="1" hangingPunct="1">
              <a:defRPr sz="1200">
                <a:latin typeface="Arial" charset="0"/>
              </a:defRPr>
            </a:lvl1pPr>
          </a:lstStyle>
          <a:p>
            <a:pPr>
              <a:defRPr/>
            </a:pPr>
            <a:fld id="{84494633-67A9-4E43-ACD1-7A0FAA47A108}" type="slidenum">
              <a:rPr lang="en-US"/>
              <a:pPr>
                <a:defRPr/>
              </a:pPr>
              <a:t>‹#›</a:t>
            </a:fld>
            <a:endParaRPr lang="en-US"/>
          </a:p>
        </p:txBody>
      </p:sp>
    </p:spTree>
    <p:extLst>
      <p:ext uri="{BB962C8B-B14F-4D97-AF65-F5344CB8AC3E}">
        <p14:creationId xmlns:p14="http://schemas.microsoft.com/office/powerpoint/2010/main" val="5569018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2</a:t>
            </a:fld>
            <a:endParaRPr lang="en-US"/>
          </a:p>
        </p:txBody>
      </p:sp>
    </p:spTree>
    <p:extLst>
      <p:ext uri="{BB962C8B-B14F-4D97-AF65-F5344CB8AC3E}">
        <p14:creationId xmlns:p14="http://schemas.microsoft.com/office/powerpoint/2010/main" val="1765110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3E062-CF12-A395-5AF7-CD5ED466FD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CCB69F-786A-B3BC-40AD-3ED1B8C23E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BA2D57-B04B-0EF8-2747-7953CCCD7D7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16059A7-BBAA-8B87-7091-4A17B47C5050}"/>
              </a:ext>
            </a:extLst>
          </p:cNvPr>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219080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E20BE-E5E2-E075-9FF5-5CA6CBACA1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B493AC-8DF1-8192-A9CF-E44E4400EF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26E45E-225E-17EC-47FE-F0B0A18FB63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95390C0-8C99-CE16-DD85-B11C688D49F7}"/>
              </a:ext>
            </a:extLst>
          </p:cNvPr>
          <p:cNvSpPr>
            <a:spLocks noGrp="1"/>
          </p:cNvSpPr>
          <p:nvPr>
            <p:ph type="sldNum" sz="quarter" idx="5"/>
          </p:nvPr>
        </p:nvSpPr>
        <p:spPr/>
        <p:txBody>
          <a:bodyPr/>
          <a:lstStyle/>
          <a:p>
            <a:pPr>
              <a:defRPr/>
            </a:pPr>
            <a:fld id="{84494633-67A9-4E43-ACD1-7A0FAA47A108}" type="slidenum">
              <a:rPr lang="en-US" smtClean="0"/>
              <a:pPr>
                <a:defRPr/>
              </a:pPr>
              <a:t>4</a:t>
            </a:fld>
            <a:endParaRPr lang="en-US"/>
          </a:p>
        </p:txBody>
      </p:sp>
    </p:spTree>
    <p:extLst>
      <p:ext uri="{BB962C8B-B14F-4D97-AF65-F5344CB8AC3E}">
        <p14:creationId xmlns:p14="http://schemas.microsoft.com/office/powerpoint/2010/main" val="286927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3ABF0-03B1-B9DC-0558-243D018745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AF0A15-B589-7CD7-FB92-20C2B6AEDE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1BADA8-FF14-E440-010A-9B5EA0104DA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BC72F05-5FF9-AB58-4394-E268330A022E}"/>
              </a:ext>
            </a:extLst>
          </p:cNvPr>
          <p:cNvSpPr>
            <a:spLocks noGrp="1"/>
          </p:cNvSpPr>
          <p:nvPr>
            <p:ph type="sldNum" sz="quarter" idx="5"/>
          </p:nvPr>
        </p:nvSpPr>
        <p:spPr/>
        <p:txBody>
          <a:bodyPr/>
          <a:lstStyle/>
          <a:p>
            <a:pPr>
              <a:defRPr/>
            </a:pPr>
            <a:fld id="{84494633-67A9-4E43-ACD1-7A0FAA47A108}" type="slidenum">
              <a:rPr lang="en-US" smtClean="0"/>
              <a:pPr>
                <a:defRPr/>
              </a:pPr>
              <a:t>5</a:t>
            </a:fld>
            <a:endParaRPr lang="en-US"/>
          </a:p>
        </p:txBody>
      </p:sp>
    </p:spTree>
    <p:extLst>
      <p:ext uri="{BB962C8B-B14F-4D97-AF65-F5344CB8AC3E}">
        <p14:creationId xmlns:p14="http://schemas.microsoft.com/office/powerpoint/2010/main" val="3727149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5D7A3-F549-F1C5-2FE3-114DB65554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E3421A-1672-53BE-1CB2-D72EF9D92A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35D8E4-B1DF-CF01-5561-B8FB783FF40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C1A07AC9-A0BF-D4E4-D1F8-67D84D391806}"/>
              </a:ext>
            </a:extLst>
          </p:cNvPr>
          <p:cNvSpPr>
            <a:spLocks noGrp="1"/>
          </p:cNvSpPr>
          <p:nvPr>
            <p:ph type="sldNum" sz="quarter" idx="5"/>
          </p:nvPr>
        </p:nvSpPr>
        <p:spPr/>
        <p:txBody>
          <a:bodyPr/>
          <a:lstStyle/>
          <a:p>
            <a:pPr>
              <a:defRPr/>
            </a:pPr>
            <a:fld id="{84494633-67A9-4E43-ACD1-7A0FAA47A108}" type="slidenum">
              <a:rPr lang="en-US" smtClean="0"/>
              <a:pPr>
                <a:defRPr/>
              </a:pPr>
              <a:t>11</a:t>
            </a:fld>
            <a:endParaRPr lang="en-US"/>
          </a:p>
        </p:txBody>
      </p:sp>
    </p:spTree>
    <p:extLst>
      <p:ext uri="{BB962C8B-B14F-4D97-AF65-F5344CB8AC3E}">
        <p14:creationId xmlns:p14="http://schemas.microsoft.com/office/powerpoint/2010/main" val="140267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13</a:t>
            </a:fld>
            <a:endParaRPr lang="en-US"/>
          </a:p>
        </p:txBody>
      </p:sp>
    </p:spTree>
    <p:extLst>
      <p:ext uri="{BB962C8B-B14F-4D97-AF65-F5344CB8AC3E}">
        <p14:creationId xmlns:p14="http://schemas.microsoft.com/office/powerpoint/2010/main" val="3261590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2B0E5-7454-FCA2-845F-FC374E2025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FB7544-54D8-40CE-9871-3CAE63B919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1C9439-17F0-540C-47E9-961AB7526FBD}"/>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31645C97-B506-EA87-32F4-B87BCA9042E7}"/>
              </a:ext>
            </a:extLst>
          </p:cNvPr>
          <p:cNvSpPr>
            <a:spLocks noGrp="1"/>
          </p:cNvSpPr>
          <p:nvPr>
            <p:ph type="sldNum" sz="quarter" idx="5"/>
          </p:nvPr>
        </p:nvSpPr>
        <p:spPr/>
        <p:txBody>
          <a:bodyPr/>
          <a:lstStyle/>
          <a:p>
            <a:pPr>
              <a:defRPr/>
            </a:pPr>
            <a:fld id="{84494633-67A9-4E43-ACD1-7A0FAA47A108}" type="slidenum">
              <a:rPr lang="en-US" smtClean="0"/>
              <a:pPr>
                <a:defRPr/>
              </a:pPr>
              <a:t>16</a:t>
            </a:fld>
            <a:endParaRPr lang="en-US"/>
          </a:p>
        </p:txBody>
      </p:sp>
    </p:spTree>
    <p:extLst>
      <p:ext uri="{BB962C8B-B14F-4D97-AF65-F5344CB8AC3E}">
        <p14:creationId xmlns:p14="http://schemas.microsoft.com/office/powerpoint/2010/main" val="192067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07938-FDC1-1226-EC9D-4409D359CE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767A66-7A0D-C04B-6606-C890628F04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3454C7-7C09-6A96-36CD-58B3F151C9A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9338590-77E9-69BC-AB5E-A928F152C64E}"/>
              </a:ext>
            </a:extLst>
          </p:cNvPr>
          <p:cNvSpPr>
            <a:spLocks noGrp="1"/>
          </p:cNvSpPr>
          <p:nvPr>
            <p:ph type="sldNum" sz="quarter" idx="5"/>
          </p:nvPr>
        </p:nvSpPr>
        <p:spPr/>
        <p:txBody>
          <a:bodyPr/>
          <a:lstStyle/>
          <a:p>
            <a:pPr>
              <a:defRPr/>
            </a:pPr>
            <a:fld id="{84494633-67A9-4E43-ACD1-7A0FAA47A108}" type="slidenum">
              <a:rPr lang="en-US" smtClean="0"/>
              <a:pPr>
                <a:defRPr/>
              </a:pPr>
              <a:t>18</a:t>
            </a:fld>
            <a:endParaRPr lang="en-US"/>
          </a:p>
        </p:txBody>
      </p:sp>
    </p:spTree>
    <p:extLst>
      <p:ext uri="{BB962C8B-B14F-4D97-AF65-F5344CB8AC3E}">
        <p14:creationId xmlns:p14="http://schemas.microsoft.com/office/powerpoint/2010/main" val="3231110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CD1D0-4549-6CDF-BF6F-87AFB44506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50626F-7D71-863D-09C8-C6838C0648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0B2CCB-A336-7AC6-D8C4-D4131E2BB62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C3E37D09-5816-C312-1550-2D1887F881CA}"/>
              </a:ext>
            </a:extLst>
          </p:cNvPr>
          <p:cNvSpPr>
            <a:spLocks noGrp="1"/>
          </p:cNvSpPr>
          <p:nvPr>
            <p:ph type="sldNum" sz="quarter" idx="5"/>
          </p:nvPr>
        </p:nvSpPr>
        <p:spPr/>
        <p:txBody>
          <a:bodyPr/>
          <a:lstStyle/>
          <a:p>
            <a:pPr>
              <a:defRPr/>
            </a:pPr>
            <a:fld id="{84494633-67A9-4E43-ACD1-7A0FAA47A108}" type="slidenum">
              <a:rPr lang="en-US" smtClean="0"/>
              <a:pPr>
                <a:defRPr/>
              </a:pPr>
              <a:t>20</a:t>
            </a:fld>
            <a:endParaRPr lang="en-US"/>
          </a:p>
        </p:txBody>
      </p:sp>
    </p:spTree>
    <p:extLst>
      <p:ext uri="{BB962C8B-B14F-4D97-AF65-F5344CB8AC3E}">
        <p14:creationId xmlns:p14="http://schemas.microsoft.com/office/powerpoint/2010/main" val="30499870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16481" y="260648"/>
            <a:ext cx="1563273" cy="1467041"/>
          </a:xfrm>
          <a:prstGeom prst="rect">
            <a:avLst/>
          </a:prstGeom>
        </p:spPr>
      </p:pic>
    </p:spTree>
    <p:extLst>
      <p:ext uri="{BB962C8B-B14F-4D97-AF65-F5344CB8AC3E}">
        <p14:creationId xmlns:p14="http://schemas.microsoft.com/office/powerpoint/2010/main" val="249618185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6561739" cy="714265"/>
          </a:xfrm>
        </p:spPr>
        <p:txBody>
          <a:bodyPr lIns="108000"/>
          <a:lstStyle/>
          <a:p>
            <a:r>
              <a:rPr lang="en-US" dirty="0"/>
              <a:t>Click to edit Master title style</a:t>
            </a:r>
            <a:endParaRPr lang="en-GB" dirty="0"/>
          </a:p>
        </p:txBody>
      </p:sp>
      <p:sp>
        <p:nvSpPr>
          <p:cNvPr id="4" name="Espace réservé du texte 29"/>
          <p:cNvSpPr>
            <a:spLocks noGrp="1"/>
          </p:cNvSpPr>
          <p:nvPr>
            <p:ph idx="1"/>
          </p:nvPr>
        </p:nvSpPr>
        <p:spPr>
          <a:xfrm>
            <a:off x="599403" y="1201510"/>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4269245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lIns="108000"/>
          <a:lstStyle/>
          <a:p>
            <a:r>
              <a:rPr lang="en-US" dirty="0"/>
              <a:t>Click to edit Master title style</a:t>
            </a:r>
            <a:endParaRPr lang="en-GB" dirty="0"/>
          </a:p>
        </p:txBody>
      </p:sp>
      <p:sp>
        <p:nvSpPr>
          <p:cNvPr id="3" name="Espace réservé du texte 29"/>
          <p:cNvSpPr>
            <a:spLocks noGrp="1"/>
          </p:cNvSpPr>
          <p:nvPr>
            <p:ph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146184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a:lstStyle/>
          <a:p>
            <a:r>
              <a:rPr lang="en-US"/>
              <a:t>Click to edit Master title style</a:t>
            </a:r>
            <a:endParaRPr lang="en-GB"/>
          </a:p>
        </p:txBody>
      </p:sp>
    </p:spTree>
    <p:extLst>
      <p:ext uri="{BB962C8B-B14F-4D97-AF65-F5344CB8AC3E}">
        <p14:creationId xmlns:p14="http://schemas.microsoft.com/office/powerpoint/2010/main" val="181531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17.11.2023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 Steerenberg | BE-OP Group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5282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03.06.2024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R. Steerenberg | LHCP - 12th Large Hadron Collider Physics Conference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89662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558988"/>
          </a:xfrm>
        </p:spPr>
        <p:txBody>
          <a:bodyPr/>
          <a:lstStyle>
            <a:lvl1pPr algn="l">
              <a:defRPr/>
            </a:lvl1pPr>
          </a:lstStyle>
          <a:p>
            <a:r>
              <a:rPr kumimoji="0" lang="en-US" dirty="0"/>
              <a:t>Click to edit Master title style</a:t>
            </a:r>
          </a:p>
        </p:txBody>
      </p:sp>
      <p:sp>
        <p:nvSpPr>
          <p:cNvPr id="3" name="Espace réservé du contenu 2"/>
          <p:cNvSpPr>
            <a:spLocks noGrp="1"/>
          </p:cNvSpPr>
          <p:nvPr>
            <p:ph idx="1"/>
          </p:nvPr>
        </p:nvSpPr>
        <p:spPr>
          <a:xfrm>
            <a:off x="609600" y="914400"/>
            <a:ext cx="10969139" cy="5078628"/>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ACE91491-4375-AA41-8137-3861025BA0D3}" type="slidenum">
              <a:rPr lang="en-US" smtClean="0"/>
              <a:pPr/>
              <a:t>‹#›</a:t>
            </a:fld>
            <a:endParaRPr lang="en-US"/>
          </a:p>
        </p:txBody>
      </p:sp>
      <p:sp>
        <p:nvSpPr>
          <p:cNvPr id="5" name="Footer Placeholder 4">
            <a:extLst>
              <a:ext uri="{FF2B5EF4-FFF2-40B4-BE49-F238E27FC236}">
                <a16:creationId xmlns:a16="http://schemas.microsoft.com/office/drawing/2014/main" id="{9493BB9B-3220-C330-7211-3A3FA5473403}"/>
              </a:ext>
            </a:extLst>
          </p:cNvPr>
          <p:cNvSpPr>
            <a:spLocks noGrp="1"/>
          </p:cNvSpPr>
          <p:nvPr>
            <p:ph type="ftr" sz="quarter" idx="3"/>
          </p:nvPr>
        </p:nvSpPr>
        <p:spPr>
          <a:xfrm>
            <a:off x="914379" y="6373260"/>
            <a:ext cx="5771556" cy="365125"/>
          </a:xfrm>
          <a:prstGeom prst="rect">
            <a:avLst/>
          </a:prstGeom>
        </p:spPr>
        <p:txBody>
          <a:bodyPr/>
          <a:lstStyle/>
          <a:p>
            <a:r>
              <a:rPr lang="en-GB" sz="1400" dirty="0"/>
              <a:t>LHCC OPEN session – 18.11.2024</a:t>
            </a:r>
            <a:endParaRPr lang="en-US" sz="1400" dirty="0"/>
          </a:p>
        </p:txBody>
      </p:sp>
    </p:spTree>
    <p:extLst>
      <p:ext uri="{BB962C8B-B14F-4D97-AF65-F5344CB8AC3E}">
        <p14:creationId xmlns:p14="http://schemas.microsoft.com/office/powerpoint/2010/main" val="2834856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7944664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74638"/>
            <a:ext cx="5640020" cy="714265"/>
          </a:xfrm>
          <a:prstGeom prst="rect">
            <a:avLst/>
          </a:prstGeom>
          <a:solidFill>
            <a:schemeClr val="bg1"/>
          </a:solidFill>
        </p:spPr>
        <p:txBody>
          <a:bodyPr vert="horz" lIns="45720" rIns="45720" anchor="ctr">
            <a:normAutofit/>
          </a:bodyPr>
          <a:lstStyle/>
          <a:p>
            <a:r>
              <a:rPr kumimoji="0" lang="fr-CH" dirty="0"/>
              <a:t> Cliquez et modifiez le titre</a:t>
            </a:r>
            <a:endParaRPr kumimoji="0" lang="en-US" dirty="0"/>
          </a:p>
        </p:txBody>
      </p:sp>
      <p:sp>
        <p:nvSpPr>
          <p:cNvPr id="30" name="Espace réservé du texte 29"/>
          <p:cNvSpPr>
            <a:spLocks noGrp="1"/>
          </p:cNvSpPr>
          <p:nvPr>
            <p:ph type="body"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7" name="Image 4" descr="bande-01.eps"/>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0" y="5963730"/>
            <a:ext cx="12192000" cy="901135"/>
          </a:xfrm>
          <a:prstGeom prst="rect">
            <a:avLst/>
          </a:prstGeom>
        </p:spPr>
      </p:pic>
      <p:sp>
        <p:nvSpPr>
          <p:cNvPr id="10" name="Slide Number Placeholder 2"/>
          <p:cNvSpPr txBox="1">
            <a:spLocks/>
          </p:cNvSpPr>
          <p:nvPr/>
        </p:nvSpPr>
        <p:spPr>
          <a:xfrm>
            <a:off x="9144000" y="633730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fld id="{4628D0A3-5C9A-4901-9C42-FBE507C34AF3}" type="slidenum">
              <a:rPr lang="en-GB" sz="1200" smtClean="0">
                <a:solidFill>
                  <a:srgbClr val="FFFFFF"/>
                </a:solidFill>
              </a:rPr>
              <a:pPr fontAlgn="auto">
                <a:spcBef>
                  <a:spcPts val="0"/>
                </a:spcBef>
                <a:spcAft>
                  <a:spcPts val="0"/>
                </a:spcAft>
              </a:pPr>
              <a:t>‹#›</a:t>
            </a:fld>
            <a:endParaRPr lang="en-GB" sz="1200" dirty="0">
              <a:solidFill>
                <a:srgbClr val="FFFFFF"/>
              </a:solidFill>
            </a:endParaRPr>
          </a:p>
        </p:txBody>
      </p:sp>
      <p:sp>
        <p:nvSpPr>
          <p:cNvPr id="11" name="TextBox 10"/>
          <p:cNvSpPr txBox="1"/>
          <p:nvPr userDrawn="1"/>
        </p:nvSpPr>
        <p:spPr>
          <a:xfrm>
            <a:off x="988135" y="6242864"/>
            <a:ext cx="934049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rgbClr val="FFFFFF"/>
                </a:solidFill>
                <a:latin typeface="Arial"/>
                <a:ea typeface="+mn-ea"/>
                <a:cs typeface="+mn-cs"/>
              </a:rPr>
              <a:t>59</a:t>
            </a:r>
            <a:r>
              <a:rPr lang="en-GB" sz="1400" kern="1200" baseline="30000" dirty="0">
                <a:solidFill>
                  <a:srgbClr val="FFFFFF"/>
                </a:solidFill>
                <a:latin typeface="Arial"/>
                <a:ea typeface="+mn-ea"/>
                <a:cs typeface="+mn-cs"/>
              </a:rPr>
              <a:t>th</a:t>
            </a:r>
            <a:r>
              <a:rPr lang="en-GB" sz="1400" kern="1200" dirty="0">
                <a:solidFill>
                  <a:srgbClr val="FFFFFF"/>
                </a:solidFill>
                <a:latin typeface="Arial"/>
                <a:ea typeface="+mn-ea"/>
                <a:cs typeface="+mn-cs"/>
              </a:rPr>
              <a:t> Rencontres de </a:t>
            </a:r>
            <a:r>
              <a:rPr lang="en-GB" sz="1400" kern="1200" dirty="0" err="1">
                <a:solidFill>
                  <a:srgbClr val="FFFFFF"/>
                </a:solidFill>
                <a:latin typeface="Arial"/>
                <a:ea typeface="+mn-ea"/>
                <a:cs typeface="+mn-cs"/>
              </a:rPr>
              <a:t>Moriond</a:t>
            </a:r>
            <a:r>
              <a:rPr lang="en-GB" sz="1400" kern="1200" dirty="0">
                <a:solidFill>
                  <a:srgbClr val="FFFFFF"/>
                </a:solidFill>
                <a:latin typeface="Arial"/>
                <a:ea typeface="+mn-ea"/>
                <a:cs typeface="+mn-cs"/>
              </a:rPr>
              <a:t> -</a:t>
            </a:r>
            <a:r>
              <a:rPr lang="en-GB" sz="1400" dirty="0">
                <a:solidFill>
                  <a:srgbClr val="FFFFFF"/>
                </a:solidFill>
                <a:latin typeface="Arial"/>
              </a:rPr>
              <a:t> 31.03.2025</a:t>
            </a:r>
          </a:p>
        </p:txBody>
      </p:sp>
    </p:spTree>
    <p:extLst>
      <p:ext uri="{BB962C8B-B14F-4D97-AF65-F5344CB8AC3E}">
        <p14:creationId xmlns:p14="http://schemas.microsoft.com/office/powerpoint/2010/main" val="401448173"/>
      </p:ext>
    </p:extLst>
  </p:cSld>
  <p:clrMap bg1="lt1" tx1="dk1" bg2="lt2" tx2="dk2" accent1="accent1" accent2="accent2" accent3="accent3" accent4="accent4" accent5="accent5" accent6="accent6" hlink="hlink" folHlink="folHlink"/>
  <p:sldLayoutIdLst>
    <p:sldLayoutId id="2147486924" r:id="rId1"/>
    <p:sldLayoutId id="2147486928" r:id="rId2"/>
    <p:sldLayoutId id="2147486929" r:id="rId3"/>
    <p:sldLayoutId id="2147486927" r:id="rId4"/>
    <p:sldLayoutId id="2147486931" r:id="rId5"/>
    <p:sldLayoutId id="2147486932" r:id="rId6"/>
    <p:sldLayoutId id="2147486933" r:id="rId7"/>
    <p:sldLayoutId id="2147486934" r:id="rId8"/>
  </p:sldLayoutIdLst>
  <p:hf sldNum="0" hdr="0" ftr="0"/>
  <p:txStyles>
    <p:titleStyle>
      <a:lvl1pPr algn="l" rtl="0" eaLnBrk="1" latinLnBrk="0" hangingPunct="1">
        <a:spcBef>
          <a:spcPct val="0"/>
        </a:spcBef>
        <a:buNone/>
        <a:defRPr kumimoji="0" sz="3600" kern="1200">
          <a:solidFill>
            <a:srgbClr val="0214BE"/>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6.xml"/><Relationship Id="rId5" Type="http://schemas.openxmlformats.org/officeDocument/2006/relationships/image" Target="../media/image40.sv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hyperlink" Target="https://indico.cern.ch/event/1484933/"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emf"/><Relationship Id="rId1" Type="http://schemas.openxmlformats.org/officeDocument/2006/relationships/slideLayout" Target="../slideLayouts/slideLayout5.xml"/><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xml"/><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4.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75.png"/></Relationships>
</file>

<file path=ppt/slides/_rels/slide3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78.jpeg"/><Relationship Id="rId7" Type="http://schemas.openxmlformats.org/officeDocument/2006/relationships/image" Target="../media/image81.png"/><Relationship Id="rId2" Type="http://schemas.openxmlformats.org/officeDocument/2006/relationships/image" Target="../media/image77.jpe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hyperlink" Target="https://indico.cern.ch/event/1337597/contributions/5634092/attachments/2766260/4821226/2312_JAPW_CP.pdf" TargetMode="External"/><Relationship Id="rId4" Type="http://schemas.openxmlformats.org/officeDocument/2006/relationships/image" Target="../media/image79.jpe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7478579" y="5549350"/>
            <a:ext cx="4566335" cy="1144075"/>
          </a:xfrm>
        </p:spPr>
        <p:txBody>
          <a:bodyPr/>
          <a:lstStyle/>
          <a:p>
            <a:r>
              <a:rPr lang="en-US" sz="2400" dirty="0"/>
              <a:t>Matteo Solfaroli</a:t>
            </a:r>
            <a:endParaRPr lang="en-US" dirty="0"/>
          </a:p>
          <a:p>
            <a:r>
              <a:rPr lang="en-US" sz="1800" dirty="0" err="1"/>
              <a:t>Moriond</a:t>
            </a:r>
            <a:r>
              <a:rPr lang="en-US" sz="1800" dirty="0"/>
              <a:t> QCD and high energy interactions</a:t>
            </a:r>
          </a:p>
          <a:p>
            <a:r>
              <a:rPr lang="en-US" sz="1800" dirty="0"/>
              <a:t>March 31</a:t>
            </a:r>
            <a:r>
              <a:rPr lang="en-US" sz="1800" baseline="30000" dirty="0"/>
              <a:t>st</a:t>
            </a:r>
            <a:r>
              <a:rPr lang="en-US" sz="1800" dirty="0"/>
              <a:t>, 2025</a:t>
            </a:r>
          </a:p>
        </p:txBody>
      </p:sp>
      <p:sp>
        <p:nvSpPr>
          <p:cNvPr id="10" name="TextBox 9">
            <a:extLst>
              <a:ext uri="{FF2B5EF4-FFF2-40B4-BE49-F238E27FC236}">
                <a16:creationId xmlns:a16="http://schemas.microsoft.com/office/drawing/2014/main" id="{AE004029-E2C2-DCF7-7C19-107A7E871814}"/>
              </a:ext>
            </a:extLst>
          </p:cNvPr>
          <p:cNvSpPr txBox="1"/>
          <p:nvPr/>
        </p:nvSpPr>
        <p:spPr>
          <a:xfrm>
            <a:off x="335250" y="3429000"/>
            <a:ext cx="9486035" cy="923330"/>
          </a:xfrm>
          <a:prstGeom prst="rect">
            <a:avLst/>
          </a:prstGeom>
          <a:noFill/>
        </p:spPr>
        <p:txBody>
          <a:bodyPr wrap="square">
            <a:spAutoFit/>
          </a:bodyPr>
          <a:lstStyle/>
          <a:p>
            <a:r>
              <a:rPr lang="en-GB" sz="5400" b="1" dirty="0">
                <a:solidFill>
                  <a:schemeClr val="bg1"/>
                </a:solidFill>
                <a:latin typeface="+mn-lt"/>
              </a:rPr>
              <a:t>LHC status</a:t>
            </a:r>
            <a:endParaRPr lang="en-CH" sz="5400" b="1" dirty="0">
              <a:solidFill>
                <a:schemeClr val="bg1"/>
              </a:solidFill>
              <a:latin typeface="+mn-lt"/>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AD1DC-1AE6-E9A4-B2BB-D3AF0EE38CE1}"/>
            </a:ext>
          </a:extLst>
        </p:cNvPr>
        <p:cNvGrpSpPr/>
        <p:nvPr/>
      </p:nvGrpSpPr>
      <p:grpSpPr>
        <a:xfrm>
          <a:off x="0" y="0"/>
          <a:ext cx="0" cy="0"/>
          <a:chOff x="0" y="0"/>
          <a:chExt cx="0" cy="0"/>
        </a:xfrm>
      </p:grpSpPr>
      <p:pic>
        <p:nvPicPr>
          <p:cNvPr id="7" name="Picture 6" descr="A diagram of a pie chart&#10;&#10;Description automatically generated">
            <a:extLst>
              <a:ext uri="{FF2B5EF4-FFF2-40B4-BE49-F238E27FC236}">
                <a16:creationId xmlns:a16="http://schemas.microsoft.com/office/drawing/2014/main" id="{42CC1AC4-3E46-0B4B-5A21-0A02FF9B5BF5}"/>
              </a:ext>
            </a:extLst>
          </p:cNvPr>
          <p:cNvPicPr>
            <a:picLocks noChangeAspect="1"/>
          </p:cNvPicPr>
          <p:nvPr/>
        </p:nvPicPr>
        <p:blipFill>
          <a:blip r:embed="rId2">
            <a:extLst>
              <a:ext uri="{28A0092B-C50C-407E-A947-70E740481C1C}">
                <a14:useLocalDpi xmlns:a14="http://schemas.microsoft.com/office/drawing/2010/main" val="0"/>
              </a:ext>
            </a:extLst>
          </a:blip>
          <a:srcRect t="35658" b="7365"/>
          <a:stretch/>
        </p:blipFill>
        <p:spPr>
          <a:xfrm>
            <a:off x="6480050" y="2054948"/>
            <a:ext cx="5453510" cy="2889713"/>
          </a:xfrm>
          <a:prstGeom prst="rect">
            <a:avLst/>
          </a:prstGeom>
        </p:spPr>
      </p:pic>
      <p:sp>
        <p:nvSpPr>
          <p:cNvPr id="3" name="Title 2">
            <a:extLst>
              <a:ext uri="{FF2B5EF4-FFF2-40B4-BE49-F238E27FC236}">
                <a16:creationId xmlns:a16="http://schemas.microsoft.com/office/drawing/2014/main" id="{1FEDC800-3655-87FB-6C6E-E837C6BBFC09}"/>
              </a:ext>
            </a:extLst>
          </p:cNvPr>
          <p:cNvSpPr>
            <a:spLocks noGrp="1"/>
          </p:cNvSpPr>
          <p:nvPr>
            <p:ph type="title"/>
          </p:nvPr>
        </p:nvSpPr>
        <p:spPr>
          <a:xfrm>
            <a:off x="609601" y="274638"/>
            <a:ext cx="5640020" cy="714265"/>
          </a:xfrm>
        </p:spPr>
        <p:txBody>
          <a:bodyPr/>
          <a:lstStyle/>
          <a:p>
            <a:r>
              <a:rPr lang="en-GB" dirty="0"/>
              <a:t>Availability</a:t>
            </a:r>
          </a:p>
        </p:txBody>
      </p:sp>
      <p:sp>
        <p:nvSpPr>
          <p:cNvPr id="4" name="TextBox 3">
            <a:extLst>
              <a:ext uri="{FF2B5EF4-FFF2-40B4-BE49-F238E27FC236}">
                <a16:creationId xmlns:a16="http://schemas.microsoft.com/office/drawing/2014/main" id="{F14C75B5-BC74-0F17-B11A-42D5636D0873}"/>
              </a:ext>
            </a:extLst>
          </p:cNvPr>
          <p:cNvSpPr txBox="1"/>
          <p:nvPr/>
        </p:nvSpPr>
        <p:spPr>
          <a:xfrm>
            <a:off x="355114" y="1009485"/>
            <a:ext cx="7392301" cy="1092607"/>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GB" sz="2000" dirty="0">
                <a:latin typeface="+mn-lt"/>
              </a:rPr>
              <a:t>Availability is </a:t>
            </a:r>
            <a:r>
              <a:rPr lang="en-GB" sz="2000" u="sng" dirty="0">
                <a:latin typeface="+mn-lt"/>
              </a:rPr>
              <a:t>THE key factor</a:t>
            </a:r>
            <a:r>
              <a:rPr lang="en-GB" sz="2000" dirty="0">
                <a:latin typeface="+mn-lt"/>
              </a:rPr>
              <a:t> for accelerator performance</a:t>
            </a:r>
          </a:p>
          <a:p>
            <a:pPr marL="285750" indent="-285750">
              <a:spcBef>
                <a:spcPts val="600"/>
              </a:spcBef>
              <a:buFont typeface="Arial" panose="020B0604020202020204" pitchFamily="34" charset="0"/>
              <a:buChar char="•"/>
            </a:pPr>
            <a:r>
              <a:rPr lang="en-GB" sz="2000" b="1" dirty="0">
                <a:effectLst/>
                <a:latin typeface="+mn-lt"/>
              </a:rPr>
              <a:t>Availability factor </a:t>
            </a:r>
            <a:r>
              <a:rPr lang="en-GB" sz="2000" dirty="0">
                <a:effectLst/>
                <a:latin typeface="+mn-lt"/>
              </a:rPr>
              <a:t>was </a:t>
            </a:r>
            <a:r>
              <a:rPr lang="en-GB" sz="2000" b="1" u="sng" dirty="0">
                <a:effectLst/>
                <a:latin typeface="+mn-lt"/>
              </a:rPr>
              <a:t>~constant</a:t>
            </a:r>
            <a:r>
              <a:rPr lang="en-GB" sz="2000" dirty="0">
                <a:effectLst/>
                <a:latin typeface="+mn-lt"/>
              </a:rPr>
              <a:t> through Run2 and Run3 for small (&lt;24h) faults</a:t>
            </a:r>
            <a:endParaRPr lang="en-GB" sz="2000" dirty="0">
              <a:latin typeface="+mn-lt"/>
            </a:endParaRPr>
          </a:p>
        </p:txBody>
      </p:sp>
      <p:pic>
        <p:nvPicPr>
          <p:cNvPr id="9" name="Picture 8" descr="A screenshot of a web page&#10;&#10;Description automatically generated">
            <a:extLst>
              <a:ext uri="{FF2B5EF4-FFF2-40B4-BE49-F238E27FC236}">
                <a16:creationId xmlns:a16="http://schemas.microsoft.com/office/drawing/2014/main" id="{4A576CDA-EFC6-92E2-A92F-F4BE73CABD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415" y="503251"/>
            <a:ext cx="2573135" cy="1598841"/>
          </a:xfrm>
          <a:prstGeom prst="rect">
            <a:avLst/>
          </a:prstGeom>
        </p:spPr>
      </p:pic>
      <p:pic>
        <p:nvPicPr>
          <p:cNvPr id="12" name="Picture 11" descr="A graph of a number of data&#10;&#10;Description automatically generated">
            <a:extLst>
              <a:ext uri="{FF2B5EF4-FFF2-40B4-BE49-F238E27FC236}">
                <a16:creationId xmlns:a16="http://schemas.microsoft.com/office/drawing/2014/main" id="{E9D6B159-36E2-C808-6D38-F8596C3337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957" y="2294433"/>
            <a:ext cx="4782092" cy="2889713"/>
          </a:xfrm>
          <a:prstGeom prst="rect">
            <a:avLst/>
          </a:prstGeom>
        </p:spPr>
      </p:pic>
      <p:sp>
        <p:nvSpPr>
          <p:cNvPr id="16" name="TextBox 15">
            <a:extLst>
              <a:ext uri="{FF2B5EF4-FFF2-40B4-BE49-F238E27FC236}">
                <a16:creationId xmlns:a16="http://schemas.microsoft.com/office/drawing/2014/main" id="{ECBDC84B-3A8F-33B8-72D6-1C6B8C9FFB0E}"/>
              </a:ext>
            </a:extLst>
          </p:cNvPr>
          <p:cNvSpPr txBox="1"/>
          <p:nvPr/>
        </p:nvSpPr>
        <p:spPr>
          <a:xfrm>
            <a:off x="258440" y="5325295"/>
            <a:ext cx="6567255" cy="523220"/>
          </a:xfrm>
          <a:prstGeom prst="rect">
            <a:avLst/>
          </a:prstGeom>
          <a:noFill/>
        </p:spPr>
        <p:txBody>
          <a:bodyPr wrap="square" rtlCol="0">
            <a:spAutoFit/>
          </a:bodyPr>
          <a:lstStyle/>
          <a:p>
            <a:pPr algn="ctr"/>
            <a:r>
              <a:rPr lang="en-CH" sz="1400" dirty="0"/>
              <a:t>NOTE: the availability of the proton run is calculated on the effective time from the retrospetctively calculated schedule (long faults are not included)</a:t>
            </a:r>
          </a:p>
        </p:txBody>
      </p:sp>
      <p:sp>
        <p:nvSpPr>
          <p:cNvPr id="18" name="TextBox 17">
            <a:extLst>
              <a:ext uri="{FF2B5EF4-FFF2-40B4-BE49-F238E27FC236}">
                <a16:creationId xmlns:a16="http://schemas.microsoft.com/office/drawing/2014/main" id="{70F75173-D285-7A27-15FD-7E5AC196A7F6}"/>
              </a:ext>
            </a:extLst>
          </p:cNvPr>
          <p:cNvSpPr txBox="1"/>
          <p:nvPr/>
        </p:nvSpPr>
        <p:spPr>
          <a:xfrm>
            <a:off x="8054655" y="5118820"/>
            <a:ext cx="3412847" cy="646331"/>
          </a:xfrm>
          <a:prstGeom prst="rect">
            <a:avLst/>
          </a:prstGeom>
          <a:noFill/>
        </p:spPr>
        <p:txBody>
          <a:bodyPr wrap="square">
            <a:spAutoFit/>
          </a:bodyPr>
          <a:lstStyle/>
          <a:p>
            <a:pPr algn="ctr"/>
            <a:r>
              <a:rPr lang="en-GB" sz="1200" b="0" i="0" u="none" strike="noStrike" dirty="0">
                <a:effectLst/>
                <a:latin typeface="+mn-lt"/>
              </a:rPr>
              <a:t>Minor differences in numbers are due to slightly different choices in term of dates (including or not scrubbing run, TS recovery etc)</a:t>
            </a:r>
            <a:endParaRPr lang="en-CH" sz="1200" dirty="0">
              <a:latin typeface="+mn-lt"/>
            </a:endParaRPr>
          </a:p>
        </p:txBody>
      </p:sp>
      <p:pic>
        <p:nvPicPr>
          <p:cNvPr id="2" name="Picture 1" descr="A screenshot of a web page&#10;&#10;Description automatically generated">
            <a:extLst>
              <a:ext uri="{FF2B5EF4-FFF2-40B4-BE49-F238E27FC236}">
                <a16:creationId xmlns:a16="http://schemas.microsoft.com/office/drawing/2014/main" id="{5637A7E1-75CB-BBB5-E9B2-772C4CD055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4058" y="893206"/>
            <a:ext cx="1182828" cy="737804"/>
          </a:xfrm>
          <a:prstGeom prst="rect">
            <a:avLst/>
          </a:prstGeom>
        </p:spPr>
      </p:pic>
      <p:sp>
        <p:nvSpPr>
          <p:cNvPr id="6" name="TextBox 5">
            <a:extLst>
              <a:ext uri="{FF2B5EF4-FFF2-40B4-BE49-F238E27FC236}">
                <a16:creationId xmlns:a16="http://schemas.microsoft.com/office/drawing/2014/main" id="{B7D915CA-99C3-49F7-3DA7-ABB0447DCC39}"/>
              </a:ext>
            </a:extLst>
          </p:cNvPr>
          <p:cNvSpPr txBox="1"/>
          <p:nvPr/>
        </p:nvSpPr>
        <p:spPr>
          <a:xfrm>
            <a:off x="8611527" y="133919"/>
            <a:ext cx="844910" cy="369332"/>
          </a:xfrm>
          <a:prstGeom prst="rect">
            <a:avLst/>
          </a:prstGeom>
          <a:noFill/>
        </p:spPr>
        <p:txBody>
          <a:bodyPr wrap="square">
            <a:spAutoFit/>
          </a:bodyPr>
          <a:lstStyle/>
          <a:p>
            <a:r>
              <a:rPr lang="en-GB" dirty="0"/>
              <a:t>p</a:t>
            </a:r>
            <a:r>
              <a:rPr lang="en-CH" sz="1800" dirty="0"/>
              <a:t>p run</a:t>
            </a:r>
            <a:endParaRPr lang="en-CH" dirty="0"/>
          </a:p>
        </p:txBody>
      </p:sp>
      <p:sp>
        <p:nvSpPr>
          <p:cNvPr id="8" name="TextBox 7">
            <a:extLst>
              <a:ext uri="{FF2B5EF4-FFF2-40B4-BE49-F238E27FC236}">
                <a16:creationId xmlns:a16="http://schemas.microsoft.com/office/drawing/2014/main" id="{BE2AA99E-705E-978A-47E7-BE5599B2A010}"/>
              </a:ext>
            </a:extLst>
          </p:cNvPr>
          <p:cNvSpPr txBox="1"/>
          <p:nvPr/>
        </p:nvSpPr>
        <p:spPr>
          <a:xfrm>
            <a:off x="10478973" y="318195"/>
            <a:ext cx="1532998" cy="584775"/>
          </a:xfrm>
          <a:prstGeom prst="rect">
            <a:avLst/>
          </a:prstGeom>
          <a:noFill/>
        </p:spPr>
        <p:txBody>
          <a:bodyPr wrap="square">
            <a:spAutoFit/>
          </a:bodyPr>
          <a:lstStyle/>
          <a:p>
            <a:pPr algn="ctr"/>
            <a:r>
              <a:rPr lang="en-GB" sz="1600" dirty="0"/>
              <a:t>p</a:t>
            </a:r>
            <a:r>
              <a:rPr lang="en-CH" sz="1600" dirty="0"/>
              <a:t>p reference run</a:t>
            </a:r>
          </a:p>
        </p:txBody>
      </p:sp>
    </p:spTree>
    <p:extLst>
      <p:ext uri="{BB962C8B-B14F-4D97-AF65-F5344CB8AC3E}">
        <p14:creationId xmlns:p14="http://schemas.microsoft.com/office/powerpoint/2010/main" val="2213547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3BFEB-0DB3-B689-DD9E-49D7F755B25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104B0FB-F167-58C1-AB42-4F26DC402615}"/>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E4575FCE-9F7B-01FB-069B-0FC2126EEC27}"/>
              </a:ext>
            </a:extLst>
          </p:cNvPr>
          <p:cNvSpPr txBox="1"/>
          <p:nvPr/>
        </p:nvSpPr>
        <p:spPr>
          <a:xfrm>
            <a:off x="1506603" y="1574646"/>
            <a:ext cx="9486035" cy="3708708"/>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configuration</a:t>
            </a:r>
            <a:r>
              <a:rPr lang="en-CH" sz="3500" dirty="0">
                <a:solidFill>
                  <a:schemeClr val="tx1">
                    <a:alpha val="35000"/>
                  </a:schemeClr>
                </a:solidFill>
                <a:latin typeface="+mn-lt"/>
              </a:rPr>
              <a:t> and main challenges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dirty="0">
                <a:latin typeface="+mn-lt"/>
              </a:rPr>
              <a:t>Considerations on </a:t>
            </a:r>
            <a:r>
              <a:rPr lang="en-US" sz="3500" b="1" dirty="0">
                <a:latin typeface="+mn-lt"/>
              </a:rPr>
              <a:t>beam intensity </a:t>
            </a:r>
            <a:r>
              <a:rPr lang="en-US" sz="3500" dirty="0">
                <a:latin typeface="+mn-lt"/>
              </a:rPr>
              <a:t>increase</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schedule</a:t>
            </a:r>
            <a:r>
              <a:rPr lang="en-CH" sz="3500" dirty="0">
                <a:solidFill>
                  <a:schemeClr val="tx1">
                    <a:alpha val="35000"/>
                  </a:schemeClr>
                </a:solidFill>
                <a:latin typeface="+mn-lt"/>
              </a:rPr>
              <a:t> and projections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b="1" dirty="0">
                <a:solidFill>
                  <a:schemeClr val="tx1">
                    <a:alpha val="35000"/>
                  </a:schemeClr>
                </a:solidFill>
                <a:latin typeface="+mn-lt"/>
              </a:rPr>
              <a:t>Oxygen</a:t>
            </a:r>
            <a:r>
              <a:rPr lang="en-US" sz="3500" dirty="0">
                <a:solidFill>
                  <a:schemeClr val="tx1">
                    <a:alpha val="35000"/>
                  </a:schemeClr>
                </a:solidFill>
                <a:latin typeface="+mn-lt"/>
              </a:rPr>
              <a:t> </a:t>
            </a:r>
            <a:r>
              <a:rPr lang="en-US" sz="3500" b="1" dirty="0">
                <a:solidFill>
                  <a:schemeClr val="tx1">
                    <a:alpha val="35000"/>
                  </a:schemeClr>
                </a:solidFill>
                <a:latin typeface="+mn-lt"/>
              </a:rPr>
              <a:t>run</a:t>
            </a:r>
            <a:r>
              <a:rPr lang="en-US" sz="3500" dirty="0">
                <a:solidFill>
                  <a:schemeClr val="tx1">
                    <a:alpha val="35000"/>
                  </a:schemeClr>
                </a:solidFill>
                <a:latin typeface="+mn-lt"/>
              </a:rPr>
              <a:t> preparation</a:t>
            </a:r>
            <a:endParaRPr lang="en-CH" sz="3500" dirty="0">
              <a:solidFill>
                <a:schemeClr val="tx1">
                  <a:alpha val="35000"/>
                </a:schemeClr>
              </a:solidFill>
              <a:latin typeface="+mn-lt"/>
            </a:endParaRPr>
          </a:p>
        </p:txBody>
      </p:sp>
    </p:spTree>
    <p:extLst>
      <p:ext uri="{BB962C8B-B14F-4D97-AF65-F5344CB8AC3E}">
        <p14:creationId xmlns:p14="http://schemas.microsoft.com/office/powerpoint/2010/main" val="3598381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B45BA098-8301-081C-5AB1-481415010BB2}"/>
              </a:ext>
            </a:extLst>
          </p:cNvPr>
          <p:cNvSpPr txBox="1"/>
          <p:nvPr/>
        </p:nvSpPr>
        <p:spPr>
          <a:xfrm>
            <a:off x="387981" y="1140121"/>
            <a:ext cx="5649789" cy="2903359"/>
          </a:xfrm>
          <a:prstGeom prst="rect">
            <a:avLst/>
          </a:prstGeom>
          <a:noFill/>
          <a:ln w="38100">
            <a:solidFill>
              <a:srgbClr val="C00000"/>
            </a:solidFill>
          </a:ln>
        </p:spPr>
        <p:txBody>
          <a:bodyPr wrap="square">
            <a:spAutoFit/>
          </a:bodyPr>
          <a:lstStyle/>
          <a:p>
            <a:pPr algn="ctr">
              <a:spcBef>
                <a:spcPts val="600"/>
              </a:spcBef>
            </a:pPr>
            <a:r>
              <a:rPr lang="en-GB" sz="2200" b="1" dirty="0">
                <a:latin typeface="+mn-lt"/>
              </a:rPr>
              <a:t>IMPACT in 2023</a:t>
            </a:r>
          </a:p>
          <a:p>
            <a:pPr marL="230188" indent="-230188">
              <a:spcBef>
                <a:spcPts val="400"/>
              </a:spcBef>
              <a:buFont typeface="Arial" panose="020B0604020202020204" pitchFamily="34" charset="0"/>
              <a:buChar char="•"/>
            </a:pPr>
            <a:r>
              <a:rPr lang="en-GB" dirty="0">
                <a:latin typeface="+mn-lt"/>
              </a:rPr>
              <a:t>~5 days lost</a:t>
            </a:r>
          </a:p>
          <a:p>
            <a:pPr marL="230188" indent="-230188">
              <a:spcBef>
                <a:spcPts val="400"/>
              </a:spcBef>
              <a:buFont typeface="Arial" panose="020B0604020202020204" pitchFamily="34" charset="0"/>
              <a:buChar char="•"/>
            </a:pPr>
            <a:r>
              <a:rPr lang="en-GB" b="1" dirty="0">
                <a:solidFill>
                  <a:schemeClr val="tx1">
                    <a:lumMod val="60000"/>
                    <a:lumOff val="40000"/>
                  </a:schemeClr>
                </a:solidFill>
                <a:latin typeface="+mn-lt"/>
              </a:rPr>
              <a:t>Bunch intensity limited </a:t>
            </a:r>
            <a:r>
              <a:rPr lang="en-GB" dirty="0">
                <a:latin typeface="+mn-lt"/>
              </a:rPr>
              <a:t>to 1.6x10</a:t>
            </a:r>
            <a:r>
              <a:rPr lang="en-GB" baseline="30000" dirty="0">
                <a:latin typeface="+mn-lt"/>
              </a:rPr>
              <a:t>11</a:t>
            </a:r>
            <a:r>
              <a:rPr lang="en-GB" dirty="0">
                <a:latin typeface="+mn-lt"/>
              </a:rPr>
              <a:t> ppb</a:t>
            </a:r>
          </a:p>
          <a:p>
            <a:pPr algn="ctr">
              <a:spcBef>
                <a:spcPts val="600"/>
              </a:spcBef>
            </a:pPr>
            <a:endParaRPr lang="en-GB" sz="800" b="1" dirty="0">
              <a:latin typeface="+mn-lt"/>
            </a:endParaRPr>
          </a:p>
          <a:p>
            <a:pPr algn="ctr">
              <a:spcBef>
                <a:spcPts val="600"/>
              </a:spcBef>
            </a:pPr>
            <a:r>
              <a:rPr lang="en-GB" sz="2200" b="1" dirty="0">
                <a:latin typeface="+mn-lt"/>
              </a:rPr>
              <a:t>IMPACT in 2024</a:t>
            </a:r>
          </a:p>
          <a:p>
            <a:pPr marL="230188" indent="-230188">
              <a:spcBef>
                <a:spcPts val="600"/>
              </a:spcBef>
              <a:buFont typeface="Arial" panose="020B0604020202020204" pitchFamily="34" charset="0"/>
              <a:buChar char="•"/>
            </a:pPr>
            <a:r>
              <a:rPr lang="en-GB" b="1" dirty="0">
                <a:solidFill>
                  <a:schemeClr val="tx1">
                    <a:lumMod val="60000"/>
                    <a:lumOff val="40000"/>
                  </a:schemeClr>
                </a:solidFill>
                <a:latin typeface="+mn-lt"/>
              </a:rPr>
              <a:t>Bunch intensity limited </a:t>
            </a:r>
            <a:r>
              <a:rPr lang="en-GB" dirty="0">
                <a:latin typeface="+mn-lt"/>
              </a:rPr>
              <a:t>to 1.6x10</a:t>
            </a:r>
            <a:r>
              <a:rPr lang="en-GB" baseline="30000" dirty="0">
                <a:latin typeface="+mn-lt"/>
              </a:rPr>
              <a:t>11</a:t>
            </a:r>
            <a:r>
              <a:rPr lang="en-GB" dirty="0">
                <a:latin typeface="+mn-lt"/>
              </a:rPr>
              <a:t> ppb, while maximizing the bunch length throughout the cycle</a:t>
            </a:r>
          </a:p>
          <a:p>
            <a:pPr marL="687388" lvl="1" indent="-230188">
              <a:spcBef>
                <a:spcPts val="600"/>
              </a:spcBef>
              <a:buFont typeface="Arial" panose="020B0604020202020204" pitchFamily="34" charset="0"/>
              <a:buChar char="•"/>
            </a:pPr>
            <a:r>
              <a:rPr lang="en-US" sz="1600" dirty="0">
                <a:latin typeface="+mn-lt"/>
              </a:rPr>
              <a:t>Difficult to identify </a:t>
            </a:r>
            <a:r>
              <a:rPr lang="en-US" sz="1600" b="1" u="sng" dirty="0">
                <a:latin typeface="+mn-lt"/>
              </a:rPr>
              <a:t>intensity limitation</a:t>
            </a:r>
            <a:r>
              <a:rPr lang="en-US" sz="1600" b="1" dirty="0">
                <a:latin typeface="+mn-lt"/>
              </a:rPr>
              <a:t> </a:t>
            </a:r>
            <a:r>
              <a:rPr lang="en-US" sz="1600" dirty="0">
                <a:latin typeface="+mn-lt"/>
              </a:rPr>
              <a:t>(strong dependence on contact quality)</a:t>
            </a:r>
          </a:p>
        </p:txBody>
      </p:sp>
      <p:sp>
        <p:nvSpPr>
          <p:cNvPr id="19" name="TextBox 18">
            <a:extLst>
              <a:ext uri="{FF2B5EF4-FFF2-40B4-BE49-F238E27FC236}">
                <a16:creationId xmlns:a16="http://schemas.microsoft.com/office/drawing/2014/main" id="{49DAECF2-7BEF-BE84-80D6-EFB4A22B66DB}"/>
              </a:ext>
            </a:extLst>
          </p:cNvPr>
          <p:cNvSpPr txBox="1"/>
          <p:nvPr/>
        </p:nvSpPr>
        <p:spPr>
          <a:xfrm>
            <a:off x="422410" y="4269985"/>
            <a:ext cx="5503720" cy="1369606"/>
          </a:xfrm>
          <a:prstGeom prst="rect">
            <a:avLst/>
          </a:prstGeom>
          <a:noFill/>
        </p:spPr>
        <p:txBody>
          <a:bodyPr wrap="square" rtlCol="0">
            <a:spAutoFit/>
          </a:bodyPr>
          <a:lstStyle/>
          <a:p>
            <a:pPr>
              <a:spcBef>
                <a:spcPts val="1200"/>
              </a:spcBef>
            </a:pPr>
            <a:r>
              <a:rPr lang="en-CH" sz="2000" dirty="0">
                <a:latin typeface="+mn-lt"/>
              </a:rPr>
              <a:t>Problem traced to </a:t>
            </a:r>
            <a:r>
              <a:rPr lang="en-CH" sz="2000" b="1" dirty="0">
                <a:solidFill>
                  <a:schemeClr val="tx1">
                    <a:lumMod val="60000"/>
                    <a:lumOff val="40000"/>
                  </a:schemeClr>
                </a:solidFill>
                <a:latin typeface="+mn-lt"/>
              </a:rPr>
              <a:t>localized heating </a:t>
            </a:r>
            <a:r>
              <a:rPr lang="en-CH" sz="2000" dirty="0">
                <a:latin typeface="+mn-lt"/>
              </a:rPr>
              <a:t>of the tension spring of diameter 212 (ID212) modules, </a:t>
            </a:r>
            <a:r>
              <a:rPr lang="en-CH" sz="2000" b="1" dirty="0">
                <a:latin typeface="+mn-lt"/>
              </a:rPr>
              <a:t>consolidation completed</a:t>
            </a:r>
            <a:r>
              <a:rPr lang="en-CH" sz="2000" dirty="0">
                <a:latin typeface="+mn-lt"/>
              </a:rPr>
              <a:t>:</a:t>
            </a:r>
          </a:p>
          <a:p>
            <a:pPr marL="342900" indent="-342900">
              <a:spcBef>
                <a:spcPts val="600"/>
              </a:spcBef>
              <a:buFont typeface="Arial" panose="020B0604020202020204" pitchFamily="34" charset="0"/>
              <a:buChar char="•"/>
            </a:pPr>
            <a:r>
              <a:rPr lang="en-CH" dirty="0">
                <a:latin typeface="+mn-lt"/>
              </a:rPr>
              <a:t>71 most critical module replaced</a:t>
            </a:r>
          </a:p>
        </p:txBody>
      </p:sp>
      <p:pic>
        <p:nvPicPr>
          <p:cNvPr id="24" name="Graphic 23">
            <a:extLst>
              <a:ext uri="{FF2B5EF4-FFF2-40B4-BE49-F238E27FC236}">
                <a16:creationId xmlns:a16="http://schemas.microsoft.com/office/drawing/2014/main" id="{19C408CA-31A7-D6E4-FA1C-9146D45B29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56860" y="1778820"/>
            <a:ext cx="2476500" cy="1714500"/>
          </a:xfrm>
          <a:prstGeom prst="rect">
            <a:avLst/>
          </a:prstGeom>
        </p:spPr>
      </p:pic>
      <p:pic>
        <p:nvPicPr>
          <p:cNvPr id="25" name="Graphic 24">
            <a:extLst>
              <a:ext uri="{FF2B5EF4-FFF2-40B4-BE49-F238E27FC236}">
                <a16:creationId xmlns:a16="http://schemas.microsoft.com/office/drawing/2014/main" id="{E382468B-9E4E-C5FC-B04C-292BBBC214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52450" y="1791310"/>
            <a:ext cx="2476500" cy="1714500"/>
          </a:xfrm>
          <a:prstGeom prst="rect">
            <a:avLst/>
          </a:prstGeom>
        </p:spPr>
      </p:pic>
      <p:sp>
        <p:nvSpPr>
          <p:cNvPr id="26" name="Right Arrow 25">
            <a:extLst>
              <a:ext uri="{FF2B5EF4-FFF2-40B4-BE49-F238E27FC236}">
                <a16:creationId xmlns:a16="http://schemas.microsoft.com/office/drawing/2014/main" id="{8749E961-8852-BBFA-9903-4D6A5E0B4203}"/>
              </a:ext>
            </a:extLst>
          </p:cNvPr>
          <p:cNvSpPr/>
          <p:nvPr/>
        </p:nvSpPr>
        <p:spPr>
          <a:xfrm>
            <a:off x="8822755" y="2509478"/>
            <a:ext cx="844910" cy="25318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8" name="TextBox 27">
            <a:extLst>
              <a:ext uri="{FF2B5EF4-FFF2-40B4-BE49-F238E27FC236}">
                <a16:creationId xmlns:a16="http://schemas.microsoft.com/office/drawing/2014/main" id="{A908B6BB-411F-C1E2-7EFA-B75BF9A4E9C9}"/>
              </a:ext>
            </a:extLst>
          </p:cNvPr>
          <p:cNvSpPr txBox="1"/>
          <p:nvPr/>
        </p:nvSpPr>
        <p:spPr>
          <a:xfrm>
            <a:off x="6583461" y="4232822"/>
            <a:ext cx="5186129" cy="1538883"/>
          </a:xfrm>
          <a:prstGeom prst="rect">
            <a:avLst/>
          </a:prstGeom>
          <a:noFill/>
          <a:ln>
            <a:solidFill>
              <a:schemeClr val="tx1"/>
            </a:solidFill>
          </a:ln>
        </p:spPr>
        <p:txBody>
          <a:bodyPr wrap="square">
            <a:spAutoFit/>
          </a:bodyPr>
          <a:lstStyle/>
          <a:p>
            <a:pPr algn="ctr"/>
            <a:r>
              <a:rPr lang="en-US" sz="2200" b="1" dirty="0">
                <a:latin typeface="+mn-lt"/>
              </a:rPr>
              <a:t>2025</a:t>
            </a:r>
          </a:p>
          <a:p>
            <a:pPr algn="ctr"/>
            <a:r>
              <a:rPr lang="en-US" sz="1800" dirty="0">
                <a:latin typeface="+mn-lt"/>
              </a:rPr>
              <a:t>This operational improvement, together with the consolidation open a potential </a:t>
            </a:r>
            <a:r>
              <a:rPr lang="en-US" sz="1800" b="1" dirty="0">
                <a:latin typeface="+mn-lt"/>
              </a:rPr>
              <a:t>window for </a:t>
            </a:r>
            <a:r>
              <a:rPr lang="en-US" sz="1800" b="1" dirty="0">
                <a:solidFill>
                  <a:schemeClr val="tx1">
                    <a:lumMod val="60000"/>
                    <a:lumOff val="40000"/>
                  </a:schemeClr>
                </a:solidFill>
                <a:latin typeface="+mn-lt"/>
              </a:rPr>
              <a:t>higher intensity </a:t>
            </a:r>
            <a:r>
              <a:rPr lang="en-US" sz="1800" b="1" dirty="0">
                <a:latin typeface="+mn-lt"/>
              </a:rPr>
              <a:t>tests/operation, </a:t>
            </a:r>
            <a:r>
              <a:rPr lang="en-US" sz="1800" dirty="0">
                <a:latin typeface="+mn-lt"/>
              </a:rPr>
              <a:t>w</a:t>
            </a:r>
            <a:r>
              <a:rPr lang="en-GB" sz="1800" b="0" i="0" u="none" strike="noStrike" dirty="0" err="1">
                <a:effectLst/>
                <a:latin typeface="+mn-lt"/>
              </a:rPr>
              <a:t>ith</a:t>
            </a:r>
            <a:r>
              <a:rPr lang="en-GB" sz="1800" b="0" i="0" u="none" strike="noStrike" dirty="0">
                <a:effectLst/>
                <a:latin typeface="+mn-lt"/>
              </a:rPr>
              <a:t> very low risk of impact on availability</a:t>
            </a:r>
            <a:endParaRPr lang="en-GB" sz="1800" b="1" dirty="0">
              <a:latin typeface="+mn-lt"/>
            </a:endParaRPr>
          </a:p>
        </p:txBody>
      </p:sp>
      <p:cxnSp>
        <p:nvCxnSpPr>
          <p:cNvPr id="30" name="Straight Arrow Connector 29">
            <a:extLst>
              <a:ext uri="{FF2B5EF4-FFF2-40B4-BE49-F238E27FC236}">
                <a16:creationId xmlns:a16="http://schemas.microsoft.com/office/drawing/2014/main" id="{A18B32B9-F70A-D6D2-1F44-4933E7746926}"/>
              </a:ext>
            </a:extLst>
          </p:cNvPr>
          <p:cNvCxnSpPr>
            <a:cxnSpLocks/>
          </p:cNvCxnSpPr>
          <p:nvPr/>
        </p:nvCxnSpPr>
        <p:spPr>
          <a:xfrm>
            <a:off x="5135875" y="4954788"/>
            <a:ext cx="1367081" cy="90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A5A1CDB3-9134-F922-0F55-AF508A1315C8}"/>
              </a:ext>
            </a:extLst>
          </p:cNvPr>
          <p:cNvCxnSpPr>
            <a:cxnSpLocks/>
          </p:cNvCxnSpPr>
          <p:nvPr/>
        </p:nvCxnSpPr>
        <p:spPr>
          <a:xfrm>
            <a:off x="9168400" y="3596055"/>
            <a:ext cx="0" cy="5626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 name="Title 1">
            <a:extLst>
              <a:ext uri="{FF2B5EF4-FFF2-40B4-BE49-F238E27FC236}">
                <a16:creationId xmlns:a16="http://schemas.microsoft.com/office/drawing/2014/main" id="{6558A9D7-6569-60AC-50C4-8B12091E92F7}"/>
              </a:ext>
            </a:extLst>
          </p:cNvPr>
          <p:cNvSpPr>
            <a:spLocks noGrp="1"/>
          </p:cNvSpPr>
          <p:nvPr>
            <p:ph type="title"/>
          </p:nvPr>
        </p:nvSpPr>
        <p:spPr>
          <a:xfrm>
            <a:off x="609600" y="274638"/>
            <a:ext cx="7329839" cy="714265"/>
          </a:xfrm>
        </p:spPr>
        <p:txBody>
          <a:bodyPr>
            <a:normAutofit fontScale="90000"/>
          </a:bodyPr>
          <a:lstStyle/>
          <a:p>
            <a:r>
              <a:rPr lang="en-US" dirty="0"/>
              <a:t>Intensity limitations - vacuum modules</a:t>
            </a:r>
            <a:endParaRPr lang="en-GB" dirty="0"/>
          </a:p>
        </p:txBody>
      </p:sp>
      <p:sp>
        <p:nvSpPr>
          <p:cNvPr id="23" name="TextBox 22">
            <a:extLst>
              <a:ext uri="{FF2B5EF4-FFF2-40B4-BE49-F238E27FC236}">
                <a16:creationId xmlns:a16="http://schemas.microsoft.com/office/drawing/2014/main" id="{556B8A5A-AF83-5746-76F2-7C77612A2632}"/>
              </a:ext>
            </a:extLst>
          </p:cNvPr>
          <p:cNvSpPr txBox="1"/>
          <p:nvPr/>
        </p:nvSpPr>
        <p:spPr>
          <a:xfrm>
            <a:off x="6686400" y="899697"/>
            <a:ext cx="5117619" cy="707886"/>
          </a:xfrm>
          <a:prstGeom prst="rect">
            <a:avLst/>
          </a:prstGeom>
          <a:noFill/>
          <a:ln>
            <a:solidFill>
              <a:srgbClr val="008E40"/>
            </a:solidFill>
          </a:ln>
        </p:spPr>
        <p:txBody>
          <a:bodyPr wrap="square">
            <a:spAutoFit/>
          </a:bodyPr>
          <a:lstStyle/>
          <a:p>
            <a:pPr algn="ctr"/>
            <a:r>
              <a:rPr lang="en-GB" sz="2000" b="1" i="0" u="none" strike="noStrike" dirty="0">
                <a:solidFill>
                  <a:srgbClr val="00B050"/>
                </a:solidFill>
                <a:effectLst/>
                <a:latin typeface="+mn-lt"/>
              </a:rPr>
              <a:t>Improved </a:t>
            </a:r>
            <a:r>
              <a:rPr lang="en-GB" sz="2000" b="1" i="0" u="sng" strike="noStrike" dirty="0">
                <a:solidFill>
                  <a:srgbClr val="00B050"/>
                </a:solidFill>
                <a:effectLst/>
                <a:latin typeface="+mn-lt"/>
              </a:rPr>
              <a:t>control of bunch length</a:t>
            </a:r>
            <a:r>
              <a:rPr lang="en-GB" sz="2000" b="1" i="0" u="none" strike="noStrike" dirty="0">
                <a:solidFill>
                  <a:srgbClr val="00B050"/>
                </a:solidFill>
                <a:effectLst/>
                <a:latin typeface="+mn-lt"/>
              </a:rPr>
              <a:t> </a:t>
            </a:r>
            <a:r>
              <a:rPr lang="en-GB" sz="2000" i="0" u="none" strike="noStrike" dirty="0">
                <a:solidFill>
                  <a:srgbClr val="00B050"/>
                </a:solidFill>
                <a:effectLst/>
                <a:latin typeface="+mn-lt"/>
              </a:rPr>
              <a:t>provides </a:t>
            </a:r>
            <a:r>
              <a:rPr lang="en-GB" sz="2000" b="1" i="0" u="none" strike="noStrike" dirty="0">
                <a:solidFill>
                  <a:srgbClr val="00B050"/>
                </a:solidFill>
                <a:effectLst/>
                <a:latin typeface="+mn-lt"/>
              </a:rPr>
              <a:t>safety factor </a:t>
            </a:r>
            <a:r>
              <a:rPr lang="en-GB" sz="2000" i="0" u="none" strike="noStrike" dirty="0">
                <a:solidFill>
                  <a:srgbClr val="00B050"/>
                </a:solidFill>
                <a:effectLst/>
                <a:latin typeface="+mn-lt"/>
              </a:rPr>
              <a:t>in power deposition</a:t>
            </a:r>
            <a:endParaRPr lang="en-GB" sz="2000" dirty="0">
              <a:solidFill>
                <a:srgbClr val="00B050"/>
              </a:solidFill>
              <a:effectLst/>
              <a:latin typeface="+mn-lt"/>
            </a:endParaRPr>
          </a:p>
        </p:txBody>
      </p:sp>
    </p:spTree>
    <p:extLst>
      <p:ext uri="{BB962C8B-B14F-4D97-AF65-F5344CB8AC3E}">
        <p14:creationId xmlns:p14="http://schemas.microsoft.com/office/powerpoint/2010/main" val="298848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6" grpId="0" animBg="1"/>
      <p:bldP spid="28"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FE55D-1146-0F69-E5A6-A889F18BB6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FD9F20-6385-33FA-8C8B-76FC9D8D1842}"/>
              </a:ext>
            </a:extLst>
          </p:cNvPr>
          <p:cNvSpPr>
            <a:spLocks noGrp="1"/>
          </p:cNvSpPr>
          <p:nvPr>
            <p:ph type="title"/>
          </p:nvPr>
        </p:nvSpPr>
        <p:spPr/>
        <p:txBody>
          <a:bodyPr>
            <a:normAutofit fontScale="90000"/>
          </a:bodyPr>
          <a:lstStyle/>
          <a:p>
            <a:r>
              <a:rPr lang="en-US" dirty="0"/>
              <a:t>Intensity limitations - heat load</a:t>
            </a:r>
            <a:endParaRPr lang="en-GB" dirty="0"/>
          </a:p>
        </p:txBody>
      </p:sp>
      <p:sp>
        <p:nvSpPr>
          <p:cNvPr id="7" name="TextBox 6">
            <a:extLst>
              <a:ext uri="{FF2B5EF4-FFF2-40B4-BE49-F238E27FC236}">
                <a16:creationId xmlns:a16="http://schemas.microsoft.com/office/drawing/2014/main" id="{3DAA97F0-0FDB-54CD-585B-B750C691D431}"/>
              </a:ext>
            </a:extLst>
          </p:cNvPr>
          <p:cNvSpPr txBox="1"/>
          <p:nvPr/>
        </p:nvSpPr>
        <p:spPr>
          <a:xfrm>
            <a:off x="258440" y="1163105"/>
            <a:ext cx="7028115" cy="2446824"/>
          </a:xfrm>
          <a:prstGeom prst="rect">
            <a:avLst/>
          </a:prstGeom>
          <a:noFill/>
        </p:spPr>
        <p:txBody>
          <a:bodyPr wrap="square" rtlCol="0">
            <a:spAutoFit/>
          </a:bodyPr>
          <a:lstStyle/>
          <a:p>
            <a:pPr marL="120650" indent="0" fontAlgn="auto">
              <a:spcBef>
                <a:spcPts val="0"/>
              </a:spcBef>
              <a:spcAft>
                <a:spcPts val="0"/>
              </a:spcAft>
              <a:buSzPts val="1700"/>
              <a:buNone/>
            </a:pPr>
            <a:r>
              <a:rPr lang="en-GB" sz="2000" b="1" dirty="0">
                <a:latin typeface="+mn-lt"/>
              </a:rPr>
              <a:t>Operation challenges </a:t>
            </a:r>
            <a:r>
              <a:rPr lang="en-GB" sz="2000" dirty="0">
                <a:latin typeface="+mn-lt"/>
              </a:rPr>
              <a:t>coming from heat load:</a:t>
            </a:r>
          </a:p>
          <a:p>
            <a:pPr marL="406400" indent="-285750" fontAlgn="auto">
              <a:spcBef>
                <a:spcPts val="600"/>
              </a:spcBef>
              <a:spcAft>
                <a:spcPts val="0"/>
              </a:spcAft>
              <a:buSzPts val="1700"/>
              <a:buFont typeface="Arial" panose="020B0604020202020204" pitchFamily="34" charset="0"/>
              <a:buChar char="•"/>
            </a:pPr>
            <a:r>
              <a:rPr lang="en-GB" sz="2000" b="1" dirty="0">
                <a:solidFill>
                  <a:schemeClr val="tx1">
                    <a:lumMod val="60000"/>
                    <a:lumOff val="40000"/>
                  </a:schemeClr>
                </a:solidFill>
                <a:latin typeface="+mn-lt"/>
              </a:rPr>
              <a:t>IT heat load:</a:t>
            </a:r>
          </a:p>
          <a:p>
            <a:pPr marL="668338" lvl="1" indent="-174625" fontAlgn="auto">
              <a:spcBef>
                <a:spcPts val="400"/>
              </a:spcBef>
              <a:spcAft>
                <a:spcPts val="0"/>
              </a:spcAft>
              <a:buSzPts val="1700"/>
              <a:buFont typeface="Arial" panose="020B0604020202020204" pitchFamily="34" charset="0"/>
              <a:buChar char="•"/>
            </a:pPr>
            <a:r>
              <a:rPr lang="en-GB" sz="1600" dirty="0">
                <a:latin typeface="+mn-lt"/>
              </a:rPr>
              <a:t>Limits </a:t>
            </a:r>
            <a:r>
              <a:rPr lang="en-GB" sz="1600" dirty="0">
                <a:solidFill>
                  <a:srgbClr val="980000"/>
                </a:solidFill>
                <a:latin typeface="+mn-lt"/>
              </a:rPr>
              <a:t>instantaneous </a:t>
            </a:r>
            <a:r>
              <a:rPr lang="en-GB" sz="1600" dirty="0" err="1">
                <a:solidFill>
                  <a:srgbClr val="980000"/>
                </a:solidFill>
                <a:latin typeface="+mn-lt"/>
              </a:rPr>
              <a:t>lumi</a:t>
            </a:r>
            <a:r>
              <a:rPr lang="en-GB" sz="1600" dirty="0">
                <a:latin typeface="+mn-lt"/>
              </a:rPr>
              <a:t> at </a:t>
            </a:r>
            <a:r>
              <a:rPr lang="en-GB" sz="1600" dirty="0">
                <a:solidFill>
                  <a:srgbClr val="980000"/>
                </a:solidFill>
                <a:latin typeface="+mn-lt"/>
              </a:rPr>
              <a:t>~2.1x10</a:t>
            </a:r>
            <a:r>
              <a:rPr lang="en-GB" sz="1600" baseline="30000" dirty="0">
                <a:solidFill>
                  <a:srgbClr val="980000"/>
                </a:solidFill>
                <a:latin typeface="+mn-lt"/>
              </a:rPr>
              <a:t>34</a:t>
            </a:r>
            <a:r>
              <a:rPr lang="en-GB" sz="1600" dirty="0">
                <a:solidFill>
                  <a:srgbClr val="980000"/>
                </a:solidFill>
                <a:latin typeface="+mn-lt"/>
              </a:rPr>
              <a:t> cm</a:t>
            </a:r>
            <a:r>
              <a:rPr lang="en-GB" sz="1600" baseline="30000" dirty="0">
                <a:solidFill>
                  <a:srgbClr val="980000"/>
                </a:solidFill>
                <a:latin typeface="+mn-lt"/>
              </a:rPr>
              <a:t>-2</a:t>
            </a:r>
            <a:r>
              <a:rPr lang="en-GB" sz="1600" dirty="0">
                <a:solidFill>
                  <a:srgbClr val="980000"/>
                </a:solidFill>
                <a:latin typeface="+mn-lt"/>
              </a:rPr>
              <a:t> s</a:t>
            </a:r>
            <a:r>
              <a:rPr lang="en-GB" sz="1600" baseline="30000" dirty="0">
                <a:solidFill>
                  <a:srgbClr val="980000"/>
                </a:solidFill>
                <a:latin typeface="+mn-lt"/>
              </a:rPr>
              <a:t>-1</a:t>
            </a:r>
            <a:endParaRPr lang="en-GB" sz="1400" dirty="0">
              <a:latin typeface="+mn-lt"/>
            </a:endParaRPr>
          </a:p>
          <a:p>
            <a:pPr marL="406400" indent="-285750" fontAlgn="auto">
              <a:spcBef>
                <a:spcPts val="600"/>
              </a:spcBef>
              <a:spcAft>
                <a:spcPts val="0"/>
              </a:spcAft>
              <a:buSzPts val="1700"/>
              <a:buFont typeface="Arial" panose="020B0604020202020204" pitchFamily="34" charset="0"/>
              <a:buChar char="•"/>
            </a:pPr>
            <a:r>
              <a:rPr lang="en-GB" sz="2000" b="1" dirty="0">
                <a:solidFill>
                  <a:schemeClr val="tx1">
                    <a:lumMod val="60000"/>
                    <a:lumOff val="40000"/>
                  </a:schemeClr>
                </a:solidFill>
                <a:latin typeface="+mn-lt"/>
              </a:rPr>
              <a:t>Arc</a:t>
            </a:r>
            <a:r>
              <a:rPr lang="en-GB" dirty="0">
                <a:latin typeface="+mn-lt"/>
              </a:rPr>
              <a:t> </a:t>
            </a:r>
            <a:r>
              <a:rPr lang="en-GB" sz="2000" b="1" dirty="0">
                <a:solidFill>
                  <a:schemeClr val="tx1">
                    <a:lumMod val="60000"/>
                    <a:lumOff val="40000"/>
                  </a:schemeClr>
                </a:solidFill>
                <a:latin typeface="+mn-lt"/>
              </a:rPr>
              <a:t>heat</a:t>
            </a:r>
            <a:r>
              <a:rPr lang="en-GB" dirty="0">
                <a:latin typeface="+mn-lt"/>
              </a:rPr>
              <a:t> </a:t>
            </a:r>
            <a:r>
              <a:rPr lang="en-GB" sz="2000" b="1" dirty="0">
                <a:solidFill>
                  <a:schemeClr val="tx1">
                    <a:lumMod val="60000"/>
                    <a:lumOff val="40000"/>
                  </a:schemeClr>
                </a:solidFill>
                <a:latin typeface="+mn-lt"/>
              </a:rPr>
              <a:t>load</a:t>
            </a:r>
            <a:r>
              <a:rPr lang="en-GB" dirty="0">
                <a:latin typeface="+mn-lt"/>
              </a:rPr>
              <a:t>:</a:t>
            </a:r>
          </a:p>
          <a:p>
            <a:pPr marL="668338" lvl="1" indent="-174625" fontAlgn="auto">
              <a:spcBef>
                <a:spcPts val="400"/>
              </a:spcBef>
              <a:spcAft>
                <a:spcPts val="0"/>
              </a:spcAft>
              <a:buSzPts val="1700"/>
              <a:buFont typeface="Arial" panose="020B0604020202020204" pitchFamily="34" charset="0"/>
              <a:buChar char="•"/>
            </a:pPr>
            <a:r>
              <a:rPr lang="en-GB" sz="1600" b="1" dirty="0">
                <a:latin typeface="+mn-lt"/>
              </a:rPr>
              <a:t>Limitation</a:t>
            </a:r>
            <a:r>
              <a:rPr lang="en-CH" sz="1600" b="1" dirty="0">
                <a:latin typeface="+mn-lt"/>
              </a:rPr>
              <a:t> </a:t>
            </a:r>
            <a:r>
              <a:rPr lang="en-CH" sz="1600" dirty="0">
                <a:latin typeface="+mn-lt"/>
              </a:rPr>
              <a:t>on</a:t>
            </a:r>
            <a:r>
              <a:rPr lang="en-CH" sz="1600" b="1" dirty="0">
                <a:latin typeface="+mn-lt"/>
              </a:rPr>
              <a:t> </a:t>
            </a:r>
            <a:r>
              <a:rPr lang="en-CH" sz="1600" dirty="0">
                <a:latin typeface="+mn-lt"/>
              </a:rPr>
              <a:t>train length, total number of bunches, bunch intensity</a:t>
            </a:r>
            <a:endParaRPr lang="en-GB" sz="1600" dirty="0">
              <a:latin typeface="+mn-lt"/>
            </a:endParaRPr>
          </a:p>
          <a:p>
            <a:pPr marL="668338" lvl="1" indent="-174625" fontAlgn="auto">
              <a:spcBef>
                <a:spcPts val="400"/>
              </a:spcBef>
              <a:spcAft>
                <a:spcPts val="0"/>
              </a:spcAft>
              <a:buSzPts val="1700"/>
              <a:buFont typeface="Arial" panose="020B0604020202020204" pitchFamily="34" charset="0"/>
              <a:buChar char="•"/>
            </a:pPr>
            <a:r>
              <a:rPr lang="en-GB" sz="1600" b="1" dirty="0">
                <a:latin typeface="+mn-lt"/>
              </a:rPr>
              <a:t>Limited</a:t>
            </a:r>
            <a:r>
              <a:rPr lang="en-GB" sz="1600" dirty="0">
                <a:latin typeface="+mn-lt"/>
              </a:rPr>
              <a:t> by </a:t>
            </a:r>
            <a:r>
              <a:rPr lang="en-GB" sz="1600" dirty="0">
                <a:solidFill>
                  <a:srgbClr val="980000"/>
                </a:solidFill>
                <a:latin typeface="+mn-lt"/>
              </a:rPr>
              <a:t>~170 W/half-cell in sector 7-8 </a:t>
            </a:r>
            <a:r>
              <a:rPr lang="en-GB" sz="1200" dirty="0">
                <a:latin typeface="+mn-lt"/>
              </a:rPr>
              <a:t>(+10 W for operational margin)</a:t>
            </a:r>
          </a:p>
          <a:p>
            <a:pPr marL="285750" indent="-285750">
              <a:spcBef>
                <a:spcPts val="600"/>
              </a:spcBef>
              <a:buFont typeface="Arial" panose="020B0604020202020204" pitchFamily="34" charset="0"/>
              <a:buChar char="•"/>
            </a:pPr>
            <a:r>
              <a:rPr lang="en-GB" sz="2000" b="1" dirty="0">
                <a:latin typeface="+mn-lt"/>
              </a:rPr>
              <a:t>2024 operation</a:t>
            </a:r>
            <a:r>
              <a:rPr lang="en-GB" sz="2000" dirty="0">
                <a:latin typeface="+mn-lt"/>
              </a:rPr>
              <a:t> with trains of 3x36b</a:t>
            </a:r>
            <a:endParaRPr lang="en-GB" sz="2000" b="1" dirty="0">
              <a:latin typeface="+mn-lt"/>
            </a:endParaRPr>
          </a:p>
        </p:txBody>
      </p:sp>
      <p:pic>
        <p:nvPicPr>
          <p:cNvPr id="5" name="Picture 4">
            <a:extLst>
              <a:ext uri="{FF2B5EF4-FFF2-40B4-BE49-F238E27FC236}">
                <a16:creationId xmlns:a16="http://schemas.microsoft.com/office/drawing/2014/main" id="{F3234085-59FF-7F2B-62D3-80215F4A4A32}"/>
              </a:ext>
            </a:extLst>
          </p:cNvPr>
          <p:cNvPicPr>
            <a:picLocks noChangeAspect="1"/>
          </p:cNvPicPr>
          <p:nvPr/>
        </p:nvPicPr>
        <p:blipFill>
          <a:blip r:embed="rId3"/>
          <a:stretch>
            <a:fillRect/>
          </a:stretch>
        </p:blipFill>
        <p:spPr>
          <a:xfrm>
            <a:off x="6307999" y="650434"/>
            <a:ext cx="5700419" cy="1667350"/>
          </a:xfrm>
          <a:prstGeom prst="rect">
            <a:avLst/>
          </a:prstGeom>
        </p:spPr>
      </p:pic>
      <p:sp>
        <p:nvSpPr>
          <p:cNvPr id="4" name="TextBox 3">
            <a:extLst>
              <a:ext uri="{FF2B5EF4-FFF2-40B4-BE49-F238E27FC236}">
                <a16:creationId xmlns:a16="http://schemas.microsoft.com/office/drawing/2014/main" id="{05A75EC2-101E-E267-8F60-59202A1D579C}"/>
              </a:ext>
            </a:extLst>
          </p:cNvPr>
          <p:cNvSpPr txBox="1"/>
          <p:nvPr/>
        </p:nvSpPr>
        <p:spPr>
          <a:xfrm>
            <a:off x="1641020" y="3429000"/>
            <a:ext cx="8948365" cy="861774"/>
          </a:xfrm>
          <a:prstGeom prst="rect">
            <a:avLst/>
          </a:prstGeom>
          <a:noFill/>
        </p:spPr>
        <p:txBody>
          <a:bodyPr wrap="square">
            <a:spAutoFit/>
          </a:bodyPr>
          <a:lstStyle/>
          <a:p>
            <a:pPr algn="ctr"/>
            <a:r>
              <a:rPr lang="en-CH" sz="2400" b="1" dirty="0">
                <a:latin typeface="+mn-lt"/>
              </a:rPr>
              <a:t>2025</a:t>
            </a:r>
          </a:p>
          <a:p>
            <a:endParaRPr lang="en-CH" sz="800" b="1" dirty="0">
              <a:solidFill>
                <a:schemeClr val="tx1">
                  <a:lumMod val="60000"/>
                  <a:lumOff val="40000"/>
                </a:schemeClr>
              </a:solidFill>
              <a:latin typeface="+mn-lt"/>
            </a:endParaRPr>
          </a:p>
          <a:p>
            <a:r>
              <a:rPr lang="en-CH" sz="1800" b="1" dirty="0">
                <a:solidFill>
                  <a:schemeClr val="tx1">
                    <a:lumMod val="60000"/>
                    <a:lumOff val="40000"/>
                  </a:schemeClr>
                </a:solidFill>
                <a:latin typeface="+mn-lt"/>
              </a:rPr>
              <a:t>Small margin (~10%) </a:t>
            </a:r>
            <a:r>
              <a:rPr lang="en-CH" sz="1800" dirty="0">
                <a:latin typeface="+mn-lt"/>
              </a:rPr>
              <a:t>gained by conditioning over 2024 </a:t>
            </a:r>
            <a:r>
              <a:rPr lang="en-CH" sz="1400" dirty="0">
                <a:latin typeface="+mn-lt"/>
              </a:rPr>
              <a:t>(not enough for an additional full train)</a:t>
            </a:r>
            <a:endParaRPr lang="en-CH" dirty="0">
              <a:latin typeface="+mn-lt"/>
            </a:endParaRPr>
          </a:p>
        </p:txBody>
      </p:sp>
      <p:pic>
        <p:nvPicPr>
          <p:cNvPr id="6" name="Picture 5">
            <a:extLst>
              <a:ext uri="{FF2B5EF4-FFF2-40B4-BE49-F238E27FC236}">
                <a16:creationId xmlns:a16="http://schemas.microsoft.com/office/drawing/2014/main" id="{A7F19233-0B72-44ED-DC3B-119CAB664A67}"/>
              </a:ext>
            </a:extLst>
          </p:cNvPr>
          <p:cNvPicPr>
            <a:picLocks noChangeAspect="1"/>
          </p:cNvPicPr>
          <p:nvPr/>
        </p:nvPicPr>
        <p:blipFill>
          <a:blip r:embed="rId4"/>
          <a:stretch>
            <a:fillRect/>
          </a:stretch>
        </p:blipFill>
        <p:spPr>
          <a:xfrm>
            <a:off x="5289495" y="4443665"/>
            <a:ext cx="6718923" cy="1212041"/>
          </a:xfrm>
          <a:prstGeom prst="rect">
            <a:avLst/>
          </a:prstGeom>
        </p:spPr>
      </p:pic>
      <p:sp>
        <p:nvSpPr>
          <p:cNvPr id="9" name="TextBox 8">
            <a:extLst>
              <a:ext uri="{FF2B5EF4-FFF2-40B4-BE49-F238E27FC236}">
                <a16:creationId xmlns:a16="http://schemas.microsoft.com/office/drawing/2014/main" id="{0F370954-777F-F69A-32D6-5AD43DDB528B}"/>
              </a:ext>
            </a:extLst>
          </p:cNvPr>
          <p:cNvSpPr txBox="1"/>
          <p:nvPr/>
        </p:nvSpPr>
        <p:spPr>
          <a:xfrm>
            <a:off x="220035" y="4312315"/>
            <a:ext cx="5052219" cy="1518364"/>
          </a:xfrm>
          <a:prstGeom prst="rect">
            <a:avLst/>
          </a:prstGeom>
          <a:noFill/>
        </p:spPr>
        <p:txBody>
          <a:bodyPr wrap="square">
            <a:spAutoFit/>
          </a:bodyPr>
          <a:lstStyle/>
          <a:p>
            <a:pPr marL="285750" indent="-285750">
              <a:spcBef>
                <a:spcPts val="400"/>
              </a:spcBef>
              <a:buFont typeface="Arial" panose="020B0604020202020204" pitchFamily="34" charset="0"/>
              <a:buChar char="•"/>
            </a:pPr>
            <a:r>
              <a:rPr lang="en-CH" b="1" dirty="0">
                <a:solidFill>
                  <a:schemeClr val="tx1">
                    <a:lumMod val="60000"/>
                    <a:lumOff val="40000"/>
                  </a:schemeClr>
                </a:solidFill>
                <a:latin typeface="+mn-lt"/>
              </a:rPr>
              <a:t>3x36b</a:t>
            </a:r>
            <a:r>
              <a:rPr lang="en-CH" sz="1600" dirty="0">
                <a:latin typeface="+mn-lt"/>
              </a:rPr>
              <a:t>: 2024 scheme, compatible with 1.8e</a:t>
            </a:r>
            <a:r>
              <a:rPr lang="en-CH" sz="1600" baseline="30000" dirty="0">
                <a:latin typeface="+mn-lt"/>
              </a:rPr>
              <a:t>11</a:t>
            </a:r>
            <a:r>
              <a:rPr lang="en-CH" sz="1600" dirty="0">
                <a:latin typeface="+mn-lt"/>
              </a:rPr>
              <a:t> ppb</a:t>
            </a:r>
          </a:p>
          <a:p>
            <a:pPr marL="285750" indent="-285750">
              <a:spcBef>
                <a:spcPts val="400"/>
              </a:spcBef>
              <a:buFont typeface="Arial" panose="020B0604020202020204" pitchFamily="34" charset="0"/>
              <a:buChar char="•"/>
            </a:pPr>
            <a:r>
              <a:rPr lang="en-CH" b="1" dirty="0">
                <a:solidFill>
                  <a:schemeClr val="tx1">
                    <a:lumMod val="60000"/>
                    <a:lumOff val="40000"/>
                  </a:schemeClr>
                </a:solidFill>
                <a:latin typeface="+mn-lt"/>
              </a:rPr>
              <a:t>4x36b</a:t>
            </a:r>
            <a:r>
              <a:rPr lang="en-CH" sz="1600" dirty="0">
                <a:latin typeface="+mn-lt"/>
              </a:rPr>
              <a:t>: compromise with more collisions than in 2024, expected limit ~1.7e</a:t>
            </a:r>
            <a:r>
              <a:rPr lang="en-CH" sz="1600" baseline="30000" dirty="0">
                <a:latin typeface="+mn-lt"/>
              </a:rPr>
              <a:t>11</a:t>
            </a:r>
            <a:r>
              <a:rPr lang="en-CH" sz="1600" dirty="0">
                <a:latin typeface="+mn-lt"/>
              </a:rPr>
              <a:t> ppb</a:t>
            </a:r>
          </a:p>
          <a:p>
            <a:pPr marL="285750" indent="-285750">
              <a:spcBef>
                <a:spcPts val="400"/>
              </a:spcBef>
              <a:buFont typeface="Arial" panose="020B0604020202020204" pitchFamily="34" charset="0"/>
              <a:buChar char="•"/>
            </a:pPr>
            <a:r>
              <a:rPr lang="en-CH" b="1" dirty="0">
                <a:solidFill>
                  <a:schemeClr val="tx1">
                    <a:lumMod val="60000"/>
                    <a:lumOff val="40000"/>
                  </a:schemeClr>
                </a:solidFill>
                <a:latin typeface="+mn-lt"/>
              </a:rPr>
              <a:t>5x36b</a:t>
            </a:r>
            <a:r>
              <a:rPr lang="en-CH" sz="1600" dirty="0">
                <a:latin typeface="+mn-lt"/>
              </a:rPr>
              <a:t>: maximizes n. of collisions, limited to ~1.6e</a:t>
            </a:r>
            <a:r>
              <a:rPr lang="en-CH" sz="1600" baseline="30000" dirty="0">
                <a:latin typeface="+mn-lt"/>
              </a:rPr>
              <a:t>11</a:t>
            </a:r>
            <a:r>
              <a:rPr lang="en-CH" sz="1600" dirty="0">
                <a:latin typeface="+mn-lt"/>
              </a:rPr>
              <a:t> ppb</a:t>
            </a:r>
            <a:endParaRPr lang="en-CH" sz="1600" dirty="0"/>
          </a:p>
        </p:txBody>
      </p:sp>
    </p:spTree>
    <p:extLst>
      <p:ext uri="{BB962C8B-B14F-4D97-AF65-F5344CB8AC3E}">
        <p14:creationId xmlns:p14="http://schemas.microsoft.com/office/powerpoint/2010/main" val="22219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FB9C0B0-92A1-F0D2-2C98-49208C06AD53}"/>
              </a:ext>
            </a:extLst>
          </p:cNvPr>
          <p:cNvSpPr>
            <a:spLocks noGrp="1"/>
          </p:cNvSpPr>
          <p:nvPr>
            <p:ph type="sldNum" sz="quarter" idx="12"/>
          </p:nvPr>
        </p:nvSpPr>
        <p:spPr/>
        <p:txBody>
          <a:bodyPr/>
          <a:lstStyle/>
          <a:p>
            <a:fld id="{ACE91491-4375-AA41-8137-3861025BA0D3}" type="slidenum">
              <a:rPr lang="en-US" smtClean="0"/>
              <a:pPr/>
              <a:t>14</a:t>
            </a:fld>
            <a:endParaRPr lang="en-US"/>
          </a:p>
        </p:txBody>
      </p:sp>
      <p:sp>
        <p:nvSpPr>
          <p:cNvPr id="6" name="TextBox 5">
            <a:extLst>
              <a:ext uri="{FF2B5EF4-FFF2-40B4-BE49-F238E27FC236}">
                <a16:creationId xmlns:a16="http://schemas.microsoft.com/office/drawing/2014/main" id="{1CFAD866-BCC2-3EE9-9BD1-80E9EBE36A56}"/>
              </a:ext>
            </a:extLst>
          </p:cNvPr>
          <p:cNvSpPr txBox="1"/>
          <p:nvPr/>
        </p:nvSpPr>
        <p:spPr>
          <a:xfrm>
            <a:off x="296846" y="1363812"/>
            <a:ext cx="6221610" cy="3831818"/>
          </a:xfrm>
          <a:prstGeom prst="rect">
            <a:avLst/>
          </a:prstGeom>
          <a:noFill/>
        </p:spPr>
        <p:txBody>
          <a:bodyPr wrap="square">
            <a:spAutoFit/>
          </a:bodyPr>
          <a:lstStyle/>
          <a:p>
            <a:pPr marL="342900" indent="-342900">
              <a:buFont typeface="Arial" panose="020B0604020202020204" pitchFamily="34" charset="0"/>
              <a:buChar char="•"/>
            </a:pPr>
            <a:r>
              <a:rPr kumimoji="0" lang="en-US" sz="2200" b="0" i="0" u="none" strike="noStrike" kern="1200" cap="none" spc="0" normalizeH="0" baseline="0" noProof="0" dirty="0">
                <a:ln>
                  <a:noFill/>
                </a:ln>
                <a:effectLst/>
                <a:uLnTx/>
                <a:uFillTx/>
                <a:latin typeface="Arial"/>
                <a:ea typeface="+mn-ea"/>
                <a:cs typeface="+mn-cs"/>
              </a:rPr>
              <a:t>In Run3 LHC has been so far operated with train of </a:t>
            </a:r>
            <a:r>
              <a:rPr lang="en-US" sz="2200" b="1" dirty="0">
                <a:solidFill>
                  <a:schemeClr val="tx1">
                    <a:lumMod val="60000"/>
                    <a:lumOff val="40000"/>
                  </a:schemeClr>
                </a:solidFill>
                <a:latin typeface="+mn-lt"/>
              </a:rPr>
              <a:t>1.6×10</a:t>
            </a:r>
            <a:r>
              <a:rPr lang="en-US" sz="2200" b="1" baseline="30000" dirty="0">
                <a:solidFill>
                  <a:schemeClr val="tx1">
                    <a:lumMod val="60000"/>
                    <a:lumOff val="40000"/>
                  </a:schemeClr>
                </a:solidFill>
                <a:latin typeface="+mn-lt"/>
              </a:rPr>
              <a:t>11</a:t>
            </a:r>
            <a:r>
              <a:rPr lang="en-US" sz="2200" b="1" dirty="0">
                <a:solidFill>
                  <a:schemeClr val="tx1">
                    <a:lumMod val="60000"/>
                    <a:lumOff val="40000"/>
                  </a:schemeClr>
                </a:solidFill>
                <a:latin typeface="+mn-lt"/>
              </a:rPr>
              <a:t> ppb</a:t>
            </a:r>
            <a:r>
              <a:rPr kumimoji="0" lang="en-US" sz="2200" b="0" i="0" u="none" strike="noStrike" kern="1200" cap="none" spc="0" normalizeH="0" baseline="0" noProof="0" dirty="0">
                <a:ln>
                  <a:noFill/>
                </a:ln>
                <a:effectLst/>
                <a:uLnTx/>
                <a:uFillTx/>
                <a:latin typeface="Arial"/>
                <a:ea typeface="+mn-ea"/>
                <a:cs typeface="+mn-cs"/>
              </a:rPr>
              <a:t>:</a:t>
            </a:r>
          </a:p>
          <a:p>
            <a:pPr marL="800100" lvl="1" indent="-342900">
              <a:spcBef>
                <a:spcPts val="300"/>
              </a:spcBef>
              <a:buFont typeface="Arial" panose="020B0604020202020204" pitchFamily="34" charset="0"/>
              <a:buChar char="•"/>
            </a:pPr>
            <a:r>
              <a:rPr kumimoji="0" lang="en-US" i="0" u="none" strike="noStrike" kern="1200" cap="none" spc="0" normalizeH="0" baseline="0" noProof="0" dirty="0">
                <a:ln>
                  <a:noFill/>
                </a:ln>
                <a:solidFill>
                  <a:srgbClr val="C00000"/>
                </a:solidFill>
                <a:effectLst/>
                <a:uLnTx/>
                <a:uFillTx/>
                <a:latin typeface="Arial"/>
                <a:ea typeface="+mn-ea"/>
                <a:cs typeface="+mn-cs"/>
              </a:rPr>
              <a:t>Run3 target</a:t>
            </a:r>
            <a:r>
              <a:rPr kumimoji="0" lang="en-US" i="0" u="none" strike="noStrike" kern="1200" cap="none" spc="0" normalizeH="0" baseline="0" noProof="0" dirty="0">
                <a:ln>
                  <a:noFill/>
                </a:ln>
                <a:effectLst/>
                <a:uLnTx/>
                <a:uFillTx/>
                <a:latin typeface="Arial"/>
                <a:ea typeface="+mn-ea"/>
                <a:cs typeface="+mn-cs"/>
              </a:rPr>
              <a:t> of 1.8×10</a:t>
            </a:r>
            <a:r>
              <a:rPr kumimoji="0" lang="en-US" i="0" u="none" strike="noStrike" kern="1200" cap="none" spc="0" normalizeH="0" baseline="30000" noProof="0" dirty="0">
                <a:ln>
                  <a:noFill/>
                </a:ln>
                <a:effectLst/>
                <a:uLnTx/>
                <a:uFillTx/>
                <a:latin typeface="Arial"/>
                <a:ea typeface="+mn-ea"/>
                <a:cs typeface="+mn-cs"/>
              </a:rPr>
              <a:t>11</a:t>
            </a:r>
            <a:r>
              <a:rPr kumimoji="0" lang="en-US" i="0" u="none" strike="noStrike" kern="1200" cap="none" spc="0" normalizeH="0" baseline="0" noProof="0" dirty="0">
                <a:ln>
                  <a:noFill/>
                </a:ln>
                <a:effectLst/>
                <a:uLnTx/>
                <a:uFillTx/>
                <a:latin typeface="Arial"/>
                <a:ea typeface="+mn-ea"/>
                <a:cs typeface="+mn-cs"/>
              </a:rPr>
              <a:t> was </a:t>
            </a:r>
            <a:r>
              <a:rPr kumimoji="0" lang="en-US" b="1" i="0" u="none" strike="noStrike" kern="1200" cap="none" spc="0" normalizeH="0" baseline="0" noProof="0" dirty="0">
                <a:ln>
                  <a:noFill/>
                </a:ln>
                <a:solidFill>
                  <a:srgbClr val="C00000"/>
                </a:solidFill>
                <a:effectLst/>
                <a:uLnTx/>
                <a:uFillTx/>
                <a:latin typeface="Arial"/>
                <a:ea typeface="+mn-ea"/>
                <a:cs typeface="+mn-cs"/>
              </a:rPr>
              <a:t>not (yet) achieved</a:t>
            </a:r>
          </a:p>
          <a:p>
            <a:pPr marL="342900" indent="-342900">
              <a:spcBef>
                <a:spcPts val="600"/>
              </a:spcBef>
              <a:buFont typeface="Arial" panose="020B0604020202020204" pitchFamily="34" charset="0"/>
              <a:buChar char="•"/>
            </a:pPr>
            <a:r>
              <a:rPr kumimoji="0" lang="en-GB" sz="2200" i="0" u="none" strike="noStrike" kern="100" cap="none" spc="0" normalizeH="0" baseline="0" noProof="0" dirty="0">
                <a:ln>
                  <a:noFill/>
                </a:ln>
                <a:effectLst/>
                <a:uLnTx/>
                <a:uFillTx/>
                <a:latin typeface="Arial"/>
                <a:ea typeface="+mn-ea"/>
                <a:cs typeface="+mn-cs"/>
              </a:rPr>
              <a:t>The injector chain </a:t>
            </a:r>
            <a:r>
              <a:rPr kumimoji="0" lang="en-GB" sz="2200" b="1" i="0" u="none" strike="noStrike" kern="100" cap="none" spc="0" normalizeH="0" baseline="0" noProof="0" dirty="0">
                <a:ln>
                  <a:noFill/>
                </a:ln>
                <a:effectLst/>
                <a:uLnTx/>
                <a:uFillTx/>
                <a:latin typeface="Arial"/>
                <a:ea typeface="+mn-ea"/>
                <a:cs typeface="+mn-cs"/>
              </a:rPr>
              <a:t>achieved</a:t>
            </a:r>
            <a:r>
              <a:rPr kumimoji="0" lang="en-GB" sz="2200" i="0" u="none" strike="noStrike" kern="100" cap="none" spc="0" normalizeH="0" baseline="0" noProof="0" dirty="0">
                <a:ln>
                  <a:noFill/>
                </a:ln>
                <a:effectLst/>
                <a:uLnTx/>
                <a:uFillTx/>
                <a:latin typeface="Arial"/>
                <a:ea typeface="+mn-ea"/>
                <a:cs typeface="+mn-cs"/>
              </a:rPr>
              <a:t> </a:t>
            </a:r>
            <a:r>
              <a:rPr kumimoji="0" lang="en-GB" sz="2200" b="1" i="0" u="none" strike="noStrike" kern="100" cap="none" spc="0" normalizeH="0" baseline="0" noProof="0" dirty="0">
                <a:ln>
                  <a:noFill/>
                </a:ln>
                <a:effectLst/>
                <a:uLnTx/>
                <a:uFillTx/>
                <a:latin typeface="Arial"/>
                <a:ea typeface="+mn-ea"/>
                <a:cs typeface="+mn-cs"/>
              </a:rPr>
              <a:t>LIU target parameters </a:t>
            </a:r>
            <a:r>
              <a:rPr kumimoji="0" lang="en-GB" sz="2200" b="0" i="0" u="none" strike="noStrike" kern="100" cap="none" spc="0" normalizeH="0" baseline="0" noProof="0" dirty="0">
                <a:ln>
                  <a:noFill/>
                </a:ln>
                <a:effectLst/>
                <a:uLnTx/>
                <a:uFillTx/>
                <a:latin typeface="Arial"/>
                <a:ea typeface="+mn-ea"/>
                <a:cs typeface="+mn-cs"/>
              </a:rPr>
              <a:t>at SPS flat top in 2024</a:t>
            </a:r>
            <a:endParaRPr lang="en-GB" sz="2200" kern="100" dirty="0">
              <a:latin typeface="Arial"/>
            </a:endParaRPr>
          </a:p>
          <a:p>
            <a:pPr marL="800100" lvl="1" indent="-342900">
              <a:spcBef>
                <a:spcPts val="300"/>
              </a:spcBef>
              <a:buFont typeface="Arial" panose="020B0604020202020204" pitchFamily="34" charset="0"/>
              <a:buChar char="•"/>
            </a:pPr>
            <a:r>
              <a:rPr kumimoji="0" lang="en-US" b="0" i="0" u="none" strike="noStrike" kern="1200" cap="none" spc="0" normalizeH="0" baseline="0" noProof="0" dirty="0">
                <a:ln>
                  <a:noFill/>
                </a:ln>
                <a:effectLst/>
                <a:uLnTx/>
                <a:uFillTx/>
                <a:latin typeface="Arial"/>
                <a:ea typeface="+mn-ea"/>
                <a:cs typeface="+mn-cs"/>
              </a:rPr>
              <a:t>4x72b @2.3×10</a:t>
            </a:r>
            <a:r>
              <a:rPr kumimoji="0" lang="en-US" b="0" i="0" u="none" strike="noStrike" kern="1200" cap="none" spc="0" normalizeH="0" baseline="30000" noProof="0" dirty="0">
                <a:ln>
                  <a:noFill/>
                </a:ln>
                <a:effectLst/>
                <a:uLnTx/>
                <a:uFillTx/>
                <a:latin typeface="Arial"/>
                <a:ea typeface="+mn-ea"/>
                <a:cs typeface="+mn-cs"/>
              </a:rPr>
              <a:t>11</a:t>
            </a:r>
            <a:r>
              <a:rPr kumimoji="0" lang="en-US" b="0" i="0" u="none" strike="noStrike" kern="1200" cap="none" spc="0" normalizeH="0" baseline="0" noProof="0" dirty="0">
                <a:ln>
                  <a:noFill/>
                </a:ln>
                <a:effectLst/>
                <a:uLnTx/>
                <a:uFillTx/>
                <a:latin typeface="Arial"/>
                <a:ea typeface="+mn-ea"/>
                <a:cs typeface="+mn-cs"/>
              </a:rPr>
              <a:t> ppb</a:t>
            </a:r>
            <a:endParaRPr kumimoji="0" lang="en-CH" sz="1600" b="1" i="0" u="none" strike="noStrike" kern="1200" cap="none" spc="0" normalizeH="0" baseline="0" noProof="0" dirty="0">
              <a:ln>
                <a:noFill/>
              </a:ln>
              <a:effectLst/>
              <a:uLnTx/>
              <a:uFillTx/>
              <a:latin typeface="+mn-lt"/>
              <a:ea typeface="+mn-ea"/>
              <a:cs typeface="+mn-cs"/>
            </a:endParaRPr>
          </a:p>
          <a:p>
            <a:pPr marL="342900" indent="-342900">
              <a:spcBef>
                <a:spcPts val="600"/>
              </a:spcBef>
              <a:buFont typeface="Arial" panose="020B0604020202020204" pitchFamily="34" charset="0"/>
              <a:buChar char="•"/>
            </a:pPr>
            <a:r>
              <a:rPr lang="en-CH" sz="2200" b="1" dirty="0">
                <a:solidFill>
                  <a:schemeClr val="tx1">
                    <a:lumMod val="60000"/>
                    <a:lumOff val="40000"/>
                  </a:schemeClr>
                </a:solidFill>
                <a:latin typeface="+mn-lt"/>
              </a:rPr>
              <a:t>Different</a:t>
            </a:r>
            <a:r>
              <a:rPr lang="en-CH" sz="2200" b="1" dirty="0">
                <a:latin typeface="+mn-lt"/>
              </a:rPr>
              <a:t> </a:t>
            </a:r>
            <a:r>
              <a:rPr lang="en-CH" sz="2200" b="1" dirty="0">
                <a:solidFill>
                  <a:schemeClr val="tx1">
                    <a:lumMod val="60000"/>
                    <a:lumOff val="40000"/>
                  </a:schemeClr>
                </a:solidFill>
                <a:latin typeface="+mn-lt"/>
              </a:rPr>
              <a:t>scenarios</a:t>
            </a:r>
            <a:r>
              <a:rPr lang="en-CH" sz="2200" b="1" dirty="0">
                <a:latin typeface="+mn-lt"/>
              </a:rPr>
              <a:t> </a:t>
            </a:r>
            <a:r>
              <a:rPr lang="en-CH" sz="2200" dirty="0">
                <a:latin typeface="+mn-lt"/>
              </a:rPr>
              <a:t>discussed for 2025 run</a:t>
            </a:r>
          </a:p>
          <a:p>
            <a:pPr marL="800100" lvl="1" indent="-342900">
              <a:spcBef>
                <a:spcPts val="600"/>
              </a:spcBef>
              <a:buFont typeface="Arial" panose="020B0604020202020204" pitchFamily="34" charset="0"/>
              <a:buChar char="•"/>
            </a:pPr>
            <a:r>
              <a:rPr lang="en-CH" b="1" dirty="0">
                <a:latin typeface="+mn-lt"/>
              </a:rPr>
              <a:t>No risk </a:t>
            </a:r>
            <a:r>
              <a:rPr lang="en-CH" dirty="0">
                <a:latin typeface="+mn-lt"/>
              </a:rPr>
              <a:t>pp production - </a:t>
            </a:r>
            <a:r>
              <a:rPr lang="en-CH" u="sng" dirty="0">
                <a:latin typeface="+mn-lt"/>
              </a:rPr>
              <a:t>NOT more knowledge at end of 2025 than today</a:t>
            </a:r>
            <a:r>
              <a:rPr lang="en-CH" dirty="0">
                <a:latin typeface="+mn-lt"/>
              </a:rPr>
              <a:t>!</a:t>
            </a:r>
          </a:p>
          <a:p>
            <a:pPr marL="800100" lvl="1" indent="-342900">
              <a:spcBef>
                <a:spcPts val="600"/>
              </a:spcBef>
              <a:buFont typeface="Arial" panose="020B0604020202020204" pitchFamily="34" charset="0"/>
              <a:buChar char="•"/>
            </a:pPr>
            <a:r>
              <a:rPr lang="en-CH" dirty="0">
                <a:latin typeface="+mn-lt"/>
              </a:rPr>
              <a:t>Early, distributed, late </a:t>
            </a:r>
            <a:r>
              <a:rPr lang="en-CH" b="1" dirty="0">
                <a:latin typeface="+mn-lt"/>
              </a:rPr>
              <a:t>intensity steps </a:t>
            </a:r>
            <a:r>
              <a:rPr lang="en-CH" dirty="0">
                <a:latin typeface="+mn-lt"/>
              </a:rPr>
              <a:t>towards 1.8x10</a:t>
            </a:r>
            <a:r>
              <a:rPr lang="en-CH" baseline="30000" dirty="0">
                <a:latin typeface="+mn-lt"/>
              </a:rPr>
              <a:t>11</a:t>
            </a:r>
            <a:r>
              <a:rPr lang="en-CH" dirty="0">
                <a:latin typeface="+mn-lt"/>
              </a:rPr>
              <a:t> ppb (Run 3 goal)</a:t>
            </a:r>
          </a:p>
        </p:txBody>
      </p:sp>
      <p:sp>
        <p:nvSpPr>
          <p:cNvPr id="47" name="Right Arrow 46">
            <a:extLst>
              <a:ext uri="{FF2B5EF4-FFF2-40B4-BE49-F238E27FC236}">
                <a16:creationId xmlns:a16="http://schemas.microsoft.com/office/drawing/2014/main" id="{3C3E2848-66E9-9264-B1FB-C1AA973B7B41}"/>
              </a:ext>
            </a:extLst>
          </p:cNvPr>
          <p:cNvSpPr/>
          <p:nvPr/>
        </p:nvSpPr>
        <p:spPr>
          <a:xfrm rot="19461771">
            <a:off x="7440990" y="4888650"/>
            <a:ext cx="786176" cy="255491"/>
          </a:xfrm>
          <a:prstGeom prst="right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8" name="TextBox 47">
            <a:extLst>
              <a:ext uri="{FF2B5EF4-FFF2-40B4-BE49-F238E27FC236}">
                <a16:creationId xmlns:a16="http://schemas.microsoft.com/office/drawing/2014/main" id="{675016A5-6C93-0FED-50F7-DF23499B7E17}"/>
              </a:ext>
            </a:extLst>
          </p:cNvPr>
          <p:cNvSpPr txBox="1"/>
          <p:nvPr/>
        </p:nvSpPr>
        <p:spPr>
          <a:xfrm>
            <a:off x="315328" y="5148654"/>
            <a:ext cx="11876672" cy="784830"/>
          </a:xfrm>
          <a:prstGeom prst="rect">
            <a:avLst/>
          </a:prstGeom>
          <a:noFill/>
        </p:spPr>
        <p:txBody>
          <a:bodyPr wrap="square">
            <a:spAutoFit/>
          </a:bodyPr>
          <a:lstStyle/>
          <a:p>
            <a:pPr algn="ctr"/>
            <a:r>
              <a:rPr lang="en-CH" sz="2200" b="1" dirty="0">
                <a:solidFill>
                  <a:srgbClr val="008E40"/>
                </a:solidFill>
                <a:latin typeface="+mn-lt"/>
              </a:rPr>
              <a:t>Chosen scenario</a:t>
            </a:r>
            <a:endParaRPr lang="en-CH" sz="2200" dirty="0">
              <a:solidFill>
                <a:srgbClr val="008E40"/>
              </a:solidFill>
              <a:latin typeface="+mn-lt"/>
            </a:endParaRPr>
          </a:p>
          <a:p>
            <a:pPr>
              <a:spcBef>
                <a:spcPts val="600"/>
              </a:spcBef>
            </a:pPr>
            <a:r>
              <a:rPr lang="en-CH" b="1" dirty="0">
                <a:latin typeface="+mn-lt"/>
              </a:rPr>
              <a:t>Stable run </a:t>
            </a:r>
            <a:r>
              <a:rPr lang="en-CH" dirty="0">
                <a:latin typeface="+mn-lt"/>
              </a:rPr>
              <a:t>at 1.6x10</a:t>
            </a:r>
            <a:r>
              <a:rPr lang="en-CH" baseline="30000" dirty="0">
                <a:latin typeface="+mn-lt"/>
              </a:rPr>
              <a:t>11</a:t>
            </a:r>
            <a:r>
              <a:rPr lang="en-CH" dirty="0">
                <a:latin typeface="+mn-lt"/>
              </a:rPr>
              <a:t> ppb until september THEN i</a:t>
            </a:r>
            <a:r>
              <a:rPr lang="en-CH" b="1" dirty="0">
                <a:latin typeface="+mn-lt"/>
              </a:rPr>
              <a:t>ncrease</a:t>
            </a:r>
            <a:r>
              <a:rPr lang="en-CH" dirty="0">
                <a:latin typeface="+mn-lt"/>
              </a:rPr>
              <a:t> bunch intensity until 1.8x10</a:t>
            </a:r>
            <a:r>
              <a:rPr lang="en-CH" baseline="30000" dirty="0">
                <a:latin typeface="+mn-lt"/>
              </a:rPr>
              <a:t>11</a:t>
            </a:r>
            <a:r>
              <a:rPr lang="en-CH" dirty="0">
                <a:latin typeface="+mn-lt"/>
              </a:rPr>
              <a:t> ppb, before ION run</a:t>
            </a:r>
          </a:p>
        </p:txBody>
      </p:sp>
      <p:cxnSp>
        <p:nvCxnSpPr>
          <p:cNvPr id="50" name="Straight Arrow Connector 49">
            <a:extLst>
              <a:ext uri="{FF2B5EF4-FFF2-40B4-BE49-F238E27FC236}">
                <a16:creationId xmlns:a16="http://schemas.microsoft.com/office/drawing/2014/main" id="{3C812923-B0BF-8B7C-5BAB-F432D98BB2A6}"/>
              </a:ext>
            </a:extLst>
          </p:cNvPr>
          <p:cNvCxnSpPr>
            <a:cxnSpLocks/>
          </p:cNvCxnSpPr>
          <p:nvPr/>
        </p:nvCxnSpPr>
        <p:spPr>
          <a:xfrm flipV="1">
            <a:off x="6211215" y="1943042"/>
            <a:ext cx="2028610" cy="21388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1" name="Straight Arrow Connector 50">
            <a:extLst>
              <a:ext uri="{FF2B5EF4-FFF2-40B4-BE49-F238E27FC236}">
                <a16:creationId xmlns:a16="http://schemas.microsoft.com/office/drawing/2014/main" id="{4B11943B-942E-1728-B904-0A2489B9D866}"/>
              </a:ext>
            </a:extLst>
          </p:cNvPr>
          <p:cNvCxnSpPr>
            <a:cxnSpLocks/>
          </p:cNvCxnSpPr>
          <p:nvPr/>
        </p:nvCxnSpPr>
        <p:spPr>
          <a:xfrm flipV="1">
            <a:off x="5980786" y="3504960"/>
            <a:ext cx="2144993" cy="120310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3" name="Left Brace 52">
            <a:extLst>
              <a:ext uri="{FF2B5EF4-FFF2-40B4-BE49-F238E27FC236}">
                <a16:creationId xmlns:a16="http://schemas.microsoft.com/office/drawing/2014/main" id="{B13AB7DB-2C40-B5B8-B4FB-5D380E005FFF}"/>
              </a:ext>
            </a:extLst>
          </p:cNvPr>
          <p:cNvSpPr/>
          <p:nvPr/>
        </p:nvSpPr>
        <p:spPr>
          <a:xfrm>
            <a:off x="8125779" y="2301855"/>
            <a:ext cx="228092" cy="2406211"/>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sp>
        <p:nvSpPr>
          <p:cNvPr id="60" name="Title 2">
            <a:extLst>
              <a:ext uri="{FF2B5EF4-FFF2-40B4-BE49-F238E27FC236}">
                <a16:creationId xmlns:a16="http://schemas.microsoft.com/office/drawing/2014/main" id="{1DDB420E-1CD9-28E0-2C46-579C6947228B}"/>
              </a:ext>
            </a:extLst>
          </p:cNvPr>
          <p:cNvSpPr>
            <a:spLocks noGrp="1"/>
          </p:cNvSpPr>
          <p:nvPr>
            <p:ph type="title"/>
          </p:nvPr>
        </p:nvSpPr>
        <p:spPr>
          <a:xfrm>
            <a:off x="609601" y="274638"/>
            <a:ext cx="7905914" cy="714265"/>
          </a:xfrm>
        </p:spPr>
        <p:txBody>
          <a:bodyPr/>
          <a:lstStyle/>
          <a:p>
            <a:r>
              <a:rPr lang="en-GB" dirty="0"/>
              <a:t>Bunch intensity in 2025 </a:t>
            </a:r>
          </a:p>
        </p:txBody>
      </p:sp>
      <p:pic>
        <p:nvPicPr>
          <p:cNvPr id="2" name="Picture 1">
            <a:extLst>
              <a:ext uri="{FF2B5EF4-FFF2-40B4-BE49-F238E27FC236}">
                <a16:creationId xmlns:a16="http://schemas.microsoft.com/office/drawing/2014/main" id="{A42522CC-40FA-D43A-9283-A81A5E2B5C0F}"/>
              </a:ext>
            </a:extLst>
          </p:cNvPr>
          <p:cNvPicPr>
            <a:picLocks noChangeAspect="1"/>
          </p:cNvPicPr>
          <p:nvPr/>
        </p:nvPicPr>
        <p:blipFill>
          <a:blip r:embed="rId2"/>
          <a:stretch>
            <a:fillRect/>
          </a:stretch>
        </p:blipFill>
        <p:spPr>
          <a:xfrm>
            <a:off x="8400974" y="1079805"/>
            <a:ext cx="3801421" cy="3693370"/>
          </a:xfrm>
          <a:prstGeom prst="rect">
            <a:avLst/>
          </a:prstGeom>
        </p:spPr>
      </p:pic>
      <p:sp>
        <p:nvSpPr>
          <p:cNvPr id="3" name="Rounded Rectangle 2">
            <a:extLst>
              <a:ext uri="{FF2B5EF4-FFF2-40B4-BE49-F238E27FC236}">
                <a16:creationId xmlns:a16="http://schemas.microsoft.com/office/drawing/2014/main" id="{8BE5E26B-0EDD-02EC-CBB8-F56280D4AB98}"/>
              </a:ext>
            </a:extLst>
          </p:cNvPr>
          <p:cNvSpPr/>
          <p:nvPr/>
        </p:nvSpPr>
        <p:spPr>
          <a:xfrm>
            <a:off x="8470254" y="3677417"/>
            <a:ext cx="3540116" cy="903733"/>
          </a:xfrm>
          <a:custGeom>
            <a:avLst/>
            <a:gdLst>
              <a:gd name="connsiteX0" fmla="*/ 0 w 3540116"/>
              <a:gd name="connsiteY0" fmla="*/ 150625 h 903733"/>
              <a:gd name="connsiteX1" fmla="*/ 150625 w 3540116"/>
              <a:gd name="connsiteY1" fmla="*/ 0 h 903733"/>
              <a:gd name="connsiteX2" fmla="*/ 863176 w 3540116"/>
              <a:gd name="connsiteY2" fmla="*/ 0 h 903733"/>
              <a:gd name="connsiteX3" fmla="*/ 1478560 w 3540116"/>
              <a:gd name="connsiteY3" fmla="*/ 0 h 903733"/>
              <a:gd name="connsiteX4" fmla="*/ 2061556 w 3540116"/>
              <a:gd name="connsiteY4" fmla="*/ 0 h 903733"/>
              <a:gd name="connsiteX5" fmla="*/ 2741718 w 3540116"/>
              <a:gd name="connsiteY5" fmla="*/ 0 h 903733"/>
              <a:gd name="connsiteX6" fmla="*/ 3389491 w 3540116"/>
              <a:gd name="connsiteY6" fmla="*/ 0 h 903733"/>
              <a:gd name="connsiteX7" fmla="*/ 3540116 w 3540116"/>
              <a:gd name="connsiteY7" fmla="*/ 150625 h 903733"/>
              <a:gd name="connsiteX8" fmla="*/ 3540116 w 3540116"/>
              <a:gd name="connsiteY8" fmla="*/ 753108 h 903733"/>
              <a:gd name="connsiteX9" fmla="*/ 3389491 w 3540116"/>
              <a:gd name="connsiteY9" fmla="*/ 903733 h 903733"/>
              <a:gd name="connsiteX10" fmla="*/ 2741718 w 3540116"/>
              <a:gd name="connsiteY10" fmla="*/ 903733 h 903733"/>
              <a:gd name="connsiteX11" fmla="*/ 2126333 w 3540116"/>
              <a:gd name="connsiteY11" fmla="*/ 903733 h 903733"/>
              <a:gd name="connsiteX12" fmla="*/ 1413783 w 3540116"/>
              <a:gd name="connsiteY12" fmla="*/ 903733 h 903733"/>
              <a:gd name="connsiteX13" fmla="*/ 701232 w 3540116"/>
              <a:gd name="connsiteY13" fmla="*/ 903733 h 903733"/>
              <a:gd name="connsiteX14" fmla="*/ 150625 w 3540116"/>
              <a:gd name="connsiteY14" fmla="*/ 903733 h 903733"/>
              <a:gd name="connsiteX15" fmla="*/ 0 w 3540116"/>
              <a:gd name="connsiteY15" fmla="*/ 753108 h 903733"/>
              <a:gd name="connsiteX16" fmla="*/ 0 w 3540116"/>
              <a:gd name="connsiteY16" fmla="*/ 150625 h 903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40116" h="903733" extrusionOk="0">
                <a:moveTo>
                  <a:pt x="0" y="150625"/>
                </a:moveTo>
                <a:cubicBezTo>
                  <a:pt x="-7090" y="63063"/>
                  <a:pt x="51328" y="6046"/>
                  <a:pt x="150625" y="0"/>
                </a:cubicBezTo>
                <a:cubicBezTo>
                  <a:pt x="472880" y="-22432"/>
                  <a:pt x="632867" y="-35624"/>
                  <a:pt x="863176" y="0"/>
                </a:cubicBezTo>
                <a:cubicBezTo>
                  <a:pt x="1093485" y="35624"/>
                  <a:pt x="1223987" y="-19505"/>
                  <a:pt x="1478560" y="0"/>
                </a:cubicBezTo>
                <a:cubicBezTo>
                  <a:pt x="1733133" y="19505"/>
                  <a:pt x="1790983" y="-13619"/>
                  <a:pt x="2061556" y="0"/>
                </a:cubicBezTo>
                <a:cubicBezTo>
                  <a:pt x="2332129" y="13619"/>
                  <a:pt x="2422425" y="29283"/>
                  <a:pt x="2741718" y="0"/>
                </a:cubicBezTo>
                <a:cubicBezTo>
                  <a:pt x="3061011" y="-29283"/>
                  <a:pt x="3189990" y="-11219"/>
                  <a:pt x="3389491" y="0"/>
                </a:cubicBezTo>
                <a:cubicBezTo>
                  <a:pt x="3479432" y="-10989"/>
                  <a:pt x="3528369" y="77760"/>
                  <a:pt x="3540116" y="150625"/>
                </a:cubicBezTo>
                <a:cubicBezTo>
                  <a:pt x="3546326" y="429306"/>
                  <a:pt x="3544987" y="472505"/>
                  <a:pt x="3540116" y="753108"/>
                </a:cubicBezTo>
                <a:cubicBezTo>
                  <a:pt x="3550994" y="838911"/>
                  <a:pt x="3462962" y="902161"/>
                  <a:pt x="3389491" y="903733"/>
                </a:cubicBezTo>
                <a:cubicBezTo>
                  <a:pt x="3249167" y="922880"/>
                  <a:pt x="2950060" y="925669"/>
                  <a:pt x="2741718" y="903733"/>
                </a:cubicBezTo>
                <a:cubicBezTo>
                  <a:pt x="2533376" y="881797"/>
                  <a:pt x="2256963" y="907189"/>
                  <a:pt x="2126333" y="903733"/>
                </a:cubicBezTo>
                <a:cubicBezTo>
                  <a:pt x="1995703" y="900277"/>
                  <a:pt x="1577861" y="880842"/>
                  <a:pt x="1413783" y="903733"/>
                </a:cubicBezTo>
                <a:cubicBezTo>
                  <a:pt x="1249705" y="926625"/>
                  <a:pt x="928185" y="886733"/>
                  <a:pt x="701232" y="903733"/>
                </a:cubicBezTo>
                <a:cubicBezTo>
                  <a:pt x="474279" y="920733"/>
                  <a:pt x="320482" y="903435"/>
                  <a:pt x="150625" y="903733"/>
                </a:cubicBezTo>
                <a:cubicBezTo>
                  <a:pt x="55536" y="892520"/>
                  <a:pt x="-6104" y="827171"/>
                  <a:pt x="0" y="753108"/>
                </a:cubicBezTo>
                <a:cubicBezTo>
                  <a:pt x="20994" y="472507"/>
                  <a:pt x="-13750" y="437668"/>
                  <a:pt x="0" y="150625"/>
                </a:cubicBezTo>
                <a:close/>
              </a:path>
            </a:pathLst>
          </a:custGeom>
          <a:noFill/>
          <a:ln w="38100">
            <a:solidFill>
              <a:srgbClr val="00B050"/>
            </a:solidFill>
            <a:prstDash val="dash"/>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18010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53"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BE11A-6070-DA0A-90FD-FA81B1C0E0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F0FC51-40A3-D388-D9CC-AB481FABF28A}"/>
              </a:ext>
            </a:extLst>
          </p:cNvPr>
          <p:cNvSpPr>
            <a:spLocks noGrp="1"/>
          </p:cNvSpPr>
          <p:nvPr>
            <p:ph type="title"/>
          </p:nvPr>
        </p:nvSpPr>
        <p:spPr/>
        <p:txBody>
          <a:bodyPr>
            <a:normAutofit fontScale="90000"/>
          </a:bodyPr>
          <a:lstStyle/>
          <a:p>
            <a:r>
              <a:rPr lang="en-US" dirty="0"/>
              <a:t>Towards HL-LHC bunch intensities</a:t>
            </a:r>
            <a:endParaRPr lang="en-GB" dirty="0"/>
          </a:p>
        </p:txBody>
      </p:sp>
      <p:sp>
        <p:nvSpPr>
          <p:cNvPr id="4" name="Slide Number Placeholder 3">
            <a:extLst>
              <a:ext uri="{FF2B5EF4-FFF2-40B4-BE49-F238E27FC236}">
                <a16:creationId xmlns:a16="http://schemas.microsoft.com/office/drawing/2014/main" id="{83F458F8-8963-D920-0214-B1AB7E2DBFF1}"/>
              </a:ext>
            </a:extLst>
          </p:cNvPr>
          <p:cNvSpPr>
            <a:spLocks noGrp="1"/>
          </p:cNvSpPr>
          <p:nvPr>
            <p:ph type="sldNum" sz="quarter" idx="12"/>
          </p:nvPr>
        </p:nvSpPr>
        <p:spPr/>
        <p:txBody>
          <a:bodyPr/>
          <a:lstStyle/>
          <a:p>
            <a:fld id="{ACE91491-4375-AA41-8137-3861025BA0D3}" type="slidenum">
              <a:rPr lang="en-US" smtClean="0"/>
              <a:pPr/>
              <a:t>15</a:t>
            </a:fld>
            <a:endParaRPr lang="en-US"/>
          </a:p>
        </p:txBody>
      </p:sp>
      <p:sp>
        <p:nvSpPr>
          <p:cNvPr id="6" name="TextBox 5">
            <a:extLst>
              <a:ext uri="{FF2B5EF4-FFF2-40B4-BE49-F238E27FC236}">
                <a16:creationId xmlns:a16="http://schemas.microsoft.com/office/drawing/2014/main" id="{9F456D95-76B3-EC94-EF40-43DB602FA37D}"/>
              </a:ext>
            </a:extLst>
          </p:cNvPr>
          <p:cNvSpPr txBox="1"/>
          <p:nvPr/>
        </p:nvSpPr>
        <p:spPr>
          <a:xfrm>
            <a:off x="296845" y="1024184"/>
            <a:ext cx="7335355" cy="4785926"/>
          </a:xfrm>
          <a:prstGeom prst="rect">
            <a:avLst/>
          </a:prstGeom>
          <a:noFill/>
        </p:spPr>
        <p:txBody>
          <a:bodyPr wrap="square">
            <a:spAutoFit/>
          </a:bodyPr>
          <a:lstStyle/>
          <a:p>
            <a:r>
              <a:rPr lang="en-CH" sz="2000" dirty="0">
                <a:latin typeface="+mn-lt"/>
              </a:rPr>
              <a:t>End of Run 3: </a:t>
            </a:r>
            <a:r>
              <a:rPr lang="en-CH" sz="2000" b="1" dirty="0">
                <a:latin typeface="+mn-lt"/>
              </a:rPr>
              <a:t>last window </a:t>
            </a:r>
            <a:r>
              <a:rPr lang="en-CH" sz="2000" dirty="0">
                <a:latin typeface="+mn-lt"/>
              </a:rPr>
              <a:t>to</a:t>
            </a:r>
            <a:r>
              <a:rPr lang="en-GB" sz="2000" b="1" dirty="0">
                <a:solidFill>
                  <a:schemeClr val="tx1">
                    <a:lumMod val="60000"/>
                    <a:lumOff val="40000"/>
                  </a:schemeClr>
                </a:solidFill>
                <a:latin typeface="+mn-lt"/>
              </a:rPr>
              <a:t> </a:t>
            </a:r>
            <a:r>
              <a:rPr lang="en-CH" sz="2000" b="1" dirty="0">
                <a:solidFill>
                  <a:schemeClr val="tx1">
                    <a:lumMod val="60000"/>
                    <a:lumOff val="40000"/>
                  </a:schemeClr>
                </a:solidFill>
                <a:latin typeface="+mn-lt"/>
              </a:rPr>
              <a:t>probe HL-LHC </a:t>
            </a:r>
            <a:r>
              <a:rPr lang="en-CH" sz="2000" dirty="0">
                <a:latin typeface="+mn-lt"/>
              </a:rPr>
              <a:t>beam intensities</a:t>
            </a:r>
          </a:p>
          <a:p>
            <a:pPr marL="285750" indent="-285750">
              <a:spcBef>
                <a:spcPts val="600"/>
              </a:spcBef>
              <a:buFont typeface="Arial" panose="020B0604020202020204" pitchFamily="34" charset="0"/>
              <a:buChar char="•"/>
            </a:pPr>
            <a:r>
              <a:rPr lang="en-CH" b="1" dirty="0">
                <a:solidFill>
                  <a:srgbClr val="FF0000"/>
                </a:solidFill>
                <a:latin typeface="+mn-lt"/>
              </a:rPr>
              <a:t>Critical investment</a:t>
            </a:r>
            <a:r>
              <a:rPr lang="en-CH" dirty="0">
                <a:latin typeface="+mn-lt"/>
              </a:rPr>
              <a:t> into the success of HL-LHC!</a:t>
            </a:r>
          </a:p>
          <a:p>
            <a:pPr marL="285750" indent="-285750">
              <a:spcBef>
                <a:spcPts val="600"/>
              </a:spcBef>
              <a:buFont typeface="Arial" panose="020B0604020202020204" pitchFamily="34" charset="0"/>
              <a:buChar char="•"/>
            </a:pPr>
            <a:r>
              <a:rPr lang="en-CH" dirty="0">
                <a:latin typeface="+mn-lt"/>
              </a:rPr>
              <a:t>Increasing intensity can reveal </a:t>
            </a:r>
            <a:r>
              <a:rPr lang="en-CH" b="1" dirty="0">
                <a:solidFill>
                  <a:srgbClr val="FF0000"/>
                </a:solidFill>
                <a:latin typeface="+mn-lt"/>
              </a:rPr>
              <a:t>“unexpected limitations”</a:t>
            </a:r>
          </a:p>
          <a:p>
            <a:pPr marL="742950" lvl="1" indent="-285750">
              <a:buFont typeface="Arial" panose="020B0604020202020204" pitchFamily="34" charset="0"/>
              <a:buChar char="•"/>
            </a:pPr>
            <a:r>
              <a:rPr lang="en-CH" sz="1600" dirty="0">
                <a:latin typeface="+mn-lt"/>
              </a:rPr>
              <a:t>BSRT mirror, (old) TDIs, vacuum modules, roman pots</a:t>
            </a:r>
          </a:p>
          <a:p>
            <a:endParaRPr lang="en-CH" sz="1600" dirty="0">
              <a:latin typeface="+mn-lt"/>
            </a:endParaRPr>
          </a:p>
          <a:p>
            <a:r>
              <a:rPr lang="en-CH" sz="2000" b="1" dirty="0">
                <a:latin typeface="+mn-lt"/>
              </a:rPr>
              <a:t>Once </a:t>
            </a:r>
            <a:r>
              <a:rPr lang="en-CH" sz="2000" dirty="0">
                <a:latin typeface="+mn-lt"/>
              </a:rPr>
              <a:t>operation at 1.8x10</a:t>
            </a:r>
            <a:r>
              <a:rPr lang="en-CH" sz="2000" baseline="30000" dirty="0">
                <a:latin typeface="+mn-lt"/>
              </a:rPr>
              <a:t>11</a:t>
            </a:r>
            <a:r>
              <a:rPr lang="en-CH" sz="2000" dirty="0">
                <a:latin typeface="+mn-lt"/>
              </a:rPr>
              <a:t> ppb (Run3 goal) demonstrated, explore intensity range up to 2.3x10</a:t>
            </a:r>
            <a:r>
              <a:rPr lang="en-CH" sz="2000" baseline="30000" dirty="0">
                <a:latin typeface="+mn-lt"/>
              </a:rPr>
              <a:t>11</a:t>
            </a:r>
            <a:r>
              <a:rPr lang="en-CH" sz="2000" dirty="0">
                <a:latin typeface="+mn-lt"/>
              </a:rPr>
              <a:t> ppb</a:t>
            </a:r>
          </a:p>
          <a:p>
            <a:pPr marL="538163" lvl="1" indent="-311150">
              <a:spcBef>
                <a:spcPts val="1200"/>
              </a:spcBef>
              <a:buFont typeface="Wingdings" pitchFamily="2" charset="2"/>
              <a:buChar char="ü"/>
            </a:pPr>
            <a:r>
              <a:rPr lang="en-US" b="1" dirty="0">
                <a:solidFill>
                  <a:schemeClr val="tx1">
                    <a:lumMod val="60000"/>
                    <a:lumOff val="40000"/>
                  </a:schemeClr>
                </a:solidFill>
                <a:latin typeface="+mn-lt"/>
              </a:rPr>
              <a:t>Beam dynamics</a:t>
            </a:r>
            <a:r>
              <a:rPr lang="en-US" dirty="0">
                <a:latin typeface="+mn-lt"/>
              </a:rPr>
              <a:t> tests: compatible with intensity limits </a:t>
            </a:r>
            <a:r>
              <a:rPr lang="en-US" sz="1600" dirty="0">
                <a:latin typeface="+mn-lt"/>
              </a:rPr>
              <a:t>(lower number of bunches)</a:t>
            </a:r>
          </a:p>
          <a:p>
            <a:pPr marL="849313" lvl="2" indent="-227013">
              <a:spcBef>
                <a:spcPts val="600"/>
              </a:spcBef>
              <a:buFont typeface="Arial" panose="020B0604020202020204" pitchFamily="34" charset="0"/>
              <a:buChar char="•"/>
            </a:pPr>
            <a:r>
              <a:rPr lang="en-US" sz="1600" b="1" dirty="0">
                <a:solidFill>
                  <a:srgbClr val="008000"/>
                </a:solidFill>
                <a:latin typeface="+mn-lt"/>
              </a:rPr>
              <a:t>Started</a:t>
            </a:r>
            <a:r>
              <a:rPr lang="en-US" sz="1600" dirty="0">
                <a:latin typeface="+mn-lt"/>
              </a:rPr>
              <a:t>: RF capture, electron cloud, beam in(stability), beam-beam…</a:t>
            </a:r>
          </a:p>
          <a:p>
            <a:pPr marL="538163" lvl="1" indent="-311150">
              <a:spcBef>
                <a:spcPts val="1200"/>
              </a:spcBef>
              <a:buFont typeface="Wingdings" pitchFamily="2" charset="2"/>
              <a:buChar char="ü"/>
            </a:pPr>
            <a:r>
              <a:rPr lang="en-US" b="1" dirty="0">
                <a:solidFill>
                  <a:schemeClr val="tx1">
                    <a:lumMod val="60000"/>
                    <a:lumOff val="40000"/>
                  </a:schemeClr>
                </a:solidFill>
                <a:latin typeface="+mn-lt"/>
              </a:rPr>
              <a:t>Heating test (</a:t>
            </a:r>
            <a:r>
              <a:rPr lang="en-US" b="1" dirty="0">
                <a:solidFill>
                  <a:schemeClr val="tx1">
                    <a:lumMod val="60000"/>
                    <a:lumOff val="40000"/>
                  </a:schemeClr>
                </a:solidFill>
                <a:latin typeface="+mn-lt"/>
                <a:sym typeface="Symbol" panose="05050102010706020507" pitchFamily="18" charset="2"/>
              </a:rPr>
              <a:t></a:t>
            </a:r>
            <a:r>
              <a:rPr lang="en-US" b="1" dirty="0">
                <a:solidFill>
                  <a:schemeClr val="tx1">
                    <a:lumMod val="60000"/>
                    <a:lumOff val="40000"/>
                  </a:schemeClr>
                </a:solidFill>
                <a:latin typeface="+mn-lt"/>
              </a:rPr>
              <a:t> 2000 bunches)</a:t>
            </a:r>
          </a:p>
          <a:p>
            <a:pPr marL="849313" lvl="2" indent="-227013">
              <a:spcBef>
                <a:spcPts val="600"/>
              </a:spcBef>
              <a:buFont typeface="Arial" panose="020B0604020202020204" pitchFamily="34" charset="0"/>
              <a:buChar char="•"/>
            </a:pPr>
            <a:r>
              <a:rPr lang="en-US" sz="1600" b="1" dirty="0">
                <a:latin typeface="+mn-lt"/>
              </a:rPr>
              <a:t>Heating power </a:t>
            </a:r>
            <a:r>
              <a:rPr lang="en-US" sz="1600" dirty="0">
                <a:latin typeface="+mn-lt"/>
              </a:rPr>
              <a:t>will </a:t>
            </a:r>
            <a:r>
              <a:rPr lang="en-US" sz="1600" b="1" dirty="0">
                <a:solidFill>
                  <a:srgbClr val="FF0000"/>
                </a:solidFill>
                <a:latin typeface="+mn-lt"/>
              </a:rPr>
              <a:t>exceed</a:t>
            </a:r>
            <a:r>
              <a:rPr lang="en-US" sz="1600" dirty="0">
                <a:latin typeface="+mn-lt"/>
              </a:rPr>
              <a:t> the peak values achievable in operation with 1.8×10</a:t>
            </a:r>
            <a:r>
              <a:rPr lang="en-US" sz="1600" baseline="30000" dirty="0">
                <a:latin typeface="+mn-lt"/>
              </a:rPr>
              <a:t>11</a:t>
            </a:r>
            <a:r>
              <a:rPr lang="en-US" sz="1600" dirty="0">
                <a:latin typeface="+mn-lt"/>
              </a:rPr>
              <a:t> ppb</a:t>
            </a:r>
          </a:p>
          <a:p>
            <a:pPr marL="849313" lvl="2" indent="-227013">
              <a:spcBef>
                <a:spcPts val="600"/>
              </a:spcBef>
              <a:buFont typeface="Arial" panose="020B0604020202020204" pitchFamily="34" charset="0"/>
              <a:buChar char="•"/>
            </a:pPr>
            <a:r>
              <a:rPr lang="en-US" sz="1600" b="1" dirty="0">
                <a:solidFill>
                  <a:srgbClr val="FF0000"/>
                </a:solidFill>
                <a:latin typeface="+mn-lt"/>
              </a:rPr>
              <a:t>Potential risk </a:t>
            </a:r>
            <a:r>
              <a:rPr lang="en-US" sz="1600" dirty="0">
                <a:latin typeface="+mn-lt"/>
              </a:rPr>
              <a:t>to components and to machine availability from “</a:t>
            </a:r>
            <a:r>
              <a:rPr lang="en-CH" sz="1600" dirty="0">
                <a:latin typeface="+mn-lt"/>
              </a:rPr>
              <a:t>unexpected</a:t>
            </a:r>
            <a:r>
              <a:rPr lang="en-US" sz="1600" dirty="0">
                <a:latin typeface="+mn-lt"/>
              </a:rPr>
              <a:t> limitations”</a:t>
            </a:r>
          </a:p>
        </p:txBody>
      </p:sp>
      <p:sp>
        <p:nvSpPr>
          <p:cNvPr id="13" name="TextBox 12">
            <a:extLst>
              <a:ext uri="{FF2B5EF4-FFF2-40B4-BE49-F238E27FC236}">
                <a16:creationId xmlns:a16="http://schemas.microsoft.com/office/drawing/2014/main" id="{582BAFD5-0811-0DEB-6D87-409ABCE7A4B8}"/>
              </a:ext>
            </a:extLst>
          </p:cNvPr>
          <p:cNvSpPr txBox="1"/>
          <p:nvPr/>
        </p:nvSpPr>
        <p:spPr>
          <a:xfrm>
            <a:off x="8008273" y="3313785"/>
            <a:ext cx="3897238" cy="2385268"/>
          </a:xfrm>
          <a:prstGeom prst="rect">
            <a:avLst/>
          </a:prstGeom>
          <a:noFill/>
        </p:spPr>
        <p:txBody>
          <a:bodyPr wrap="square">
            <a:spAutoFit/>
          </a:bodyPr>
          <a:lstStyle/>
          <a:p>
            <a:pPr marL="0" indent="0" fontAlgn="auto">
              <a:spcAft>
                <a:spcPts val="0"/>
              </a:spcAft>
              <a:buFont typeface="Lucida Grande"/>
              <a:buNone/>
            </a:pPr>
            <a:r>
              <a:rPr lang="en-US" sz="2200" b="1" dirty="0">
                <a:solidFill>
                  <a:schemeClr val="tx1">
                    <a:lumMod val="60000"/>
                    <a:lumOff val="40000"/>
                  </a:schemeClr>
                </a:solidFill>
                <a:latin typeface="+mn-lt"/>
              </a:rPr>
              <a:t>Heating test </a:t>
            </a:r>
            <a:r>
              <a:rPr lang="en-US" sz="2200" dirty="0">
                <a:latin typeface="+mn-lt"/>
              </a:rPr>
              <a:t>proposed for the end of Run 3:</a:t>
            </a:r>
          </a:p>
          <a:p>
            <a:pPr marL="285750" indent="-285750" fontAlgn="auto">
              <a:spcBef>
                <a:spcPts val="600"/>
              </a:spcBef>
              <a:spcAft>
                <a:spcPts val="0"/>
              </a:spcAft>
              <a:buFont typeface="Arial" panose="020B0604020202020204" pitchFamily="34" charset="0"/>
              <a:buChar char="•"/>
            </a:pPr>
            <a:r>
              <a:rPr lang="en-US" sz="1800" dirty="0">
                <a:latin typeface="+mn-lt"/>
              </a:rPr>
              <a:t>Advance the ion run by 2 weeks</a:t>
            </a:r>
          </a:p>
          <a:p>
            <a:pPr marL="285750" indent="-285750" fontAlgn="auto">
              <a:spcBef>
                <a:spcPts val="600"/>
              </a:spcBef>
              <a:spcAft>
                <a:spcPts val="0"/>
              </a:spcAft>
              <a:buSzPct val="120000"/>
              <a:buFont typeface="Arial" panose="020B0604020202020204" pitchFamily="34" charset="0"/>
              <a:buChar char="•"/>
            </a:pPr>
            <a:r>
              <a:rPr lang="en-US" sz="1800" b="1" dirty="0">
                <a:latin typeface="+mn-lt"/>
              </a:rPr>
              <a:t>No risk to physics program </a:t>
            </a:r>
            <a:r>
              <a:rPr lang="en-US" sz="1800" dirty="0">
                <a:latin typeface="+mn-lt"/>
              </a:rPr>
              <a:t>in case of failures</a:t>
            </a:r>
            <a:endParaRPr lang="en-US" dirty="0">
              <a:latin typeface="+mn-lt"/>
            </a:endParaRPr>
          </a:p>
          <a:p>
            <a:pPr marL="285750" indent="-285750" fontAlgn="auto">
              <a:spcBef>
                <a:spcPts val="600"/>
              </a:spcBef>
              <a:spcAft>
                <a:spcPts val="0"/>
              </a:spcAft>
              <a:buSzPct val="120000"/>
              <a:buFont typeface="Arial" panose="020B0604020202020204" pitchFamily="34" charset="0"/>
              <a:buChar char="•"/>
            </a:pPr>
            <a:r>
              <a:rPr lang="en-US" sz="1800" dirty="0">
                <a:latin typeface="+mn-lt"/>
              </a:rPr>
              <a:t>Collisions not needed but would be possible</a:t>
            </a:r>
            <a:endParaRPr lang="en-US" sz="1600" dirty="0">
              <a:latin typeface="+mn-lt"/>
            </a:endParaRPr>
          </a:p>
        </p:txBody>
      </p:sp>
      <p:pic>
        <p:nvPicPr>
          <p:cNvPr id="14" name="Picture 13">
            <a:extLst>
              <a:ext uri="{FF2B5EF4-FFF2-40B4-BE49-F238E27FC236}">
                <a16:creationId xmlns:a16="http://schemas.microsoft.com/office/drawing/2014/main" id="{17CD9A2A-6C7B-9409-77B1-4A47FCAAD706}"/>
              </a:ext>
            </a:extLst>
          </p:cNvPr>
          <p:cNvPicPr>
            <a:picLocks noChangeAspect="1"/>
          </p:cNvPicPr>
          <p:nvPr/>
        </p:nvPicPr>
        <p:blipFill>
          <a:blip r:embed="rId2"/>
          <a:stretch>
            <a:fillRect/>
          </a:stretch>
        </p:blipFill>
        <p:spPr>
          <a:xfrm>
            <a:off x="8131465" y="233493"/>
            <a:ext cx="3897237" cy="2764440"/>
          </a:xfrm>
          <a:prstGeom prst="rect">
            <a:avLst/>
          </a:prstGeom>
        </p:spPr>
      </p:pic>
    </p:spTree>
    <p:extLst>
      <p:ext uri="{BB962C8B-B14F-4D97-AF65-F5344CB8AC3E}">
        <p14:creationId xmlns:p14="http://schemas.microsoft.com/office/powerpoint/2010/main" val="342099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D15BF-A8B8-0150-B7F2-E06E974244B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3496414-365F-021A-5599-1E3911A9CCB7}"/>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201E954A-8B33-FB6F-FEE1-0B096EB8D2EA}"/>
              </a:ext>
            </a:extLst>
          </p:cNvPr>
          <p:cNvSpPr txBox="1"/>
          <p:nvPr/>
        </p:nvSpPr>
        <p:spPr>
          <a:xfrm>
            <a:off x="1506603" y="1574646"/>
            <a:ext cx="9486035" cy="3708708"/>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configuration</a:t>
            </a:r>
            <a:r>
              <a:rPr lang="en-CH" sz="3500" dirty="0">
                <a:solidFill>
                  <a:schemeClr val="tx1">
                    <a:alpha val="35000"/>
                  </a:schemeClr>
                </a:solidFill>
                <a:latin typeface="+mn-lt"/>
              </a:rPr>
              <a:t> and main challenges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dirty="0">
                <a:solidFill>
                  <a:schemeClr val="tx1">
                    <a:alpha val="35000"/>
                  </a:schemeClr>
                </a:solidFill>
                <a:latin typeface="+mn-lt"/>
              </a:rPr>
              <a:t>Considerations on </a:t>
            </a:r>
            <a:r>
              <a:rPr lang="en-US" sz="3500" b="1" dirty="0">
                <a:solidFill>
                  <a:schemeClr val="tx1">
                    <a:alpha val="35000"/>
                  </a:schemeClr>
                </a:solidFill>
                <a:latin typeface="+mn-lt"/>
              </a:rPr>
              <a:t>beam intensity </a:t>
            </a:r>
            <a:r>
              <a:rPr lang="en-US" sz="3500" dirty="0">
                <a:solidFill>
                  <a:schemeClr val="tx1">
                    <a:alpha val="35000"/>
                  </a:schemeClr>
                </a:solidFill>
                <a:latin typeface="+mn-lt"/>
              </a:rPr>
              <a:t>increase</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schedule</a:t>
            </a:r>
            <a:r>
              <a:rPr lang="en-CH" sz="3500" dirty="0">
                <a:latin typeface="+mn-lt"/>
              </a:rPr>
              <a:t> and projections</a:t>
            </a:r>
            <a:endParaRPr lang="en-US" sz="3500" dirty="0">
              <a:latin typeface="+mn-lt"/>
            </a:endParaRPr>
          </a:p>
          <a:p>
            <a:pPr marL="457200" indent="-457200">
              <a:spcBef>
                <a:spcPts val="1800"/>
              </a:spcBef>
              <a:buFont typeface="Arial" panose="020B0604020202020204" pitchFamily="34" charset="0"/>
              <a:buChar char="•"/>
            </a:pPr>
            <a:r>
              <a:rPr lang="en-US" sz="3500" b="1" dirty="0">
                <a:solidFill>
                  <a:schemeClr val="tx1">
                    <a:alpha val="35000"/>
                  </a:schemeClr>
                </a:solidFill>
                <a:latin typeface="+mn-lt"/>
              </a:rPr>
              <a:t>Oxygen</a:t>
            </a:r>
            <a:r>
              <a:rPr lang="en-US" sz="3500" dirty="0">
                <a:solidFill>
                  <a:schemeClr val="tx1">
                    <a:alpha val="35000"/>
                  </a:schemeClr>
                </a:solidFill>
                <a:latin typeface="+mn-lt"/>
              </a:rPr>
              <a:t> </a:t>
            </a:r>
            <a:r>
              <a:rPr lang="en-US" sz="3500" b="1" dirty="0">
                <a:solidFill>
                  <a:schemeClr val="tx1">
                    <a:alpha val="35000"/>
                  </a:schemeClr>
                </a:solidFill>
                <a:latin typeface="+mn-lt"/>
              </a:rPr>
              <a:t>run</a:t>
            </a:r>
            <a:r>
              <a:rPr lang="en-US" sz="3500" dirty="0">
                <a:solidFill>
                  <a:schemeClr val="tx1">
                    <a:alpha val="35000"/>
                  </a:schemeClr>
                </a:solidFill>
                <a:latin typeface="+mn-lt"/>
              </a:rPr>
              <a:t> preparation</a:t>
            </a:r>
            <a:endParaRPr lang="en-CH" sz="3500" dirty="0">
              <a:solidFill>
                <a:schemeClr val="tx1">
                  <a:alpha val="35000"/>
                </a:schemeClr>
              </a:solidFill>
              <a:latin typeface="+mn-lt"/>
            </a:endParaRPr>
          </a:p>
        </p:txBody>
      </p:sp>
    </p:spTree>
    <p:extLst>
      <p:ext uri="{BB962C8B-B14F-4D97-AF65-F5344CB8AC3E}">
        <p14:creationId xmlns:p14="http://schemas.microsoft.com/office/powerpoint/2010/main" val="3005720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65A55-AA1C-5A41-4F09-91A759CE24A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6BF6052-F25F-909D-3292-B7648BFB4A9A}"/>
              </a:ext>
            </a:extLst>
          </p:cNvPr>
          <p:cNvSpPr>
            <a:spLocks noGrp="1"/>
          </p:cNvSpPr>
          <p:nvPr>
            <p:ph type="title"/>
          </p:nvPr>
        </p:nvSpPr>
        <p:spPr>
          <a:xfrm>
            <a:off x="609601" y="274638"/>
            <a:ext cx="5640020" cy="714265"/>
          </a:xfrm>
        </p:spPr>
        <p:txBody>
          <a:bodyPr/>
          <a:lstStyle/>
          <a:p>
            <a:r>
              <a:rPr lang="en-GB" dirty="0"/>
              <a:t>Schedule</a:t>
            </a:r>
          </a:p>
        </p:txBody>
      </p:sp>
      <p:pic>
        <p:nvPicPr>
          <p:cNvPr id="4" name="Picture 3" descr="A screenshot of a data sheet&#10;&#10;AI-generated content may be incorrect.">
            <a:extLst>
              <a:ext uri="{FF2B5EF4-FFF2-40B4-BE49-F238E27FC236}">
                <a16:creationId xmlns:a16="http://schemas.microsoft.com/office/drawing/2014/main" id="{D5EBE2EF-9296-59E9-2B5D-7F1BCBADE0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1919" y="274638"/>
            <a:ext cx="4225806" cy="3418772"/>
          </a:xfrm>
          <a:prstGeom prst="rect">
            <a:avLst/>
          </a:prstGeom>
        </p:spPr>
      </p:pic>
      <p:pic>
        <p:nvPicPr>
          <p:cNvPr id="6" name="Picture 5" descr="A calendar with different colored squares&#10;&#10;AI-generated content may be incorrect.">
            <a:extLst>
              <a:ext uri="{FF2B5EF4-FFF2-40B4-BE49-F238E27FC236}">
                <a16:creationId xmlns:a16="http://schemas.microsoft.com/office/drawing/2014/main" id="{A3CCF62B-A518-1EEC-A056-CC4AF68C6374}"/>
              </a:ext>
            </a:extLst>
          </p:cNvPr>
          <p:cNvPicPr>
            <a:picLocks noChangeAspect="1"/>
          </p:cNvPicPr>
          <p:nvPr/>
        </p:nvPicPr>
        <p:blipFill>
          <a:blip r:embed="rId3">
            <a:extLst>
              <a:ext uri="{28A0092B-C50C-407E-A947-70E740481C1C}">
                <a14:useLocalDpi xmlns:a14="http://schemas.microsoft.com/office/drawing/2010/main" val="0"/>
              </a:ext>
            </a:extLst>
          </a:blip>
          <a:srcRect l="7094" t="86215" r="15809"/>
          <a:stretch/>
        </p:blipFill>
        <p:spPr>
          <a:xfrm>
            <a:off x="8277752" y="297450"/>
            <a:ext cx="3341235" cy="715175"/>
          </a:xfrm>
          <a:prstGeom prst="rect">
            <a:avLst/>
          </a:prstGeom>
        </p:spPr>
      </p:pic>
      <p:pic>
        <p:nvPicPr>
          <p:cNvPr id="7" name="Picture 6" descr="A calendar with different colored squares&#10;&#10;AI-generated content may be incorrect.">
            <a:extLst>
              <a:ext uri="{FF2B5EF4-FFF2-40B4-BE49-F238E27FC236}">
                <a16:creationId xmlns:a16="http://schemas.microsoft.com/office/drawing/2014/main" id="{3DC6C17F-F081-697E-A2D7-81296C2B6E7F}"/>
              </a:ext>
            </a:extLst>
          </p:cNvPr>
          <p:cNvPicPr>
            <a:picLocks noChangeAspect="1"/>
          </p:cNvPicPr>
          <p:nvPr/>
        </p:nvPicPr>
        <p:blipFill>
          <a:blip r:embed="rId3">
            <a:extLst>
              <a:ext uri="{28A0092B-C50C-407E-A947-70E740481C1C}">
                <a14:useLocalDpi xmlns:a14="http://schemas.microsoft.com/office/drawing/2010/main" val="0"/>
              </a:ext>
            </a:extLst>
          </a:blip>
          <a:srcRect b="13759"/>
          <a:stretch/>
        </p:blipFill>
        <p:spPr>
          <a:xfrm>
            <a:off x="8158339" y="1091055"/>
            <a:ext cx="3655710" cy="3774233"/>
          </a:xfrm>
          <a:prstGeom prst="rect">
            <a:avLst/>
          </a:prstGeom>
        </p:spPr>
      </p:pic>
      <p:sp>
        <p:nvSpPr>
          <p:cNvPr id="2" name="5-point Star 1">
            <a:extLst>
              <a:ext uri="{FF2B5EF4-FFF2-40B4-BE49-F238E27FC236}">
                <a16:creationId xmlns:a16="http://schemas.microsoft.com/office/drawing/2014/main" id="{80FB5CFD-1E22-4B85-C7A7-D75CECF17914}"/>
              </a:ext>
            </a:extLst>
          </p:cNvPr>
          <p:cNvSpPr>
            <a:spLocks noChangeAspect="1"/>
          </p:cNvSpPr>
          <p:nvPr/>
        </p:nvSpPr>
        <p:spPr>
          <a:xfrm>
            <a:off x="8489135" y="2288875"/>
            <a:ext cx="180000" cy="180000"/>
          </a:xfrm>
          <a:prstGeom prst="star5">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TextBox 4">
            <a:extLst>
              <a:ext uri="{FF2B5EF4-FFF2-40B4-BE49-F238E27FC236}">
                <a16:creationId xmlns:a16="http://schemas.microsoft.com/office/drawing/2014/main" id="{AB0F3BB7-4B28-FB29-AF3A-7001097B029F}"/>
              </a:ext>
            </a:extLst>
          </p:cNvPr>
          <p:cNvSpPr txBox="1"/>
          <p:nvPr/>
        </p:nvSpPr>
        <p:spPr>
          <a:xfrm>
            <a:off x="373655" y="3999760"/>
            <a:ext cx="6439887" cy="1579920"/>
          </a:xfrm>
          <a:prstGeom prst="rect">
            <a:avLst/>
          </a:prstGeom>
          <a:noFill/>
        </p:spPr>
        <p:txBody>
          <a:bodyPr wrap="square" rtlCol="0">
            <a:spAutoFit/>
          </a:bodyPr>
          <a:lstStyle/>
          <a:p>
            <a:pPr marL="274638" indent="-274638">
              <a:spcBef>
                <a:spcPts val="1000"/>
              </a:spcBef>
              <a:buFont typeface="Arial" panose="020B0604020202020204" pitchFamily="34" charset="0"/>
              <a:buChar char="•"/>
            </a:pPr>
            <a:r>
              <a:rPr lang="en-US" sz="2000" dirty="0">
                <a:latin typeface="+mn-lt"/>
              </a:rPr>
              <a:t>First</a:t>
            </a:r>
            <a:r>
              <a:rPr lang="en-US" sz="2000" b="1" dirty="0">
                <a:latin typeface="+mn-lt"/>
              </a:rPr>
              <a:t> </a:t>
            </a:r>
            <a:r>
              <a:rPr lang="en-US" sz="2000" b="1" dirty="0">
                <a:solidFill>
                  <a:srgbClr val="00B050"/>
                </a:solidFill>
                <a:latin typeface="+mn-lt"/>
              </a:rPr>
              <a:t>stable beams at 6.8 TeV </a:t>
            </a:r>
            <a:r>
              <a:rPr lang="en-US" sz="2000" dirty="0">
                <a:latin typeface="+mn-lt"/>
              </a:rPr>
              <a:t>in week of </a:t>
            </a:r>
            <a:r>
              <a:rPr lang="en-US" sz="2000" u="sng" dirty="0">
                <a:latin typeface="+mn-lt"/>
              </a:rPr>
              <a:t>May 1</a:t>
            </a:r>
            <a:r>
              <a:rPr lang="en-US" sz="2000" u="sng" baseline="30000" dirty="0">
                <a:latin typeface="+mn-lt"/>
              </a:rPr>
              <a:t>st</a:t>
            </a:r>
            <a:r>
              <a:rPr lang="en-US" sz="2000" u="sng" dirty="0">
                <a:latin typeface="+mn-lt"/>
              </a:rPr>
              <a:t> </a:t>
            </a:r>
          </a:p>
          <a:p>
            <a:pPr marL="274638" indent="-274638">
              <a:spcBef>
                <a:spcPts val="1000"/>
              </a:spcBef>
              <a:buFont typeface="Arial" panose="020B0604020202020204" pitchFamily="34" charset="0"/>
              <a:buChar char="•"/>
            </a:pPr>
            <a:r>
              <a:rPr lang="en-US" sz="2000" b="1" dirty="0">
                <a:latin typeface="+mn-lt"/>
              </a:rPr>
              <a:t>Intensity</a:t>
            </a:r>
            <a:r>
              <a:rPr lang="en-US" sz="2000" dirty="0">
                <a:latin typeface="+mn-lt"/>
              </a:rPr>
              <a:t> </a:t>
            </a:r>
            <a:r>
              <a:rPr lang="en-US" sz="2000" b="1" dirty="0">
                <a:latin typeface="+mn-lt"/>
              </a:rPr>
              <a:t>ramp up </a:t>
            </a:r>
            <a:r>
              <a:rPr lang="en-US" dirty="0">
                <a:latin typeface="+mn-lt"/>
              </a:rPr>
              <a:t>(number of bunches)</a:t>
            </a:r>
            <a:r>
              <a:rPr lang="en-US" sz="2000" dirty="0">
                <a:latin typeface="+mn-lt"/>
              </a:rPr>
              <a:t> at 1.6×10</a:t>
            </a:r>
            <a:r>
              <a:rPr lang="en-US" sz="2000" baseline="30000" dirty="0">
                <a:latin typeface="+mn-lt"/>
              </a:rPr>
              <a:t>11</a:t>
            </a:r>
            <a:r>
              <a:rPr lang="en-US" sz="2000" dirty="0">
                <a:latin typeface="+mn-lt"/>
              </a:rPr>
              <a:t> p/b </a:t>
            </a:r>
            <a:r>
              <a:rPr lang="en-US" sz="2000" dirty="0">
                <a:latin typeface="+mn-lt"/>
                <a:sym typeface="Wingdings" pitchFamily="2" charset="2"/>
              </a:rPr>
              <a:t> </a:t>
            </a:r>
            <a:r>
              <a:rPr lang="en-US" sz="2000" dirty="0">
                <a:latin typeface="+mn-lt"/>
              </a:rPr>
              <a:t>full machine around </a:t>
            </a:r>
            <a:r>
              <a:rPr lang="en-US" sz="2000" u="sng" dirty="0">
                <a:latin typeface="+mn-lt"/>
              </a:rPr>
              <a:t>mid-May</a:t>
            </a:r>
          </a:p>
          <a:p>
            <a:pPr marL="274638" indent="-274638">
              <a:spcBef>
                <a:spcPts val="1000"/>
              </a:spcBef>
              <a:buFont typeface="Arial" panose="020B0604020202020204" pitchFamily="34" charset="0"/>
              <a:buChar char="•"/>
            </a:pPr>
            <a:r>
              <a:rPr lang="en-US" sz="2000" b="1" dirty="0">
                <a:latin typeface="+mn-lt"/>
              </a:rPr>
              <a:t>Oxygen run </a:t>
            </a:r>
            <a:r>
              <a:rPr lang="en-US" sz="2000" dirty="0">
                <a:latin typeface="+mn-lt"/>
              </a:rPr>
              <a:t>during </a:t>
            </a:r>
            <a:r>
              <a:rPr lang="en-US" sz="2000" u="sng" dirty="0">
                <a:latin typeface="+mn-lt"/>
              </a:rPr>
              <a:t>1</a:t>
            </a:r>
            <a:r>
              <a:rPr lang="en-US" sz="2000" u="sng" baseline="30000" dirty="0">
                <a:latin typeface="+mn-lt"/>
              </a:rPr>
              <a:t>st</a:t>
            </a:r>
            <a:r>
              <a:rPr lang="en-US" sz="2000" u="sng" dirty="0">
                <a:latin typeface="+mn-lt"/>
              </a:rPr>
              <a:t> week of July</a:t>
            </a:r>
            <a:endParaRPr lang="en-CH" sz="1600" u="sng" dirty="0">
              <a:latin typeface="+mn-lt"/>
            </a:endParaRPr>
          </a:p>
        </p:txBody>
      </p:sp>
      <p:sp>
        <p:nvSpPr>
          <p:cNvPr id="9" name="TextBox 8">
            <a:extLst>
              <a:ext uri="{FF2B5EF4-FFF2-40B4-BE49-F238E27FC236}">
                <a16:creationId xmlns:a16="http://schemas.microsoft.com/office/drawing/2014/main" id="{BBA4F302-7D52-8B56-1216-EB8EC63F58C0}"/>
              </a:ext>
            </a:extLst>
          </p:cNvPr>
          <p:cNvSpPr txBox="1"/>
          <p:nvPr/>
        </p:nvSpPr>
        <p:spPr>
          <a:xfrm>
            <a:off x="377095" y="1230074"/>
            <a:ext cx="3393968" cy="2862322"/>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CH" sz="2000" b="1" dirty="0">
                <a:latin typeface="+mn-lt"/>
              </a:rPr>
              <a:t>Injector complex </a:t>
            </a:r>
            <a:r>
              <a:rPr lang="en-CH" sz="2000" dirty="0">
                <a:latin typeface="+mn-lt"/>
              </a:rPr>
              <a:t>already restarted</a:t>
            </a:r>
          </a:p>
          <a:p>
            <a:pPr marL="742950" lvl="1" indent="-285750">
              <a:spcBef>
                <a:spcPts val="300"/>
              </a:spcBef>
              <a:buFont typeface="Arial" panose="020B0604020202020204" pitchFamily="34" charset="0"/>
              <a:buChar char="•"/>
            </a:pPr>
            <a:r>
              <a:rPr lang="en-CH" sz="1600" dirty="0">
                <a:latin typeface="+mn-lt"/>
              </a:rPr>
              <a:t>Beam is in the SPS</a:t>
            </a:r>
          </a:p>
          <a:p>
            <a:pPr marL="285750" indent="-285750">
              <a:spcBef>
                <a:spcPts val="600"/>
              </a:spcBef>
              <a:buFont typeface="Arial" panose="020B0604020202020204" pitchFamily="34" charset="0"/>
              <a:buChar char="•"/>
            </a:pPr>
            <a:r>
              <a:rPr lang="en-CH" sz="2000" b="1" dirty="0">
                <a:latin typeface="+mn-lt"/>
              </a:rPr>
              <a:t>Experimental caverns </a:t>
            </a:r>
            <a:r>
              <a:rPr lang="en-CH" sz="2000" dirty="0">
                <a:latin typeface="+mn-lt"/>
              </a:rPr>
              <a:t>closed on </a:t>
            </a:r>
            <a:r>
              <a:rPr lang="en-CH" sz="2000" u="sng" dirty="0">
                <a:latin typeface="+mn-lt"/>
              </a:rPr>
              <a:t>April 2</a:t>
            </a:r>
            <a:r>
              <a:rPr lang="en-CH" sz="2000" u="sng" baseline="30000" dirty="0">
                <a:latin typeface="+mn-lt"/>
              </a:rPr>
              <a:t>nd</a:t>
            </a:r>
          </a:p>
          <a:p>
            <a:pPr marL="285750" indent="-285750">
              <a:spcBef>
                <a:spcPts val="600"/>
              </a:spcBef>
              <a:buFont typeface="Arial" panose="020B0604020202020204" pitchFamily="34" charset="0"/>
              <a:buChar char="•"/>
            </a:pPr>
            <a:r>
              <a:rPr lang="en-CH" sz="2000" b="1" dirty="0">
                <a:latin typeface="+mn-lt"/>
              </a:rPr>
              <a:t>Transfer</a:t>
            </a:r>
            <a:r>
              <a:rPr lang="en-CH" sz="2000" dirty="0">
                <a:latin typeface="+mn-lt"/>
              </a:rPr>
              <a:t> </a:t>
            </a:r>
            <a:r>
              <a:rPr lang="en-CH" sz="2000" b="1" dirty="0">
                <a:latin typeface="+mn-lt"/>
              </a:rPr>
              <a:t>lines</a:t>
            </a:r>
            <a:r>
              <a:rPr lang="en-CH" sz="2000" dirty="0">
                <a:latin typeface="+mn-lt"/>
              </a:rPr>
              <a:t> check on </a:t>
            </a:r>
            <a:r>
              <a:rPr lang="en-CH" sz="2000" u="sng" dirty="0">
                <a:latin typeface="+mn-lt"/>
              </a:rPr>
              <a:t>April 4</a:t>
            </a:r>
            <a:r>
              <a:rPr lang="en-CH" sz="2000" u="sng" baseline="30000" dirty="0">
                <a:latin typeface="+mn-lt"/>
              </a:rPr>
              <a:t>th</a:t>
            </a:r>
          </a:p>
          <a:p>
            <a:pPr marL="285750" indent="-285750">
              <a:spcBef>
                <a:spcPts val="600"/>
              </a:spcBef>
              <a:buFont typeface="Arial" panose="020B0604020202020204" pitchFamily="34" charset="0"/>
              <a:buChar char="•"/>
            </a:pPr>
            <a:r>
              <a:rPr lang="en-CH" sz="2000" b="1" dirty="0">
                <a:latin typeface="+mn-lt"/>
              </a:rPr>
              <a:t>Beam</a:t>
            </a:r>
            <a:r>
              <a:rPr lang="en-CH" sz="2000" dirty="0">
                <a:latin typeface="+mn-lt"/>
              </a:rPr>
              <a:t> in LHC ~</a:t>
            </a:r>
            <a:r>
              <a:rPr lang="en-CH" sz="2000" u="sng" dirty="0">
                <a:latin typeface="+mn-lt"/>
              </a:rPr>
              <a:t>April</a:t>
            </a:r>
            <a:r>
              <a:rPr lang="en-US" sz="2000" u="sng" dirty="0">
                <a:latin typeface="+mn-lt"/>
              </a:rPr>
              <a:t> 8</a:t>
            </a:r>
            <a:r>
              <a:rPr lang="en-US" sz="2000" u="sng" baseline="30000" dirty="0">
                <a:latin typeface="+mn-lt"/>
              </a:rPr>
              <a:t>th</a:t>
            </a:r>
          </a:p>
        </p:txBody>
      </p:sp>
      <p:sp>
        <p:nvSpPr>
          <p:cNvPr id="10" name="TextBox 9">
            <a:extLst>
              <a:ext uri="{FF2B5EF4-FFF2-40B4-BE49-F238E27FC236}">
                <a16:creationId xmlns:a16="http://schemas.microsoft.com/office/drawing/2014/main" id="{92DA8DAC-4B91-354C-84A3-580AB46C20FD}"/>
              </a:ext>
            </a:extLst>
          </p:cNvPr>
          <p:cNvSpPr txBox="1"/>
          <p:nvPr/>
        </p:nvSpPr>
        <p:spPr>
          <a:xfrm>
            <a:off x="5635140" y="5162514"/>
            <a:ext cx="6439887" cy="707886"/>
          </a:xfrm>
          <a:prstGeom prst="rect">
            <a:avLst/>
          </a:prstGeom>
          <a:noFill/>
        </p:spPr>
        <p:txBody>
          <a:bodyPr wrap="square">
            <a:spAutoFit/>
          </a:bodyPr>
          <a:lstStyle/>
          <a:p>
            <a:pPr algn="ctr"/>
            <a:r>
              <a:rPr lang="en-US" sz="2000" dirty="0">
                <a:latin typeface="+mn-lt"/>
              </a:rPr>
              <a:t>About </a:t>
            </a:r>
            <a:r>
              <a:rPr lang="en-US" sz="2000" b="1" dirty="0">
                <a:solidFill>
                  <a:schemeClr val="tx1">
                    <a:lumMod val="60000"/>
                    <a:lumOff val="40000"/>
                  </a:schemeClr>
                </a:solidFill>
                <a:latin typeface="+mn-lt"/>
              </a:rPr>
              <a:t>2-day delay </a:t>
            </a:r>
            <a:r>
              <a:rPr lang="en-US" sz="2000" dirty="0" err="1">
                <a:latin typeface="+mn-lt"/>
              </a:rPr>
              <a:t>wrt</a:t>
            </a:r>
            <a:r>
              <a:rPr lang="en-US" sz="2000" dirty="0">
                <a:latin typeface="+mn-lt"/>
              </a:rPr>
              <a:t> original schedule due to </a:t>
            </a:r>
            <a:r>
              <a:rPr lang="en-US" sz="2000" b="1" dirty="0">
                <a:latin typeface="+mn-lt"/>
              </a:rPr>
              <a:t>ATLAS cooling problem</a:t>
            </a:r>
            <a:r>
              <a:rPr lang="en-US" sz="2000" dirty="0">
                <a:latin typeface="+mn-lt"/>
              </a:rPr>
              <a:t> (water leak) in the Argon calorimeter</a:t>
            </a:r>
            <a:endParaRPr lang="en-CH" sz="2000" dirty="0">
              <a:latin typeface="+mn-lt"/>
            </a:endParaRPr>
          </a:p>
        </p:txBody>
      </p:sp>
    </p:spTree>
    <p:extLst>
      <p:ext uri="{BB962C8B-B14F-4D97-AF65-F5344CB8AC3E}">
        <p14:creationId xmlns:p14="http://schemas.microsoft.com/office/powerpoint/2010/main" val="3519454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4EEE4-483A-45C7-F06D-0170CCC76599}"/>
            </a:ext>
          </a:extLst>
        </p:cNvPr>
        <p:cNvGrpSpPr/>
        <p:nvPr/>
      </p:nvGrpSpPr>
      <p:grpSpPr>
        <a:xfrm>
          <a:off x="0" y="0"/>
          <a:ext cx="0" cy="0"/>
          <a:chOff x="0" y="0"/>
          <a:chExt cx="0" cy="0"/>
        </a:xfrm>
      </p:grpSpPr>
      <p:pic>
        <p:nvPicPr>
          <p:cNvPr id="7" name="Picture 6" descr="A screenshot of a computer&#10;&#10;AI-generated content may be incorrect.">
            <a:extLst>
              <a:ext uri="{FF2B5EF4-FFF2-40B4-BE49-F238E27FC236}">
                <a16:creationId xmlns:a16="http://schemas.microsoft.com/office/drawing/2014/main" id="{119D5853-E270-2DF1-AC4C-B09375650F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065" y="274638"/>
            <a:ext cx="6543421" cy="2271047"/>
          </a:xfrm>
          <a:prstGeom prst="rect">
            <a:avLst/>
          </a:prstGeom>
        </p:spPr>
      </p:pic>
      <p:sp>
        <p:nvSpPr>
          <p:cNvPr id="20" name="TextBox 19">
            <a:extLst>
              <a:ext uri="{FF2B5EF4-FFF2-40B4-BE49-F238E27FC236}">
                <a16:creationId xmlns:a16="http://schemas.microsoft.com/office/drawing/2014/main" id="{0320590C-5435-9789-7FA2-963A61DF61FA}"/>
              </a:ext>
            </a:extLst>
          </p:cNvPr>
          <p:cNvSpPr txBox="1"/>
          <p:nvPr/>
        </p:nvSpPr>
        <p:spPr>
          <a:xfrm>
            <a:off x="-1" y="2660900"/>
            <a:ext cx="6813487" cy="3247043"/>
          </a:xfrm>
          <a:prstGeom prst="rect">
            <a:avLst/>
          </a:prstGeom>
          <a:noFill/>
        </p:spPr>
        <p:txBody>
          <a:bodyPr wrap="square" rtlCol="0">
            <a:spAutoFit/>
          </a:bodyPr>
          <a:lstStyle/>
          <a:p>
            <a:pPr marL="342900" indent="-342900">
              <a:spcBef>
                <a:spcPts val="600"/>
              </a:spcBef>
              <a:buFont typeface="Arial" panose="020B0604020202020204" pitchFamily="34" charset="0"/>
              <a:buChar char="•"/>
            </a:pPr>
            <a:r>
              <a:rPr lang="en-CH" sz="2000" dirty="0">
                <a:latin typeface="+mn-lt"/>
              </a:rPr>
              <a:t>Almost </a:t>
            </a:r>
            <a:r>
              <a:rPr lang="en-CH" sz="2000" b="1" dirty="0">
                <a:latin typeface="+mn-lt"/>
              </a:rPr>
              <a:t>1600 superconducting circuits</a:t>
            </a:r>
          </a:p>
          <a:p>
            <a:pPr marL="342900" indent="-342900">
              <a:spcBef>
                <a:spcPts val="600"/>
              </a:spcBef>
              <a:buFont typeface="Arial" panose="020B0604020202020204" pitchFamily="34" charset="0"/>
              <a:buChar char="•"/>
            </a:pPr>
            <a:r>
              <a:rPr lang="en-CH" sz="2000" b="1" dirty="0">
                <a:latin typeface="+mn-lt"/>
              </a:rPr>
              <a:t>Over 10,000 tests </a:t>
            </a:r>
            <a:r>
              <a:rPr lang="en-CH" sz="2000" dirty="0">
                <a:latin typeface="+mn-lt"/>
              </a:rPr>
              <a:t>to be executed and analysed</a:t>
            </a:r>
          </a:p>
          <a:p>
            <a:pPr marL="342900" indent="-342900">
              <a:spcBef>
                <a:spcPts val="600"/>
              </a:spcBef>
              <a:buFont typeface="Arial" panose="020B0604020202020204" pitchFamily="34" charset="0"/>
              <a:buChar char="•"/>
            </a:pPr>
            <a:r>
              <a:rPr lang="en-CH" sz="2000" dirty="0">
                <a:latin typeface="+mn-lt"/>
              </a:rPr>
              <a:t>Sophysticated tools to ensure </a:t>
            </a:r>
            <a:r>
              <a:rPr lang="en-CH" sz="2000" b="1" dirty="0">
                <a:latin typeface="+mn-lt"/>
              </a:rPr>
              <a:t>robustness reproducibility and traceability </a:t>
            </a:r>
            <a:r>
              <a:rPr lang="en-CH" sz="2000" dirty="0">
                <a:latin typeface="+mn-lt"/>
              </a:rPr>
              <a:t>throughout the execution process</a:t>
            </a:r>
          </a:p>
          <a:p>
            <a:pPr marL="342900" indent="-342900">
              <a:spcBef>
                <a:spcPts val="600"/>
              </a:spcBef>
              <a:buFont typeface="Arial" panose="020B0604020202020204" pitchFamily="34" charset="0"/>
              <a:buChar char="•"/>
            </a:pPr>
            <a:r>
              <a:rPr lang="en-CH" sz="2000" b="1" dirty="0">
                <a:latin typeface="+mn-lt"/>
              </a:rPr>
              <a:t>Enhanced automation </a:t>
            </a:r>
            <a:r>
              <a:rPr lang="en-CH" sz="2000" dirty="0">
                <a:latin typeface="+mn-lt"/>
              </a:rPr>
              <a:t>for increased efficiency</a:t>
            </a:r>
          </a:p>
          <a:p>
            <a:pPr marL="342900" indent="-342900">
              <a:spcBef>
                <a:spcPts val="600"/>
              </a:spcBef>
              <a:buFont typeface="Arial" panose="020B0604020202020204" pitchFamily="34" charset="0"/>
              <a:buChar char="•"/>
            </a:pPr>
            <a:r>
              <a:rPr lang="en-CH" sz="2000" b="1" dirty="0">
                <a:latin typeface="+mn-lt"/>
              </a:rPr>
              <a:t>Cross-departmental effort</a:t>
            </a:r>
            <a:r>
              <a:rPr lang="en-CH" sz="2000" dirty="0">
                <a:latin typeface="+mn-lt"/>
              </a:rPr>
              <a:t>: two weeks campaign involving approximately 10 groups across ATS sector</a:t>
            </a:r>
          </a:p>
          <a:p>
            <a:pPr marL="342900" indent="-342900">
              <a:spcBef>
                <a:spcPts val="600"/>
              </a:spcBef>
              <a:buFont typeface="Arial" panose="020B0604020202020204" pitchFamily="34" charset="0"/>
              <a:buChar char="•"/>
            </a:pPr>
            <a:r>
              <a:rPr lang="en-CH" sz="2000" dirty="0">
                <a:latin typeface="+mn-lt"/>
              </a:rPr>
              <a:t>Entering now </a:t>
            </a:r>
            <a:r>
              <a:rPr lang="en-CH" sz="2000" b="1" dirty="0">
                <a:latin typeface="+mn-lt"/>
              </a:rPr>
              <a:t>Machine check-out</a:t>
            </a:r>
            <a:r>
              <a:rPr lang="en-CH" sz="2000" dirty="0">
                <a:latin typeface="+mn-lt"/>
              </a:rPr>
              <a:t> phase</a:t>
            </a:r>
          </a:p>
        </p:txBody>
      </p:sp>
      <p:pic>
        <p:nvPicPr>
          <p:cNvPr id="5" name="Picture 4" descr="A graph of different colored lines&#10;&#10;AI-generated content may be incorrect.">
            <a:extLst>
              <a:ext uri="{FF2B5EF4-FFF2-40B4-BE49-F238E27FC236}">
                <a16:creationId xmlns:a16="http://schemas.microsoft.com/office/drawing/2014/main" id="{722892DF-7ACE-D721-6DA2-C5ED820A0F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0049" y="2190710"/>
            <a:ext cx="5667433" cy="3778289"/>
          </a:xfrm>
          <a:prstGeom prst="rect">
            <a:avLst/>
          </a:prstGeom>
        </p:spPr>
      </p:pic>
      <p:sp>
        <p:nvSpPr>
          <p:cNvPr id="6" name="TextBox 5">
            <a:extLst>
              <a:ext uri="{FF2B5EF4-FFF2-40B4-BE49-F238E27FC236}">
                <a16:creationId xmlns:a16="http://schemas.microsoft.com/office/drawing/2014/main" id="{452C3840-4B75-708B-350A-F4E6BB442C4A}"/>
              </a:ext>
            </a:extLst>
          </p:cNvPr>
          <p:cNvSpPr txBox="1"/>
          <p:nvPr/>
        </p:nvSpPr>
        <p:spPr>
          <a:xfrm>
            <a:off x="9206805" y="1225495"/>
            <a:ext cx="2845154" cy="369332"/>
          </a:xfrm>
          <a:prstGeom prst="rect">
            <a:avLst/>
          </a:prstGeom>
          <a:noFill/>
        </p:spPr>
        <p:txBody>
          <a:bodyPr wrap="square">
            <a:spAutoFit/>
          </a:bodyPr>
          <a:lstStyle/>
          <a:p>
            <a:r>
              <a:rPr lang="en-GB" sz="1800" dirty="0">
                <a:solidFill>
                  <a:srgbClr val="0053A1"/>
                </a:solidFill>
                <a:latin typeface="Helvetica Neue"/>
              </a:rPr>
              <a:t>~800 quick interlock tests</a:t>
            </a:r>
          </a:p>
        </p:txBody>
      </p:sp>
      <p:pic>
        <p:nvPicPr>
          <p:cNvPr id="8" name="Picture 7">
            <a:extLst>
              <a:ext uri="{FF2B5EF4-FFF2-40B4-BE49-F238E27FC236}">
                <a16:creationId xmlns:a16="http://schemas.microsoft.com/office/drawing/2014/main" id="{8A041133-87F0-9D28-B39E-089CE2A9FDCE}"/>
              </a:ext>
            </a:extLst>
          </p:cNvPr>
          <p:cNvPicPr>
            <a:picLocks noChangeAspect="1"/>
          </p:cNvPicPr>
          <p:nvPr/>
        </p:nvPicPr>
        <p:blipFill>
          <a:blip r:embed="rId5"/>
          <a:stretch>
            <a:fillRect/>
          </a:stretch>
        </p:blipFill>
        <p:spPr>
          <a:xfrm>
            <a:off x="6211215" y="159423"/>
            <a:ext cx="5840744" cy="965277"/>
          </a:xfrm>
          <a:prstGeom prst="rect">
            <a:avLst/>
          </a:prstGeom>
        </p:spPr>
      </p:pic>
    </p:spTree>
    <p:extLst>
      <p:ext uri="{BB962C8B-B14F-4D97-AF65-F5344CB8AC3E}">
        <p14:creationId xmlns:p14="http://schemas.microsoft.com/office/powerpoint/2010/main" val="3675194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1C033-E53F-74CF-1832-4E1A153F986E}"/>
              </a:ext>
            </a:extLst>
          </p:cNvPr>
          <p:cNvSpPr>
            <a:spLocks noGrp="1"/>
          </p:cNvSpPr>
          <p:nvPr>
            <p:ph type="title"/>
          </p:nvPr>
        </p:nvSpPr>
        <p:spPr/>
        <p:txBody>
          <a:bodyPr/>
          <a:lstStyle/>
          <a:p>
            <a:r>
              <a:rPr lang="en-US" dirty="0"/>
              <a:t>Performance estimate</a:t>
            </a:r>
            <a:endParaRPr lang="en-GB" dirty="0"/>
          </a:p>
        </p:txBody>
      </p:sp>
      <p:pic>
        <p:nvPicPr>
          <p:cNvPr id="22" name="Picture 21" descr="A graph with a line going up&#10;&#10;Description automatically generated">
            <a:extLst>
              <a:ext uri="{FF2B5EF4-FFF2-40B4-BE49-F238E27FC236}">
                <a16:creationId xmlns:a16="http://schemas.microsoft.com/office/drawing/2014/main" id="{B4946E69-EE75-9E0F-BAF6-F6153A3CBB64}"/>
              </a:ext>
            </a:extLst>
          </p:cNvPr>
          <p:cNvPicPr>
            <a:picLocks noChangeAspect="1"/>
          </p:cNvPicPr>
          <p:nvPr/>
        </p:nvPicPr>
        <p:blipFill>
          <a:blip r:embed="rId2"/>
          <a:srcRect t="10818" b="3570"/>
          <a:stretch/>
        </p:blipFill>
        <p:spPr>
          <a:xfrm>
            <a:off x="6850589" y="3483049"/>
            <a:ext cx="5208762" cy="1713719"/>
          </a:xfrm>
          <a:prstGeom prst="rect">
            <a:avLst/>
          </a:prstGeom>
        </p:spPr>
      </p:pic>
      <p:sp>
        <p:nvSpPr>
          <p:cNvPr id="24" name="TextBox 23">
            <a:extLst>
              <a:ext uri="{FF2B5EF4-FFF2-40B4-BE49-F238E27FC236}">
                <a16:creationId xmlns:a16="http://schemas.microsoft.com/office/drawing/2014/main" id="{C02800EF-E3A0-C5CC-460E-AE190513F174}"/>
              </a:ext>
            </a:extLst>
          </p:cNvPr>
          <p:cNvSpPr txBox="1"/>
          <p:nvPr/>
        </p:nvSpPr>
        <p:spPr>
          <a:xfrm>
            <a:off x="7088343" y="3582620"/>
            <a:ext cx="3232207" cy="861774"/>
          </a:xfrm>
          <a:prstGeom prst="rect">
            <a:avLst/>
          </a:prstGeom>
          <a:noFill/>
        </p:spPr>
        <p:txBody>
          <a:bodyPr wrap="square" rtlCol="0">
            <a:spAutoFit/>
          </a:bodyPr>
          <a:lstStyle/>
          <a:p>
            <a:pPr algn="ctr" defTabSz="457200" eaLnBrk="1" fontAlgn="auto" hangingPunct="1">
              <a:spcBef>
                <a:spcPts val="0"/>
              </a:spcBef>
              <a:spcAft>
                <a:spcPts val="0"/>
              </a:spcAft>
            </a:pPr>
            <a:r>
              <a:rPr lang="en-US" sz="1500" b="1" i="1" dirty="0">
                <a:solidFill>
                  <a:srgbClr val="4D4D4D">
                    <a:lumMod val="50000"/>
                  </a:srgbClr>
                </a:solidFill>
                <a:latin typeface="Arial"/>
              </a:rPr>
              <a:t>LHCb</a:t>
            </a:r>
            <a:r>
              <a:rPr lang="en-US" sz="1500" i="1" dirty="0">
                <a:solidFill>
                  <a:srgbClr val="4D4D4D">
                    <a:lumMod val="50000"/>
                  </a:srgbClr>
                </a:solidFill>
                <a:latin typeface="Arial"/>
              </a:rPr>
              <a:t> prediction (driven by hours in stable beams and levelling target)</a:t>
            </a:r>
          </a:p>
          <a:p>
            <a:pPr algn="ctr" defTabSz="457200" eaLnBrk="1" fontAlgn="auto" hangingPunct="1">
              <a:spcBef>
                <a:spcPts val="0"/>
              </a:spcBef>
              <a:spcAft>
                <a:spcPts val="0"/>
              </a:spcAft>
            </a:pPr>
            <a:r>
              <a:rPr lang="en-US" b="1" i="1" dirty="0">
                <a:solidFill>
                  <a:srgbClr val="4D4D4D">
                    <a:lumMod val="50000"/>
                  </a:srgbClr>
                </a:solidFill>
                <a:latin typeface="Arial"/>
              </a:rPr>
              <a:t>12 fb</a:t>
            </a:r>
            <a:r>
              <a:rPr lang="en-US" b="1" i="1" baseline="30000" dirty="0">
                <a:solidFill>
                  <a:srgbClr val="4D4D4D">
                    <a:lumMod val="50000"/>
                  </a:srgbClr>
                </a:solidFill>
                <a:latin typeface="Arial"/>
              </a:rPr>
              <a:t>-1</a:t>
            </a:r>
            <a:endParaRPr lang="en-US" b="1" i="1" baseline="30000" dirty="0">
              <a:solidFill>
                <a:srgbClr val="0055A0">
                  <a:lumMod val="60000"/>
                  <a:lumOff val="40000"/>
                </a:srgbClr>
              </a:solidFill>
              <a:latin typeface="Arial"/>
            </a:endParaRPr>
          </a:p>
        </p:txBody>
      </p:sp>
      <p:sp>
        <p:nvSpPr>
          <p:cNvPr id="7" name="TextBox 6">
            <a:extLst>
              <a:ext uri="{FF2B5EF4-FFF2-40B4-BE49-F238E27FC236}">
                <a16:creationId xmlns:a16="http://schemas.microsoft.com/office/drawing/2014/main" id="{673B3298-3F9C-C152-16F1-9A2D72BD690A}"/>
              </a:ext>
            </a:extLst>
          </p:cNvPr>
          <p:cNvSpPr txBox="1"/>
          <p:nvPr/>
        </p:nvSpPr>
        <p:spPr>
          <a:xfrm>
            <a:off x="258440" y="1316725"/>
            <a:ext cx="5282561" cy="2785378"/>
          </a:xfrm>
          <a:prstGeom prst="rect">
            <a:avLst/>
          </a:prstGeom>
          <a:noFill/>
        </p:spPr>
        <p:txBody>
          <a:bodyPr wrap="square">
            <a:spAutoFit/>
          </a:bodyPr>
          <a:lstStyle/>
          <a:p>
            <a:pPr marL="379413" indent="-342900">
              <a:spcBef>
                <a:spcPts val="1200"/>
              </a:spcBef>
              <a:buFont typeface="Arial" panose="020B0604020202020204" pitchFamily="34" charset="0"/>
              <a:buChar char="•"/>
            </a:pPr>
            <a:r>
              <a:rPr lang="en-CH" sz="2000" b="1" dirty="0">
                <a:latin typeface="+mn-lt"/>
              </a:rPr>
              <a:t>Performance estimate </a:t>
            </a:r>
            <a:r>
              <a:rPr lang="en-CH" sz="2000" dirty="0">
                <a:latin typeface="+mn-lt"/>
              </a:rPr>
              <a:t>depends on filling schemes and availability…</a:t>
            </a:r>
          </a:p>
          <a:p>
            <a:pPr marL="379413" indent="-342900">
              <a:spcBef>
                <a:spcPts val="1200"/>
              </a:spcBef>
              <a:buFont typeface="Arial" panose="020B0604020202020204" pitchFamily="34" charset="0"/>
              <a:buChar char="•"/>
            </a:pPr>
            <a:r>
              <a:rPr lang="en-CH" sz="2000" dirty="0">
                <a:latin typeface="+mn-lt"/>
              </a:rPr>
              <a:t>Assuming availability 2024-like and filling scheme based on 4x36b, expected perfomance </a:t>
            </a:r>
            <a:r>
              <a:rPr lang="en-CH" dirty="0">
                <a:latin typeface="+mn-lt"/>
              </a:rPr>
              <a:t>(based on 2024 AVG rate)</a:t>
            </a:r>
            <a:r>
              <a:rPr lang="en-CH" sz="2200" dirty="0">
                <a:latin typeface="+mn-lt"/>
              </a:rPr>
              <a:t>:</a:t>
            </a:r>
          </a:p>
          <a:p>
            <a:pPr marL="809625" lvl="1" indent="-315913">
              <a:spcBef>
                <a:spcPts val="600"/>
              </a:spcBef>
              <a:buFont typeface="Arial" panose="020B0604020202020204" pitchFamily="34" charset="0"/>
              <a:buChar char="•"/>
            </a:pPr>
            <a:r>
              <a:rPr lang="en-GB" sz="1600" b="1" dirty="0">
                <a:latin typeface="+mn-lt"/>
              </a:rPr>
              <a:t>ATLAS/CMS: </a:t>
            </a:r>
            <a:r>
              <a:rPr lang="en-GB" sz="1600" b="1" dirty="0">
                <a:solidFill>
                  <a:srgbClr val="008E40"/>
                </a:solidFill>
                <a:latin typeface="+mn-lt"/>
              </a:rPr>
              <a:t>~120 fb</a:t>
            </a:r>
            <a:r>
              <a:rPr lang="en-GB" sz="1600" b="1" baseline="30000" dirty="0">
                <a:solidFill>
                  <a:srgbClr val="008E40"/>
                </a:solidFill>
                <a:latin typeface="+mn-lt"/>
              </a:rPr>
              <a:t>-1</a:t>
            </a:r>
          </a:p>
          <a:p>
            <a:pPr marL="779463" lvl="1" indent="-285750">
              <a:spcBef>
                <a:spcPts val="600"/>
              </a:spcBef>
              <a:buFont typeface="Arial" panose="020B0604020202020204" pitchFamily="34" charset="0"/>
              <a:buChar char="•"/>
            </a:pPr>
            <a:r>
              <a:rPr lang="en-GB" sz="1600" b="1" dirty="0">
                <a:latin typeface="+mn-lt"/>
              </a:rPr>
              <a:t>LHCb: </a:t>
            </a:r>
            <a:r>
              <a:rPr lang="en-GB" sz="1600" b="1" dirty="0">
                <a:solidFill>
                  <a:srgbClr val="008E40"/>
                </a:solidFill>
                <a:latin typeface="+mn-lt"/>
              </a:rPr>
              <a:t>~12 fb</a:t>
            </a:r>
            <a:r>
              <a:rPr lang="en-GB" sz="1600" b="1" baseline="30000" dirty="0">
                <a:solidFill>
                  <a:srgbClr val="008E40"/>
                </a:solidFill>
                <a:latin typeface="+mn-lt"/>
              </a:rPr>
              <a:t>-1</a:t>
            </a:r>
          </a:p>
          <a:p>
            <a:pPr marL="779463" lvl="1" indent="-285750">
              <a:spcBef>
                <a:spcPts val="600"/>
              </a:spcBef>
              <a:buFont typeface="Arial" panose="020B0604020202020204" pitchFamily="34" charset="0"/>
              <a:buChar char="•"/>
            </a:pPr>
            <a:r>
              <a:rPr lang="en-GB" sz="1600" b="1" dirty="0">
                <a:latin typeface="+mn-lt"/>
              </a:rPr>
              <a:t>ALICE: </a:t>
            </a:r>
            <a:r>
              <a:rPr lang="en-GB" sz="1600" b="1" dirty="0">
                <a:solidFill>
                  <a:srgbClr val="008E40"/>
                </a:solidFill>
                <a:latin typeface="+mn-lt"/>
              </a:rPr>
              <a:t>~50 pb</a:t>
            </a:r>
            <a:r>
              <a:rPr lang="en-GB" sz="1600" b="1" baseline="30000" dirty="0">
                <a:solidFill>
                  <a:srgbClr val="008E40"/>
                </a:solidFill>
                <a:latin typeface="+mn-lt"/>
              </a:rPr>
              <a:t>-1</a:t>
            </a:r>
          </a:p>
        </p:txBody>
      </p:sp>
      <p:sp>
        <p:nvSpPr>
          <p:cNvPr id="5" name="TextBox 4">
            <a:extLst>
              <a:ext uri="{FF2B5EF4-FFF2-40B4-BE49-F238E27FC236}">
                <a16:creationId xmlns:a16="http://schemas.microsoft.com/office/drawing/2014/main" id="{BB6AF155-A9ED-1FC6-41DF-84B3459E2CFC}"/>
              </a:ext>
            </a:extLst>
          </p:cNvPr>
          <p:cNvSpPr txBox="1"/>
          <p:nvPr/>
        </p:nvSpPr>
        <p:spPr>
          <a:xfrm>
            <a:off x="6372554" y="5387655"/>
            <a:ext cx="5819445" cy="369332"/>
          </a:xfrm>
          <a:prstGeom prst="rect">
            <a:avLst/>
          </a:prstGeom>
          <a:noFill/>
        </p:spPr>
        <p:txBody>
          <a:bodyPr wrap="square">
            <a:spAutoFit/>
          </a:bodyPr>
          <a:lstStyle/>
          <a:p>
            <a:r>
              <a:rPr lang="en-CH" sz="1800" dirty="0">
                <a:latin typeface="+mn-lt"/>
              </a:rPr>
              <a:t>Impact from delay generated by ATLAS leak </a:t>
            </a:r>
            <a:r>
              <a:rPr lang="en-CH" sz="1800" b="1" dirty="0">
                <a:latin typeface="+mn-lt"/>
              </a:rPr>
              <a:t>negligible</a:t>
            </a:r>
            <a:endParaRPr lang="en-CH" b="1" dirty="0"/>
          </a:p>
        </p:txBody>
      </p:sp>
      <p:pic>
        <p:nvPicPr>
          <p:cNvPr id="6" name="Picture 5" descr="A diagram of a number of blue dots&#10;&#10;AI-generated content may be incorrect.">
            <a:extLst>
              <a:ext uri="{FF2B5EF4-FFF2-40B4-BE49-F238E27FC236}">
                <a16:creationId xmlns:a16="http://schemas.microsoft.com/office/drawing/2014/main" id="{53EB44CE-F526-2A78-FBAD-0B719B9E485C}"/>
              </a:ext>
            </a:extLst>
          </p:cNvPr>
          <p:cNvPicPr>
            <a:picLocks noChangeAspect="1"/>
          </p:cNvPicPr>
          <p:nvPr/>
        </p:nvPicPr>
        <p:blipFill>
          <a:blip r:embed="rId3">
            <a:extLst>
              <a:ext uri="{28A0092B-C50C-407E-A947-70E740481C1C}">
                <a14:useLocalDpi xmlns:a14="http://schemas.microsoft.com/office/drawing/2010/main" val="0"/>
              </a:ext>
            </a:extLst>
          </a:blip>
          <a:srcRect l="2392"/>
          <a:stretch/>
        </p:blipFill>
        <p:spPr>
          <a:xfrm>
            <a:off x="3316713" y="3774645"/>
            <a:ext cx="2863858" cy="2152842"/>
          </a:xfrm>
          <a:prstGeom prst="rect">
            <a:avLst/>
          </a:prstGeom>
        </p:spPr>
      </p:pic>
      <p:pic>
        <p:nvPicPr>
          <p:cNvPr id="13" name="Picture 12" descr="A graph with a line&#10;&#10;AI-generated content may be incorrect.">
            <a:extLst>
              <a:ext uri="{FF2B5EF4-FFF2-40B4-BE49-F238E27FC236}">
                <a16:creationId xmlns:a16="http://schemas.microsoft.com/office/drawing/2014/main" id="{5C9FF4C9-A5F7-156C-51F0-64852D1852E7}"/>
              </a:ext>
            </a:extLst>
          </p:cNvPr>
          <p:cNvPicPr>
            <a:picLocks noChangeAspect="1"/>
          </p:cNvPicPr>
          <p:nvPr/>
        </p:nvPicPr>
        <p:blipFill>
          <a:blip r:embed="rId4">
            <a:extLst>
              <a:ext uri="{28A0092B-C50C-407E-A947-70E740481C1C}">
                <a14:useLocalDpi xmlns:a14="http://schemas.microsoft.com/office/drawing/2010/main" val="0"/>
              </a:ext>
            </a:extLst>
          </a:blip>
          <a:srcRect t="10413" r="1803" b="5968"/>
          <a:stretch/>
        </p:blipFill>
        <p:spPr>
          <a:xfrm>
            <a:off x="6770255" y="730639"/>
            <a:ext cx="5289096" cy="1930261"/>
          </a:xfrm>
          <a:prstGeom prst="rect">
            <a:avLst/>
          </a:prstGeom>
        </p:spPr>
      </p:pic>
      <p:sp>
        <p:nvSpPr>
          <p:cNvPr id="14" name="TextBox 13">
            <a:extLst>
              <a:ext uri="{FF2B5EF4-FFF2-40B4-BE49-F238E27FC236}">
                <a16:creationId xmlns:a16="http://schemas.microsoft.com/office/drawing/2014/main" id="{3A58AAD8-D11B-D037-72B4-D7DA1BFE9D9B}"/>
              </a:ext>
            </a:extLst>
          </p:cNvPr>
          <p:cNvSpPr txBox="1"/>
          <p:nvPr/>
        </p:nvSpPr>
        <p:spPr>
          <a:xfrm>
            <a:off x="7286555" y="988903"/>
            <a:ext cx="2882030" cy="646331"/>
          </a:xfrm>
          <a:prstGeom prst="rect">
            <a:avLst/>
          </a:prstGeom>
          <a:noFill/>
        </p:spPr>
        <p:txBody>
          <a:bodyPr wrap="square" rtlCol="0">
            <a:spAutoFit/>
          </a:bodyPr>
          <a:lstStyle/>
          <a:p>
            <a:pPr algn="ctr" defTabSz="457200" eaLnBrk="1" fontAlgn="auto" hangingPunct="1">
              <a:spcBef>
                <a:spcPts val="0"/>
              </a:spcBef>
              <a:spcAft>
                <a:spcPts val="0"/>
              </a:spcAft>
            </a:pPr>
            <a:r>
              <a:rPr lang="en-US" b="1" i="1" dirty="0">
                <a:solidFill>
                  <a:srgbClr val="4D4D4D">
                    <a:lumMod val="50000"/>
                  </a:srgbClr>
                </a:solidFill>
                <a:latin typeface="Arial"/>
              </a:rPr>
              <a:t>ATLAS/CMS </a:t>
            </a:r>
            <a:r>
              <a:rPr lang="en-US" i="1" dirty="0">
                <a:solidFill>
                  <a:srgbClr val="4D4D4D">
                    <a:lumMod val="50000"/>
                  </a:srgbClr>
                </a:solidFill>
                <a:latin typeface="Arial"/>
              </a:rPr>
              <a:t>prediction</a:t>
            </a:r>
          </a:p>
          <a:p>
            <a:pPr algn="ctr" defTabSz="457200" eaLnBrk="1" fontAlgn="auto" hangingPunct="1">
              <a:spcBef>
                <a:spcPts val="0"/>
              </a:spcBef>
              <a:spcAft>
                <a:spcPts val="0"/>
              </a:spcAft>
            </a:pPr>
            <a:r>
              <a:rPr lang="en-US" b="1" i="1" dirty="0">
                <a:solidFill>
                  <a:srgbClr val="4D4D4D">
                    <a:lumMod val="50000"/>
                  </a:srgbClr>
                </a:solidFill>
                <a:latin typeface="Arial"/>
              </a:rPr>
              <a:t>~120 fb</a:t>
            </a:r>
            <a:r>
              <a:rPr lang="en-US" b="1" i="1" baseline="30000" dirty="0">
                <a:solidFill>
                  <a:srgbClr val="4D4D4D">
                    <a:lumMod val="50000"/>
                  </a:srgbClr>
                </a:solidFill>
                <a:latin typeface="Arial"/>
              </a:rPr>
              <a:t>-1</a:t>
            </a:r>
            <a:endParaRPr lang="en-US" b="1" i="1" baseline="30000" dirty="0">
              <a:solidFill>
                <a:srgbClr val="0055A0">
                  <a:lumMod val="60000"/>
                  <a:lumOff val="40000"/>
                </a:srgbClr>
              </a:solidFill>
              <a:latin typeface="Arial"/>
            </a:endParaRPr>
          </a:p>
        </p:txBody>
      </p:sp>
      <p:cxnSp>
        <p:nvCxnSpPr>
          <p:cNvPr id="16" name="Straight Connector 15">
            <a:extLst>
              <a:ext uri="{FF2B5EF4-FFF2-40B4-BE49-F238E27FC236}">
                <a16:creationId xmlns:a16="http://schemas.microsoft.com/office/drawing/2014/main" id="{5CE0F9C8-0491-BC7F-0698-60D6B532CD04}"/>
              </a:ext>
            </a:extLst>
          </p:cNvPr>
          <p:cNvCxnSpPr>
            <a:cxnSpLocks/>
          </p:cNvCxnSpPr>
          <p:nvPr/>
        </p:nvCxnSpPr>
        <p:spPr>
          <a:xfrm>
            <a:off x="3086283" y="4717614"/>
            <a:ext cx="3094288" cy="0"/>
          </a:xfrm>
          <a:prstGeom prst="line">
            <a:avLst/>
          </a:prstGeom>
          <a:ln>
            <a:solidFill>
              <a:srgbClr val="C00000"/>
            </a:solidFill>
            <a:prstDash val="dash"/>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3721B1E0-9D2A-D4D9-4837-CA8DF8D3E1A7}"/>
              </a:ext>
            </a:extLst>
          </p:cNvPr>
          <p:cNvSpPr txBox="1"/>
          <p:nvPr/>
        </p:nvSpPr>
        <p:spPr>
          <a:xfrm>
            <a:off x="565680" y="4542745"/>
            <a:ext cx="2588236" cy="523220"/>
          </a:xfrm>
          <a:prstGeom prst="rect">
            <a:avLst/>
          </a:prstGeom>
          <a:noFill/>
        </p:spPr>
        <p:txBody>
          <a:bodyPr wrap="square" rtlCol="0">
            <a:spAutoFit/>
          </a:bodyPr>
          <a:lstStyle/>
          <a:p>
            <a:pPr algn="ctr"/>
            <a:r>
              <a:rPr lang="en-CH" sz="1400" dirty="0">
                <a:solidFill>
                  <a:srgbClr val="C00000"/>
                </a:solidFill>
              </a:rPr>
              <a:t>2024 AVG production rate</a:t>
            </a:r>
          </a:p>
          <a:p>
            <a:pPr algn="ctr"/>
            <a:r>
              <a:rPr lang="en-CH" sz="1400" dirty="0">
                <a:solidFill>
                  <a:srgbClr val="C00000"/>
                </a:solidFill>
              </a:rPr>
              <a:t>0.83 fb</a:t>
            </a:r>
            <a:r>
              <a:rPr lang="en-CH" sz="1400" baseline="30000" dirty="0">
                <a:solidFill>
                  <a:srgbClr val="C00000"/>
                </a:solidFill>
              </a:rPr>
              <a:t>-1</a:t>
            </a:r>
          </a:p>
        </p:txBody>
      </p:sp>
    </p:spTree>
    <p:extLst>
      <p:ext uri="{BB962C8B-B14F-4D97-AF65-F5344CB8AC3E}">
        <p14:creationId xmlns:p14="http://schemas.microsoft.com/office/powerpoint/2010/main" val="3028000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441C1-3DDB-4EF2-564A-2B3700C95B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0CE398-EDFC-9BE9-0D1A-0F558789217F}"/>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4DC0BF2E-555B-6A20-3BE1-8227100502E4}"/>
              </a:ext>
            </a:extLst>
          </p:cNvPr>
          <p:cNvSpPr txBox="1"/>
          <p:nvPr/>
        </p:nvSpPr>
        <p:spPr>
          <a:xfrm>
            <a:off x="1506603" y="1574646"/>
            <a:ext cx="9486035" cy="3708708"/>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latin typeface="+mn-lt"/>
              </a:rPr>
              <a:t>2024</a:t>
            </a:r>
            <a:r>
              <a:rPr lang="en-CH" sz="3500" dirty="0">
                <a:latin typeface="+mn-lt"/>
              </a:rPr>
              <a:t> </a:t>
            </a:r>
            <a:r>
              <a:rPr lang="en-CH" sz="3500" b="1" dirty="0">
                <a:latin typeface="+mn-lt"/>
              </a:rPr>
              <a:t>run</a:t>
            </a:r>
            <a:r>
              <a:rPr lang="en-CH" sz="3500" dirty="0">
                <a:latin typeface="+mn-lt"/>
              </a:rPr>
              <a:t> highlights</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configuration</a:t>
            </a:r>
            <a:r>
              <a:rPr lang="en-CH" sz="3500" dirty="0">
                <a:latin typeface="+mn-lt"/>
              </a:rPr>
              <a:t> and main challenges</a:t>
            </a:r>
            <a:endParaRPr lang="en-US" sz="3500" dirty="0">
              <a:latin typeface="+mn-lt"/>
            </a:endParaRPr>
          </a:p>
          <a:p>
            <a:pPr marL="457200" indent="-457200">
              <a:spcBef>
                <a:spcPts val="1800"/>
              </a:spcBef>
              <a:buFont typeface="Arial" panose="020B0604020202020204" pitchFamily="34" charset="0"/>
              <a:buChar char="•"/>
            </a:pPr>
            <a:r>
              <a:rPr lang="en-US" sz="3500" dirty="0">
                <a:latin typeface="+mn-lt"/>
              </a:rPr>
              <a:t>Considerations on </a:t>
            </a:r>
            <a:r>
              <a:rPr lang="en-US" sz="3500" b="1" dirty="0">
                <a:latin typeface="+mn-lt"/>
              </a:rPr>
              <a:t>beam intensity </a:t>
            </a:r>
            <a:r>
              <a:rPr lang="en-US" sz="3500" dirty="0">
                <a:latin typeface="+mn-lt"/>
              </a:rPr>
              <a:t>increase</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schedule</a:t>
            </a:r>
            <a:r>
              <a:rPr lang="en-CH" sz="3500" dirty="0">
                <a:latin typeface="+mn-lt"/>
              </a:rPr>
              <a:t> and projections</a:t>
            </a:r>
            <a:endParaRPr lang="en-US" sz="3500" dirty="0">
              <a:latin typeface="+mn-lt"/>
            </a:endParaRPr>
          </a:p>
          <a:p>
            <a:pPr marL="457200" indent="-457200">
              <a:spcBef>
                <a:spcPts val="1800"/>
              </a:spcBef>
              <a:buFont typeface="Arial" panose="020B0604020202020204" pitchFamily="34" charset="0"/>
              <a:buChar char="•"/>
            </a:pPr>
            <a:r>
              <a:rPr lang="en-US" sz="3500" b="1" dirty="0">
                <a:latin typeface="+mn-lt"/>
              </a:rPr>
              <a:t>Oxygen</a:t>
            </a:r>
            <a:r>
              <a:rPr lang="en-US" sz="3500" dirty="0">
                <a:latin typeface="+mn-lt"/>
              </a:rPr>
              <a:t> </a:t>
            </a:r>
            <a:r>
              <a:rPr lang="en-US" sz="3500" b="1" dirty="0">
                <a:latin typeface="+mn-lt"/>
              </a:rPr>
              <a:t>run</a:t>
            </a:r>
            <a:r>
              <a:rPr lang="en-US" sz="3500" dirty="0">
                <a:latin typeface="+mn-lt"/>
              </a:rPr>
              <a:t> preparation</a:t>
            </a:r>
            <a:endParaRPr lang="en-CH" sz="3500" dirty="0">
              <a:latin typeface="+mn-lt"/>
            </a:endParaRPr>
          </a:p>
        </p:txBody>
      </p:sp>
    </p:spTree>
    <p:extLst>
      <p:ext uri="{BB962C8B-B14F-4D97-AF65-F5344CB8AC3E}">
        <p14:creationId xmlns:p14="http://schemas.microsoft.com/office/powerpoint/2010/main" val="3492467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D8B0B-3CB4-606C-1A38-AEC9F811B8A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A1B7AC6-82B6-828A-A71C-B1231FF9535B}"/>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964886B4-C520-88A2-26CD-21FC169605C5}"/>
              </a:ext>
            </a:extLst>
          </p:cNvPr>
          <p:cNvSpPr txBox="1"/>
          <p:nvPr/>
        </p:nvSpPr>
        <p:spPr>
          <a:xfrm>
            <a:off x="1506603" y="1574646"/>
            <a:ext cx="9486035" cy="3708708"/>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configuration</a:t>
            </a:r>
            <a:r>
              <a:rPr lang="en-CH" sz="3500" dirty="0">
                <a:solidFill>
                  <a:schemeClr val="tx1">
                    <a:alpha val="35000"/>
                  </a:schemeClr>
                </a:solidFill>
                <a:latin typeface="+mn-lt"/>
              </a:rPr>
              <a:t> and main challenges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dirty="0">
                <a:solidFill>
                  <a:schemeClr val="tx1">
                    <a:alpha val="35000"/>
                  </a:schemeClr>
                </a:solidFill>
                <a:latin typeface="+mn-lt"/>
              </a:rPr>
              <a:t>Considerations on </a:t>
            </a:r>
            <a:r>
              <a:rPr lang="en-US" sz="3500" b="1" dirty="0">
                <a:solidFill>
                  <a:schemeClr val="tx1">
                    <a:alpha val="35000"/>
                  </a:schemeClr>
                </a:solidFill>
                <a:latin typeface="+mn-lt"/>
              </a:rPr>
              <a:t>beam intensity </a:t>
            </a:r>
            <a:r>
              <a:rPr lang="en-US" sz="3500" dirty="0">
                <a:solidFill>
                  <a:schemeClr val="tx1">
                    <a:alpha val="35000"/>
                  </a:schemeClr>
                </a:solidFill>
                <a:latin typeface="+mn-lt"/>
              </a:rPr>
              <a:t>increase</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schedule</a:t>
            </a:r>
            <a:r>
              <a:rPr lang="en-CH" sz="3500" dirty="0">
                <a:solidFill>
                  <a:schemeClr val="tx1">
                    <a:alpha val="35000"/>
                  </a:schemeClr>
                </a:solidFill>
                <a:latin typeface="+mn-lt"/>
              </a:rPr>
              <a:t> and projections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b="1" dirty="0">
                <a:latin typeface="+mn-lt"/>
              </a:rPr>
              <a:t>Oxygen</a:t>
            </a:r>
            <a:r>
              <a:rPr lang="en-US" sz="3500" dirty="0">
                <a:latin typeface="+mn-lt"/>
              </a:rPr>
              <a:t> </a:t>
            </a:r>
            <a:r>
              <a:rPr lang="en-US" sz="3500" b="1" dirty="0">
                <a:latin typeface="+mn-lt"/>
              </a:rPr>
              <a:t>run</a:t>
            </a:r>
            <a:r>
              <a:rPr lang="en-US" sz="3500" dirty="0">
                <a:latin typeface="+mn-lt"/>
              </a:rPr>
              <a:t> preparation</a:t>
            </a:r>
            <a:endParaRPr lang="en-CH" sz="3500" dirty="0">
              <a:latin typeface="+mn-lt"/>
            </a:endParaRPr>
          </a:p>
        </p:txBody>
      </p:sp>
    </p:spTree>
    <p:extLst>
      <p:ext uri="{BB962C8B-B14F-4D97-AF65-F5344CB8AC3E}">
        <p14:creationId xmlns:p14="http://schemas.microsoft.com/office/powerpoint/2010/main" val="2339373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1" descr="Picture 11">
            <a:extLst>
              <a:ext uri="{FF2B5EF4-FFF2-40B4-BE49-F238E27FC236}">
                <a16:creationId xmlns:a16="http://schemas.microsoft.com/office/drawing/2014/main" id="{958C6C94-50EB-0269-F7F7-91EEFF5218C4}"/>
              </a:ext>
            </a:extLst>
          </p:cNvPr>
          <p:cNvPicPr>
            <a:picLocks noChangeAspect="1"/>
          </p:cNvPicPr>
          <p:nvPr/>
        </p:nvPicPr>
        <p:blipFill>
          <a:blip r:embed="rId2"/>
          <a:stretch>
            <a:fillRect/>
          </a:stretch>
        </p:blipFill>
        <p:spPr>
          <a:xfrm>
            <a:off x="1646283" y="4026445"/>
            <a:ext cx="3455025" cy="1801816"/>
          </a:xfrm>
          <a:prstGeom prst="rect">
            <a:avLst/>
          </a:prstGeom>
          <a:ln w="12700">
            <a:miter lim="400000"/>
          </a:ln>
        </p:spPr>
      </p:pic>
      <p:sp>
        <p:nvSpPr>
          <p:cNvPr id="7" name="TextBox 6">
            <a:extLst>
              <a:ext uri="{FF2B5EF4-FFF2-40B4-BE49-F238E27FC236}">
                <a16:creationId xmlns:a16="http://schemas.microsoft.com/office/drawing/2014/main" id="{32EB42C3-A65E-52BB-CCB1-955AE4D7CAC1}"/>
              </a:ext>
            </a:extLst>
          </p:cNvPr>
          <p:cNvSpPr txBox="1"/>
          <p:nvPr/>
        </p:nvSpPr>
        <p:spPr>
          <a:xfrm>
            <a:off x="284739" y="4218257"/>
            <a:ext cx="1181734" cy="307777"/>
          </a:xfrm>
          <a:prstGeom prst="rect">
            <a:avLst/>
          </a:prstGeom>
          <a:noFill/>
        </p:spPr>
        <p:txBody>
          <a:bodyPr wrap="none" rtlCol="0">
            <a:spAutoFit/>
          </a:bodyPr>
          <a:lstStyle/>
          <a:p>
            <a:r>
              <a:rPr lang="en-US" sz="1400" dirty="0">
                <a:solidFill>
                  <a:schemeClr val="accent4"/>
                </a:solidFill>
                <a:latin typeface="+mn-lt"/>
              </a:rPr>
              <a:t>Plan by LPC</a:t>
            </a:r>
            <a:endParaRPr lang="en-GB" sz="1400" dirty="0">
              <a:solidFill>
                <a:schemeClr val="accent4"/>
              </a:solidFill>
              <a:latin typeface="+mn-lt"/>
            </a:endParaRPr>
          </a:p>
        </p:txBody>
      </p:sp>
      <p:sp>
        <p:nvSpPr>
          <p:cNvPr id="14" name="TextBox 6">
            <a:extLst>
              <a:ext uri="{FF2B5EF4-FFF2-40B4-BE49-F238E27FC236}">
                <a16:creationId xmlns:a16="http://schemas.microsoft.com/office/drawing/2014/main" id="{A213D2B1-50CA-E521-0AEC-1A4C228C8EF8}"/>
              </a:ext>
            </a:extLst>
          </p:cNvPr>
          <p:cNvSpPr txBox="1"/>
          <p:nvPr/>
        </p:nvSpPr>
        <p:spPr>
          <a:xfrm>
            <a:off x="5463451" y="3935979"/>
            <a:ext cx="1962938"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1600">
                <a:latin typeface="Arial Narrow"/>
                <a:ea typeface="Arial Narrow"/>
                <a:cs typeface="Arial Narrow"/>
                <a:sym typeface="Arial Narrow"/>
              </a:defRPr>
            </a:pPr>
            <a:r>
              <a:rPr dirty="0"/>
              <a:t>Luminosity targets in nb</a:t>
            </a:r>
            <a:r>
              <a:rPr baseline="30000" dirty="0"/>
              <a:t>-1</a:t>
            </a:r>
          </a:p>
        </p:txBody>
      </p:sp>
      <p:grpSp>
        <p:nvGrpSpPr>
          <p:cNvPr id="15" name="Group 14">
            <a:extLst>
              <a:ext uri="{FF2B5EF4-FFF2-40B4-BE49-F238E27FC236}">
                <a16:creationId xmlns:a16="http://schemas.microsoft.com/office/drawing/2014/main" id="{F5621DAE-4735-A49C-2D53-E31EF2865813}"/>
              </a:ext>
            </a:extLst>
          </p:cNvPr>
          <p:cNvGrpSpPr/>
          <p:nvPr/>
        </p:nvGrpSpPr>
        <p:grpSpPr>
          <a:xfrm>
            <a:off x="8899565" y="245353"/>
            <a:ext cx="2934238" cy="5379012"/>
            <a:chOff x="7384521" y="1145152"/>
            <a:chExt cx="2934238" cy="5379012"/>
          </a:xfrm>
        </p:grpSpPr>
        <p:grpSp>
          <p:nvGrpSpPr>
            <p:cNvPr id="16" name="Rounded Rectangle 7">
              <a:extLst>
                <a:ext uri="{FF2B5EF4-FFF2-40B4-BE49-F238E27FC236}">
                  <a16:creationId xmlns:a16="http://schemas.microsoft.com/office/drawing/2014/main" id="{EE4F37CF-B107-A7ED-CFE1-95DBBBD78CC3}"/>
                </a:ext>
              </a:extLst>
            </p:cNvPr>
            <p:cNvGrpSpPr/>
            <p:nvPr/>
          </p:nvGrpSpPr>
          <p:grpSpPr>
            <a:xfrm>
              <a:off x="8476244" y="1484417"/>
              <a:ext cx="804714" cy="288033"/>
              <a:chOff x="0" y="0"/>
              <a:chExt cx="804712" cy="288032"/>
            </a:xfrm>
          </p:grpSpPr>
          <p:sp>
            <p:nvSpPr>
              <p:cNvPr id="59" name="Rounded Rectangle">
                <a:extLst>
                  <a:ext uri="{FF2B5EF4-FFF2-40B4-BE49-F238E27FC236}">
                    <a16:creationId xmlns:a16="http://schemas.microsoft.com/office/drawing/2014/main" id="{7E62B6BF-1B28-44F9-9C10-5C264B5B0F8F}"/>
                  </a:ext>
                </a:extLst>
              </p:cNvPr>
              <p:cNvSpPr/>
              <p:nvPr/>
            </p:nvSpPr>
            <p:spPr>
              <a:xfrm>
                <a:off x="0" y="0"/>
                <a:ext cx="804713" cy="288033"/>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0" name="Injection">
                <a:extLst>
                  <a:ext uri="{FF2B5EF4-FFF2-40B4-BE49-F238E27FC236}">
                    <a16:creationId xmlns:a16="http://schemas.microsoft.com/office/drawing/2014/main" id="{17A8F0F7-64B7-DA68-0264-DD4F5759AA41}"/>
                  </a:ext>
                </a:extLst>
              </p:cNvPr>
              <p:cNvSpPr txBox="1"/>
              <p:nvPr/>
            </p:nvSpPr>
            <p:spPr>
              <a:xfrm>
                <a:off x="72480" y="9396"/>
                <a:ext cx="659753"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ptos Narrow"/>
                    <a:sym typeface="Aptos Narrow"/>
                  </a:rPr>
                  <a:t>Injection</a:t>
                </a:r>
              </a:p>
            </p:txBody>
          </p:sp>
        </p:grpSp>
        <p:grpSp>
          <p:nvGrpSpPr>
            <p:cNvPr id="17" name="Rounded Rectangle 8">
              <a:extLst>
                <a:ext uri="{FF2B5EF4-FFF2-40B4-BE49-F238E27FC236}">
                  <a16:creationId xmlns:a16="http://schemas.microsoft.com/office/drawing/2014/main" id="{B3D3F4DB-5AC9-282D-F615-9E15161E88C4}"/>
                </a:ext>
              </a:extLst>
            </p:cNvPr>
            <p:cNvGrpSpPr/>
            <p:nvPr/>
          </p:nvGrpSpPr>
          <p:grpSpPr>
            <a:xfrm>
              <a:off x="8476244" y="2207891"/>
              <a:ext cx="804714" cy="1036516"/>
              <a:chOff x="0" y="0"/>
              <a:chExt cx="804712" cy="1036515"/>
            </a:xfrm>
          </p:grpSpPr>
          <p:sp>
            <p:nvSpPr>
              <p:cNvPr id="57" name="Rounded Rectangle">
                <a:extLst>
                  <a:ext uri="{FF2B5EF4-FFF2-40B4-BE49-F238E27FC236}">
                    <a16:creationId xmlns:a16="http://schemas.microsoft.com/office/drawing/2014/main" id="{46EA81F6-6D39-58ED-6326-1EE5F44E1ACA}"/>
                  </a:ext>
                </a:extLst>
              </p:cNvPr>
              <p:cNvSpPr/>
              <p:nvPr/>
            </p:nvSpPr>
            <p:spPr>
              <a:xfrm>
                <a:off x="0" y="0"/>
                <a:ext cx="804713" cy="1036516"/>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8" name="Ramp to 6.8 Z TeV,  β*=1m/…">
                <a:extLst>
                  <a:ext uri="{FF2B5EF4-FFF2-40B4-BE49-F238E27FC236}">
                    <a16:creationId xmlns:a16="http://schemas.microsoft.com/office/drawing/2014/main" id="{FE458A59-78DF-53B0-052E-021E087E2B88}"/>
                  </a:ext>
                </a:extLst>
              </p:cNvPr>
              <p:cNvSpPr txBox="1"/>
              <p:nvPr/>
            </p:nvSpPr>
            <p:spPr>
              <a:xfrm>
                <a:off x="97702" y="59787"/>
                <a:ext cx="609308"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dirty="0">
                    <a:ln>
                      <a:noFill/>
                    </a:ln>
                    <a:solidFill>
                      <a:srgbClr val="FFFFFF"/>
                    </a:solidFill>
                    <a:effectLst/>
                    <a:uLnTx/>
                    <a:uFillTx/>
                    <a:latin typeface="Aptos Narrow"/>
                    <a:ea typeface="Aptos Narrow"/>
                    <a:cs typeface="Aptos Narrow"/>
                    <a:sym typeface="Aptos Narrow"/>
                  </a:rPr>
                  <a:t>Ramp to 6.8 Z TeV,  β*=1m/</a:t>
                </a:r>
              </a:p>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dirty="0">
                    <a:ln>
                      <a:noFill/>
                    </a:ln>
                    <a:solidFill>
                      <a:srgbClr val="FFFFFF"/>
                    </a:solidFill>
                    <a:effectLst/>
                    <a:uLnTx/>
                    <a:uFillTx/>
                    <a:latin typeface="Aptos Narrow"/>
                    <a:ea typeface="Aptos Narrow"/>
                    <a:cs typeface="Aptos Narrow"/>
                    <a:sym typeface="Aptos Narrow"/>
                  </a:rPr>
                  <a:t>1.5m</a:t>
                </a:r>
              </a:p>
            </p:txBody>
          </p:sp>
        </p:grpSp>
        <p:sp>
          <p:nvSpPr>
            <p:cNvPr id="18" name="Right Arrow 11">
              <a:extLst>
                <a:ext uri="{FF2B5EF4-FFF2-40B4-BE49-F238E27FC236}">
                  <a16:creationId xmlns:a16="http://schemas.microsoft.com/office/drawing/2014/main" id="{DC0025DE-72C3-D16D-68EF-90A4DC646748}"/>
                </a:ext>
              </a:extLst>
            </p:cNvPr>
            <p:cNvSpPr/>
            <p:nvPr/>
          </p:nvSpPr>
          <p:spPr>
            <a:xfrm rot="5400000">
              <a:off x="8734582" y="1880452"/>
              <a:ext cx="288035"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19" name="Rounded Rectangle 8">
              <a:extLst>
                <a:ext uri="{FF2B5EF4-FFF2-40B4-BE49-F238E27FC236}">
                  <a16:creationId xmlns:a16="http://schemas.microsoft.com/office/drawing/2014/main" id="{0C878D42-5CBA-63E7-7C09-237DD666D92C}"/>
                </a:ext>
              </a:extLst>
            </p:cNvPr>
            <p:cNvGrpSpPr/>
            <p:nvPr/>
          </p:nvGrpSpPr>
          <p:grpSpPr>
            <a:xfrm>
              <a:off x="9513112" y="3590926"/>
              <a:ext cx="804511" cy="916941"/>
              <a:chOff x="0" y="0"/>
              <a:chExt cx="804510" cy="916939"/>
            </a:xfrm>
          </p:grpSpPr>
          <p:sp>
            <p:nvSpPr>
              <p:cNvPr id="55" name="Rounded Rectangle">
                <a:extLst>
                  <a:ext uri="{FF2B5EF4-FFF2-40B4-BE49-F238E27FC236}">
                    <a16:creationId xmlns:a16="http://schemas.microsoft.com/office/drawing/2014/main" id="{28E6C44D-E423-BCB3-51CF-BA23C79D0223}"/>
                  </a:ext>
                </a:extLst>
              </p:cNvPr>
              <p:cNvSpPr/>
              <p:nvPr/>
            </p:nvSpPr>
            <p:spPr>
              <a:xfrm>
                <a:off x="0" y="62426"/>
                <a:ext cx="804511" cy="792089"/>
              </a:xfrm>
              <a:prstGeom prst="roundRect">
                <a:avLst>
                  <a:gd name="adj" fmla="val 16667"/>
                </a:avLst>
              </a:prstGeom>
              <a:solidFill>
                <a:srgbClr val="C0504D"/>
              </a:solidFill>
              <a:ln w="25400" cap="flat">
                <a:solidFill>
                  <a:srgbClr val="953735"/>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sp>
            <p:nvSpPr>
              <p:cNvPr id="56" name="Squeeze β*=0.5m 1m">
                <a:extLst>
                  <a:ext uri="{FF2B5EF4-FFF2-40B4-BE49-F238E27FC236}">
                    <a16:creationId xmlns:a16="http://schemas.microsoft.com/office/drawing/2014/main" id="{C384451E-635E-2439-726A-68C392ABF4C1}"/>
                  </a:ext>
                </a:extLst>
              </p:cNvPr>
              <p:cNvSpPr txBox="1"/>
              <p:nvPr/>
            </p:nvSpPr>
            <p:spPr>
              <a:xfrm>
                <a:off x="97086" y="0"/>
                <a:ext cx="610337"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Squeeze β*=0.5m</a:t>
                </a:r>
                <a:b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b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1m</a:t>
                </a:r>
              </a:p>
            </p:txBody>
          </p:sp>
        </p:grpSp>
        <p:sp>
          <p:nvSpPr>
            <p:cNvPr id="20" name="Right Arrow 11">
              <a:extLst>
                <a:ext uri="{FF2B5EF4-FFF2-40B4-BE49-F238E27FC236}">
                  <a16:creationId xmlns:a16="http://schemas.microsoft.com/office/drawing/2014/main" id="{02F5D1CE-3CBF-54D1-ED94-5E6EFC26FC18}"/>
                </a:ext>
              </a:extLst>
            </p:cNvPr>
            <p:cNvSpPr/>
            <p:nvPr/>
          </p:nvSpPr>
          <p:spPr>
            <a:xfrm rot="5400000">
              <a:off x="9786686" y="4497412"/>
              <a:ext cx="249212" cy="242566"/>
            </a:xfrm>
            <a:prstGeom prst="rightArrow">
              <a:avLst>
                <a:gd name="adj1" fmla="val 50000"/>
                <a:gd name="adj2" fmla="val 50000"/>
              </a:avLst>
            </a:prstGeom>
            <a:solidFill>
              <a:srgbClr val="C0504D"/>
            </a:solidFill>
            <a:ln w="25400">
              <a:solidFill>
                <a:srgbClr val="953735"/>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grpSp>
          <p:nvGrpSpPr>
            <p:cNvPr id="21" name="Rounded Rectangle 8">
              <a:extLst>
                <a:ext uri="{FF2B5EF4-FFF2-40B4-BE49-F238E27FC236}">
                  <a16:creationId xmlns:a16="http://schemas.microsoft.com/office/drawing/2014/main" id="{1D3A58C4-2315-302C-5030-6AACF7B343F9}"/>
                </a:ext>
              </a:extLst>
            </p:cNvPr>
            <p:cNvGrpSpPr/>
            <p:nvPr/>
          </p:nvGrpSpPr>
          <p:grpSpPr>
            <a:xfrm>
              <a:off x="8476244" y="3649904"/>
              <a:ext cx="804714" cy="301308"/>
              <a:chOff x="0" y="0"/>
              <a:chExt cx="804712" cy="301306"/>
            </a:xfrm>
          </p:grpSpPr>
          <p:sp>
            <p:nvSpPr>
              <p:cNvPr id="53" name="Rounded Rectangle">
                <a:extLst>
                  <a:ext uri="{FF2B5EF4-FFF2-40B4-BE49-F238E27FC236}">
                    <a16:creationId xmlns:a16="http://schemas.microsoft.com/office/drawing/2014/main" id="{BEFB0D5D-6BFB-C00E-B33A-D7CF0A0F74FB}"/>
                  </a:ext>
                </a:extLst>
              </p:cNvPr>
              <p:cNvSpPr/>
              <p:nvPr/>
            </p:nvSpPr>
            <p:spPr>
              <a:xfrm>
                <a:off x="0" y="0"/>
                <a:ext cx="804713" cy="301307"/>
              </a:xfrm>
              <a:prstGeom prst="roundRect">
                <a:avLst>
                  <a:gd name="adj" fmla="val 16667"/>
                </a:avLst>
              </a:prstGeom>
              <a:solidFill>
                <a:srgbClr val="8064A2"/>
              </a:solidFill>
              <a:ln w="25400" cap="flat">
                <a:solidFill>
                  <a:srgbClr val="604A7B"/>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4" name="Physics">
                <a:extLst>
                  <a:ext uri="{FF2B5EF4-FFF2-40B4-BE49-F238E27FC236}">
                    <a16:creationId xmlns:a16="http://schemas.microsoft.com/office/drawing/2014/main" id="{33D56D1D-9017-8706-FC64-18AAB8F66464}"/>
                  </a:ext>
                </a:extLst>
              </p:cNvPr>
              <p:cNvSpPr txBox="1"/>
              <p:nvPr/>
            </p:nvSpPr>
            <p:spPr>
              <a:xfrm>
                <a:off x="73128" y="22383"/>
                <a:ext cx="658457" cy="256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1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100" b="0" i="0" u="none" strike="noStrike" kern="0" cap="none" spc="0" normalizeH="0" baseline="0" noProof="0">
                    <a:ln>
                      <a:noFill/>
                    </a:ln>
                    <a:solidFill>
                      <a:srgbClr val="FFFFFF"/>
                    </a:solidFill>
                    <a:effectLst/>
                    <a:uLnTx/>
                    <a:uFillTx/>
                    <a:latin typeface="Aptos Narrow"/>
                    <a:sym typeface="Aptos Narrow"/>
                  </a:rPr>
                  <a:t>Physics</a:t>
                </a:r>
              </a:p>
            </p:txBody>
          </p:sp>
        </p:grpSp>
        <p:sp>
          <p:nvSpPr>
            <p:cNvPr id="22" name="Right Arrow 11">
              <a:extLst>
                <a:ext uri="{FF2B5EF4-FFF2-40B4-BE49-F238E27FC236}">
                  <a16:creationId xmlns:a16="http://schemas.microsoft.com/office/drawing/2014/main" id="{EA06A0F6-7864-B43F-E498-2F8FB4AE3590}"/>
                </a:ext>
              </a:extLst>
            </p:cNvPr>
            <p:cNvSpPr/>
            <p:nvPr/>
          </p:nvSpPr>
          <p:spPr>
            <a:xfrm rot="5400000">
              <a:off x="8728816" y="3325873"/>
              <a:ext cx="301311" cy="242566"/>
            </a:xfrm>
            <a:prstGeom prst="rightArrow">
              <a:avLst>
                <a:gd name="adj1" fmla="val 50000"/>
                <a:gd name="adj2" fmla="val 50000"/>
              </a:avLst>
            </a:prstGeom>
            <a:solidFill>
              <a:srgbClr val="8064A2"/>
            </a:solidFill>
            <a:ln w="25400">
              <a:solidFill>
                <a:srgbClr val="604A7B"/>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grpSp>
          <p:nvGrpSpPr>
            <p:cNvPr id="23" name="Rounded Rectangle 7">
              <a:extLst>
                <a:ext uri="{FF2B5EF4-FFF2-40B4-BE49-F238E27FC236}">
                  <a16:creationId xmlns:a16="http://schemas.microsoft.com/office/drawing/2014/main" id="{105626BE-94FE-3BB7-C526-6B13C8443865}"/>
                </a:ext>
              </a:extLst>
            </p:cNvPr>
            <p:cNvGrpSpPr/>
            <p:nvPr/>
          </p:nvGrpSpPr>
          <p:grpSpPr>
            <a:xfrm>
              <a:off x="9514045" y="1484417"/>
              <a:ext cx="804714" cy="288033"/>
              <a:chOff x="0" y="0"/>
              <a:chExt cx="804712" cy="288032"/>
            </a:xfrm>
          </p:grpSpPr>
          <p:sp>
            <p:nvSpPr>
              <p:cNvPr id="51" name="Rounded Rectangle">
                <a:extLst>
                  <a:ext uri="{FF2B5EF4-FFF2-40B4-BE49-F238E27FC236}">
                    <a16:creationId xmlns:a16="http://schemas.microsoft.com/office/drawing/2014/main" id="{7845E179-EBE9-F9E4-3612-728E056E8146}"/>
                  </a:ext>
                </a:extLst>
              </p:cNvPr>
              <p:cNvSpPr/>
              <p:nvPr/>
            </p:nvSpPr>
            <p:spPr>
              <a:xfrm>
                <a:off x="0" y="0"/>
                <a:ext cx="804713" cy="288033"/>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2" name="Injection">
                <a:extLst>
                  <a:ext uri="{FF2B5EF4-FFF2-40B4-BE49-F238E27FC236}">
                    <a16:creationId xmlns:a16="http://schemas.microsoft.com/office/drawing/2014/main" id="{636ABD40-3BD2-97E1-42B4-2E2A960A93F9}"/>
                  </a:ext>
                </a:extLst>
              </p:cNvPr>
              <p:cNvSpPr txBox="1"/>
              <p:nvPr/>
            </p:nvSpPr>
            <p:spPr>
              <a:xfrm>
                <a:off x="72480" y="9396"/>
                <a:ext cx="659753"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ptos Narrow"/>
                    <a:sym typeface="Aptos Narrow"/>
                  </a:rPr>
                  <a:t>Injection</a:t>
                </a:r>
              </a:p>
            </p:txBody>
          </p:sp>
        </p:grpSp>
        <p:grpSp>
          <p:nvGrpSpPr>
            <p:cNvPr id="24" name="Rounded Rectangle 8">
              <a:extLst>
                <a:ext uri="{FF2B5EF4-FFF2-40B4-BE49-F238E27FC236}">
                  <a16:creationId xmlns:a16="http://schemas.microsoft.com/office/drawing/2014/main" id="{78D26D76-8D0F-FF7D-CB79-6BE7158D4E16}"/>
                </a:ext>
              </a:extLst>
            </p:cNvPr>
            <p:cNvGrpSpPr/>
            <p:nvPr/>
          </p:nvGrpSpPr>
          <p:grpSpPr>
            <a:xfrm>
              <a:off x="9508936" y="4805091"/>
              <a:ext cx="804714" cy="301308"/>
              <a:chOff x="0" y="0"/>
              <a:chExt cx="804712" cy="301306"/>
            </a:xfrm>
          </p:grpSpPr>
          <p:sp>
            <p:nvSpPr>
              <p:cNvPr id="49" name="Rounded Rectangle">
                <a:extLst>
                  <a:ext uri="{FF2B5EF4-FFF2-40B4-BE49-F238E27FC236}">
                    <a16:creationId xmlns:a16="http://schemas.microsoft.com/office/drawing/2014/main" id="{78F04ADA-3254-B8C0-925A-4A34BE42DC7C}"/>
                  </a:ext>
                </a:extLst>
              </p:cNvPr>
              <p:cNvSpPr/>
              <p:nvPr/>
            </p:nvSpPr>
            <p:spPr>
              <a:xfrm>
                <a:off x="0" y="0"/>
                <a:ext cx="804713" cy="301307"/>
              </a:xfrm>
              <a:prstGeom prst="roundRect">
                <a:avLst>
                  <a:gd name="adj" fmla="val 16667"/>
                </a:avLst>
              </a:prstGeom>
              <a:solidFill>
                <a:srgbClr val="C0504D"/>
              </a:solidFill>
              <a:ln w="25400" cap="flat">
                <a:solidFill>
                  <a:srgbClr val="953735"/>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0" name="Physics">
                <a:extLst>
                  <a:ext uri="{FF2B5EF4-FFF2-40B4-BE49-F238E27FC236}">
                    <a16:creationId xmlns:a16="http://schemas.microsoft.com/office/drawing/2014/main" id="{3A0A26DD-8951-27EC-82DE-72C9036710CC}"/>
                  </a:ext>
                </a:extLst>
              </p:cNvPr>
              <p:cNvSpPr txBox="1"/>
              <p:nvPr/>
            </p:nvSpPr>
            <p:spPr>
              <a:xfrm>
                <a:off x="73128" y="22383"/>
                <a:ext cx="658457" cy="256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1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100" b="0" i="0" u="none" strike="noStrike" kern="0" cap="none" spc="0" normalizeH="0" baseline="0" noProof="0">
                    <a:ln>
                      <a:noFill/>
                    </a:ln>
                    <a:solidFill>
                      <a:srgbClr val="FFFFFF"/>
                    </a:solidFill>
                    <a:effectLst/>
                    <a:uLnTx/>
                    <a:uFillTx/>
                    <a:latin typeface="Aptos Narrow"/>
                    <a:sym typeface="Aptos Narrow"/>
                  </a:rPr>
                  <a:t>Physics</a:t>
                </a:r>
              </a:p>
            </p:txBody>
          </p:sp>
        </p:grpSp>
        <p:grpSp>
          <p:nvGrpSpPr>
            <p:cNvPr id="25" name="Rounded Rectangle 8">
              <a:extLst>
                <a:ext uri="{FF2B5EF4-FFF2-40B4-BE49-F238E27FC236}">
                  <a16:creationId xmlns:a16="http://schemas.microsoft.com/office/drawing/2014/main" id="{69D58B13-D8C5-7D7F-8C13-C5503CB4284A}"/>
                </a:ext>
              </a:extLst>
            </p:cNvPr>
            <p:cNvGrpSpPr/>
            <p:nvPr/>
          </p:nvGrpSpPr>
          <p:grpSpPr>
            <a:xfrm>
              <a:off x="9508936" y="2207891"/>
              <a:ext cx="804714" cy="1036516"/>
              <a:chOff x="0" y="0"/>
              <a:chExt cx="804712" cy="1036515"/>
            </a:xfrm>
          </p:grpSpPr>
          <p:sp>
            <p:nvSpPr>
              <p:cNvPr id="47" name="Rounded Rectangle">
                <a:extLst>
                  <a:ext uri="{FF2B5EF4-FFF2-40B4-BE49-F238E27FC236}">
                    <a16:creationId xmlns:a16="http://schemas.microsoft.com/office/drawing/2014/main" id="{49E82787-5DE4-D76E-D2EF-900129436034}"/>
                  </a:ext>
                </a:extLst>
              </p:cNvPr>
              <p:cNvSpPr/>
              <p:nvPr/>
            </p:nvSpPr>
            <p:spPr>
              <a:xfrm>
                <a:off x="0" y="0"/>
                <a:ext cx="804713" cy="1036516"/>
              </a:xfrm>
              <a:prstGeom prst="roundRect">
                <a:avLst>
                  <a:gd name="adj" fmla="val 16667"/>
                </a:avLst>
              </a:prstGeom>
              <a:solidFill>
                <a:srgbClr val="C0504D"/>
              </a:solidFill>
              <a:ln w="25400" cap="flat">
                <a:solidFill>
                  <a:srgbClr val="953735"/>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8" name="Ramp to 5.36 Z TeV,  β*=1m/…">
                <a:extLst>
                  <a:ext uri="{FF2B5EF4-FFF2-40B4-BE49-F238E27FC236}">
                    <a16:creationId xmlns:a16="http://schemas.microsoft.com/office/drawing/2014/main" id="{2C32AAEA-9ADD-8FC1-42E9-7421B3ED3F7B}"/>
                  </a:ext>
                </a:extLst>
              </p:cNvPr>
              <p:cNvSpPr txBox="1"/>
              <p:nvPr/>
            </p:nvSpPr>
            <p:spPr>
              <a:xfrm>
                <a:off x="97702" y="59787"/>
                <a:ext cx="609308"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Ramp to 5.36 Z TeV,  β*=1m/</a:t>
                </a:r>
              </a:p>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1.5m</a:t>
                </a:r>
              </a:p>
            </p:txBody>
          </p:sp>
        </p:grpSp>
        <p:sp>
          <p:nvSpPr>
            <p:cNvPr id="26" name="Right Arrow 11">
              <a:extLst>
                <a:ext uri="{FF2B5EF4-FFF2-40B4-BE49-F238E27FC236}">
                  <a16:creationId xmlns:a16="http://schemas.microsoft.com/office/drawing/2014/main" id="{595A3F35-0C1D-481E-B7F9-6AD63E774EDC}"/>
                </a:ext>
              </a:extLst>
            </p:cNvPr>
            <p:cNvSpPr/>
            <p:nvPr/>
          </p:nvSpPr>
          <p:spPr>
            <a:xfrm rot="5400000">
              <a:off x="9767274" y="1880452"/>
              <a:ext cx="288035"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7" name="Right Arrow 11">
              <a:extLst>
                <a:ext uri="{FF2B5EF4-FFF2-40B4-BE49-F238E27FC236}">
                  <a16:creationId xmlns:a16="http://schemas.microsoft.com/office/drawing/2014/main" id="{537F29C0-9132-52D6-5A8F-17771872D791}"/>
                </a:ext>
              </a:extLst>
            </p:cNvPr>
            <p:cNvSpPr/>
            <p:nvPr/>
          </p:nvSpPr>
          <p:spPr>
            <a:xfrm rot="5400000">
              <a:off x="9761508" y="3325873"/>
              <a:ext cx="301311" cy="242566"/>
            </a:xfrm>
            <a:prstGeom prst="rightArrow">
              <a:avLst>
                <a:gd name="adj1" fmla="val 50000"/>
                <a:gd name="adj2" fmla="val 50000"/>
              </a:avLst>
            </a:prstGeom>
            <a:solidFill>
              <a:srgbClr val="C0504D"/>
            </a:solidFill>
            <a:ln w="25400">
              <a:solidFill>
                <a:srgbClr val="953735"/>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sp>
          <p:nvSpPr>
            <p:cNvPr id="28" name="TextBox 142">
              <a:extLst>
                <a:ext uri="{FF2B5EF4-FFF2-40B4-BE49-F238E27FC236}">
                  <a16:creationId xmlns:a16="http://schemas.microsoft.com/office/drawing/2014/main" id="{471BA43D-E8CA-8FE2-1394-9A4E9E558B62}"/>
                </a:ext>
              </a:extLst>
            </p:cNvPr>
            <p:cNvSpPr txBox="1"/>
            <p:nvPr/>
          </p:nvSpPr>
          <p:spPr>
            <a:xfrm>
              <a:off x="8751210" y="1159436"/>
              <a:ext cx="572044" cy="269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u="sng">
                  <a:effectLst>
                    <a:outerShdw blurRad="38100" dist="38100" dir="2700000" rotWithShape="0">
                      <a:srgbClr val="000000">
                        <a:alpha val="43137"/>
                      </a:srgbClr>
                    </a:outerShdw>
                  </a:effectLst>
                  <a:latin typeface="Arial Narrow"/>
                  <a:ea typeface="Arial Narrow"/>
                  <a:cs typeface="Arial Narrow"/>
                  <a:sym typeface="Arial Narrow"/>
                </a:defRPr>
              </a:lvl1pPr>
            </a:lstStyle>
            <a:p>
              <a:pPr marL="0" marR="0" lvl="0" indent="0" defTabSz="914378" eaLnBrk="1" fontAlgn="auto" latinLnBrk="0" hangingPunct="1">
                <a:lnSpc>
                  <a:spcPct val="100000"/>
                </a:lnSpc>
                <a:spcBef>
                  <a:spcPts val="0"/>
                </a:spcBef>
                <a:spcAft>
                  <a:spcPts val="0"/>
                </a:spcAft>
                <a:buClrTx/>
                <a:buSzTx/>
                <a:buFontTx/>
                <a:buNone/>
                <a:tabLst/>
                <a:defRPr/>
              </a:pPr>
              <a:r>
                <a:rPr kumimoji="0" sz="1200" b="0" i="0" u="sng" strike="noStrike" kern="0" cap="none" spc="0" normalizeH="0" baseline="0" noProof="0">
                  <a:ln>
                    <a:noFill/>
                  </a:ln>
                  <a:solidFill>
                    <a:srgbClr val="000000"/>
                  </a:solidFill>
                  <a:effectLst>
                    <a:outerShdw blurRad="38100" dist="38100" dir="2700000" rotWithShape="0">
                      <a:srgbClr val="000000">
                        <a:alpha val="43137"/>
                      </a:srgbClr>
                    </a:outerShdw>
                  </a:effectLst>
                  <a:uLnTx/>
                  <a:uFillTx/>
                  <a:latin typeface="Arial Narrow"/>
                  <a:sym typeface="Arial Narrow"/>
                </a:rPr>
                <a:t>p-O</a:t>
              </a:r>
            </a:p>
          </p:txBody>
        </p:sp>
        <p:sp>
          <p:nvSpPr>
            <p:cNvPr id="29" name="TextBox 143">
              <a:extLst>
                <a:ext uri="{FF2B5EF4-FFF2-40B4-BE49-F238E27FC236}">
                  <a16:creationId xmlns:a16="http://schemas.microsoft.com/office/drawing/2014/main" id="{883DCDF0-562A-68CC-A34C-C72F72D94BAE}"/>
                </a:ext>
              </a:extLst>
            </p:cNvPr>
            <p:cNvSpPr txBox="1"/>
            <p:nvPr/>
          </p:nvSpPr>
          <p:spPr>
            <a:xfrm>
              <a:off x="9723091" y="1165572"/>
              <a:ext cx="484625" cy="269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u="sng">
                  <a:effectLst>
                    <a:outerShdw blurRad="38100" dist="38100" dir="2700000" rotWithShape="0">
                      <a:srgbClr val="000000">
                        <a:alpha val="43137"/>
                      </a:srgbClr>
                    </a:outerShdw>
                  </a:effectLst>
                  <a:latin typeface="Arial Narrow"/>
                  <a:ea typeface="Arial Narrow"/>
                  <a:cs typeface="Arial Narrow"/>
                  <a:sym typeface="Arial Narrow"/>
                </a:defRPr>
              </a:lvl1pPr>
            </a:lstStyle>
            <a:p>
              <a:pPr marL="0" marR="0" lvl="0" indent="0" defTabSz="914378" eaLnBrk="1" fontAlgn="auto" latinLnBrk="0" hangingPunct="1">
                <a:lnSpc>
                  <a:spcPct val="100000"/>
                </a:lnSpc>
                <a:spcBef>
                  <a:spcPts val="0"/>
                </a:spcBef>
                <a:spcAft>
                  <a:spcPts val="0"/>
                </a:spcAft>
                <a:buClrTx/>
                <a:buSzTx/>
                <a:buFontTx/>
                <a:buNone/>
                <a:tabLst/>
                <a:defRPr/>
              </a:pPr>
              <a:r>
                <a:rPr kumimoji="0" sz="1200" b="0" i="0" u="sng" strike="noStrike" kern="0" cap="none" spc="0" normalizeH="0" baseline="0" noProof="0">
                  <a:ln>
                    <a:noFill/>
                  </a:ln>
                  <a:solidFill>
                    <a:srgbClr val="000000"/>
                  </a:solidFill>
                  <a:effectLst>
                    <a:outerShdw blurRad="38100" dist="38100" dir="2700000" rotWithShape="0">
                      <a:srgbClr val="000000">
                        <a:alpha val="43137"/>
                      </a:srgbClr>
                    </a:outerShdw>
                  </a:effectLst>
                  <a:uLnTx/>
                  <a:uFillTx/>
                  <a:latin typeface="Arial Narrow"/>
                  <a:sym typeface="Arial Narrow"/>
                </a:rPr>
                <a:t>O-O</a:t>
              </a:r>
            </a:p>
          </p:txBody>
        </p:sp>
        <p:sp>
          <p:nvSpPr>
            <p:cNvPr id="30" name="TextBox 169">
              <a:extLst>
                <a:ext uri="{FF2B5EF4-FFF2-40B4-BE49-F238E27FC236}">
                  <a16:creationId xmlns:a16="http://schemas.microsoft.com/office/drawing/2014/main" id="{B1003252-33BA-B4BD-8F89-1ECF332AC0C9}"/>
                </a:ext>
              </a:extLst>
            </p:cNvPr>
            <p:cNvSpPr txBox="1"/>
            <p:nvPr/>
          </p:nvSpPr>
          <p:spPr>
            <a:xfrm rot="18734116">
              <a:off x="8955506" y="5678346"/>
              <a:ext cx="1106860" cy="584775"/>
            </a:xfrm>
            <a:prstGeom prst="rect">
              <a:avLst/>
            </a:prstGeom>
            <a:gradFill>
              <a:gsLst>
                <a:gs pos="0">
                  <a:srgbClr val="9BBB59">
                    <a:hueOff val="263624"/>
                    <a:satOff val="55948"/>
                    <a:lumOff val="27907"/>
                  </a:srgbClr>
                </a:gs>
                <a:gs pos="35000">
                  <a:srgbClr val="E4FDBF"/>
                </a:gs>
                <a:gs pos="100000">
                  <a:srgbClr val="9BBB59">
                    <a:hueOff val="321486"/>
                    <a:satOff val="58119"/>
                    <a:lumOff val="40966"/>
                  </a:srgbClr>
                </a:gs>
              </a:gsLst>
              <a:lin ang="16200000"/>
            </a:gradFill>
            <a:ln>
              <a:solidFill>
                <a:srgbClr val="98B955"/>
              </a:solidFill>
            </a:ln>
            <a:effectLst>
              <a:outerShdw blurRad="38100" dist="20000" dir="5400000" rotWithShape="0">
                <a:srgbClr val="000000">
                  <a:alpha val="38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600">
                  <a:latin typeface="Arial Narrow"/>
                  <a:ea typeface="Arial Narrow"/>
                  <a:cs typeface="Arial Narrow"/>
                  <a:sym typeface="Arial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000000"/>
                  </a:solidFill>
                  <a:effectLst/>
                  <a:uLnTx/>
                  <a:uFillTx/>
                  <a:latin typeface="Arial Narrow"/>
                  <a:sym typeface="Arial Narrow"/>
                </a:rPr>
                <a:t>Preferred by experiments</a:t>
              </a:r>
            </a:p>
          </p:txBody>
        </p:sp>
        <p:grpSp>
          <p:nvGrpSpPr>
            <p:cNvPr id="31" name="Rounded Rectangle 7">
              <a:extLst>
                <a:ext uri="{FF2B5EF4-FFF2-40B4-BE49-F238E27FC236}">
                  <a16:creationId xmlns:a16="http://schemas.microsoft.com/office/drawing/2014/main" id="{CB9923A4-61B1-CC02-BFCF-D0D2C5A11230}"/>
                </a:ext>
              </a:extLst>
            </p:cNvPr>
            <p:cNvGrpSpPr/>
            <p:nvPr/>
          </p:nvGrpSpPr>
          <p:grpSpPr>
            <a:xfrm>
              <a:off x="7414216" y="1469806"/>
              <a:ext cx="804713" cy="288034"/>
              <a:chOff x="0" y="0"/>
              <a:chExt cx="804712" cy="288032"/>
            </a:xfrm>
          </p:grpSpPr>
          <p:sp>
            <p:nvSpPr>
              <p:cNvPr id="45" name="Rounded Rectangle">
                <a:extLst>
                  <a:ext uri="{FF2B5EF4-FFF2-40B4-BE49-F238E27FC236}">
                    <a16:creationId xmlns:a16="http://schemas.microsoft.com/office/drawing/2014/main" id="{5EC72854-9A69-A695-372E-3189CCBA6363}"/>
                  </a:ext>
                </a:extLst>
              </p:cNvPr>
              <p:cNvSpPr/>
              <p:nvPr/>
            </p:nvSpPr>
            <p:spPr>
              <a:xfrm>
                <a:off x="0" y="0"/>
                <a:ext cx="804713" cy="288033"/>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6" name="Injection">
                <a:extLst>
                  <a:ext uri="{FF2B5EF4-FFF2-40B4-BE49-F238E27FC236}">
                    <a16:creationId xmlns:a16="http://schemas.microsoft.com/office/drawing/2014/main" id="{7B554082-DE41-2268-66C0-B1A49ED6A047}"/>
                  </a:ext>
                </a:extLst>
              </p:cNvPr>
              <p:cNvSpPr txBox="1"/>
              <p:nvPr/>
            </p:nvSpPr>
            <p:spPr>
              <a:xfrm>
                <a:off x="72480" y="9396"/>
                <a:ext cx="659753"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ptos Narrow"/>
                    <a:sym typeface="Aptos Narrow"/>
                  </a:rPr>
                  <a:t>Injection</a:t>
                </a:r>
              </a:p>
            </p:txBody>
          </p:sp>
        </p:grpSp>
        <p:grpSp>
          <p:nvGrpSpPr>
            <p:cNvPr id="32" name="Rounded Rectangle 8">
              <a:extLst>
                <a:ext uri="{FF2B5EF4-FFF2-40B4-BE49-F238E27FC236}">
                  <a16:creationId xmlns:a16="http://schemas.microsoft.com/office/drawing/2014/main" id="{06280783-BB80-E2F1-DB23-D82DA9E45D00}"/>
                </a:ext>
              </a:extLst>
            </p:cNvPr>
            <p:cNvGrpSpPr/>
            <p:nvPr/>
          </p:nvGrpSpPr>
          <p:grpSpPr>
            <a:xfrm>
              <a:off x="7414216" y="2193279"/>
              <a:ext cx="804713" cy="1036517"/>
              <a:chOff x="0" y="0"/>
              <a:chExt cx="804712" cy="1036515"/>
            </a:xfrm>
          </p:grpSpPr>
          <p:sp>
            <p:nvSpPr>
              <p:cNvPr id="43" name="Rounded Rectangle">
                <a:extLst>
                  <a:ext uri="{FF2B5EF4-FFF2-40B4-BE49-F238E27FC236}">
                    <a16:creationId xmlns:a16="http://schemas.microsoft.com/office/drawing/2014/main" id="{C7A0B530-25DB-B0F7-23D4-B130B5A4D6DA}"/>
                  </a:ext>
                </a:extLst>
              </p:cNvPr>
              <p:cNvSpPr/>
              <p:nvPr/>
            </p:nvSpPr>
            <p:spPr>
              <a:xfrm>
                <a:off x="0" y="0"/>
                <a:ext cx="804713" cy="1036516"/>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4" name="Ramp to 6.8 Z TeV,  β*=1m/…">
                <a:extLst>
                  <a:ext uri="{FF2B5EF4-FFF2-40B4-BE49-F238E27FC236}">
                    <a16:creationId xmlns:a16="http://schemas.microsoft.com/office/drawing/2014/main" id="{890DFA3C-21CB-5386-1651-A8FC139CA53A}"/>
                  </a:ext>
                </a:extLst>
              </p:cNvPr>
              <p:cNvSpPr txBox="1"/>
              <p:nvPr/>
            </p:nvSpPr>
            <p:spPr>
              <a:xfrm>
                <a:off x="97702" y="59787"/>
                <a:ext cx="609308"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Ramp to 6.8 Z TeV,  β*=1m/</a:t>
                </a:r>
              </a:p>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1.5m</a:t>
                </a:r>
              </a:p>
            </p:txBody>
          </p:sp>
        </p:grpSp>
        <p:sp>
          <p:nvSpPr>
            <p:cNvPr id="33" name="Right Arrow 11">
              <a:extLst>
                <a:ext uri="{FF2B5EF4-FFF2-40B4-BE49-F238E27FC236}">
                  <a16:creationId xmlns:a16="http://schemas.microsoft.com/office/drawing/2014/main" id="{D8566E0D-1EBD-0913-C66E-139FAF04AB5A}"/>
                </a:ext>
              </a:extLst>
            </p:cNvPr>
            <p:cNvSpPr/>
            <p:nvPr/>
          </p:nvSpPr>
          <p:spPr>
            <a:xfrm rot="5400000">
              <a:off x="7672554" y="1865842"/>
              <a:ext cx="288034"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4" name="TextBox 10">
              <a:extLst>
                <a:ext uri="{FF2B5EF4-FFF2-40B4-BE49-F238E27FC236}">
                  <a16:creationId xmlns:a16="http://schemas.microsoft.com/office/drawing/2014/main" id="{CDA9E517-A0D4-B830-52F1-0F4467C95B5F}"/>
                </a:ext>
              </a:extLst>
            </p:cNvPr>
            <p:cNvSpPr txBox="1"/>
            <p:nvPr/>
          </p:nvSpPr>
          <p:spPr>
            <a:xfrm>
              <a:off x="7555390" y="1145152"/>
              <a:ext cx="572044"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u="sng">
                  <a:effectLst>
                    <a:outerShdw blurRad="38100" dist="38100" dir="2700000" rotWithShape="0">
                      <a:srgbClr val="000000">
                        <a:alpha val="43137"/>
                      </a:srgbClr>
                    </a:outerShdw>
                  </a:effectLst>
                  <a:latin typeface="Arial Narrow"/>
                  <a:ea typeface="Arial Narrow"/>
                  <a:cs typeface="Arial Narrow"/>
                  <a:sym typeface="Arial Narrow"/>
                </a:defRPr>
              </a:lvl1pPr>
            </a:lstStyle>
            <a:p>
              <a:pPr marL="0" marR="0" lvl="0" indent="0" defTabSz="914378" eaLnBrk="1" fontAlgn="auto" latinLnBrk="0" hangingPunct="1">
                <a:lnSpc>
                  <a:spcPct val="100000"/>
                </a:lnSpc>
                <a:spcBef>
                  <a:spcPts val="0"/>
                </a:spcBef>
                <a:spcAft>
                  <a:spcPts val="0"/>
                </a:spcAft>
                <a:buClrTx/>
                <a:buSzTx/>
                <a:buFontTx/>
                <a:buNone/>
                <a:tabLst/>
                <a:defRPr/>
              </a:pPr>
              <a:r>
                <a:rPr lang="en-US" kern="0" dirty="0">
                  <a:solidFill>
                    <a:srgbClr val="000000"/>
                  </a:solidFill>
                </a:rPr>
                <a:t>Pb-Pb</a:t>
              </a:r>
              <a:endParaRPr kumimoji="0" sz="1200" b="0" i="0" u="sng" strike="noStrike" kern="0" cap="none" spc="0" normalizeH="0" baseline="0" noProof="0" dirty="0">
                <a:ln>
                  <a:noFill/>
                </a:ln>
                <a:solidFill>
                  <a:srgbClr val="000000"/>
                </a:solidFill>
                <a:effectLst>
                  <a:outerShdw blurRad="38100" dist="38100" dir="2700000" rotWithShape="0">
                    <a:srgbClr val="000000">
                      <a:alpha val="43137"/>
                    </a:srgbClr>
                  </a:outerShdw>
                </a:effectLst>
                <a:uLnTx/>
                <a:uFillTx/>
                <a:latin typeface="Arial Narrow"/>
                <a:sym typeface="Arial Narrow"/>
              </a:endParaRPr>
            </a:p>
          </p:txBody>
        </p:sp>
        <p:sp>
          <p:nvSpPr>
            <p:cNvPr id="35" name="Right Arrow 11">
              <a:extLst>
                <a:ext uri="{FF2B5EF4-FFF2-40B4-BE49-F238E27FC236}">
                  <a16:creationId xmlns:a16="http://schemas.microsoft.com/office/drawing/2014/main" id="{DF3805F4-5119-3F43-089B-6B407A09CA61}"/>
                </a:ext>
              </a:extLst>
            </p:cNvPr>
            <p:cNvSpPr/>
            <p:nvPr/>
          </p:nvSpPr>
          <p:spPr>
            <a:xfrm rot="5400000">
              <a:off x="7666788" y="3311261"/>
              <a:ext cx="301310"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6" name="Rounded Rectangle 8">
              <a:extLst>
                <a:ext uri="{FF2B5EF4-FFF2-40B4-BE49-F238E27FC236}">
                  <a16:creationId xmlns:a16="http://schemas.microsoft.com/office/drawing/2014/main" id="{871FBB16-F308-2A04-D343-9AB9320EAE62}"/>
                </a:ext>
              </a:extLst>
            </p:cNvPr>
            <p:cNvGrpSpPr/>
            <p:nvPr/>
          </p:nvGrpSpPr>
          <p:grpSpPr>
            <a:xfrm>
              <a:off x="7388695" y="3573256"/>
              <a:ext cx="804512" cy="916941"/>
              <a:chOff x="0" y="0"/>
              <a:chExt cx="804510" cy="916939"/>
            </a:xfrm>
          </p:grpSpPr>
          <p:sp>
            <p:nvSpPr>
              <p:cNvPr id="41" name="Rounded Rectangle">
                <a:extLst>
                  <a:ext uri="{FF2B5EF4-FFF2-40B4-BE49-F238E27FC236}">
                    <a16:creationId xmlns:a16="http://schemas.microsoft.com/office/drawing/2014/main" id="{DC1AD264-88C4-413F-C55E-944D39848D5A}"/>
                  </a:ext>
                </a:extLst>
              </p:cNvPr>
              <p:cNvSpPr/>
              <p:nvPr/>
            </p:nvSpPr>
            <p:spPr>
              <a:xfrm>
                <a:off x="0" y="62426"/>
                <a:ext cx="804511" cy="792089"/>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2" name="Squeeze β*=0.5m 1m">
                <a:extLst>
                  <a:ext uri="{FF2B5EF4-FFF2-40B4-BE49-F238E27FC236}">
                    <a16:creationId xmlns:a16="http://schemas.microsoft.com/office/drawing/2014/main" id="{71890408-0118-432F-AC3F-A25CCA02E6FA}"/>
                  </a:ext>
                </a:extLst>
              </p:cNvPr>
              <p:cNvSpPr txBox="1"/>
              <p:nvPr/>
            </p:nvSpPr>
            <p:spPr>
              <a:xfrm>
                <a:off x="97086" y="0"/>
                <a:ext cx="610337"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Squeeze β*=0.5m</a:t>
                </a:r>
                <a:b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b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1m</a:t>
                </a:r>
              </a:p>
            </p:txBody>
          </p:sp>
        </p:grpSp>
        <p:sp>
          <p:nvSpPr>
            <p:cNvPr id="37" name="Right Arrow 11">
              <a:extLst>
                <a:ext uri="{FF2B5EF4-FFF2-40B4-BE49-F238E27FC236}">
                  <a16:creationId xmlns:a16="http://schemas.microsoft.com/office/drawing/2014/main" id="{9DDBA2A8-62CF-E48B-FB9B-7F414DE86F75}"/>
                </a:ext>
              </a:extLst>
            </p:cNvPr>
            <p:cNvSpPr/>
            <p:nvPr/>
          </p:nvSpPr>
          <p:spPr>
            <a:xfrm rot="5400000">
              <a:off x="7662270" y="4479742"/>
              <a:ext cx="249212"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8" name="Rounded Rectangle 8">
              <a:extLst>
                <a:ext uri="{FF2B5EF4-FFF2-40B4-BE49-F238E27FC236}">
                  <a16:creationId xmlns:a16="http://schemas.microsoft.com/office/drawing/2014/main" id="{C36FDF04-6909-68CB-A4CA-106AE44462DA}"/>
                </a:ext>
              </a:extLst>
            </p:cNvPr>
            <p:cNvGrpSpPr/>
            <p:nvPr/>
          </p:nvGrpSpPr>
          <p:grpSpPr>
            <a:xfrm>
              <a:off x="7384521" y="4787421"/>
              <a:ext cx="804713" cy="301308"/>
              <a:chOff x="0" y="0"/>
              <a:chExt cx="804712" cy="301306"/>
            </a:xfrm>
          </p:grpSpPr>
          <p:sp>
            <p:nvSpPr>
              <p:cNvPr id="39" name="Rounded Rectangle">
                <a:extLst>
                  <a:ext uri="{FF2B5EF4-FFF2-40B4-BE49-F238E27FC236}">
                    <a16:creationId xmlns:a16="http://schemas.microsoft.com/office/drawing/2014/main" id="{45B85FB9-6AAA-25EB-486C-B7A48755DAE5}"/>
                  </a:ext>
                </a:extLst>
              </p:cNvPr>
              <p:cNvSpPr/>
              <p:nvPr/>
            </p:nvSpPr>
            <p:spPr>
              <a:xfrm>
                <a:off x="0" y="0"/>
                <a:ext cx="804713" cy="301307"/>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0" name="Physics">
                <a:extLst>
                  <a:ext uri="{FF2B5EF4-FFF2-40B4-BE49-F238E27FC236}">
                    <a16:creationId xmlns:a16="http://schemas.microsoft.com/office/drawing/2014/main" id="{7D62B228-BE50-24FB-6C85-9CDFC950E52C}"/>
                  </a:ext>
                </a:extLst>
              </p:cNvPr>
              <p:cNvSpPr txBox="1"/>
              <p:nvPr/>
            </p:nvSpPr>
            <p:spPr>
              <a:xfrm>
                <a:off x="73128" y="22383"/>
                <a:ext cx="658457" cy="256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1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100" b="0" i="0" u="none" strike="noStrike" kern="0" cap="none" spc="0" normalizeH="0" baseline="0" noProof="0">
                    <a:ln>
                      <a:noFill/>
                    </a:ln>
                    <a:solidFill>
                      <a:srgbClr val="FFFFFF"/>
                    </a:solidFill>
                    <a:effectLst/>
                    <a:uLnTx/>
                    <a:uFillTx/>
                    <a:latin typeface="Aptos Narrow"/>
                    <a:sym typeface="Aptos Narrow"/>
                  </a:rPr>
                  <a:t>Physics</a:t>
                </a:r>
              </a:p>
            </p:txBody>
          </p:sp>
        </p:grpSp>
      </p:grpSp>
      <p:pic>
        <p:nvPicPr>
          <p:cNvPr id="5" name="Picture 4">
            <a:extLst>
              <a:ext uri="{FF2B5EF4-FFF2-40B4-BE49-F238E27FC236}">
                <a16:creationId xmlns:a16="http://schemas.microsoft.com/office/drawing/2014/main" id="{EB5B7800-1672-7CD0-7C49-BE9A5C7971F8}"/>
              </a:ext>
            </a:extLst>
          </p:cNvPr>
          <p:cNvPicPr>
            <a:picLocks noChangeAspect="1"/>
          </p:cNvPicPr>
          <p:nvPr/>
        </p:nvPicPr>
        <p:blipFill>
          <a:blip r:embed="rId3"/>
          <a:stretch>
            <a:fillRect/>
          </a:stretch>
        </p:blipFill>
        <p:spPr>
          <a:xfrm>
            <a:off x="5295086" y="3856706"/>
            <a:ext cx="3054803" cy="2009501"/>
          </a:xfrm>
          <a:prstGeom prst="rect">
            <a:avLst/>
          </a:prstGeom>
        </p:spPr>
      </p:pic>
      <p:sp>
        <p:nvSpPr>
          <p:cNvPr id="8" name="TextBox 7">
            <a:extLst>
              <a:ext uri="{FF2B5EF4-FFF2-40B4-BE49-F238E27FC236}">
                <a16:creationId xmlns:a16="http://schemas.microsoft.com/office/drawing/2014/main" id="{558AD948-311B-C2AE-AA25-496D26D12804}"/>
              </a:ext>
            </a:extLst>
          </p:cNvPr>
          <p:cNvSpPr txBox="1"/>
          <p:nvPr/>
        </p:nvSpPr>
        <p:spPr>
          <a:xfrm>
            <a:off x="527275" y="1259041"/>
            <a:ext cx="7636537" cy="2246769"/>
          </a:xfrm>
          <a:prstGeom prst="rect">
            <a:avLst/>
          </a:prstGeom>
          <a:noFill/>
        </p:spPr>
        <p:txBody>
          <a:bodyPr wrap="square">
            <a:spAutoFit/>
          </a:bodyPr>
          <a:lstStyle/>
          <a:p>
            <a:pPr marL="36513" indent="0">
              <a:spcBef>
                <a:spcPts val="1200"/>
              </a:spcBef>
              <a:buNone/>
            </a:pPr>
            <a:r>
              <a:rPr lang="en-US" sz="2200" b="1" dirty="0">
                <a:solidFill>
                  <a:schemeClr val="tx1">
                    <a:lumMod val="60000"/>
                    <a:lumOff val="40000"/>
                  </a:schemeClr>
                </a:solidFill>
                <a:latin typeface="+mn-lt"/>
              </a:rPr>
              <a:t>8 days </a:t>
            </a:r>
            <a:r>
              <a:rPr lang="en-US" sz="2200" dirty="0">
                <a:latin typeface="+mn-lt"/>
              </a:rPr>
              <a:t>allocated for Oxygen - setup and physics run</a:t>
            </a:r>
          </a:p>
          <a:p>
            <a:pPr marL="36513" indent="0">
              <a:spcBef>
                <a:spcPts val="1200"/>
              </a:spcBef>
              <a:buNone/>
            </a:pPr>
            <a:r>
              <a:rPr lang="en-US" sz="2200" dirty="0">
                <a:latin typeface="+mn-lt"/>
              </a:rPr>
              <a:t>Initial plan relied on a </a:t>
            </a:r>
            <a:r>
              <a:rPr lang="en-US" sz="2200" b="1" dirty="0">
                <a:latin typeface="+mn-lt"/>
              </a:rPr>
              <a:t>single machine configuration </a:t>
            </a:r>
            <a:r>
              <a:rPr lang="en-US" sz="2200" dirty="0">
                <a:latin typeface="+mn-lt"/>
              </a:rPr>
              <a:t>for </a:t>
            </a:r>
            <a:r>
              <a:rPr lang="en-US" sz="2200" dirty="0" err="1">
                <a:latin typeface="+mn-lt"/>
              </a:rPr>
              <a:t>PbPb</a:t>
            </a:r>
            <a:r>
              <a:rPr lang="en-US" sz="2200" dirty="0">
                <a:latin typeface="+mn-lt"/>
              </a:rPr>
              <a:t>, OO and </a:t>
            </a:r>
            <a:r>
              <a:rPr lang="en-US" sz="2200" dirty="0" err="1">
                <a:latin typeface="+mn-lt"/>
              </a:rPr>
              <a:t>pO</a:t>
            </a:r>
            <a:r>
              <a:rPr lang="en-US" sz="2200" dirty="0">
                <a:latin typeface="+mn-lt"/>
              </a:rPr>
              <a:t> to minimize setup overhead:</a:t>
            </a:r>
          </a:p>
          <a:p>
            <a:pPr marL="322263" indent="-285750">
              <a:spcBef>
                <a:spcPts val="600"/>
              </a:spcBef>
              <a:buFont typeface="Arial" panose="020B0604020202020204" pitchFamily="34" charset="0"/>
              <a:buChar char="•"/>
            </a:pPr>
            <a:r>
              <a:rPr lang="en-US" sz="1800" b="1" dirty="0">
                <a:latin typeface="+mn-lt"/>
              </a:rPr>
              <a:t>The requests from the experiments</a:t>
            </a:r>
            <a:r>
              <a:rPr lang="en-US" sz="1800" dirty="0">
                <a:latin typeface="+mn-lt"/>
              </a:rPr>
              <a:t> are however </a:t>
            </a:r>
            <a:r>
              <a:rPr lang="en-US" sz="1800" b="1" dirty="0">
                <a:solidFill>
                  <a:srgbClr val="FF0000"/>
                </a:solidFill>
                <a:latin typeface="+mn-lt"/>
              </a:rPr>
              <a:t>incompatible</a:t>
            </a:r>
            <a:r>
              <a:rPr lang="en-US" sz="1800" dirty="0">
                <a:latin typeface="+mn-lt"/>
              </a:rPr>
              <a:t> with this simple plan (</a:t>
            </a:r>
            <a:r>
              <a:rPr lang="en-US" sz="1800" dirty="0" err="1">
                <a:latin typeface="+mn-lt"/>
              </a:rPr>
              <a:t>LHCf</a:t>
            </a:r>
            <a:r>
              <a:rPr lang="en-US" sz="1800" dirty="0">
                <a:latin typeface="+mn-lt"/>
              </a:rPr>
              <a:t> b* </a:t>
            </a:r>
            <a:r>
              <a:rPr lang="en-US" sz="1800" dirty="0">
                <a:latin typeface="+mn-lt"/>
                <a:sym typeface="Symbol" panose="05050102010706020507" pitchFamily="18" charset="2"/>
              </a:rPr>
              <a:t> 1m</a:t>
            </a:r>
            <a:r>
              <a:rPr lang="en-US" sz="1800" dirty="0">
                <a:latin typeface="+mn-lt"/>
              </a:rPr>
              <a:t>, OO at 5.36 TeV)</a:t>
            </a:r>
          </a:p>
          <a:p>
            <a:pPr marL="322263" indent="-285750">
              <a:spcBef>
                <a:spcPts val="600"/>
              </a:spcBef>
              <a:buFont typeface="Arial" panose="020B0604020202020204" pitchFamily="34" charset="0"/>
              <a:buChar char="•"/>
            </a:pPr>
            <a:r>
              <a:rPr lang="en-US" sz="1800" dirty="0">
                <a:latin typeface="+mn-lt"/>
              </a:rPr>
              <a:t>We will need </a:t>
            </a:r>
            <a:r>
              <a:rPr lang="en-US" sz="1800" b="1" dirty="0">
                <a:latin typeface="+mn-lt"/>
              </a:rPr>
              <a:t>3 distinct configurations </a:t>
            </a:r>
            <a:r>
              <a:rPr lang="en-US" sz="1800" dirty="0">
                <a:latin typeface="+mn-lt"/>
              </a:rPr>
              <a:t>for </a:t>
            </a:r>
            <a:r>
              <a:rPr lang="en-US" sz="1800" dirty="0" err="1">
                <a:latin typeface="+mn-lt"/>
              </a:rPr>
              <a:t>PbPb</a:t>
            </a:r>
            <a:r>
              <a:rPr lang="en-US" sz="1800" dirty="0">
                <a:latin typeface="+mn-lt"/>
              </a:rPr>
              <a:t>, OO and </a:t>
            </a:r>
            <a:r>
              <a:rPr lang="en-US" sz="1800" dirty="0" err="1">
                <a:latin typeface="+mn-lt"/>
              </a:rPr>
              <a:t>pO</a:t>
            </a:r>
            <a:endParaRPr lang="en-GB" sz="1800" dirty="0">
              <a:latin typeface="+mn-lt"/>
            </a:endParaRPr>
          </a:p>
        </p:txBody>
      </p:sp>
      <p:sp>
        <p:nvSpPr>
          <p:cNvPr id="9" name="Title 2">
            <a:extLst>
              <a:ext uri="{FF2B5EF4-FFF2-40B4-BE49-F238E27FC236}">
                <a16:creationId xmlns:a16="http://schemas.microsoft.com/office/drawing/2014/main" id="{37929661-42C6-400F-EB45-D8E8AC6FF7D9}"/>
              </a:ext>
            </a:extLst>
          </p:cNvPr>
          <p:cNvSpPr>
            <a:spLocks noGrp="1"/>
          </p:cNvSpPr>
          <p:nvPr>
            <p:ph type="title"/>
          </p:nvPr>
        </p:nvSpPr>
        <p:spPr/>
        <p:txBody>
          <a:bodyPr/>
          <a:lstStyle/>
          <a:p>
            <a:r>
              <a:rPr lang="en-GB" dirty="0"/>
              <a:t>Oxygen run</a:t>
            </a:r>
          </a:p>
        </p:txBody>
      </p:sp>
    </p:spTree>
    <p:extLst>
      <p:ext uri="{BB962C8B-B14F-4D97-AF65-F5344CB8AC3E}">
        <p14:creationId xmlns:p14="http://schemas.microsoft.com/office/powerpoint/2010/main" val="1644269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DB68F-B497-6D9F-BBEC-230DBDA3FCD9}"/>
            </a:ext>
          </a:extLst>
        </p:cNvPr>
        <p:cNvGrpSpPr/>
        <p:nvPr/>
      </p:nvGrpSpPr>
      <p:grpSpPr>
        <a:xfrm>
          <a:off x="0" y="0"/>
          <a:ext cx="0" cy="0"/>
          <a:chOff x="0" y="0"/>
          <a:chExt cx="0" cy="0"/>
        </a:xfrm>
      </p:grpSpPr>
      <p:sp>
        <p:nvSpPr>
          <p:cNvPr id="5" name="Scenario c: Pb cycle, 5.36 Z TeV, β*IP1/2/5 = 0.5 m,  β*IP8 = 1 m">
            <a:extLst>
              <a:ext uri="{FF2B5EF4-FFF2-40B4-BE49-F238E27FC236}">
                <a16:creationId xmlns:a16="http://schemas.microsoft.com/office/drawing/2014/main" id="{7CC5922D-9E5D-F2FC-51F8-2FF3408D656C}"/>
              </a:ext>
            </a:extLst>
          </p:cNvPr>
          <p:cNvSpPr txBox="1">
            <a:spLocks/>
          </p:cNvSpPr>
          <p:nvPr/>
        </p:nvSpPr>
        <p:spPr>
          <a:xfrm>
            <a:off x="5942380" y="3733191"/>
            <a:ext cx="4257460" cy="324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342892" marR="0" indent="-342892"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1pPr>
            <a:lvl2pPr marL="790554" marR="0" indent="-333366"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2pPr>
            <a:lvl3pPr marL="1234409"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3pPr>
            <a:lvl4pPr marL="1727156" marR="0" indent="-355590"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4pPr>
            <a:lvl5pPr marL="2184344" marR="0" indent="-355590"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5pPr>
            <a:lvl6pPr marL="2605974"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6pPr>
            <a:lvl7pPr marL="3063163"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7pPr>
            <a:lvl8pPr marL="3520352"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8pPr>
            <a:lvl9pPr marL="3977540"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9pPr>
          </a:lstStyle>
          <a:p>
            <a:pPr marL="0" marR="0" lvl="0" indent="0" algn="ctr" defTabSz="914378" rtl="0" eaLnBrk="1" fontAlgn="auto" latinLnBrk="0" hangingPunct="1">
              <a:lnSpc>
                <a:spcPct val="80000"/>
              </a:lnSpc>
              <a:spcBef>
                <a:spcPts val="0"/>
              </a:spcBef>
              <a:spcAft>
                <a:spcPts val="0"/>
              </a:spcAft>
              <a:buClrTx/>
              <a:buSzPct val="100000"/>
              <a:buNone/>
              <a:tabLst/>
              <a:defRPr sz="1500"/>
            </a:pPr>
            <a:r>
              <a:rPr kumimoji="0" lang="en-GB" sz="1500" b="1" i="0" u="none" strike="noStrike" kern="0" cap="none" spc="0" normalizeH="0" baseline="0" noProof="0" dirty="0">
                <a:ln>
                  <a:noFill/>
                </a:ln>
                <a:solidFill>
                  <a:schemeClr val="tx1"/>
                </a:solidFill>
                <a:effectLst/>
                <a:uLnTx/>
                <a:uFillTx/>
                <a:latin typeface="Aptos"/>
                <a:sym typeface="Aptos"/>
              </a:rPr>
              <a:t>OO 5.36 Z TeV, </a:t>
            </a:r>
            <a:r>
              <a:rPr kumimoji="0" lang="el-GR" sz="1500" b="1" i="0" u="none" strike="noStrike" kern="0" cap="none" spc="0" normalizeH="0" baseline="0" noProof="0" dirty="0">
                <a:ln>
                  <a:noFill/>
                </a:ln>
                <a:solidFill>
                  <a:schemeClr val="tx1"/>
                </a:solidFill>
                <a:effectLst/>
                <a:uLnTx/>
                <a:uFillTx/>
                <a:latin typeface="Aptos"/>
                <a:sym typeface="Aptos"/>
              </a:rPr>
              <a:t>β*</a:t>
            </a:r>
            <a:r>
              <a:rPr kumimoji="0" lang="en-GB" sz="1500" b="1" i="0" u="none" strike="noStrike" kern="0" cap="none" spc="0" normalizeH="0" baseline="-5999" noProof="0" dirty="0">
                <a:ln>
                  <a:noFill/>
                </a:ln>
                <a:solidFill>
                  <a:schemeClr val="tx1"/>
                </a:solidFill>
                <a:effectLst/>
                <a:uLnTx/>
                <a:uFillTx/>
                <a:latin typeface="Aptos"/>
                <a:sym typeface="Aptos"/>
              </a:rPr>
              <a:t>IP</a:t>
            </a:r>
            <a:r>
              <a:rPr kumimoji="0" lang="en-GB" sz="1500" b="1" i="0" u="none" strike="noStrike" kern="0" cap="none" spc="0" normalizeH="0" baseline="-5999" noProof="0" dirty="0">
                <a:ln>
                  <a:noFill/>
                </a:ln>
                <a:solidFill>
                  <a:schemeClr val="tx1"/>
                </a:solidFill>
                <a:effectLst/>
                <a:uLnTx/>
                <a:uFillTx/>
                <a:latin typeface="Arial"/>
                <a:ea typeface="Arial"/>
                <a:cs typeface="Arial"/>
                <a:sym typeface="Arial"/>
              </a:rPr>
              <a:t>1/2/5</a:t>
            </a:r>
            <a:r>
              <a:rPr kumimoji="0" lang="en-GB" sz="1500" b="1" i="0" u="none" strike="noStrike" kern="0" cap="none" spc="0" normalizeH="0" baseline="0" noProof="0" dirty="0">
                <a:ln>
                  <a:noFill/>
                </a:ln>
                <a:solidFill>
                  <a:schemeClr val="tx1"/>
                </a:solidFill>
                <a:effectLst/>
                <a:uLnTx/>
                <a:uFillTx/>
                <a:latin typeface="Aptos"/>
                <a:sym typeface="Aptos"/>
              </a:rPr>
              <a:t> = 0.5 m,  </a:t>
            </a:r>
            <a:r>
              <a:rPr kumimoji="0" lang="el-GR" sz="1500" b="1" i="0" u="none" strike="noStrike" kern="0" cap="none" spc="0" normalizeH="0" baseline="0" noProof="0" dirty="0">
                <a:ln>
                  <a:noFill/>
                </a:ln>
                <a:solidFill>
                  <a:schemeClr val="tx1"/>
                </a:solidFill>
                <a:effectLst/>
                <a:uLnTx/>
                <a:uFillTx/>
                <a:latin typeface="Aptos"/>
                <a:sym typeface="Aptos"/>
              </a:rPr>
              <a:t>β*</a:t>
            </a:r>
            <a:r>
              <a:rPr kumimoji="0" lang="en-GB" sz="1500" b="1" i="0" u="none" strike="noStrike" kern="0" cap="none" spc="0" normalizeH="0" baseline="-5999" noProof="0" dirty="0">
                <a:ln>
                  <a:noFill/>
                </a:ln>
                <a:solidFill>
                  <a:schemeClr val="tx1"/>
                </a:solidFill>
                <a:effectLst/>
                <a:uLnTx/>
                <a:uFillTx/>
                <a:latin typeface="Aptos"/>
                <a:sym typeface="Aptos"/>
              </a:rPr>
              <a:t>IP</a:t>
            </a:r>
            <a:r>
              <a:rPr kumimoji="0" lang="en-GB" sz="1500" b="1" i="0" u="none" strike="noStrike" kern="0" cap="none" spc="0" normalizeH="0" baseline="-5999" noProof="0" dirty="0">
                <a:ln>
                  <a:noFill/>
                </a:ln>
                <a:solidFill>
                  <a:schemeClr val="tx1"/>
                </a:solidFill>
                <a:effectLst/>
                <a:uLnTx/>
                <a:uFillTx/>
                <a:latin typeface="Arial"/>
                <a:ea typeface="Arial"/>
                <a:cs typeface="Arial"/>
                <a:sym typeface="Arial"/>
              </a:rPr>
              <a:t>8</a:t>
            </a:r>
            <a:r>
              <a:rPr kumimoji="0" lang="en-GB" sz="1500" b="1" i="0" u="none" strike="noStrike" kern="0" cap="none" spc="0" normalizeH="0" baseline="0" noProof="0" dirty="0">
                <a:ln>
                  <a:noFill/>
                </a:ln>
                <a:solidFill>
                  <a:schemeClr val="tx1"/>
                </a:solidFill>
                <a:effectLst/>
                <a:uLnTx/>
                <a:uFillTx/>
                <a:latin typeface="Aptos"/>
                <a:sym typeface="Aptos"/>
              </a:rPr>
              <a:t> = 1 m</a:t>
            </a:r>
            <a:endParaRPr kumimoji="0" lang="en-GB" sz="1500" b="0" i="0" u="none" strike="noStrike" kern="0" cap="none" spc="0" normalizeH="0" baseline="0" noProof="0" dirty="0">
              <a:ln>
                <a:noFill/>
              </a:ln>
              <a:solidFill>
                <a:schemeClr val="tx1"/>
              </a:solidFill>
              <a:effectLst/>
              <a:uLnTx/>
              <a:uFillTx/>
              <a:latin typeface="Aptos"/>
              <a:sym typeface="Aptos"/>
            </a:endParaRPr>
          </a:p>
        </p:txBody>
      </p:sp>
      <p:pic>
        <p:nvPicPr>
          <p:cNvPr id="6" name="AGV_vUfQdNxJ8x86Uu-wMbsPHRZPtGmcyAIyij3RphgeKWKaJV7AkJfIKw_8KvlRKhBZMcRRxTuiIlXOiWLT5ShSJZA3rPjVYME8HxJeHQsA00rEvtKw-eBkdlj0WnJYEHGy1eD0yKIAvg=nw.png" descr="AGV_vUfQdNxJ8x86Uu-wMbsPHRZPtGmcyAIyij3RphgeKWKaJV7AkJfIKw_8KvlRKhBZMcRRxTuiIlXOiWLT5ShSJZA3rPjVYME8HxJeHQsA00rEvtKw-eBkdlj0WnJYEHGy1eD0yKIAvg=nw.png">
            <a:extLst>
              <a:ext uri="{FF2B5EF4-FFF2-40B4-BE49-F238E27FC236}">
                <a16:creationId xmlns:a16="http://schemas.microsoft.com/office/drawing/2014/main" id="{2F79D510-F729-1C04-48F6-007D1F8E57A5}"/>
              </a:ext>
            </a:extLst>
          </p:cNvPr>
          <p:cNvPicPr>
            <a:picLocks noChangeAspect="1"/>
          </p:cNvPicPr>
          <p:nvPr/>
        </p:nvPicPr>
        <p:blipFill>
          <a:blip r:embed="rId2"/>
          <a:stretch>
            <a:fillRect/>
          </a:stretch>
        </p:blipFill>
        <p:spPr>
          <a:xfrm>
            <a:off x="6096000" y="4067868"/>
            <a:ext cx="6097849" cy="1742242"/>
          </a:xfrm>
          <a:prstGeom prst="rect">
            <a:avLst/>
          </a:prstGeom>
          <a:ln w="12700">
            <a:miter lim="400000"/>
          </a:ln>
        </p:spPr>
      </p:pic>
      <p:pic>
        <p:nvPicPr>
          <p:cNvPr id="7" name="Picture 6">
            <a:extLst>
              <a:ext uri="{FF2B5EF4-FFF2-40B4-BE49-F238E27FC236}">
                <a16:creationId xmlns:a16="http://schemas.microsoft.com/office/drawing/2014/main" id="{DA10A17E-3F94-C12F-AC06-DC36418653DB}"/>
              </a:ext>
            </a:extLst>
          </p:cNvPr>
          <p:cNvPicPr>
            <a:picLocks noChangeAspect="1"/>
          </p:cNvPicPr>
          <p:nvPr/>
        </p:nvPicPr>
        <p:blipFill>
          <a:blip r:embed="rId3"/>
          <a:stretch>
            <a:fillRect/>
          </a:stretch>
        </p:blipFill>
        <p:spPr>
          <a:xfrm>
            <a:off x="6123362" y="1649859"/>
            <a:ext cx="6068638" cy="1711588"/>
          </a:xfrm>
          <a:prstGeom prst="rect">
            <a:avLst/>
          </a:prstGeom>
          <a:ln>
            <a:noFill/>
          </a:ln>
        </p:spPr>
      </p:pic>
      <p:sp>
        <p:nvSpPr>
          <p:cNvPr id="9" name="Scenario c: Pb cycle, 5.36 Z TeV, β*IP1/2/5 = 0.5 m,  β*IP8 = 1 m">
            <a:extLst>
              <a:ext uri="{FF2B5EF4-FFF2-40B4-BE49-F238E27FC236}">
                <a16:creationId xmlns:a16="http://schemas.microsoft.com/office/drawing/2014/main" id="{AE7E148F-F8D3-6E5B-9FF1-0887DEBB2962}"/>
              </a:ext>
            </a:extLst>
          </p:cNvPr>
          <p:cNvSpPr txBox="1">
            <a:spLocks/>
          </p:cNvSpPr>
          <p:nvPr/>
        </p:nvSpPr>
        <p:spPr>
          <a:xfrm>
            <a:off x="5942380" y="1370472"/>
            <a:ext cx="4257460" cy="324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342892" marR="0" indent="-342892"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1pPr>
            <a:lvl2pPr marL="790554" marR="0" indent="-333366"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2pPr>
            <a:lvl3pPr marL="1234409"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3pPr>
            <a:lvl4pPr marL="1727156" marR="0" indent="-355590"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4pPr>
            <a:lvl5pPr marL="2184344" marR="0" indent="-355590"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5pPr>
            <a:lvl6pPr marL="2605974"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6pPr>
            <a:lvl7pPr marL="3063163"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7pPr>
            <a:lvl8pPr marL="3520352"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8pPr>
            <a:lvl9pPr marL="3977540" marR="0" indent="-320031" algn="l" defTabSz="914378" rtl="0" latinLnBrk="0">
              <a:lnSpc>
                <a:spcPct val="100000"/>
              </a:lnSpc>
              <a:spcBef>
                <a:spcPts val="0"/>
              </a:spcBef>
              <a:spcAft>
                <a:spcPts val="0"/>
              </a:spcAft>
              <a:buClrTx/>
              <a:buSzPct val="100000"/>
              <a:buFont typeface="Arial"/>
              <a:buChar char="•"/>
              <a:tabLst/>
              <a:defRPr sz="2800" b="1" i="0" u="none" strike="noStrike" cap="none" spc="0" baseline="0">
                <a:solidFill>
                  <a:srgbClr val="1F497D"/>
                </a:solidFill>
                <a:uFillTx/>
                <a:latin typeface="Aptos"/>
                <a:ea typeface="Aptos"/>
                <a:cs typeface="Aptos"/>
                <a:sym typeface="Aptos"/>
              </a:defRPr>
            </a:lvl9pPr>
          </a:lstStyle>
          <a:p>
            <a:pPr marL="0" marR="0" lvl="0" indent="0" algn="ctr" defTabSz="914378" rtl="0" eaLnBrk="1" fontAlgn="auto" latinLnBrk="0" hangingPunct="1">
              <a:lnSpc>
                <a:spcPct val="80000"/>
              </a:lnSpc>
              <a:spcBef>
                <a:spcPts val="0"/>
              </a:spcBef>
              <a:spcAft>
                <a:spcPts val="0"/>
              </a:spcAft>
              <a:buClrTx/>
              <a:buSzPct val="100000"/>
              <a:buNone/>
              <a:tabLst/>
              <a:defRPr sz="1500"/>
            </a:pPr>
            <a:r>
              <a:rPr lang="en-GB" sz="1500" kern="0" dirty="0">
                <a:solidFill>
                  <a:schemeClr val="tx1"/>
                </a:solidFill>
              </a:rPr>
              <a:t>p</a:t>
            </a:r>
            <a:r>
              <a:rPr kumimoji="0" lang="en-GB" sz="1500" b="1" i="0" u="none" strike="noStrike" kern="0" cap="none" spc="0" normalizeH="0" baseline="0" noProof="0" dirty="0">
                <a:ln>
                  <a:noFill/>
                </a:ln>
                <a:solidFill>
                  <a:schemeClr val="tx1"/>
                </a:solidFill>
                <a:effectLst/>
                <a:uLnTx/>
                <a:uFillTx/>
                <a:latin typeface="Aptos"/>
                <a:sym typeface="Aptos"/>
              </a:rPr>
              <a:t>O 6.8 Z TeV, </a:t>
            </a:r>
            <a:r>
              <a:rPr kumimoji="0" lang="el-GR" sz="1500" b="1" i="0" u="none" strike="noStrike" kern="0" cap="none" spc="0" normalizeH="0" baseline="0" noProof="0" dirty="0">
                <a:ln>
                  <a:noFill/>
                </a:ln>
                <a:solidFill>
                  <a:schemeClr val="tx1"/>
                </a:solidFill>
                <a:effectLst/>
                <a:uLnTx/>
                <a:uFillTx/>
                <a:latin typeface="Aptos"/>
                <a:sym typeface="Aptos"/>
              </a:rPr>
              <a:t>β*</a:t>
            </a:r>
            <a:r>
              <a:rPr kumimoji="0" lang="en-GB" sz="1500" b="1" i="0" u="none" strike="noStrike" kern="0" cap="none" spc="0" normalizeH="0" baseline="-5999" noProof="0" dirty="0">
                <a:ln>
                  <a:noFill/>
                </a:ln>
                <a:solidFill>
                  <a:schemeClr val="tx1"/>
                </a:solidFill>
                <a:effectLst/>
                <a:uLnTx/>
                <a:uFillTx/>
                <a:latin typeface="Aptos"/>
                <a:sym typeface="Aptos"/>
              </a:rPr>
              <a:t>IP</a:t>
            </a:r>
            <a:r>
              <a:rPr kumimoji="0" lang="en-GB" sz="1500" b="1" i="0" u="none" strike="noStrike" kern="0" cap="none" spc="0" normalizeH="0" baseline="-5999" noProof="0" dirty="0">
                <a:ln>
                  <a:noFill/>
                </a:ln>
                <a:solidFill>
                  <a:schemeClr val="tx1"/>
                </a:solidFill>
                <a:effectLst/>
                <a:uLnTx/>
                <a:uFillTx/>
                <a:latin typeface="Arial"/>
                <a:ea typeface="Arial"/>
                <a:cs typeface="Arial"/>
                <a:sym typeface="Arial"/>
              </a:rPr>
              <a:t>1/2/5</a:t>
            </a:r>
            <a:r>
              <a:rPr kumimoji="0" lang="en-GB" sz="1500" b="1" i="0" u="none" strike="noStrike" kern="0" cap="none" spc="0" normalizeH="0" baseline="0" noProof="0" dirty="0">
                <a:ln>
                  <a:noFill/>
                </a:ln>
                <a:solidFill>
                  <a:schemeClr val="tx1"/>
                </a:solidFill>
                <a:effectLst/>
                <a:uLnTx/>
                <a:uFillTx/>
                <a:latin typeface="Aptos"/>
                <a:sym typeface="Aptos"/>
              </a:rPr>
              <a:t> = 1m,  </a:t>
            </a:r>
            <a:r>
              <a:rPr kumimoji="0" lang="el-GR" sz="1500" b="1" i="0" u="none" strike="noStrike" kern="0" cap="none" spc="0" normalizeH="0" baseline="0" noProof="0" dirty="0">
                <a:ln>
                  <a:noFill/>
                </a:ln>
                <a:solidFill>
                  <a:schemeClr val="tx1"/>
                </a:solidFill>
                <a:effectLst/>
                <a:uLnTx/>
                <a:uFillTx/>
                <a:latin typeface="Aptos"/>
                <a:sym typeface="Aptos"/>
              </a:rPr>
              <a:t>β*</a:t>
            </a:r>
            <a:r>
              <a:rPr kumimoji="0" lang="en-GB" sz="1500" b="1" i="0" u="none" strike="noStrike" kern="0" cap="none" spc="0" normalizeH="0" baseline="-5999" noProof="0" dirty="0">
                <a:ln>
                  <a:noFill/>
                </a:ln>
                <a:solidFill>
                  <a:schemeClr val="tx1"/>
                </a:solidFill>
                <a:effectLst/>
                <a:uLnTx/>
                <a:uFillTx/>
                <a:latin typeface="Aptos"/>
                <a:sym typeface="Aptos"/>
              </a:rPr>
              <a:t>IP</a:t>
            </a:r>
            <a:r>
              <a:rPr kumimoji="0" lang="en-GB" sz="1500" b="1" i="0" u="none" strike="noStrike" kern="0" cap="none" spc="0" normalizeH="0" baseline="-5999" noProof="0" dirty="0">
                <a:ln>
                  <a:noFill/>
                </a:ln>
                <a:solidFill>
                  <a:schemeClr val="tx1"/>
                </a:solidFill>
                <a:effectLst/>
                <a:uLnTx/>
                <a:uFillTx/>
                <a:latin typeface="Arial"/>
                <a:ea typeface="Arial"/>
                <a:cs typeface="Arial"/>
                <a:sym typeface="Arial"/>
              </a:rPr>
              <a:t>8</a:t>
            </a:r>
            <a:r>
              <a:rPr kumimoji="0" lang="en-GB" sz="1500" b="1" i="0" u="none" strike="noStrike" kern="0" cap="none" spc="0" normalizeH="0" baseline="0" noProof="0" dirty="0">
                <a:ln>
                  <a:noFill/>
                </a:ln>
                <a:solidFill>
                  <a:schemeClr val="tx1"/>
                </a:solidFill>
                <a:effectLst/>
                <a:uLnTx/>
                <a:uFillTx/>
                <a:latin typeface="Aptos"/>
                <a:sym typeface="Aptos"/>
              </a:rPr>
              <a:t> = 1 .5m</a:t>
            </a:r>
            <a:endParaRPr kumimoji="0" lang="en-GB" sz="1500" b="0" i="0" u="none" strike="noStrike" kern="0" cap="none" spc="0" normalizeH="0" baseline="0" noProof="0" dirty="0">
              <a:ln>
                <a:noFill/>
              </a:ln>
              <a:solidFill>
                <a:schemeClr val="tx1"/>
              </a:solidFill>
              <a:effectLst/>
              <a:uLnTx/>
              <a:uFillTx/>
              <a:latin typeface="Aptos"/>
              <a:sym typeface="Aptos"/>
            </a:endParaRPr>
          </a:p>
        </p:txBody>
      </p:sp>
      <p:sp>
        <p:nvSpPr>
          <p:cNvPr id="10" name="TextBox 9">
            <a:extLst>
              <a:ext uri="{FF2B5EF4-FFF2-40B4-BE49-F238E27FC236}">
                <a16:creationId xmlns:a16="http://schemas.microsoft.com/office/drawing/2014/main" id="{E8E673BC-3BE7-14A1-C4E2-83B6013853AA}"/>
              </a:ext>
            </a:extLst>
          </p:cNvPr>
          <p:cNvSpPr txBox="1"/>
          <p:nvPr/>
        </p:nvSpPr>
        <p:spPr>
          <a:xfrm>
            <a:off x="7862630" y="825065"/>
            <a:ext cx="3210815" cy="307777"/>
          </a:xfrm>
          <a:prstGeom prst="rect">
            <a:avLst/>
          </a:prstGeom>
          <a:noFill/>
        </p:spPr>
        <p:txBody>
          <a:bodyPr wrap="none" rtlCol="0">
            <a:spAutoFit/>
          </a:bodyPr>
          <a:lstStyle/>
          <a:p>
            <a:r>
              <a:rPr lang="en-US" sz="1400" dirty="0">
                <a:solidFill>
                  <a:schemeClr val="accent4"/>
                </a:solidFill>
                <a:latin typeface="+mj-lt"/>
                <a:hlinkClick r:id="rId4"/>
              </a:rPr>
              <a:t>R. Bruce, N. Triantafyllou, LBOC #176</a:t>
            </a:r>
            <a:endParaRPr lang="en-GB" sz="1400" dirty="0">
              <a:solidFill>
                <a:schemeClr val="accent4"/>
              </a:solidFill>
              <a:latin typeface="+mj-lt"/>
            </a:endParaRPr>
          </a:p>
        </p:txBody>
      </p:sp>
      <p:sp>
        <p:nvSpPr>
          <p:cNvPr id="4" name="TextBox 3">
            <a:extLst>
              <a:ext uri="{FF2B5EF4-FFF2-40B4-BE49-F238E27FC236}">
                <a16:creationId xmlns:a16="http://schemas.microsoft.com/office/drawing/2014/main" id="{0AF0DDB2-1CC2-426C-44D7-863854D23CE4}"/>
              </a:ext>
            </a:extLst>
          </p:cNvPr>
          <p:cNvSpPr txBox="1"/>
          <p:nvPr/>
        </p:nvSpPr>
        <p:spPr>
          <a:xfrm>
            <a:off x="181630" y="1739180"/>
            <a:ext cx="5645535" cy="3524042"/>
          </a:xfrm>
          <a:prstGeom prst="rect">
            <a:avLst/>
          </a:prstGeom>
          <a:noFill/>
        </p:spPr>
        <p:txBody>
          <a:bodyPr wrap="square">
            <a:spAutoFit/>
          </a:bodyPr>
          <a:lstStyle/>
          <a:p>
            <a:pPr marL="379413" indent="-342900">
              <a:spcBef>
                <a:spcPts val="1200"/>
              </a:spcBef>
              <a:buFont typeface="Arial" panose="020B0604020202020204" pitchFamily="34" charset="0"/>
              <a:buChar char="•"/>
            </a:pPr>
            <a:r>
              <a:rPr lang="en-US" sz="2000" dirty="0">
                <a:latin typeface="+mn-lt"/>
              </a:rPr>
              <a:t>First estimates indicate that </a:t>
            </a:r>
            <a:r>
              <a:rPr lang="en-US" sz="2000" b="1" dirty="0">
                <a:latin typeface="+mn-lt"/>
              </a:rPr>
              <a:t>some targets are difficult to reach</a:t>
            </a:r>
            <a:r>
              <a:rPr lang="en-US" sz="2000" dirty="0">
                <a:latin typeface="+mn-lt"/>
              </a:rPr>
              <a:t>. Time estimates range between </a:t>
            </a:r>
            <a:r>
              <a:rPr lang="en-US" sz="2000" b="1" dirty="0">
                <a:solidFill>
                  <a:schemeClr val="tx1">
                    <a:lumMod val="60000"/>
                    <a:lumOff val="40000"/>
                  </a:schemeClr>
                </a:solidFill>
                <a:latin typeface="+mn-lt"/>
              </a:rPr>
              <a:t>7days</a:t>
            </a:r>
            <a:r>
              <a:rPr lang="en-US" sz="2000" dirty="0">
                <a:solidFill>
                  <a:schemeClr val="tx1">
                    <a:lumMod val="60000"/>
                    <a:lumOff val="40000"/>
                  </a:schemeClr>
                </a:solidFill>
                <a:latin typeface="+mn-lt"/>
              </a:rPr>
              <a:t> </a:t>
            </a:r>
            <a:r>
              <a:rPr lang="en-US" sz="2000" dirty="0">
                <a:latin typeface="+mn-lt"/>
              </a:rPr>
              <a:t>(perfect availability) and </a:t>
            </a:r>
            <a:r>
              <a:rPr lang="en-US" sz="2000" b="1" dirty="0">
                <a:solidFill>
                  <a:schemeClr val="tx1">
                    <a:lumMod val="60000"/>
                    <a:lumOff val="40000"/>
                  </a:schemeClr>
                </a:solidFill>
                <a:latin typeface="+mn-lt"/>
              </a:rPr>
              <a:t>9days</a:t>
            </a:r>
          </a:p>
          <a:p>
            <a:pPr marL="322263" indent="-285750">
              <a:spcBef>
                <a:spcPts val="600"/>
              </a:spcBef>
              <a:buFont typeface="Arial" panose="020B0604020202020204" pitchFamily="34" charset="0"/>
              <a:buChar char="•"/>
            </a:pPr>
            <a:r>
              <a:rPr lang="en-GB" sz="2000" dirty="0">
                <a:effectLst/>
                <a:latin typeface="Helvetica" pitchFamily="2" charset="0"/>
              </a:rPr>
              <a:t>Short run is </a:t>
            </a:r>
            <a:r>
              <a:rPr lang="en-GB" sz="2000" b="1" dirty="0">
                <a:effectLst/>
                <a:latin typeface="Helvetica" pitchFamily="2" charset="0"/>
              </a:rPr>
              <a:t>very sensitive to</a:t>
            </a:r>
            <a:r>
              <a:rPr lang="en-GB" sz="2000" dirty="0">
                <a:effectLst/>
                <a:latin typeface="Helvetica" pitchFamily="2" charset="0"/>
              </a:rPr>
              <a:t> </a:t>
            </a:r>
            <a:r>
              <a:rPr lang="en-GB" sz="2000" b="1" dirty="0">
                <a:effectLst/>
                <a:latin typeface="Helvetica" pitchFamily="2" charset="0"/>
              </a:rPr>
              <a:t>availability</a:t>
            </a:r>
          </a:p>
          <a:p>
            <a:pPr marL="322263" indent="-285750">
              <a:spcBef>
                <a:spcPts val="600"/>
              </a:spcBef>
              <a:buFont typeface="Arial" panose="020B0604020202020204" pitchFamily="34" charset="0"/>
              <a:buChar char="•"/>
            </a:pPr>
            <a:r>
              <a:rPr lang="en-GB" sz="2000" b="1" dirty="0">
                <a:solidFill>
                  <a:schemeClr val="tx1">
                    <a:lumMod val="60000"/>
                    <a:lumOff val="40000"/>
                  </a:schemeClr>
                </a:solidFill>
                <a:effectLst/>
                <a:latin typeface="Helvetica" pitchFamily="2" charset="0"/>
              </a:rPr>
              <a:t>O-O performance </a:t>
            </a:r>
            <a:r>
              <a:rPr lang="en-GB" sz="2000" dirty="0">
                <a:effectLst/>
                <a:latin typeface="Helvetica" pitchFamily="2" charset="0"/>
              </a:rPr>
              <a:t>depends strongly on bunch intensity (and emittance) delivered by injectors</a:t>
            </a:r>
          </a:p>
          <a:p>
            <a:pPr marL="322263" indent="-285750">
              <a:spcBef>
                <a:spcPts val="1200"/>
              </a:spcBef>
              <a:buFont typeface="Arial" panose="020B0604020202020204" pitchFamily="34" charset="0"/>
              <a:buChar char="•"/>
            </a:pPr>
            <a:r>
              <a:rPr lang="en-US" sz="2000" b="1" dirty="0" err="1">
                <a:solidFill>
                  <a:schemeClr val="tx1">
                    <a:lumMod val="60000"/>
                    <a:lumOff val="40000"/>
                  </a:schemeClr>
                </a:solidFill>
                <a:latin typeface="+mn-lt"/>
              </a:rPr>
              <a:t>NeNe</a:t>
            </a:r>
            <a:r>
              <a:rPr lang="en-US" sz="2000" b="1" dirty="0">
                <a:solidFill>
                  <a:schemeClr val="tx1">
                    <a:lumMod val="60000"/>
                    <a:lumOff val="40000"/>
                  </a:schemeClr>
                </a:solidFill>
                <a:latin typeface="+mn-lt"/>
              </a:rPr>
              <a:t> run </a:t>
            </a:r>
            <a:r>
              <a:rPr lang="en-US" sz="2000" dirty="0">
                <a:latin typeface="+mn-lt"/>
              </a:rPr>
              <a:t>does not fit into the time frame</a:t>
            </a:r>
          </a:p>
          <a:p>
            <a:pPr marL="779463" lvl="1" indent="-285750">
              <a:spcBef>
                <a:spcPts val="600"/>
              </a:spcBef>
              <a:buFont typeface="Arial" panose="020B0604020202020204" pitchFamily="34" charset="0"/>
              <a:buChar char="•"/>
            </a:pPr>
            <a:r>
              <a:rPr lang="en-US" dirty="0">
                <a:latin typeface="+mn-lt"/>
              </a:rPr>
              <a:t>No overhead </a:t>
            </a:r>
            <a:r>
              <a:rPr lang="en-US" dirty="0" err="1">
                <a:latin typeface="+mn-lt"/>
              </a:rPr>
              <a:t>wrt</a:t>
            </a:r>
            <a:r>
              <a:rPr lang="en-US" dirty="0">
                <a:latin typeface="+mn-lt"/>
              </a:rPr>
              <a:t> OO on machine side</a:t>
            </a:r>
          </a:p>
        </p:txBody>
      </p:sp>
      <p:sp>
        <p:nvSpPr>
          <p:cNvPr id="14" name="Title 2">
            <a:extLst>
              <a:ext uri="{FF2B5EF4-FFF2-40B4-BE49-F238E27FC236}">
                <a16:creationId xmlns:a16="http://schemas.microsoft.com/office/drawing/2014/main" id="{7A9D0474-6F3C-568F-612E-E6FD0C6E1ED3}"/>
              </a:ext>
            </a:extLst>
          </p:cNvPr>
          <p:cNvSpPr>
            <a:spLocks noGrp="1"/>
          </p:cNvSpPr>
          <p:nvPr>
            <p:ph type="title"/>
          </p:nvPr>
        </p:nvSpPr>
        <p:spPr>
          <a:xfrm>
            <a:off x="609600" y="274638"/>
            <a:ext cx="6561739" cy="714265"/>
          </a:xfrm>
        </p:spPr>
        <p:txBody>
          <a:bodyPr/>
          <a:lstStyle/>
          <a:p>
            <a:r>
              <a:rPr lang="en-GB" dirty="0"/>
              <a:t>Oxygen run</a:t>
            </a:r>
          </a:p>
        </p:txBody>
      </p:sp>
    </p:spTree>
    <p:extLst>
      <p:ext uri="{BB962C8B-B14F-4D97-AF65-F5344CB8AC3E}">
        <p14:creationId xmlns:p14="http://schemas.microsoft.com/office/powerpoint/2010/main" val="2333015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B4B3B-EE03-2B6E-C7B7-B8315B38F9A9}"/>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D5F17310-AAFB-F93C-56D7-FDFFB7D0A572}"/>
              </a:ext>
            </a:extLst>
          </p:cNvPr>
          <p:cNvSpPr>
            <a:spLocks noGrp="1"/>
          </p:cNvSpPr>
          <p:nvPr>
            <p:ph type="title"/>
          </p:nvPr>
        </p:nvSpPr>
        <p:spPr>
          <a:xfrm>
            <a:off x="609601" y="274638"/>
            <a:ext cx="5640020" cy="714265"/>
          </a:xfrm>
        </p:spPr>
        <p:txBody>
          <a:bodyPr/>
          <a:lstStyle/>
          <a:p>
            <a:r>
              <a:rPr lang="en-GB" dirty="0"/>
              <a:t>Conclusions</a:t>
            </a:r>
          </a:p>
        </p:txBody>
      </p:sp>
      <p:sp>
        <p:nvSpPr>
          <p:cNvPr id="6" name="TextBox 5">
            <a:extLst>
              <a:ext uri="{FF2B5EF4-FFF2-40B4-BE49-F238E27FC236}">
                <a16:creationId xmlns:a16="http://schemas.microsoft.com/office/drawing/2014/main" id="{498F08C3-AFE7-2BB6-70C1-C159829FDB28}"/>
              </a:ext>
            </a:extLst>
          </p:cNvPr>
          <p:cNvSpPr txBox="1"/>
          <p:nvPr/>
        </p:nvSpPr>
        <p:spPr>
          <a:xfrm>
            <a:off x="357639" y="1109158"/>
            <a:ext cx="9463646" cy="4508927"/>
          </a:xfrm>
          <a:prstGeom prst="rect">
            <a:avLst/>
          </a:prstGeom>
          <a:noFill/>
        </p:spPr>
        <p:txBody>
          <a:bodyPr wrap="square">
            <a:spAutoFit/>
          </a:bodyPr>
          <a:lstStyle/>
          <a:p>
            <a:pPr marL="342900" indent="-342900">
              <a:spcBef>
                <a:spcPts val="1200"/>
              </a:spcBef>
              <a:buFont typeface="Arial" panose="020B0604020202020204" pitchFamily="34" charset="0"/>
              <a:buChar char="•"/>
            </a:pPr>
            <a:r>
              <a:rPr lang="en-US" sz="2000" b="0" dirty="0">
                <a:latin typeface="+mn-lt"/>
              </a:rPr>
              <a:t>LHC is </a:t>
            </a:r>
            <a:r>
              <a:rPr lang="en-US" sz="2000" b="1" dirty="0">
                <a:solidFill>
                  <a:schemeClr val="tx1">
                    <a:lumMod val="60000"/>
                    <a:lumOff val="40000"/>
                  </a:schemeClr>
                </a:solidFill>
                <a:latin typeface="+mn-lt"/>
              </a:rPr>
              <a:t>ready for 2025</a:t>
            </a:r>
            <a:r>
              <a:rPr lang="en-US" sz="2000" b="1" dirty="0">
                <a:latin typeface="+mn-lt"/>
              </a:rPr>
              <a:t> </a:t>
            </a:r>
            <a:r>
              <a:rPr lang="en-US" sz="2000" dirty="0">
                <a:latin typeface="+mn-lt"/>
              </a:rPr>
              <a:t>operation</a:t>
            </a:r>
            <a:endParaRPr lang="en-US" sz="2000" b="0" dirty="0">
              <a:latin typeface="+mn-lt"/>
            </a:endParaRPr>
          </a:p>
          <a:p>
            <a:pPr marL="800100" lvl="1" indent="-342900">
              <a:spcBef>
                <a:spcPts val="600"/>
              </a:spcBef>
              <a:buFont typeface="Arial" panose="020B0604020202020204" pitchFamily="34" charset="0"/>
              <a:buChar char="•"/>
            </a:pPr>
            <a:r>
              <a:rPr lang="en-US" dirty="0">
                <a:latin typeface="+mn-lt"/>
              </a:rPr>
              <a:t>Stable operation with </a:t>
            </a:r>
            <a:r>
              <a:rPr lang="en-US" b="1" dirty="0">
                <a:latin typeface="+mn-lt"/>
              </a:rPr>
              <a:t>1.6x10</a:t>
            </a:r>
            <a:r>
              <a:rPr lang="en-US" b="1" baseline="30000" dirty="0">
                <a:latin typeface="+mn-lt"/>
              </a:rPr>
              <a:t>11</a:t>
            </a:r>
            <a:r>
              <a:rPr lang="en-US" b="1" dirty="0">
                <a:latin typeface="+mn-lt"/>
              </a:rPr>
              <a:t> ppb</a:t>
            </a:r>
            <a:r>
              <a:rPr lang="en-US" dirty="0">
                <a:latin typeface="+mn-lt"/>
              </a:rPr>
              <a:t> until the end of summer</a:t>
            </a:r>
          </a:p>
          <a:p>
            <a:pPr marL="800100" lvl="1" indent="-342900">
              <a:spcBef>
                <a:spcPts val="600"/>
              </a:spcBef>
              <a:buFont typeface="Arial" panose="020B0604020202020204" pitchFamily="34" charset="0"/>
              <a:buChar char="•"/>
            </a:pPr>
            <a:r>
              <a:rPr lang="en-US" b="0" dirty="0">
                <a:latin typeface="+mn-lt"/>
              </a:rPr>
              <a:t>Increase bunch intensity to reach </a:t>
            </a:r>
            <a:r>
              <a:rPr lang="en-US" b="1" dirty="0">
                <a:latin typeface="+mn-lt"/>
              </a:rPr>
              <a:t>1.8x10</a:t>
            </a:r>
            <a:r>
              <a:rPr lang="en-US" b="1" baseline="30000" dirty="0">
                <a:latin typeface="+mn-lt"/>
              </a:rPr>
              <a:t>11</a:t>
            </a:r>
            <a:r>
              <a:rPr lang="en-US" b="1" dirty="0">
                <a:latin typeface="+mn-lt"/>
              </a:rPr>
              <a:t> ppb </a:t>
            </a:r>
            <a:r>
              <a:rPr lang="en-US" b="0" dirty="0">
                <a:latin typeface="+mn-lt"/>
              </a:rPr>
              <a:t>before the ION run</a:t>
            </a:r>
          </a:p>
          <a:p>
            <a:pPr marL="800100" lvl="1" indent="-342900">
              <a:spcBef>
                <a:spcPts val="600"/>
              </a:spcBef>
              <a:buFont typeface="Arial" panose="020B0604020202020204" pitchFamily="34" charset="0"/>
              <a:buChar char="•"/>
            </a:pPr>
            <a:r>
              <a:rPr lang="en-US" b="1" dirty="0">
                <a:solidFill>
                  <a:schemeClr val="tx1">
                    <a:lumMod val="60000"/>
                    <a:lumOff val="40000"/>
                  </a:schemeClr>
                </a:solidFill>
                <a:latin typeface="+mn-lt"/>
              </a:rPr>
              <a:t>~120 fb</a:t>
            </a:r>
            <a:r>
              <a:rPr lang="en-US" b="1" baseline="30000" dirty="0">
                <a:solidFill>
                  <a:schemeClr val="tx1">
                    <a:lumMod val="60000"/>
                    <a:lumOff val="40000"/>
                  </a:schemeClr>
                </a:solidFill>
                <a:latin typeface="+mn-lt"/>
              </a:rPr>
              <a:t>-1</a:t>
            </a:r>
            <a:r>
              <a:rPr lang="en-US" b="1" dirty="0">
                <a:latin typeface="+mn-lt"/>
              </a:rPr>
              <a:t>,</a:t>
            </a:r>
            <a:r>
              <a:rPr lang="en-US" b="1" dirty="0">
                <a:solidFill>
                  <a:schemeClr val="tx1">
                    <a:lumMod val="60000"/>
                    <a:lumOff val="40000"/>
                  </a:schemeClr>
                </a:solidFill>
                <a:latin typeface="+mn-lt"/>
              </a:rPr>
              <a:t> 12 fb</a:t>
            </a:r>
            <a:r>
              <a:rPr lang="en-US" b="1" baseline="30000" dirty="0">
                <a:solidFill>
                  <a:schemeClr val="tx1">
                    <a:lumMod val="60000"/>
                    <a:lumOff val="40000"/>
                  </a:schemeClr>
                </a:solidFill>
                <a:latin typeface="+mn-lt"/>
              </a:rPr>
              <a:t>-1</a:t>
            </a:r>
            <a:r>
              <a:rPr lang="en-US" b="1" dirty="0">
                <a:solidFill>
                  <a:schemeClr val="tx1">
                    <a:lumMod val="60000"/>
                    <a:lumOff val="40000"/>
                  </a:schemeClr>
                </a:solidFill>
                <a:latin typeface="+mn-lt"/>
              </a:rPr>
              <a:t>, ~50pb</a:t>
            </a:r>
            <a:r>
              <a:rPr lang="en-US" b="1" baseline="30000" dirty="0">
                <a:solidFill>
                  <a:schemeClr val="tx1">
                    <a:lumMod val="60000"/>
                    <a:lumOff val="40000"/>
                  </a:schemeClr>
                </a:solidFill>
                <a:latin typeface="+mn-lt"/>
              </a:rPr>
              <a:t>-1</a:t>
            </a:r>
            <a:r>
              <a:rPr lang="en-US" b="1" dirty="0">
                <a:solidFill>
                  <a:schemeClr val="tx1">
                    <a:lumMod val="60000"/>
                    <a:lumOff val="40000"/>
                  </a:schemeClr>
                </a:solidFill>
                <a:latin typeface="+mn-lt"/>
              </a:rPr>
              <a:t> </a:t>
            </a:r>
            <a:r>
              <a:rPr lang="en-US" dirty="0">
                <a:latin typeface="+mn-lt"/>
              </a:rPr>
              <a:t>can be in reach in 2025, assuming 2024-like availability</a:t>
            </a:r>
          </a:p>
          <a:p>
            <a:pPr marL="342900" indent="-342900">
              <a:spcBef>
                <a:spcPts val="600"/>
              </a:spcBef>
              <a:buFont typeface="Arial" panose="020B0604020202020204" pitchFamily="34" charset="0"/>
              <a:buChar char="•"/>
            </a:pPr>
            <a:r>
              <a:rPr lang="en-US" sz="2000" dirty="0">
                <a:latin typeface="+mn-lt"/>
              </a:rPr>
              <a:t>The 2025 pp configuration will be adapted to </a:t>
            </a:r>
            <a:r>
              <a:rPr lang="en-US" sz="2000" b="1" dirty="0">
                <a:solidFill>
                  <a:schemeClr val="tx1">
                    <a:lumMod val="60000"/>
                    <a:lumOff val="40000"/>
                  </a:schemeClr>
                </a:solidFill>
                <a:latin typeface="+mn-lt"/>
              </a:rPr>
              <a:t>limit radiation </a:t>
            </a:r>
            <a:r>
              <a:rPr lang="en-US" sz="2000" dirty="0">
                <a:latin typeface="+mn-lt"/>
              </a:rPr>
              <a:t>to the triplet magnets and to </a:t>
            </a:r>
            <a:r>
              <a:rPr lang="en-US" sz="2000" b="1" dirty="0">
                <a:solidFill>
                  <a:schemeClr val="tx1">
                    <a:lumMod val="60000"/>
                    <a:lumOff val="40000"/>
                  </a:schemeClr>
                </a:solidFill>
                <a:latin typeface="+mn-lt"/>
              </a:rPr>
              <a:t>improve conditions for forward physics </a:t>
            </a:r>
            <a:r>
              <a:rPr lang="en-US" sz="2000" dirty="0">
                <a:latin typeface="+mn-lt"/>
              </a:rPr>
              <a:t>in IR1</a:t>
            </a:r>
          </a:p>
          <a:p>
            <a:pPr marL="800100" lvl="1" indent="-342900">
              <a:spcBef>
                <a:spcPts val="600"/>
              </a:spcBef>
              <a:buFont typeface="Arial" panose="020B0604020202020204" pitchFamily="34" charset="0"/>
              <a:buChar char="•"/>
            </a:pPr>
            <a:r>
              <a:rPr lang="en-US" dirty="0">
                <a:latin typeface="+mn-lt"/>
              </a:rPr>
              <a:t>Polarity back to “normal” in IR1, “reversed” in IR5</a:t>
            </a:r>
          </a:p>
          <a:p>
            <a:pPr marL="342900" indent="-342900">
              <a:spcBef>
                <a:spcPts val="1200"/>
              </a:spcBef>
              <a:buFont typeface="Arial" panose="020B0604020202020204" pitchFamily="34" charset="0"/>
              <a:buChar char="•"/>
            </a:pPr>
            <a:r>
              <a:rPr lang="en-US" sz="2000" b="1" dirty="0">
                <a:solidFill>
                  <a:schemeClr val="tx1">
                    <a:lumMod val="60000"/>
                    <a:lumOff val="40000"/>
                  </a:schemeClr>
                </a:solidFill>
                <a:latin typeface="+mn-lt"/>
              </a:rPr>
              <a:t>Pushing bunch intensity</a:t>
            </a:r>
            <a:r>
              <a:rPr lang="en-US" sz="2000" b="0" dirty="0">
                <a:latin typeface="+mn-lt"/>
              </a:rPr>
              <a:t> </a:t>
            </a:r>
            <a:r>
              <a:rPr lang="en-US" sz="2000" dirty="0">
                <a:latin typeface="+mn-lt"/>
              </a:rPr>
              <a:t>during Run3 is </a:t>
            </a:r>
            <a:r>
              <a:rPr lang="en-US" sz="2000" b="1" dirty="0">
                <a:latin typeface="+mn-lt"/>
              </a:rPr>
              <a:t>key</a:t>
            </a:r>
            <a:r>
              <a:rPr lang="en-US" sz="2000" dirty="0">
                <a:latin typeface="+mn-lt"/>
              </a:rPr>
              <a:t> </a:t>
            </a:r>
            <a:r>
              <a:rPr lang="en-US" sz="2000" b="1" dirty="0">
                <a:latin typeface="+mn-lt"/>
              </a:rPr>
              <a:t>to unveil potential limitations</a:t>
            </a:r>
            <a:r>
              <a:rPr lang="en-US" sz="2000" dirty="0">
                <a:latin typeface="+mn-lt"/>
              </a:rPr>
              <a:t> before LS3 and prepare the road to HL-LHC</a:t>
            </a:r>
          </a:p>
          <a:p>
            <a:pPr marL="342900" indent="-342900">
              <a:spcBef>
                <a:spcPts val="1200"/>
              </a:spcBef>
              <a:buFont typeface="Arial" panose="020B0604020202020204" pitchFamily="34" charset="0"/>
              <a:buChar char="•"/>
            </a:pPr>
            <a:r>
              <a:rPr lang="en-US" sz="2000" dirty="0">
                <a:latin typeface="+mn-lt"/>
              </a:rPr>
              <a:t>The </a:t>
            </a:r>
            <a:r>
              <a:rPr lang="en-US" sz="2000" b="1" dirty="0">
                <a:solidFill>
                  <a:schemeClr val="tx1">
                    <a:lumMod val="60000"/>
                    <a:lumOff val="40000"/>
                  </a:schemeClr>
                </a:solidFill>
                <a:latin typeface="+mn-lt"/>
              </a:rPr>
              <a:t>oxygen run</a:t>
            </a:r>
            <a:r>
              <a:rPr lang="en-US" sz="2000" b="1" dirty="0">
                <a:solidFill>
                  <a:srgbClr val="00B0F0"/>
                </a:solidFill>
                <a:latin typeface="+mn-lt"/>
              </a:rPr>
              <a:t> </a:t>
            </a:r>
            <a:r>
              <a:rPr lang="en-US" sz="2000" dirty="0">
                <a:latin typeface="+mn-lt"/>
              </a:rPr>
              <a:t>boundary conditions are complex:</a:t>
            </a:r>
            <a:r>
              <a:rPr lang="en-US" sz="2000" b="1" dirty="0">
                <a:latin typeface="+mn-lt"/>
              </a:rPr>
              <a:t> </a:t>
            </a:r>
            <a:r>
              <a:rPr lang="en-US" sz="2000" dirty="0">
                <a:latin typeface="+mn-lt"/>
              </a:rPr>
              <a:t>iterations needed to converge to a performance and configuration that fits into the time frame</a:t>
            </a:r>
          </a:p>
          <a:p>
            <a:pPr marL="342900" indent="-342900">
              <a:spcBef>
                <a:spcPts val="1200"/>
              </a:spcBef>
              <a:buFont typeface="Arial" panose="020B0604020202020204" pitchFamily="34" charset="0"/>
              <a:buChar char="•"/>
            </a:pPr>
            <a:r>
              <a:rPr lang="en-US" sz="2000" dirty="0">
                <a:latin typeface="+mn-lt"/>
              </a:rPr>
              <a:t>It looks easy, but…</a:t>
            </a:r>
            <a:endParaRPr lang="en-GB" sz="2000" dirty="0">
              <a:latin typeface="+mn-lt"/>
            </a:endParaRPr>
          </a:p>
        </p:txBody>
      </p:sp>
      <p:pic>
        <p:nvPicPr>
          <p:cNvPr id="2" name="Picture 1" descr="A yellow post-it note with a red push pin&#10;&#10;AI-generated content may be incorrect.">
            <a:extLst>
              <a:ext uri="{FF2B5EF4-FFF2-40B4-BE49-F238E27FC236}">
                <a16:creationId xmlns:a16="http://schemas.microsoft.com/office/drawing/2014/main" id="{987E9493-D100-AB9C-3234-DFE4D76DE5BA}"/>
              </a:ext>
            </a:extLst>
          </p:cNvPr>
          <p:cNvPicPr>
            <a:picLocks noChangeAspect="1"/>
          </p:cNvPicPr>
          <p:nvPr/>
        </p:nvPicPr>
        <p:blipFill>
          <a:blip r:embed="rId2">
            <a:extLst>
              <a:ext uri="{28A0092B-C50C-407E-A947-70E740481C1C}">
                <a14:useLocalDpi xmlns:a14="http://schemas.microsoft.com/office/drawing/2010/main" val="0"/>
              </a:ext>
            </a:extLst>
          </a:blip>
          <a:srcRect l="17777" t="9786" r="16786"/>
          <a:stretch/>
        </p:blipFill>
        <p:spPr>
          <a:xfrm>
            <a:off x="9936500" y="274638"/>
            <a:ext cx="1997060" cy="2067158"/>
          </a:xfrm>
          <a:prstGeom prst="rect">
            <a:avLst/>
          </a:prstGeom>
        </p:spPr>
      </p:pic>
      <p:sp>
        <p:nvSpPr>
          <p:cNvPr id="3" name="TextBox 2">
            <a:extLst>
              <a:ext uri="{FF2B5EF4-FFF2-40B4-BE49-F238E27FC236}">
                <a16:creationId xmlns:a16="http://schemas.microsoft.com/office/drawing/2014/main" id="{086EFA5A-FBF6-D039-B9DA-ED9EDCA87F91}"/>
              </a:ext>
            </a:extLst>
          </p:cNvPr>
          <p:cNvSpPr txBox="1"/>
          <p:nvPr/>
        </p:nvSpPr>
        <p:spPr>
          <a:xfrm>
            <a:off x="3177220" y="5272440"/>
            <a:ext cx="8756340" cy="534368"/>
          </a:xfrm>
          <a:prstGeom prst="rect">
            <a:avLst/>
          </a:prstGeom>
          <a:noFill/>
          <a:ln>
            <a:solidFill>
              <a:schemeClr val="tx1"/>
            </a:solidFill>
          </a:ln>
        </p:spPr>
        <p:txBody>
          <a:bodyPr wrap="square" lIns="36000" tIns="36000" rIns="36000" bIns="36000" rtlCol="0">
            <a:spAutoFit/>
          </a:bodyPr>
          <a:lstStyle/>
          <a:p>
            <a:r>
              <a:rPr lang="en-GB" sz="1500" dirty="0"/>
              <a:t>This is challenging stuff - that we can operate the LHC at this level is a phenomenal achievement and a testament to the remarkable commitment of everyone involved.</a:t>
            </a:r>
          </a:p>
        </p:txBody>
      </p:sp>
      <p:sp>
        <p:nvSpPr>
          <p:cNvPr id="4" name="TextBox 3">
            <a:extLst>
              <a:ext uri="{FF2B5EF4-FFF2-40B4-BE49-F238E27FC236}">
                <a16:creationId xmlns:a16="http://schemas.microsoft.com/office/drawing/2014/main" id="{0018C210-12D0-5F7E-2D51-AB3C77842597}"/>
              </a:ext>
            </a:extLst>
          </p:cNvPr>
          <p:cNvSpPr txBox="1"/>
          <p:nvPr/>
        </p:nvSpPr>
        <p:spPr>
          <a:xfrm>
            <a:off x="9437235" y="5529809"/>
            <a:ext cx="2475358" cy="276999"/>
          </a:xfrm>
          <a:prstGeom prst="rect">
            <a:avLst/>
          </a:prstGeom>
          <a:noFill/>
        </p:spPr>
        <p:txBody>
          <a:bodyPr wrap="none" rtlCol="0">
            <a:spAutoFit/>
          </a:bodyPr>
          <a:lstStyle/>
          <a:p>
            <a:r>
              <a:rPr lang="en-CH" sz="1200" dirty="0">
                <a:solidFill>
                  <a:srgbClr val="C00000"/>
                </a:solidFill>
              </a:rPr>
              <a:t>M.Lamont @Moriond-QCD 2024</a:t>
            </a:r>
          </a:p>
        </p:txBody>
      </p:sp>
    </p:spTree>
    <p:extLst>
      <p:ext uri="{BB962C8B-B14F-4D97-AF65-F5344CB8AC3E}">
        <p14:creationId xmlns:p14="http://schemas.microsoft.com/office/powerpoint/2010/main" val="139089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DBAB7-FFC9-F640-2C57-9FF4BFB359F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F856FB6-3D60-B73F-EAA4-5B8148CFDB71}"/>
              </a:ext>
            </a:extLst>
          </p:cNvPr>
          <p:cNvSpPr>
            <a:spLocks noGrp="1"/>
          </p:cNvSpPr>
          <p:nvPr>
            <p:ph type="title"/>
          </p:nvPr>
        </p:nvSpPr>
        <p:spPr>
          <a:xfrm>
            <a:off x="4175750" y="2714735"/>
            <a:ext cx="5640020" cy="714265"/>
          </a:xfrm>
        </p:spPr>
        <p:txBody>
          <a:bodyPr>
            <a:noAutofit/>
          </a:bodyPr>
          <a:lstStyle/>
          <a:p>
            <a:r>
              <a:rPr lang="en-GB" sz="6600" dirty="0"/>
              <a:t>SPARE</a:t>
            </a:r>
          </a:p>
        </p:txBody>
      </p:sp>
    </p:spTree>
    <p:extLst>
      <p:ext uri="{BB962C8B-B14F-4D97-AF65-F5344CB8AC3E}">
        <p14:creationId xmlns:p14="http://schemas.microsoft.com/office/powerpoint/2010/main" val="1728449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5BCD5-C1E5-005F-EE84-56A6D7110168}"/>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E8EBAB0F-4119-0859-6AC7-C6C18276BBA3}"/>
              </a:ext>
            </a:extLst>
          </p:cNvPr>
          <p:cNvSpPr>
            <a:spLocks noGrp="1"/>
          </p:cNvSpPr>
          <p:nvPr>
            <p:ph type="title"/>
          </p:nvPr>
        </p:nvSpPr>
        <p:spPr>
          <a:xfrm>
            <a:off x="609600" y="274638"/>
            <a:ext cx="7637079" cy="714265"/>
          </a:xfrm>
        </p:spPr>
        <p:txBody>
          <a:bodyPr>
            <a:normAutofit/>
          </a:bodyPr>
          <a:lstStyle/>
          <a:p>
            <a:r>
              <a:rPr lang="en-GB" dirty="0"/>
              <a:t>HL-LHC at a glance</a:t>
            </a:r>
          </a:p>
        </p:txBody>
      </p:sp>
      <p:pic>
        <p:nvPicPr>
          <p:cNvPr id="2" name="Picture 1" descr="Diagram&#10;&#10;Description automatically generated">
            <a:extLst>
              <a:ext uri="{FF2B5EF4-FFF2-40B4-BE49-F238E27FC236}">
                <a16:creationId xmlns:a16="http://schemas.microsoft.com/office/drawing/2014/main" id="{66EBA5CD-5060-E760-24B0-A9DEE36CDBF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r="3104" b="6255"/>
          <a:stretch/>
        </p:blipFill>
        <p:spPr>
          <a:xfrm>
            <a:off x="5214781" y="163391"/>
            <a:ext cx="6711437" cy="5111320"/>
          </a:xfrm>
          <a:prstGeom prst="rect">
            <a:avLst/>
          </a:prstGeom>
        </p:spPr>
      </p:pic>
      <p:sp>
        <p:nvSpPr>
          <p:cNvPr id="5" name="TextBox 4">
            <a:extLst>
              <a:ext uri="{FF2B5EF4-FFF2-40B4-BE49-F238E27FC236}">
                <a16:creationId xmlns:a16="http://schemas.microsoft.com/office/drawing/2014/main" id="{DD0B30CB-64BB-FA34-1C2D-7C007AF93D50}"/>
              </a:ext>
            </a:extLst>
          </p:cNvPr>
          <p:cNvSpPr txBox="1"/>
          <p:nvPr/>
        </p:nvSpPr>
        <p:spPr>
          <a:xfrm>
            <a:off x="265782" y="1843950"/>
            <a:ext cx="4743573" cy="317009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GB" sz="2000" b="0" i="0" u="none" strike="noStrike" dirty="0">
                <a:solidFill>
                  <a:schemeClr val="tx1"/>
                </a:solidFill>
                <a:effectLst/>
                <a:latin typeface="+mj-lt"/>
              </a:rPr>
              <a:t>HL-LHC is </a:t>
            </a:r>
            <a:r>
              <a:rPr lang="en-GB" sz="2000" b="1" i="0" u="none" strike="noStrike" dirty="0">
                <a:solidFill>
                  <a:schemeClr val="tx1">
                    <a:lumMod val="60000"/>
                    <a:lumOff val="40000"/>
                  </a:schemeClr>
                </a:solidFill>
                <a:effectLst/>
                <a:latin typeface="+mj-lt"/>
              </a:rPr>
              <a:t>the main project </a:t>
            </a:r>
            <a:r>
              <a:rPr lang="en-GB" sz="2000" b="0" i="0" u="none" strike="noStrike" dirty="0">
                <a:solidFill>
                  <a:schemeClr val="tx1"/>
                </a:solidFill>
                <a:effectLst/>
                <a:latin typeface="+mj-lt"/>
              </a:rPr>
              <a:t>for LS3</a:t>
            </a:r>
          </a:p>
          <a:p>
            <a:pPr algn="ctr"/>
            <a:endParaRPr lang="en-US" sz="2000" dirty="0">
              <a:solidFill>
                <a:schemeClr val="tx1"/>
              </a:solidFill>
              <a:latin typeface="+mj-lt"/>
              <a:cs typeface="Calibri" panose="020F0502020204030204" pitchFamily="34" charset="0"/>
            </a:endParaRPr>
          </a:p>
          <a:p>
            <a:pPr algn="ctr"/>
            <a:r>
              <a:rPr lang="en-US" sz="2000" dirty="0">
                <a:solidFill>
                  <a:schemeClr val="tx1"/>
                </a:solidFill>
                <a:latin typeface="+mj-lt"/>
                <a:cs typeface="Calibri" panose="020F0502020204030204" pitchFamily="34" charset="0"/>
              </a:rPr>
              <a:t>No accelerator upgrade project has so many </a:t>
            </a:r>
            <a:r>
              <a:rPr lang="en-US" sz="2000" b="1" dirty="0">
                <a:solidFill>
                  <a:schemeClr val="tx1"/>
                </a:solidFill>
                <a:latin typeface="+mj-lt"/>
                <a:cs typeface="Calibri" panose="020F0502020204030204" pitchFamily="34" charset="0"/>
              </a:rPr>
              <a:t>challenging novelties</a:t>
            </a:r>
            <a:r>
              <a:rPr lang="en-US" sz="2000" dirty="0">
                <a:solidFill>
                  <a:schemeClr val="tx1"/>
                </a:solidFill>
                <a:latin typeface="+mj-lt"/>
                <a:cs typeface="Calibri" panose="020F0502020204030204" pitchFamily="34" charset="0"/>
              </a:rPr>
              <a:t>, covering such a broad technology spectrum</a:t>
            </a:r>
          </a:p>
          <a:p>
            <a:pPr algn="ctr"/>
            <a:endParaRPr lang="en-US" sz="2000" dirty="0">
              <a:solidFill>
                <a:schemeClr val="tx1"/>
              </a:solidFill>
              <a:latin typeface="+mj-lt"/>
              <a:cs typeface="Calibri" panose="020F0502020204030204" pitchFamily="34" charset="0"/>
            </a:endParaRPr>
          </a:p>
          <a:p>
            <a:pPr algn="ctr"/>
            <a:r>
              <a:rPr lang="en-US" sz="2000" b="1" dirty="0">
                <a:solidFill>
                  <a:schemeClr val="tx1"/>
                </a:solidFill>
                <a:latin typeface="+mj-lt"/>
                <a:cs typeface="Calibri" panose="020F0502020204030204" pitchFamily="34" charset="0"/>
              </a:rPr>
              <a:t>Technology intensive </a:t>
            </a:r>
            <a:r>
              <a:rPr lang="en-US" sz="2000" dirty="0">
                <a:solidFill>
                  <a:schemeClr val="tx1"/>
                </a:solidFill>
                <a:latin typeface="+mj-lt"/>
                <a:cs typeface="Calibri" panose="020F0502020204030204" pitchFamily="34" charset="0"/>
              </a:rPr>
              <a:t>project</a:t>
            </a:r>
            <a:r>
              <a:rPr lang="fr-CH" sz="2000" dirty="0">
                <a:solidFill>
                  <a:schemeClr val="tx1"/>
                </a:solidFill>
                <a:latin typeface="+mj-lt"/>
                <a:cs typeface="Calibri" panose="020F0502020204030204" pitchFamily="34" charset="0"/>
              </a:rPr>
              <a:t>!</a:t>
            </a:r>
          </a:p>
          <a:p>
            <a:pPr algn="ctr"/>
            <a:endParaRPr lang="fr-CH" sz="2000" i="1" dirty="0">
              <a:solidFill>
                <a:schemeClr val="tx1"/>
              </a:solidFill>
              <a:latin typeface="+mj-lt"/>
              <a:cs typeface="Calibri" panose="020F0502020204030204" pitchFamily="34" charset="0"/>
            </a:endParaRPr>
          </a:p>
          <a:p>
            <a:pPr algn="ctr"/>
            <a:r>
              <a:rPr lang="fr-CH" sz="2000" dirty="0">
                <a:solidFill>
                  <a:schemeClr val="tx1"/>
                </a:solidFill>
                <a:latin typeface="+mj-lt"/>
                <a:cs typeface="Calibri" panose="020F0502020204030204" pitchFamily="34" charset="0"/>
              </a:rPr>
              <a:t>Major upgrades in </a:t>
            </a:r>
            <a:r>
              <a:rPr lang="fr-CH" sz="2000" b="1" dirty="0">
                <a:solidFill>
                  <a:schemeClr val="tx1"/>
                </a:solidFill>
                <a:latin typeface="+mj-lt"/>
                <a:cs typeface="Calibri" panose="020F0502020204030204" pitchFamily="34" charset="0"/>
              </a:rPr>
              <a:t>P1 and P5</a:t>
            </a:r>
            <a:r>
              <a:rPr lang="fr-CH" sz="2000" dirty="0">
                <a:solidFill>
                  <a:schemeClr val="tx1"/>
                </a:solidFill>
                <a:latin typeface="+mj-lt"/>
                <a:cs typeface="Calibri" panose="020F0502020204030204" pitchFamily="34" charset="0"/>
              </a:rPr>
              <a:t>, large fraction of LHC </a:t>
            </a:r>
            <a:r>
              <a:rPr lang="fr-CH" sz="2000" dirty="0" err="1">
                <a:solidFill>
                  <a:schemeClr val="tx1"/>
                </a:solidFill>
                <a:latin typeface="+mj-lt"/>
                <a:cs typeface="Calibri" panose="020F0502020204030204" pitchFamily="34" charset="0"/>
              </a:rPr>
              <a:t>will</a:t>
            </a:r>
            <a:r>
              <a:rPr lang="fr-CH" sz="2000" dirty="0">
                <a:solidFill>
                  <a:schemeClr val="tx1"/>
                </a:solidFill>
                <a:latin typeface="+mj-lt"/>
                <a:cs typeface="Calibri" panose="020F0502020204030204" pitchFamily="34" charset="0"/>
              </a:rPr>
              <a:t> </a:t>
            </a:r>
            <a:r>
              <a:rPr lang="fr-CH" sz="2000" dirty="0" err="1">
                <a:solidFill>
                  <a:schemeClr val="tx1"/>
                </a:solidFill>
                <a:latin typeface="+mj-lt"/>
                <a:cs typeface="Calibri" panose="020F0502020204030204" pitchFamily="34" charset="0"/>
              </a:rPr>
              <a:t>remain</a:t>
            </a:r>
            <a:r>
              <a:rPr lang="fr-CH" sz="2000" dirty="0">
                <a:solidFill>
                  <a:schemeClr val="tx1"/>
                </a:solidFill>
                <a:latin typeface="+mj-lt"/>
                <a:cs typeface="Calibri" panose="020F0502020204030204" pitchFamily="34" charset="0"/>
              </a:rPr>
              <a:t> </a:t>
            </a:r>
            <a:r>
              <a:rPr lang="fr-CH" sz="2000" dirty="0" err="1">
                <a:solidFill>
                  <a:schemeClr val="tx1"/>
                </a:solidFill>
                <a:latin typeface="+mj-lt"/>
                <a:cs typeface="Calibri" panose="020F0502020204030204" pitchFamily="34" charset="0"/>
              </a:rPr>
              <a:t>unchanged</a:t>
            </a:r>
            <a:endParaRPr lang="en-GB" sz="2000" dirty="0">
              <a:solidFill>
                <a:schemeClr val="tx1"/>
              </a:solidFill>
              <a:latin typeface="+mj-lt"/>
              <a:cs typeface="Calibri" panose="020F0502020204030204" pitchFamily="34" charset="0"/>
            </a:endParaRPr>
          </a:p>
        </p:txBody>
      </p:sp>
      <p:sp>
        <p:nvSpPr>
          <p:cNvPr id="7" name="TextBox 6">
            <a:extLst>
              <a:ext uri="{FF2B5EF4-FFF2-40B4-BE49-F238E27FC236}">
                <a16:creationId xmlns:a16="http://schemas.microsoft.com/office/drawing/2014/main" id="{8B031A13-1F22-BE9A-A486-3643A371752E}"/>
              </a:ext>
            </a:extLst>
          </p:cNvPr>
          <p:cNvSpPr txBox="1"/>
          <p:nvPr/>
        </p:nvSpPr>
        <p:spPr>
          <a:xfrm>
            <a:off x="6272629" y="5272440"/>
            <a:ext cx="4892831" cy="646331"/>
          </a:xfrm>
          <a:prstGeom prst="rect">
            <a:avLst/>
          </a:prstGeom>
          <a:noFill/>
        </p:spPr>
        <p:txBody>
          <a:bodyPr wrap="square">
            <a:spAutoFit/>
          </a:bodyPr>
          <a:lstStyle/>
          <a:p>
            <a:pPr algn="ctr"/>
            <a:r>
              <a:rPr lang="en-GB" b="0" i="0" u="none" strike="noStrike" dirty="0">
                <a:solidFill>
                  <a:srgbClr val="000000"/>
                </a:solidFill>
                <a:effectLst/>
                <a:latin typeface="Calibri" panose="020F0502020204030204" pitchFamily="34" charset="0"/>
              </a:rPr>
              <a:t>The above picture shows </a:t>
            </a:r>
            <a:r>
              <a:rPr lang="en-GB" b="1" i="0" u="none" strike="noStrike" dirty="0">
                <a:solidFill>
                  <a:srgbClr val="000000"/>
                </a:solidFill>
                <a:effectLst/>
                <a:latin typeface="Calibri" panose="020F0502020204030204" pitchFamily="34" charset="0"/>
              </a:rPr>
              <a:t>only a</a:t>
            </a:r>
            <a:r>
              <a:rPr lang="en-GB" b="0" i="0" u="none" strike="noStrike" dirty="0">
                <a:solidFill>
                  <a:srgbClr val="000000"/>
                </a:solidFill>
                <a:effectLst/>
                <a:latin typeface="Calibri" panose="020F0502020204030204" pitchFamily="34" charset="0"/>
              </a:rPr>
              <a:t> </a:t>
            </a:r>
            <a:r>
              <a:rPr lang="en-GB" b="1" i="0" u="none" strike="noStrike" dirty="0">
                <a:solidFill>
                  <a:srgbClr val="000000"/>
                </a:solidFill>
                <a:effectLst/>
                <a:latin typeface="Calibri" panose="020F0502020204030204" pitchFamily="34" charset="0"/>
              </a:rPr>
              <a:t>subset</a:t>
            </a:r>
            <a:r>
              <a:rPr lang="en-GB" b="0" i="0" u="none" strike="noStrike" dirty="0">
                <a:solidFill>
                  <a:srgbClr val="000000"/>
                </a:solidFill>
                <a:effectLst/>
                <a:latin typeface="Calibri" panose="020F0502020204030204" pitchFamily="34" charset="0"/>
              </a:rPr>
              <a:t> of the major technology landmarks of the project</a:t>
            </a:r>
            <a:endParaRPr lang="en-CH" dirty="0"/>
          </a:p>
        </p:txBody>
      </p:sp>
    </p:spTree>
    <p:extLst>
      <p:ext uri="{BB962C8B-B14F-4D97-AF65-F5344CB8AC3E}">
        <p14:creationId xmlns:p14="http://schemas.microsoft.com/office/powerpoint/2010/main" val="923399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49930-4CA4-EC0F-60A1-E6F64048141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946F56B-3F0E-2864-E3F5-B054AE9517DD}"/>
              </a:ext>
            </a:extLst>
          </p:cNvPr>
          <p:cNvSpPr>
            <a:spLocks noGrp="1"/>
          </p:cNvSpPr>
          <p:nvPr>
            <p:ph type="title"/>
          </p:nvPr>
        </p:nvSpPr>
        <p:spPr>
          <a:xfrm>
            <a:off x="609601" y="274638"/>
            <a:ext cx="5640020" cy="714265"/>
          </a:xfrm>
        </p:spPr>
        <p:txBody>
          <a:bodyPr/>
          <a:lstStyle/>
          <a:p>
            <a:r>
              <a:rPr lang="en-GB" dirty="0"/>
              <a:t>Crab cavities</a:t>
            </a:r>
          </a:p>
        </p:txBody>
      </p:sp>
      <p:pic>
        <p:nvPicPr>
          <p:cNvPr id="4" name="Picture 3">
            <a:extLst>
              <a:ext uri="{FF2B5EF4-FFF2-40B4-BE49-F238E27FC236}">
                <a16:creationId xmlns:a16="http://schemas.microsoft.com/office/drawing/2014/main" id="{E8FAC1DC-8B48-8BAD-F3B6-ABD21CBE74AA}"/>
              </a:ext>
            </a:extLst>
          </p:cNvPr>
          <p:cNvPicPr>
            <a:picLocks noChangeAspect="1"/>
          </p:cNvPicPr>
          <p:nvPr/>
        </p:nvPicPr>
        <p:blipFill>
          <a:blip r:embed="rId2"/>
          <a:stretch>
            <a:fillRect/>
          </a:stretch>
        </p:blipFill>
        <p:spPr>
          <a:xfrm>
            <a:off x="5135875" y="395005"/>
            <a:ext cx="5509680" cy="2193246"/>
          </a:xfrm>
          <a:prstGeom prst="rect">
            <a:avLst/>
          </a:prstGeom>
        </p:spPr>
      </p:pic>
      <p:pic>
        <p:nvPicPr>
          <p:cNvPr id="5" name="Picture 4">
            <a:extLst>
              <a:ext uri="{FF2B5EF4-FFF2-40B4-BE49-F238E27FC236}">
                <a16:creationId xmlns:a16="http://schemas.microsoft.com/office/drawing/2014/main" id="{068226FD-B82B-A113-4DC4-35AA0FD57675}"/>
              </a:ext>
            </a:extLst>
          </p:cNvPr>
          <p:cNvPicPr>
            <a:picLocks noChangeAspect="1"/>
          </p:cNvPicPr>
          <p:nvPr/>
        </p:nvPicPr>
        <p:blipFill>
          <a:blip r:embed="rId3"/>
          <a:stretch>
            <a:fillRect/>
          </a:stretch>
        </p:blipFill>
        <p:spPr>
          <a:xfrm>
            <a:off x="399857" y="1354401"/>
            <a:ext cx="5672713" cy="2708434"/>
          </a:xfrm>
          <a:prstGeom prst="rect">
            <a:avLst/>
          </a:prstGeom>
        </p:spPr>
      </p:pic>
      <p:sp>
        <p:nvSpPr>
          <p:cNvPr id="7" name="TextBox 6">
            <a:extLst>
              <a:ext uri="{FF2B5EF4-FFF2-40B4-BE49-F238E27FC236}">
                <a16:creationId xmlns:a16="http://schemas.microsoft.com/office/drawing/2014/main" id="{6CD907D4-2A09-83E3-95B1-195079C7035F}"/>
              </a:ext>
            </a:extLst>
          </p:cNvPr>
          <p:cNvSpPr txBox="1"/>
          <p:nvPr/>
        </p:nvSpPr>
        <p:spPr>
          <a:xfrm>
            <a:off x="5836905" y="3024866"/>
            <a:ext cx="6250275" cy="2708434"/>
          </a:xfrm>
          <a:prstGeom prst="rect">
            <a:avLst/>
          </a:prstGeom>
          <a:noFill/>
        </p:spPr>
        <p:txBody>
          <a:bodyPr wrap="square">
            <a:spAutoFit/>
          </a:bodyPr>
          <a:lstStyle/>
          <a:p>
            <a:pPr marL="342900" indent="-342900" algn="l">
              <a:spcBef>
                <a:spcPts val="600"/>
              </a:spcBef>
              <a:buFont typeface="Arial" panose="020B0604020202020204" pitchFamily="34" charset="0"/>
              <a:buChar char="•"/>
            </a:pPr>
            <a:r>
              <a:rPr lang="en-US" sz="2000" b="1" dirty="0">
                <a:latin typeface="+mn-lt"/>
              </a:rPr>
              <a:t>Staged installation </a:t>
            </a:r>
            <a:r>
              <a:rPr lang="en-US" sz="2000" dirty="0">
                <a:latin typeface="+mn-lt"/>
              </a:rPr>
              <a:t>in YETS 30/31 was initially considered to cope with delay in equipment delivery</a:t>
            </a:r>
          </a:p>
          <a:p>
            <a:pPr marL="342900" indent="-342900" algn="l">
              <a:spcBef>
                <a:spcPts val="600"/>
              </a:spcBef>
              <a:buFont typeface="Arial" panose="020B0604020202020204" pitchFamily="34" charset="0"/>
              <a:buChar char="•"/>
            </a:pPr>
            <a:r>
              <a:rPr lang="en-US" sz="2000" dirty="0">
                <a:latin typeface="+mn-lt"/>
              </a:rPr>
              <a:t>Studies show that staged RFD installation is </a:t>
            </a:r>
            <a:r>
              <a:rPr lang="en-US" sz="2000" b="1" dirty="0">
                <a:latin typeface="+mn-lt"/>
              </a:rPr>
              <a:t>not feasible, </a:t>
            </a:r>
            <a:r>
              <a:rPr lang="en-US" sz="2000" dirty="0">
                <a:latin typeface="+mn-lt"/>
              </a:rPr>
              <a:t>without having impact on Run 4 physics program</a:t>
            </a:r>
          </a:p>
          <a:p>
            <a:pPr marL="342900" indent="-342900" algn="l">
              <a:spcBef>
                <a:spcPts val="600"/>
              </a:spcBef>
              <a:buFont typeface="Arial" panose="020B0604020202020204" pitchFamily="34" charset="0"/>
              <a:buChar char="•"/>
            </a:pPr>
            <a:r>
              <a:rPr lang="en-US" sz="2000" b="1" dirty="0">
                <a:latin typeface="+mn-lt"/>
              </a:rPr>
              <a:t>Mitigation action </a:t>
            </a:r>
            <a:r>
              <a:rPr lang="en-US" sz="2000" dirty="0">
                <a:latin typeface="+mn-lt"/>
              </a:rPr>
              <a:t>being implemented to ensure that the full system can be installed during LS3</a:t>
            </a:r>
          </a:p>
        </p:txBody>
      </p:sp>
      <p:sp>
        <p:nvSpPr>
          <p:cNvPr id="6" name="TextBox 5">
            <a:extLst>
              <a:ext uri="{FF2B5EF4-FFF2-40B4-BE49-F238E27FC236}">
                <a16:creationId xmlns:a16="http://schemas.microsoft.com/office/drawing/2014/main" id="{4CA19304-F000-5D8D-8AB9-A45FD1E6BDCE}"/>
              </a:ext>
            </a:extLst>
          </p:cNvPr>
          <p:cNvSpPr txBox="1"/>
          <p:nvPr/>
        </p:nvSpPr>
        <p:spPr>
          <a:xfrm>
            <a:off x="1218565" y="4888390"/>
            <a:ext cx="3033995" cy="461665"/>
          </a:xfrm>
          <a:prstGeom prst="rect">
            <a:avLst/>
          </a:prstGeom>
          <a:noFill/>
        </p:spPr>
        <p:txBody>
          <a:bodyPr wrap="square">
            <a:spAutoFit/>
          </a:bodyPr>
          <a:lstStyle/>
          <a:p>
            <a:r>
              <a:rPr lang="en-US" sz="2400" b="1" dirty="0">
                <a:solidFill>
                  <a:srgbClr val="C00000"/>
                </a:solidFill>
                <a:latin typeface="+mn-lt"/>
              </a:rPr>
              <a:t>NO delay expected</a:t>
            </a:r>
            <a:endParaRPr lang="en-CH" sz="2400" dirty="0">
              <a:solidFill>
                <a:srgbClr val="C00000"/>
              </a:solidFill>
            </a:endParaRPr>
          </a:p>
        </p:txBody>
      </p:sp>
    </p:spTree>
    <p:extLst>
      <p:ext uri="{BB962C8B-B14F-4D97-AF65-F5344CB8AC3E}">
        <p14:creationId xmlns:p14="http://schemas.microsoft.com/office/powerpoint/2010/main" val="872592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5132F-CC50-205D-30F9-8AD6F95DEF6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44A5A66-668F-90AB-0E82-7ADB33E5C89E}"/>
              </a:ext>
            </a:extLst>
          </p:cNvPr>
          <p:cNvSpPr>
            <a:spLocks noGrp="1"/>
          </p:cNvSpPr>
          <p:nvPr>
            <p:ph type="title"/>
          </p:nvPr>
        </p:nvSpPr>
        <p:spPr>
          <a:xfrm>
            <a:off x="609601" y="274638"/>
            <a:ext cx="5640020" cy="714265"/>
          </a:xfrm>
        </p:spPr>
        <p:txBody>
          <a:bodyPr/>
          <a:lstStyle/>
          <a:p>
            <a:r>
              <a:rPr lang="en-GB" dirty="0"/>
              <a:t>Vertical cores</a:t>
            </a:r>
          </a:p>
        </p:txBody>
      </p:sp>
      <p:pic>
        <p:nvPicPr>
          <p:cNvPr id="2" name="Picture 1" descr="A crane with a crane hook&#10;&#10;Description automatically generated">
            <a:extLst>
              <a:ext uri="{FF2B5EF4-FFF2-40B4-BE49-F238E27FC236}">
                <a16:creationId xmlns:a16="http://schemas.microsoft.com/office/drawing/2014/main" id="{FE62BC8A-AE9F-E583-2607-161F2212521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695679" y="740650"/>
            <a:ext cx="5045856" cy="1881845"/>
          </a:xfrm>
          <a:prstGeom prst="rect">
            <a:avLst/>
          </a:prstGeom>
        </p:spPr>
      </p:pic>
      <p:sp>
        <p:nvSpPr>
          <p:cNvPr id="8" name="TextBox 7">
            <a:extLst>
              <a:ext uri="{FF2B5EF4-FFF2-40B4-BE49-F238E27FC236}">
                <a16:creationId xmlns:a16="http://schemas.microsoft.com/office/drawing/2014/main" id="{C7326FDF-A9C3-3FFD-D015-5A2A1AADBAD8}"/>
              </a:ext>
            </a:extLst>
          </p:cNvPr>
          <p:cNvSpPr txBox="1"/>
          <p:nvPr/>
        </p:nvSpPr>
        <p:spPr>
          <a:xfrm>
            <a:off x="153619" y="1749606"/>
            <a:ext cx="6825695" cy="3016210"/>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US" sz="2200" b="1" dirty="0">
                <a:latin typeface="+mn-lt"/>
              </a:rPr>
              <a:t>Technical</a:t>
            </a:r>
            <a:r>
              <a:rPr lang="en-US" sz="2200" dirty="0">
                <a:latin typeface="+mn-lt"/>
              </a:rPr>
              <a:t> </a:t>
            </a:r>
            <a:r>
              <a:rPr lang="en-US" sz="2200" b="1" dirty="0">
                <a:latin typeface="+mn-lt"/>
              </a:rPr>
              <a:t>constraints</a:t>
            </a:r>
            <a:r>
              <a:rPr lang="en-US" sz="2200" dirty="0">
                <a:latin typeface="+mn-lt"/>
              </a:rPr>
              <a:t> to execution of the Vertical Cores, combined with the limited access to LHC (2-month), created </a:t>
            </a:r>
            <a:r>
              <a:rPr lang="en-US" sz="2200" b="1" dirty="0">
                <a:solidFill>
                  <a:schemeClr val="tx1">
                    <a:lumMod val="60000"/>
                    <a:lumOff val="40000"/>
                  </a:schemeClr>
                </a:solidFill>
                <a:latin typeface="+mn-lt"/>
              </a:rPr>
              <a:t>significant challenges</a:t>
            </a:r>
          </a:p>
          <a:p>
            <a:pPr marL="800100" lvl="1" indent="-342900">
              <a:spcBef>
                <a:spcPts val="600"/>
              </a:spcBef>
              <a:buFont typeface="Arial" panose="020B0604020202020204" pitchFamily="34" charset="0"/>
              <a:buChar char="•"/>
            </a:pPr>
            <a:r>
              <a:rPr lang="en-US" sz="2000" dirty="0">
                <a:latin typeface="+mn-lt"/>
                <a:sym typeface="Wingdings" pitchFamily="2" charset="2"/>
              </a:rPr>
              <a:t> first invitation to tender </a:t>
            </a:r>
            <a:r>
              <a:rPr lang="en-US" sz="2000" b="1" dirty="0">
                <a:solidFill>
                  <a:schemeClr val="tx1">
                    <a:lumMod val="60000"/>
                    <a:lumOff val="40000"/>
                  </a:schemeClr>
                </a:solidFill>
                <a:latin typeface="+mn-lt"/>
                <a:sym typeface="Wingdings" pitchFamily="2" charset="2"/>
              </a:rPr>
              <a:t>unsuccessful</a:t>
            </a:r>
            <a:endParaRPr lang="en-US" sz="2000" b="1" dirty="0">
              <a:solidFill>
                <a:schemeClr val="tx1">
                  <a:lumMod val="60000"/>
                  <a:lumOff val="40000"/>
                </a:schemeClr>
              </a:solidFill>
              <a:latin typeface="+mn-lt"/>
            </a:endParaRPr>
          </a:p>
          <a:p>
            <a:pPr marL="342900" indent="-342900">
              <a:spcBef>
                <a:spcPts val="600"/>
              </a:spcBef>
              <a:buFont typeface="Arial" panose="020B0604020202020204" pitchFamily="34" charset="0"/>
              <a:buChar char="•"/>
            </a:pPr>
            <a:r>
              <a:rPr lang="en-US" sz="2200" b="1" dirty="0">
                <a:solidFill>
                  <a:schemeClr val="tx1">
                    <a:lumMod val="60000"/>
                    <a:lumOff val="40000"/>
                  </a:schemeClr>
                </a:solidFill>
                <a:latin typeface="+mn-lt"/>
              </a:rPr>
              <a:t>Revision</a:t>
            </a:r>
            <a:r>
              <a:rPr lang="en-US" sz="2200" b="1" dirty="0">
                <a:latin typeface="+mn-lt"/>
              </a:rPr>
              <a:t> </a:t>
            </a:r>
            <a:r>
              <a:rPr lang="en-US" sz="2200" dirty="0">
                <a:latin typeface="+mn-lt"/>
              </a:rPr>
              <a:t>of the schedule and constraints to ensure that the works could proceed</a:t>
            </a:r>
          </a:p>
          <a:p>
            <a:pPr marL="342900" indent="-342900">
              <a:spcBef>
                <a:spcPts val="600"/>
              </a:spcBef>
              <a:buFont typeface="Arial" panose="020B0604020202020204" pitchFamily="34" charset="0"/>
              <a:buChar char="•"/>
            </a:pPr>
            <a:r>
              <a:rPr lang="en-US" sz="2200" b="1" dirty="0">
                <a:solidFill>
                  <a:schemeClr val="tx1">
                    <a:lumMod val="60000"/>
                    <a:lumOff val="40000"/>
                  </a:schemeClr>
                </a:solidFill>
                <a:latin typeface="+mn-lt"/>
              </a:rPr>
              <a:t>New invitation </a:t>
            </a:r>
            <a:r>
              <a:rPr lang="en-US" sz="2200" dirty="0">
                <a:latin typeface="+mn-lt"/>
              </a:rPr>
              <a:t>to tender, allowing more flexibility</a:t>
            </a:r>
          </a:p>
          <a:p>
            <a:pPr marL="800100" lvl="1" indent="-342900">
              <a:spcBef>
                <a:spcPts val="600"/>
              </a:spcBef>
              <a:buFont typeface="Arial" panose="020B0604020202020204" pitchFamily="34" charset="0"/>
              <a:buChar char="•"/>
            </a:pPr>
            <a:r>
              <a:rPr lang="en-US" dirty="0">
                <a:latin typeface="+mn-lt"/>
              </a:rPr>
              <a:t>issued in January, </a:t>
            </a:r>
            <a:r>
              <a:rPr lang="en-US" u="sng" dirty="0">
                <a:latin typeface="+mn-lt"/>
              </a:rPr>
              <a:t>outcome assessment by </a:t>
            </a:r>
            <a:r>
              <a:rPr lang="en-US" b="1" u="sng" dirty="0">
                <a:latin typeface="+mn-lt"/>
              </a:rPr>
              <a:t>May 2025</a:t>
            </a:r>
          </a:p>
        </p:txBody>
      </p:sp>
      <p:pic>
        <p:nvPicPr>
          <p:cNvPr id="6" name="Picture 5" descr="A diagram of a factory&#10;&#10;Description automatically generated">
            <a:extLst>
              <a:ext uri="{FF2B5EF4-FFF2-40B4-BE49-F238E27FC236}">
                <a16:creationId xmlns:a16="http://schemas.microsoft.com/office/drawing/2014/main" id="{E90FBE2A-D850-4659-06EE-6962F11931C9}"/>
              </a:ext>
            </a:extLst>
          </p:cNvPr>
          <p:cNvPicPr>
            <a:picLocks noChangeAspect="1"/>
          </p:cNvPicPr>
          <p:nvPr/>
        </p:nvPicPr>
        <p:blipFill>
          <a:blip r:embed="rId3"/>
          <a:stretch>
            <a:fillRect/>
          </a:stretch>
        </p:blipFill>
        <p:spPr>
          <a:xfrm>
            <a:off x="6865173" y="2886305"/>
            <a:ext cx="4991577" cy="2533224"/>
          </a:xfrm>
          <a:prstGeom prst="rect">
            <a:avLst/>
          </a:prstGeom>
          <a:noFill/>
        </p:spPr>
      </p:pic>
      <p:sp>
        <p:nvSpPr>
          <p:cNvPr id="7" name="TextBox 6">
            <a:extLst>
              <a:ext uri="{FF2B5EF4-FFF2-40B4-BE49-F238E27FC236}">
                <a16:creationId xmlns:a16="http://schemas.microsoft.com/office/drawing/2014/main" id="{DEDA63F7-D492-E33C-E3FC-CFBAAFB5F994}"/>
              </a:ext>
            </a:extLst>
          </p:cNvPr>
          <p:cNvSpPr txBox="1"/>
          <p:nvPr/>
        </p:nvSpPr>
        <p:spPr>
          <a:xfrm>
            <a:off x="1907136" y="5266317"/>
            <a:ext cx="2980309" cy="461665"/>
          </a:xfrm>
          <a:prstGeom prst="rect">
            <a:avLst/>
          </a:prstGeom>
          <a:noFill/>
        </p:spPr>
        <p:txBody>
          <a:bodyPr wrap="square">
            <a:spAutoFit/>
          </a:bodyPr>
          <a:lstStyle/>
          <a:p>
            <a:r>
              <a:rPr lang="en-US" sz="2400" b="1" dirty="0">
                <a:solidFill>
                  <a:srgbClr val="C00000"/>
                </a:solidFill>
                <a:latin typeface="+mn-lt"/>
              </a:rPr>
              <a:t>NO delay expected</a:t>
            </a:r>
            <a:endParaRPr lang="en-CH" sz="2400" dirty="0">
              <a:solidFill>
                <a:srgbClr val="C00000"/>
              </a:solidFill>
            </a:endParaRPr>
          </a:p>
        </p:txBody>
      </p:sp>
    </p:spTree>
    <p:extLst>
      <p:ext uri="{BB962C8B-B14F-4D97-AF65-F5344CB8AC3E}">
        <p14:creationId xmlns:p14="http://schemas.microsoft.com/office/powerpoint/2010/main" val="2585736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0B6A4-2784-3833-62A7-6DD94E69B3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B837411-58D4-D09B-3AC9-99FE112BC84E}"/>
              </a:ext>
            </a:extLst>
          </p:cNvPr>
          <p:cNvSpPr>
            <a:spLocks noGrp="1"/>
          </p:cNvSpPr>
          <p:nvPr>
            <p:ph type="title"/>
          </p:nvPr>
        </p:nvSpPr>
        <p:spPr>
          <a:xfrm>
            <a:off x="609601" y="274638"/>
            <a:ext cx="5640020" cy="714265"/>
          </a:xfrm>
        </p:spPr>
        <p:txBody>
          <a:bodyPr/>
          <a:lstStyle/>
          <a:p>
            <a:r>
              <a:rPr lang="en-GB" dirty="0"/>
              <a:t>Magnets</a:t>
            </a:r>
          </a:p>
        </p:txBody>
      </p:sp>
      <p:graphicFrame>
        <p:nvGraphicFramePr>
          <p:cNvPr id="10" name="Table 9">
            <a:extLst>
              <a:ext uri="{FF2B5EF4-FFF2-40B4-BE49-F238E27FC236}">
                <a16:creationId xmlns:a16="http://schemas.microsoft.com/office/drawing/2014/main" id="{FD1D3FB5-2811-B686-6742-5263A7317402}"/>
              </a:ext>
            </a:extLst>
          </p:cNvPr>
          <p:cNvGraphicFramePr>
            <a:graphicFrameLocks noGrp="1"/>
          </p:cNvGraphicFramePr>
          <p:nvPr>
            <p:extLst>
              <p:ext uri="{D42A27DB-BD31-4B8C-83A1-F6EECF244321}">
                <p14:modId xmlns:p14="http://schemas.microsoft.com/office/powerpoint/2010/main" val="3304986455"/>
              </p:ext>
            </p:extLst>
          </p:nvPr>
        </p:nvGraphicFramePr>
        <p:xfrm>
          <a:off x="507820" y="4177310"/>
          <a:ext cx="10284001" cy="635004"/>
        </p:xfrm>
        <a:graphic>
          <a:graphicData uri="http://schemas.openxmlformats.org/drawingml/2006/table">
            <a:tbl>
              <a:tblPr/>
              <a:tblGrid>
                <a:gridCol w="626563">
                  <a:extLst>
                    <a:ext uri="{9D8B030D-6E8A-4147-A177-3AD203B41FA5}">
                      <a16:colId xmlns:a16="http://schemas.microsoft.com/office/drawing/2014/main" val="3237860039"/>
                    </a:ext>
                  </a:extLst>
                </a:gridCol>
                <a:gridCol w="229939">
                  <a:extLst>
                    <a:ext uri="{9D8B030D-6E8A-4147-A177-3AD203B41FA5}">
                      <a16:colId xmlns:a16="http://schemas.microsoft.com/office/drawing/2014/main" val="2523101712"/>
                    </a:ext>
                  </a:extLst>
                </a:gridCol>
                <a:gridCol w="229939">
                  <a:extLst>
                    <a:ext uri="{9D8B030D-6E8A-4147-A177-3AD203B41FA5}">
                      <a16:colId xmlns:a16="http://schemas.microsoft.com/office/drawing/2014/main" val="227973446"/>
                    </a:ext>
                  </a:extLst>
                </a:gridCol>
                <a:gridCol w="229939">
                  <a:extLst>
                    <a:ext uri="{9D8B030D-6E8A-4147-A177-3AD203B41FA5}">
                      <a16:colId xmlns:a16="http://schemas.microsoft.com/office/drawing/2014/main" val="3008822166"/>
                    </a:ext>
                  </a:extLst>
                </a:gridCol>
                <a:gridCol w="229939">
                  <a:extLst>
                    <a:ext uri="{9D8B030D-6E8A-4147-A177-3AD203B41FA5}">
                      <a16:colId xmlns:a16="http://schemas.microsoft.com/office/drawing/2014/main" val="2871348825"/>
                    </a:ext>
                  </a:extLst>
                </a:gridCol>
                <a:gridCol w="229939">
                  <a:extLst>
                    <a:ext uri="{9D8B030D-6E8A-4147-A177-3AD203B41FA5}">
                      <a16:colId xmlns:a16="http://schemas.microsoft.com/office/drawing/2014/main" val="2182940901"/>
                    </a:ext>
                  </a:extLst>
                </a:gridCol>
                <a:gridCol w="229939">
                  <a:extLst>
                    <a:ext uri="{9D8B030D-6E8A-4147-A177-3AD203B41FA5}">
                      <a16:colId xmlns:a16="http://schemas.microsoft.com/office/drawing/2014/main" val="3764742809"/>
                    </a:ext>
                  </a:extLst>
                </a:gridCol>
                <a:gridCol w="229939">
                  <a:extLst>
                    <a:ext uri="{9D8B030D-6E8A-4147-A177-3AD203B41FA5}">
                      <a16:colId xmlns:a16="http://schemas.microsoft.com/office/drawing/2014/main" val="3992623787"/>
                    </a:ext>
                  </a:extLst>
                </a:gridCol>
                <a:gridCol w="229939">
                  <a:extLst>
                    <a:ext uri="{9D8B030D-6E8A-4147-A177-3AD203B41FA5}">
                      <a16:colId xmlns:a16="http://schemas.microsoft.com/office/drawing/2014/main" val="731263858"/>
                    </a:ext>
                  </a:extLst>
                </a:gridCol>
                <a:gridCol w="229939">
                  <a:extLst>
                    <a:ext uri="{9D8B030D-6E8A-4147-A177-3AD203B41FA5}">
                      <a16:colId xmlns:a16="http://schemas.microsoft.com/office/drawing/2014/main" val="1810695444"/>
                    </a:ext>
                  </a:extLst>
                </a:gridCol>
                <a:gridCol w="229939">
                  <a:extLst>
                    <a:ext uri="{9D8B030D-6E8A-4147-A177-3AD203B41FA5}">
                      <a16:colId xmlns:a16="http://schemas.microsoft.com/office/drawing/2014/main" val="1671039711"/>
                    </a:ext>
                  </a:extLst>
                </a:gridCol>
                <a:gridCol w="229939">
                  <a:extLst>
                    <a:ext uri="{9D8B030D-6E8A-4147-A177-3AD203B41FA5}">
                      <a16:colId xmlns:a16="http://schemas.microsoft.com/office/drawing/2014/main" val="935402596"/>
                    </a:ext>
                  </a:extLst>
                </a:gridCol>
                <a:gridCol w="229939">
                  <a:extLst>
                    <a:ext uri="{9D8B030D-6E8A-4147-A177-3AD203B41FA5}">
                      <a16:colId xmlns:a16="http://schemas.microsoft.com/office/drawing/2014/main" val="1743450445"/>
                    </a:ext>
                  </a:extLst>
                </a:gridCol>
                <a:gridCol w="229939">
                  <a:extLst>
                    <a:ext uri="{9D8B030D-6E8A-4147-A177-3AD203B41FA5}">
                      <a16:colId xmlns:a16="http://schemas.microsoft.com/office/drawing/2014/main" val="3429256068"/>
                    </a:ext>
                  </a:extLst>
                </a:gridCol>
                <a:gridCol w="229939">
                  <a:extLst>
                    <a:ext uri="{9D8B030D-6E8A-4147-A177-3AD203B41FA5}">
                      <a16:colId xmlns:a16="http://schemas.microsoft.com/office/drawing/2014/main" val="2920465591"/>
                    </a:ext>
                  </a:extLst>
                </a:gridCol>
                <a:gridCol w="229939">
                  <a:extLst>
                    <a:ext uri="{9D8B030D-6E8A-4147-A177-3AD203B41FA5}">
                      <a16:colId xmlns:a16="http://schemas.microsoft.com/office/drawing/2014/main" val="3080496169"/>
                    </a:ext>
                  </a:extLst>
                </a:gridCol>
                <a:gridCol w="229939">
                  <a:extLst>
                    <a:ext uri="{9D8B030D-6E8A-4147-A177-3AD203B41FA5}">
                      <a16:colId xmlns:a16="http://schemas.microsoft.com/office/drawing/2014/main" val="3532817494"/>
                    </a:ext>
                  </a:extLst>
                </a:gridCol>
                <a:gridCol w="229939">
                  <a:extLst>
                    <a:ext uri="{9D8B030D-6E8A-4147-A177-3AD203B41FA5}">
                      <a16:colId xmlns:a16="http://schemas.microsoft.com/office/drawing/2014/main" val="4270863154"/>
                    </a:ext>
                  </a:extLst>
                </a:gridCol>
                <a:gridCol w="229939">
                  <a:extLst>
                    <a:ext uri="{9D8B030D-6E8A-4147-A177-3AD203B41FA5}">
                      <a16:colId xmlns:a16="http://schemas.microsoft.com/office/drawing/2014/main" val="2509642044"/>
                    </a:ext>
                  </a:extLst>
                </a:gridCol>
                <a:gridCol w="229939">
                  <a:extLst>
                    <a:ext uri="{9D8B030D-6E8A-4147-A177-3AD203B41FA5}">
                      <a16:colId xmlns:a16="http://schemas.microsoft.com/office/drawing/2014/main" val="295019589"/>
                    </a:ext>
                  </a:extLst>
                </a:gridCol>
                <a:gridCol w="229939">
                  <a:extLst>
                    <a:ext uri="{9D8B030D-6E8A-4147-A177-3AD203B41FA5}">
                      <a16:colId xmlns:a16="http://schemas.microsoft.com/office/drawing/2014/main" val="2027276398"/>
                    </a:ext>
                  </a:extLst>
                </a:gridCol>
                <a:gridCol w="229939">
                  <a:extLst>
                    <a:ext uri="{9D8B030D-6E8A-4147-A177-3AD203B41FA5}">
                      <a16:colId xmlns:a16="http://schemas.microsoft.com/office/drawing/2014/main" val="3981306594"/>
                    </a:ext>
                  </a:extLst>
                </a:gridCol>
                <a:gridCol w="229939">
                  <a:extLst>
                    <a:ext uri="{9D8B030D-6E8A-4147-A177-3AD203B41FA5}">
                      <a16:colId xmlns:a16="http://schemas.microsoft.com/office/drawing/2014/main" val="854686542"/>
                    </a:ext>
                  </a:extLst>
                </a:gridCol>
                <a:gridCol w="229939">
                  <a:extLst>
                    <a:ext uri="{9D8B030D-6E8A-4147-A177-3AD203B41FA5}">
                      <a16:colId xmlns:a16="http://schemas.microsoft.com/office/drawing/2014/main" val="1344271246"/>
                    </a:ext>
                  </a:extLst>
                </a:gridCol>
                <a:gridCol w="229939">
                  <a:extLst>
                    <a:ext uri="{9D8B030D-6E8A-4147-A177-3AD203B41FA5}">
                      <a16:colId xmlns:a16="http://schemas.microsoft.com/office/drawing/2014/main" val="1279857766"/>
                    </a:ext>
                  </a:extLst>
                </a:gridCol>
                <a:gridCol w="229939">
                  <a:extLst>
                    <a:ext uri="{9D8B030D-6E8A-4147-A177-3AD203B41FA5}">
                      <a16:colId xmlns:a16="http://schemas.microsoft.com/office/drawing/2014/main" val="1004226537"/>
                    </a:ext>
                  </a:extLst>
                </a:gridCol>
                <a:gridCol w="229939">
                  <a:extLst>
                    <a:ext uri="{9D8B030D-6E8A-4147-A177-3AD203B41FA5}">
                      <a16:colId xmlns:a16="http://schemas.microsoft.com/office/drawing/2014/main" val="902852813"/>
                    </a:ext>
                  </a:extLst>
                </a:gridCol>
                <a:gridCol w="229939">
                  <a:extLst>
                    <a:ext uri="{9D8B030D-6E8A-4147-A177-3AD203B41FA5}">
                      <a16:colId xmlns:a16="http://schemas.microsoft.com/office/drawing/2014/main" val="436761365"/>
                    </a:ext>
                  </a:extLst>
                </a:gridCol>
                <a:gridCol w="229939">
                  <a:extLst>
                    <a:ext uri="{9D8B030D-6E8A-4147-A177-3AD203B41FA5}">
                      <a16:colId xmlns:a16="http://schemas.microsoft.com/office/drawing/2014/main" val="4116698826"/>
                    </a:ext>
                  </a:extLst>
                </a:gridCol>
                <a:gridCol w="229939">
                  <a:extLst>
                    <a:ext uri="{9D8B030D-6E8A-4147-A177-3AD203B41FA5}">
                      <a16:colId xmlns:a16="http://schemas.microsoft.com/office/drawing/2014/main" val="2846699354"/>
                    </a:ext>
                  </a:extLst>
                </a:gridCol>
                <a:gridCol w="229939">
                  <a:extLst>
                    <a:ext uri="{9D8B030D-6E8A-4147-A177-3AD203B41FA5}">
                      <a16:colId xmlns:a16="http://schemas.microsoft.com/office/drawing/2014/main" val="3798304337"/>
                    </a:ext>
                  </a:extLst>
                </a:gridCol>
                <a:gridCol w="229939">
                  <a:extLst>
                    <a:ext uri="{9D8B030D-6E8A-4147-A177-3AD203B41FA5}">
                      <a16:colId xmlns:a16="http://schemas.microsoft.com/office/drawing/2014/main" val="2536063462"/>
                    </a:ext>
                  </a:extLst>
                </a:gridCol>
                <a:gridCol w="229939">
                  <a:extLst>
                    <a:ext uri="{9D8B030D-6E8A-4147-A177-3AD203B41FA5}">
                      <a16:colId xmlns:a16="http://schemas.microsoft.com/office/drawing/2014/main" val="31107351"/>
                    </a:ext>
                  </a:extLst>
                </a:gridCol>
                <a:gridCol w="229939">
                  <a:extLst>
                    <a:ext uri="{9D8B030D-6E8A-4147-A177-3AD203B41FA5}">
                      <a16:colId xmlns:a16="http://schemas.microsoft.com/office/drawing/2014/main" val="2015076491"/>
                    </a:ext>
                  </a:extLst>
                </a:gridCol>
                <a:gridCol w="229939">
                  <a:extLst>
                    <a:ext uri="{9D8B030D-6E8A-4147-A177-3AD203B41FA5}">
                      <a16:colId xmlns:a16="http://schemas.microsoft.com/office/drawing/2014/main" val="1502709540"/>
                    </a:ext>
                  </a:extLst>
                </a:gridCol>
                <a:gridCol w="229939">
                  <a:extLst>
                    <a:ext uri="{9D8B030D-6E8A-4147-A177-3AD203B41FA5}">
                      <a16:colId xmlns:a16="http://schemas.microsoft.com/office/drawing/2014/main" val="2591596463"/>
                    </a:ext>
                  </a:extLst>
                </a:gridCol>
                <a:gridCol w="229939">
                  <a:extLst>
                    <a:ext uri="{9D8B030D-6E8A-4147-A177-3AD203B41FA5}">
                      <a16:colId xmlns:a16="http://schemas.microsoft.com/office/drawing/2014/main" val="2401346619"/>
                    </a:ext>
                  </a:extLst>
                </a:gridCol>
                <a:gridCol w="229939">
                  <a:extLst>
                    <a:ext uri="{9D8B030D-6E8A-4147-A177-3AD203B41FA5}">
                      <a16:colId xmlns:a16="http://schemas.microsoft.com/office/drawing/2014/main" val="703582557"/>
                    </a:ext>
                  </a:extLst>
                </a:gridCol>
                <a:gridCol w="229939">
                  <a:extLst>
                    <a:ext uri="{9D8B030D-6E8A-4147-A177-3AD203B41FA5}">
                      <a16:colId xmlns:a16="http://schemas.microsoft.com/office/drawing/2014/main" val="1421332681"/>
                    </a:ext>
                  </a:extLst>
                </a:gridCol>
                <a:gridCol w="229939">
                  <a:extLst>
                    <a:ext uri="{9D8B030D-6E8A-4147-A177-3AD203B41FA5}">
                      <a16:colId xmlns:a16="http://schemas.microsoft.com/office/drawing/2014/main" val="1011231132"/>
                    </a:ext>
                  </a:extLst>
                </a:gridCol>
                <a:gridCol w="229939">
                  <a:extLst>
                    <a:ext uri="{9D8B030D-6E8A-4147-A177-3AD203B41FA5}">
                      <a16:colId xmlns:a16="http://schemas.microsoft.com/office/drawing/2014/main" val="1866864350"/>
                    </a:ext>
                  </a:extLst>
                </a:gridCol>
                <a:gridCol w="229939">
                  <a:extLst>
                    <a:ext uri="{9D8B030D-6E8A-4147-A177-3AD203B41FA5}">
                      <a16:colId xmlns:a16="http://schemas.microsoft.com/office/drawing/2014/main" val="2289791156"/>
                    </a:ext>
                  </a:extLst>
                </a:gridCol>
                <a:gridCol w="229939">
                  <a:extLst>
                    <a:ext uri="{9D8B030D-6E8A-4147-A177-3AD203B41FA5}">
                      <a16:colId xmlns:a16="http://schemas.microsoft.com/office/drawing/2014/main" val="1447400289"/>
                    </a:ext>
                  </a:extLst>
                </a:gridCol>
              </a:tblGrid>
              <a:tr h="130381">
                <a:tc>
                  <a:txBody>
                    <a:bodyPr/>
                    <a:lstStyle/>
                    <a:p>
                      <a:pPr algn="l" fontAlgn="b"/>
                      <a:r>
                        <a:rPr lang="en-GB" sz="1000" b="0" i="0" u="none" strike="noStrike">
                          <a:solidFill>
                            <a:srgbClr val="000000"/>
                          </a:solidFill>
                          <a:effectLst/>
                          <a:latin typeface="Arial" panose="020B0604020202020204" pitchFamily="34" charset="0"/>
                        </a:rPr>
                        <a:t>Coil</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C4D79B"/>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C4D79B"/>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57021882"/>
                  </a:ext>
                </a:extLst>
              </a:tr>
              <a:tr h="130381">
                <a:tc>
                  <a:txBody>
                    <a:bodyPr/>
                    <a:lstStyle/>
                    <a:p>
                      <a:pPr algn="l" fontAlgn="b"/>
                      <a:r>
                        <a:rPr lang="en-GB" sz="1000" b="0" i="0" u="none" strike="noStrike" dirty="0">
                          <a:solidFill>
                            <a:srgbClr val="000000"/>
                          </a:solidFill>
                          <a:effectLst/>
                          <a:latin typeface="Arial" panose="020B0604020202020204" pitchFamily="34" charset="0"/>
                        </a:rPr>
                        <a:t>Magnet</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732188136"/>
                  </a:ext>
                </a:extLst>
              </a:tr>
              <a:tr h="130381">
                <a:tc>
                  <a:txBody>
                    <a:bodyPr/>
                    <a:lstStyle/>
                    <a:p>
                      <a:pPr algn="l" fontAlgn="b"/>
                      <a:r>
                        <a:rPr lang="en-GB" sz="1000" b="0" i="0" u="none" strike="noStrike" dirty="0">
                          <a:solidFill>
                            <a:srgbClr val="000000"/>
                          </a:solidFill>
                          <a:effectLst/>
                          <a:latin typeface="Arial" panose="020B0604020202020204" pitchFamily="34" charset="0"/>
                        </a:rPr>
                        <a:t>Cold mass</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1000" b="0" i="0" u="none" strike="noStrike">
                          <a:solidFill>
                            <a:srgbClr val="000000"/>
                          </a:solidFill>
                          <a:effectLst/>
                          <a:latin typeface="Arial" panose="020B0604020202020204" pitchFamily="34" charset="0"/>
                        </a:rPr>
                        <a:t> </a:t>
                      </a:r>
                    </a:p>
                  </a:txBody>
                  <a:tcPr marL="6351" marR="6351" marT="6351" marB="0" anchor="b">
                    <a:lnL>
                      <a:noFill/>
                    </a:lnL>
                    <a:lnR>
                      <a:noFill/>
                    </a:lnR>
                    <a:lnT>
                      <a:noFill/>
                    </a:lnT>
                    <a:lnB>
                      <a:noFill/>
                    </a:lnB>
                    <a:solidFill>
                      <a:srgbClr val="FFFFFF"/>
                    </a:solidFill>
                  </a:tcPr>
                </a:tc>
                <a:extLst>
                  <a:ext uri="{0D108BD9-81ED-4DB2-BD59-A6C34878D82A}">
                    <a16:rowId xmlns:a16="http://schemas.microsoft.com/office/drawing/2014/main" val="1400986005"/>
                  </a:ext>
                </a:extLst>
              </a:tr>
              <a:tr h="130381">
                <a:tc>
                  <a:txBody>
                    <a:bodyPr/>
                    <a:lstStyle/>
                    <a:p>
                      <a:pPr algn="l" fontAlgn="b"/>
                      <a:r>
                        <a:rPr lang="en-GB" sz="1000" b="0" i="0" u="none" strike="noStrike" dirty="0">
                          <a:solidFill>
                            <a:srgbClr val="000000"/>
                          </a:solidFill>
                          <a:effectLst/>
                          <a:latin typeface="Arial" panose="020B0604020202020204" pitchFamily="34" charset="0"/>
                        </a:rPr>
                        <a:t>Test</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fontAlgn="b"/>
                      <a:r>
                        <a:rPr lang="en-GB" sz="1000" b="1" i="0" u="none" strike="noStrike" dirty="0">
                          <a:solidFill>
                            <a:srgbClr val="000000"/>
                          </a:solidFill>
                          <a:effectLst/>
                          <a:latin typeface="Arial" panose="020B0604020202020204" pitchFamily="34" charset="0"/>
                        </a:rPr>
                        <a:t>MQXFB03</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000000"/>
                          </a:solidFill>
                          <a:effectLst/>
                          <a:latin typeface="Arial" panose="020B0604020202020204" pitchFamily="34" charset="0"/>
                        </a:rPr>
                        <a:t>MQXFB04</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000000"/>
                          </a:solidFill>
                          <a:effectLst/>
                          <a:latin typeface="Arial" panose="020B0604020202020204" pitchFamily="34" charset="0"/>
                        </a:rPr>
                        <a:t>MQXFB05</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000000"/>
                          </a:solidFill>
                          <a:effectLst/>
                          <a:latin typeface="Arial" panose="020B0604020202020204" pitchFamily="34" charset="0"/>
                        </a:rPr>
                        <a:t>MQXFB06</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000000"/>
                          </a:solidFill>
                          <a:effectLst/>
                          <a:latin typeface="Arial" panose="020B0604020202020204" pitchFamily="34" charset="0"/>
                        </a:rPr>
                        <a:t>MQXFB07</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000000"/>
                          </a:solidFill>
                          <a:effectLst/>
                          <a:latin typeface="Arial" panose="020B0604020202020204" pitchFamily="34" charset="0"/>
                        </a:rPr>
                        <a:t>MQXFB08</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000000"/>
                          </a:solidFill>
                          <a:effectLst/>
                          <a:latin typeface="Arial" panose="020B0604020202020204" pitchFamily="34" charset="0"/>
                        </a:rPr>
                        <a:t>MQXFB09</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a:solidFill>
                            <a:srgbClr val="000000"/>
                          </a:solidFill>
                          <a:effectLst/>
                          <a:latin typeface="Arial" panose="020B0604020202020204" pitchFamily="34" charset="0"/>
                        </a:rPr>
                        <a:t>MQXFB10</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A6A6A6"/>
                          </a:solidFill>
                          <a:effectLst/>
                          <a:latin typeface="Arial" panose="020B0604020202020204" pitchFamily="34" charset="0"/>
                        </a:rPr>
                        <a:t>MQXFB11</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000" b="1" i="0" u="none" strike="noStrike" dirty="0">
                          <a:solidFill>
                            <a:srgbClr val="A6A6A6"/>
                          </a:solidFill>
                          <a:effectLst/>
                          <a:latin typeface="Arial" panose="020B0604020202020204" pitchFamily="34" charset="0"/>
                        </a:rPr>
                        <a:t>MQXFB12</a:t>
                      </a:r>
                    </a:p>
                  </a:txBody>
                  <a:tcPr marL="6351" marR="6351" marT="635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1000" b="0" i="0" u="none" strike="noStrike" dirty="0">
                          <a:solidFill>
                            <a:srgbClr val="000000"/>
                          </a:solidFill>
                          <a:effectLst/>
                          <a:latin typeface="Arial" panose="020B0604020202020204" pitchFamily="34" charset="0"/>
                        </a:rPr>
                        <a:t> </a:t>
                      </a:r>
                    </a:p>
                  </a:txBody>
                  <a:tcPr marL="6351" marR="6351" marT="6351" marB="0" anchor="b">
                    <a:lnL>
                      <a:noFill/>
                    </a:lnL>
                    <a:lnR>
                      <a:noFill/>
                    </a:lnR>
                    <a:lnT>
                      <a:noFill/>
                    </a:lnT>
                    <a:lnB>
                      <a:noFill/>
                    </a:lnB>
                    <a:solidFill>
                      <a:srgbClr val="FFFFFF"/>
                    </a:solidFill>
                  </a:tcPr>
                </a:tc>
                <a:extLst>
                  <a:ext uri="{0D108BD9-81ED-4DB2-BD59-A6C34878D82A}">
                    <a16:rowId xmlns:a16="http://schemas.microsoft.com/office/drawing/2014/main" val="1219821303"/>
                  </a:ext>
                </a:extLst>
              </a:tr>
            </a:tbl>
          </a:graphicData>
        </a:graphic>
      </p:graphicFrame>
      <p:pic>
        <p:nvPicPr>
          <p:cNvPr id="11" name="Picture 10">
            <a:extLst>
              <a:ext uri="{FF2B5EF4-FFF2-40B4-BE49-F238E27FC236}">
                <a16:creationId xmlns:a16="http://schemas.microsoft.com/office/drawing/2014/main" id="{F991ED6A-B9A1-0042-E084-A3005E22FA5B}"/>
              </a:ext>
            </a:extLst>
          </p:cNvPr>
          <p:cNvPicPr>
            <a:picLocks noChangeAspect="1"/>
          </p:cNvPicPr>
          <p:nvPr/>
        </p:nvPicPr>
        <p:blipFill>
          <a:blip r:embed="rId2"/>
          <a:stretch>
            <a:fillRect/>
          </a:stretch>
        </p:blipFill>
        <p:spPr>
          <a:xfrm>
            <a:off x="444077" y="4965200"/>
            <a:ext cx="11611087" cy="944351"/>
          </a:xfrm>
          <a:prstGeom prst="rect">
            <a:avLst/>
          </a:prstGeom>
        </p:spPr>
      </p:pic>
      <p:sp>
        <p:nvSpPr>
          <p:cNvPr id="2" name="TextBox 1">
            <a:extLst>
              <a:ext uri="{FF2B5EF4-FFF2-40B4-BE49-F238E27FC236}">
                <a16:creationId xmlns:a16="http://schemas.microsoft.com/office/drawing/2014/main" id="{20EC1C52-A504-7014-3E8A-3661012ADDE6}"/>
              </a:ext>
            </a:extLst>
          </p:cNvPr>
          <p:cNvSpPr txBox="1"/>
          <p:nvPr/>
        </p:nvSpPr>
        <p:spPr>
          <a:xfrm>
            <a:off x="7516985" y="98578"/>
            <a:ext cx="3033995" cy="461665"/>
          </a:xfrm>
          <a:prstGeom prst="rect">
            <a:avLst/>
          </a:prstGeom>
          <a:noFill/>
        </p:spPr>
        <p:txBody>
          <a:bodyPr wrap="square">
            <a:spAutoFit/>
          </a:bodyPr>
          <a:lstStyle/>
          <a:p>
            <a:r>
              <a:rPr lang="en-US" sz="2400" b="1" dirty="0">
                <a:solidFill>
                  <a:srgbClr val="C00000"/>
                </a:solidFill>
                <a:latin typeface="+mn-lt"/>
              </a:rPr>
              <a:t>NO delay expected</a:t>
            </a:r>
            <a:endParaRPr lang="en-CH" sz="2400" dirty="0">
              <a:solidFill>
                <a:srgbClr val="C00000"/>
              </a:solidFill>
            </a:endParaRPr>
          </a:p>
        </p:txBody>
      </p:sp>
      <p:sp>
        <p:nvSpPr>
          <p:cNvPr id="7" name="TextBox 6">
            <a:extLst>
              <a:ext uri="{FF2B5EF4-FFF2-40B4-BE49-F238E27FC236}">
                <a16:creationId xmlns:a16="http://schemas.microsoft.com/office/drawing/2014/main" id="{092B08A8-D08D-64EE-E81C-7B3B4FB5A168}"/>
              </a:ext>
            </a:extLst>
          </p:cNvPr>
          <p:cNvSpPr txBox="1"/>
          <p:nvPr/>
        </p:nvSpPr>
        <p:spPr>
          <a:xfrm>
            <a:off x="143225" y="1124700"/>
            <a:ext cx="4934299" cy="2862322"/>
          </a:xfrm>
          <a:prstGeom prst="rect">
            <a:avLst/>
          </a:prstGeom>
          <a:noFill/>
        </p:spPr>
        <p:txBody>
          <a:bodyPr wrap="square">
            <a:spAutoFit/>
          </a:bodyPr>
          <a:lstStyle/>
          <a:p>
            <a:pPr marL="342900" indent="-342900">
              <a:buFont typeface="Arial" panose="020B0604020202020204" pitchFamily="34" charset="0"/>
              <a:buChar char="•"/>
            </a:pPr>
            <a:r>
              <a:rPr lang="en-CH" sz="2200" b="1" dirty="0">
                <a:solidFill>
                  <a:schemeClr val="tx1">
                    <a:lumMod val="60000"/>
                    <a:lumOff val="40000"/>
                  </a:schemeClr>
                </a:solidFill>
                <a:latin typeface="+mn-lt"/>
              </a:rPr>
              <a:t>NbTi Magnets</a:t>
            </a:r>
            <a:r>
              <a:rPr lang="en-CH" sz="2200" dirty="0">
                <a:latin typeface="+mn-lt"/>
              </a:rPr>
              <a:t>: </a:t>
            </a:r>
            <a:r>
              <a:rPr lang="en-CH" sz="2200" b="1" dirty="0">
                <a:latin typeface="+mn-lt"/>
              </a:rPr>
              <a:t>well known technology</a:t>
            </a:r>
            <a:r>
              <a:rPr lang="en-CH" sz="2200" dirty="0">
                <a:latin typeface="+mn-lt"/>
              </a:rPr>
              <a:t>, smooth production</a:t>
            </a:r>
          </a:p>
          <a:p>
            <a:pPr marL="342900" indent="-342900">
              <a:spcBef>
                <a:spcPts val="600"/>
              </a:spcBef>
              <a:buFont typeface="Arial" panose="020B0604020202020204" pitchFamily="34" charset="0"/>
              <a:buChar char="•"/>
            </a:pPr>
            <a:r>
              <a:rPr lang="en-CH" sz="2200" b="1" dirty="0">
                <a:solidFill>
                  <a:schemeClr val="tx1">
                    <a:lumMod val="60000"/>
                    <a:lumOff val="40000"/>
                  </a:schemeClr>
                </a:solidFill>
                <a:latin typeface="+mn-lt"/>
              </a:rPr>
              <a:t>Nb</a:t>
            </a:r>
            <a:r>
              <a:rPr lang="en-CH" sz="2200" b="1" baseline="-25000" dirty="0">
                <a:solidFill>
                  <a:schemeClr val="tx1">
                    <a:lumMod val="60000"/>
                    <a:lumOff val="40000"/>
                  </a:schemeClr>
                </a:solidFill>
                <a:latin typeface="+mn-lt"/>
              </a:rPr>
              <a:t>3</a:t>
            </a:r>
            <a:r>
              <a:rPr lang="en-CH" sz="2200" b="1" dirty="0">
                <a:solidFill>
                  <a:schemeClr val="tx1">
                    <a:lumMod val="60000"/>
                    <a:lumOff val="40000"/>
                  </a:schemeClr>
                </a:solidFill>
                <a:latin typeface="+mn-lt"/>
              </a:rPr>
              <a:t>Sn Magnets</a:t>
            </a:r>
            <a:r>
              <a:rPr lang="en-CH" sz="2200" dirty="0">
                <a:latin typeface="+mn-lt"/>
              </a:rPr>
              <a:t>: </a:t>
            </a:r>
            <a:r>
              <a:rPr lang="en-CH" sz="2200" b="1" dirty="0">
                <a:latin typeface="+mn-lt"/>
              </a:rPr>
              <a:t>new technology </a:t>
            </a:r>
            <a:r>
              <a:rPr lang="en-CH" sz="2200" dirty="0">
                <a:latin typeface="+mn-lt"/>
              </a:rPr>
              <a:t>that entails some challenges</a:t>
            </a:r>
          </a:p>
          <a:p>
            <a:pPr marL="800100" lvl="1" indent="-342900">
              <a:spcBef>
                <a:spcPts val="600"/>
              </a:spcBef>
              <a:buFont typeface="Arial" panose="020B0604020202020204" pitchFamily="34" charset="0"/>
              <a:buChar char="•"/>
            </a:pPr>
            <a:r>
              <a:rPr lang="en-CH" dirty="0">
                <a:latin typeface="+mn-lt"/>
              </a:rPr>
              <a:t>Technology well under control </a:t>
            </a:r>
          </a:p>
          <a:p>
            <a:pPr marL="800100" lvl="1" indent="-342900">
              <a:spcBef>
                <a:spcPts val="600"/>
              </a:spcBef>
              <a:buFont typeface="Arial" panose="020B0604020202020204" pitchFamily="34" charset="0"/>
              <a:buChar char="•"/>
            </a:pPr>
            <a:r>
              <a:rPr lang="en-CH" b="1" dirty="0">
                <a:latin typeface="+mn-lt"/>
              </a:rPr>
              <a:t>Full production speed</a:t>
            </a:r>
          </a:p>
          <a:p>
            <a:pPr marL="800100" lvl="1" indent="-342900">
              <a:spcBef>
                <a:spcPts val="600"/>
              </a:spcBef>
              <a:buFont typeface="Arial" panose="020B0604020202020204" pitchFamily="34" charset="0"/>
              <a:buChar char="•"/>
            </a:pPr>
            <a:r>
              <a:rPr lang="en-CH" dirty="0">
                <a:latin typeface="+mn-lt"/>
              </a:rPr>
              <a:t>≈ </a:t>
            </a:r>
            <a:r>
              <a:rPr lang="en-CH" b="1" dirty="0">
                <a:latin typeface="+mn-lt"/>
              </a:rPr>
              <a:t>1 year float </a:t>
            </a:r>
            <a:r>
              <a:rPr lang="en-CH" dirty="0">
                <a:latin typeface="+mn-lt"/>
              </a:rPr>
              <a:t>for installation for each magnet</a:t>
            </a:r>
          </a:p>
        </p:txBody>
      </p:sp>
      <p:pic>
        <p:nvPicPr>
          <p:cNvPr id="13" name="Picture 12">
            <a:extLst>
              <a:ext uri="{FF2B5EF4-FFF2-40B4-BE49-F238E27FC236}">
                <a16:creationId xmlns:a16="http://schemas.microsoft.com/office/drawing/2014/main" id="{39AAC4CE-604F-FF4C-A722-A52FB7B584A3}"/>
              </a:ext>
            </a:extLst>
          </p:cNvPr>
          <p:cNvPicPr>
            <a:picLocks noChangeAspect="1"/>
          </p:cNvPicPr>
          <p:nvPr/>
        </p:nvPicPr>
        <p:blipFill>
          <a:blip r:embed="rId3"/>
          <a:srcRect l="66560"/>
          <a:stretch/>
        </p:blipFill>
        <p:spPr>
          <a:xfrm>
            <a:off x="11067236" y="5502870"/>
            <a:ext cx="987928" cy="632019"/>
          </a:xfrm>
          <a:prstGeom prst="rect">
            <a:avLst/>
          </a:prstGeom>
        </p:spPr>
      </p:pic>
      <p:pic>
        <p:nvPicPr>
          <p:cNvPr id="14" name="Picture 13">
            <a:extLst>
              <a:ext uri="{FF2B5EF4-FFF2-40B4-BE49-F238E27FC236}">
                <a16:creationId xmlns:a16="http://schemas.microsoft.com/office/drawing/2014/main" id="{C5489AED-CD15-5767-3451-D275892D007B}"/>
              </a:ext>
            </a:extLst>
          </p:cNvPr>
          <p:cNvPicPr>
            <a:picLocks noChangeAspect="1"/>
          </p:cNvPicPr>
          <p:nvPr/>
        </p:nvPicPr>
        <p:blipFill>
          <a:blip r:embed="rId3"/>
          <a:srcRect l="35100" r="33405" b="13063"/>
          <a:stretch/>
        </p:blipFill>
        <p:spPr>
          <a:xfrm>
            <a:off x="11067236" y="5288285"/>
            <a:ext cx="930461" cy="549451"/>
          </a:xfrm>
          <a:prstGeom prst="rect">
            <a:avLst/>
          </a:prstGeom>
        </p:spPr>
      </p:pic>
      <p:pic>
        <p:nvPicPr>
          <p:cNvPr id="15" name="Picture 14">
            <a:extLst>
              <a:ext uri="{FF2B5EF4-FFF2-40B4-BE49-F238E27FC236}">
                <a16:creationId xmlns:a16="http://schemas.microsoft.com/office/drawing/2014/main" id="{89538691-F97D-3CE4-F4BC-903CDD8AB86C}"/>
              </a:ext>
            </a:extLst>
          </p:cNvPr>
          <p:cNvPicPr>
            <a:picLocks noChangeAspect="1"/>
          </p:cNvPicPr>
          <p:nvPr/>
        </p:nvPicPr>
        <p:blipFill>
          <a:blip r:embed="rId3"/>
          <a:srcRect r="65988"/>
          <a:stretch/>
        </p:blipFill>
        <p:spPr>
          <a:xfrm>
            <a:off x="11047697" y="5080558"/>
            <a:ext cx="1004814" cy="632019"/>
          </a:xfrm>
          <a:prstGeom prst="rect">
            <a:avLst/>
          </a:prstGeom>
        </p:spPr>
      </p:pic>
      <p:pic>
        <p:nvPicPr>
          <p:cNvPr id="16" name="Picture 15">
            <a:extLst>
              <a:ext uri="{FF2B5EF4-FFF2-40B4-BE49-F238E27FC236}">
                <a16:creationId xmlns:a16="http://schemas.microsoft.com/office/drawing/2014/main" id="{7767C536-1440-0563-749A-C3ECD5A68E4F}"/>
              </a:ext>
            </a:extLst>
          </p:cNvPr>
          <p:cNvPicPr>
            <a:picLocks noChangeAspect="1"/>
          </p:cNvPicPr>
          <p:nvPr/>
        </p:nvPicPr>
        <p:blipFill>
          <a:blip r:embed="rId4"/>
          <a:stretch>
            <a:fillRect/>
          </a:stretch>
        </p:blipFill>
        <p:spPr>
          <a:xfrm>
            <a:off x="5158714" y="628734"/>
            <a:ext cx="6838983" cy="3351602"/>
          </a:xfrm>
          <a:prstGeom prst="rect">
            <a:avLst/>
          </a:prstGeom>
        </p:spPr>
      </p:pic>
      <p:sp>
        <p:nvSpPr>
          <p:cNvPr id="19" name="TextBox 18">
            <a:extLst>
              <a:ext uri="{FF2B5EF4-FFF2-40B4-BE49-F238E27FC236}">
                <a16:creationId xmlns:a16="http://schemas.microsoft.com/office/drawing/2014/main" id="{430D08D9-B3E2-CF2B-8C61-1B6FC4E8983D}"/>
              </a:ext>
            </a:extLst>
          </p:cNvPr>
          <p:cNvSpPr txBox="1"/>
          <p:nvPr/>
        </p:nvSpPr>
        <p:spPr>
          <a:xfrm>
            <a:off x="9426359" y="3831820"/>
            <a:ext cx="2573140" cy="276999"/>
          </a:xfrm>
          <a:prstGeom prst="rect">
            <a:avLst/>
          </a:prstGeom>
          <a:solidFill>
            <a:srgbClr val="FFC000"/>
          </a:solidFill>
        </p:spPr>
        <p:txBody>
          <a:bodyPr wrap="none" rtlCol="0">
            <a:spAutoFit/>
          </a:bodyPr>
          <a:lstStyle/>
          <a:p>
            <a:r>
              <a:rPr lang="en-US" sz="1200" dirty="0"/>
              <a:t>4 more magnets to build (B09-B12)</a:t>
            </a:r>
            <a:endParaRPr lang="en-GB" sz="1200" dirty="0"/>
          </a:p>
        </p:txBody>
      </p:sp>
    </p:spTree>
    <p:extLst>
      <p:ext uri="{BB962C8B-B14F-4D97-AF65-F5344CB8AC3E}">
        <p14:creationId xmlns:p14="http://schemas.microsoft.com/office/powerpoint/2010/main" val="4094797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17C5E-E143-F328-C7F2-7C1A27CEA46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218891B-EA5C-EA9A-9E43-A029D53A4DAD}"/>
              </a:ext>
            </a:extLst>
          </p:cNvPr>
          <p:cNvSpPr>
            <a:spLocks noGrp="1"/>
          </p:cNvSpPr>
          <p:nvPr>
            <p:ph type="title"/>
          </p:nvPr>
        </p:nvSpPr>
        <p:spPr>
          <a:xfrm>
            <a:off x="609601" y="274638"/>
            <a:ext cx="7521864" cy="714265"/>
          </a:xfrm>
        </p:spPr>
        <p:txBody>
          <a:bodyPr>
            <a:normAutofit/>
          </a:bodyPr>
          <a:lstStyle/>
          <a:p>
            <a:r>
              <a:rPr lang="en-GB" dirty="0"/>
              <a:t>Beam Screen Treatment (BST)</a:t>
            </a:r>
          </a:p>
        </p:txBody>
      </p:sp>
      <p:pic>
        <p:nvPicPr>
          <p:cNvPr id="5" name="Picture 4" descr="A graph with green and red bars&#10;&#10;AI-generated content may be incorrect.">
            <a:extLst>
              <a:ext uri="{FF2B5EF4-FFF2-40B4-BE49-F238E27FC236}">
                <a16:creationId xmlns:a16="http://schemas.microsoft.com/office/drawing/2014/main" id="{68F65BC3-4CDA-2D7F-65BF-8AF2AE048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845" y="1025281"/>
            <a:ext cx="4085529" cy="2403719"/>
          </a:xfrm>
          <a:prstGeom prst="rect">
            <a:avLst/>
          </a:prstGeom>
        </p:spPr>
      </p:pic>
      <p:pic>
        <p:nvPicPr>
          <p:cNvPr id="7" name="Picture 6" descr="A graph of a number of cells&#10;&#10;AI-generated content may be incorrect.">
            <a:extLst>
              <a:ext uri="{FF2B5EF4-FFF2-40B4-BE49-F238E27FC236}">
                <a16:creationId xmlns:a16="http://schemas.microsoft.com/office/drawing/2014/main" id="{F8425786-FE23-3F99-FA32-8905C6C8DB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3376557"/>
            <a:ext cx="4144801" cy="2548768"/>
          </a:xfrm>
          <a:prstGeom prst="rect">
            <a:avLst/>
          </a:prstGeom>
        </p:spPr>
      </p:pic>
      <p:pic>
        <p:nvPicPr>
          <p:cNvPr id="4" name="Picture 3">
            <a:extLst>
              <a:ext uri="{FF2B5EF4-FFF2-40B4-BE49-F238E27FC236}">
                <a16:creationId xmlns:a16="http://schemas.microsoft.com/office/drawing/2014/main" id="{A80247DD-7072-9AB1-05E5-23131362E832}"/>
              </a:ext>
            </a:extLst>
          </p:cNvPr>
          <p:cNvPicPr>
            <a:picLocks noChangeAspect="1"/>
          </p:cNvPicPr>
          <p:nvPr/>
        </p:nvPicPr>
        <p:blipFill>
          <a:blip r:embed="rId4"/>
          <a:stretch>
            <a:fillRect/>
          </a:stretch>
        </p:blipFill>
        <p:spPr>
          <a:xfrm>
            <a:off x="4794138" y="3202469"/>
            <a:ext cx="7073815" cy="2750316"/>
          </a:xfrm>
          <a:prstGeom prst="rect">
            <a:avLst/>
          </a:prstGeom>
        </p:spPr>
      </p:pic>
      <p:sp>
        <p:nvSpPr>
          <p:cNvPr id="9" name="TextBox 8">
            <a:extLst>
              <a:ext uri="{FF2B5EF4-FFF2-40B4-BE49-F238E27FC236}">
                <a16:creationId xmlns:a16="http://schemas.microsoft.com/office/drawing/2014/main" id="{34803375-5B23-8285-835F-0B6C2E9919D1}"/>
              </a:ext>
            </a:extLst>
          </p:cNvPr>
          <p:cNvSpPr txBox="1"/>
          <p:nvPr/>
        </p:nvSpPr>
        <p:spPr>
          <a:xfrm>
            <a:off x="4636610" y="1252487"/>
            <a:ext cx="7343169" cy="1708160"/>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sz="2000" b="1" noProof="0" dirty="0">
                <a:solidFill>
                  <a:schemeClr val="tx1"/>
                </a:solidFill>
                <a:latin typeface="+mn-lt"/>
                <a:ea typeface="Calibri" panose="020F0502020204030204" pitchFamily="34" charset="0"/>
                <a:cs typeface="Calibri" panose="020F0502020204030204" pitchFamily="34" charset="0"/>
              </a:rPr>
              <a:t>BST </a:t>
            </a:r>
            <a:r>
              <a:rPr lang="en-GB" sz="2000" noProof="0" dirty="0">
                <a:solidFill>
                  <a:schemeClr val="tx1"/>
                </a:solidFill>
                <a:latin typeface="+mn-lt"/>
                <a:ea typeface="Calibri" panose="020F0502020204030204" pitchFamily="34" charset="0"/>
                <a:cs typeface="Calibri" panose="020F0502020204030204" pitchFamily="34" charset="0"/>
              </a:rPr>
              <a:t>to cope with </a:t>
            </a:r>
            <a:r>
              <a:rPr lang="en-GB" sz="2000" b="1" noProof="0" dirty="0">
                <a:solidFill>
                  <a:schemeClr val="tx1">
                    <a:lumMod val="60000"/>
                    <a:lumOff val="40000"/>
                  </a:schemeClr>
                </a:solidFill>
                <a:latin typeface="+mn-lt"/>
                <a:ea typeface="Calibri" panose="020F0502020204030204" pitchFamily="34" charset="0"/>
                <a:cs typeface="Calibri" panose="020F0502020204030204" pitchFamily="34" charset="0"/>
              </a:rPr>
              <a:t>higher heat load</a:t>
            </a:r>
            <a:r>
              <a:rPr lang="en-GB" sz="2000" noProof="0" dirty="0">
                <a:solidFill>
                  <a:schemeClr val="tx1">
                    <a:lumMod val="60000"/>
                    <a:lumOff val="40000"/>
                  </a:schemeClr>
                </a:solidFill>
                <a:latin typeface="+mn-lt"/>
                <a:ea typeface="Calibri" panose="020F0502020204030204" pitchFamily="34" charset="0"/>
                <a:cs typeface="Calibri" panose="020F0502020204030204" pitchFamily="34" charset="0"/>
              </a:rPr>
              <a:t> </a:t>
            </a:r>
            <a:r>
              <a:rPr lang="en-GB" sz="2000" noProof="0" dirty="0">
                <a:solidFill>
                  <a:schemeClr val="tx1"/>
                </a:solidFill>
                <a:latin typeface="+mn-lt"/>
                <a:ea typeface="Calibri" panose="020F0502020204030204" pitchFamily="34" charset="0"/>
                <a:cs typeface="Calibri" panose="020F0502020204030204" pitchFamily="34" charset="0"/>
              </a:rPr>
              <a:t>due to </a:t>
            </a:r>
            <a:r>
              <a:rPr lang="en-GB" sz="2000" b="1" noProof="0" dirty="0">
                <a:solidFill>
                  <a:schemeClr val="tx1"/>
                </a:solidFill>
                <a:latin typeface="+mn-lt"/>
                <a:ea typeface="Calibri" panose="020F0502020204030204" pitchFamily="34" charset="0"/>
                <a:cs typeface="Calibri" panose="020F0502020204030204" pitchFamily="34" charset="0"/>
              </a:rPr>
              <a:t>increased intensity</a:t>
            </a:r>
            <a:r>
              <a:rPr lang="en-GB" sz="2000" noProof="0" dirty="0">
                <a:solidFill>
                  <a:schemeClr val="tx1"/>
                </a:solidFill>
                <a:latin typeface="+mn-lt"/>
                <a:ea typeface="Calibri" panose="020F0502020204030204" pitchFamily="34" charset="0"/>
                <a:cs typeface="Calibri" panose="020F0502020204030204" pitchFamily="34" charset="0"/>
              </a:rPr>
              <a:t> and (possibly) further </a:t>
            </a:r>
            <a:r>
              <a:rPr lang="en-GB" sz="2000" b="1" noProof="0" dirty="0">
                <a:solidFill>
                  <a:schemeClr val="tx1"/>
                </a:solidFill>
                <a:latin typeface="+mn-lt"/>
                <a:ea typeface="Calibri" panose="020F0502020204030204" pitchFamily="34" charset="0"/>
                <a:cs typeface="Calibri" panose="020F0502020204030204" pitchFamily="34" charset="0"/>
              </a:rPr>
              <a:t>surface degradation</a:t>
            </a:r>
          </a:p>
          <a:p>
            <a:pPr marL="342900" indent="-342900">
              <a:spcBef>
                <a:spcPts val="600"/>
              </a:spcBef>
              <a:buFont typeface="Arial" panose="020B0604020202020204" pitchFamily="34" charset="0"/>
              <a:buChar char="•"/>
            </a:pPr>
            <a:r>
              <a:rPr lang="en-GB" sz="2000" b="1" noProof="0" dirty="0">
                <a:solidFill>
                  <a:schemeClr val="tx1"/>
                </a:solidFill>
                <a:latin typeface="+mn-lt"/>
                <a:ea typeface="Calibri" panose="020F0502020204030204" pitchFamily="34" charset="0"/>
                <a:cs typeface="Calibri" panose="020F0502020204030204" pitchFamily="34" charset="0"/>
              </a:rPr>
              <a:t>Initial scope </a:t>
            </a:r>
            <a:r>
              <a:rPr lang="en-GB" sz="2000" noProof="0" dirty="0">
                <a:solidFill>
                  <a:schemeClr val="tx1"/>
                </a:solidFill>
                <a:latin typeface="+mn-lt"/>
                <a:ea typeface="Calibri" panose="020F0502020204030204" pitchFamily="34" charset="0"/>
                <a:cs typeface="Calibri" panose="020F0502020204030204" pitchFamily="34" charset="0"/>
              </a:rPr>
              <a:t>of 100 cells, </a:t>
            </a:r>
            <a:r>
              <a:rPr lang="en-GB" sz="2000" b="1" noProof="0" dirty="0">
                <a:solidFill>
                  <a:schemeClr val="tx1">
                    <a:lumMod val="60000"/>
                    <a:lumOff val="40000"/>
                  </a:schemeClr>
                </a:solidFill>
                <a:latin typeface="+mn-lt"/>
                <a:ea typeface="Calibri" panose="020F0502020204030204" pitchFamily="34" charset="0"/>
                <a:cs typeface="Calibri" panose="020F0502020204030204" pitchFamily="34" charset="0"/>
              </a:rPr>
              <a:t>new baseline 120 cells</a:t>
            </a:r>
            <a:r>
              <a:rPr lang="en-GB" sz="2000" noProof="0" dirty="0">
                <a:solidFill>
                  <a:schemeClr val="tx1"/>
                </a:solidFill>
                <a:latin typeface="+mn-lt"/>
                <a:ea typeface="Calibri" panose="020F0502020204030204" pitchFamily="34" charset="0"/>
                <a:cs typeface="Calibri" panose="020F0502020204030204" pitchFamily="34" charset="0"/>
              </a:rPr>
              <a:t>, (140 under discussion), to </a:t>
            </a:r>
            <a:r>
              <a:rPr lang="en-GB" sz="2000" noProof="0" dirty="0">
                <a:latin typeface="+mn-lt"/>
                <a:ea typeface="Calibri" panose="020F0502020204030204" pitchFamily="34" charset="0"/>
                <a:cs typeface="Calibri" panose="020F0502020204030204" pitchFamily="34" charset="0"/>
              </a:rPr>
              <a:t>gain </a:t>
            </a:r>
            <a:r>
              <a:rPr lang="en-GB" sz="2000" b="1" noProof="0" dirty="0">
                <a:latin typeface="+mn-lt"/>
                <a:ea typeface="Calibri" panose="020F0502020204030204" pitchFamily="34" charset="0"/>
                <a:cs typeface="Calibri" panose="020F0502020204030204" pitchFamily="34" charset="0"/>
              </a:rPr>
              <a:t>extra margin in case of degradation</a:t>
            </a:r>
          </a:p>
        </p:txBody>
      </p:sp>
      <p:sp>
        <p:nvSpPr>
          <p:cNvPr id="11" name="TextBox 10">
            <a:extLst>
              <a:ext uri="{FF2B5EF4-FFF2-40B4-BE49-F238E27FC236}">
                <a16:creationId xmlns:a16="http://schemas.microsoft.com/office/drawing/2014/main" id="{7B10AF00-7449-23E3-EEF1-2A5D420958F4}"/>
              </a:ext>
            </a:extLst>
          </p:cNvPr>
          <p:cNvSpPr txBox="1"/>
          <p:nvPr/>
        </p:nvSpPr>
        <p:spPr>
          <a:xfrm>
            <a:off x="6556860" y="3083355"/>
            <a:ext cx="3686880" cy="369332"/>
          </a:xfrm>
          <a:prstGeom prst="rect">
            <a:avLst/>
          </a:prstGeom>
          <a:noFill/>
        </p:spPr>
        <p:txBody>
          <a:bodyPr wrap="square">
            <a:spAutoFit/>
          </a:bodyPr>
          <a:lstStyle/>
          <a:p>
            <a:pPr>
              <a:spcBef>
                <a:spcPts val="600"/>
              </a:spcBef>
            </a:pPr>
            <a:r>
              <a:rPr lang="en-GB" sz="1800" noProof="0" dirty="0">
                <a:solidFill>
                  <a:schemeClr val="accent6">
                    <a:lumMod val="50000"/>
                  </a:schemeClr>
                </a:solidFill>
                <a:latin typeface="+mn-lt"/>
                <a:ea typeface="Calibri" panose="020F0502020204030204" pitchFamily="34" charset="0"/>
                <a:cs typeface="Calibri" panose="020F0502020204030204" pitchFamily="34" charset="0"/>
              </a:rPr>
              <a:t>Run2-Run3 Heat load comparison</a:t>
            </a:r>
          </a:p>
        </p:txBody>
      </p:sp>
    </p:spTree>
    <p:extLst>
      <p:ext uri="{BB962C8B-B14F-4D97-AF65-F5344CB8AC3E}">
        <p14:creationId xmlns:p14="http://schemas.microsoft.com/office/powerpoint/2010/main" val="2779111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F2CA4-01EE-44C5-5386-E0C16CAB325A}"/>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34A69B9E-5BF3-9958-0A4E-66576214ECF8}"/>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A32FE526-654B-712E-0FAC-186482FF78BF}"/>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03C13AF4-A0B8-D528-4F08-F67C0FD205FA}"/>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B6CA1835-3619-BC85-5E0C-EF5D0EB7ECE5}"/>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9F4A9170-9248-B8BC-CFF7-D6A34221A78C}"/>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DECCC20F-2A20-A632-0098-3370E04F27E0}"/>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F10A112F-4BC6-59BD-0C14-C5384DB805F4}"/>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B5CB3A96-E193-6E6C-5022-C09B17DFBF3C}"/>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FA3EE6F7-6C3D-B473-A565-C2FC0FB3B8F6}"/>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488685B5-EC1C-D39E-4002-F29D603AEF6C}"/>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C4C76BD7-1A8F-A1FA-FBAB-E3F8E9AEDC3C}"/>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3A47A5C8-1BC4-1B27-4746-5A86EE554CB4}"/>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4BAEE279-8EA4-4770-EE9D-48B5710DB975}"/>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3F62508E-06B0-427F-12C8-C261AEC15EB1}"/>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15BAF4EF-62B5-6534-1F2E-D57135169EDB}"/>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C9A500AC-3338-844E-36AA-6EFC9C3F880C}"/>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C192E78D-87FF-9A7E-77F0-05EB973FC6AE}"/>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CEDBDA19-DA11-3EB9-8BE8-48F625570221}"/>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CD8AE9FD-0716-E99B-86E9-4BE883465DB9}"/>
                </a:ext>
              </a:extLst>
            </p:cNvPr>
            <p:cNvPicPr>
              <a:picLocks noChangeAspect="1"/>
            </p:cNvPicPr>
            <p:nvPr/>
          </p:nvPicPr>
          <p:blipFill>
            <a:blip r:embed="rId8"/>
            <a:stretch>
              <a:fillRect/>
            </a:stretch>
          </p:blipFill>
          <p:spPr>
            <a:xfrm>
              <a:off x="2850966" y="1530296"/>
              <a:ext cx="2387783" cy="1162948"/>
            </a:xfrm>
            <a:prstGeom prst="rect">
              <a:avLst/>
            </a:prstGeom>
          </p:spPr>
        </p:pic>
      </p:grpSp>
      <p:grpSp>
        <p:nvGrpSpPr>
          <p:cNvPr id="1122" name="Group 1121">
            <a:extLst>
              <a:ext uri="{FF2B5EF4-FFF2-40B4-BE49-F238E27FC236}">
                <a16:creationId xmlns:a16="http://schemas.microsoft.com/office/drawing/2014/main" id="{B8FB324F-3AED-D121-DEAC-7BE9FBD03D20}"/>
              </a:ext>
            </a:extLst>
          </p:cNvPr>
          <p:cNvGrpSpPr/>
          <p:nvPr/>
        </p:nvGrpSpPr>
        <p:grpSpPr>
          <a:xfrm>
            <a:off x="5865570" y="273074"/>
            <a:ext cx="1795363" cy="917734"/>
            <a:chOff x="7001600" y="2101740"/>
            <a:chExt cx="1795363" cy="917734"/>
          </a:xfrm>
        </p:grpSpPr>
        <p:sp>
          <p:nvSpPr>
            <p:cNvPr id="7" name="TextBox 6">
              <a:extLst>
                <a:ext uri="{FF2B5EF4-FFF2-40B4-BE49-F238E27FC236}">
                  <a16:creationId xmlns:a16="http://schemas.microsoft.com/office/drawing/2014/main" id="{33F24170-75D6-C120-6C50-41A2774A373B}"/>
                </a:ext>
              </a:extLst>
            </p:cNvPr>
            <p:cNvSpPr txBox="1"/>
            <p:nvPr/>
          </p:nvSpPr>
          <p:spPr>
            <a:xfrm>
              <a:off x="7001600" y="2101740"/>
              <a:ext cx="1795363" cy="430887"/>
            </a:xfrm>
            <a:prstGeom prst="rect">
              <a:avLst/>
            </a:prstGeom>
            <a:noFill/>
          </p:spPr>
          <p:txBody>
            <a:bodyPr wrap="none" lIns="0" tIns="0" rIns="0" bIns="0" rtlCol="0">
              <a:spAutoFit/>
            </a:bodyPr>
            <a:lstStyle/>
            <a:p>
              <a:pPr algn="ctr"/>
              <a:r>
                <a:rPr lang="en-GB" sz="1400" b="1" dirty="0" err="1"/>
                <a:t>VdM</a:t>
              </a:r>
              <a:r>
                <a:rPr lang="en-GB" sz="1400" b="1" dirty="0"/>
                <a:t> &amp; Calibration </a:t>
              </a:r>
            </a:p>
            <a:p>
              <a:pPr algn="ctr"/>
              <a:r>
                <a:rPr lang="en-GB" sz="1400" b="1" dirty="0"/>
                <a:t>Runs</a:t>
              </a:r>
              <a:r>
                <a:rPr lang="en-GB" sz="1400" dirty="0"/>
                <a:t>, 16</a:t>
              </a:r>
              <a:r>
                <a:rPr lang="en-GB" sz="1400" baseline="30000" dirty="0"/>
                <a:t>th</a:t>
              </a:r>
              <a:r>
                <a:rPr lang="en-GB" sz="1400" dirty="0"/>
                <a:t> – 20</a:t>
              </a:r>
              <a:r>
                <a:rPr lang="en-GB" sz="1400" baseline="30000" dirty="0"/>
                <a:t>th</a:t>
              </a:r>
              <a:r>
                <a:rPr lang="en-GB" sz="1400" dirty="0"/>
                <a:t> May </a:t>
              </a:r>
            </a:p>
          </p:txBody>
        </p:sp>
        <p:pic>
          <p:nvPicPr>
            <p:cNvPr id="1072" name="Picture 1071">
              <a:extLst>
                <a:ext uri="{FF2B5EF4-FFF2-40B4-BE49-F238E27FC236}">
                  <a16:creationId xmlns:a16="http://schemas.microsoft.com/office/drawing/2014/main" id="{B24ECD94-1F55-F9B0-25C3-F133D89844CA}"/>
                </a:ext>
              </a:extLst>
            </p:cNvPr>
            <p:cNvPicPr>
              <a:picLocks noChangeAspect="1"/>
            </p:cNvPicPr>
            <p:nvPr/>
          </p:nvPicPr>
          <p:blipFill>
            <a:blip r:embed="rId9"/>
            <a:stretch>
              <a:fillRect/>
            </a:stretch>
          </p:blipFill>
          <p:spPr>
            <a:xfrm>
              <a:off x="7065168" y="2539245"/>
              <a:ext cx="1597685" cy="480229"/>
            </a:xfrm>
            <a:prstGeom prst="rect">
              <a:avLst/>
            </a:prstGeom>
          </p:spPr>
        </p:pic>
      </p:grpSp>
      <p:grpSp>
        <p:nvGrpSpPr>
          <p:cNvPr id="1123" name="Group 1122">
            <a:extLst>
              <a:ext uri="{FF2B5EF4-FFF2-40B4-BE49-F238E27FC236}">
                <a16:creationId xmlns:a16="http://schemas.microsoft.com/office/drawing/2014/main" id="{362F96AE-53CC-51F9-6F6B-DE9B228A89EB}"/>
              </a:ext>
            </a:extLst>
          </p:cNvPr>
          <p:cNvGrpSpPr/>
          <p:nvPr/>
        </p:nvGrpSpPr>
        <p:grpSpPr>
          <a:xfrm>
            <a:off x="6691533" y="1741154"/>
            <a:ext cx="1526919" cy="1504106"/>
            <a:chOff x="8261638" y="4506386"/>
            <a:chExt cx="1526919" cy="1504106"/>
          </a:xfrm>
        </p:grpSpPr>
        <p:sp>
          <p:nvSpPr>
            <p:cNvPr id="31" name="TextBox 30">
              <a:extLst>
                <a:ext uri="{FF2B5EF4-FFF2-40B4-BE49-F238E27FC236}">
                  <a16:creationId xmlns:a16="http://schemas.microsoft.com/office/drawing/2014/main" id="{9535E149-56B8-A68D-55E3-F90539628B71}"/>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081" name="Picture 1080">
              <a:extLst>
                <a:ext uri="{FF2B5EF4-FFF2-40B4-BE49-F238E27FC236}">
                  <a16:creationId xmlns:a16="http://schemas.microsoft.com/office/drawing/2014/main" id="{8EC286AE-733D-8221-9F3B-F8F894F64243}"/>
                </a:ext>
              </a:extLst>
            </p:cNvPr>
            <p:cNvPicPr>
              <a:picLocks noChangeAspect="1"/>
            </p:cNvPicPr>
            <p:nvPr/>
          </p:nvPicPr>
          <p:blipFill>
            <a:blip r:embed="rId10"/>
            <a:stretch>
              <a:fillRect/>
            </a:stretch>
          </p:blipFill>
          <p:spPr>
            <a:xfrm>
              <a:off x="8261638" y="4952514"/>
              <a:ext cx="1526919" cy="1057978"/>
            </a:xfrm>
            <a:prstGeom prst="rect">
              <a:avLst/>
            </a:prstGeom>
          </p:spPr>
        </p:pic>
      </p:grpSp>
      <p:grpSp>
        <p:nvGrpSpPr>
          <p:cNvPr id="1126" name="Group 1125">
            <a:extLst>
              <a:ext uri="{FF2B5EF4-FFF2-40B4-BE49-F238E27FC236}">
                <a16:creationId xmlns:a16="http://schemas.microsoft.com/office/drawing/2014/main" id="{1C58CDE4-7714-BDED-5A81-BA7A6517ABA8}"/>
              </a:ext>
            </a:extLst>
          </p:cNvPr>
          <p:cNvGrpSpPr/>
          <p:nvPr/>
        </p:nvGrpSpPr>
        <p:grpSpPr>
          <a:xfrm>
            <a:off x="7386611" y="4017573"/>
            <a:ext cx="1663681" cy="1766821"/>
            <a:chOff x="8687352" y="916261"/>
            <a:chExt cx="1663681" cy="1766821"/>
          </a:xfrm>
        </p:grpSpPr>
        <p:sp>
          <p:nvSpPr>
            <p:cNvPr id="10" name="TextBox 9">
              <a:extLst>
                <a:ext uri="{FF2B5EF4-FFF2-40B4-BE49-F238E27FC236}">
                  <a16:creationId xmlns:a16="http://schemas.microsoft.com/office/drawing/2014/main" id="{66D7A7DC-CF4E-6FB3-57E2-965D8A517CAB}"/>
                </a:ext>
              </a:extLst>
            </p:cNvPr>
            <p:cNvSpPr txBox="1"/>
            <p:nvPr/>
          </p:nvSpPr>
          <p:spPr>
            <a:xfrm>
              <a:off x="8706195" y="916261"/>
              <a:ext cx="1513834" cy="430887"/>
            </a:xfrm>
            <a:prstGeom prst="rect">
              <a:avLst/>
            </a:prstGeom>
            <a:noFill/>
          </p:spPr>
          <p:txBody>
            <a:bodyPr wrap="square" lIns="0" tIns="0" rIns="0" bIns="0" rtlCol="0">
              <a:spAutoFit/>
            </a:bodyPr>
            <a:lstStyle/>
            <a:p>
              <a:pPr algn="ctr"/>
              <a:r>
                <a:rPr lang="en-GB" sz="1400" b="1" dirty="0"/>
                <a:t>β* back to 30 cm </a:t>
              </a:r>
              <a:r>
                <a:rPr lang="en-GB" sz="1400" dirty="0"/>
                <a:t>17</a:t>
              </a:r>
              <a:r>
                <a:rPr lang="en-GB" sz="1400" baseline="30000" dirty="0"/>
                <a:t>th</a:t>
              </a:r>
              <a:r>
                <a:rPr lang="en-GB" sz="1400" dirty="0"/>
                <a:t> June</a:t>
              </a:r>
            </a:p>
          </p:txBody>
        </p:sp>
        <p:pic>
          <p:nvPicPr>
            <p:cNvPr id="109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E4E4C518-458C-416C-7274-305ED2E0AD8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352" y="1466218"/>
              <a:ext cx="1663681" cy="1216864"/>
            </a:xfrm>
            <a:prstGeom prst="rect">
              <a:avLst/>
            </a:prstGeom>
            <a:noFill/>
            <a:extLst>
              <a:ext uri="{909E8E84-426E-40DD-AFC4-6F175D3DCCD1}">
                <a14:hiddenFill xmlns:a14="http://schemas.microsoft.com/office/drawing/2010/main">
                  <a:solidFill>
                    <a:srgbClr val="FFFFFF"/>
                  </a:solidFill>
                </a14:hiddenFill>
              </a:ext>
            </a:extLst>
          </p:spPr>
        </p:pic>
      </p:grpSp>
      <p:sp>
        <p:nvSpPr>
          <p:cNvPr id="42" name="Title 2">
            <a:extLst>
              <a:ext uri="{FF2B5EF4-FFF2-40B4-BE49-F238E27FC236}">
                <a16:creationId xmlns:a16="http://schemas.microsoft.com/office/drawing/2014/main" id="{D5563804-7954-9B57-717B-136EF1936D11}"/>
              </a:ext>
            </a:extLst>
          </p:cNvPr>
          <p:cNvSpPr>
            <a:spLocks noGrp="1"/>
          </p:cNvSpPr>
          <p:nvPr>
            <p:ph type="title"/>
          </p:nvPr>
        </p:nvSpPr>
        <p:spPr>
          <a:xfrm>
            <a:off x="609601" y="274638"/>
            <a:ext cx="7944319" cy="714265"/>
          </a:xfrm>
          <a:noFill/>
        </p:spPr>
        <p:txBody>
          <a:bodyPr>
            <a:normAutofit/>
          </a:bodyPr>
          <a:lstStyle/>
          <a:p>
            <a:r>
              <a:rPr lang="en-GB" dirty="0"/>
              <a:t>LHC in 2024</a:t>
            </a:r>
          </a:p>
        </p:txBody>
      </p:sp>
      <p:pic>
        <p:nvPicPr>
          <p:cNvPr id="44" name="Picture 43" descr="A green and gold bottle of champagne&#10;&#10;Description automatically generated">
            <a:extLst>
              <a:ext uri="{FF2B5EF4-FFF2-40B4-BE49-F238E27FC236}">
                <a16:creationId xmlns:a16="http://schemas.microsoft.com/office/drawing/2014/main" id="{CC677C9F-107E-E9B5-922E-F9B0DC76E8C9}"/>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8817100" y="2540965"/>
            <a:ext cx="735350" cy="696010"/>
          </a:xfrm>
          <a:prstGeom prst="rect">
            <a:avLst/>
          </a:prstGeom>
        </p:spPr>
      </p:pic>
      <p:sp>
        <p:nvSpPr>
          <p:cNvPr id="45" name="TextBox 44">
            <a:extLst>
              <a:ext uri="{FF2B5EF4-FFF2-40B4-BE49-F238E27FC236}">
                <a16:creationId xmlns:a16="http://schemas.microsoft.com/office/drawing/2014/main" id="{62C0A20E-2873-A6CC-FF4D-5220847EFB22}"/>
              </a:ext>
            </a:extLst>
          </p:cNvPr>
          <p:cNvSpPr txBox="1"/>
          <p:nvPr/>
        </p:nvSpPr>
        <p:spPr>
          <a:xfrm>
            <a:off x="8515515" y="2200040"/>
            <a:ext cx="1526918" cy="215444"/>
          </a:xfrm>
          <a:prstGeom prst="rect">
            <a:avLst/>
          </a:prstGeom>
          <a:noFill/>
        </p:spPr>
        <p:txBody>
          <a:bodyPr wrap="square" lIns="0" tIns="0" rIns="0" bIns="0" rtlCol="0">
            <a:spAutoFit/>
          </a:bodyPr>
          <a:lstStyle/>
          <a:p>
            <a:pPr algn="l"/>
            <a:r>
              <a:rPr lang="en-GB" sz="1400" b="1" dirty="0"/>
              <a:t>Beyond 110 fb</a:t>
            </a:r>
            <a:r>
              <a:rPr lang="en-GB" sz="1400" b="1" baseline="30000" dirty="0"/>
              <a:t>-1</a:t>
            </a:r>
            <a:endParaRPr lang="en-GB" sz="1400" baseline="30000" dirty="0"/>
          </a:p>
        </p:txBody>
      </p:sp>
      <p:pic>
        <p:nvPicPr>
          <p:cNvPr id="46" name="Picture 45">
            <a:extLst>
              <a:ext uri="{FF2B5EF4-FFF2-40B4-BE49-F238E27FC236}">
                <a16:creationId xmlns:a16="http://schemas.microsoft.com/office/drawing/2014/main" id="{3B1B84E6-EBCC-1FD5-69F4-C41EE8A6DDE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288570" y="2042963"/>
            <a:ext cx="1817560" cy="175187"/>
          </a:xfrm>
          <a:prstGeom prst="rect">
            <a:avLst/>
          </a:prstGeom>
        </p:spPr>
      </p:pic>
      <p:sp>
        <p:nvSpPr>
          <p:cNvPr id="53" name="TextBox 52">
            <a:extLst>
              <a:ext uri="{FF2B5EF4-FFF2-40B4-BE49-F238E27FC236}">
                <a16:creationId xmlns:a16="http://schemas.microsoft.com/office/drawing/2014/main" id="{A9040B5A-D032-706D-D0F0-D7F929C6EE1E}"/>
              </a:ext>
            </a:extLst>
          </p:cNvPr>
          <p:cNvSpPr txBox="1"/>
          <p:nvPr/>
        </p:nvSpPr>
        <p:spPr>
          <a:xfrm>
            <a:off x="10279889" y="1367750"/>
            <a:ext cx="1817559" cy="584775"/>
          </a:xfrm>
          <a:prstGeom prst="rect">
            <a:avLst/>
          </a:prstGeom>
          <a:noFill/>
        </p:spPr>
        <p:txBody>
          <a:bodyPr wrap="square" lIns="0" tIns="0" rIns="0" bIns="0" rtlCol="0">
            <a:spAutoFit/>
          </a:bodyPr>
          <a:lstStyle/>
          <a:p>
            <a:pPr algn="ctr"/>
            <a:r>
              <a:rPr lang="en-GB" sz="1400" b="1" dirty="0"/>
              <a:t>IONS run</a:t>
            </a:r>
          </a:p>
          <a:p>
            <a:pPr algn="ctr"/>
            <a:r>
              <a:rPr lang="en-GB" sz="1200" dirty="0"/>
              <a:t>(YETS started on 25</a:t>
            </a:r>
            <a:r>
              <a:rPr lang="en-GB" sz="1200" baseline="30000" dirty="0"/>
              <a:t>th</a:t>
            </a:r>
            <a:r>
              <a:rPr lang="en-GB" sz="1200" dirty="0"/>
              <a:t> November)</a:t>
            </a:r>
            <a:endParaRPr lang="en-GB" sz="1200" baseline="30000" dirty="0"/>
          </a:p>
        </p:txBody>
      </p:sp>
      <p:sp>
        <p:nvSpPr>
          <p:cNvPr id="54" name="TextBox 53">
            <a:extLst>
              <a:ext uri="{FF2B5EF4-FFF2-40B4-BE49-F238E27FC236}">
                <a16:creationId xmlns:a16="http://schemas.microsoft.com/office/drawing/2014/main" id="{674AF6DB-31ED-7E50-D592-32C0EE01C715}"/>
              </a:ext>
            </a:extLst>
          </p:cNvPr>
          <p:cNvSpPr txBox="1"/>
          <p:nvPr/>
        </p:nvSpPr>
        <p:spPr>
          <a:xfrm>
            <a:off x="9629260" y="3991536"/>
            <a:ext cx="1608613" cy="615553"/>
          </a:xfrm>
          <a:prstGeom prst="rect">
            <a:avLst/>
          </a:prstGeom>
          <a:noFill/>
        </p:spPr>
        <p:txBody>
          <a:bodyPr wrap="square" lIns="0" tIns="0" rIns="0" bIns="0" rtlCol="0">
            <a:spAutoFit/>
          </a:bodyPr>
          <a:lstStyle/>
          <a:p>
            <a:pPr algn="ctr"/>
            <a:r>
              <a:rPr lang="en-GB" sz="1400" b="1" dirty="0"/>
              <a:t>pp reference run </a:t>
            </a:r>
            <a:r>
              <a:rPr lang="en-GB" sz="1400" dirty="0"/>
              <a:t>28</a:t>
            </a:r>
            <a:r>
              <a:rPr lang="en-GB" sz="1400" baseline="30000" dirty="0"/>
              <a:t>th</a:t>
            </a:r>
            <a:r>
              <a:rPr lang="en-GB" sz="1400" dirty="0"/>
              <a:t> Oct – 2</a:t>
            </a:r>
            <a:r>
              <a:rPr lang="en-GB" sz="1400" baseline="30000" dirty="0"/>
              <a:t>nd</a:t>
            </a:r>
            <a:r>
              <a:rPr lang="en-GB" sz="1400" dirty="0"/>
              <a:t> Nov</a:t>
            </a:r>
          </a:p>
          <a:p>
            <a:pPr algn="ctr"/>
            <a:r>
              <a:rPr lang="en-GB" sz="1200" dirty="0"/>
              <a:t>90% availability</a:t>
            </a:r>
          </a:p>
        </p:txBody>
      </p:sp>
      <p:pic>
        <p:nvPicPr>
          <p:cNvPr id="2" name="Picture 1" descr="A diagram of a program&#10;&#10;Description automatically generated with medium confidence">
            <a:extLst>
              <a:ext uri="{FF2B5EF4-FFF2-40B4-BE49-F238E27FC236}">
                <a16:creationId xmlns:a16="http://schemas.microsoft.com/office/drawing/2014/main" id="{844D32E2-223A-7DF2-5CF1-6F3CF1C36F9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82996" y="4711334"/>
            <a:ext cx="1514354" cy="1084910"/>
          </a:xfrm>
          <a:prstGeom prst="rect">
            <a:avLst/>
          </a:prstGeom>
        </p:spPr>
      </p:pic>
      <p:sp>
        <p:nvSpPr>
          <p:cNvPr id="3" name="TextBox 2">
            <a:extLst>
              <a:ext uri="{FF2B5EF4-FFF2-40B4-BE49-F238E27FC236}">
                <a16:creationId xmlns:a16="http://schemas.microsoft.com/office/drawing/2014/main" id="{5190FA27-0406-C133-7FFA-158CD0FAC370}"/>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4" name="TextBox 3">
            <a:extLst>
              <a:ext uri="{FF2B5EF4-FFF2-40B4-BE49-F238E27FC236}">
                <a16:creationId xmlns:a16="http://schemas.microsoft.com/office/drawing/2014/main" id="{F2C0A85E-4E1D-75B0-8BA7-71ECCD11D688}"/>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5" name="Rectangle 4">
            <a:extLst>
              <a:ext uri="{FF2B5EF4-FFF2-40B4-BE49-F238E27FC236}">
                <a16:creationId xmlns:a16="http://schemas.microsoft.com/office/drawing/2014/main" id="{0B5D7D31-5B82-5566-C0CF-08E5780B2668}"/>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ABF0F39A-2C79-C17D-F68A-F6FD0095BB63}"/>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D0F38366-D077-C78B-7530-6D2F9350D1D3}"/>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74D1C182-CAFF-BF49-B2A1-510880D4A179}"/>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6DB004B-AE27-2F2B-8174-93B557A2F4B6}"/>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268013B-4D38-F43A-876F-4797D3A659D7}"/>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C052C0D-2047-ABB2-5756-2D7E7D6C506E}"/>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3069156-DDA4-053E-BDC9-55B036159690}"/>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4DE8BC62-543C-1F4C-169A-5E8C2C70D8A8}"/>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AA63185-01C0-AE57-4CED-91D8905F393B}"/>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20" name="TextBox 19">
            <a:extLst>
              <a:ext uri="{FF2B5EF4-FFF2-40B4-BE49-F238E27FC236}">
                <a16:creationId xmlns:a16="http://schemas.microsoft.com/office/drawing/2014/main" id="{B5F856EC-543B-CDFA-B7CE-F1B0CC2CF888}"/>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1" name="TextBox 20">
            <a:extLst>
              <a:ext uri="{FF2B5EF4-FFF2-40B4-BE49-F238E27FC236}">
                <a16:creationId xmlns:a16="http://schemas.microsoft.com/office/drawing/2014/main" id="{9D7049E9-06DF-061C-B173-69EAA2580308}"/>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2" name="TextBox 21">
            <a:extLst>
              <a:ext uri="{FF2B5EF4-FFF2-40B4-BE49-F238E27FC236}">
                <a16:creationId xmlns:a16="http://schemas.microsoft.com/office/drawing/2014/main" id="{B8C20ACA-990B-3F30-DEFE-CECC7DB53391}"/>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8" name="TextBox 27">
            <a:extLst>
              <a:ext uri="{FF2B5EF4-FFF2-40B4-BE49-F238E27FC236}">
                <a16:creationId xmlns:a16="http://schemas.microsoft.com/office/drawing/2014/main" id="{85D9FBE0-EB64-B7F9-8C3D-19239A6A712C}"/>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33" name="TextBox 32">
            <a:extLst>
              <a:ext uri="{FF2B5EF4-FFF2-40B4-BE49-F238E27FC236}">
                <a16:creationId xmlns:a16="http://schemas.microsoft.com/office/drawing/2014/main" id="{A3154658-10ED-8472-67A9-331E50324A0F}"/>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4" name="TextBox 33">
            <a:extLst>
              <a:ext uri="{FF2B5EF4-FFF2-40B4-BE49-F238E27FC236}">
                <a16:creationId xmlns:a16="http://schemas.microsoft.com/office/drawing/2014/main" id="{ACE77B98-1A63-9C98-19B6-129622F37416}"/>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8" name="Straight Connector 37">
            <a:extLst>
              <a:ext uri="{FF2B5EF4-FFF2-40B4-BE49-F238E27FC236}">
                <a16:creationId xmlns:a16="http://schemas.microsoft.com/office/drawing/2014/main" id="{F946CB34-4492-E799-F9B8-14695149CAEF}"/>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A64F773-2C9D-BDED-E932-72D0EC7DDB8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1" name="Straight Connector 40">
            <a:extLst>
              <a:ext uri="{FF2B5EF4-FFF2-40B4-BE49-F238E27FC236}">
                <a16:creationId xmlns:a16="http://schemas.microsoft.com/office/drawing/2014/main" id="{4A300F03-B704-AAE5-B719-D1EA2FE1714D}"/>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BECA665E-2D45-EDC8-5C7A-7C76EE8947E8}"/>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50" name="Straight Connector 49">
            <a:extLst>
              <a:ext uri="{FF2B5EF4-FFF2-40B4-BE49-F238E27FC236}">
                <a16:creationId xmlns:a16="http://schemas.microsoft.com/office/drawing/2014/main" id="{D2140C12-2226-E442-7710-600E7D535B6F}"/>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55DCD79-6309-4C16-7E92-AD25A2552152}"/>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5" name="Straight Connector 54">
            <a:extLst>
              <a:ext uri="{FF2B5EF4-FFF2-40B4-BE49-F238E27FC236}">
                <a16:creationId xmlns:a16="http://schemas.microsoft.com/office/drawing/2014/main" id="{E480F623-C5C0-F1BC-5E4E-5BA88D7B42C9}"/>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47319989-E3B4-C4C9-B6F7-CE2D2B22CE31}"/>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7" name="Straight Connector 56">
            <a:extLst>
              <a:ext uri="{FF2B5EF4-FFF2-40B4-BE49-F238E27FC236}">
                <a16:creationId xmlns:a16="http://schemas.microsoft.com/office/drawing/2014/main" id="{9CBFDBF1-8A37-7612-E6BA-1F1BBB43E0CE}"/>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CD884B1F-C982-7A60-AD1B-D80C22121B86}"/>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
        <p:nvSpPr>
          <p:cNvPr id="15" name="TextBox 14">
            <a:extLst>
              <a:ext uri="{FF2B5EF4-FFF2-40B4-BE49-F238E27FC236}">
                <a16:creationId xmlns:a16="http://schemas.microsoft.com/office/drawing/2014/main" id="{B141F243-F1F5-48BE-5F84-B229A7350B39}"/>
              </a:ext>
            </a:extLst>
          </p:cNvPr>
          <p:cNvSpPr txBox="1"/>
          <p:nvPr/>
        </p:nvSpPr>
        <p:spPr>
          <a:xfrm>
            <a:off x="8430228" y="710579"/>
            <a:ext cx="1526918" cy="646331"/>
          </a:xfrm>
          <a:prstGeom prst="rect">
            <a:avLst/>
          </a:prstGeom>
          <a:noFill/>
        </p:spPr>
        <p:txBody>
          <a:bodyPr wrap="square" lIns="0" tIns="0" rIns="0" bIns="0" rtlCol="0">
            <a:spAutoFit/>
          </a:bodyPr>
          <a:lstStyle/>
          <a:p>
            <a:pPr algn="ctr"/>
            <a:r>
              <a:rPr lang="en-GB" sz="1400" b="1" dirty="0"/>
              <a:t>Stable Lumi</a:t>
            </a:r>
          </a:p>
          <a:p>
            <a:pPr algn="ctr"/>
            <a:r>
              <a:rPr lang="en-GB" sz="1400" b="1" dirty="0"/>
              <a:t>Production </a:t>
            </a:r>
          </a:p>
          <a:p>
            <a:pPr algn="ctr"/>
            <a:r>
              <a:rPr lang="en-GB" sz="1400" dirty="0"/>
              <a:t>Summer period</a:t>
            </a:r>
          </a:p>
        </p:txBody>
      </p:sp>
      <p:pic>
        <p:nvPicPr>
          <p:cNvPr id="17" name="Picture 16" descr="A graph showing a graph&#10;&#10;Description automatically generated with medium confidence">
            <a:extLst>
              <a:ext uri="{FF2B5EF4-FFF2-40B4-BE49-F238E27FC236}">
                <a16:creationId xmlns:a16="http://schemas.microsoft.com/office/drawing/2014/main" id="{E6171CEF-4E15-3B36-1428-7E4881FF4011}"/>
              </a:ext>
            </a:extLst>
          </p:cNvPr>
          <p:cNvPicPr>
            <a:picLocks noChangeAspect="1"/>
          </p:cNvPicPr>
          <p:nvPr/>
        </p:nvPicPr>
        <p:blipFill>
          <a:blip r:embed="rId15">
            <a:extLst>
              <a:ext uri="{28A0092B-C50C-407E-A947-70E740481C1C}">
                <a14:useLocalDpi xmlns:a14="http://schemas.microsoft.com/office/drawing/2010/main" val="0"/>
              </a:ext>
            </a:extLst>
          </a:blip>
          <a:srcRect l="320" t="11556" r="2790" b="10831"/>
          <a:stretch/>
        </p:blipFill>
        <p:spPr>
          <a:xfrm>
            <a:off x="8420511" y="1421340"/>
            <a:ext cx="1536635" cy="646330"/>
          </a:xfrm>
          <a:prstGeom prst="rect">
            <a:avLst/>
          </a:prstGeom>
        </p:spPr>
      </p:pic>
      <p:sp>
        <p:nvSpPr>
          <p:cNvPr id="27" name="TextBox 26">
            <a:extLst>
              <a:ext uri="{FF2B5EF4-FFF2-40B4-BE49-F238E27FC236}">
                <a16:creationId xmlns:a16="http://schemas.microsoft.com/office/drawing/2014/main" id="{08759C43-F2E3-3E62-252E-07BFC695E12D}"/>
              </a:ext>
            </a:extLst>
          </p:cNvPr>
          <p:cNvSpPr txBox="1"/>
          <p:nvPr/>
        </p:nvSpPr>
        <p:spPr>
          <a:xfrm>
            <a:off x="10331126" y="2347264"/>
            <a:ext cx="1817560" cy="677108"/>
          </a:xfrm>
          <a:prstGeom prst="rect">
            <a:avLst/>
          </a:prstGeom>
          <a:noFill/>
        </p:spPr>
        <p:txBody>
          <a:bodyPr wrap="square">
            <a:spAutoFit/>
          </a:bodyPr>
          <a:lstStyle/>
          <a:p>
            <a:r>
              <a:rPr lang="en-GB" sz="1400" b="1" dirty="0"/>
              <a:t>1.9 nb</a:t>
            </a:r>
            <a:r>
              <a:rPr lang="en-GB" sz="1400" b="1" baseline="30000" dirty="0"/>
              <a:t>-1</a:t>
            </a:r>
            <a:r>
              <a:rPr lang="en-GB" sz="1400" b="1" dirty="0"/>
              <a:t> in IP1/2/5</a:t>
            </a:r>
          </a:p>
          <a:p>
            <a:pPr algn="ctr"/>
            <a:r>
              <a:rPr lang="en-GB" sz="1200" dirty="0"/>
              <a:t>(same as 2023 in 50% of the time)</a:t>
            </a:r>
            <a:endParaRPr lang="en-CH" sz="1200" dirty="0"/>
          </a:p>
        </p:txBody>
      </p:sp>
      <p:pic>
        <p:nvPicPr>
          <p:cNvPr id="30" name="Picture 29" descr="A green and gold bottle of champagne&#10;&#10;Description automatically generated">
            <a:extLst>
              <a:ext uri="{FF2B5EF4-FFF2-40B4-BE49-F238E27FC236}">
                <a16:creationId xmlns:a16="http://schemas.microsoft.com/office/drawing/2014/main" id="{3B15DD12-283A-D6B9-1B14-A27373E199F3}"/>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10872231" y="476649"/>
            <a:ext cx="735350" cy="696010"/>
          </a:xfrm>
          <a:prstGeom prst="rect">
            <a:avLst/>
          </a:prstGeom>
        </p:spPr>
      </p:pic>
    </p:spTree>
    <p:extLst>
      <p:ext uri="{BB962C8B-B14F-4D97-AF65-F5344CB8AC3E}">
        <p14:creationId xmlns:p14="http://schemas.microsoft.com/office/powerpoint/2010/main" val="125779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54" grpId="0"/>
      <p:bldP spid="15"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E9661-9A29-5510-2B04-D9EF41439845}"/>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7DE9392B-6BF1-DD46-7298-2D9758152AB9}"/>
              </a:ext>
            </a:extLst>
          </p:cNvPr>
          <p:cNvSpPr>
            <a:spLocks noGrp="1"/>
          </p:cNvSpPr>
          <p:nvPr>
            <p:ph type="title"/>
          </p:nvPr>
        </p:nvSpPr>
        <p:spPr>
          <a:xfrm>
            <a:off x="609600" y="274638"/>
            <a:ext cx="7637079" cy="714265"/>
          </a:xfrm>
        </p:spPr>
        <p:txBody>
          <a:bodyPr>
            <a:normAutofit/>
          </a:bodyPr>
          <a:lstStyle/>
          <a:p>
            <a:r>
              <a:rPr lang="en-GB" dirty="0"/>
              <a:t>HL-LHC operation</a:t>
            </a:r>
          </a:p>
        </p:txBody>
      </p:sp>
      <p:pic>
        <p:nvPicPr>
          <p:cNvPr id="4" name="Google Shape;243;p40">
            <a:extLst>
              <a:ext uri="{FF2B5EF4-FFF2-40B4-BE49-F238E27FC236}">
                <a16:creationId xmlns:a16="http://schemas.microsoft.com/office/drawing/2014/main" id="{855959B4-F9E1-D6C8-66B6-9AB6D15E1352}"/>
              </a:ext>
            </a:extLst>
          </p:cNvPr>
          <p:cNvPicPr preferRelativeResize="0"/>
          <p:nvPr/>
        </p:nvPicPr>
        <p:blipFill>
          <a:blip r:embed="rId2">
            <a:alphaModFix/>
          </a:blip>
          <a:srcRect r="11004"/>
          <a:stretch/>
        </p:blipFill>
        <p:spPr>
          <a:xfrm>
            <a:off x="181631" y="1577843"/>
            <a:ext cx="5530320" cy="3059803"/>
          </a:xfrm>
          <a:prstGeom prst="rect">
            <a:avLst/>
          </a:prstGeom>
          <a:noFill/>
          <a:ln>
            <a:noFill/>
          </a:ln>
        </p:spPr>
      </p:pic>
      <p:sp>
        <p:nvSpPr>
          <p:cNvPr id="9" name="Google Shape;325;p46">
            <a:extLst>
              <a:ext uri="{FF2B5EF4-FFF2-40B4-BE49-F238E27FC236}">
                <a16:creationId xmlns:a16="http://schemas.microsoft.com/office/drawing/2014/main" id="{40EF2C6A-D50C-E204-1920-BB03C0756708}"/>
              </a:ext>
            </a:extLst>
          </p:cNvPr>
          <p:cNvSpPr txBox="1"/>
          <p:nvPr/>
        </p:nvSpPr>
        <p:spPr>
          <a:xfrm>
            <a:off x="268763" y="4819153"/>
            <a:ext cx="5952775" cy="52319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200" b="1" dirty="0">
                <a:solidFill>
                  <a:schemeClr val="tx1">
                    <a:lumMod val="60000"/>
                    <a:lumOff val="40000"/>
                  </a:schemeClr>
                </a:solidFill>
                <a:latin typeface="+mn-lt"/>
              </a:rPr>
              <a:t>Recent update</a:t>
            </a:r>
            <a:r>
              <a:rPr lang="en" sz="2200" dirty="0">
                <a:solidFill>
                  <a:schemeClr val="dk2"/>
                </a:solidFill>
                <a:latin typeface="+mn-lt"/>
              </a:rPr>
              <a:t>: IONS operation in 2031-2041</a:t>
            </a:r>
            <a:endParaRPr sz="2200" dirty="0">
              <a:solidFill>
                <a:schemeClr val="dk2"/>
              </a:solidFill>
              <a:latin typeface="+mn-lt"/>
            </a:endParaRPr>
          </a:p>
        </p:txBody>
      </p:sp>
      <p:pic>
        <p:nvPicPr>
          <p:cNvPr id="10" name="Picture 9">
            <a:extLst>
              <a:ext uri="{FF2B5EF4-FFF2-40B4-BE49-F238E27FC236}">
                <a16:creationId xmlns:a16="http://schemas.microsoft.com/office/drawing/2014/main" id="{A50B0262-5E6A-67BF-4A24-AA28DA622D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2844" y="501365"/>
            <a:ext cx="5212758" cy="5212758"/>
          </a:xfrm>
          <a:prstGeom prst="rect">
            <a:avLst/>
          </a:prstGeom>
        </p:spPr>
      </p:pic>
      <p:pic>
        <p:nvPicPr>
          <p:cNvPr id="3" name="Google Shape;243;p40">
            <a:extLst>
              <a:ext uri="{FF2B5EF4-FFF2-40B4-BE49-F238E27FC236}">
                <a16:creationId xmlns:a16="http://schemas.microsoft.com/office/drawing/2014/main" id="{8159B3DD-4D53-BC02-C92A-9EE14A6E73F4}"/>
              </a:ext>
            </a:extLst>
          </p:cNvPr>
          <p:cNvPicPr preferRelativeResize="0"/>
          <p:nvPr/>
        </p:nvPicPr>
        <p:blipFill>
          <a:blip r:embed="rId2">
            <a:alphaModFix/>
          </a:blip>
          <a:srcRect l="92705" r="-740"/>
          <a:stretch/>
        </p:blipFill>
        <p:spPr>
          <a:xfrm>
            <a:off x="5722273" y="1585292"/>
            <a:ext cx="499265" cy="3059803"/>
          </a:xfrm>
          <a:prstGeom prst="rect">
            <a:avLst/>
          </a:prstGeom>
          <a:noFill/>
          <a:ln>
            <a:noFill/>
          </a:ln>
        </p:spPr>
      </p:pic>
      <p:sp>
        <p:nvSpPr>
          <p:cNvPr id="5" name="Oval 4">
            <a:extLst>
              <a:ext uri="{FF2B5EF4-FFF2-40B4-BE49-F238E27FC236}">
                <a16:creationId xmlns:a16="http://schemas.microsoft.com/office/drawing/2014/main" id="{CC675D30-57E6-C592-57BB-D5C1AE1F61B2}"/>
              </a:ext>
            </a:extLst>
          </p:cNvPr>
          <p:cNvSpPr/>
          <p:nvPr/>
        </p:nvSpPr>
        <p:spPr>
          <a:xfrm>
            <a:off x="9898095" y="3236975"/>
            <a:ext cx="614480" cy="57607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175171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6FA3F-3AE1-A9F2-073D-296B35E41334}"/>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B7B9D097-B4DD-67C8-66C6-8A463EA68DED}"/>
              </a:ext>
            </a:extLst>
          </p:cNvPr>
          <p:cNvSpPr>
            <a:spLocks noGrp="1"/>
          </p:cNvSpPr>
          <p:nvPr>
            <p:ph type="title"/>
          </p:nvPr>
        </p:nvSpPr>
        <p:spPr>
          <a:xfrm>
            <a:off x="609600" y="274638"/>
            <a:ext cx="7637079" cy="714265"/>
          </a:xfrm>
        </p:spPr>
        <p:txBody>
          <a:bodyPr>
            <a:normAutofit/>
          </a:bodyPr>
          <a:lstStyle/>
          <a:p>
            <a:r>
              <a:rPr lang="en-GB" dirty="0"/>
              <a:t>HL-LHC operation</a:t>
            </a:r>
          </a:p>
        </p:txBody>
      </p:sp>
      <p:sp>
        <p:nvSpPr>
          <p:cNvPr id="4" name="Google Shape;372;p52">
            <a:extLst>
              <a:ext uri="{FF2B5EF4-FFF2-40B4-BE49-F238E27FC236}">
                <a16:creationId xmlns:a16="http://schemas.microsoft.com/office/drawing/2014/main" id="{8A70E5B0-82D3-A733-CCEC-DA5D4226BA18}"/>
              </a:ext>
            </a:extLst>
          </p:cNvPr>
          <p:cNvSpPr txBox="1"/>
          <p:nvPr/>
        </p:nvSpPr>
        <p:spPr>
          <a:xfrm>
            <a:off x="3350724" y="4273910"/>
            <a:ext cx="3648475" cy="156963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b="1" dirty="0">
                <a:solidFill>
                  <a:schemeClr val="tx1">
                    <a:lumMod val="60000"/>
                    <a:lumOff val="40000"/>
                  </a:schemeClr>
                </a:solidFill>
                <a:latin typeface="+mn-lt"/>
              </a:rPr>
              <a:t>NO pile-up increase</a:t>
            </a:r>
            <a:endParaRPr lang="en" sz="2400" dirty="0">
              <a:solidFill>
                <a:schemeClr val="tx1">
                  <a:lumMod val="60000"/>
                  <a:lumOff val="40000"/>
                </a:schemeClr>
              </a:solidFill>
              <a:latin typeface="+mn-lt"/>
            </a:endParaRPr>
          </a:p>
          <a:p>
            <a:pPr marL="285750" lvl="0" indent="-285750" algn="l" rtl="0">
              <a:spcBef>
                <a:spcPts val="600"/>
              </a:spcBef>
              <a:spcAft>
                <a:spcPts val="0"/>
              </a:spcAft>
              <a:buFont typeface="Arial" panose="020B0604020202020204" pitchFamily="34" charset="0"/>
              <a:buChar char="•"/>
            </a:pPr>
            <a:r>
              <a:rPr lang="en" sz="2000" b="1" dirty="0">
                <a:solidFill>
                  <a:schemeClr val="dk2"/>
                </a:solidFill>
                <a:latin typeface="+mn-lt"/>
              </a:rPr>
              <a:t>losses mitigation </a:t>
            </a:r>
            <a:r>
              <a:rPr lang="en" sz="1600" dirty="0">
                <a:solidFill>
                  <a:schemeClr val="dk2"/>
                </a:solidFill>
                <a:latin typeface="+mn-lt"/>
              </a:rPr>
              <a:t>(dynamic aperture and tails control)</a:t>
            </a:r>
          </a:p>
          <a:p>
            <a:pPr marL="285750" lvl="0" indent="-285750" algn="l" rtl="0">
              <a:spcBef>
                <a:spcPts val="600"/>
              </a:spcBef>
              <a:spcAft>
                <a:spcPts val="0"/>
              </a:spcAft>
              <a:buFont typeface="Arial" panose="020B0604020202020204" pitchFamily="34" charset="0"/>
              <a:buChar char="•"/>
            </a:pPr>
            <a:r>
              <a:rPr lang="en" sz="2000" b="1" dirty="0">
                <a:solidFill>
                  <a:schemeClr val="dk2"/>
                </a:solidFill>
                <a:latin typeface="+mn-lt"/>
              </a:rPr>
              <a:t>flat optics</a:t>
            </a:r>
            <a:endParaRPr sz="2000" b="1" dirty="0">
              <a:solidFill>
                <a:schemeClr val="dk2"/>
              </a:solidFill>
              <a:latin typeface="+mn-lt"/>
            </a:endParaRPr>
          </a:p>
        </p:txBody>
      </p:sp>
      <p:sp>
        <p:nvSpPr>
          <p:cNvPr id="6" name="Google Shape;374;p52">
            <a:extLst>
              <a:ext uri="{FF2B5EF4-FFF2-40B4-BE49-F238E27FC236}">
                <a16:creationId xmlns:a16="http://schemas.microsoft.com/office/drawing/2014/main" id="{E32FF71D-F96A-8A5A-58BA-A8A4F4D02C94}"/>
              </a:ext>
            </a:extLst>
          </p:cNvPr>
          <p:cNvSpPr txBox="1"/>
          <p:nvPr/>
        </p:nvSpPr>
        <p:spPr>
          <a:xfrm>
            <a:off x="7650597" y="4142490"/>
            <a:ext cx="3765300" cy="181585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b="1" dirty="0">
                <a:solidFill>
                  <a:schemeClr val="tx1">
                    <a:lumMod val="60000"/>
                    <a:lumOff val="40000"/>
                  </a:schemeClr>
                </a:solidFill>
                <a:latin typeface="+mn-lt"/>
              </a:rPr>
              <a:t>Pile-up</a:t>
            </a:r>
            <a:r>
              <a:rPr lang="en" sz="2400" dirty="0">
                <a:solidFill>
                  <a:schemeClr val="tx1">
                    <a:lumMod val="60000"/>
                    <a:lumOff val="40000"/>
                  </a:schemeClr>
                </a:solidFill>
                <a:latin typeface="+mn-lt"/>
              </a:rPr>
              <a:t> </a:t>
            </a:r>
            <a:r>
              <a:rPr lang="en" sz="2400" b="1" dirty="0">
                <a:solidFill>
                  <a:schemeClr val="tx1">
                    <a:lumMod val="60000"/>
                    <a:lumOff val="40000"/>
                  </a:schemeClr>
                </a:solidFill>
                <a:latin typeface="+mn-lt"/>
              </a:rPr>
              <a:t>increase</a:t>
            </a:r>
          </a:p>
          <a:p>
            <a:pPr marL="285750" lvl="0" indent="-285750" algn="l" rtl="0">
              <a:spcBef>
                <a:spcPts val="600"/>
              </a:spcBef>
              <a:spcAft>
                <a:spcPts val="0"/>
              </a:spcAft>
              <a:buFont typeface="Arial" panose="020B0604020202020204" pitchFamily="34" charset="0"/>
              <a:buChar char="•"/>
            </a:pPr>
            <a:r>
              <a:rPr lang="en-US" dirty="0">
                <a:solidFill>
                  <a:schemeClr val="dk2"/>
                </a:solidFill>
                <a:latin typeface="+mn-lt"/>
              </a:rPr>
              <a:t>M</a:t>
            </a:r>
            <a:r>
              <a:rPr lang="en" dirty="0" err="1">
                <a:solidFill>
                  <a:schemeClr val="dk2"/>
                </a:solidFill>
                <a:latin typeface="+mn-lt"/>
              </a:rPr>
              <a:t>ost</a:t>
            </a:r>
            <a:r>
              <a:rPr lang="en" dirty="0">
                <a:solidFill>
                  <a:schemeClr val="dk2"/>
                </a:solidFill>
                <a:latin typeface="+mn-lt"/>
              </a:rPr>
              <a:t> efficient way to </a:t>
            </a:r>
            <a:r>
              <a:rPr lang="en" b="1" dirty="0">
                <a:solidFill>
                  <a:schemeClr val="dk2"/>
                </a:solidFill>
                <a:latin typeface="+mn-lt"/>
              </a:rPr>
              <a:t>increase</a:t>
            </a:r>
            <a:r>
              <a:rPr lang="en" dirty="0">
                <a:solidFill>
                  <a:schemeClr val="dk2"/>
                </a:solidFill>
                <a:latin typeface="+mn-lt"/>
              </a:rPr>
              <a:t> </a:t>
            </a:r>
            <a:r>
              <a:rPr lang="en" b="1" dirty="0">
                <a:solidFill>
                  <a:schemeClr val="dk2"/>
                </a:solidFill>
                <a:latin typeface="+mn-lt"/>
              </a:rPr>
              <a:t>integrated</a:t>
            </a:r>
            <a:r>
              <a:rPr lang="en" dirty="0">
                <a:solidFill>
                  <a:schemeClr val="dk2"/>
                </a:solidFill>
                <a:latin typeface="+mn-lt"/>
              </a:rPr>
              <a:t> </a:t>
            </a:r>
            <a:r>
              <a:rPr lang="en" b="1" dirty="0">
                <a:solidFill>
                  <a:schemeClr val="dk2"/>
                </a:solidFill>
                <a:latin typeface="+mn-lt"/>
              </a:rPr>
              <a:t>luminosity</a:t>
            </a:r>
            <a:endParaRPr b="1" dirty="0">
              <a:solidFill>
                <a:schemeClr val="dk2"/>
              </a:solidFill>
              <a:latin typeface="+mn-lt"/>
            </a:endParaRPr>
          </a:p>
          <a:p>
            <a:pPr marL="285750" lvl="0" indent="-285750" algn="l" rtl="0">
              <a:spcBef>
                <a:spcPts val="600"/>
              </a:spcBef>
              <a:spcAft>
                <a:spcPts val="0"/>
              </a:spcAft>
              <a:buFont typeface="Arial" panose="020B0604020202020204" pitchFamily="34" charset="0"/>
              <a:buChar char="•"/>
            </a:pPr>
            <a:r>
              <a:rPr lang="en" b="1" dirty="0">
                <a:solidFill>
                  <a:schemeClr val="dk2"/>
                </a:solidFill>
                <a:latin typeface="+mn-lt"/>
              </a:rPr>
              <a:t>200 pile-up </a:t>
            </a:r>
            <a:r>
              <a:rPr lang="en" dirty="0">
                <a:solidFill>
                  <a:schemeClr val="dk2"/>
                </a:solidFill>
                <a:latin typeface="+mn-lt"/>
              </a:rPr>
              <a:t>(7.5x10</a:t>
            </a:r>
            <a:r>
              <a:rPr lang="en" baseline="30000" dirty="0">
                <a:solidFill>
                  <a:schemeClr val="dk2"/>
                </a:solidFill>
                <a:latin typeface="+mn-lt"/>
              </a:rPr>
              <a:t>34</a:t>
            </a:r>
            <a:r>
              <a:rPr lang="en" dirty="0">
                <a:solidFill>
                  <a:schemeClr val="dk2"/>
                </a:solidFill>
                <a:latin typeface="+mn-lt"/>
              </a:rPr>
              <a:t> cm</a:t>
            </a:r>
            <a:r>
              <a:rPr lang="en" baseline="30000" dirty="0">
                <a:solidFill>
                  <a:schemeClr val="dk2"/>
                </a:solidFill>
                <a:latin typeface="+mn-lt"/>
              </a:rPr>
              <a:t>-2</a:t>
            </a:r>
            <a:r>
              <a:rPr lang="en" dirty="0">
                <a:solidFill>
                  <a:schemeClr val="dk2"/>
                </a:solidFill>
                <a:latin typeface="+mn-lt"/>
              </a:rPr>
              <a:t>s</a:t>
            </a:r>
            <a:r>
              <a:rPr lang="en" baseline="30000" dirty="0">
                <a:solidFill>
                  <a:schemeClr val="dk2"/>
                </a:solidFill>
                <a:latin typeface="+mn-lt"/>
              </a:rPr>
              <a:t>-1</a:t>
            </a:r>
            <a:r>
              <a:rPr lang="en" dirty="0">
                <a:solidFill>
                  <a:schemeClr val="dk2"/>
                </a:solidFill>
                <a:latin typeface="+mn-lt"/>
              </a:rPr>
              <a:t>)</a:t>
            </a:r>
            <a:r>
              <a:rPr lang="en" baseline="30000" dirty="0">
                <a:solidFill>
                  <a:schemeClr val="dk2"/>
                </a:solidFill>
                <a:latin typeface="+mn-lt"/>
              </a:rPr>
              <a:t> </a:t>
            </a:r>
            <a:r>
              <a:rPr lang="en" dirty="0">
                <a:solidFill>
                  <a:schemeClr val="dk2"/>
                </a:solidFill>
                <a:latin typeface="+mn-lt"/>
              </a:rPr>
              <a:t>relies on </a:t>
            </a:r>
            <a:r>
              <a:rPr lang="en" b="1" dirty="0">
                <a:solidFill>
                  <a:schemeClr val="dk2"/>
                </a:solidFill>
                <a:latin typeface="+mn-lt"/>
              </a:rPr>
              <a:t>engineering</a:t>
            </a:r>
            <a:r>
              <a:rPr lang="en" dirty="0">
                <a:solidFill>
                  <a:schemeClr val="dk2"/>
                </a:solidFill>
                <a:latin typeface="+mn-lt"/>
              </a:rPr>
              <a:t> </a:t>
            </a:r>
            <a:r>
              <a:rPr lang="en" b="1" dirty="0">
                <a:solidFill>
                  <a:schemeClr val="dk2"/>
                </a:solidFill>
                <a:latin typeface="+mn-lt"/>
              </a:rPr>
              <a:t>margins</a:t>
            </a:r>
            <a:endParaRPr b="1" dirty="0">
              <a:solidFill>
                <a:schemeClr val="dk2"/>
              </a:solidFill>
              <a:latin typeface="+mn-lt"/>
            </a:endParaRPr>
          </a:p>
        </p:txBody>
      </p:sp>
      <p:pic>
        <p:nvPicPr>
          <p:cNvPr id="11" name="Picture 10" descr="A blue and white rectangular sign with black text&#10;&#10;AI-generated content may be incorrect.">
            <a:extLst>
              <a:ext uri="{FF2B5EF4-FFF2-40B4-BE49-F238E27FC236}">
                <a16:creationId xmlns:a16="http://schemas.microsoft.com/office/drawing/2014/main" id="{A2A87DC8-C942-375F-D694-053E16729C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80" y="2046420"/>
            <a:ext cx="12123710" cy="1663591"/>
          </a:xfrm>
          <a:prstGeom prst="rect">
            <a:avLst/>
          </a:prstGeom>
        </p:spPr>
      </p:pic>
      <p:sp>
        <p:nvSpPr>
          <p:cNvPr id="5" name="TextBox 4">
            <a:extLst>
              <a:ext uri="{FF2B5EF4-FFF2-40B4-BE49-F238E27FC236}">
                <a16:creationId xmlns:a16="http://schemas.microsoft.com/office/drawing/2014/main" id="{6F433B72-AA48-A129-57C6-C3F9FD73DA77}"/>
              </a:ext>
            </a:extLst>
          </p:cNvPr>
          <p:cNvSpPr txBox="1"/>
          <p:nvPr/>
        </p:nvSpPr>
        <p:spPr>
          <a:xfrm>
            <a:off x="1216955" y="1124700"/>
            <a:ext cx="9834899" cy="830997"/>
          </a:xfrm>
          <a:prstGeom prst="rect">
            <a:avLst/>
          </a:prstGeom>
          <a:noFill/>
        </p:spPr>
        <p:txBody>
          <a:bodyPr wrap="square">
            <a:spAutoFit/>
          </a:bodyPr>
          <a:lstStyle/>
          <a:p>
            <a:pPr marL="0" indent="0" algn="ctr" fontAlgn="auto">
              <a:spcBef>
                <a:spcPts val="0"/>
              </a:spcBef>
              <a:spcAft>
                <a:spcPts val="1200"/>
              </a:spcAft>
              <a:buSzPts val="935"/>
              <a:buFont typeface="Arial" panose="020B0604020202020204" pitchFamily="34" charset="0"/>
              <a:buNone/>
            </a:pPr>
            <a:r>
              <a:rPr lang="en-GB" sz="2400" b="1" dirty="0">
                <a:solidFill>
                  <a:schemeClr val="tx1">
                    <a:lumMod val="60000"/>
                    <a:lumOff val="40000"/>
                  </a:schemeClr>
                </a:solidFill>
                <a:latin typeface="+mn-lt"/>
              </a:rPr>
              <a:t>Several options </a:t>
            </a:r>
            <a:r>
              <a:rPr lang="en-GB" sz="2400" dirty="0">
                <a:solidFill>
                  <a:schemeClr val="dk1"/>
                </a:solidFill>
                <a:latin typeface="+mn-lt"/>
              </a:rPr>
              <a:t>are being studied to prepare </a:t>
            </a:r>
            <a:r>
              <a:rPr lang="en-GB" sz="2400" b="1" dirty="0">
                <a:solidFill>
                  <a:schemeClr val="dk1"/>
                </a:solidFill>
                <a:latin typeface="+mn-lt"/>
              </a:rPr>
              <a:t>mitigations</a:t>
            </a:r>
            <a:r>
              <a:rPr lang="en-GB" sz="2400" dirty="0">
                <a:solidFill>
                  <a:schemeClr val="dk1"/>
                </a:solidFill>
                <a:latin typeface="+mn-lt"/>
              </a:rPr>
              <a:t> for potential performance limitations and/or to further </a:t>
            </a:r>
            <a:r>
              <a:rPr lang="en-GB" sz="2400" b="1" dirty="0">
                <a:solidFill>
                  <a:schemeClr val="dk1"/>
                </a:solidFill>
                <a:latin typeface="+mn-lt"/>
              </a:rPr>
              <a:t>push</a:t>
            </a:r>
            <a:r>
              <a:rPr lang="en-GB" sz="2400" dirty="0">
                <a:solidFill>
                  <a:schemeClr val="dk1"/>
                </a:solidFill>
                <a:latin typeface="+mn-lt"/>
              </a:rPr>
              <a:t> </a:t>
            </a:r>
            <a:r>
              <a:rPr lang="en-GB" sz="2400" b="1" dirty="0">
                <a:solidFill>
                  <a:schemeClr val="dk1"/>
                </a:solidFill>
                <a:latin typeface="+mn-lt"/>
              </a:rPr>
              <a:t>integrated</a:t>
            </a:r>
            <a:r>
              <a:rPr lang="en-GB" sz="2400" dirty="0">
                <a:solidFill>
                  <a:schemeClr val="dk1"/>
                </a:solidFill>
                <a:latin typeface="+mn-lt"/>
              </a:rPr>
              <a:t> </a:t>
            </a:r>
            <a:r>
              <a:rPr lang="en-GB" sz="2400" b="1" dirty="0">
                <a:solidFill>
                  <a:schemeClr val="dk1"/>
                </a:solidFill>
                <a:latin typeface="+mn-lt"/>
              </a:rPr>
              <a:t>luminosity</a:t>
            </a:r>
            <a:r>
              <a:rPr lang="en-GB" sz="2400" dirty="0">
                <a:solidFill>
                  <a:schemeClr val="dk1"/>
                </a:solidFill>
                <a:latin typeface="+mn-lt"/>
              </a:rPr>
              <a:t>  </a:t>
            </a:r>
          </a:p>
        </p:txBody>
      </p:sp>
      <p:sp>
        <p:nvSpPr>
          <p:cNvPr id="7" name="Right Brace 6">
            <a:extLst>
              <a:ext uri="{FF2B5EF4-FFF2-40B4-BE49-F238E27FC236}">
                <a16:creationId xmlns:a16="http://schemas.microsoft.com/office/drawing/2014/main" id="{B5C07065-7F4B-1299-7F49-143401036960}"/>
              </a:ext>
            </a:extLst>
          </p:cNvPr>
          <p:cNvSpPr/>
          <p:nvPr/>
        </p:nvSpPr>
        <p:spPr>
          <a:xfrm rot="5400000">
            <a:off x="4699227" y="2159618"/>
            <a:ext cx="460860" cy="3561646"/>
          </a:xfrm>
          <a:prstGeom prst="rightBrace">
            <a:avLst/>
          </a:prstGeom>
          <a:ln w="38100"/>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sp>
        <p:nvSpPr>
          <p:cNvPr id="8" name="Right Brace 7">
            <a:extLst>
              <a:ext uri="{FF2B5EF4-FFF2-40B4-BE49-F238E27FC236}">
                <a16:creationId xmlns:a16="http://schemas.microsoft.com/office/drawing/2014/main" id="{277349C1-A5E1-0292-D497-5CF0F6D3E3C2}"/>
              </a:ext>
            </a:extLst>
          </p:cNvPr>
          <p:cNvSpPr/>
          <p:nvPr/>
        </p:nvSpPr>
        <p:spPr>
          <a:xfrm rot="5400000">
            <a:off x="9302817" y="1428839"/>
            <a:ext cx="460860" cy="5031055"/>
          </a:xfrm>
          <a:prstGeom prst="rightBrace">
            <a:avLst/>
          </a:prstGeom>
          <a:ln w="38100"/>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36695333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C722F-C175-F4AE-894D-D3E3530EFC6B}"/>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2A04BD77-15D3-48CA-0419-751E2FDB639D}"/>
              </a:ext>
            </a:extLst>
          </p:cNvPr>
          <p:cNvSpPr>
            <a:spLocks noGrp="1"/>
          </p:cNvSpPr>
          <p:nvPr>
            <p:ph type="title"/>
          </p:nvPr>
        </p:nvSpPr>
        <p:spPr>
          <a:xfrm>
            <a:off x="609600" y="274638"/>
            <a:ext cx="7637079" cy="714265"/>
          </a:xfrm>
        </p:spPr>
        <p:txBody>
          <a:bodyPr>
            <a:normAutofit/>
          </a:bodyPr>
          <a:lstStyle/>
          <a:p>
            <a:r>
              <a:rPr lang="en-GB" dirty="0"/>
              <a:t>HL-LHC operation</a:t>
            </a:r>
          </a:p>
        </p:txBody>
      </p:sp>
      <p:pic>
        <p:nvPicPr>
          <p:cNvPr id="3" name="Picture 2" descr="A table with numbers and numbers&#10;&#10;AI-generated content may be incorrect.">
            <a:extLst>
              <a:ext uri="{FF2B5EF4-FFF2-40B4-BE49-F238E27FC236}">
                <a16:creationId xmlns:a16="http://schemas.microsoft.com/office/drawing/2014/main" id="{291B5098-EC95-E85A-1C24-280A207A0A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50" y="1278320"/>
            <a:ext cx="5678425" cy="4279525"/>
          </a:xfrm>
          <a:prstGeom prst="rect">
            <a:avLst/>
          </a:prstGeom>
        </p:spPr>
      </p:pic>
      <p:sp>
        <p:nvSpPr>
          <p:cNvPr id="4" name="Google Shape;382;p53">
            <a:extLst>
              <a:ext uri="{FF2B5EF4-FFF2-40B4-BE49-F238E27FC236}">
                <a16:creationId xmlns:a16="http://schemas.microsoft.com/office/drawing/2014/main" id="{06DB4058-CEFD-7AF0-2609-5CBA846716A1}"/>
              </a:ext>
            </a:extLst>
          </p:cNvPr>
          <p:cNvSpPr txBox="1"/>
          <p:nvPr/>
        </p:nvSpPr>
        <p:spPr>
          <a:xfrm>
            <a:off x="6211853" y="2151742"/>
            <a:ext cx="5678425" cy="2554515"/>
          </a:xfrm>
          <a:prstGeom prst="rect">
            <a:avLst/>
          </a:prstGeom>
          <a:noFill/>
          <a:ln w="9525" cap="flat" cmpd="sng">
            <a:noFill/>
            <a:prstDash val="solid"/>
            <a:round/>
            <a:headEnd type="none" w="sm" len="sm"/>
            <a:tailEnd type="none" w="sm" len="sm"/>
          </a:ln>
        </p:spPr>
        <p:txBody>
          <a:bodyPr spcFirstLastPara="1" wrap="square" lIns="91425" tIns="91425" rIns="91425" bIns="91425" anchor="t" anchorCtr="0">
            <a:spAutoFit/>
          </a:bodyPr>
          <a:lstStyle/>
          <a:p>
            <a:pPr marL="342900" lvl="0" indent="-342900" algn="l" rtl="0">
              <a:spcBef>
                <a:spcPts val="0"/>
              </a:spcBef>
              <a:spcAft>
                <a:spcPts val="0"/>
              </a:spcAft>
              <a:buFont typeface="Arial" panose="020B0604020202020204" pitchFamily="34" charset="0"/>
              <a:buChar char="•"/>
            </a:pPr>
            <a:r>
              <a:rPr lang="en" sz="2200" dirty="0">
                <a:solidFill>
                  <a:schemeClr val="dk2"/>
                </a:solidFill>
                <a:latin typeface="+mn-lt"/>
              </a:rPr>
              <a:t>Identify parameters for HL-LHC operation (still </a:t>
            </a:r>
            <a:r>
              <a:rPr lang="en" sz="2200" b="1" dirty="0">
                <a:solidFill>
                  <a:schemeClr val="dk2"/>
                </a:solidFill>
                <a:latin typeface="+mn-lt"/>
              </a:rPr>
              <a:t>to be further developed</a:t>
            </a:r>
            <a:r>
              <a:rPr lang="en" sz="2200" dirty="0">
                <a:solidFill>
                  <a:schemeClr val="dk2"/>
                </a:solidFill>
                <a:latin typeface="+mn-lt"/>
              </a:rPr>
              <a:t>) to reach the </a:t>
            </a:r>
            <a:r>
              <a:rPr lang="en" sz="2200" b="1" dirty="0">
                <a:solidFill>
                  <a:schemeClr val="tx1">
                    <a:lumMod val="60000"/>
                    <a:lumOff val="40000"/>
                  </a:schemeClr>
                </a:solidFill>
                <a:latin typeface="+mn-lt"/>
              </a:rPr>
              <a:t>3000 fb</a:t>
            </a:r>
            <a:r>
              <a:rPr lang="en" sz="2200" b="1" baseline="30000" dirty="0">
                <a:solidFill>
                  <a:schemeClr val="tx1">
                    <a:lumMod val="60000"/>
                    <a:lumOff val="40000"/>
                  </a:schemeClr>
                </a:solidFill>
                <a:latin typeface="+mn-lt"/>
              </a:rPr>
              <a:t>-1</a:t>
            </a:r>
            <a:r>
              <a:rPr lang="en" sz="2200" b="1" dirty="0">
                <a:solidFill>
                  <a:schemeClr val="tx1">
                    <a:lumMod val="60000"/>
                    <a:lumOff val="40000"/>
                  </a:schemeClr>
                </a:solidFill>
                <a:latin typeface="+mn-lt"/>
              </a:rPr>
              <a:t> goal</a:t>
            </a:r>
            <a:r>
              <a:rPr lang="en" sz="2200" dirty="0">
                <a:solidFill>
                  <a:schemeClr val="dk2"/>
                </a:solidFill>
                <a:latin typeface="+mn-lt"/>
              </a:rPr>
              <a:t>, even </a:t>
            </a:r>
            <a:r>
              <a:rPr lang="en" sz="2200" b="1" dirty="0">
                <a:solidFill>
                  <a:schemeClr val="dk2"/>
                </a:solidFill>
                <a:latin typeface="+mn-lt"/>
              </a:rPr>
              <a:t>with</a:t>
            </a:r>
            <a:r>
              <a:rPr lang="en" sz="2200" dirty="0">
                <a:solidFill>
                  <a:schemeClr val="dk2"/>
                </a:solidFill>
                <a:latin typeface="+mn-lt"/>
              </a:rPr>
              <a:t> </a:t>
            </a:r>
            <a:r>
              <a:rPr lang="en" sz="2200" b="1" dirty="0">
                <a:solidFill>
                  <a:schemeClr val="dk2"/>
                </a:solidFill>
                <a:latin typeface="+mn-lt"/>
              </a:rPr>
              <a:t>ion</a:t>
            </a:r>
            <a:r>
              <a:rPr lang="en" sz="2200" dirty="0">
                <a:solidFill>
                  <a:schemeClr val="dk2"/>
                </a:solidFill>
                <a:latin typeface="+mn-lt"/>
              </a:rPr>
              <a:t> runs until the end of HL-LHC</a:t>
            </a:r>
          </a:p>
          <a:p>
            <a:pPr marL="342900" lvl="0" indent="-342900" algn="l" rtl="0">
              <a:spcBef>
                <a:spcPts val="0"/>
              </a:spcBef>
              <a:spcAft>
                <a:spcPts val="0"/>
              </a:spcAft>
              <a:buFont typeface="Arial" panose="020B0604020202020204" pitchFamily="34" charset="0"/>
              <a:buChar char="•"/>
            </a:pPr>
            <a:endParaRPr sz="2200" dirty="0">
              <a:solidFill>
                <a:schemeClr val="dk2"/>
              </a:solidFill>
              <a:latin typeface="+mn-lt"/>
            </a:endParaRPr>
          </a:p>
          <a:p>
            <a:pPr marL="342900" lvl="0" indent="-342900" algn="l" rtl="0">
              <a:spcBef>
                <a:spcPts val="0"/>
              </a:spcBef>
              <a:spcAft>
                <a:spcPts val="0"/>
              </a:spcAft>
              <a:buFont typeface="Arial" panose="020B0604020202020204" pitchFamily="34" charset="0"/>
              <a:buChar char="•"/>
            </a:pPr>
            <a:r>
              <a:rPr lang="en" sz="2200" dirty="0">
                <a:solidFill>
                  <a:schemeClr val="dk2"/>
                </a:solidFill>
                <a:latin typeface="+mn-lt"/>
              </a:rPr>
              <a:t>An </a:t>
            </a:r>
            <a:r>
              <a:rPr lang="en" sz="2200" b="1" dirty="0">
                <a:solidFill>
                  <a:schemeClr val="tx1">
                    <a:lumMod val="60000"/>
                    <a:lumOff val="40000"/>
                  </a:schemeClr>
                </a:solidFill>
                <a:latin typeface="+mn-lt"/>
              </a:rPr>
              <a:t>intermediate</a:t>
            </a:r>
            <a:r>
              <a:rPr lang="en" sz="2200" dirty="0">
                <a:solidFill>
                  <a:schemeClr val="tx1">
                    <a:lumMod val="60000"/>
                    <a:lumOff val="40000"/>
                  </a:schemeClr>
                </a:solidFill>
                <a:latin typeface="+mn-lt"/>
              </a:rPr>
              <a:t> </a:t>
            </a:r>
            <a:r>
              <a:rPr lang="en" sz="2200" b="1" dirty="0">
                <a:solidFill>
                  <a:schemeClr val="tx1">
                    <a:lumMod val="60000"/>
                    <a:lumOff val="40000"/>
                  </a:schemeClr>
                </a:solidFill>
                <a:latin typeface="+mn-lt"/>
              </a:rPr>
              <a:t>PU</a:t>
            </a:r>
            <a:r>
              <a:rPr lang="en" sz="2200" dirty="0">
                <a:solidFill>
                  <a:schemeClr val="tx1">
                    <a:lumMod val="60000"/>
                    <a:lumOff val="40000"/>
                  </a:schemeClr>
                </a:solidFill>
                <a:latin typeface="+mn-lt"/>
              </a:rPr>
              <a:t> </a:t>
            </a:r>
            <a:r>
              <a:rPr lang="en" sz="2200" b="1" dirty="0">
                <a:solidFill>
                  <a:schemeClr val="dk2"/>
                </a:solidFill>
                <a:latin typeface="+mn-lt"/>
              </a:rPr>
              <a:t>value</a:t>
            </a:r>
            <a:r>
              <a:rPr lang="en" sz="2200" dirty="0">
                <a:solidFill>
                  <a:schemeClr val="dk2"/>
                </a:solidFill>
                <a:latin typeface="+mn-lt"/>
              </a:rPr>
              <a:t> in Run 5 would allow to </a:t>
            </a:r>
            <a:r>
              <a:rPr lang="en" sz="2200" b="1" dirty="0">
                <a:solidFill>
                  <a:schemeClr val="dk2"/>
                </a:solidFill>
                <a:latin typeface="+mn-lt"/>
              </a:rPr>
              <a:t>reach the 3000 fb</a:t>
            </a:r>
            <a:r>
              <a:rPr lang="en" sz="2200" b="1" baseline="30000" dirty="0">
                <a:solidFill>
                  <a:schemeClr val="dk2"/>
                </a:solidFill>
                <a:latin typeface="+mn-lt"/>
              </a:rPr>
              <a:t>-1</a:t>
            </a:r>
            <a:r>
              <a:rPr lang="en" sz="2200" b="1" dirty="0">
                <a:solidFill>
                  <a:schemeClr val="dk2"/>
                </a:solidFill>
                <a:latin typeface="+mn-lt"/>
              </a:rPr>
              <a:t> goal</a:t>
            </a:r>
            <a:endParaRPr sz="2200" b="1" dirty="0">
              <a:solidFill>
                <a:schemeClr val="dk2"/>
              </a:solidFill>
              <a:latin typeface="+mn-lt"/>
            </a:endParaRPr>
          </a:p>
        </p:txBody>
      </p:sp>
      <p:sp>
        <p:nvSpPr>
          <p:cNvPr id="5" name="Rounded Rectangle 4">
            <a:extLst>
              <a:ext uri="{FF2B5EF4-FFF2-40B4-BE49-F238E27FC236}">
                <a16:creationId xmlns:a16="http://schemas.microsoft.com/office/drawing/2014/main" id="{7F9C1262-FA7D-C7E9-FA5E-EDE4F985EE74}"/>
              </a:ext>
            </a:extLst>
          </p:cNvPr>
          <p:cNvSpPr/>
          <p:nvPr/>
        </p:nvSpPr>
        <p:spPr>
          <a:xfrm>
            <a:off x="4022130" y="2622495"/>
            <a:ext cx="576075" cy="2342705"/>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628584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185BA-ABC4-0D54-1171-EA116F7D7359}"/>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BC34BA4B-6747-C0AA-A54B-A75A946E67CE}"/>
              </a:ext>
            </a:extLst>
          </p:cNvPr>
          <p:cNvPicPr>
            <a:picLocks noChangeAspect="1"/>
          </p:cNvPicPr>
          <p:nvPr/>
        </p:nvPicPr>
        <p:blipFill>
          <a:blip r:embed="rId2"/>
          <a:stretch>
            <a:fillRect/>
          </a:stretch>
        </p:blipFill>
        <p:spPr>
          <a:xfrm>
            <a:off x="6276675" y="2461446"/>
            <a:ext cx="5388456" cy="2940514"/>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E72D812A-687F-0220-9BB5-339B8DA3B22E}"/>
              </a:ext>
            </a:extLst>
          </p:cNvPr>
          <p:cNvSpPr txBox="1"/>
          <p:nvPr/>
        </p:nvSpPr>
        <p:spPr>
          <a:xfrm>
            <a:off x="187691" y="3889860"/>
            <a:ext cx="5908309" cy="1754326"/>
          </a:xfrm>
          <a:prstGeom prst="rect">
            <a:avLst/>
          </a:prstGeom>
          <a:noFill/>
        </p:spPr>
        <p:txBody>
          <a:bodyPr wrap="square">
            <a:spAutoFit/>
          </a:bodyPr>
          <a:lstStyle/>
          <a:p>
            <a:r>
              <a:rPr lang="en-CH" sz="2400" b="1" dirty="0">
                <a:solidFill>
                  <a:srgbClr val="00B0F0"/>
                </a:solidFill>
                <a:latin typeface="+mn-lt"/>
              </a:rPr>
              <a:t>Possible mitigations?</a:t>
            </a:r>
          </a:p>
          <a:p>
            <a:pPr marL="285750" indent="-285750">
              <a:spcBef>
                <a:spcPts val="600"/>
              </a:spcBef>
              <a:buFont typeface="Arial" panose="020B0604020202020204" pitchFamily="34" charset="0"/>
              <a:buChar char="•"/>
            </a:pPr>
            <a:r>
              <a:rPr lang="en-CH" sz="2000" dirty="0">
                <a:latin typeface="+mn-lt"/>
              </a:rPr>
              <a:t>Treat </a:t>
            </a:r>
            <a:r>
              <a:rPr lang="en-CH" sz="2000" b="1" dirty="0">
                <a:latin typeface="+mn-lt"/>
              </a:rPr>
              <a:t>larger number </a:t>
            </a:r>
            <a:r>
              <a:rPr lang="en-CH" sz="2000" dirty="0">
                <a:latin typeface="+mn-lt"/>
              </a:rPr>
              <a:t>of half-cells </a:t>
            </a:r>
            <a:r>
              <a:rPr lang="en-CH" dirty="0">
                <a:latin typeface="+mn-lt"/>
              </a:rPr>
              <a:t>(more margins)</a:t>
            </a:r>
          </a:p>
          <a:p>
            <a:pPr marL="285750" indent="-285750">
              <a:spcBef>
                <a:spcPts val="600"/>
              </a:spcBef>
              <a:buFont typeface="Arial" panose="020B0604020202020204" pitchFamily="34" charset="0"/>
              <a:buChar char="•"/>
            </a:pPr>
            <a:r>
              <a:rPr lang="en-CH" sz="2000" dirty="0">
                <a:latin typeface="+mn-lt"/>
              </a:rPr>
              <a:t>Produce </a:t>
            </a:r>
            <a:r>
              <a:rPr lang="en-CH" sz="2000" b="1" dirty="0">
                <a:latin typeface="+mn-lt"/>
              </a:rPr>
              <a:t>less e-cloud</a:t>
            </a:r>
          </a:p>
          <a:p>
            <a:pPr marL="742950" lvl="1" indent="-285750">
              <a:buFont typeface="Arial" panose="020B0604020202020204" pitchFamily="34" charset="0"/>
              <a:buChar char="•"/>
            </a:pPr>
            <a:r>
              <a:rPr lang="en-GB" sz="1700" dirty="0">
                <a:latin typeface="+mn-lt"/>
              </a:rPr>
              <a:t>F</a:t>
            </a:r>
            <a:r>
              <a:rPr lang="en-CH" sz="1700" dirty="0">
                <a:latin typeface="+mn-lt"/>
              </a:rPr>
              <a:t>illing scheme (36b/48b (2022), hybrid (2023))</a:t>
            </a:r>
          </a:p>
          <a:p>
            <a:pPr marL="742950" lvl="1" indent="-285750">
              <a:buFont typeface="Arial" panose="020B0604020202020204" pitchFamily="34" charset="0"/>
              <a:buChar char="•"/>
            </a:pPr>
            <a:r>
              <a:rPr lang="en-CH" sz="1700" dirty="0">
                <a:latin typeface="+mn-lt"/>
              </a:rPr>
              <a:t>Continue the beam screen treatment in future LS</a:t>
            </a:r>
          </a:p>
        </p:txBody>
      </p:sp>
      <p:sp>
        <p:nvSpPr>
          <p:cNvPr id="10" name="TextBox 9">
            <a:extLst>
              <a:ext uri="{FF2B5EF4-FFF2-40B4-BE49-F238E27FC236}">
                <a16:creationId xmlns:a16="http://schemas.microsoft.com/office/drawing/2014/main" id="{C9148F6B-A8D7-4D2C-78DB-C29687D38026}"/>
              </a:ext>
            </a:extLst>
          </p:cNvPr>
          <p:cNvSpPr txBox="1"/>
          <p:nvPr/>
        </p:nvSpPr>
        <p:spPr>
          <a:xfrm>
            <a:off x="226681" y="988903"/>
            <a:ext cx="5560481" cy="2723823"/>
          </a:xfrm>
          <a:prstGeom prst="rect">
            <a:avLst/>
          </a:prstGeom>
          <a:noFill/>
        </p:spPr>
        <p:txBody>
          <a:bodyPr wrap="square">
            <a:spAutoFit/>
          </a:bodyPr>
          <a:lstStyle/>
          <a:p>
            <a:r>
              <a:rPr lang="en-CH" sz="2400" b="1" dirty="0">
                <a:solidFill>
                  <a:srgbClr val="00B0F0"/>
                </a:solidFill>
                <a:latin typeface="+mn-lt"/>
              </a:rPr>
              <a:t>Risks:</a:t>
            </a:r>
          </a:p>
          <a:p>
            <a:pPr marL="285750" indent="-285750">
              <a:spcBef>
                <a:spcPts val="600"/>
              </a:spcBef>
              <a:buFont typeface="Arial" panose="020B0604020202020204" pitchFamily="34" charset="0"/>
              <a:buChar char="•"/>
            </a:pPr>
            <a:r>
              <a:rPr lang="en-CH" sz="2000" b="1" dirty="0">
                <a:latin typeface="+mn-lt"/>
              </a:rPr>
              <a:t>Degradation</a:t>
            </a:r>
            <a:r>
              <a:rPr lang="en-CH" sz="2000" dirty="0">
                <a:latin typeface="+mn-lt"/>
              </a:rPr>
              <a:t> of un-treated half-cells during future LS</a:t>
            </a:r>
          </a:p>
          <a:p>
            <a:pPr marL="742950" lvl="1" indent="-285750">
              <a:buFont typeface="Arial" panose="020B0604020202020204" pitchFamily="34" charset="0"/>
              <a:buChar char="•"/>
            </a:pPr>
            <a:r>
              <a:rPr lang="en-CH" sz="1600" dirty="0">
                <a:latin typeface="+mn-lt"/>
              </a:rPr>
              <a:t>Extremely difficult to quantity and impossible to localize</a:t>
            </a:r>
          </a:p>
          <a:p>
            <a:pPr marL="285750" indent="-285750">
              <a:spcBef>
                <a:spcPts val="600"/>
              </a:spcBef>
              <a:buFont typeface="Arial" panose="020B0604020202020204" pitchFamily="34" charset="0"/>
              <a:buChar char="•"/>
            </a:pPr>
            <a:r>
              <a:rPr lang="en-CH" sz="2000" b="1" dirty="0">
                <a:latin typeface="+mn-lt"/>
              </a:rPr>
              <a:t>Higher than expecter heat loads </a:t>
            </a:r>
            <a:r>
              <a:rPr lang="en-CH" sz="2000" dirty="0">
                <a:latin typeface="+mn-lt"/>
              </a:rPr>
              <a:t>of treated half-cells</a:t>
            </a:r>
          </a:p>
          <a:p>
            <a:pPr marL="285750" indent="-285750">
              <a:spcBef>
                <a:spcPts val="600"/>
              </a:spcBef>
              <a:buFont typeface="Arial" panose="020B0604020202020204" pitchFamily="34" charset="0"/>
              <a:buChar char="•"/>
            </a:pPr>
            <a:r>
              <a:rPr lang="en-CH" sz="2000" b="1" dirty="0">
                <a:latin typeface="+mn-lt"/>
              </a:rPr>
              <a:t>Low(er) number </a:t>
            </a:r>
            <a:r>
              <a:rPr lang="en-CH" sz="2000" dirty="0">
                <a:latin typeface="+mn-lt"/>
              </a:rPr>
              <a:t>of treated half-cells in LS3</a:t>
            </a:r>
          </a:p>
        </p:txBody>
      </p:sp>
      <p:sp>
        <p:nvSpPr>
          <p:cNvPr id="11" name="Title 2">
            <a:extLst>
              <a:ext uri="{FF2B5EF4-FFF2-40B4-BE49-F238E27FC236}">
                <a16:creationId xmlns:a16="http://schemas.microsoft.com/office/drawing/2014/main" id="{6C3ECA6F-48BF-3CF3-DA93-C01D4E83B3BE}"/>
              </a:ext>
            </a:extLst>
          </p:cNvPr>
          <p:cNvSpPr>
            <a:spLocks noGrp="1"/>
          </p:cNvSpPr>
          <p:nvPr>
            <p:ph type="title"/>
          </p:nvPr>
        </p:nvSpPr>
        <p:spPr>
          <a:xfrm>
            <a:off x="609601" y="274638"/>
            <a:ext cx="5640020" cy="714265"/>
          </a:xfrm>
        </p:spPr>
        <p:txBody>
          <a:bodyPr>
            <a:normAutofit/>
          </a:bodyPr>
          <a:lstStyle/>
          <a:p>
            <a:r>
              <a:rPr lang="en-GB" dirty="0"/>
              <a:t>Beam screen treatment</a:t>
            </a:r>
          </a:p>
        </p:txBody>
      </p:sp>
      <p:sp>
        <p:nvSpPr>
          <p:cNvPr id="15" name="TextBox 14">
            <a:extLst>
              <a:ext uri="{FF2B5EF4-FFF2-40B4-BE49-F238E27FC236}">
                <a16:creationId xmlns:a16="http://schemas.microsoft.com/office/drawing/2014/main" id="{AEB49FA9-4AB1-9A64-28B4-C24E92FE4B4E}"/>
              </a:ext>
            </a:extLst>
          </p:cNvPr>
          <p:cNvSpPr txBox="1"/>
          <p:nvPr/>
        </p:nvSpPr>
        <p:spPr>
          <a:xfrm>
            <a:off x="5835411" y="5541275"/>
            <a:ext cx="6251769" cy="430887"/>
          </a:xfrm>
          <a:prstGeom prst="rect">
            <a:avLst/>
          </a:prstGeom>
          <a:noFill/>
        </p:spPr>
        <p:txBody>
          <a:bodyPr wrap="square">
            <a:spAutoFit/>
          </a:bodyPr>
          <a:lstStyle/>
          <a:p>
            <a:pPr algn="ctr">
              <a:spcBef>
                <a:spcPts val="1200"/>
              </a:spcBef>
            </a:pPr>
            <a:r>
              <a:rPr lang="en-US" sz="2200" dirty="0">
                <a:latin typeface="+mn-lt"/>
              </a:rPr>
              <a:t>A scenario treating </a:t>
            </a:r>
            <a:r>
              <a:rPr lang="en-US" sz="2200" b="1" dirty="0">
                <a:latin typeface="+mn-lt"/>
              </a:rPr>
              <a:t>100 half-cells</a:t>
            </a:r>
            <a:r>
              <a:rPr lang="en-US" sz="2200" dirty="0">
                <a:latin typeface="+mn-lt"/>
              </a:rPr>
              <a:t> looks realistic</a:t>
            </a:r>
          </a:p>
        </p:txBody>
      </p:sp>
      <p:sp>
        <p:nvSpPr>
          <p:cNvPr id="3" name="Rounded Rectangle 2">
            <a:extLst>
              <a:ext uri="{FF2B5EF4-FFF2-40B4-BE49-F238E27FC236}">
                <a16:creationId xmlns:a16="http://schemas.microsoft.com/office/drawing/2014/main" id="{F25921D7-1DA6-4783-A6D7-641A07EDE9D6}"/>
              </a:ext>
            </a:extLst>
          </p:cNvPr>
          <p:cNvSpPr/>
          <p:nvPr/>
        </p:nvSpPr>
        <p:spPr>
          <a:xfrm>
            <a:off x="6096000" y="274638"/>
            <a:ext cx="5560481" cy="1963807"/>
          </a:xfrm>
          <a:prstGeom prst="roundRect">
            <a:avLst/>
          </a:prstGeom>
          <a:solidFill>
            <a:srgbClr val="C00000">
              <a:alpha val="7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latin typeface="+mn-lt"/>
              </a:rPr>
              <a:t>OBJECTIVES</a:t>
            </a:r>
          </a:p>
          <a:p>
            <a:pPr marL="285750" indent="-285750">
              <a:spcBef>
                <a:spcPts val="600"/>
              </a:spcBef>
              <a:buFont typeface="Arial" panose="020B0604020202020204" pitchFamily="34" charset="0"/>
              <a:buChar char="•"/>
            </a:pPr>
            <a:r>
              <a:rPr lang="en-GB" sz="2000" dirty="0">
                <a:latin typeface="+mn-lt"/>
              </a:rPr>
              <a:t>Remove </a:t>
            </a:r>
            <a:r>
              <a:rPr lang="en-GB" sz="2000" dirty="0" err="1">
                <a:latin typeface="+mn-lt"/>
              </a:rPr>
              <a:t>CuO</a:t>
            </a:r>
            <a:r>
              <a:rPr lang="en-GB" sz="2000" dirty="0">
                <a:latin typeface="+mn-lt"/>
              </a:rPr>
              <a:t> and/or increase surface carbon concentration on selected BS</a:t>
            </a:r>
          </a:p>
          <a:p>
            <a:pPr marL="285750" indent="-285750">
              <a:spcBef>
                <a:spcPts val="600"/>
              </a:spcBef>
              <a:buFont typeface="Arial" panose="020B0604020202020204" pitchFamily="34" charset="0"/>
              <a:buChar char="•"/>
            </a:pPr>
            <a:r>
              <a:rPr lang="en-GB" sz="2000" dirty="0">
                <a:latin typeface="+mn-lt"/>
              </a:rPr>
              <a:t>Beam Screen (BS) surface passivation (robustness against re-oxidation)</a:t>
            </a:r>
            <a:endParaRPr lang="fr-FR" sz="2000" dirty="0">
              <a:latin typeface="+mn-lt"/>
            </a:endParaRPr>
          </a:p>
        </p:txBody>
      </p:sp>
    </p:spTree>
    <p:extLst>
      <p:ext uri="{BB962C8B-B14F-4D97-AF65-F5344CB8AC3E}">
        <p14:creationId xmlns:p14="http://schemas.microsoft.com/office/powerpoint/2010/main" val="14303819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915E1-D265-552B-407E-A746B85A48B7}"/>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41A71D28-D033-0877-A45D-1FCBF108FDB9}"/>
              </a:ext>
            </a:extLst>
          </p:cNvPr>
          <p:cNvSpPr>
            <a:spLocks noGrp="1"/>
          </p:cNvSpPr>
          <p:nvPr>
            <p:ph type="title"/>
          </p:nvPr>
        </p:nvSpPr>
        <p:spPr>
          <a:xfrm>
            <a:off x="609600" y="274638"/>
            <a:ext cx="7637079" cy="714265"/>
          </a:xfrm>
        </p:spPr>
        <p:txBody>
          <a:bodyPr>
            <a:normAutofit/>
          </a:bodyPr>
          <a:lstStyle/>
          <a:p>
            <a:r>
              <a:rPr lang="en-GB" dirty="0"/>
              <a:t>Heat-load – the problem</a:t>
            </a:r>
          </a:p>
        </p:txBody>
      </p:sp>
      <p:sp>
        <p:nvSpPr>
          <p:cNvPr id="4" name="Rectangle 3">
            <a:extLst>
              <a:ext uri="{FF2B5EF4-FFF2-40B4-BE49-F238E27FC236}">
                <a16:creationId xmlns:a16="http://schemas.microsoft.com/office/drawing/2014/main" id="{C3F4A256-CCF9-D9B4-830B-564E39BF65E2}"/>
              </a:ext>
            </a:extLst>
          </p:cNvPr>
          <p:cNvSpPr/>
          <p:nvPr/>
        </p:nvSpPr>
        <p:spPr>
          <a:xfrm>
            <a:off x="6267566" y="3314451"/>
            <a:ext cx="1368000" cy="1818645"/>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b="1" dirty="0">
                <a:solidFill>
                  <a:srgbClr val="303030"/>
                </a:solidFill>
              </a:rPr>
              <a:t>BASE</a:t>
            </a:r>
          </a:p>
          <a:p>
            <a:pPr algn="ctr"/>
            <a:endParaRPr lang="en-US" sz="1500" b="1" dirty="0">
              <a:solidFill>
                <a:srgbClr val="303030"/>
              </a:solidFill>
            </a:endParaRPr>
          </a:p>
          <a:p>
            <a:pPr algn="ctr"/>
            <a:r>
              <a:rPr lang="en-US" sz="1200" dirty="0">
                <a:solidFill>
                  <a:srgbClr val="303030"/>
                </a:solidFill>
              </a:rPr>
              <a:t>(2 K loops, thermal shields, DFB, SAM, RF, etc.)</a:t>
            </a:r>
          </a:p>
        </p:txBody>
      </p:sp>
      <p:sp>
        <p:nvSpPr>
          <p:cNvPr id="5" name="Rectangle 4">
            <a:extLst>
              <a:ext uri="{FF2B5EF4-FFF2-40B4-BE49-F238E27FC236}">
                <a16:creationId xmlns:a16="http://schemas.microsoft.com/office/drawing/2014/main" id="{D15A7408-72EA-9560-7097-9705B4887241}"/>
              </a:ext>
            </a:extLst>
          </p:cNvPr>
          <p:cNvSpPr/>
          <p:nvPr/>
        </p:nvSpPr>
        <p:spPr>
          <a:xfrm>
            <a:off x="6267564" y="1701441"/>
            <a:ext cx="1368000" cy="1380272"/>
          </a:xfrm>
          <a:prstGeom prst="rect">
            <a:avLst/>
          </a:prstGeom>
          <a:solidFill>
            <a:srgbClr val="FF6600"/>
          </a:solidFill>
          <a:effectLst/>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a:t>
            </a:r>
          </a:p>
          <a:p>
            <a:pPr algn="ctr"/>
            <a:r>
              <a:rPr lang="en-US" sz="1100" dirty="0"/>
              <a:t>170 W/</a:t>
            </a:r>
            <a:r>
              <a:rPr lang="en-US" sz="1100" dirty="0" err="1"/>
              <a:t>hc</a:t>
            </a:r>
            <a:endParaRPr lang="en-US" sz="1100" dirty="0"/>
          </a:p>
        </p:txBody>
      </p:sp>
      <p:sp>
        <p:nvSpPr>
          <p:cNvPr id="7" name="TextBox 6">
            <a:extLst>
              <a:ext uri="{FF2B5EF4-FFF2-40B4-BE49-F238E27FC236}">
                <a16:creationId xmlns:a16="http://schemas.microsoft.com/office/drawing/2014/main" id="{4C4115F8-CA7B-E744-F057-374A60428560}"/>
              </a:ext>
            </a:extLst>
          </p:cNvPr>
          <p:cNvSpPr txBox="1"/>
          <p:nvPr/>
        </p:nvSpPr>
        <p:spPr>
          <a:xfrm>
            <a:off x="6077212" y="5224885"/>
            <a:ext cx="1640619"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LHC</a:t>
            </a:r>
          </a:p>
          <a:p>
            <a:pPr algn="ctr"/>
            <a:r>
              <a:rPr lang="en-US" sz="1400" dirty="0">
                <a:solidFill>
                  <a:srgbClr val="00B050"/>
                </a:solidFill>
                <a:latin typeface="Bahnschrift" panose="020B0502040204020203" pitchFamily="34" charset="0"/>
              </a:rPr>
              <a:t>Today</a:t>
            </a:r>
          </a:p>
        </p:txBody>
      </p:sp>
      <p:sp>
        <p:nvSpPr>
          <p:cNvPr id="8" name="TextBox 7">
            <a:extLst>
              <a:ext uri="{FF2B5EF4-FFF2-40B4-BE49-F238E27FC236}">
                <a16:creationId xmlns:a16="http://schemas.microsoft.com/office/drawing/2014/main" id="{B024939B-F9AD-5B1A-389F-FE40237A003E}"/>
              </a:ext>
            </a:extLst>
          </p:cNvPr>
          <p:cNvSpPr txBox="1"/>
          <p:nvPr/>
        </p:nvSpPr>
        <p:spPr>
          <a:xfrm>
            <a:off x="7884066" y="5252387"/>
            <a:ext cx="1786933"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HL-LHC</a:t>
            </a:r>
          </a:p>
          <a:p>
            <a:pPr algn="ctr"/>
            <a:r>
              <a:rPr lang="en-US" sz="1400" dirty="0">
                <a:solidFill>
                  <a:srgbClr val="00B050"/>
                </a:solidFill>
                <a:latin typeface="Bahnschrift" panose="020B0502040204020203" pitchFamily="34" charset="0"/>
              </a:rPr>
              <a:t>(without BST)</a:t>
            </a:r>
          </a:p>
        </p:txBody>
      </p:sp>
      <p:sp>
        <p:nvSpPr>
          <p:cNvPr id="9" name="Rectangle 8">
            <a:extLst>
              <a:ext uri="{FF2B5EF4-FFF2-40B4-BE49-F238E27FC236}">
                <a16:creationId xmlns:a16="http://schemas.microsoft.com/office/drawing/2014/main" id="{04A4B41C-3AC0-DC3E-E6E7-0E64E0281A7E}"/>
              </a:ext>
            </a:extLst>
          </p:cNvPr>
          <p:cNvSpPr/>
          <p:nvPr/>
        </p:nvSpPr>
        <p:spPr>
          <a:xfrm>
            <a:off x="8107445" y="3335242"/>
            <a:ext cx="1368000" cy="1847766"/>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600" b="1" dirty="0">
                <a:solidFill>
                  <a:srgbClr val="303030"/>
                </a:solidFill>
              </a:rPr>
              <a:t>BASE</a:t>
            </a:r>
          </a:p>
          <a:p>
            <a:pPr algn="ctr"/>
            <a:endParaRPr lang="en-US" sz="1600" b="1" dirty="0">
              <a:solidFill>
                <a:srgbClr val="303030"/>
              </a:solidFill>
            </a:endParaRPr>
          </a:p>
          <a:p>
            <a:pPr algn="ctr"/>
            <a:r>
              <a:rPr lang="en-US" sz="1200" dirty="0">
                <a:solidFill>
                  <a:srgbClr val="303030"/>
                </a:solidFill>
              </a:rPr>
              <a:t>(2 K loops, thermal shields, DFB, SAM, RF, etc.)</a:t>
            </a:r>
          </a:p>
        </p:txBody>
      </p:sp>
      <p:sp>
        <p:nvSpPr>
          <p:cNvPr id="10" name="Rectangle 9">
            <a:extLst>
              <a:ext uri="{FF2B5EF4-FFF2-40B4-BE49-F238E27FC236}">
                <a16:creationId xmlns:a16="http://schemas.microsoft.com/office/drawing/2014/main" id="{2EC80507-AAD7-DF10-66F1-2E041F5AF03F}"/>
              </a:ext>
            </a:extLst>
          </p:cNvPr>
          <p:cNvSpPr/>
          <p:nvPr/>
        </p:nvSpPr>
        <p:spPr>
          <a:xfrm>
            <a:off x="8107444" y="587030"/>
            <a:ext cx="1368000" cy="2748210"/>
          </a:xfrm>
          <a:prstGeom prst="rect">
            <a:avLst/>
          </a:prstGeom>
          <a:solidFill>
            <a:srgbClr val="FF66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a:t>
            </a:r>
          </a:p>
          <a:p>
            <a:pPr algn="ctr"/>
            <a:r>
              <a:rPr lang="en-US" sz="1100" dirty="0"/>
              <a:t>285 W/</a:t>
            </a:r>
            <a:r>
              <a:rPr lang="en-US" sz="1100" dirty="0" err="1"/>
              <a:t>hc</a:t>
            </a:r>
            <a:endParaRPr lang="en-US" sz="1100" dirty="0"/>
          </a:p>
        </p:txBody>
      </p:sp>
      <p:sp>
        <p:nvSpPr>
          <p:cNvPr id="11" name="TextBox 10">
            <a:extLst>
              <a:ext uri="{FF2B5EF4-FFF2-40B4-BE49-F238E27FC236}">
                <a16:creationId xmlns:a16="http://schemas.microsoft.com/office/drawing/2014/main" id="{6D2B02C1-4615-DFBE-021D-532C352A0363}"/>
              </a:ext>
            </a:extLst>
          </p:cNvPr>
          <p:cNvSpPr txBox="1"/>
          <p:nvPr/>
        </p:nvSpPr>
        <p:spPr>
          <a:xfrm>
            <a:off x="9661449" y="5252387"/>
            <a:ext cx="1811251"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HL-LHC</a:t>
            </a:r>
          </a:p>
          <a:p>
            <a:pPr algn="ctr"/>
            <a:r>
              <a:rPr lang="en-US" sz="1400" dirty="0">
                <a:solidFill>
                  <a:srgbClr val="00B050"/>
                </a:solidFill>
                <a:latin typeface="Bahnschrift" panose="020B0502040204020203" pitchFamily="34" charset="0"/>
              </a:rPr>
              <a:t>(with BST)</a:t>
            </a:r>
          </a:p>
        </p:txBody>
      </p:sp>
      <p:sp>
        <p:nvSpPr>
          <p:cNvPr id="12" name="Rectangle 11">
            <a:extLst>
              <a:ext uri="{FF2B5EF4-FFF2-40B4-BE49-F238E27FC236}">
                <a16:creationId xmlns:a16="http://schemas.microsoft.com/office/drawing/2014/main" id="{BEE54452-D8FC-EECF-68D6-48D93B3A4A34}"/>
              </a:ext>
            </a:extLst>
          </p:cNvPr>
          <p:cNvSpPr/>
          <p:nvPr/>
        </p:nvSpPr>
        <p:spPr>
          <a:xfrm>
            <a:off x="9930285" y="3335242"/>
            <a:ext cx="1368000" cy="1847766"/>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600" b="1" dirty="0">
                <a:solidFill>
                  <a:srgbClr val="303030"/>
                </a:solidFill>
              </a:rPr>
              <a:t>BASE</a:t>
            </a:r>
          </a:p>
          <a:p>
            <a:pPr algn="ctr"/>
            <a:endParaRPr lang="en-US" sz="1600" b="1" dirty="0">
              <a:solidFill>
                <a:srgbClr val="303030"/>
              </a:solidFill>
            </a:endParaRPr>
          </a:p>
          <a:p>
            <a:pPr algn="ctr"/>
            <a:r>
              <a:rPr lang="en-US" sz="1200" dirty="0">
                <a:solidFill>
                  <a:srgbClr val="303030"/>
                </a:solidFill>
              </a:rPr>
              <a:t>(2 K loops, thermal shields, DFB, SAM, RF, etc.)</a:t>
            </a:r>
          </a:p>
        </p:txBody>
      </p:sp>
      <p:sp>
        <p:nvSpPr>
          <p:cNvPr id="13" name="Rectangle 12">
            <a:extLst>
              <a:ext uri="{FF2B5EF4-FFF2-40B4-BE49-F238E27FC236}">
                <a16:creationId xmlns:a16="http://schemas.microsoft.com/office/drawing/2014/main" id="{F2201E1F-7504-6D82-C318-DE96A6C785E9}"/>
              </a:ext>
            </a:extLst>
          </p:cNvPr>
          <p:cNvSpPr/>
          <p:nvPr/>
        </p:nvSpPr>
        <p:spPr>
          <a:xfrm>
            <a:off x="9930284" y="1787461"/>
            <a:ext cx="1368000" cy="1547781"/>
          </a:xfrm>
          <a:prstGeom prst="rect">
            <a:avLst/>
          </a:prstGeom>
          <a:solidFill>
            <a:srgbClr val="FF66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a:t>
            </a:r>
          </a:p>
          <a:p>
            <a:pPr algn="ctr"/>
            <a:r>
              <a:rPr lang="en-GB" sz="1100" dirty="0"/>
              <a:t>160 W/</a:t>
            </a:r>
            <a:r>
              <a:rPr lang="en-GB" sz="1100" dirty="0" err="1"/>
              <a:t>hc</a:t>
            </a:r>
            <a:endParaRPr lang="en-GB" sz="1100" dirty="0"/>
          </a:p>
        </p:txBody>
      </p:sp>
      <p:sp>
        <p:nvSpPr>
          <p:cNvPr id="19" name="TextBox 18">
            <a:extLst>
              <a:ext uri="{FF2B5EF4-FFF2-40B4-BE49-F238E27FC236}">
                <a16:creationId xmlns:a16="http://schemas.microsoft.com/office/drawing/2014/main" id="{97C3E6B5-1E51-E478-A567-33A1CEAEA71C}"/>
              </a:ext>
            </a:extLst>
          </p:cNvPr>
          <p:cNvSpPr txBox="1"/>
          <p:nvPr/>
        </p:nvSpPr>
        <p:spPr>
          <a:xfrm>
            <a:off x="584885" y="5359040"/>
            <a:ext cx="2293898" cy="369332"/>
          </a:xfrm>
          <a:prstGeom prst="rect">
            <a:avLst/>
          </a:prstGeom>
          <a:noFill/>
        </p:spPr>
        <p:txBody>
          <a:bodyPr wrap="square" lIns="0" tIns="0" rIns="0" bIns="0" rtlCol="0">
            <a:spAutoFit/>
          </a:bodyPr>
          <a:lstStyle/>
          <a:p>
            <a:pPr algn="l"/>
            <a:r>
              <a:rPr lang="en-US" sz="1200" i="1" dirty="0">
                <a:solidFill>
                  <a:schemeClr val="bg1">
                    <a:lumMod val="50000"/>
                  </a:schemeClr>
                </a:solidFill>
              </a:rPr>
              <a:t>NB: The graphics are not scaled, they are only illustrative</a:t>
            </a:r>
            <a:endParaRPr lang="en-GB" sz="1200" i="1" dirty="0">
              <a:solidFill>
                <a:schemeClr val="bg1">
                  <a:lumMod val="50000"/>
                </a:schemeClr>
              </a:solidFill>
            </a:endParaRPr>
          </a:p>
        </p:txBody>
      </p:sp>
      <p:sp>
        <p:nvSpPr>
          <p:cNvPr id="21" name="TextBox 20">
            <a:extLst>
              <a:ext uri="{FF2B5EF4-FFF2-40B4-BE49-F238E27FC236}">
                <a16:creationId xmlns:a16="http://schemas.microsoft.com/office/drawing/2014/main" id="{52C91457-868D-41B9-7DF9-F65C538A73CF}"/>
              </a:ext>
            </a:extLst>
          </p:cNvPr>
          <p:cNvSpPr txBox="1"/>
          <p:nvPr/>
        </p:nvSpPr>
        <p:spPr>
          <a:xfrm>
            <a:off x="299163" y="1124700"/>
            <a:ext cx="2916462" cy="1107996"/>
          </a:xfrm>
          <a:prstGeom prst="rect">
            <a:avLst/>
          </a:prstGeom>
          <a:noFill/>
        </p:spPr>
        <p:txBody>
          <a:bodyPr wrap="square" lIns="0" tIns="0" rIns="0" bIns="0" rtlCol="0">
            <a:spAutoFit/>
          </a:bodyPr>
          <a:lstStyle/>
          <a:p>
            <a:pPr algn="ctr"/>
            <a:r>
              <a:rPr lang="en-US" sz="1600" b="1" i="1" dirty="0">
                <a:solidFill>
                  <a:srgbClr val="00B0F0"/>
                </a:solidFill>
              </a:rPr>
              <a:t>Cryogenic operation margin</a:t>
            </a:r>
          </a:p>
          <a:p>
            <a:pPr algn="ctr"/>
            <a:r>
              <a:rPr lang="en-US" sz="1400" i="1" dirty="0">
                <a:solidFill>
                  <a:srgbClr val="00B0F0"/>
                </a:solidFill>
                <a:sym typeface="Wingdings" panose="05000000000000000000" pitchFamily="2" charset="2"/>
              </a:rPr>
              <a:t>for daily operation</a:t>
            </a:r>
          </a:p>
          <a:p>
            <a:pPr algn="ctr"/>
            <a:r>
              <a:rPr lang="en-US" sz="1400" i="1" dirty="0">
                <a:solidFill>
                  <a:srgbClr val="00B0F0"/>
                </a:solidFill>
                <a:sym typeface="Wingdings" panose="05000000000000000000" pitchFamily="2" charset="2"/>
              </a:rPr>
              <a:t>(handle transients during </a:t>
            </a:r>
          </a:p>
          <a:p>
            <a:pPr algn="ctr"/>
            <a:r>
              <a:rPr lang="en-US" sz="1400" i="1" dirty="0">
                <a:solidFill>
                  <a:srgbClr val="00B0F0"/>
                </a:solidFill>
                <a:sym typeface="Wingdings" panose="05000000000000000000" pitchFamily="2" charset="2"/>
              </a:rPr>
              <a:t>injection and magnet ramping)</a:t>
            </a:r>
          </a:p>
          <a:p>
            <a:pPr algn="ctr"/>
            <a:r>
              <a:rPr lang="en-US" sz="1400" i="1" dirty="0">
                <a:solidFill>
                  <a:srgbClr val="00B0F0"/>
                </a:solidFill>
                <a:sym typeface="Wingdings" panose="05000000000000000000" pitchFamily="2" charset="2"/>
              </a:rPr>
              <a:t>+ facing disturbances</a:t>
            </a:r>
            <a:endParaRPr lang="en-GB" sz="1400" i="1" dirty="0">
              <a:solidFill>
                <a:srgbClr val="00B0F0"/>
              </a:solidFill>
            </a:endParaRPr>
          </a:p>
        </p:txBody>
      </p:sp>
      <p:sp>
        <p:nvSpPr>
          <p:cNvPr id="22" name="Rectangle 21">
            <a:extLst>
              <a:ext uri="{FF2B5EF4-FFF2-40B4-BE49-F238E27FC236}">
                <a16:creationId xmlns:a16="http://schemas.microsoft.com/office/drawing/2014/main" id="{2D990DBF-20D6-E64C-6F73-F144379A7BE7}"/>
              </a:ext>
            </a:extLst>
          </p:cNvPr>
          <p:cNvSpPr/>
          <p:nvPr/>
        </p:nvSpPr>
        <p:spPr>
          <a:xfrm>
            <a:off x="6267566" y="1560344"/>
            <a:ext cx="1368000" cy="123693"/>
          </a:xfrm>
          <a:prstGeom prst="rect">
            <a:avLst/>
          </a:prstGeom>
          <a:solidFill>
            <a:srgbClr val="00B0F0"/>
          </a:solidFill>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000" dirty="0"/>
              <a:t>Operational margin</a:t>
            </a:r>
            <a:endParaRPr lang="en-GB" sz="1000" dirty="0"/>
          </a:p>
        </p:txBody>
      </p:sp>
      <p:sp>
        <p:nvSpPr>
          <p:cNvPr id="23" name="Rectangle 22">
            <a:extLst>
              <a:ext uri="{FF2B5EF4-FFF2-40B4-BE49-F238E27FC236}">
                <a16:creationId xmlns:a16="http://schemas.microsoft.com/office/drawing/2014/main" id="{9E106BC2-F47D-95A6-8D9E-6C71A4549680}"/>
              </a:ext>
            </a:extLst>
          </p:cNvPr>
          <p:cNvSpPr/>
          <p:nvPr/>
        </p:nvSpPr>
        <p:spPr>
          <a:xfrm>
            <a:off x="9930284" y="1556098"/>
            <a:ext cx="1368000" cy="231363"/>
          </a:xfrm>
          <a:prstGeom prst="rect">
            <a:avLst/>
          </a:prstGeom>
          <a:solidFill>
            <a:srgbClr val="00B0F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000" dirty="0"/>
              <a:t>Operational margin</a:t>
            </a:r>
            <a:endParaRPr lang="en-GB" sz="1000" dirty="0"/>
          </a:p>
        </p:txBody>
      </p:sp>
      <p:cxnSp>
        <p:nvCxnSpPr>
          <p:cNvPr id="24" name="Straight Arrow Connector 23">
            <a:extLst>
              <a:ext uri="{FF2B5EF4-FFF2-40B4-BE49-F238E27FC236}">
                <a16:creationId xmlns:a16="http://schemas.microsoft.com/office/drawing/2014/main" id="{D9EF2EED-4C4C-D262-B4B1-3AD97DCA0D43}"/>
              </a:ext>
            </a:extLst>
          </p:cNvPr>
          <p:cNvCxnSpPr>
            <a:cxnSpLocks/>
          </p:cNvCxnSpPr>
          <p:nvPr/>
        </p:nvCxnSpPr>
        <p:spPr>
          <a:xfrm>
            <a:off x="3177220" y="1662370"/>
            <a:ext cx="727096"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70C51BF-8D9E-A305-479B-C098815C631E}"/>
              </a:ext>
            </a:extLst>
          </p:cNvPr>
          <p:cNvSpPr txBox="1"/>
          <p:nvPr/>
        </p:nvSpPr>
        <p:spPr>
          <a:xfrm>
            <a:off x="8562804" y="731658"/>
            <a:ext cx="429458" cy="492443"/>
          </a:xfrm>
          <a:prstGeom prst="rect">
            <a:avLst/>
          </a:prstGeom>
          <a:noFill/>
        </p:spPr>
        <p:txBody>
          <a:bodyPr wrap="square" lIns="0" tIns="0" rIns="0" bIns="0" rtlCol="0">
            <a:spAutoFit/>
          </a:bodyPr>
          <a:lstStyle/>
          <a:p>
            <a:pPr algn="l"/>
            <a:r>
              <a:rPr lang="en-US" sz="3200" dirty="0">
                <a:solidFill>
                  <a:schemeClr val="bg1"/>
                </a:solidFill>
                <a:sym typeface="Wingdings" panose="05000000000000000000" pitchFamily="2" charset="2"/>
              </a:rPr>
              <a:t></a:t>
            </a:r>
            <a:endParaRPr lang="en-GB" sz="3200" dirty="0">
              <a:solidFill>
                <a:schemeClr val="bg1"/>
              </a:solidFill>
            </a:endParaRPr>
          </a:p>
        </p:txBody>
      </p:sp>
      <p:sp>
        <p:nvSpPr>
          <p:cNvPr id="28" name="Rectangle 27">
            <a:extLst>
              <a:ext uri="{FF2B5EF4-FFF2-40B4-BE49-F238E27FC236}">
                <a16:creationId xmlns:a16="http://schemas.microsoft.com/office/drawing/2014/main" id="{FAC83463-C4BA-25D6-D77F-4212F7AB6B1E}"/>
              </a:ext>
            </a:extLst>
          </p:cNvPr>
          <p:cNvSpPr/>
          <p:nvPr/>
        </p:nvSpPr>
        <p:spPr>
          <a:xfrm>
            <a:off x="4357245" y="2699971"/>
            <a:ext cx="1368000" cy="2450437"/>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b="1" dirty="0">
                <a:solidFill>
                  <a:srgbClr val="303030"/>
                </a:solidFill>
              </a:rPr>
              <a:t>BASE</a:t>
            </a:r>
          </a:p>
          <a:p>
            <a:pPr algn="ctr"/>
            <a:endParaRPr lang="en-US" sz="1500" b="1" dirty="0">
              <a:solidFill>
                <a:srgbClr val="303030"/>
              </a:solidFill>
            </a:endParaRPr>
          </a:p>
          <a:p>
            <a:pPr algn="ctr"/>
            <a:r>
              <a:rPr lang="en-US" sz="1200" dirty="0">
                <a:solidFill>
                  <a:srgbClr val="303030"/>
                </a:solidFill>
              </a:rPr>
              <a:t>(2 K loops, thermal shields, DFB, SAM, RF, etc.)</a:t>
            </a:r>
          </a:p>
        </p:txBody>
      </p:sp>
      <p:sp>
        <p:nvSpPr>
          <p:cNvPr id="29" name="Rectangle 28">
            <a:extLst>
              <a:ext uri="{FF2B5EF4-FFF2-40B4-BE49-F238E27FC236}">
                <a16:creationId xmlns:a16="http://schemas.microsoft.com/office/drawing/2014/main" id="{27627A9F-61C5-2FAF-DB97-57F70C41EB3E}"/>
              </a:ext>
            </a:extLst>
          </p:cNvPr>
          <p:cNvSpPr/>
          <p:nvPr/>
        </p:nvSpPr>
        <p:spPr>
          <a:xfrm>
            <a:off x="4357245" y="1559284"/>
            <a:ext cx="1368000" cy="194756"/>
          </a:xfrm>
          <a:prstGeom prst="rect">
            <a:avLst/>
          </a:prstGeom>
          <a:solidFill>
            <a:srgbClr val="00B0F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000" dirty="0"/>
              <a:t>Operational margin</a:t>
            </a:r>
            <a:endParaRPr lang="en-GB" sz="1000" dirty="0"/>
          </a:p>
        </p:txBody>
      </p:sp>
      <p:sp>
        <p:nvSpPr>
          <p:cNvPr id="30" name="Rectangle 29">
            <a:extLst>
              <a:ext uri="{FF2B5EF4-FFF2-40B4-BE49-F238E27FC236}">
                <a16:creationId xmlns:a16="http://schemas.microsoft.com/office/drawing/2014/main" id="{7C7EAB15-FDE7-E754-71C7-B755B91CB601}"/>
              </a:ext>
            </a:extLst>
          </p:cNvPr>
          <p:cNvSpPr/>
          <p:nvPr/>
        </p:nvSpPr>
        <p:spPr>
          <a:xfrm>
            <a:off x="4357245" y="1755101"/>
            <a:ext cx="1368000" cy="726108"/>
          </a:xfrm>
          <a:prstGeom prst="rect">
            <a:avLst/>
          </a:prstGeom>
          <a:solidFill>
            <a:srgbClr val="FF66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 </a:t>
            </a:r>
          </a:p>
          <a:p>
            <a:pPr algn="ctr"/>
            <a:r>
              <a:rPr lang="en-US" sz="1100" dirty="0"/>
              <a:t>84 W/h</a:t>
            </a:r>
            <a:endParaRPr lang="en-GB" sz="1200" dirty="0"/>
          </a:p>
        </p:txBody>
      </p:sp>
      <p:sp>
        <p:nvSpPr>
          <p:cNvPr id="32" name="TextBox 31">
            <a:extLst>
              <a:ext uri="{FF2B5EF4-FFF2-40B4-BE49-F238E27FC236}">
                <a16:creationId xmlns:a16="http://schemas.microsoft.com/office/drawing/2014/main" id="{1FF8852F-77C7-4880-C2E8-8F209FFE687A}"/>
              </a:ext>
            </a:extLst>
          </p:cNvPr>
          <p:cNvSpPr txBox="1"/>
          <p:nvPr/>
        </p:nvSpPr>
        <p:spPr>
          <a:xfrm>
            <a:off x="4335339" y="5183008"/>
            <a:ext cx="1331553"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LHC</a:t>
            </a:r>
          </a:p>
          <a:p>
            <a:pPr algn="ctr"/>
            <a:r>
              <a:rPr lang="en-US" sz="1400" dirty="0">
                <a:solidFill>
                  <a:srgbClr val="00B050"/>
                </a:solidFill>
                <a:latin typeface="Bahnschrift" panose="020B0502040204020203" pitchFamily="34" charset="0"/>
              </a:rPr>
              <a:t>Design Report</a:t>
            </a:r>
          </a:p>
        </p:txBody>
      </p:sp>
      <p:sp>
        <p:nvSpPr>
          <p:cNvPr id="34" name="TextBox 33">
            <a:extLst>
              <a:ext uri="{FF2B5EF4-FFF2-40B4-BE49-F238E27FC236}">
                <a16:creationId xmlns:a16="http://schemas.microsoft.com/office/drawing/2014/main" id="{BF56A7B5-E1F2-7310-31C0-0C0086016004}"/>
              </a:ext>
            </a:extLst>
          </p:cNvPr>
          <p:cNvSpPr txBox="1"/>
          <p:nvPr/>
        </p:nvSpPr>
        <p:spPr>
          <a:xfrm>
            <a:off x="6487824" y="121551"/>
            <a:ext cx="5637762" cy="184666"/>
          </a:xfrm>
          <a:prstGeom prst="rect">
            <a:avLst/>
          </a:prstGeom>
          <a:noFill/>
        </p:spPr>
        <p:txBody>
          <a:bodyPr wrap="none" lIns="0" tIns="0" rIns="0" bIns="0" rtlCol="0">
            <a:spAutoFit/>
          </a:bodyPr>
          <a:lstStyle/>
          <a:p>
            <a:pPr algn="l"/>
            <a:r>
              <a:rPr lang="en-US" sz="1200" i="1" dirty="0">
                <a:solidFill>
                  <a:schemeClr val="tx2"/>
                </a:solidFill>
              </a:rPr>
              <a:t>*Beam screen values are given as example, as e-cloud varies along the machine</a:t>
            </a:r>
            <a:endParaRPr lang="en-GB" sz="1200" i="1" dirty="0">
              <a:solidFill>
                <a:schemeClr val="tx2"/>
              </a:solidFill>
            </a:endParaRPr>
          </a:p>
        </p:txBody>
      </p:sp>
      <p:sp>
        <p:nvSpPr>
          <p:cNvPr id="37" name="Rectangle 36">
            <a:extLst>
              <a:ext uri="{FF2B5EF4-FFF2-40B4-BE49-F238E27FC236}">
                <a16:creationId xmlns:a16="http://schemas.microsoft.com/office/drawing/2014/main" id="{9A4996DE-CF26-B8C2-CF84-CDFA332ECB90}"/>
              </a:ext>
            </a:extLst>
          </p:cNvPr>
          <p:cNvSpPr/>
          <p:nvPr/>
        </p:nvSpPr>
        <p:spPr>
          <a:xfrm>
            <a:off x="4357245" y="2469541"/>
            <a:ext cx="1368000" cy="235045"/>
          </a:xfrm>
          <a:prstGeom prst="rect">
            <a:avLst/>
          </a:prstGeom>
          <a:solidFill>
            <a:srgbClr val="00CC99"/>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dirty="0">
                <a:solidFill>
                  <a:srgbClr val="303030"/>
                </a:solidFill>
              </a:rPr>
              <a:t>Inner Triplet</a:t>
            </a:r>
            <a:endParaRPr lang="en-US" sz="1200" dirty="0">
              <a:solidFill>
                <a:srgbClr val="303030"/>
              </a:solidFill>
            </a:endParaRPr>
          </a:p>
        </p:txBody>
      </p:sp>
      <p:sp>
        <p:nvSpPr>
          <p:cNvPr id="38" name="Rectangle 37">
            <a:extLst>
              <a:ext uri="{FF2B5EF4-FFF2-40B4-BE49-F238E27FC236}">
                <a16:creationId xmlns:a16="http://schemas.microsoft.com/office/drawing/2014/main" id="{B9394E36-5EA2-2BAF-78EC-8FDA3B777251}"/>
              </a:ext>
            </a:extLst>
          </p:cNvPr>
          <p:cNvSpPr/>
          <p:nvPr/>
        </p:nvSpPr>
        <p:spPr>
          <a:xfrm>
            <a:off x="6267566" y="3081713"/>
            <a:ext cx="1368000" cy="235045"/>
          </a:xfrm>
          <a:prstGeom prst="rect">
            <a:avLst/>
          </a:prstGeom>
          <a:solidFill>
            <a:srgbClr val="00CC99"/>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dirty="0">
                <a:solidFill>
                  <a:srgbClr val="303030"/>
                </a:solidFill>
              </a:rPr>
              <a:t>Inner Triplet</a:t>
            </a:r>
            <a:endParaRPr lang="en-US" sz="1200" dirty="0">
              <a:solidFill>
                <a:srgbClr val="303030"/>
              </a:solidFill>
            </a:endParaRPr>
          </a:p>
        </p:txBody>
      </p:sp>
      <p:cxnSp>
        <p:nvCxnSpPr>
          <p:cNvPr id="40" name="Straight Arrow Connector 39">
            <a:extLst>
              <a:ext uri="{FF2B5EF4-FFF2-40B4-BE49-F238E27FC236}">
                <a16:creationId xmlns:a16="http://schemas.microsoft.com/office/drawing/2014/main" id="{2FC982E8-BE09-5D7A-773C-2F4940092E06}"/>
              </a:ext>
            </a:extLst>
          </p:cNvPr>
          <p:cNvCxnSpPr/>
          <p:nvPr/>
        </p:nvCxnSpPr>
        <p:spPr>
          <a:xfrm>
            <a:off x="4153907" y="1484554"/>
            <a:ext cx="0" cy="3648542"/>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D76CB781-D899-6656-FF58-B2E63CB3F174}"/>
              </a:ext>
            </a:extLst>
          </p:cNvPr>
          <p:cNvSpPr txBox="1"/>
          <p:nvPr/>
        </p:nvSpPr>
        <p:spPr>
          <a:xfrm>
            <a:off x="1330445" y="2921168"/>
            <a:ext cx="2001244" cy="1015663"/>
          </a:xfrm>
          <a:prstGeom prst="rect">
            <a:avLst/>
          </a:prstGeom>
          <a:noFill/>
        </p:spPr>
        <p:txBody>
          <a:bodyPr wrap="square" rtlCol="0">
            <a:spAutoFit/>
          </a:bodyPr>
          <a:lstStyle/>
          <a:p>
            <a:pPr algn="ctr"/>
            <a:r>
              <a:rPr lang="en-CH" sz="2000" dirty="0"/>
              <a:t>1 cryoplant capacity</a:t>
            </a:r>
          </a:p>
          <a:p>
            <a:pPr algn="ctr"/>
            <a:r>
              <a:rPr lang="en-CH" sz="2000" dirty="0"/>
              <a:t>~18 kW @4.5 K</a:t>
            </a:r>
          </a:p>
        </p:txBody>
      </p:sp>
      <p:cxnSp>
        <p:nvCxnSpPr>
          <p:cNvPr id="6" name="Straight Connector 5">
            <a:extLst>
              <a:ext uri="{FF2B5EF4-FFF2-40B4-BE49-F238E27FC236}">
                <a16:creationId xmlns:a16="http://schemas.microsoft.com/office/drawing/2014/main" id="{B03693C6-EAEF-83EE-4B90-4E090F40BD31}"/>
              </a:ext>
            </a:extLst>
          </p:cNvPr>
          <p:cNvCxnSpPr>
            <a:cxnSpLocks/>
          </p:cNvCxnSpPr>
          <p:nvPr/>
        </p:nvCxnSpPr>
        <p:spPr>
          <a:xfrm>
            <a:off x="4329370" y="1534466"/>
            <a:ext cx="337522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89E59A6-E05E-97F5-6B25-14ACA21F19FA}"/>
              </a:ext>
            </a:extLst>
          </p:cNvPr>
          <p:cNvCxnSpPr>
            <a:cxnSpLocks/>
          </p:cNvCxnSpPr>
          <p:nvPr/>
        </p:nvCxnSpPr>
        <p:spPr>
          <a:xfrm>
            <a:off x="7883426" y="1532068"/>
            <a:ext cx="3589274" cy="24028"/>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34182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416B9-5DD1-B576-C87C-C6B5A0CAF1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05C412-5FE9-2702-5926-62C57C0285B4}"/>
              </a:ext>
            </a:extLst>
          </p:cNvPr>
          <p:cNvSpPr>
            <a:spLocks noGrp="1"/>
          </p:cNvSpPr>
          <p:nvPr>
            <p:ph type="title"/>
          </p:nvPr>
        </p:nvSpPr>
        <p:spPr/>
        <p:txBody>
          <a:bodyPr/>
          <a:lstStyle/>
          <a:p>
            <a:r>
              <a:rPr lang="en-US" dirty="0"/>
              <a:t>Why flat optics ?</a:t>
            </a:r>
            <a:endParaRPr lang="en-GB" dirty="0"/>
          </a:p>
        </p:txBody>
      </p:sp>
      <p:pic>
        <p:nvPicPr>
          <p:cNvPr id="4" name="Picture 22">
            <a:extLst>
              <a:ext uri="{FF2B5EF4-FFF2-40B4-BE49-F238E27FC236}">
                <a16:creationId xmlns:a16="http://schemas.microsoft.com/office/drawing/2014/main" id="{0BE902C5-02B2-3152-8F4C-BDEC29ED916A}"/>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946290" y="2974745"/>
            <a:ext cx="3746772" cy="2933686"/>
          </a:xfrm>
          <a:prstGeom prst="rect">
            <a:avLst/>
          </a:prstGeom>
          <a:noFill/>
          <a:ln w="9525">
            <a:solidFill>
              <a:srgbClr val="0055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a:extLst>
              <a:ext uri="{FF2B5EF4-FFF2-40B4-BE49-F238E27FC236}">
                <a16:creationId xmlns:a16="http://schemas.microsoft.com/office/drawing/2014/main" id="{FDD2B8F7-B0FE-AB5E-212A-3E7BA3E7BA8F}"/>
              </a:ext>
            </a:extLst>
          </p:cNvPr>
          <p:cNvPicPr>
            <a:picLocks noChangeAspect="1"/>
          </p:cNvPicPr>
          <p:nvPr/>
        </p:nvPicPr>
        <p:blipFill>
          <a:blip r:embed="rId3"/>
          <a:stretch>
            <a:fillRect/>
          </a:stretch>
        </p:blipFill>
        <p:spPr>
          <a:xfrm>
            <a:off x="1256970" y="5156867"/>
            <a:ext cx="2048161" cy="685896"/>
          </a:xfrm>
          <a:prstGeom prst="rect">
            <a:avLst/>
          </a:prstGeom>
        </p:spPr>
      </p:pic>
      <p:grpSp>
        <p:nvGrpSpPr>
          <p:cNvPr id="34" name="Group 33">
            <a:extLst>
              <a:ext uri="{FF2B5EF4-FFF2-40B4-BE49-F238E27FC236}">
                <a16:creationId xmlns:a16="http://schemas.microsoft.com/office/drawing/2014/main" id="{5A09119B-3050-7E38-D21B-B44064BCF6E2}"/>
              </a:ext>
            </a:extLst>
          </p:cNvPr>
          <p:cNvGrpSpPr/>
          <p:nvPr/>
        </p:nvGrpSpPr>
        <p:grpSpPr>
          <a:xfrm>
            <a:off x="7939440" y="126170"/>
            <a:ext cx="4015992" cy="2660406"/>
            <a:chOff x="7939440" y="126170"/>
            <a:chExt cx="4015992" cy="2660406"/>
          </a:xfrm>
        </p:grpSpPr>
        <p:grpSp>
          <p:nvGrpSpPr>
            <p:cNvPr id="28" name="Group 27">
              <a:extLst>
                <a:ext uri="{FF2B5EF4-FFF2-40B4-BE49-F238E27FC236}">
                  <a16:creationId xmlns:a16="http://schemas.microsoft.com/office/drawing/2014/main" id="{2828CA0A-2E3B-8223-FC3A-1B82159A0323}"/>
                </a:ext>
              </a:extLst>
            </p:cNvPr>
            <p:cNvGrpSpPr/>
            <p:nvPr/>
          </p:nvGrpSpPr>
          <p:grpSpPr>
            <a:xfrm>
              <a:off x="7939440" y="126170"/>
              <a:ext cx="2914414" cy="2660406"/>
              <a:chOff x="7939440" y="126170"/>
              <a:chExt cx="2914414" cy="2660406"/>
            </a:xfrm>
          </p:grpSpPr>
          <p:pic>
            <p:nvPicPr>
              <p:cNvPr id="15" name="Picture 14">
                <a:extLst>
                  <a:ext uri="{FF2B5EF4-FFF2-40B4-BE49-F238E27FC236}">
                    <a16:creationId xmlns:a16="http://schemas.microsoft.com/office/drawing/2014/main" id="{34059255-6F67-BE8B-7856-6C1D4366D88F}"/>
                  </a:ext>
                </a:extLst>
              </p:cNvPr>
              <p:cNvPicPr>
                <a:picLocks noChangeAspect="1"/>
              </p:cNvPicPr>
              <p:nvPr/>
            </p:nvPicPr>
            <p:blipFill>
              <a:blip r:embed="rId4"/>
              <a:stretch>
                <a:fillRect/>
              </a:stretch>
            </p:blipFill>
            <p:spPr>
              <a:xfrm>
                <a:off x="7939440" y="126170"/>
                <a:ext cx="2914414" cy="2660406"/>
              </a:xfrm>
              <a:prstGeom prst="rect">
                <a:avLst/>
              </a:prstGeom>
            </p:spPr>
          </p:pic>
          <p:cxnSp>
            <p:nvCxnSpPr>
              <p:cNvPr id="17" name="Straight Connector 16">
                <a:extLst>
                  <a:ext uri="{FF2B5EF4-FFF2-40B4-BE49-F238E27FC236}">
                    <a16:creationId xmlns:a16="http://schemas.microsoft.com/office/drawing/2014/main" id="{FA6A4BBA-8DCA-E712-1310-7F92E95C7ACE}"/>
                  </a:ext>
                </a:extLst>
              </p:cNvPr>
              <p:cNvCxnSpPr>
                <a:cxnSpLocks/>
              </p:cNvCxnSpPr>
              <p:nvPr/>
            </p:nvCxnSpPr>
            <p:spPr>
              <a:xfrm>
                <a:off x="8669135" y="537820"/>
                <a:ext cx="0" cy="1892650"/>
              </a:xfrm>
              <a:prstGeom prst="line">
                <a:avLst/>
              </a:prstGeom>
              <a:ln w="76200">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7605176E-7234-A9E0-069B-B5B0557FB17D}"/>
                  </a:ext>
                </a:extLst>
              </p:cNvPr>
              <p:cNvCxnSpPr>
                <a:cxnSpLocks/>
              </p:cNvCxnSpPr>
              <p:nvPr/>
            </p:nvCxnSpPr>
            <p:spPr>
              <a:xfrm>
                <a:off x="10128525" y="510220"/>
                <a:ext cx="15219" cy="1867220"/>
              </a:xfrm>
              <a:prstGeom prst="line">
                <a:avLst/>
              </a:prstGeom>
              <a:ln w="76200">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4" name="Arc 23">
                <a:extLst>
                  <a:ext uri="{FF2B5EF4-FFF2-40B4-BE49-F238E27FC236}">
                    <a16:creationId xmlns:a16="http://schemas.microsoft.com/office/drawing/2014/main" id="{4213A705-CA8D-C6EC-05AF-695378D5B5DC}"/>
                  </a:ext>
                </a:extLst>
              </p:cNvPr>
              <p:cNvSpPr/>
              <p:nvPr/>
            </p:nvSpPr>
            <p:spPr>
              <a:xfrm rot="19006384">
                <a:off x="8238464" y="315417"/>
                <a:ext cx="2227886" cy="2041189"/>
              </a:xfrm>
              <a:prstGeom prst="arc">
                <a:avLst/>
              </a:prstGeom>
              <a:ln w="57150">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Arc 24">
                <a:extLst>
                  <a:ext uri="{FF2B5EF4-FFF2-40B4-BE49-F238E27FC236}">
                    <a16:creationId xmlns:a16="http://schemas.microsoft.com/office/drawing/2014/main" id="{EC9AA140-5E26-F2A4-5C7B-246CFB36FD77}"/>
                  </a:ext>
                </a:extLst>
              </p:cNvPr>
              <p:cNvSpPr/>
              <p:nvPr/>
            </p:nvSpPr>
            <p:spPr>
              <a:xfrm rot="8163573">
                <a:off x="8336405" y="630137"/>
                <a:ext cx="2197512" cy="2010919"/>
              </a:xfrm>
              <a:prstGeom prst="arc">
                <a:avLst/>
              </a:prstGeom>
              <a:ln w="57150">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29" name="TextBox 28">
              <a:extLst>
                <a:ext uri="{FF2B5EF4-FFF2-40B4-BE49-F238E27FC236}">
                  <a16:creationId xmlns:a16="http://schemas.microsoft.com/office/drawing/2014/main" id="{D84E509C-54FF-20BA-F591-CAE9DF374F09}"/>
                </a:ext>
              </a:extLst>
            </p:cNvPr>
            <p:cNvSpPr txBox="1"/>
            <p:nvPr/>
          </p:nvSpPr>
          <p:spPr>
            <a:xfrm>
              <a:off x="10815386" y="431290"/>
              <a:ext cx="1140046" cy="646331"/>
            </a:xfrm>
            <a:prstGeom prst="rect">
              <a:avLst/>
            </a:prstGeom>
            <a:noFill/>
          </p:spPr>
          <p:txBody>
            <a:bodyPr wrap="square" rtlCol="0">
              <a:spAutoFit/>
            </a:bodyPr>
            <a:lstStyle/>
            <a:p>
              <a:pPr algn="ctr"/>
              <a:r>
                <a:rPr lang="en-US" b="1" dirty="0">
                  <a:solidFill>
                    <a:srgbClr val="0000FF"/>
                  </a:solidFill>
                  <a:latin typeface="+mj-lt"/>
                </a:rPr>
                <a:t>IT beam screen</a:t>
              </a:r>
              <a:endParaRPr lang="en-GB" b="1" dirty="0">
                <a:solidFill>
                  <a:srgbClr val="0000FF"/>
                </a:solidFill>
                <a:latin typeface="+mj-lt"/>
              </a:endParaRPr>
            </a:p>
          </p:txBody>
        </p:sp>
        <p:cxnSp>
          <p:nvCxnSpPr>
            <p:cNvPr id="31" name="Straight Arrow Connector 30">
              <a:extLst>
                <a:ext uri="{FF2B5EF4-FFF2-40B4-BE49-F238E27FC236}">
                  <a16:creationId xmlns:a16="http://schemas.microsoft.com/office/drawing/2014/main" id="{92916CC8-BFEC-9EBF-9FD3-8735BC1096F8}"/>
                </a:ext>
              </a:extLst>
            </p:cNvPr>
            <p:cNvCxnSpPr>
              <a:cxnSpLocks/>
            </p:cNvCxnSpPr>
            <p:nvPr/>
          </p:nvCxnSpPr>
          <p:spPr>
            <a:xfrm flipH="1">
              <a:off x="10243740" y="754455"/>
              <a:ext cx="764076" cy="246589"/>
            </a:xfrm>
            <a:prstGeom prst="straightConnector1">
              <a:avLst/>
            </a:prstGeom>
            <a:ln w="28575">
              <a:solidFill>
                <a:srgbClr val="0000FF"/>
              </a:solidFill>
              <a:tailEnd type="triangle"/>
            </a:ln>
            <a:effectLst/>
          </p:spPr>
          <p:style>
            <a:lnRef idx="2">
              <a:schemeClr val="accent1"/>
            </a:lnRef>
            <a:fillRef idx="0">
              <a:schemeClr val="accent1"/>
            </a:fillRef>
            <a:effectRef idx="1">
              <a:schemeClr val="accent1"/>
            </a:effectRef>
            <a:fontRef idx="minor">
              <a:schemeClr val="tx1"/>
            </a:fontRef>
          </p:style>
        </p:cxnSp>
      </p:grpSp>
      <p:pic>
        <p:nvPicPr>
          <p:cNvPr id="36" name="Picture 35">
            <a:extLst>
              <a:ext uri="{FF2B5EF4-FFF2-40B4-BE49-F238E27FC236}">
                <a16:creationId xmlns:a16="http://schemas.microsoft.com/office/drawing/2014/main" id="{78E6FA2E-366E-7878-74A0-BD97E8793BCE}"/>
              </a:ext>
            </a:extLst>
          </p:cNvPr>
          <p:cNvPicPr>
            <a:picLocks noChangeAspect="1"/>
          </p:cNvPicPr>
          <p:nvPr/>
        </p:nvPicPr>
        <p:blipFill>
          <a:blip r:embed="rId5"/>
          <a:stretch>
            <a:fillRect/>
          </a:stretch>
        </p:blipFill>
        <p:spPr>
          <a:xfrm>
            <a:off x="3753295" y="5280710"/>
            <a:ext cx="1867161" cy="562053"/>
          </a:xfrm>
          <a:prstGeom prst="rect">
            <a:avLst/>
          </a:prstGeom>
        </p:spPr>
      </p:pic>
      <p:sp>
        <p:nvSpPr>
          <p:cNvPr id="3" name="TextBox 2">
            <a:extLst>
              <a:ext uri="{FF2B5EF4-FFF2-40B4-BE49-F238E27FC236}">
                <a16:creationId xmlns:a16="http://schemas.microsoft.com/office/drawing/2014/main" id="{5B2B7C9A-50F9-6F83-A738-3B053A3044B9}"/>
              </a:ext>
            </a:extLst>
          </p:cNvPr>
          <p:cNvSpPr txBox="1"/>
          <p:nvPr/>
        </p:nvSpPr>
        <p:spPr>
          <a:xfrm>
            <a:off x="7151496" y="126381"/>
            <a:ext cx="1140046" cy="738664"/>
          </a:xfrm>
          <a:prstGeom prst="rect">
            <a:avLst/>
          </a:prstGeom>
          <a:noFill/>
        </p:spPr>
        <p:txBody>
          <a:bodyPr wrap="square" rtlCol="0">
            <a:spAutoFit/>
          </a:bodyPr>
          <a:lstStyle/>
          <a:p>
            <a:pPr algn="ctr"/>
            <a:r>
              <a:rPr lang="en-US" sz="1400" b="1" dirty="0">
                <a:solidFill>
                  <a:schemeClr val="accent6">
                    <a:lumMod val="50000"/>
                  </a:schemeClr>
                </a:solidFill>
                <a:latin typeface="+mj-lt"/>
              </a:rPr>
              <a:t>ATLAS for standard </a:t>
            </a:r>
          </a:p>
          <a:p>
            <a:pPr algn="ctr"/>
            <a:r>
              <a:rPr lang="en-US" sz="1400" b="1" dirty="0">
                <a:solidFill>
                  <a:schemeClr val="accent6">
                    <a:lumMod val="50000"/>
                  </a:schemeClr>
                </a:solidFill>
                <a:latin typeface="+mj-lt"/>
              </a:rPr>
              <a:t>V crossing</a:t>
            </a:r>
            <a:endParaRPr lang="en-GB" sz="1400" b="1" dirty="0">
              <a:solidFill>
                <a:schemeClr val="accent6">
                  <a:lumMod val="50000"/>
                </a:schemeClr>
              </a:solidFill>
              <a:latin typeface="+mj-lt"/>
            </a:endParaRPr>
          </a:p>
        </p:txBody>
      </p:sp>
      <p:sp>
        <p:nvSpPr>
          <p:cNvPr id="6" name="TextBox 5">
            <a:extLst>
              <a:ext uri="{FF2B5EF4-FFF2-40B4-BE49-F238E27FC236}">
                <a16:creationId xmlns:a16="http://schemas.microsoft.com/office/drawing/2014/main" id="{96147A4B-3EAB-2205-5641-81219B8DBBA3}"/>
              </a:ext>
            </a:extLst>
          </p:cNvPr>
          <p:cNvSpPr txBox="1"/>
          <p:nvPr/>
        </p:nvSpPr>
        <p:spPr>
          <a:xfrm>
            <a:off x="10792132" y="1635641"/>
            <a:ext cx="1393981" cy="600164"/>
          </a:xfrm>
          <a:prstGeom prst="rect">
            <a:avLst/>
          </a:prstGeom>
          <a:noFill/>
        </p:spPr>
        <p:txBody>
          <a:bodyPr wrap="square" rtlCol="0">
            <a:spAutoFit/>
          </a:bodyPr>
          <a:lstStyle/>
          <a:p>
            <a:pPr algn="ctr"/>
            <a:r>
              <a:rPr lang="en-US" sz="1100" b="1" dirty="0">
                <a:solidFill>
                  <a:schemeClr val="accent6">
                    <a:lumMod val="50000"/>
                  </a:schemeClr>
                </a:solidFill>
                <a:latin typeface="+mj-lt"/>
              </a:rPr>
              <a:t>Beam separation in due to crossing angle bump</a:t>
            </a:r>
            <a:endParaRPr lang="en-GB" sz="1100" b="1" dirty="0">
              <a:solidFill>
                <a:schemeClr val="accent6">
                  <a:lumMod val="50000"/>
                </a:schemeClr>
              </a:solidFill>
              <a:latin typeface="+mj-lt"/>
            </a:endParaRPr>
          </a:p>
        </p:txBody>
      </p:sp>
      <p:cxnSp>
        <p:nvCxnSpPr>
          <p:cNvPr id="7" name="Straight Arrow Connector 6">
            <a:extLst>
              <a:ext uri="{FF2B5EF4-FFF2-40B4-BE49-F238E27FC236}">
                <a16:creationId xmlns:a16="http://schemas.microsoft.com/office/drawing/2014/main" id="{4CD3E84A-CC24-D6CF-EDB8-D944059C9329}"/>
              </a:ext>
            </a:extLst>
          </p:cNvPr>
          <p:cNvCxnSpPr>
            <a:cxnSpLocks/>
          </p:cNvCxnSpPr>
          <p:nvPr/>
        </p:nvCxnSpPr>
        <p:spPr>
          <a:xfrm flipH="1" flipV="1">
            <a:off x="9501021" y="1336011"/>
            <a:ext cx="1262560" cy="599712"/>
          </a:xfrm>
          <a:prstGeom prst="straightConnector1">
            <a:avLst/>
          </a:prstGeom>
          <a:ln w="28575">
            <a:solidFill>
              <a:schemeClr val="accent6">
                <a:lumMod val="50000"/>
              </a:schemeClr>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5AC839AA-512C-C3A5-2D8F-F6A588C8E6F2}"/>
              </a:ext>
            </a:extLst>
          </p:cNvPr>
          <p:cNvSpPr txBox="1"/>
          <p:nvPr/>
        </p:nvSpPr>
        <p:spPr>
          <a:xfrm>
            <a:off x="296845" y="1425367"/>
            <a:ext cx="7329089" cy="3770263"/>
          </a:xfrm>
          <a:prstGeom prst="rect">
            <a:avLst/>
          </a:prstGeom>
          <a:noFill/>
        </p:spPr>
        <p:txBody>
          <a:bodyPr wrap="square">
            <a:spAutoFit/>
          </a:body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en-US" sz="2000" b="0" i="0" u="none" strike="noStrike" kern="1200" cap="none" spc="0" normalizeH="0" baseline="0" noProof="0" dirty="0">
                <a:ln>
                  <a:noFill/>
                </a:ln>
                <a:solidFill>
                  <a:srgbClr val="0055A0"/>
                </a:solidFill>
                <a:effectLst/>
                <a:uLnTx/>
                <a:uFillTx/>
                <a:latin typeface="Arial"/>
                <a:ea typeface="+mn-ea"/>
                <a:cs typeface="+mn-cs"/>
              </a:rPr>
              <a:t>The </a:t>
            </a:r>
            <a:r>
              <a:rPr kumimoji="0" lang="en-US" sz="2000" b="1" i="0" u="none" strike="noStrike" kern="1200" cap="none" spc="0" normalizeH="0" baseline="0" noProof="0" dirty="0">
                <a:ln>
                  <a:noFill/>
                </a:ln>
                <a:effectLst/>
                <a:uLnTx/>
                <a:uFillTx/>
                <a:latin typeface="Arial"/>
                <a:ea typeface="+mn-ea"/>
                <a:cs typeface="+mn-cs"/>
              </a:rPr>
              <a:t>IT beam screen</a:t>
            </a:r>
            <a:r>
              <a:rPr kumimoji="0" lang="en-US" sz="2000" b="1" i="0" u="none" strike="noStrike" kern="1200" cap="none" spc="0" normalizeH="0" noProof="0" dirty="0">
                <a:ln>
                  <a:noFill/>
                </a:ln>
                <a:effectLst/>
                <a:uLnTx/>
                <a:uFillTx/>
                <a:latin typeface="Arial"/>
                <a:ea typeface="+mn-ea"/>
                <a:cs typeface="+mn-cs"/>
              </a:rPr>
              <a:t> shape</a:t>
            </a:r>
            <a:r>
              <a:rPr kumimoji="0" lang="en-US" sz="2000" b="1" i="0" u="none" strike="noStrike" kern="1200" cap="none" spc="0" normalizeH="0" baseline="0" noProof="0" dirty="0">
                <a:ln>
                  <a:noFill/>
                </a:ln>
                <a:effectLst/>
                <a:uLnTx/>
                <a:uFillTx/>
                <a:latin typeface="Arial"/>
                <a:ea typeface="+mn-ea"/>
                <a:cs typeface="+mn-cs"/>
              </a:rPr>
              <a:t> is asymmetric </a:t>
            </a:r>
            <a:r>
              <a:rPr kumimoji="0" lang="en-US" sz="2000" i="0" u="none" strike="noStrike" kern="1200" cap="none" spc="0" normalizeH="0" baseline="0" noProof="0" dirty="0">
                <a:ln>
                  <a:noFill/>
                </a:ln>
                <a:effectLst/>
                <a:uLnTx/>
                <a:uFillTx/>
                <a:latin typeface="Arial"/>
                <a:ea typeface="+mn-ea"/>
                <a:cs typeface="+mn-cs"/>
              </a:rPr>
              <a:t>and optimized </a:t>
            </a:r>
            <a:r>
              <a:rPr lang="en-US" sz="2000" dirty="0">
                <a:latin typeface="Arial"/>
              </a:rPr>
              <a:t>to allow </a:t>
            </a:r>
            <a:r>
              <a:rPr kumimoji="0" lang="en-US" sz="2000" i="0" u="none" strike="noStrike" kern="1200" cap="none" spc="0" normalizeH="0" baseline="0" noProof="0" dirty="0">
                <a:ln>
                  <a:noFill/>
                </a:ln>
                <a:solidFill>
                  <a:srgbClr val="0055A0"/>
                </a:solidFill>
                <a:effectLst/>
                <a:uLnTx/>
                <a:uFillTx/>
                <a:latin typeface="Arial"/>
                <a:ea typeface="+mn-ea"/>
                <a:cs typeface="+mn-cs"/>
              </a:rPr>
              <a:t>larger </a:t>
            </a:r>
            <a:r>
              <a:rPr kumimoji="0" lang="en-US" sz="2000" b="0" i="0" u="none" strike="noStrike" kern="1200" cap="none" spc="0" normalizeH="0" baseline="0" noProof="0" dirty="0">
                <a:ln>
                  <a:noFill/>
                </a:ln>
                <a:solidFill>
                  <a:srgbClr val="0055A0"/>
                </a:solidFill>
                <a:effectLst/>
                <a:uLnTx/>
                <a:uFillTx/>
                <a:latin typeface="Arial"/>
                <a:ea typeface="+mn-ea"/>
                <a:cs typeface="+mn-cs"/>
              </a:rPr>
              <a:t>aperture in the “standard” crossing plane</a:t>
            </a:r>
          </a:p>
          <a:p>
            <a:pPr marL="285750" indent="-285750" fontAlgn="auto">
              <a:spcBef>
                <a:spcPts val="600"/>
              </a:spcBef>
              <a:spcAft>
                <a:spcPts val="0"/>
              </a:spcAft>
              <a:buClr>
                <a:srgbClr val="0055A0"/>
              </a:buClr>
              <a:buSzPct val="120000"/>
              <a:buFont typeface="Arial" panose="020B0604020202020204" pitchFamily="34" charset="0"/>
              <a:buChar char="•"/>
              <a:defRPr/>
            </a:pPr>
            <a:r>
              <a:rPr lang="en-US" dirty="0">
                <a:solidFill>
                  <a:srgbClr val="0055A0"/>
                </a:solidFill>
                <a:latin typeface="Arial"/>
              </a:rPr>
              <a:t>accommodates the </a:t>
            </a:r>
            <a:r>
              <a:rPr lang="en-US" b="1" dirty="0">
                <a:solidFill>
                  <a:schemeClr val="tx1">
                    <a:lumMod val="60000"/>
                    <a:lumOff val="40000"/>
                  </a:schemeClr>
                </a:solidFill>
                <a:latin typeface="Arial"/>
              </a:rPr>
              <a:t>beam separation </a:t>
            </a:r>
            <a:r>
              <a:rPr lang="en-US" dirty="0">
                <a:solidFill>
                  <a:srgbClr val="0055A0"/>
                </a:solidFill>
                <a:latin typeface="Arial"/>
              </a:rPr>
              <a:t>due to the crossing angle bump to reach the </a:t>
            </a:r>
            <a:r>
              <a:rPr lang="en-US" b="1" dirty="0">
                <a:solidFill>
                  <a:schemeClr val="tx1">
                    <a:lumMod val="60000"/>
                    <a:lumOff val="40000"/>
                  </a:schemeClr>
                </a:solidFill>
                <a:latin typeface="Arial"/>
              </a:rPr>
              <a:t>same </a:t>
            </a:r>
            <a:r>
              <a:rPr lang="en-US" b="1" dirty="0">
                <a:solidFill>
                  <a:schemeClr val="tx1">
                    <a:lumMod val="60000"/>
                    <a:lumOff val="40000"/>
                  </a:schemeClr>
                </a:solidFill>
                <a:latin typeface="Symbol" panose="05050102010706020507" pitchFamily="18" charset="2"/>
              </a:rPr>
              <a:t>b</a:t>
            </a:r>
            <a:r>
              <a:rPr lang="en-US" b="1" dirty="0">
                <a:solidFill>
                  <a:schemeClr val="tx1">
                    <a:lumMod val="60000"/>
                    <a:lumOff val="40000"/>
                  </a:schemeClr>
                </a:solidFill>
                <a:latin typeface="Arial"/>
              </a:rPr>
              <a:t>* in both planes</a:t>
            </a:r>
          </a:p>
          <a:p>
            <a:pPr marL="285750" indent="-285750" fontAlgn="auto">
              <a:spcBef>
                <a:spcPts val="600"/>
              </a:spcBef>
              <a:spcAft>
                <a:spcPts val="0"/>
              </a:spcAft>
              <a:buClr>
                <a:srgbClr val="0055A0"/>
              </a:buClr>
              <a:buSzPct val="120000"/>
              <a:buFont typeface="Arial" panose="020B0604020202020204" pitchFamily="34" charset="0"/>
              <a:buChar char="•"/>
              <a:defRPr/>
            </a:pPr>
            <a:r>
              <a:rPr lang="en-US" dirty="0">
                <a:solidFill>
                  <a:srgbClr val="0055A0"/>
                </a:solidFill>
                <a:latin typeface="Arial"/>
              </a:rPr>
              <a:t>Beam size in IT quadrupoles is </a:t>
            </a:r>
            <a:r>
              <a:rPr lang="en-US" dirty="0">
                <a:solidFill>
                  <a:srgbClr val="0055A0"/>
                </a:solidFill>
                <a:latin typeface="Arial"/>
                <a:sym typeface="Symbol" panose="05050102010706020507" pitchFamily="18" charset="2"/>
              </a:rPr>
              <a:t> 1/ </a:t>
            </a:r>
            <a:endParaRPr lang="en-US" dirty="0">
              <a:solidFill>
                <a:srgbClr val="0055A0"/>
              </a:solidFill>
              <a:latin typeface="Arial"/>
            </a:endParaRPr>
          </a:p>
          <a:p>
            <a:pPr marL="0" marR="0" lvl="0" indent="0" algn="l" defTabSz="914400" rtl="0" eaLnBrk="1" fontAlgn="auto" latinLnBrk="0" hangingPunct="1">
              <a:lnSpc>
                <a:spcPct val="100000"/>
              </a:lnSpc>
              <a:spcBef>
                <a:spcPts val="1200"/>
              </a:spcBef>
              <a:spcAft>
                <a:spcPts val="0"/>
              </a:spcAft>
              <a:buClr>
                <a:srgbClr val="0055A0"/>
              </a:buClr>
              <a:buSzPct val="80000"/>
              <a:buFont typeface="Arial"/>
              <a:buNone/>
              <a:tabLst/>
              <a:defRPr/>
            </a:pPr>
            <a:r>
              <a:rPr lang="en-US" sz="2000" dirty="0">
                <a:solidFill>
                  <a:srgbClr val="0055A0"/>
                </a:solidFill>
                <a:latin typeface="Arial"/>
              </a:rPr>
              <a:t>For </a:t>
            </a:r>
            <a:r>
              <a:rPr lang="en-US" sz="2000" b="1" dirty="0">
                <a:solidFill>
                  <a:schemeClr val="tx1">
                    <a:lumMod val="60000"/>
                    <a:lumOff val="40000"/>
                  </a:schemeClr>
                </a:solidFill>
                <a:latin typeface="Arial"/>
              </a:rPr>
              <a:t>rotated crossing planes</a:t>
            </a:r>
            <a:r>
              <a:rPr lang="en-US" sz="2000" dirty="0">
                <a:solidFill>
                  <a:srgbClr val="0055A0"/>
                </a:solidFill>
                <a:latin typeface="Arial"/>
              </a:rPr>
              <a:t>:</a:t>
            </a:r>
          </a:p>
          <a:p>
            <a:pPr marL="285750" indent="-285750" fontAlgn="auto">
              <a:spcBef>
                <a:spcPts val="600"/>
              </a:spcBef>
              <a:spcAft>
                <a:spcPts val="0"/>
              </a:spcAft>
              <a:buClr>
                <a:srgbClr val="0055A0"/>
              </a:buClr>
              <a:buSzPct val="120000"/>
              <a:buFont typeface="Arial" panose="020B0604020202020204" pitchFamily="34" charset="0"/>
              <a:buChar char="•"/>
              <a:defRPr/>
            </a:pPr>
            <a:r>
              <a:rPr kumimoji="0" lang="en-US" b="1" i="0" u="none" strike="noStrike" kern="1200" cap="none" spc="0" normalizeH="0" baseline="0" noProof="0" dirty="0">
                <a:ln>
                  <a:noFill/>
                </a:ln>
                <a:solidFill>
                  <a:srgbClr val="FF0000"/>
                </a:solidFill>
                <a:effectLst/>
                <a:uLnTx/>
                <a:uFillTx/>
                <a:latin typeface="Arial"/>
                <a:ea typeface="+mn-ea"/>
                <a:cs typeface="+mn-cs"/>
              </a:rPr>
              <a:t>Less</a:t>
            </a:r>
            <a:r>
              <a:rPr lang="en-US" b="1" dirty="0">
                <a:solidFill>
                  <a:srgbClr val="FF0000"/>
                </a:solidFill>
                <a:latin typeface="Arial"/>
              </a:rPr>
              <a:t> aperture </a:t>
            </a:r>
            <a:r>
              <a:rPr lang="en-US" dirty="0">
                <a:solidFill>
                  <a:srgbClr val="0055A0"/>
                </a:solidFill>
                <a:latin typeface="Arial"/>
              </a:rPr>
              <a:t>in the rotated </a:t>
            </a:r>
            <a:r>
              <a:rPr lang="en-US" b="1" dirty="0">
                <a:latin typeface="Arial"/>
              </a:rPr>
              <a:t>crossing</a:t>
            </a:r>
            <a:r>
              <a:rPr lang="en-US" b="1" dirty="0">
                <a:solidFill>
                  <a:srgbClr val="0055A0"/>
                </a:solidFill>
                <a:latin typeface="Arial"/>
              </a:rPr>
              <a:t> plane</a:t>
            </a:r>
            <a:r>
              <a:rPr lang="en-US" dirty="0">
                <a:solidFill>
                  <a:srgbClr val="0055A0"/>
                </a:solidFill>
                <a:latin typeface="Arial"/>
              </a:rPr>
              <a:t>:</a:t>
            </a:r>
            <a:r>
              <a:rPr lang="en-US" dirty="0">
                <a:latin typeface="Arial"/>
                <a:sym typeface="Wingdings" panose="05000000000000000000" pitchFamily="2" charset="2"/>
              </a:rPr>
              <a:t> minimum </a:t>
            </a:r>
            <a:r>
              <a:rPr lang="en-US" dirty="0">
                <a:latin typeface="Symbol" panose="05050102010706020507" pitchFamily="18" charset="2"/>
                <a:sym typeface="Wingdings" panose="05000000000000000000" pitchFamily="2" charset="2"/>
              </a:rPr>
              <a:t>b</a:t>
            </a:r>
            <a:r>
              <a:rPr lang="en-US" dirty="0">
                <a:latin typeface="Arial"/>
                <a:sym typeface="Wingdings" panose="05000000000000000000" pitchFamily="2" charset="2"/>
              </a:rPr>
              <a:t>* increases from 30 cm to 60 cm</a:t>
            </a:r>
          </a:p>
          <a:p>
            <a:pPr marL="285750" indent="-285750" fontAlgn="auto">
              <a:spcBef>
                <a:spcPts val="600"/>
              </a:spcBef>
              <a:spcAft>
                <a:spcPts val="0"/>
              </a:spcAft>
              <a:buClr>
                <a:srgbClr val="0055A0"/>
              </a:buClr>
              <a:buSzPct val="120000"/>
              <a:buFont typeface="Arial" panose="020B0604020202020204" pitchFamily="34" charset="0"/>
              <a:buChar char="•"/>
              <a:defRPr/>
            </a:pPr>
            <a:r>
              <a:rPr lang="en-US" b="1" dirty="0">
                <a:solidFill>
                  <a:srgbClr val="008E40"/>
                </a:solidFill>
                <a:latin typeface="Arial"/>
                <a:sym typeface="Wingdings" panose="05000000000000000000" pitchFamily="2" charset="2"/>
              </a:rPr>
              <a:t>More aperture </a:t>
            </a:r>
            <a:r>
              <a:rPr lang="en-US" dirty="0">
                <a:solidFill>
                  <a:srgbClr val="0055A0"/>
                </a:solidFill>
                <a:latin typeface="Arial"/>
                <a:sym typeface="Wingdings" panose="05000000000000000000" pitchFamily="2" charset="2"/>
              </a:rPr>
              <a:t>in the rotated </a:t>
            </a:r>
            <a:r>
              <a:rPr lang="en-US" b="1" dirty="0">
                <a:latin typeface="Arial"/>
                <a:sym typeface="Wingdings" panose="05000000000000000000" pitchFamily="2" charset="2"/>
              </a:rPr>
              <a:t>separation</a:t>
            </a:r>
            <a:r>
              <a:rPr lang="en-US" b="1" dirty="0">
                <a:solidFill>
                  <a:srgbClr val="0055A0"/>
                </a:solidFill>
                <a:latin typeface="Arial"/>
                <a:sym typeface="Wingdings" panose="05000000000000000000" pitchFamily="2" charset="2"/>
              </a:rPr>
              <a:t> plane</a:t>
            </a:r>
            <a:r>
              <a:rPr lang="en-US" dirty="0">
                <a:solidFill>
                  <a:srgbClr val="0055A0"/>
                </a:solidFill>
                <a:latin typeface="Arial"/>
                <a:sym typeface="Wingdings" panose="05000000000000000000" pitchFamily="2" charset="2"/>
              </a:rPr>
              <a:t>: </a:t>
            </a:r>
            <a:r>
              <a:rPr lang="en-US" dirty="0">
                <a:latin typeface="Arial"/>
                <a:sym typeface="Wingdings" panose="05000000000000000000" pitchFamily="2" charset="2"/>
              </a:rPr>
              <a:t>minimum </a:t>
            </a:r>
            <a:r>
              <a:rPr lang="en-US" dirty="0">
                <a:latin typeface="Symbol" panose="05050102010706020507" pitchFamily="18" charset="2"/>
                <a:sym typeface="Wingdings" panose="05000000000000000000" pitchFamily="2" charset="2"/>
              </a:rPr>
              <a:t>b</a:t>
            </a:r>
            <a:r>
              <a:rPr lang="en-US" dirty="0">
                <a:latin typeface="Arial"/>
                <a:sym typeface="Wingdings" panose="05000000000000000000" pitchFamily="2" charset="2"/>
              </a:rPr>
              <a:t>* decreases from 30 cm to 18 cm</a:t>
            </a:r>
          </a:p>
          <a:p>
            <a:pPr marL="285750" indent="-285750" fontAlgn="auto">
              <a:spcBef>
                <a:spcPts val="600"/>
              </a:spcBef>
              <a:spcAft>
                <a:spcPts val="0"/>
              </a:spcAft>
              <a:buClr>
                <a:srgbClr val="0055A0"/>
              </a:buClr>
              <a:buSzPct val="120000"/>
              <a:buFont typeface="Arial" panose="020B0604020202020204" pitchFamily="34" charset="0"/>
              <a:buChar char="•"/>
              <a:defRPr/>
            </a:pPr>
            <a:r>
              <a:rPr lang="en-US" dirty="0">
                <a:latin typeface="+mn-lt"/>
              </a:rPr>
              <a:t>to ensure equivalent performance reach use</a:t>
            </a:r>
            <a:r>
              <a:rPr lang="en-US" b="1" dirty="0">
                <a:latin typeface="+mn-lt"/>
              </a:rPr>
              <a:t> flat optics </a:t>
            </a:r>
            <a:r>
              <a:rPr lang="en-US" dirty="0">
                <a:latin typeface="+mn-lt"/>
              </a:rPr>
              <a:t>(β*</a:t>
            </a:r>
            <a:r>
              <a:rPr lang="en-US" baseline="-25000" dirty="0">
                <a:latin typeface="+mn-lt"/>
              </a:rPr>
              <a:t>x</a:t>
            </a:r>
            <a:r>
              <a:rPr lang="en-US" dirty="0">
                <a:latin typeface="+mn-lt"/>
              </a:rPr>
              <a:t> </a:t>
            </a:r>
            <a:r>
              <a:rPr lang="en-US" dirty="0">
                <a:latin typeface="+mn-lt"/>
                <a:sym typeface="Symbol" panose="05050102010706020507" pitchFamily="18" charset="2"/>
              </a:rPr>
              <a:t> </a:t>
            </a:r>
            <a:r>
              <a:rPr lang="en-US" dirty="0">
                <a:latin typeface="+mn-lt"/>
              </a:rPr>
              <a:t>β *</a:t>
            </a:r>
            <a:r>
              <a:rPr lang="en-US" baseline="-25000" dirty="0">
                <a:latin typeface="+mn-lt"/>
              </a:rPr>
              <a:t>y</a:t>
            </a:r>
            <a:r>
              <a:rPr lang="en-US" dirty="0">
                <a:latin typeface="+mn-lt"/>
              </a:rPr>
              <a:t>)</a:t>
            </a:r>
          </a:p>
        </p:txBody>
      </p:sp>
    </p:spTree>
    <p:extLst>
      <p:ext uri="{BB962C8B-B14F-4D97-AF65-F5344CB8AC3E}">
        <p14:creationId xmlns:p14="http://schemas.microsoft.com/office/powerpoint/2010/main" val="428589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441C1-3DDB-4EF2-564A-2B3700C95B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0CE398-EDFC-9BE9-0D1A-0F558789217F}"/>
              </a:ext>
            </a:extLst>
          </p:cNvPr>
          <p:cNvSpPr>
            <a:spLocks noGrp="1"/>
          </p:cNvSpPr>
          <p:nvPr>
            <p:ph type="title"/>
          </p:nvPr>
        </p:nvSpPr>
        <p:spPr>
          <a:xfrm>
            <a:off x="609601" y="274638"/>
            <a:ext cx="5640020" cy="714265"/>
          </a:xfrm>
        </p:spPr>
        <p:txBody>
          <a:bodyPr/>
          <a:lstStyle/>
          <a:p>
            <a:r>
              <a:rPr lang="en-GB" dirty="0"/>
              <a:t>Beta* limitation (36 cm)</a:t>
            </a:r>
          </a:p>
        </p:txBody>
      </p:sp>
      <p:sp>
        <p:nvSpPr>
          <p:cNvPr id="5" name="CasellaDiTesto 1">
            <a:extLst>
              <a:ext uri="{FF2B5EF4-FFF2-40B4-BE49-F238E27FC236}">
                <a16:creationId xmlns:a16="http://schemas.microsoft.com/office/drawing/2014/main" id="{CE3A065C-D2F5-1CBA-D014-DD977EB49131}"/>
              </a:ext>
            </a:extLst>
          </p:cNvPr>
          <p:cNvSpPr txBox="1"/>
          <p:nvPr/>
        </p:nvSpPr>
        <p:spPr>
          <a:xfrm>
            <a:off x="220035" y="1046817"/>
            <a:ext cx="11693053" cy="615553"/>
          </a:xfrm>
          <a:prstGeom prst="rect">
            <a:avLst/>
          </a:prstGeom>
          <a:noFill/>
        </p:spPr>
        <p:txBody>
          <a:bodyPr wrap="square" lIns="0" tIns="0" rIns="0" bIns="0" rtlCol="0">
            <a:spAutoFit/>
          </a:bodyPr>
          <a:lstStyle/>
          <a:p>
            <a:pPr algn="ctr">
              <a:buClr>
                <a:schemeClr val="tx2"/>
              </a:buClr>
            </a:pPr>
            <a:r>
              <a:rPr lang="en-GB" sz="2000" b="1" dirty="0">
                <a:solidFill>
                  <a:srgbClr val="002060"/>
                </a:solidFill>
                <a:latin typeface="+mn-lt"/>
              </a:rPr>
              <a:t>S</a:t>
            </a:r>
            <a:r>
              <a:rPr lang="en-GB" sz="2000" dirty="0">
                <a:solidFill>
                  <a:srgbClr val="002060"/>
                </a:solidFill>
                <a:latin typeface="+mn-lt"/>
              </a:rPr>
              <a:t>ignificant losses on secondary collimator in fill 9530 (17</a:t>
            </a:r>
            <a:r>
              <a:rPr lang="en-GB" sz="2000" baseline="30000" dirty="0">
                <a:solidFill>
                  <a:srgbClr val="002060"/>
                </a:solidFill>
                <a:latin typeface="+mn-lt"/>
              </a:rPr>
              <a:t>th</a:t>
            </a:r>
            <a:r>
              <a:rPr lang="en-GB" sz="2000" dirty="0">
                <a:solidFill>
                  <a:srgbClr val="002060"/>
                </a:solidFill>
                <a:latin typeface="+mn-lt"/>
              </a:rPr>
              <a:t> April)</a:t>
            </a:r>
            <a:endParaRPr lang="en-GB" sz="2000" b="1" dirty="0">
              <a:solidFill>
                <a:schemeClr val="tx1">
                  <a:lumMod val="60000"/>
                  <a:lumOff val="40000"/>
                </a:schemeClr>
              </a:solidFill>
              <a:latin typeface="+mn-lt"/>
            </a:endParaRPr>
          </a:p>
          <a:p>
            <a:pPr algn="ctr">
              <a:buClr>
                <a:schemeClr val="tx2"/>
              </a:buClr>
            </a:pPr>
            <a:r>
              <a:rPr lang="en-GB" sz="2000" b="1" dirty="0">
                <a:solidFill>
                  <a:srgbClr val="002060"/>
                </a:solidFill>
                <a:latin typeface="+mn-lt"/>
              </a:rPr>
              <a:t>300-400 um orbit shift is needed </a:t>
            </a:r>
            <a:r>
              <a:rPr lang="en-GB" sz="2000" dirty="0">
                <a:solidFill>
                  <a:srgbClr val="002060"/>
                </a:solidFill>
                <a:latin typeface="+mn-lt"/>
              </a:rPr>
              <a:t>to induce observed hierarchy breakage</a:t>
            </a:r>
          </a:p>
        </p:txBody>
      </p:sp>
      <p:pic>
        <p:nvPicPr>
          <p:cNvPr id="7" name="Immagine 8">
            <a:extLst>
              <a:ext uri="{FF2B5EF4-FFF2-40B4-BE49-F238E27FC236}">
                <a16:creationId xmlns:a16="http://schemas.microsoft.com/office/drawing/2014/main" id="{6006B485-9861-6C98-F3A1-B8E86A691CA6}"/>
              </a:ext>
            </a:extLst>
          </p:cNvPr>
          <p:cNvPicPr>
            <a:picLocks noChangeAspect="1"/>
          </p:cNvPicPr>
          <p:nvPr/>
        </p:nvPicPr>
        <p:blipFill rotWithShape="1">
          <a:blip r:embed="rId2">
            <a:extLst>
              <a:ext uri="{28A0092B-C50C-407E-A947-70E740481C1C}">
                <a14:useLocalDpi xmlns:a14="http://schemas.microsoft.com/office/drawing/2010/main" val="0"/>
              </a:ext>
            </a:extLst>
          </a:blip>
          <a:srcRect t="19663" b="18882"/>
          <a:stretch/>
        </p:blipFill>
        <p:spPr>
          <a:xfrm>
            <a:off x="302378" y="1791300"/>
            <a:ext cx="5888199" cy="2035466"/>
          </a:xfrm>
          <a:prstGeom prst="rect">
            <a:avLst/>
          </a:prstGeom>
        </p:spPr>
      </p:pic>
      <p:sp>
        <p:nvSpPr>
          <p:cNvPr id="8" name="CasellaDiTesto 9">
            <a:extLst>
              <a:ext uri="{FF2B5EF4-FFF2-40B4-BE49-F238E27FC236}">
                <a16:creationId xmlns:a16="http://schemas.microsoft.com/office/drawing/2014/main" id="{095E0747-2B1C-774F-3209-FDDF10237860}"/>
              </a:ext>
            </a:extLst>
          </p:cNvPr>
          <p:cNvSpPr txBox="1"/>
          <p:nvPr/>
        </p:nvSpPr>
        <p:spPr>
          <a:xfrm>
            <a:off x="6381254" y="1825156"/>
            <a:ext cx="5508890" cy="1754326"/>
          </a:xfrm>
          <a:prstGeom prst="rect">
            <a:avLst/>
          </a:prstGeom>
          <a:noFill/>
        </p:spPr>
        <p:txBody>
          <a:bodyPr wrap="square" lIns="0" tIns="0" rIns="0" bIns="0" rtlCol="0">
            <a:spAutoFit/>
          </a:bodyPr>
          <a:lstStyle/>
          <a:p>
            <a:pPr algn="ctr"/>
            <a:r>
              <a:rPr lang="en-GB" sz="2200" b="1" dirty="0">
                <a:solidFill>
                  <a:srgbClr val="002060"/>
                </a:solidFill>
                <a:latin typeface="+mn-lt"/>
              </a:rPr>
              <a:t>Highest losses </a:t>
            </a:r>
            <a:r>
              <a:rPr lang="en-GB" sz="2200" dirty="0">
                <a:solidFill>
                  <a:srgbClr val="002060"/>
                </a:solidFill>
                <a:latin typeface="+mn-lt"/>
              </a:rPr>
              <a:t>in the </a:t>
            </a:r>
          </a:p>
          <a:p>
            <a:pPr algn="ctr"/>
            <a:r>
              <a:rPr lang="en-GB" sz="2200" b="1" dirty="0">
                <a:solidFill>
                  <a:srgbClr val="002060"/>
                </a:solidFill>
                <a:latin typeface="+mn-lt"/>
              </a:rPr>
              <a:t>middle of insertion </a:t>
            </a:r>
            <a:r>
              <a:rPr lang="en-GB" sz="2000" dirty="0">
                <a:solidFill>
                  <a:srgbClr val="002060"/>
                </a:solidFill>
                <a:latin typeface="+mn-lt"/>
              </a:rPr>
              <a:t>(instead of extremities, where primary collimators are located)</a:t>
            </a:r>
          </a:p>
          <a:p>
            <a:pPr marL="342900" indent="-342900" algn="ctr">
              <a:spcBef>
                <a:spcPts val="600"/>
              </a:spcBef>
              <a:buFont typeface="Arial" panose="020B0604020202020204" pitchFamily="34" charset="0"/>
              <a:buChar char="•"/>
            </a:pPr>
            <a:r>
              <a:rPr lang="en-GB" sz="2000" dirty="0">
                <a:solidFill>
                  <a:srgbClr val="002060"/>
                </a:solidFill>
                <a:latin typeface="+mn-lt"/>
              </a:rPr>
              <a:t>Broken hierarchy can compromise protection</a:t>
            </a:r>
          </a:p>
          <a:p>
            <a:pPr marL="342900" indent="-342900" algn="ctr">
              <a:spcBef>
                <a:spcPts val="600"/>
              </a:spcBef>
              <a:buFont typeface="Arial" panose="020B0604020202020204" pitchFamily="34" charset="0"/>
              <a:buChar char="•"/>
            </a:pPr>
            <a:r>
              <a:rPr lang="en-GB" sz="2000" dirty="0">
                <a:solidFill>
                  <a:srgbClr val="002060"/>
                </a:solidFill>
                <a:latin typeface="+mn-lt"/>
                <a:sym typeface="Wingdings" pitchFamily="2" charset="2"/>
              </a:rPr>
              <a:t> </a:t>
            </a:r>
            <a:r>
              <a:rPr lang="en-GB" sz="2000" b="1" dirty="0">
                <a:solidFill>
                  <a:schemeClr val="tx1">
                    <a:lumMod val="60000"/>
                    <a:lumOff val="40000"/>
                  </a:schemeClr>
                </a:solidFill>
                <a:latin typeface="+mn-lt"/>
                <a:sym typeface="Wingdings" pitchFamily="2" charset="2"/>
              </a:rPr>
              <a:t>l</a:t>
            </a:r>
            <a:r>
              <a:rPr lang="en-GB" sz="2000" b="1" dirty="0">
                <a:solidFill>
                  <a:schemeClr val="tx1">
                    <a:lumMod val="60000"/>
                    <a:lumOff val="40000"/>
                  </a:schemeClr>
                </a:solidFill>
                <a:latin typeface="+mn-lt"/>
              </a:rPr>
              <a:t>imitation on beta* </a:t>
            </a:r>
            <a:r>
              <a:rPr lang="en-US" sz="2000" dirty="0">
                <a:solidFill>
                  <a:srgbClr val="C00000"/>
                </a:solidFill>
                <a:latin typeface="+mn-lt"/>
              </a:rPr>
              <a:t>(about 1-2% loss)</a:t>
            </a:r>
            <a:endParaRPr lang="en-GB" sz="2000" dirty="0">
              <a:solidFill>
                <a:srgbClr val="002060"/>
              </a:solidFill>
              <a:latin typeface="+mn-lt"/>
            </a:endParaRPr>
          </a:p>
        </p:txBody>
      </p:sp>
      <p:cxnSp>
        <p:nvCxnSpPr>
          <p:cNvPr id="9" name="Connettore 2 11">
            <a:extLst>
              <a:ext uri="{FF2B5EF4-FFF2-40B4-BE49-F238E27FC236}">
                <a16:creationId xmlns:a16="http://schemas.microsoft.com/office/drawing/2014/main" id="{B62EB4D3-0C5C-36D5-F2E8-62285AEF23B9}"/>
              </a:ext>
            </a:extLst>
          </p:cNvPr>
          <p:cNvCxnSpPr>
            <a:cxnSpLocks/>
          </p:cNvCxnSpPr>
          <p:nvPr/>
        </p:nvCxnSpPr>
        <p:spPr>
          <a:xfrm flipH="1">
            <a:off x="5212685" y="2584090"/>
            <a:ext cx="1152151" cy="153620"/>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9">
            <a:extLst>
              <a:ext uri="{FF2B5EF4-FFF2-40B4-BE49-F238E27FC236}">
                <a16:creationId xmlns:a16="http://schemas.microsoft.com/office/drawing/2014/main" id="{208A7A7F-47C5-9CCF-997A-09991D530EB5}"/>
              </a:ext>
            </a:extLst>
          </p:cNvPr>
          <p:cNvSpPr txBox="1"/>
          <p:nvPr/>
        </p:nvSpPr>
        <p:spPr>
          <a:xfrm>
            <a:off x="2417490" y="4035839"/>
            <a:ext cx="7894692" cy="1812676"/>
          </a:xfrm>
          <a:prstGeom prst="rect">
            <a:avLst/>
          </a:prstGeom>
          <a:noFill/>
        </p:spPr>
        <p:txBody>
          <a:bodyPr wrap="square" lIns="0" tIns="0" rIns="0" bIns="0" rtlCol="0">
            <a:spAutoFit/>
          </a:bodyPr>
          <a:lstStyle/>
          <a:p>
            <a:pPr marL="285750" indent="-285750" algn="l">
              <a:lnSpc>
                <a:spcPct val="120000"/>
              </a:lnSpc>
              <a:buClr>
                <a:schemeClr val="tx2"/>
              </a:buClr>
              <a:buFont typeface="Arial" panose="020B0604020202020204" pitchFamily="34" charset="0"/>
              <a:buChar char="•"/>
            </a:pPr>
            <a:r>
              <a:rPr lang="en-GB" sz="2000" dirty="0">
                <a:latin typeface="+mn-lt"/>
              </a:rPr>
              <a:t>Studies, tests and simulations indicated that losses are generated by </a:t>
            </a:r>
            <a:r>
              <a:rPr lang="en-GB" sz="2000" b="1" dirty="0">
                <a:latin typeface="+mn-lt"/>
              </a:rPr>
              <a:t>particles in the off-momentum halo </a:t>
            </a:r>
            <a:r>
              <a:rPr lang="en-GB" sz="2000" dirty="0">
                <a:latin typeface="+mn-lt"/>
              </a:rPr>
              <a:t>(not core of the beam)</a:t>
            </a:r>
          </a:p>
          <a:p>
            <a:pPr marL="285750" indent="-285750" algn="l">
              <a:lnSpc>
                <a:spcPct val="120000"/>
              </a:lnSpc>
              <a:buClr>
                <a:schemeClr val="tx2"/>
              </a:buClr>
              <a:buFont typeface="Arial" panose="020B0604020202020204" pitchFamily="34" charset="0"/>
              <a:buChar char="•"/>
            </a:pPr>
            <a:r>
              <a:rPr lang="en-GB" sz="2000" b="1" dirty="0">
                <a:latin typeface="+mn-lt"/>
              </a:rPr>
              <a:t>Various mitigations </a:t>
            </a:r>
            <a:r>
              <a:rPr lang="en-GB" sz="2000" dirty="0">
                <a:latin typeface="+mn-lt"/>
              </a:rPr>
              <a:t>put in place to improve the behaviour</a:t>
            </a:r>
          </a:p>
          <a:p>
            <a:pPr marL="285750" indent="-285750" algn="l">
              <a:lnSpc>
                <a:spcPct val="120000"/>
              </a:lnSpc>
              <a:buClr>
                <a:schemeClr val="tx2"/>
              </a:buClr>
              <a:buFont typeface="Arial" panose="020B0604020202020204" pitchFamily="34" charset="0"/>
              <a:buChar char="•"/>
            </a:pPr>
            <a:r>
              <a:rPr lang="en-GB" sz="2000" dirty="0">
                <a:latin typeface="+mn-lt"/>
              </a:rPr>
              <a:t>Machine </a:t>
            </a:r>
            <a:r>
              <a:rPr lang="en-GB" sz="2000" b="1" dirty="0">
                <a:latin typeface="+mn-lt"/>
              </a:rPr>
              <a:t>re-validated after TS#1 </a:t>
            </a:r>
            <a:r>
              <a:rPr lang="en-GB" sz="2000" dirty="0">
                <a:latin typeface="+mn-lt"/>
              </a:rPr>
              <a:t>with mitigations in place</a:t>
            </a:r>
          </a:p>
          <a:p>
            <a:pPr marL="285750" indent="-285750" algn="l">
              <a:lnSpc>
                <a:spcPct val="120000"/>
              </a:lnSpc>
              <a:buClr>
                <a:schemeClr val="tx2"/>
              </a:buClr>
              <a:buFont typeface="Arial" panose="020B0604020202020204" pitchFamily="34" charset="0"/>
              <a:buChar char="•"/>
            </a:pPr>
            <a:r>
              <a:rPr lang="en-GB" sz="2000" b="1" dirty="0">
                <a:solidFill>
                  <a:schemeClr val="tx1">
                    <a:lumMod val="60000"/>
                    <a:lumOff val="40000"/>
                  </a:schemeClr>
                </a:solidFill>
                <a:latin typeface="+mn-lt"/>
              </a:rPr>
              <a:t>Beta* limitation lifted</a:t>
            </a:r>
            <a:endParaRPr lang="en-US" sz="2000" b="1" dirty="0">
              <a:solidFill>
                <a:schemeClr val="tx1">
                  <a:lumMod val="60000"/>
                  <a:lumOff val="40000"/>
                </a:schemeClr>
              </a:solidFill>
              <a:latin typeface="+mn-lt"/>
            </a:endParaRPr>
          </a:p>
        </p:txBody>
      </p:sp>
    </p:spTree>
    <p:extLst>
      <p:ext uri="{BB962C8B-B14F-4D97-AF65-F5344CB8AC3E}">
        <p14:creationId xmlns:p14="http://schemas.microsoft.com/office/powerpoint/2010/main" val="12484570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02214A3-48D0-3117-BE07-5DB64CE1D912}"/>
              </a:ext>
            </a:extLst>
          </p:cNvPr>
          <p:cNvSpPr txBox="1"/>
          <p:nvPr/>
        </p:nvSpPr>
        <p:spPr>
          <a:xfrm>
            <a:off x="557356" y="2757300"/>
            <a:ext cx="6460363" cy="2939266"/>
          </a:xfrm>
          <a:prstGeom prst="rect">
            <a:avLst/>
          </a:prstGeom>
          <a:noFill/>
        </p:spPr>
        <p:txBody>
          <a:bodyPr wrap="square">
            <a:spAutoFit/>
          </a:bodyPr>
          <a:lstStyle/>
          <a:p>
            <a:r>
              <a:rPr lang="en-CH" sz="2000" dirty="0">
                <a:latin typeface="+mn-lt"/>
              </a:rPr>
              <a:t>Problem traced to </a:t>
            </a:r>
            <a:r>
              <a:rPr lang="en-CH" sz="2000" b="1" dirty="0">
                <a:solidFill>
                  <a:schemeClr val="tx1">
                    <a:lumMod val="60000"/>
                    <a:lumOff val="40000"/>
                  </a:schemeClr>
                </a:solidFill>
                <a:latin typeface="+mn-lt"/>
              </a:rPr>
              <a:t>localized heating </a:t>
            </a:r>
            <a:r>
              <a:rPr lang="en-CH" sz="2000" dirty="0">
                <a:latin typeface="+mn-lt"/>
              </a:rPr>
              <a:t>of the tension spring of diameter 212 (ID212) modules for:</a:t>
            </a:r>
          </a:p>
          <a:p>
            <a:pPr marL="285750" indent="-285750">
              <a:spcBef>
                <a:spcPts val="400"/>
              </a:spcBef>
              <a:buFont typeface="Arial" panose="020B0604020202020204" pitchFamily="34" charset="0"/>
              <a:buChar char="•"/>
            </a:pPr>
            <a:r>
              <a:rPr lang="en-CH" b="1" dirty="0">
                <a:latin typeface="+mn-lt"/>
              </a:rPr>
              <a:t>non ideal contact </a:t>
            </a:r>
            <a:r>
              <a:rPr lang="en-CH" dirty="0">
                <a:latin typeface="+mn-lt"/>
              </a:rPr>
              <a:t>fingers/tube</a:t>
            </a:r>
          </a:p>
          <a:p>
            <a:pPr marL="285750" indent="-285750">
              <a:spcBef>
                <a:spcPts val="400"/>
              </a:spcBef>
              <a:buFont typeface="Arial" panose="020B0604020202020204" pitchFamily="34" charset="0"/>
              <a:buChar char="•"/>
            </a:pPr>
            <a:r>
              <a:rPr lang="en-CH" b="1" dirty="0">
                <a:latin typeface="+mn-lt"/>
              </a:rPr>
              <a:t>two beams</a:t>
            </a:r>
          </a:p>
          <a:p>
            <a:pPr marL="285750" indent="-285750">
              <a:spcBef>
                <a:spcPts val="400"/>
              </a:spcBef>
              <a:buFont typeface="Arial" panose="020B0604020202020204" pitchFamily="34" charset="0"/>
              <a:buChar char="•"/>
            </a:pPr>
            <a:r>
              <a:rPr lang="en-CH" b="1" dirty="0">
                <a:latin typeface="+mn-lt"/>
              </a:rPr>
              <a:t>beam offsets</a:t>
            </a:r>
          </a:p>
          <a:p>
            <a:endParaRPr lang="en-CH" dirty="0">
              <a:latin typeface="+mn-lt"/>
            </a:endParaRPr>
          </a:p>
          <a:p>
            <a:r>
              <a:rPr lang="en-CH" sz="2000" b="1" dirty="0">
                <a:solidFill>
                  <a:schemeClr val="tx1">
                    <a:lumMod val="60000"/>
                    <a:lumOff val="40000"/>
                  </a:schemeClr>
                </a:solidFill>
                <a:latin typeface="+mn-lt"/>
              </a:rPr>
              <a:t>Consolidation</a:t>
            </a:r>
            <a:r>
              <a:rPr lang="en-CH" sz="2000" dirty="0">
                <a:solidFill>
                  <a:schemeClr val="tx1">
                    <a:lumMod val="60000"/>
                    <a:lumOff val="40000"/>
                  </a:schemeClr>
                </a:solidFill>
                <a:latin typeface="+mn-lt"/>
              </a:rPr>
              <a:t> </a:t>
            </a:r>
            <a:r>
              <a:rPr lang="en-CH" sz="2000" b="1" dirty="0">
                <a:solidFill>
                  <a:schemeClr val="tx1">
                    <a:lumMod val="60000"/>
                    <a:lumOff val="40000"/>
                  </a:schemeClr>
                </a:solidFill>
                <a:latin typeface="+mn-lt"/>
              </a:rPr>
              <a:t>campaign</a:t>
            </a:r>
            <a:r>
              <a:rPr lang="en-CH" sz="2000" dirty="0">
                <a:latin typeface="+mn-lt"/>
              </a:rPr>
              <a:t>, completed during the present YETS 24-25</a:t>
            </a:r>
          </a:p>
          <a:p>
            <a:pPr marL="342900" indent="-342900">
              <a:spcBef>
                <a:spcPts val="600"/>
              </a:spcBef>
              <a:buFont typeface="Arial" panose="020B0604020202020204" pitchFamily="34" charset="0"/>
              <a:buChar char="•"/>
            </a:pPr>
            <a:r>
              <a:rPr lang="en-CH" dirty="0">
                <a:latin typeface="+mn-lt"/>
              </a:rPr>
              <a:t>4 modules left in single beam configuration (no offset)</a:t>
            </a:r>
          </a:p>
        </p:txBody>
      </p:sp>
      <p:grpSp>
        <p:nvGrpSpPr>
          <p:cNvPr id="24" name="Group 23">
            <a:extLst>
              <a:ext uri="{FF2B5EF4-FFF2-40B4-BE49-F238E27FC236}">
                <a16:creationId xmlns:a16="http://schemas.microsoft.com/office/drawing/2014/main" id="{3D7C2E96-D7C0-34B8-A199-AD9DDF464ADC}"/>
              </a:ext>
            </a:extLst>
          </p:cNvPr>
          <p:cNvGrpSpPr/>
          <p:nvPr/>
        </p:nvGrpSpPr>
        <p:grpSpPr>
          <a:xfrm>
            <a:off x="7171340" y="1009485"/>
            <a:ext cx="4585880" cy="2075449"/>
            <a:chOff x="7019596" y="606840"/>
            <a:chExt cx="4585880" cy="2075449"/>
          </a:xfrm>
        </p:grpSpPr>
        <p:pic>
          <p:nvPicPr>
            <p:cNvPr id="25" name="Picture 24" descr="A close up of a metal spring&#10;&#10;Description automatically generated with low confidence">
              <a:extLst>
                <a:ext uri="{FF2B5EF4-FFF2-40B4-BE49-F238E27FC236}">
                  <a16:creationId xmlns:a16="http://schemas.microsoft.com/office/drawing/2014/main" id="{28CBE3C6-A0F1-BB70-63FC-253B352CC823}"/>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7185829" y="1345214"/>
              <a:ext cx="884114" cy="955162"/>
            </a:xfrm>
            <a:prstGeom prst="rect">
              <a:avLst/>
            </a:prstGeom>
          </p:spPr>
        </p:pic>
        <p:pic>
          <p:nvPicPr>
            <p:cNvPr id="26" name="Picture 28" descr="A picture containing metalware, screw, indoor, red&#10;&#10;Description automatically generated">
              <a:extLst>
                <a:ext uri="{FF2B5EF4-FFF2-40B4-BE49-F238E27FC236}">
                  <a16:creationId xmlns:a16="http://schemas.microsoft.com/office/drawing/2014/main" id="{DF0E5F23-F062-40E1-E191-67CD6C757F94}"/>
                </a:ext>
              </a:extLst>
            </p:cNvPr>
            <p:cNvPicPr>
              <a:picLocks noChangeAspect="1"/>
            </p:cNvPicPr>
            <p:nvPr/>
          </p:nvPicPr>
          <p:blipFill>
            <a:blip r:embed="rId3"/>
            <a:srcRect t="17180" b="13114"/>
            <a:stretch/>
          </p:blipFill>
          <p:spPr>
            <a:xfrm>
              <a:off x="7019596" y="645265"/>
              <a:ext cx="1329819" cy="689006"/>
            </a:xfrm>
            <a:prstGeom prst="rect">
              <a:avLst/>
            </a:prstGeom>
          </p:spPr>
        </p:pic>
        <p:pic>
          <p:nvPicPr>
            <p:cNvPr id="27" name="Picture 10" descr="A picture containing metal, engineering, cylinder, pipe&#10;&#10;Description automatically generated">
              <a:extLst>
                <a:ext uri="{FF2B5EF4-FFF2-40B4-BE49-F238E27FC236}">
                  <a16:creationId xmlns:a16="http://schemas.microsoft.com/office/drawing/2014/main" id="{892988A9-311C-F1B6-BC71-000221BE3100}"/>
                </a:ext>
              </a:extLst>
            </p:cNvPr>
            <p:cNvPicPr>
              <a:picLocks noChangeAspect="1"/>
            </p:cNvPicPr>
            <p:nvPr/>
          </p:nvPicPr>
          <p:blipFill rotWithShape="1">
            <a:blip r:embed="rId4"/>
            <a:srcRect t="6378" b="18446"/>
            <a:stretch/>
          </p:blipFill>
          <p:spPr>
            <a:xfrm>
              <a:off x="8463709" y="612061"/>
              <a:ext cx="3124541" cy="1745907"/>
            </a:xfrm>
            <a:prstGeom prst="rect">
              <a:avLst/>
            </a:prstGeom>
          </p:spPr>
        </p:pic>
        <p:sp>
          <p:nvSpPr>
            <p:cNvPr id="28" name="TextBox 27">
              <a:extLst>
                <a:ext uri="{FF2B5EF4-FFF2-40B4-BE49-F238E27FC236}">
                  <a16:creationId xmlns:a16="http://schemas.microsoft.com/office/drawing/2014/main" id="{F27952E0-4179-1F18-A11D-04081000FF32}"/>
                </a:ext>
              </a:extLst>
            </p:cNvPr>
            <p:cNvSpPr txBox="1"/>
            <p:nvPr/>
          </p:nvSpPr>
          <p:spPr>
            <a:xfrm>
              <a:off x="9116488" y="1547325"/>
              <a:ext cx="841512" cy="261610"/>
            </a:xfrm>
            <a:prstGeom prst="rect">
              <a:avLst/>
            </a:prstGeom>
            <a:solidFill>
              <a:srgbClr val="0055A0">
                <a:lumMod val="40000"/>
                <a:lumOff val="6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33A0"/>
                  </a:solidFill>
                  <a:effectLst/>
                  <a:uLnTx/>
                  <a:uFillTx/>
                  <a:latin typeface="Arial"/>
                </a:rPr>
                <a:t>Pipe tube</a:t>
              </a:r>
            </a:p>
          </p:txBody>
        </p:sp>
        <p:sp>
          <p:nvSpPr>
            <p:cNvPr id="29" name="TextBox 28">
              <a:extLst>
                <a:ext uri="{FF2B5EF4-FFF2-40B4-BE49-F238E27FC236}">
                  <a16:creationId xmlns:a16="http://schemas.microsoft.com/office/drawing/2014/main" id="{DD5565F0-53B4-C716-FF9B-D34D52398874}"/>
                </a:ext>
              </a:extLst>
            </p:cNvPr>
            <p:cNvSpPr txBox="1"/>
            <p:nvPr/>
          </p:nvSpPr>
          <p:spPr>
            <a:xfrm>
              <a:off x="10684693" y="1271871"/>
              <a:ext cx="920783" cy="261610"/>
            </a:xfrm>
            <a:prstGeom prst="rect">
              <a:avLst/>
            </a:prstGeom>
            <a:solidFill>
              <a:srgbClr val="0055A0">
                <a:lumMod val="40000"/>
                <a:lumOff val="6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0033A0"/>
                  </a:solidFill>
                  <a:effectLst/>
                  <a:uLnTx/>
                  <a:uFillTx/>
                  <a:latin typeface="Arial"/>
                </a:rPr>
                <a:t>RF fingers</a:t>
              </a:r>
            </a:p>
          </p:txBody>
        </p:sp>
        <p:cxnSp>
          <p:nvCxnSpPr>
            <p:cNvPr id="30" name="Straight Arrow Connector 29">
              <a:extLst>
                <a:ext uri="{FF2B5EF4-FFF2-40B4-BE49-F238E27FC236}">
                  <a16:creationId xmlns:a16="http://schemas.microsoft.com/office/drawing/2014/main" id="{2AEA19FE-19D9-6B27-A6E0-9948263A019C}"/>
                </a:ext>
              </a:extLst>
            </p:cNvPr>
            <p:cNvCxnSpPr>
              <a:cxnSpLocks/>
            </p:cNvCxnSpPr>
            <p:nvPr/>
          </p:nvCxnSpPr>
          <p:spPr>
            <a:xfrm>
              <a:off x="8249021" y="1312440"/>
              <a:ext cx="2312189" cy="0"/>
            </a:xfrm>
            <a:prstGeom prst="straightConnector1">
              <a:avLst/>
            </a:prstGeom>
            <a:noFill/>
            <a:ln w="57150" cap="flat" cmpd="sng" algn="ctr">
              <a:solidFill>
                <a:srgbClr val="00B0F0"/>
              </a:solidFill>
              <a:prstDash val="solid"/>
              <a:tailEnd type="triangle"/>
            </a:ln>
            <a:effectLst/>
          </p:spPr>
        </p:cxnSp>
        <p:sp>
          <p:nvSpPr>
            <p:cNvPr id="31" name="TextBox 30">
              <a:extLst>
                <a:ext uri="{FF2B5EF4-FFF2-40B4-BE49-F238E27FC236}">
                  <a16:creationId xmlns:a16="http://schemas.microsoft.com/office/drawing/2014/main" id="{66A547B5-F48C-6CFB-0BB4-32B5CFF3DFAF}"/>
                </a:ext>
              </a:extLst>
            </p:cNvPr>
            <p:cNvSpPr txBox="1"/>
            <p:nvPr/>
          </p:nvSpPr>
          <p:spPr>
            <a:xfrm>
              <a:off x="9215586" y="925006"/>
              <a:ext cx="1228606" cy="261610"/>
            </a:xfrm>
            <a:prstGeom prst="rect">
              <a:avLst/>
            </a:prstGeom>
            <a:solidFill>
              <a:srgbClr val="0055A0">
                <a:lumMod val="40000"/>
                <a:lumOff val="6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C00000"/>
                  </a:solidFill>
                  <a:effectLst/>
                  <a:uLnTx/>
                  <a:uFillTx/>
                  <a:latin typeface="Arial"/>
                </a:rPr>
                <a:t>Tension spring</a:t>
              </a:r>
            </a:p>
          </p:txBody>
        </p:sp>
        <p:sp>
          <p:nvSpPr>
            <p:cNvPr id="32" name="Rectangle 31">
              <a:extLst>
                <a:ext uri="{FF2B5EF4-FFF2-40B4-BE49-F238E27FC236}">
                  <a16:creationId xmlns:a16="http://schemas.microsoft.com/office/drawing/2014/main" id="{9FF26829-3790-36D4-CC6E-2DA0AC63D8AE}"/>
                </a:ext>
              </a:extLst>
            </p:cNvPr>
            <p:cNvSpPr/>
            <p:nvPr/>
          </p:nvSpPr>
          <p:spPr>
            <a:xfrm>
              <a:off x="7749291" y="2419430"/>
              <a:ext cx="3013858" cy="262859"/>
            </a:xfrm>
            <a:prstGeom prst="rect">
              <a:avLst/>
            </a:prstGeom>
            <a:no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55A0"/>
                  </a:solidFill>
                  <a:effectLst/>
                  <a:uLnTx/>
                  <a:uFillTx/>
                  <a:latin typeface="Arial"/>
                  <a:ea typeface="+mn-ea"/>
                  <a:cs typeface="+mn-cs"/>
                  <a:hlinkClick r:id="rId5">
                    <a:extLst>
                      <a:ext uri="{A12FA001-AC4F-418D-AE19-62706E023703}">
                        <ahyp:hlinkClr xmlns:ahyp="http://schemas.microsoft.com/office/drawing/2018/hyperlinkcolor" val="tx"/>
                      </a:ext>
                    </a:extLst>
                  </a:hlinkClick>
                </a:rPr>
                <a:t>2023 JAP talk, </a:t>
              </a:r>
              <a:r>
                <a:rPr kumimoji="0" lang="en-GB" sz="1200" b="0" i="0" u="none" strike="noStrike" kern="0" cap="none" spc="0" normalizeH="0" baseline="0" noProof="0" dirty="0" err="1">
                  <a:ln>
                    <a:noFill/>
                  </a:ln>
                  <a:solidFill>
                    <a:srgbClr val="0055A0"/>
                  </a:solidFill>
                  <a:effectLst/>
                  <a:uLnTx/>
                  <a:uFillTx/>
                  <a:latin typeface="Arial"/>
                  <a:ea typeface="+mn-ea"/>
                  <a:cs typeface="+mn-cs"/>
                  <a:hlinkClick r:id="rId5">
                    <a:extLst>
                      <a:ext uri="{A12FA001-AC4F-418D-AE19-62706E023703}">
                        <ahyp:hlinkClr xmlns:ahyp="http://schemas.microsoft.com/office/drawing/2018/hyperlinkcolor" val="tx"/>
                      </a:ext>
                    </a:extLst>
                  </a:hlinkClick>
                </a:rPr>
                <a:t>C.Antuono</a:t>
              </a:r>
              <a:r>
                <a:rPr kumimoji="0" lang="en-GB" sz="1200" b="0" i="0" u="none" strike="noStrike" kern="0" cap="none" spc="0" normalizeH="0" baseline="0" noProof="0" dirty="0">
                  <a:ln>
                    <a:noFill/>
                  </a:ln>
                  <a:solidFill>
                    <a:srgbClr val="0055A0"/>
                  </a:solidFill>
                  <a:effectLst/>
                  <a:uLnTx/>
                  <a:uFillTx/>
                  <a:latin typeface="Arial"/>
                  <a:ea typeface="+mn-ea"/>
                  <a:cs typeface="+mn-cs"/>
                  <a:hlinkClick r:id="rId5">
                    <a:extLst>
                      <a:ext uri="{A12FA001-AC4F-418D-AE19-62706E023703}">
                        <ahyp:hlinkClr xmlns:ahyp="http://schemas.microsoft.com/office/drawing/2018/hyperlinkcolor" val="tx"/>
                      </a:ext>
                    </a:extLst>
                  </a:hlinkClick>
                </a:rPr>
                <a:t> &amp; </a:t>
              </a:r>
              <a:r>
                <a:rPr kumimoji="0" lang="en-GB" sz="1200" b="0" i="0" u="none" strike="noStrike" kern="0" cap="none" spc="0" normalizeH="0" baseline="0" noProof="0" dirty="0" err="1">
                  <a:ln>
                    <a:noFill/>
                  </a:ln>
                  <a:solidFill>
                    <a:srgbClr val="0055A0"/>
                  </a:solidFill>
                  <a:effectLst/>
                  <a:uLnTx/>
                  <a:uFillTx/>
                  <a:latin typeface="Arial"/>
                  <a:ea typeface="+mn-ea"/>
                  <a:cs typeface="+mn-cs"/>
                  <a:hlinkClick r:id="rId5">
                    <a:extLst>
                      <a:ext uri="{A12FA001-AC4F-418D-AE19-62706E023703}">
                        <ahyp:hlinkClr xmlns:ahyp="http://schemas.microsoft.com/office/drawing/2018/hyperlinkcolor" val="tx"/>
                      </a:ext>
                    </a:extLst>
                  </a:hlinkClick>
                </a:rPr>
                <a:t>P.Krkotic</a:t>
              </a:r>
              <a:endParaRPr kumimoji="0" lang="en-GB" sz="1200" b="0" i="0" u="none" strike="noStrike" kern="0" cap="none" spc="0" normalizeH="0" baseline="0" noProof="0" dirty="0">
                <a:ln>
                  <a:noFill/>
                </a:ln>
                <a:solidFill>
                  <a:srgbClr val="0055A0"/>
                </a:solidFill>
                <a:effectLst/>
                <a:uLnTx/>
                <a:uFillTx/>
                <a:latin typeface="Arial"/>
                <a:ea typeface="+mn-ea"/>
                <a:cs typeface="+mn-cs"/>
              </a:endParaRPr>
            </a:p>
          </p:txBody>
        </p:sp>
        <p:sp>
          <p:nvSpPr>
            <p:cNvPr id="33" name="TextBox 32">
              <a:extLst>
                <a:ext uri="{FF2B5EF4-FFF2-40B4-BE49-F238E27FC236}">
                  <a16:creationId xmlns:a16="http://schemas.microsoft.com/office/drawing/2014/main" id="{31613B25-1941-1E7B-8775-38B894620CF5}"/>
                </a:ext>
              </a:extLst>
            </p:cNvPr>
            <p:cNvSpPr txBox="1"/>
            <p:nvPr/>
          </p:nvSpPr>
          <p:spPr>
            <a:xfrm>
              <a:off x="9658303" y="606840"/>
              <a:ext cx="735352" cy="215444"/>
            </a:xfrm>
            <a:prstGeom prst="rect">
              <a:avLst/>
            </a:prstGeom>
            <a:solidFill>
              <a:srgbClr val="FFFF00"/>
            </a:solidFill>
          </p:spPr>
          <p:txBody>
            <a:bodyPr wrap="square" lIns="0" tIns="0" rIns="0" b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55A0"/>
                  </a:solidFill>
                  <a:effectLst/>
                  <a:uLnTx/>
                  <a:uFillTx/>
                  <a:latin typeface="Arial"/>
                </a:rPr>
                <a:t>ID212</a:t>
              </a:r>
              <a:endParaRPr kumimoji="0" lang="en-GB" sz="1400" b="1" i="0" u="none" strike="noStrike" kern="0" cap="none" spc="0" normalizeH="0" baseline="0" noProof="0" dirty="0">
                <a:ln>
                  <a:noFill/>
                </a:ln>
                <a:solidFill>
                  <a:srgbClr val="0055A0"/>
                </a:solidFill>
                <a:effectLst/>
                <a:uLnTx/>
                <a:uFillTx/>
                <a:latin typeface="Arial"/>
              </a:endParaRPr>
            </a:p>
          </p:txBody>
        </p:sp>
      </p:grpSp>
      <p:grpSp>
        <p:nvGrpSpPr>
          <p:cNvPr id="37" name="Group 36">
            <a:extLst>
              <a:ext uri="{FF2B5EF4-FFF2-40B4-BE49-F238E27FC236}">
                <a16:creationId xmlns:a16="http://schemas.microsoft.com/office/drawing/2014/main" id="{41B7A161-AB0B-1109-7F98-1940C8267BDF}"/>
              </a:ext>
            </a:extLst>
          </p:cNvPr>
          <p:cNvGrpSpPr/>
          <p:nvPr/>
        </p:nvGrpSpPr>
        <p:grpSpPr>
          <a:xfrm>
            <a:off x="7185829" y="3851830"/>
            <a:ext cx="4705917" cy="2100286"/>
            <a:chOff x="7499087" y="3113741"/>
            <a:chExt cx="4134420" cy="1712852"/>
          </a:xfrm>
        </p:grpSpPr>
        <p:pic>
          <p:nvPicPr>
            <p:cNvPr id="38" name="Picture 20" descr="A yellow and black cylindrical object&#10;&#10;Description automatically generated">
              <a:extLst>
                <a:ext uri="{FF2B5EF4-FFF2-40B4-BE49-F238E27FC236}">
                  <a16:creationId xmlns:a16="http://schemas.microsoft.com/office/drawing/2014/main" id="{5C6E5242-19AA-446B-91C0-6F46F3CC5AB0}"/>
                </a:ext>
              </a:extLst>
            </p:cNvPr>
            <p:cNvPicPr>
              <a:picLocks noChangeAspect="1"/>
            </p:cNvPicPr>
            <p:nvPr/>
          </p:nvPicPr>
          <p:blipFill>
            <a:blip r:embed="rId6"/>
            <a:stretch>
              <a:fillRect/>
            </a:stretch>
          </p:blipFill>
          <p:spPr>
            <a:xfrm>
              <a:off x="7499087" y="3327336"/>
              <a:ext cx="1999010" cy="1499257"/>
            </a:xfrm>
            <a:prstGeom prst="rect">
              <a:avLst/>
            </a:prstGeom>
          </p:spPr>
        </p:pic>
        <p:pic>
          <p:nvPicPr>
            <p:cNvPr id="39" name="Picture 20">
              <a:extLst>
                <a:ext uri="{FF2B5EF4-FFF2-40B4-BE49-F238E27FC236}">
                  <a16:creationId xmlns:a16="http://schemas.microsoft.com/office/drawing/2014/main" id="{566E75BA-0AC0-6176-33C3-84BEC0B2DAC1}"/>
                </a:ext>
              </a:extLst>
            </p:cNvPr>
            <p:cNvPicPr>
              <a:picLocks noChangeAspect="1"/>
            </p:cNvPicPr>
            <p:nvPr/>
          </p:nvPicPr>
          <p:blipFill>
            <a:blip r:embed="rId7"/>
            <a:srcRect/>
            <a:stretch/>
          </p:blipFill>
          <p:spPr>
            <a:xfrm>
              <a:off x="9538152" y="3327336"/>
              <a:ext cx="1999010" cy="1499257"/>
            </a:xfrm>
            <a:prstGeom prst="rect">
              <a:avLst/>
            </a:prstGeom>
          </p:spPr>
        </p:pic>
        <p:sp>
          <p:nvSpPr>
            <p:cNvPr id="40" name="TextBox 39">
              <a:extLst>
                <a:ext uri="{FF2B5EF4-FFF2-40B4-BE49-F238E27FC236}">
                  <a16:creationId xmlns:a16="http://schemas.microsoft.com/office/drawing/2014/main" id="{49C1844B-6BB0-9A65-F888-178183CA1B00}"/>
                </a:ext>
              </a:extLst>
            </p:cNvPr>
            <p:cNvSpPr txBox="1"/>
            <p:nvPr/>
          </p:nvSpPr>
          <p:spPr>
            <a:xfrm>
              <a:off x="7512472" y="3113741"/>
              <a:ext cx="2472517" cy="16158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33A0"/>
                  </a:solidFill>
                  <a:effectLst/>
                  <a:uLnTx/>
                  <a:uFillTx/>
                  <a:latin typeface="Arial"/>
                  <a:ea typeface="+mn-ea"/>
                  <a:cs typeface="+mn-cs"/>
                </a:rPr>
                <a:t>Deformable RF fingers (DRF)</a:t>
              </a:r>
              <a:endParaRPr kumimoji="0" lang="en-GB" sz="1050" b="1" i="0" u="none" strike="noStrike" kern="1200" cap="none" spc="0" normalizeH="0" baseline="0" noProof="0" dirty="0">
                <a:ln>
                  <a:noFill/>
                </a:ln>
                <a:solidFill>
                  <a:srgbClr val="0033A0"/>
                </a:solidFill>
                <a:effectLst/>
                <a:uLnTx/>
                <a:uFillTx/>
                <a:latin typeface="Arial"/>
                <a:ea typeface="+mn-ea"/>
                <a:cs typeface="+mn-cs"/>
              </a:endParaRPr>
            </a:p>
          </p:txBody>
        </p:sp>
        <p:sp>
          <p:nvSpPr>
            <p:cNvPr id="41" name="TextBox 40">
              <a:extLst>
                <a:ext uri="{FF2B5EF4-FFF2-40B4-BE49-F238E27FC236}">
                  <a16:creationId xmlns:a16="http://schemas.microsoft.com/office/drawing/2014/main" id="{40B92A80-3743-2E03-F4B5-CEE0E9D339D0}"/>
                </a:ext>
              </a:extLst>
            </p:cNvPr>
            <p:cNvSpPr txBox="1"/>
            <p:nvPr/>
          </p:nvSpPr>
          <p:spPr>
            <a:xfrm>
              <a:off x="9427904" y="3132880"/>
              <a:ext cx="2205603" cy="16158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33A0"/>
                  </a:solidFill>
                  <a:effectLst/>
                  <a:uLnTx/>
                  <a:uFillTx/>
                  <a:latin typeface="Arial"/>
                  <a:ea typeface="+mn-ea"/>
                  <a:cs typeface="+mn-cs"/>
                </a:rPr>
                <a:t>Optimized unshielded bellows</a:t>
              </a:r>
              <a:endParaRPr kumimoji="0" lang="en-GB" sz="1050" b="1" i="0" u="none" strike="noStrike" kern="1200" cap="none" spc="0" normalizeH="0" baseline="0" noProof="0" dirty="0">
                <a:ln>
                  <a:noFill/>
                </a:ln>
                <a:solidFill>
                  <a:srgbClr val="0033A0"/>
                </a:solidFill>
                <a:effectLst/>
                <a:uLnTx/>
                <a:uFillTx/>
                <a:latin typeface="Arial"/>
                <a:ea typeface="+mn-ea"/>
                <a:cs typeface="+mn-cs"/>
              </a:endParaRPr>
            </a:p>
          </p:txBody>
        </p:sp>
      </p:grpSp>
      <p:sp>
        <p:nvSpPr>
          <p:cNvPr id="42" name="Arrow: Down 41">
            <a:extLst>
              <a:ext uri="{FF2B5EF4-FFF2-40B4-BE49-F238E27FC236}">
                <a16:creationId xmlns:a16="http://schemas.microsoft.com/office/drawing/2014/main" id="{97CEC9F2-92E4-D030-7C77-3C607C441FF2}"/>
              </a:ext>
            </a:extLst>
          </p:cNvPr>
          <p:cNvSpPr/>
          <p:nvPr/>
        </p:nvSpPr>
        <p:spPr>
          <a:xfrm>
            <a:off x="9067633" y="3164102"/>
            <a:ext cx="742414" cy="6434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Right Brace 45">
            <a:extLst>
              <a:ext uri="{FF2B5EF4-FFF2-40B4-BE49-F238E27FC236}">
                <a16:creationId xmlns:a16="http://schemas.microsoft.com/office/drawing/2014/main" id="{08F4B31C-62EB-16A1-C5CC-242A59FDA4FA}"/>
              </a:ext>
            </a:extLst>
          </p:cNvPr>
          <p:cNvSpPr/>
          <p:nvPr/>
        </p:nvSpPr>
        <p:spPr>
          <a:xfrm>
            <a:off x="2757299" y="3889860"/>
            <a:ext cx="155448" cy="513504"/>
          </a:xfrm>
          <a:prstGeom prst="rightBrace">
            <a:avLst/>
          </a:prstGeom>
          <a:noFill/>
          <a:ln w="19050" cap="flat" cmpd="sng" algn="ctr">
            <a:solidFill>
              <a:srgbClr val="0055A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55A0"/>
              </a:solidFill>
              <a:effectLst/>
              <a:uLnTx/>
              <a:uFillTx/>
              <a:latin typeface="Arial"/>
              <a:ea typeface="+mn-ea"/>
              <a:cs typeface="+mn-cs"/>
            </a:endParaRPr>
          </a:p>
        </p:txBody>
      </p:sp>
      <p:sp>
        <p:nvSpPr>
          <p:cNvPr id="47" name="TextBox 46">
            <a:extLst>
              <a:ext uri="{FF2B5EF4-FFF2-40B4-BE49-F238E27FC236}">
                <a16:creationId xmlns:a16="http://schemas.microsoft.com/office/drawing/2014/main" id="{6CCEC058-2FB6-F92D-3184-5D5D3D291C26}"/>
              </a:ext>
            </a:extLst>
          </p:cNvPr>
          <p:cNvSpPr txBox="1"/>
          <p:nvPr/>
        </p:nvSpPr>
        <p:spPr>
          <a:xfrm>
            <a:off x="3138815" y="3978260"/>
            <a:ext cx="2326278" cy="369332"/>
          </a:xfrm>
          <a:prstGeom prst="rect">
            <a:avLst/>
          </a:prstGeom>
          <a:noFill/>
        </p:spPr>
        <p:txBody>
          <a:bodyPr wrap="none" rtlCol="0">
            <a:spAutoFit/>
          </a:bodyPr>
          <a:lstStyle/>
          <a:p>
            <a:pPr defTabSz="457200" eaLnBrk="1" fontAlgn="auto" hangingPunct="1">
              <a:spcBef>
                <a:spcPts val="0"/>
              </a:spcBef>
              <a:spcAft>
                <a:spcPts val="0"/>
              </a:spcAft>
            </a:pPr>
            <a:r>
              <a:rPr lang="en-US" b="1" dirty="0">
                <a:solidFill>
                  <a:srgbClr val="FF0000"/>
                </a:solidFill>
                <a:latin typeface="Arial"/>
              </a:rPr>
              <a:t>aggravating factors</a:t>
            </a:r>
            <a:endParaRPr lang="en-GB" b="1" dirty="0">
              <a:solidFill>
                <a:srgbClr val="FF0000"/>
              </a:solidFill>
              <a:latin typeface="Arial"/>
            </a:endParaRPr>
          </a:p>
        </p:txBody>
      </p:sp>
      <p:sp>
        <p:nvSpPr>
          <p:cNvPr id="4" name="TextBox 3">
            <a:extLst>
              <a:ext uri="{FF2B5EF4-FFF2-40B4-BE49-F238E27FC236}">
                <a16:creationId xmlns:a16="http://schemas.microsoft.com/office/drawing/2014/main" id="{106F4DC9-BAF7-0BAD-6A91-9E2A8E5D0354}"/>
              </a:ext>
            </a:extLst>
          </p:cNvPr>
          <p:cNvSpPr txBox="1"/>
          <p:nvPr/>
        </p:nvSpPr>
        <p:spPr>
          <a:xfrm>
            <a:off x="640266" y="1163105"/>
            <a:ext cx="6100010" cy="1107996"/>
          </a:xfrm>
          <a:prstGeom prst="rect">
            <a:avLst/>
          </a:prstGeom>
          <a:noFill/>
        </p:spPr>
        <p:txBody>
          <a:bodyPr wrap="square">
            <a:spAutoFit/>
          </a:bodyPr>
          <a:lstStyle/>
          <a:p>
            <a:pPr marL="0" indent="0" fontAlgn="auto">
              <a:spcAft>
                <a:spcPts val="0"/>
              </a:spcAft>
              <a:buFont typeface="Lucida Grande"/>
              <a:buNone/>
            </a:pPr>
            <a:r>
              <a:rPr lang="en-US" sz="2000" b="1" dirty="0">
                <a:solidFill>
                  <a:schemeClr val="tx1">
                    <a:lumMod val="60000"/>
                    <a:lumOff val="40000"/>
                  </a:schemeClr>
                </a:solidFill>
                <a:latin typeface="+mn-lt"/>
              </a:rPr>
              <a:t>Vacuum module failure </a:t>
            </a:r>
            <a:r>
              <a:rPr lang="en-US" sz="2000" dirty="0">
                <a:latin typeface="+mn-lt"/>
              </a:rPr>
              <a:t>in cell 4L1</a:t>
            </a:r>
            <a:r>
              <a:rPr lang="en-US" sz="2000" b="1" dirty="0">
                <a:latin typeface="+mn-lt"/>
              </a:rPr>
              <a:t> </a:t>
            </a:r>
            <a:r>
              <a:rPr lang="en-US" sz="2000" dirty="0">
                <a:latin typeface="+mn-lt"/>
              </a:rPr>
              <a:t>(June 2023):</a:t>
            </a:r>
          </a:p>
          <a:p>
            <a:pPr marL="285750" indent="-285750" fontAlgn="auto">
              <a:spcBef>
                <a:spcPts val="600"/>
              </a:spcBef>
              <a:spcAft>
                <a:spcPts val="0"/>
              </a:spcAft>
              <a:buFont typeface="Arial" panose="020B0604020202020204" pitchFamily="34" charset="0"/>
              <a:buChar char="•"/>
            </a:pPr>
            <a:r>
              <a:rPr lang="en-GB" sz="1800" dirty="0">
                <a:latin typeface="+mn-lt"/>
              </a:rPr>
              <a:t>Repair results in </a:t>
            </a:r>
            <a:r>
              <a:rPr lang="en-GB" sz="1800" b="1" dirty="0">
                <a:latin typeface="+mn-lt"/>
              </a:rPr>
              <a:t>~5 days loss</a:t>
            </a:r>
          </a:p>
          <a:p>
            <a:pPr marL="274638" indent="-274638">
              <a:spcBef>
                <a:spcPts val="600"/>
              </a:spcBef>
              <a:buFont typeface="Arial" panose="020B0604020202020204" pitchFamily="34" charset="0"/>
              <a:buChar char="•"/>
            </a:pPr>
            <a:r>
              <a:rPr lang="en-GB" sz="1800" b="1" dirty="0">
                <a:latin typeface="+mn-lt"/>
              </a:rPr>
              <a:t>Bunch intensity limited </a:t>
            </a:r>
            <a:r>
              <a:rPr lang="en-GB" sz="1800" dirty="0">
                <a:latin typeface="+mn-lt"/>
              </a:rPr>
              <a:t>to 1.6×10</a:t>
            </a:r>
            <a:r>
              <a:rPr lang="en-GB" sz="1800" baseline="30000" dirty="0">
                <a:latin typeface="+mn-lt"/>
              </a:rPr>
              <a:t>11</a:t>
            </a:r>
            <a:r>
              <a:rPr lang="en-GB" sz="1800" dirty="0">
                <a:latin typeface="+mn-lt"/>
              </a:rPr>
              <a:t> p/b in 2023/2024</a:t>
            </a:r>
          </a:p>
        </p:txBody>
      </p:sp>
      <p:sp>
        <p:nvSpPr>
          <p:cNvPr id="12" name="Title 1">
            <a:extLst>
              <a:ext uri="{FF2B5EF4-FFF2-40B4-BE49-F238E27FC236}">
                <a16:creationId xmlns:a16="http://schemas.microsoft.com/office/drawing/2014/main" id="{DC74B9AB-F55C-658C-A54D-717259612FFD}"/>
              </a:ext>
            </a:extLst>
          </p:cNvPr>
          <p:cNvSpPr>
            <a:spLocks noGrp="1"/>
          </p:cNvSpPr>
          <p:nvPr>
            <p:ph type="title"/>
          </p:nvPr>
        </p:nvSpPr>
        <p:spPr>
          <a:xfrm>
            <a:off x="609600" y="274638"/>
            <a:ext cx="7253029" cy="714265"/>
          </a:xfrm>
        </p:spPr>
        <p:txBody>
          <a:bodyPr>
            <a:normAutofit fontScale="90000"/>
          </a:bodyPr>
          <a:lstStyle/>
          <a:p>
            <a:r>
              <a:rPr lang="en-US" dirty="0"/>
              <a:t>Intensity limitations – vacuum modules</a:t>
            </a:r>
            <a:endParaRPr lang="en-GB" dirty="0"/>
          </a:p>
        </p:txBody>
      </p:sp>
    </p:spTree>
    <p:extLst>
      <p:ext uri="{BB962C8B-B14F-4D97-AF65-F5344CB8AC3E}">
        <p14:creationId xmlns:p14="http://schemas.microsoft.com/office/powerpoint/2010/main" val="384265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AE274-9D06-A017-3A34-301112A0F28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15B28FB-32D2-E778-6AA8-26642E36C751}"/>
              </a:ext>
            </a:extLst>
          </p:cNvPr>
          <p:cNvSpPr>
            <a:spLocks noGrp="1"/>
          </p:cNvSpPr>
          <p:nvPr>
            <p:ph type="title"/>
          </p:nvPr>
        </p:nvSpPr>
        <p:spPr>
          <a:xfrm>
            <a:off x="609601" y="274638"/>
            <a:ext cx="4150951" cy="714265"/>
          </a:xfrm>
        </p:spPr>
        <p:txBody>
          <a:bodyPr>
            <a:normAutofit/>
          </a:bodyPr>
          <a:lstStyle/>
          <a:p>
            <a:r>
              <a:rPr lang="en-GB" dirty="0"/>
              <a:t>2024 production</a:t>
            </a:r>
          </a:p>
        </p:txBody>
      </p:sp>
      <p:sp>
        <p:nvSpPr>
          <p:cNvPr id="8" name="TextBox 7">
            <a:extLst>
              <a:ext uri="{FF2B5EF4-FFF2-40B4-BE49-F238E27FC236}">
                <a16:creationId xmlns:a16="http://schemas.microsoft.com/office/drawing/2014/main" id="{8381E2CC-2CAD-FD28-1025-6695916DB60E}"/>
              </a:ext>
            </a:extLst>
          </p:cNvPr>
          <p:cNvSpPr txBox="1"/>
          <p:nvPr/>
        </p:nvSpPr>
        <p:spPr>
          <a:xfrm>
            <a:off x="220035" y="1009485"/>
            <a:ext cx="3717826" cy="2062103"/>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b="1" dirty="0">
                <a:latin typeface="+mn-lt"/>
              </a:rPr>
              <a:t>124 fb</a:t>
            </a:r>
            <a:r>
              <a:rPr lang="en-GB" b="1" baseline="30000" dirty="0">
                <a:latin typeface="+mn-lt"/>
              </a:rPr>
              <a:t>-1</a:t>
            </a:r>
            <a:r>
              <a:rPr lang="en-GB" b="1" dirty="0">
                <a:latin typeface="+mn-lt"/>
              </a:rPr>
              <a:t> </a:t>
            </a:r>
            <a:r>
              <a:rPr lang="en-GB" dirty="0">
                <a:latin typeface="+mn-lt"/>
              </a:rPr>
              <a:t>in ATLAS/CMS</a:t>
            </a:r>
          </a:p>
          <a:p>
            <a:pPr marL="342900" indent="-342900">
              <a:spcBef>
                <a:spcPts val="600"/>
              </a:spcBef>
              <a:buFont typeface="Arial" panose="020B0604020202020204" pitchFamily="34" charset="0"/>
              <a:buChar char="•"/>
            </a:pPr>
            <a:r>
              <a:rPr lang="en-GB" b="1" dirty="0">
                <a:solidFill>
                  <a:schemeClr val="tx1"/>
                </a:solidFill>
                <a:latin typeface="+mn-lt"/>
              </a:rPr>
              <a:t>11 fb</a:t>
            </a:r>
            <a:r>
              <a:rPr lang="en-GB" b="1" baseline="30000" dirty="0">
                <a:solidFill>
                  <a:schemeClr val="tx1"/>
                </a:solidFill>
                <a:latin typeface="+mn-lt"/>
              </a:rPr>
              <a:t>-1</a:t>
            </a:r>
            <a:r>
              <a:rPr lang="en-GB" b="1" dirty="0">
                <a:solidFill>
                  <a:schemeClr val="tx1"/>
                </a:solidFill>
                <a:latin typeface="+mn-lt"/>
              </a:rPr>
              <a:t> </a:t>
            </a:r>
            <a:r>
              <a:rPr lang="en-GB" dirty="0">
                <a:solidFill>
                  <a:schemeClr val="tx1"/>
                </a:solidFill>
                <a:latin typeface="+mn-lt"/>
              </a:rPr>
              <a:t>in LHCb</a:t>
            </a:r>
          </a:p>
          <a:p>
            <a:pPr marL="342900" indent="-342900">
              <a:spcBef>
                <a:spcPts val="600"/>
              </a:spcBef>
              <a:buFont typeface="Arial" panose="020B0604020202020204" pitchFamily="34" charset="0"/>
              <a:buChar char="•"/>
            </a:pPr>
            <a:r>
              <a:rPr lang="en-GB" b="1" dirty="0">
                <a:latin typeface="+mn-lt"/>
              </a:rPr>
              <a:t>67.5 pb</a:t>
            </a:r>
            <a:r>
              <a:rPr lang="en-GB" b="1" baseline="30000" dirty="0">
                <a:latin typeface="+mn-lt"/>
              </a:rPr>
              <a:t>-1</a:t>
            </a:r>
            <a:r>
              <a:rPr lang="en-GB" b="1" dirty="0">
                <a:latin typeface="+mn-lt"/>
              </a:rPr>
              <a:t> </a:t>
            </a:r>
            <a:r>
              <a:rPr lang="en-GB" dirty="0">
                <a:latin typeface="+mn-lt"/>
              </a:rPr>
              <a:t>in ALICE</a:t>
            </a:r>
            <a:endParaRPr lang="en-GB" dirty="0">
              <a:solidFill>
                <a:schemeClr val="tx1"/>
              </a:solidFill>
              <a:latin typeface="+mn-lt"/>
            </a:endParaRPr>
          </a:p>
          <a:p>
            <a:pPr marL="342900" indent="-342900">
              <a:spcBef>
                <a:spcPts val="600"/>
              </a:spcBef>
              <a:buFont typeface="Arial" panose="020B0604020202020204" pitchFamily="34" charset="0"/>
              <a:buChar char="•"/>
            </a:pPr>
            <a:r>
              <a:rPr lang="en-GB" dirty="0">
                <a:solidFill>
                  <a:schemeClr val="tx1"/>
                </a:solidFill>
                <a:latin typeface="+mn-lt"/>
              </a:rPr>
              <a:t>Highest </a:t>
            </a:r>
            <a:r>
              <a:rPr lang="en-GB" b="1" dirty="0">
                <a:solidFill>
                  <a:schemeClr val="tx1"/>
                </a:solidFill>
                <a:latin typeface="+mn-lt"/>
              </a:rPr>
              <a:t>production</a:t>
            </a:r>
            <a:r>
              <a:rPr lang="en-GB" dirty="0">
                <a:solidFill>
                  <a:schemeClr val="tx1"/>
                </a:solidFill>
                <a:latin typeface="+mn-lt"/>
              </a:rPr>
              <a:t> </a:t>
            </a:r>
            <a:r>
              <a:rPr lang="en-GB" b="1" dirty="0">
                <a:solidFill>
                  <a:schemeClr val="tx1"/>
                </a:solidFill>
                <a:latin typeface="+mn-lt"/>
              </a:rPr>
              <a:t>rate </a:t>
            </a:r>
            <a:r>
              <a:rPr lang="en-GB" dirty="0">
                <a:solidFill>
                  <a:schemeClr val="tx1"/>
                </a:solidFill>
                <a:latin typeface="+mn-lt"/>
              </a:rPr>
              <a:t>ever</a:t>
            </a:r>
          </a:p>
          <a:p>
            <a:pPr marL="342900" indent="-342900">
              <a:spcBef>
                <a:spcPts val="600"/>
              </a:spcBef>
              <a:buFont typeface="Arial" panose="020B0604020202020204" pitchFamily="34" charset="0"/>
              <a:buChar char="•"/>
            </a:pPr>
            <a:r>
              <a:rPr lang="en-GB" dirty="0">
                <a:latin typeface="+mn-lt"/>
              </a:rPr>
              <a:t>Single </a:t>
            </a:r>
            <a:r>
              <a:rPr lang="en-GB" b="1" dirty="0">
                <a:solidFill>
                  <a:srgbClr val="980000"/>
                </a:solidFill>
                <a:latin typeface="+mn-lt"/>
              </a:rPr>
              <a:t>most productive</a:t>
            </a:r>
            <a:r>
              <a:rPr lang="en-GB" b="1" dirty="0">
                <a:latin typeface="+mn-lt"/>
              </a:rPr>
              <a:t> </a:t>
            </a:r>
            <a:r>
              <a:rPr lang="en-GB" dirty="0">
                <a:latin typeface="+mn-lt"/>
              </a:rPr>
              <a:t>year in LHC history so far!</a:t>
            </a:r>
            <a:endParaRPr lang="en-GB" dirty="0">
              <a:solidFill>
                <a:schemeClr val="tx1"/>
              </a:solidFill>
              <a:latin typeface="+mn-lt"/>
            </a:endParaRPr>
          </a:p>
        </p:txBody>
      </p:sp>
      <p:pic>
        <p:nvPicPr>
          <p:cNvPr id="5" name="Picture 4" descr="A graph showing a graph&#10;&#10;Description automatically generated with medium confidence">
            <a:extLst>
              <a:ext uri="{FF2B5EF4-FFF2-40B4-BE49-F238E27FC236}">
                <a16:creationId xmlns:a16="http://schemas.microsoft.com/office/drawing/2014/main" id="{C8348A4F-1718-F7FE-6D1E-190D58795DC6}"/>
              </a:ext>
            </a:extLst>
          </p:cNvPr>
          <p:cNvPicPr>
            <a:picLocks noChangeAspect="1"/>
          </p:cNvPicPr>
          <p:nvPr/>
        </p:nvPicPr>
        <p:blipFill>
          <a:blip r:embed="rId3">
            <a:extLst>
              <a:ext uri="{28A0092B-C50C-407E-A947-70E740481C1C}">
                <a14:useLocalDpi xmlns:a14="http://schemas.microsoft.com/office/drawing/2010/main" val="0"/>
              </a:ext>
            </a:extLst>
          </a:blip>
          <a:srcRect t="5531" b="5071"/>
          <a:stretch/>
        </p:blipFill>
        <p:spPr>
          <a:xfrm>
            <a:off x="4014191" y="241385"/>
            <a:ext cx="3656414" cy="1716373"/>
          </a:xfrm>
          <a:prstGeom prst="rect">
            <a:avLst/>
          </a:prstGeom>
        </p:spPr>
      </p:pic>
      <p:pic>
        <p:nvPicPr>
          <p:cNvPr id="2" name="Picture 1">
            <a:extLst>
              <a:ext uri="{FF2B5EF4-FFF2-40B4-BE49-F238E27FC236}">
                <a16:creationId xmlns:a16="http://schemas.microsoft.com/office/drawing/2014/main" id="{B5B5A6B7-719B-8653-EC09-37F83E3482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453" y="3083812"/>
            <a:ext cx="2641348" cy="2185401"/>
          </a:xfrm>
          <a:prstGeom prst="rect">
            <a:avLst/>
          </a:prstGeom>
        </p:spPr>
      </p:pic>
      <p:pic>
        <p:nvPicPr>
          <p:cNvPr id="6" name="Picture 5">
            <a:extLst>
              <a:ext uri="{FF2B5EF4-FFF2-40B4-BE49-F238E27FC236}">
                <a16:creationId xmlns:a16="http://schemas.microsoft.com/office/drawing/2014/main" id="{56AF7DF9-8290-8525-E2DD-3BB9E93170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9861" y="2876672"/>
            <a:ext cx="3411762" cy="2281616"/>
          </a:xfrm>
          <a:prstGeom prst="rect">
            <a:avLst/>
          </a:prstGeom>
        </p:spPr>
      </p:pic>
      <p:sp>
        <p:nvSpPr>
          <p:cNvPr id="12" name="TextBox 11">
            <a:extLst>
              <a:ext uri="{FF2B5EF4-FFF2-40B4-BE49-F238E27FC236}">
                <a16:creationId xmlns:a16="http://schemas.microsoft.com/office/drawing/2014/main" id="{C722351C-A9E5-F53F-D019-2FD9347BA947}"/>
              </a:ext>
            </a:extLst>
          </p:cNvPr>
          <p:cNvSpPr txBox="1"/>
          <p:nvPr/>
        </p:nvSpPr>
        <p:spPr>
          <a:xfrm>
            <a:off x="4559801" y="2084825"/>
            <a:ext cx="2534729" cy="646331"/>
          </a:xfrm>
          <a:prstGeom prst="rect">
            <a:avLst/>
          </a:prstGeom>
          <a:noFill/>
          <a:ln>
            <a:solidFill>
              <a:schemeClr val="tx1"/>
            </a:solidFill>
          </a:ln>
        </p:spPr>
        <p:txBody>
          <a:bodyPr wrap="square" rtlCol="0">
            <a:spAutoFit/>
          </a:bodyPr>
          <a:lstStyle/>
          <a:p>
            <a:pPr marL="139700" indent="-139700">
              <a:spcBef>
                <a:spcPts val="0"/>
              </a:spcBef>
              <a:buFont typeface="Arial" panose="020B0604020202020204" pitchFamily="34" charset="0"/>
              <a:buChar char="•"/>
            </a:pPr>
            <a:r>
              <a:rPr lang="en-CH" sz="1200" b="1" dirty="0">
                <a:latin typeface="+mj-lt"/>
              </a:rPr>
              <a:t>2024 AVG</a:t>
            </a:r>
            <a:r>
              <a:rPr lang="en-CH" sz="1200" dirty="0">
                <a:latin typeface="+mj-lt"/>
              </a:rPr>
              <a:t> rate = 0.83 fb</a:t>
            </a:r>
            <a:r>
              <a:rPr lang="en-CH" sz="1200" baseline="30000" dirty="0">
                <a:latin typeface="+mj-lt"/>
              </a:rPr>
              <a:t>-1</a:t>
            </a:r>
            <a:r>
              <a:rPr lang="en-CH" sz="1200" dirty="0">
                <a:latin typeface="+mj-lt"/>
              </a:rPr>
              <a:t>/24h</a:t>
            </a:r>
          </a:p>
          <a:p>
            <a:pPr marL="139700" indent="-139700">
              <a:spcBef>
                <a:spcPts val="0"/>
              </a:spcBef>
              <a:buFont typeface="Arial" panose="020B0604020202020204" pitchFamily="34" charset="0"/>
              <a:buChar char="•"/>
            </a:pPr>
            <a:r>
              <a:rPr lang="en-CH" sz="1200" b="1" dirty="0">
                <a:latin typeface="+mj-lt"/>
              </a:rPr>
              <a:t>2024 highest</a:t>
            </a:r>
            <a:r>
              <a:rPr lang="en-CH" sz="1200" dirty="0">
                <a:latin typeface="+mj-lt"/>
              </a:rPr>
              <a:t> rate = 1.5 fb</a:t>
            </a:r>
            <a:r>
              <a:rPr lang="en-CH" sz="1200" baseline="30000" dirty="0">
                <a:latin typeface="+mj-lt"/>
              </a:rPr>
              <a:t>-1</a:t>
            </a:r>
            <a:r>
              <a:rPr lang="en-CH" sz="1200" dirty="0">
                <a:latin typeface="+mj-lt"/>
              </a:rPr>
              <a:t>/24h</a:t>
            </a:r>
          </a:p>
          <a:p>
            <a:pPr algn="ctr"/>
            <a:r>
              <a:rPr lang="en-CH" sz="1200" dirty="0">
                <a:latin typeface="+mj-lt"/>
              </a:rPr>
              <a:t>(midnight to midnight)</a:t>
            </a:r>
          </a:p>
        </p:txBody>
      </p:sp>
      <p:sp>
        <p:nvSpPr>
          <p:cNvPr id="13" name="TextBox 12">
            <a:extLst>
              <a:ext uri="{FF2B5EF4-FFF2-40B4-BE49-F238E27FC236}">
                <a16:creationId xmlns:a16="http://schemas.microsoft.com/office/drawing/2014/main" id="{F18CC463-F0B9-1814-9DA9-E14636F7A4D1}"/>
              </a:ext>
            </a:extLst>
          </p:cNvPr>
          <p:cNvSpPr txBox="1"/>
          <p:nvPr/>
        </p:nvSpPr>
        <p:spPr>
          <a:xfrm>
            <a:off x="4329556" y="3832814"/>
            <a:ext cx="590226" cy="369332"/>
          </a:xfrm>
          <a:prstGeom prst="rect">
            <a:avLst/>
          </a:prstGeom>
          <a:noFill/>
        </p:spPr>
        <p:txBody>
          <a:bodyPr wrap="none" rtlCol="0">
            <a:spAutoFit/>
          </a:bodyPr>
          <a:lstStyle/>
          <a:p>
            <a:r>
              <a:rPr lang="en-CH" b="1" dirty="0"/>
              <a:t>LS1</a:t>
            </a:r>
          </a:p>
        </p:txBody>
      </p:sp>
      <p:sp>
        <p:nvSpPr>
          <p:cNvPr id="14" name="TextBox 13">
            <a:extLst>
              <a:ext uri="{FF2B5EF4-FFF2-40B4-BE49-F238E27FC236}">
                <a16:creationId xmlns:a16="http://schemas.microsoft.com/office/drawing/2014/main" id="{738D1603-58F5-10A5-4EC6-476FE7E3AC48}"/>
              </a:ext>
            </a:extLst>
          </p:cNvPr>
          <p:cNvSpPr txBox="1"/>
          <p:nvPr/>
        </p:nvSpPr>
        <p:spPr>
          <a:xfrm>
            <a:off x="5443301" y="3822218"/>
            <a:ext cx="627095" cy="369332"/>
          </a:xfrm>
          <a:prstGeom prst="rect">
            <a:avLst/>
          </a:prstGeom>
          <a:noFill/>
        </p:spPr>
        <p:txBody>
          <a:bodyPr wrap="none" rtlCol="0">
            <a:spAutoFit/>
          </a:bodyPr>
          <a:lstStyle/>
          <a:p>
            <a:r>
              <a:rPr lang="en-CH" b="1" dirty="0"/>
              <a:t>LS2</a:t>
            </a:r>
          </a:p>
        </p:txBody>
      </p:sp>
      <p:pic>
        <p:nvPicPr>
          <p:cNvPr id="9" name="Google Shape;273;p30">
            <a:extLst>
              <a:ext uri="{FF2B5EF4-FFF2-40B4-BE49-F238E27FC236}">
                <a16:creationId xmlns:a16="http://schemas.microsoft.com/office/drawing/2014/main" id="{47530180-0F85-3BCF-8795-2D1B61843362}"/>
              </a:ext>
            </a:extLst>
          </p:cNvPr>
          <p:cNvPicPr preferRelativeResize="0"/>
          <p:nvPr/>
        </p:nvPicPr>
        <p:blipFill>
          <a:blip r:embed="rId6">
            <a:alphaModFix/>
          </a:blip>
          <a:stretch>
            <a:fillRect/>
          </a:stretch>
        </p:blipFill>
        <p:spPr>
          <a:xfrm>
            <a:off x="7824225" y="702244"/>
            <a:ext cx="3610070" cy="2419515"/>
          </a:xfrm>
          <a:prstGeom prst="rect">
            <a:avLst/>
          </a:prstGeom>
          <a:noFill/>
          <a:ln>
            <a:noFill/>
          </a:ln>
        </p:spPr>
      </p:pic>
      <p:sp>
        <p:nvSpPr>
          <p:cNvPr id="15" name="TextBox 14">
            <a:extLst>
              <a:ext uri="{FF2B5EF4-FFF2-40B4-BE49-F238E27FC236}">
                <a16:creationId xmlns:a16="http://schemas.microsoft.com/office/drawing/2014/main" id="{B79B3C16-7162-EB62-15AA-C4B9CC5B4927}"/>
              </a:ext>
            </a:extLst>
          </p:cNvPr>
          <p:cNvSpPr txBox="1"/>
          <p:nvPr/>
        </p:nvSpPr>
        <p:spPr>
          <a:xfrm>
            <a:off x="7248924" y="3221459"/>
            <a:ext cx="4723041" cy="2539157"/>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GB" b="1" dirty="0">
                <a:effectLst/>
                <a:latin typeface="+mn-lt"/>
              </a:rPr>
              <a:t>IP1/2/5</a:t>
            </a:r>
            <a:r>
              <a:rPr lang="en-GB" dirty="0">
                <a:effectLst/>
                <a:latin typeface="+mn-lt"/>
              </a:rPr>
              <a:t>: Almost same</a:t>
            </a:r>
            <a:r>
              <a:rPr lang="en-GB" dirty="0">
                <a:latin typeface="+mn-lt"/>
              </a:rPr>
              <a:t> </a:t>
            </a:r>
            <a:r>
              <a:rPr lang="en-GB" dirty="0">
                <a:effectLst/>
                <a:latin typeface="+mn-lt"/>
              </a:rPr>
              <a:t>luminosity as 2023, in about half the time, </a:t>
            </a:r>
            <a:r>
              <a:rPr lang="en-GB" dirty="0">
                <a:latin typeface="+mn-lt"/>
              </a:rPr>
              <a:t>achieving the (ambitious) target of </a:t>
            </a:r>
            <a:r>
              <a:rPr lang="en-GB" b="1" dirty="0">
                <a:latin typeface="+mn-lt"/>
              </a:rPr>
              <a:t>1.9 nb</a:t>
            </a:r>
            <a:r>
              <a:rPr lang="en-GB" b="1" baseline="30000" dirty="0">
                <a:latin typeface="+mn-lt"/>
              </a:rPr>
              <a:t>-1</a:t>
            </a:r>
          </a:p>
          <a:p>
            <a:pPr marL="285750" indent="-285750">
              <a:spcBef>
                <a:spcPts val="600"/>
              </a:spcBef>
              <a:buFont typeface="Arial" panose="020B0604020202020204" pitchFamily="34" charset="0"/>
              <a:buChar char="•"/>
            </a:pPr>
            <a:r>
              <a:rPr lang="en-GB" b="1" dirty="0">
                <a:effectLst/>
                <a:latin typeface="+mn-lt"/>
              </a:rPr>
              <a:t>IP8</a:t>
            </a:r>
            <a:r>
              <a:rPr lang="en-GB" dirty="0">
                <a:effectLst/>
                <a:latin typeface="+mn-lt"/>
              </a:rPr>
              <a:t>: About double the 2023</a:t>
            </a:r>
            <a:r>
              <a:rPr lang="en-GB" dirty="0">
                <a:latin typeface="+mn-lt"/>
              </a:rPr>
              <a:t> </a:t>
            </a:r>
            <a:r>
              <a:rPr lang="en-GB" dirty="0">
                <a:effectLst/>
                <a:latin typeface="+mn-lt"/>
              </a:rPr>
              <a:t>luminosity in about half the time</a:t>
            </a:r>
          </a:p>
          <a:p>
            <a:pPr marL="285750" indent="-285750">
              <a:spcBef>
                <a:spcPts val="600"/>
              </a:spcBef>
              <a:buFont typeface="Arial" panose="020B0604020202020204" pitchFamily="34" charset="0"/>
              <a:buChar char="•"/>
            </a:pPr>
            <a:r>
              <a:rPr lang="en-GB" b="1" dirty="0">
                <a:latin typeface="+mn-lt"/>
              </a:rPr>
              <a:t>~2h of levelling </a:t>
            </a:r>
            <a:r>
              <a:rPr lang="en-GB" dirty="0">
                <a:latin typeface="+mn-lt"/>
              </a:rPr>
              <a:t>at </a:t>
            </a:r>
            <a:r>
              <a:rPr lang="en-GB" dirty="0">
                <a:latin typeface="+mn-lt"/>
                <a:cs typeface="Calibri" panose="020F0502020204030204" pitchFamily="34" charset="0"/>
              </a:rPr>
              <a:t>6.4x10</a:t>
            </a:r>
            <a:r>
              <a:rPr lang="en-GB" baseline="30000" dirty="0">
                <a:latin typeface="+mn-lt"/>
                <a:cs typeface="Calibri" panose="020F0502020204030204" pitchFamily="34" charset="0"/>
              </a:rPr>
              <a:t>27</a:t>
            </a:r>
            <a:r>
              <a:rPr lang="en-GB" dirty="0">
                <a:latin typeface="+mn-lt"/>
                <a:cs typeface="Calibri" panose="020F0502020204030204" pitchFamily="34" charset="0"/>
              </a:rPr>
              <a:t> cm</a:t>
            </a:r>
            <a:r>
              <a:rPr lang="en-GB" baseline="30000" dirty="0">
                <a:latin typeface="+mn-lt"/>
                <a:cs typeface="Calibri" panose="020F0502020204030204" pitchFamily="34" charset="0"/>
              </a:rPr>
              <a:t>-2</a:t>
            </a:r>
            <a:r>
              <a:rPr lang="en-GB" dirty="0">
                <a:latin typeface="+mn-lt"/>
                <a:cs typeface="Calibri" panose="020F0502020204030204" pitchFamily="34" charset="0"/>
              </a:rPr>
              <a:t> s</a:t>
            </a:r>
            <a:r>
              <a:rPr lang="en-GB" baseline="30000" dirty="0">
                <a:latin typeface="+mn-lt"/>
                <a:cs typeface="Calibri" panose="020F0502020204030204" pitchFamily="34" charset="0"/>
              </a:rPr>
              <a:t>-1</a:t>
            </a:r>
            <a:r>
              <a:rPr lang="en-GB" dirty="0">
                <a:latin typeface="+mn-lt"/>
                <a:cs typeface="Calibri" panose="020F0502020204030204" pitchFamily="34" charset="0"/>
              </a:rPr>
              <a:t> </a:t>
            </a:r>
          </a:p>
          <a:p>
            <a:pPr marL="285750" indent="-285750">
              <a:spcBef>
                <a:spcPts val="600"/>
              </a:spcBef>
              <a:buFont typeface="Arial" panose="020B0604020202020204" pitchFamily="34" charset="0"/>
              <a:buChar char="•"/>
            </a:pPr>
            <a:r>
              <a:rPr lang="en-GB" b="1" dirty="0">
                <a:latin typeface="+mn-lt"/>
              </a:rPr>
              <a:t>~30% higher intensity </a:t>
            </a:r>
            <a:r>
              <a:rPr lang="en-GB" dirty="0">
                <a:latin typeface="+mn-lt"/>
              </a:rPr>
              <a:t>with </a:t>
            </a:r>
            <a:br>
              <a:rPr lang="en-GB" dirty="0">
                <a:latin typeface="+mn-lt"/>
              </a:rPr>
            </a:br>
            <a:r>
              <a:rPr lang="en-GB" dirty="0">
                <a:latin typeface="+mn-lt"/>
              </a:rPr>
              <a:t>performance </a:t>
            </a:r>
            <a:r>
              <a:rPr lang="en-GB" b="1" dirty="0">
                <a:solidFill>
                  <a:schemeClr val="tx1">
                    <a:lumMod val="60000"/>
                    <a:lumOff val="40000"/>
                  </a:schemeClr>
                </a:solidFill>
                <a:latin typeface="+mn-lt"/>
              </a:rPr>
              <a:t>beyond HL-LHC projection</a:t>
            </a:r>
          </a:p>
        </p:txBody>
      </p:sp>
      <p:sp>
        <p:nvSpPr>
          <p:cNvPr id="17" name="TextBox 16">
            <a:extLst>
              <a:ext uri="{FF2B5EF4-FFF2-40B4-BE49-F238E27FC236}">
                <a16:creationId xmlns:a16="http://schemas.microsoft.com/office/drawing/2014/main" id="{7C7972B0-ABB8-733D-9A68-6E137612A188}"/>
              </a:ext>
            </a:extLst>
          </p:cNvPr>
          <p:cNvSpPr txBox="1"/>
          <p:nvPr/>
        </p:nvSpPr>
        <p:spPr>
          <a:xfrm>
            <a:off x="9147478" y="271357"/>
            <a:ext cx="1177844" cy="430887"/>
          </a:xfrm>
          <a:prstGeom prst="rect">
            <a:avLst/>
          </a:prstGeom>
          <a:noFill/>
        </p:spPr>
        <p:txBody>
          <a:bodyPr wrap="square">
            <a:spAutoFit/>
          </a:bodyPr>
          <a:lstStyle/>
          <a:p>
            <a:pPr algn="ctr"/>
            <a:r>
              <a:rPr lang="en-GB" sz="2200" b="1" dirty="0"/>
              <a:t>IONS</a:t>
            </a:r>
            <a:endParaRPr lang="en-CH" sz="2200" b="1" dirty="0"/>
          </a:p>
        </p:txBody>
      </p:sp>
      <p:pic>
        <p:nvPicPr>
          <p:cNvPr id="4" name="Picture 3">
            <a:extLst>
              <a:ext uri="{FF2B5EF4-FFF2-40B4-BE49-F238E27FC236}">
                <a16:creationId xmlns:a16="http://schemas.microsoft.com/office/drawing/2014/main" id="{3A6F2D07-9DEE-9F54-2B9E-1B6823EA618E}"/>
              </a:ext>
            </a:extLst>
          </p:cNvPr>
          <p:cNvPicPr>
            <a:picLocks noChangeAspect="1"/>
          </p:cNvPicPr>
          <p:nvPr/>
        </p:nvPicPr>
        <p:blipFill>
          <a:blip r:embed="rId7"/>
          <a:stretch>
            <a:fillRect/>
          </a:stretch>
        </p:blipFill>
        <p:spPr>
          <a:xfrm>
            <a:off x="363513" y="5306245"/>
            <a:ext cx="6812275" cy="577546"/>
          </a:xfrm>
          <a:prstGeom prst="rect">
            <a:avLst/>
          </a:prstGeom>
          <a:ln>
            <a:solidFill>
              <a:srgbClr val="C00000"/>
            </a:solidFill>
          </a:ln>
        </p:spPr>
      </p:pic>
      <p:sp>
        <p:nvSpPr>
          <p:cNvPr id="7" name="TextBox 6">
            <a:extLst>
              <a:ext uri="{FF2B5EF4-FFF2-40B4-BE49-F238E27FC236}">
                <a16:creationId xmlns:a16="http://schemas.microsoft.com/office/drawing/2014/main" id="{0D1A47CB-B471-1685-BCA4-26A4878664D9}"/>
              </a:ext>
            </a:extLst>
          </p:cNvPr>
          <p:cNvSpPr txBox="1"/>
          <p:nvPr/>
        </p:nvSpPr>
        <p:spPr>
          <a:xfrm>
            <a:off x="4508432" y="5613046"/>
            <a:ext cx="2662908" cy="292388"/>
          </a:xfrm>
          <a:prstGeom prst="rect">
            <a:avLst/>
          </a:prstGeom>
          <a:noFill/>
        </p:spPr>
        <p:txBody>
          <a:bodyPr wrap="none" rtlCol="0">
            <a:spAutoFit/>
          </a:bodyPr>
          <a:lstStyle/>
          <a:p>
            <a:r>
              <a:rPr lang="en-CH" sz="1300" dirty="0">
                <a:solidFill>
                  <a:srgbClr val="C00000"/>
                </a:solidFill>
              </a:rPr>
              <a:t>M.Lamont @Moriond-QCD 2024</a:t>
            </a:r>
          </a:p>
        </p:txBody>
      </p:sp>
    </p:spTree>
    <p:extLst>
      <p:ext uri="{BB962C8B-B14F-4D97-AF65-F5344CB8AC3E}">
        <p14:creationId xmlns:p14="http://schemas.microsoft.com/office/powerpoint/2010/main" val="159346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9A5A33-F7CB-1488-C92D-99B89D7E7E0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8A83BE7-01B9-5ACA-C8BC-09C3AEDA5E71}"/>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EA2CD309-41BD-E222-607F-8A85A048B594}"/>
              </a:ext>
            </a:extLst>
          </p:cNvPr>
          <p:cNvSpPr txBox="1"/>
          <p:nvPr/>
        </p:nvSpPr>
        <p:spPr>
          <a:xfrm>
            <a:off x="1506603" y="1574646"/>
            <a:ext cx="9486035" cy="3708708"/>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configuration</a:t>
            </a:r>
            <a:r>
              <a:rPr lang="en-CH" sz="3500" dirty="0">
                <a:latin typeface="+mn-lt"/>
              </a:rPr>
              <a:t> and main challenges</a:t>
            </a:r>
            <a:endParaRPr lang="en-US" sz="3500" dirty="0">
              <a:latin typeface="+mn-lt"/>
            </a:endParaRPr>
          </a:p>
          <a:p>
            <a:pPr marL="457200" indent="-457200">
              <a:spcBef>
                <a:spcPts val="1800"/>
              </a:spcBef>
              <a:buFont typeface="Arial" panose="020B0604020202020204" pitchFamily="34" charset="0"/>
              <a:buChar char="•"/>
            </a:pPr>
            <a:r>
              <a:rPr lang="en-US" sz="3500" dirty="0">
                <a:solidFill>
                  <a:schemeClr val="tx1">
                    <a:alpha val="35000"/>
                  </a:schemeClr>
                </a:solidFill>
                <a:latin typeface="+mn-lt"/>
              </a:rPr>
              <a:t>Considerations on </a:t>
            </a:r>
            <a:r>
              <a:rPr lang="en-US" sz="3500" b="1" dirty="0">
                <a:solidFill>
                  <a:schemeClr val="tx1">
                    <a:alpha val="35000"/>
                  </a:schemeClr>
                </a:solidFill>
                <a:latin typeface="+mn-lt"/>
              </a:rPr>
              <a:t>beam intensity </a:t>
            </a:r>
            <a:r>
              <a:rPr lang="en-US" sz="3500" dirty="0">
                <a:solidFill>
                  <a:schemeClr val="tx1">
                    <a:alpha val="35000"/>
                  </a:schemeClr>
                </a:solidFill>
                <a:latin typeface="+mn-lt"/>
              </a:rPr>
              <a:t>increase</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schedule</a:t>
            </a:r>
            <a:r>
              <a:rPr lang="en-CH" sz="3500" dirty="0">
                <a:solidFill>
                  <a:schemeClr val="tx1">
                    <a:alpha val="35000"/>
                  </a:schemeClr>
                </a:solidFill>
                <a:latin typeface="+mn-lt"/>
              </a:rPr>
              <a:t> and projections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b="1" dirty="0">
                <a:solidFill>
                  <a:schemeClr val="tx1">
                    <a:alpha val="35000"/>
                  </a:schemeClr>
                </a:solidFill>
                <a:latin typeface="+mn-lt"/>
              </a:rPr>
              <a:t>Oxygen</a:t>
            </a:r>
            <a:r>
              <a:rPr lang="en-US" sz="3500" dirty="0">
                <a:solidFill>
                  <a:schemeClr val="tx1">
                    <a:alpha val="35000"/>
                  </a:schemeClr>
                </a:solidFill>
                <a:latin typeface="+mn-lt"/>
              </a:rPr>
              <a:t> </a:t>
            </a:r>
            <a:r>
              <a:rPr lang="en-US" sz="3500" b="1" dirty="0">
                <a:solidFill>
                  <a:schemeClr val="tx1">
                    <a:alpha val="35000"/>
                  </a:schemeClr>
                </a:solidFill>
                <a:latin typeface="+mn-lt"/>
              </a:rPr>
              <a:t>run</a:t>
            </a:r>
            <a:r>
              <a:rPr lang="en-US" sz="3500" dirty="0">
                <a:solidFill>
                  <a:schemeClr val="tx1">
                    <a:alpha val="35000"/>
                  </a:schemeClr>
                </a:solidFill>
                <a:latin typeface="+mn-lt"/>
              </a:rPr>
              <a:t> preparation</a:t>
            </a:r>
            <a:endParaRPr lang="en-CH" sz="3500" dirty="0">
              <a:solidFill>
                <a:schemeClr val="tx1">
                  <a:alpha val="35000"/>
                </a:schemeClr>
              </a:solidFill>
              <a:latin typeface="+mn-lt"/>
            </a:endParaRPr>
          </a:p>
        </p:txBody>
      </p:sp>
    </p:spTree>
    <p:extLst>
      <p:ext uri="{BB962C8B-B14F-4D97-AF65-F5344CB8AC3E}">
        <p14:creationId xmlns:p14="http://schemas.microsoft.com/office/powerpoint/2010/main" val="352902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EC3F2-1FE0-B4C7-F578-5622B4B35AEA}"/>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98D5B5BD-029A-EA88-2CA4-B049783A151A}"/>
              </a:ext>
            </a:extLst>
          </p:cNvPr>
          <p:cNvPicPr>
            <a:picLocks noChangeAspect="1"/>
          </p:cNvPicPr>
          <p:nvPr/>
        </p:nvPicPr>
        <p:blipFill>
          <a:blip r:embed="rId2"/>
          <a:stretch>
            <a:fillRect/>
          </a:stretch>
        </p:blipFill>
        <p:spPr>
          <a:xfrm>
            <a:off x="6979315" y="2151333"/>
            <a:ext cx="5212685" cy="3245994"/>
          </a:xfrm>
          <a:prstGeom prst="rect">
            <a:avLst/>
          </a:prstGeom>
        </p:spPr>
      </p:pic>
      <p:sp>
        <p:nvSpPr>
          <p:cNvPr id="5" name="TextBox 4">
            <a:extLst>
              <a:ext uri="{FF2B5EF4-FFF2-40B4-BE49-F238E27FC236}">
                <a16:creationId xmlns:a16="http://schemas.microsoft.com/office/drawing/2014/main" id="{AAFD4CC1-E855-44F7-651F-EFE01B9D0B98}"/>
              </a:ext>
            </a:extLst>
          </p:cNvPr>
          <p:cNvSpPr txBox="1"/>
          <p:nvPr/>
        </p:nvSpPr>
        <p:spPr>
          <a:xfrm>
            <a:off x="135774" y="3309090"/>
            <a:ext cx="8072501" cy="2580194"/>
          </a:xfrm>
          <a:prstGeom prst="rect">
            <a:avLst/>
          </a:prstGeom>
          <a:noFill/>
        </p:spPr>
        <p:txBody>
          <a:bodyPr wrap="square">
            <a:spAutoFit/>
          </a:bodyPr>
          <a:lstStyle/>
          <a:p>
            <a:pPr marL="311150" indent="-311150">
              <a:spcBef>
                <a:spcPts val="600"/>
              </a:spcBef>
              <a:buFont typeface="Arial" panose="020B0604020202020204" pitchFamily="34" charset="0"/>
              <a:buChar char="•"/>
            </a:pPr>
            <a:r>
              <a:rPr lang="en-GB" sz="2000" b="1" dirty="0">
                <a:solidFill>
                  <a:schemeClr val="tx2">
                    <a:lumMod val="60000"/>
                    <a:lumOff val="40000"/>
                  </a:schemeClr>
                </a:solidFill>
                <a:latin typeface="+mn-lt"/>
              </a:rPr>
              <a:t>2024:</a:t>
            </a:r>
            <a:r>
              <a:rPr lang="en-GB" sz="2000" dirty="0">
                <a:solidFill>
                  <a:schemeClr val="tx2">
                    <a:lumMod val="60000"/>
                    <a:lumOff val="40000"/>
                  </a:schemeClr>
                </a:solidFill>
                <a:latin typeface="+mn-lt"/>
              </a:rPr>
              <a:t> </a:t>
            </a:r>
            <a:r>
              <a:rPr lang="en-CH" sz="2000" b="1" dirty="0">
                <a:solidFill>
                  <a:schemeClr val="tx2">
                    <a:lumMod val="60000"/>
                    <a:lumOff val="40000"/>
                  </a:schemeClr>
                </a:solidFill>
                <a:latin typeface="+mn-lt"/>
              </a:rPr>
              <a:t>RP optics in IP1</a:t>
            </a:r>
            <a:endParaRPr lang="en-CH" sz="2000" b="1" dirty="0">
              <a:solidFill>
                <a:srgbClr val="00B0F0"/>
              </a:solidFill>
              <a:latin typeface="+mn-lt"/>
            </a:endParaRPr>
          </a:p>
          <a:p>
            <a:pPr marL="800100" lvl="1" indent="-342900">
              <a:spcBef>
                <a:spcPts val="400"/>
              </a:spcBef>
              <a:buFont typeface="Arial" panose="020B0604020202020204" pitchFamily="34" charset="0"/>
              <a:buChar char="•"/>
            </a:pPr>
            <a:r>
              <a:rPr lang="en-CH" sz="2000" b="1" dirty="0">
                <a:latin typeface="+mn-lt"/>
                <a:sym typeface="Wingdings" pitchFamily="2" charset="2"/>
              </a:rPr>
              <a:t> </a:t>
            </a:r>
            <a:r>
              <a:rPr lang="en-CH" sz="2000" b="1" dirty="0">
                <a:latin typeface="+mn-lt"/>
              </a:rPr>
              <a:t>increased</a:t>
            </a:r>
            <a:r>
              <a:rPr lang="en-CH" sz="2000" dirty="0">
                <a:latin typeface="+mn-lt"/>
              </a:rPr>
              <a:t> </a:t>
            </a:r>
            <a:r>
              <a:rPr lang="en-CH" sz="2000" b="1" dirty="0">
                <a:latin typeface="+mn-lt"/>
              </a:rPr>
              <a:t>background</a:t>
            </a:r>
            <a:r>
              <a:rPr lang="en-CH" sz="2000" dirty="0">
                <a:latin typeface="+mn-lt"/>
              </a:rPr>
              <a:t> FASER / SND</a:t>
            </a:r>
            <a:endParaRPr lang="en-CH" sz="2000" baseline="30000" dirty="0">
              <a:latin typeface="+mn-lt"/>
            </a:endParaRPr>
          </a:p>
          <a:p>
            <a:pPr marL="285750" indent="-285750">
              <a:spcBef>
                <a:spcPts val="600"/>
              </a:spcBef>
              <a:buFont typeface="Arial" panose="020B0604020202020204" pitchFamily="34" charset="0"/>
              <a:buChar char="•"/>
            </a:pPr>
            <a:r>
              <a:rPr lang="en-CH" sz="2000" b="1" dirty="0">
                <a:solidFill>
                  <a:schemeClr val="tx2">
                    <a:lumMod val="60000"/>
                    <a:lumOff val="40000"/>
                  </a:schemeClr>
                </a:solidFill>
                <a:latin typeface="+mn-lt"/>
              </a:rPr>
              <a:t>2025 compromise</a:t>
            </a:r>
            <a:r>
              <a:rPr lang="en-CH" sz="2000" dirty="0">
                <a:latin typeface="+mn-lt"/>
              </a:rPr>
              <a:t>:</a:t>
            </a:r>
          </a:p>
          <a:p>
            <a:pPr marL="742950" lvl="1" indent="-285750">
              <a:spcBef>
                <a:spcPts val="400"/>
              </a:spcBef>
              <a:buFont typeface="Arial" panose="020B0604020202020204" pitchFamily="34" charset="0"/>
              <a:buChar char="•"/>
            </a:pPr>
            <a:r>
              <a:rPr lang="en-CH" sz="2000" dirty="0">
                <a:latin typeface="+mn-lt"/>
              </a:rPr>
              <a:t>Nominal polarity in IR1</a:t>
            </a:r>
          </a:p>
          <a:p>
            <a:pPr marL="742950" lvl="1" indent="-285750">
              <a:spcBef>
                <a:spcPts val="400"/>
              </a:spcBef>
              <a:buFont typeface="Arial" panose="020B0604020202020204" pitchFamily="34" charset="0"/>
              <a:buChar char="•"/>
            </a:pPr>
            <a:r>
              <a:rPr lang="en-CH" sz="2000" dirty="0">
                <a:latin typeface="+mn-lt"/>
              </a:rPr>
              <a:t>RP in IR5</a:t>
            </a:r>
          </a:p>
          <a:p>
            <a:pPr marL="742950" lvl="1" indent="-285750">
              <a:spcBef>
                <a:spcPts val="400"/>
              </a:spcBef>
              <a:buFont typeface="Arial" panose="020B0604020202020204" pitchFamily="34" charset="0"/>
              <a:buChar char="•"/>
            </a:pPr>
            <a:r>
              <a:rPr lang="en-CH" sz="2000" dirty="0">
                <a:latin typeface="+mn-lt"/>
              </a:rPr>
              <a:t>Plane inversion</a:t>
            </a:r>
          </a:p>
          <a:p>
            <a:pPr marL="742950" lvl="1" indent="-285750">
              <a:spcBef>
                <a:spcPts val="400"/>
              </a:spcBef>
              <a:buFont typeface="Arial" panose="020B0604020202020204" pitchFamily="34" charset="0"/>
              <a:buChar char="•"/>
            </a:pPr>
            <a:r>
              <a:rPr lang="en-CH" sz="2000" dirty="0">
                <a:latin typeface="+mn-lt"/>
              </a:rPr>
              <a:t>Simulations indicate </a:t>
            </a:r>
            <a:r>
              <a:rPr lang="en-CH" sz="2000" b="1" dirty="0">
                <a:solidFill>
                  <a:schemeClr val="tx2">
                    <a:lumMod val="60000"/>
                    <a:lumOff val="40000"/>
                  </a:schemeClr>
                </a:solidFill>
                <a:latin typeface="+mn-lt"/>
              </a:rPr>
              <a:t>good background </a:t>
            </a:r>
            <a:r>
              <a:rPr lang="en-CH" sz="2000" dirty="0">
                <a:latin typeface="+mn-lt"/>
              </a:rPr>
              <a:t>for FASER and SND</a:t>
            </a:r>
          </a:p>
        </p:txBody>
      </p:sp>
      <p:sp>
        <p:nvSpPr>
          <p:cNvPr id="6" name="TextBox 5">
            <a:extLst>
              <a:ext uri="{FF2B5EF4-FFF2-40B4-BE49-F238E27FC236}">
                <a16:creationId xmlns:a16="http://schemas.microsoft.com/office/drawing/2014/main" id="{EBD27473-2EF5-6B7B-0710-9CBB8C288F7F}"/>
              </a:ext>
            </a:extLst>
          </p:cNvPr>
          <p:cNvSpPr txBox="1"/>
          <p:nvPr/>
        </p:nvSpPr>
        <p:spPr>
          <a:xfrm>
            <a:off x="125888" y="971080"/>
            <a:ext cx="7237477" cy="2364750"/>
          </a:xfrm>
          <a:prstGeom prst="rect">
            <a:avLst/>
          </a:prstGeom>
          <a:noFill/>
        </p:spPr>
        <p:txBody>
          <a:bodyPr wrap="square">
            <a:spAutoFit/>
          </a:bodyPr>
          <a:lstStyle/>
          <a:p>
            <a:pPr marL="322263" indent="-285750">
              <a:spcBef>
                <a:spcPts val="400"/>
              </a:spcBef>
              <a:buFont typeface="Arial" panose="020B0604020202020204" pitchFamily="34" charset="0"/>
              <a:buChar char="•"/>
            </a:pPr>
            <a:r>
              <a:rPr lang="en-US" sz="2000" b="1" dirty="0">
                <a:solidFill>
                  <a:schemeClr val="tx2">
                    <a:lumMod val="60000"/>
                    <a:lumOff val="40000"/>
                  </a:schemeClr>
                </a:solidFill>
                <a:latin typeface="+mn-lt"/>
              </a:rPr>
              <a:t>Radiation</a:t>
            </a:r>
            <a:r>
              <a:rPr lang="en-US" sz="2000" b="1" dirty="0">
                <a:solidFill>
                  <a:srgbClr val="00B0F0"/>
                </a:solidFill>
                <a:latin typeface="+mn-lt"/>
              </a:rPr>
              <a:t> </a:t>
            </a:r>
            <a:r>
              <a:rPr lang="en-US" sz="2000" b="1" dirty="0">
                <a:solidFill>
                  <a:schemeClr val="tx2">
                    <a:lumMod val="60000"/>
                    <a:lumOff val="40000"/>
                  </a:schemeClr>
                </a:solidFill>
                <a:latin typeface="+mn-lt"/>
              </a:rPr>
              <a:t>doses</a:t>
            </a:r>
            <a:r>
              <a:rPr lang="en-US" sz="2000" b="1" dirty="0">
                <a:solidFill>
                  <a:srgbClr val="00B0F0"/>
                </a:solidFill>
                <a:latin typeface="+mn-lt"/>
              </a:rPr>
              <a:t> </a:t>
            </a:r>
            <a:r>
              <a:rPr lang="en-US" sz="2000" dirty="0">
                <a:latin typeface="+mn-lt"/>
              </a:rPr>
              <a:t>to the inner triplet magnets</a:t>
            </a:r>
            <a:r>
              <a:rPr lang="en-US" sz="2000" dirty="0">
                <a:solidFill>
                  <a:srgbClr val="FF9900"/>
                </a:solidFill>
                <a:latin typeface="+mn-lt"/>
              </a:rPr>
              <a:t> </a:t>
            </a:r>
            <a:r>
              <a:rPr lang="en-US" sz="2000" dirty="0">
                <a:latin typeface="+mn-lt"/>
              </a:rPr>
              <a:t>approach</a:t>
            </a:r>
            <a:r>
              <a:rPr lang="en-US" sz="2000" b="1" dirty="0">
                <a:latin typeface="+mn-lt"/>
              </a:rPr>
              <a:t> estimated damage levels</a:t>
            </a:r>
            <a:r>
              <a:rPr lang="en-US" sz="2000" b="1" dirty="0">
                <a:solidFill>
                  <a:srgbClr val="FFC000"/>
                </a:solidFill>
                <a:latin typeface="+mn-lt"/>
              </a:rPr>
              <a:t> </a:t>
            </a:r>
            <a:r>
              <a:rPr lang="en-US" dirty="0">
                <a:latin typeface="+mn-lt"/>
              </a:rPr>
              <a:t>(large uncertainties!)</a:t>
            </a:r>
          </a:p>
          <a:p>
            <a:pPr marL="779463" lvl="1" indent="-285750">
              <a:spcBef>
                <a:spcPts val="400"/>
              </a:spcBef>
              <a:buFont typeface="Arial" panose="020B0604020202020204" pitchFamily="34" charset="0"/>
              <a:buChar char="•"/>
            </a:pPr>
            <a:r>
              <a:rPr lang="en-GB" sz="2000" b="1" dirty="0">
                <a:latin typeface="+mn-lt"/>
              </a:rPr>
              <a:t>Dose can be spread </a:t>
            </a:r>
            <a:r>
              <a:rPr lang="en-GB" sz="2000" dirty="0">
                <a:latin typeface="+mn-lt"/>
              </a:rPr>
              <a:t>over different azimuths by:</a:t>
            </a:r>
          </a:p>
          <a:p>
            <a:pPr marL="1236663" lvl="2" indent="-285750">
              <a:spcBef>
                <a:spcPts val="300"/>
              </a:spcBef>
              <a:buFont typeface="Arial" panose="020B0604020202020204" pitchFamily="34" charset="0"/>
              <a:buChar char="•"/>
            </a:pPr>
            <a:r>
              <a:rPr lang="en-GB" dirty="0">
                <a:latin typeface="+mn-lt"/>
              </a:rPr>
              <a:t>Changing crossing angles (sign, plane)</a:t>
            </a:r>
          </a:p>
          <a:p>
            <a:pPr marL="1236663" lvl="2" indent="-285750">
              <a:spcBef>
                <a:spcPts val="300"/>
              </a:spcBef>
              <a:buFont typeface="Arial" panose="020B0604020202020204" pitchFamily="34" charset="0"/>
              <a:buChar char="•"/>
            </a:pPr>
            <a:r>
              <a:rPr lang="en-GB" dirty="0">
                <a:latin typeface="+mn-lt"/>
              </a:rPr>
              <a:t>Inverting the triplet quadrupole polarities (RP optics)</a:t>
            </a:r>
          </a:p>
          <a:p>
            <a:pPr marL="322263" indent="-285750">
              <a:spcBef>
                <a:spcPts val="400"/>
              </a:spcBef>
              <a:buFont typeface="Arial" panose="020B0604020202020204" pitchFamily="34" charset="0"/>
              <a:buChar char="•"/>
            </a:pPr>
            <a:r>
              <a:rPr lang="en-CH" sz="2000" b="1" dirty="0">
                <a:latin typeface="+mn-lt"/>
              </a:rPr>
              <a:t>RP </a:t>
            </a:r>
            <a:r>
              <a:rPr lang="en-CH" sz="2000" dirty="0">
                <a:latin typeface="+mn-lt"/>
              </a:rPr>
              <a:t>in both IR1 and IR5 </a:t>
            </a:r>
            <a:r>
              <a:rPr lang="en-CH" sz="2000" b="1" dirty="0">
                <a:latin typeface="+mn-lt"/>
              </a:rPr>
              <a:t>with flipped planes</a:t>
            </a:r>
            <a:r>
              <a:rPr lang="en-CH" sz="2000" dirty="0">
                <a:latin typeface="+mn-lt"/>
              </a:rPr>
              <a:t> is the </a:t>
            </a:r>
            <a:r>
              <a:rPr lang="en-CH" sz="2000" b="1" dirty="0">
                <a:solidFill>
                  <a:schemeClr val="tx1">
                    <a:lumMod val="60000"/>
                    <a:lumOff val="40000"/>
                  </a:schemeClr>
                </a:solidFill>
                <a:latin typeface="+mn-lt"/>
              </a:rPr>
              <a:t>best configuration!</a:t>
            </a:r>
          </a:p>
        </p:txBody>
      </p:sp>
      <p:sp>
        <p:nvSpPr>
          <p:cNvPr id="13" name="Title 1">
            <a:extLst>
              <a:ext uri="{FF2B5EF4-FFF2-40B4-BE49-F238E27FC236}">
                <a16:creationId xmlns:a16="http://schemas.microsoft.com/office/drawing/2014/main" id="{F1088B12-5687-14E4-DFEC-34C49A6B43E6}"/>
              </a:ext>
            </a:extLst>
          </p:cNvPr>
          <p:cNvSpPr>
            <a:spLocks noGrp="1"/>
          </p:cNvSpPr>
          <p:nvPr>
            <p:ph type="title"/>
          </p:nvPr>
        </p:nvSpPr>
        <p:spPr>
          <a:xfrm>
            <a:off x="609600" y="274638"/>
            <a:ext cx="6561739" cy="714265"/>
          </a:xfrm>
        </p:spPr>
        <p:txBody>
          <a:bodyPr/>
          <a:lstStyle/>
          <a:p>
            <a:r>
              <a:rPr lang="en-US" dirty="0"/>
              <a:t>Triplet radiation and optics</a:t>
            </a:r>
            <a:endParaRPr lang="en-GB" dirty="0"/>
          </a:p>
        </p:txBody>
      </p:sp>
    </p:spTree>
    <p:extLst>
      <p:ext uri="{BB962C8B-B14F-4D97-AF65-F5344CB8AC3E}">
        <p14:creationId xmlns:p14="http://schemas.microsoft.com/office/powerpoint/2010/main" val="206112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3A692-B85C-5FB1-C959-2738061C3D51}"/>
              </a:ext>
            </a:extLst>
          </p:cNvPr>
          <p:cNvSpPr>
            <a:spLocks noGrp="1"/>
          </p:cNvSpPr>
          <p:nvPr>
            <p:ph type="title"/>
          </p:nvPr>
        </p:nvSpPr>
        <p:spPr/>
        <p:txBody>
          <a:bodyPr>
            <a:normAutofit fontScale="90000"/>
          </a:bodyPr>
          <a:lstStyle/>
          <a:p>
            <a:r>
              <a:rPr lang="en-US" dirty="0"/>
              <a:t>Flat optics in 2025 machine cycle</a:t>
            </a:r>
            <a:endParaRPr lang="en-GB" dirty="0"/>
          </a:p>
        </p:txBody>
      </p:sp>
      <p:sp>
        <p:nvSpPr>
          <p:cNvPr id="4" name="TextBox 3">
            <a:extLst>
              <a:ext uri="{FF2B5EF4-FFF2-40B4-BE49-F238E27FC236}">
                <a16:creationId xmlns:a16="http://schemas.microsoft.com/office/drawing/2014/main" id="{5AE65BEE-BCD5-BD75-234D-F50CB9AEF362}"/>
              </a:ext>
            </a:extLst>
          </p:cNvPr>
          <p:cNvSpPr txBox="1"/>
          <p:nvPr/>
        </p:nvSpPr>
        <p:spPr>
          <a:xfrm>
            <a:off x="143225" y="3697835"/>
            <a:ext cx="9255605" cy="800219"/>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200"/>
              </a:spcBef>
              <a:spcAft>
                <a:spcPts val="0"/>
              </a:spcAft>
              <a:buClr>
                <a:srgbClr val="0055A0"/>
              </a:buClr>
              <a:buSzPct val="80000"/>
              <a:buFont typeface="Arial" panose="020B0604020202020204" pitchFamily="34" charset="0"/>
              <a:buChar char="•"/>
              <a:tabLst/>
              <a:defRPr/>
            </a:pPr>
            <a:r>
              <a:rPr kumimoji="0" lang="en-US" sz="2000" b="1" i="0" u="none" strike="noStrike" kern="1200" cap="none" spc="0" normalizeH="0" baseline="0" noProof="0" dirty="0">
                <a:ln>
                  <a:noFill/>
                </a:ln>
                <a:effectLst/>
                <a:uLnTx/>
                <a:uFillTx/>
                <a:latin typeface="+mj-lt"/>
                <a:ea typeface="+mn-ea"/>
                <a:cs typeface="+mn-cs"/>
              </a:rPr>
              <a:t>Flat optics </a:t>
            </a:r>
            <a:r>
              <a:rPr kumimoji="0" lang="en-US" sz="2000" b="0" i="0" u="none" strike="noStrike" kern="1200" cap="none" spc="0" normalizeH="0" baseline="0" noProof="0" dirty="0">
                <a:ln>
                  <a:noFill/>
                </a:ln>
                <a:effectLst/>
                <a:uLnTx/>
                <a:uFillTx/>
                <a:latin typeface="+mj-lt"/>
                <a:ea typeface="+mn-ea"/>
                <a:cs typeface="+mn-cs"/>
              </a:rPr>
              <a:t>configurations were already </a:t>
            </a:r>
            <a:r>
              <a:rPr lang="en-US" sz="2000" b="1" dirty="0">
                <a:solidFill>
                  <a:schemeClr val="tx2">
                    <a:lumMod val="60000"/>
                    <a:lumOff val="40000"/>
                  </a:schemeClr>
                </a:solidFill>
                <a:latin typeface="+mn-lt"/>
              </a:rPr>
              <a:t>tested</a:t>
            </a:r>
            <a:r>
              <a:rPr kumimoji="0" lang="en-US" sz="2000" b="1" i="0" u="none" strike="noStrike" kern="1200" cap="none" spc="0" normalizeH="0" baseline="0" noProof="0" dirty="0">
                <a:ln>
                  <a:noFill/>
                </a:ln>
                <a:solidFill>
                  <a:srgbClr val="00B0F0"/>
                </a:solidFill>
                <a:effectLst/>
                <a:uLnTx/>
                <a:uFillTx/>
                <a:latin typeface="+mj-lt"/>
                <a:ea typeface="+mn-ea"/>
                <a:cs typeface="+mn-cs"/>
              </a:rPr>
              <a:t> </a:t>
            </a:r>
            <a:r>
              <a:rPr lang="en-US" sz="2000" b="1" dirty="0">
                <a:solidFill>
                  <a:schemeClr val="tx2">
                    <a:lumMod val="60000"/>
                    <a:lumOff val="40000"/>
                  </a:schemeClr>
                </a:solidFill>
                <a:latin typeface="+mn-lt"/>
              </a:rPr>
              <a:t>in</a:t>
            </a:r>
            <a:r>
              <a:rPr kumimoji="0" lang="en-US" sz="2000" b="1" i="0" u="none" strike="noStrike" kern="1200" cap="none" spc="0" normalizeH="0" baseline="0" noProof="0" dirty="0">
                <a:ln>
                  <a:noFill/>
                </a:ln>
                <a:solidFill>
                  <a:srgbClr val="00B0F0"/>
                </a:solidFill>
                <a:effectLst/>
                <a:uLnTx/>
                <a:uFillTx/>
                <a:latin typeface="+mj-lt"/>
                <a:ea typeface="+mn-ea"/>
                <a:cs typeface="+mn-cs"/>
              </a:rPr>
              <a:t> </a:t>
            </a:r>
            <a:r>
              <a:rPr lang="en-US" sz="2000" b="1" dirty="0">
                <a:solidFill>
                  <a:schemeClr val="tx2">
                    <a:lumMod val="60000"/>
                    <a:lumOff val="40000"/>
                  </a:schemeClr>
                </a:solidFill>
                <a:latin typeface="+mn-lt"/>
              </a:rPr>
              <a:t>MDs, </a:t>
            </a:r>
            <a:r>
              <a:rPr kumimoji="0" lang="en-US" sz="2000" b="0" i="0" u="none" strike="noStrike" kern="1200" cap="none" spc="0" normalizeH="0" baseline="0" noProof="0" dirty="0">
                <a:ln>
                  <a:noFill/>
                </a:ln>
                <a:effectLst/>
                <a:uLnTx/>
                <a:uFillTx/>
                <a:latin typeface="+mj-lt"/>
                <a:ea typeface="+mn-ea"/>
                <a:cs typeface="+mn-cs"/>
              </a:rPr>
              <a:t>no issues expected</a:t>
            </a:r>
          </a:p>
          <a:p>
            <a:pPr marL="342900" marR="0" lvl="0" indent="-342900" algn="l" defTabSz="914400" rtl="0" eaLnBrk="1" fontAlgn="auto" latinLnBrk="0" hangingPunct="1">
              <a:lnSpc>
                <a:spcPct val="90000"/>
              </a:lnSpc>
              <a:spcBef>
                <a:spcPts val="1200"/>
              </a:spcBef>
              <a:spcAft>
                <a:spcPts val="0"/>
              </a:spcAft>
              <a:buClr>
                <a:srgbClr val="0055A0"/>
              </a:buClr>
              <a:buSzPct val="80000"/>
              <a:buFont typeface="Arial" panose="020B0604020202020204" pitchFamily="34" charset="0"/>
              <a:buChar char="•"/>
              <a:tabLst/>
              <a:defRPr/>
            </a:pPr>
            <a:r>
              <a:rPr lang="en-US" sz="2000" b="1" dirty="0">
                <a:solidFill>
                  <a:schemeClr val="tx2">
                    <a:lumMod val="60000"/>
                    <a:lumOff val="40000"/>
                  </a:schemeClr>
                </a:solidFill>
                <a:latin typeface="+mn-lt"/>
              </a:rPr>
              <a:t>New</a:t>
            </a:r>
            <a:r>
              <a:rPr kumimoji="0" lang="en-US" sz="2000" b="1" i="0" u="none" strike="noStrike" kern="1200" cap="none" spc="0" normalizeH="0" baseline="0" noProof="0" dirty="0">
                <a:ln>
                  <a:noFill/>
                </a:ln>
                <a:solidFill>
                  <a:srgbClr val="00B0F0"/>
                </a:solidFill>
                <a:effectLst/>
                <a:uLnTx/>
                <a:uFillTx/>
                <a:latin typeface="+mj-lt"/>
                <a:ea typeface="+mn-ea"/>
                <a:cs typeface="+mn-cs"/>
              </a:rPr>
              <a:t> </a:t>
            </a:r>
            <a:r>
              <a:rPr lang="en-US" sz="2000" b="1" dirty="0">
                <a:solidFill>
                  <a:schemeClr val="tx2">
                    <a:lumMod val="60000"/>
                    <a:lumOff val="40000"/>
                  </a:schemeClr>
                </a:solidFill>
                <a:latin typeface="+mn-lt"/>
              </a:rPr>
              <a:t>optics</a:t>
            </a:r>
            <a:r>
              <a:rPr kumimoji="0" lang="en-US" sz="2000" b="1" i="0" u="none" strike="noStrike" kern="1200" cap="none" spc="0" normalizeH="0" baseline="0" noProof="0" dirty="0">
                <a:ln>
                  <a:noFill/>
                </a:ln>
                <a:solidFill>
                  <a:srgbClr val="00B0F0"/>
                </a:solidFill>
                <a:effectLst/>
                <a:uLnTx/>
                <a:uFillTx/>
                <a:latin typeface="+mj-lt"/>
                <a:ea typeface="+mn-ea"/>
                <a:cs typeface="+mn-cs"/>
              </a:rPr>
              <a:t> </a:t>
            </a:r>
            <a:r>
              <a:rPr lang="en-US" sz="2000" b="1" dirty="0">
                <a:solidFill>
                  <a:schemeClr val="tx2">
                    <a:lumMod val="60000"/>
                    <a:lumOff val="40000"/>
                  </a:schemeClr>
                </a:solidFill>
                <a:latin typeface="+mn-lt"/>
              </a:rPr>
              <a:t>corrections</a:t>
            </a:r>
            <a:r>
              <a:rPr kumimoji="0" lang="en-US" sz="2000" b="1" i="0" u="none" strike="noStrike" kern="1200" cap="none" spc="0" normalizeH="0" baseline="0" noProof="0" dirty="0">
                <a:ln>
                  <a:noFill/>
                </a:ln>
                <a:solidFill>
                  <a:srgbClr val="00B0F0"/>
                </a:solidFill>
                <a:effectLst/>
                <a:uLnTx/>
                <a:uFillTx/>
                <a:latin typeface="+mj-lt"/>
                <a:ea typeface="+mn-ea"/>
                <a:cs typeface="+mn-cs"/>
              </a:rPr>
              <a:t> </a:t>
            </a:r>
            <a:r>
              <a:rPr kumimoji="0" lang="en-US" sz="2000" b="0" i="0" u="none" strike="noStrike" kern="1200" cap="none" spc="0" normalizeH="0" baseline="0" noProof="0" dirty="0">
                <a:ln>
                  <a:noFill/>
                </a:ln>
                <a:effectLst/>
                <a:uLnTx/>
                <a:uFillTx/>
                <a:latin typeface="+mj-lt"/>
                <a:ea typeface="+mn-ea"/>
                <a:cs typeface="+mn-cs"/>
              </a:rPr>
              <a:t>will have to be established for </a:t>
            </a:r>
            <a:r>
              <a:rPr lang="en-US" sz="2000" b="1" dirty="0">
                <a:solidFill>
                  <a:schemeClr val="tx2">
                    <a:lumMod val="60000"/>
                    <a:lumOff val="40000"/>
                  </a:schemeClr>
                </a:solidFill>
                <a:latin typeface="+mn-lt"/>
              </a:rPr>
              <a:t>all</a:t>
            </a:r>
            <a:r>
              <a:rPr kumimoji="0" lang="en-US" sz="2000" b="1" i="0" u="none" strike="noStrike" kern="1200" cap="none" spc="0" normalizeH="0" baseline="0" noProof="0" dirty="0">
                <a:ln>
                  <a:noFill/>
                </a:ln>
                <a:solidFill>
                  <a:srgbClr val="00B0F0"/>
                </a:solidFill>
                <a:effectLst/>
                <a:uLnTx/>
                <a:uFillTx/>
                <a:latin typeface="+mj-lt"/>
                <a:ea typeface="+mn-ea"/>
                <a:cs typeface="+mn-cs"/>
              </a:rPr>
              <a:t> </a:t>
            </a:r>
            <a:r>
              <a:rPr lang="en-US" sz="2000" b="1" dirty="0">
                <a:solidFill>
                  <a:schemeClr val="tx2">
                    <a:lumMod val="60000"/>
                    <a:lumOff val="40000"/>
                  </a:schemeClr>
                </a:solidFill>
                <a:latin typeface="+mn-lt"/>
              </a:rPr>
              <a:t>configurations</a:t>
            </a:r>
            <a:endParaRPr lang="en-US" sz="2000" dirty="0">
              <a:latin typeface="+mj-lt"/>
            </a:endParaRPr>
          </a:p>
        </p:txBody>
      </p:sp>
      <p:pic>
        <p:nvPicPr>
          <p:cNvPr id="9" name="Picture 8">
            <a:extLst>
              <a:ext uri="{FF2B5EF4-FFF2-40B4-BE49-F238E27FC236}">
                <a16:creationId xmlns:a16="http://schemas.microsoft.com/office/drawing/2014/main" id="{BA808ED1-0D32-C5EA-F8E0-AEF681D76149}"/>
              </a:ext>
            </a:extLst>
          </p:cNvPr>
          <p:cNvPicPr>
            <a:picLocks noChangeAspect="1"/>
          </p:cNvPicPr>
          <p:nvPr/>
        </p:nvPicPr>
        <p:blipFill>
          <a:blip r:embed="rId2"/>
          <a:stretch>
            <a:fillRect/>
          </a:stretch>
        </p:blipFill>
        <p:spPr>
          <a:xfrm>
            <a:off x="5120145" y="4581150"/>
            <a:ext cx="7071855" cy="1448452"/>
          </a:xfrm>
          <a:prstGeom prst="rect">
            <a:avLst/>
          </a:prstGeom>
        </p:spPr>
      </p:pic>
      <p:sp>
        <p:nvSpPr>
          <p:cNvPr id="11" name="TextBox 10">
            <a:extLst>
              <a:ext uri="{FF2B5EF4-FFF2-40B4-BE49-F238E27FC236}">
                <a16:creationId xmlns:a16="http://schemas.microsoft.com/office/drawing/2014/main" id="{F7BA5765-0700-A944-3C5F-948B787608FC}"/>
              </a:ext>
            </a:extLst>
          </p:cNvPr>
          <p:cNvSpPr txBox="1"/>
          <p:nvPr/>
        </p:nvSpPr>
        <p:spPr>
          <a:xfrm>
            <a:off x="158955" y="4504340"/>
            <a:ext cx="4708085" cy="1413720"/>
          </a:xfrm>
          <a:prstGeom prst="rect">
            <a:avLst/>
          </a:prstGeom>
          <a:noFill/>
        </p:spPr>
        <p:txBody>
          <a:bodyPr wrap="square">
            <a:spAutoFit/>
          </a:bodyPr>
          <a:lstStyle/>
          <a:p>
            <a:pPr marL="342900" marR="0" lvl="0" indent="-342900" algn="l" defTabSz="914400" rtl="0" eaLnBrk="1" fontAlgn="auto" latinLnBrk="0" hangingPunct="1">
              <a:lnSpc>
                <a:spcPct val="90000"/>
              </a:lnSpc>
              <a:spcBef>
                <a:spcPts val="1200"/>
              </a:spcBef>
              <a:spcAft>
                <a:spcPts val="0"/>
              </a:spcAft>
              <a:buClr>
                <a:srgbClr val="0055A0"/>
              </a:buClr>
              <a:buSzPct val="80000"/>
              <a:buFont typeface="Arial" panose="020B0604020202020204" pitchFamily="34" charset="0"/>
              <a:buChar char="•"/>
              <a:tabLst/>
              <a:defRPr/>
            </a:pPr>
            <a:r>
              <a:rPr lang="en-US" sz="2000" b="1" dirty="0">
                <a:solidFill>
                  <a:schemeClr val="tx2">
                    <a:lumMod val="60000"/>
                    <a:lumOff val="40000"/>
                  </a:schemeClr>
                </a:solidFill>
                <a:latin typeface="+mn-lt"/>
              </a:rPr>
              <a:t>Apertures</a:t>
            </a:r>
            <a:r>
              <a:rPr lang="en-US" sz="2000" dirty="0">
                <a:solidFill>
                  <a:srgbClr val="0055A0"/>
                </a:solidFill>
                <a:latin typeface="+mj-lt"/>
              </a:rPr>
              <a:t> </a:t>
            </a:r>
            <a:r>
              <a:rPr lang="en-US" sz="2000" dirty="0">
                <a:latin typeface="+mj-lt"/>
              </a:rPr>
              <a:t>must be checked to confirm configuration choices</a:t>
            </a:r>
            <a:endParaRPr kumimoji="0" lang="en-US" sz="2000" b="0" i="0" u="none" strike="noStrike" kern="1200" cap="none" spc="0" normalizeH="0" baseline="0" noProof="0" dirty="0">
              <a:ln>
                <a:noFill/>
              </a:ln>
              <a:effectLst/>
              <a:uLnTx/>
              <a:uFillTx/>
              <a:latin typeface="+mj-lt"/>
              <a:ea typeface="+mn-ea"/>
              <a:cs typeface="+mn-cs"/>
            </a:endParaRPr>
          </a:p>
          <a:p>
            <a:pPr marL="800100" lvl="1" indent="-342900" eaLnBrk="1" fontAlgn="auto" hangingPunct="1">
              <a:lnSpc>
                <a:spcPct val="90000"/>
              </a:lnSpc>
              <a:spcBef>
                <a:spcPts val="400"/>
              </a:spcBef>
              <a:spcAft>
                <a:spcPts val="0"/>
              </a:spcAft>
              <a:buClr>
                <a:srgbClr val="0055A0"/>
              </a:buClr>
              <a:buSzPct val="80000"/>
              <a:buFont typeface="Arial" panose="020B0604020202020204" pitchFamily="34" charset="0"/>
              <a:buChar char="•"/>
              <a:defRPr/>
            </a:pPr>
            <a:r>
              <a:rPr lang="en-US" sz="1600" dirty="0">
                <a:latin typeface="Arial"/>
              </a:rPr>
              <a:t>Xing/</a:t>
            </a:r>
            <a:r>
              <a:rPr lang="en-US" sz="1600" dirty="0" err="1">
                <a:latin typeface="Arial"/>
              </a:rPr>
              <a:t>sep</a:t>
            </a:r>
            <a:r>
              <a:rPr lang="en-US" sz="1600" dirty="0">
                <a:latin typeface="Arial"/>
              </a:rPr>
              <a:t> planes maintained as previous years at injection to maximize aperture</a:t>
            </a:r>
          </a:p>
          <a:p>
            <a:pPr marL="800100" lvl="1" indent="-342900" eaLnBrk="1" fontAlgn="auto" hangingPunct="1">
              <a:lnSpc>
                <a:spcPct val="90000"/>
              </a:lnSpc>
              <a:spcBef>
                <a:spcPts val="400"/>
              </a:spcBef>
              <a:spcAft>
                <a:spcPts val="0"/>
              </a:spcAft>
              <a:buClr>
                <a:srgbClr val="0055A0"/>
              </a:buClr>
              <a:buSzPct val="80000"/>
              <a:buFont typeface="Arial" panose="020B0604020202020204" pitchFamily="34" charset="0"/>
              <a:buChar char="•"/>
              <a:defRPr/>
            </a:pPr>
            <a:r>
              <a:rPr lang="en-US" sz="1600" dirty="0">
                <a:latin typeface="Arial"/>
              </a:rPr>
              <a:t>Never had bad surprises in Runs 2 &amp; 3</a:t>
            </a:r>
            <a:endParaRPr kumimoji="0" lang="en-US" sz="1600" b="0" i="0" u="none" strike="noStrike" kern="1200" cap="none" spc="0" normalizeH="0" baseline="0" noProof="0" dirty="0">
              <a:ln>
                <a:noFill/>
              </a:ln>
              <a:effectLst/>
              <a:uLnTx/>
              <a:uFillTx/>
              <a:latin typeface="Arial"/>
              <a:ea typeface="+mn-ea"/>
              <a:cs typeface="+mn-cs"/>
            </a:endParaRPr>
          </a:p>
        </p:txBody>
      </p:sp>
      <p:pic>
        <p:nvPicPr>
          <p:cNvPr id="22" name="Picture 21">
            <a:extLst>
              <a:ext uri="{FF2B5EF4-FFF2-40B4-BE49-F238E27FC236}">
                <a16:creationId xmlns:a16="http://schemas.microsoft.com/office/drawing/2014/main" id="{4A2BAE04-1ACC-F500-8429-594752D896B1}"/>
              </a:ext>
            </a:extLst>
          </p:cNvPr>
          <p:cNvPicPr>
            <a:picLocks noChangeAspect="1"/>
          </p:cNvPicPr>
          <p:nvPr/>
        </p:nvPicPr>
        <p:blipFill>
          <a:blip r:embed="rId3"/>
          <a:stretch>
            <a:fillRect/>
          </a:stretch>
        </p:blipFill>
        <p:spPr>
          <a:xfrm>
            <a:off x="9962647" y="2557119"/>
            <a:ext cx="2048161" cy="685896"/>
          </a:xfrm>
          <a:prstGeom prst="rect">
            <a:avLst/>
          </a:prstGeom>
        </p:spPr>
      </p:pic>
      <p:pic>
        <p:nvPicPr>
          <p:cNvPr id="23" name="Picture 22">
            <a:extLst>
              <a:ext uri="{FF2B5EF4-FFF2-40B4-BE49-F238E27FC236}">
                <a16:creationId xmlns:a16="http://schemas.microsoft.com/office/drawing/2014/main" id="{D1381FF3-2134-894F-D891-ABDFEC306A59}"/>
              </a:ext>
            </a:extLst>
          </p:cNvPr>
          <p:cNvPicPr>
            <a:picLocks noChangeAspect="1"/>
          </p:cNvPicPr>
          <p:nvPr/>
        </p:nvPicPr>
        <p:blipFill>
          <a:blip r:embed="rId4"/>
          <a:stretch>
            <a:fillRect/>
          </a:stretch>
        </p:blipFill>
        <p:spPr>
          <a:xfrm>
            <a:off x="10053148" y="3335082"/>
            <a:ext cx="1867161" cy="562053"/>
          </a:xfrm>
          <a:prstGeom prst="rect">
            <a:avLst/>
          </a:prstGeom>
        </p:spPr>
      </p:pic>
      <p:pic>
        <p:nvPicPr>
          <p:cNvPr id="24" name="Picture 23">
            <a:extLst>
              <a:ext uri="{FF2B5EF4-FFF2-40B4-BE49-F238E27FC236}">
                <a16:creationId xmlns:a16="http://schemas.microsoft.com/office/drawing/2014/main" id="{BA32568F-66C3-6475-FE23-2548A1B3E808}"/>
              </a:ext>
            </a:extLst>
          </p:cNvPr>
          <p:cNvPicPr>
            <a:picLocks noChangeAspect="1"/>
          </p:cNvPicPr>
          <p:nvPr/>
        </p:nvPicPr>
        <p:blipFill>
          <a:blip r:embed="rId5"/>
          <a:stretch>
            <a:fillRect/>
          </a:stretch>
        </p:blipFill>
        <p:spPr>
          <a:xfrm>
            <a:off x="8877501" y="217774"/>
            <a:ext cx="3056059" cy="2097481"/>
          </a:xfrm>
          <a:prstGeom prst="rect">
            <a:avLst/>
          </a:prstGeom>
        </p:spPr>
      </p:pic>
      <p:sp>
        <p:nvSpPr>
          <p:cNvPr id="25" name="TextBox 24">
            <a:extLst>
              <a:ext uri="{FF2B5EF4-FFF2-40B4-BE49-F238E27FC236}">
                <a16:creationId xmlns:a16="http://schemas.microsoft.com/office/drawing/2014/main" id="{F85B1005-130C-A53C-AF8B-D911A6A4B2E0}"/>
              </a:ext>
            </a:extLst>
          </p:cNvPr>
          <p:cNvSpPr txBox="1"/>
          <p:nvPr/>
        </p:nvSpPr>
        <p:spPr>
          <a:xfrm>
            <a:off x="189940" y="1203507"/>
            <a:ext cx="9016865" cy="2379113"/>
          </a:xfrm>
          <a:prstGeom prst="rect">
            <a:avLst/>
          </a:prstGeom>
          <a:noFill/>
        </p:spPr>
        <p:txBody>
          <a:bodyPr wrap="square">
            <a:spAutoFit/>
          </a:bodyPr>
          <a:lstStyle/>
          <a:p>
            <a:pPr marL="342900" marR="0" lvl="0" indent="-342900" algn="l" defTabSz="914400" rtl="0" eaLnBrk="1" fontAlgn="auto" latinLnBrk="0" hangingPunct="1">
              <a:lnSpc>
                <a:spcPct val="100000"/>
              </a:lnSpc>
              <a:spcBef>
                <a:spcPct val="20000"/>
              </a:spcBef>
              <a:spcAft>
                <a:spcPts val="0"/>
              </a:spcAft>
              <a:buClr>
                <a:srgbClr val="0055A0"/>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55A0"/>
                </a:solidFill>
                <a:effectLst/>
                <a:uLnTx/>
                <a:uFillTx/>
                <a:latin typeface="Arial"/>
                <a:ea typeface="+mn-ea"/>
                <a:cs typeface="+mn-cs"/>
              </a:rPr>
              <a:t>The </a:t>
            </a:r>
            <a:r>
              <a:rPr kumimoji="0" lang="en-US" sz="2000" b="1" i="0" u="none" strike="noStrike" kern="1200" cap="none" spc="0" normalizeH="0" baseline="0" noProof="0" dirty="0">
                <a:ln>
                  <a:noFill/>
                </a:ln>
                <a:effectLst/>
                <a:uLnTx/>
                <a:uFillTx/>
                <a:latin typeface="Arial"/>
                <a:ea typeface="+mn-ea"/>
                <a:cs typeface="+mn-cs"/>
              </a:rPr>
              <a:t>IT beam screen</a:t>
            </a:r>
            <a:r>
              <a:rPr kumimoji="0" lang="en-US" sz="2000" b="1" i="0" u="none" strike="noStrike" kern="1200" cap="none" spc="0" normalizeH="0" noProof="0" dirty="0">
                <a:ln>
                  <a:noFill/>
                </a:ln>
                <a:effectLst/>
                <a:uLnTx/>
                <a:uFillTx/>
                <a:latin typeface="Arial"/>
                <a:ea typeface="+mn-ea"/>
                <a:cs typeface="+mn-cs"/>
              </a:rPr>
              <a:t> shape</a:t>
            </a:r>
            <a:r>
              <a:rPr kumimoji="0" lang="en-US" sz="2000" b="1" i="0" u="none" strike="noStrike" kern="1200" cap="none" spc="0" normalizeH="0" baseline="0" noProof="0" dirty="0">
                <a:ln>
                  <a:noFill/>
                </a:ln>
                <a:effectLst/>
                <a:uLnTx/>
                <a:uFillTx/>
                <a:latin typeface="Arial"/>
                <a:ea typeface="+mn-ea"/>
                <a:cs typeface="+mn-cs"/>
              </a:rPr>
              <a:t> is asymmetric </a:t>
            </a:r>
            <a:r>
              <a:rPr kumimoji="0" lang="en-US" sz="2000" i="0" u="none" strike="noStrike" kern="1200" cap="none" spc="0" normalizeH="0" baseline="0" noProof="0" dirty="0">
                <a:ln>
                  <a:noFill/>
                </a:ln>
                <a:effectLst/>
                <a:uLnTx/>
                <a:uFillTx/>
                <a:latin typeface="Arial"/>
                <a:ea typeface="+mn-ea"/>
                <a:cs typeface="+mn-cs"/>
              </a:rPr>
              <a:t>and optimized </a:t>
            </a:r>
            <a:r>
              <a:rPr lang="en-US" sz="2000" dirty="0">
                <a:latin typeface="Arial"/>
              </a:rPr>
              <a:t>to allow </a:t>
            </a:r>
            <a:r>
              <a:rPr kumimoji="0" lang="en-US" sz="2000" i="0" u="none" strike="noStrike" kern="1200" cap="none" spc="0" normalizeH="0" baseline="0" noProof="0" dirty="0">
                <a:ln>
                  <a:noFill/>
                </a:ln>
                <a:solidFill>
                  <a:srgbClr val="0055A0"/>
                </a:solidFill>
                <a:effectLst/>
                <a:uLnTx/>
                <a:uFillTx/>
                <a:latin typeface="Arial"/>
                <a:ea typeface="+mn-ea"/>
                <a:cs typeface="+mn-cs"/>
              </a:rPr>
              <a:t>larger </a:t>
            </a:r>
            <a:r>
              <a:rPr kumimoji="0" lang="en-US" sz="2000" b="0" i="0" u="none" strike="noStrike" kern="1200" cap="none" spc="0" normalizeH="0" baseline="0" noProof="0" dirty="0">
                <a:ln>
                  <a:noFill/>
                </a:ln>
                <a:solidFill>
                  <a:srgbClr val="0055A0"/>
                </a:solidFill>
                <a:effectLst/>
                <a:uLnTx/>
                <a:uFillTx/>
                <a:latin typeface="Arial"/>
                <a:ea typeface="+mn-ea"/>
                <a:cs typeface="+mn-cs"/>
              </a:rPr>
              <a:t>aperture in the “standard” crossing plane</a:t>
            </a:r>
            <a:endParaRPr kumimoji="0" lang="en-US" sz="2000" b="1" i="0" u="none" strike="noStrike" kern="1200" cap="none" spc="0" normalizeH="0" baseline="0" noProof="0" dirty="0">
              <a:ln>
                <a:noFill/>
              </a:ln>
              <a:solidFill>
                <a:schemeClr val="tx1">
                  <a:lumMod val="60000"/>
                  <a:lumOff val="40000"/>
                </a:schemeClr>
              </a:solidFill>
              <a:effectLst/>
              <a:uLnTx/>
              <a:uFillTx/>
              <a:latin typeface="Arial"/>
              <a:ea typeface="+mn-ea"/>
              <a:cs typeface="+mn-cs"/>
            </a:endParaRPr>
          </a:p>
          <a:p>
            <a:pPr marL="800100" lvl="1" indent="-342900" eaLnBrk="1" fontAlgn="auto" hangingPunct="1">
              <a:spcBef>
                <a:spcPct val="20000"/>
              </a:spcBef>
              <a:spcAft>
                <a:spcPts val="0"/>
              </a:spcAft>
              <a:buClr>
                <a:srgbClr val="0055A0"/>
              </a:buClr>
              <a:buSzPct val="80000"/>
              <a:buFont typeface="Arial" panose="020B0604020202020204" pitchFamily="34" charset="0"/>
              <a:buChar char="•"/>
              <a:defRPr/>
            </a:pPr>
            <a:r>
              <a:rPr lang="en-US" dirty="0">
                <a:solidFill>
                  <a:srgbClr val="0055A0"/>
                </a:solidFill>
                <a:latin typeface="Arial"/>
              </a:rPr>
              <a:t>Beam size in IT quadrupoles is </a:t>
            </a:r>
            <a:r>
              <a:rPr lang="en-US" dirty="0">
                <a:solidFill>
                  <a:srgbClr val="0055A0"/>
                </a:solidFill>
                <a:latin typeface="Arial"/>
                <a:sym typeface="Symbol" panose="05050102010706020507" pitchFamily="18" charset="2"/>
              </a:rPr>
              <a:t> 1/ </a:t>
            </a:r>
          </a:p>
          <a:p>
            <a:pPr marL="342900" indent="-342900" eaLnBrk="1" fontAlgn="auto" hangingPunct="1">
              <a:spcBef>
                <a:spcPct val="20000"/>
              </a:spcBef>
              <a:spcAft>
                <a:spcPts val="0"/>
              </a:spcAft>
              <a:buClr>
                <a:srgbClr val="0055A0"/>
              </a:buClr>
              <a:buSzPct val="80000"/>
              <a:buFont typeface="Arial" panose="020B0604020202020204" pitchFamily="34" charset="0"/>
              <a:buChar char="•"/>
              <a:defRPr/>
            </a:pPr>
            <a:r>
              <a:rPr lang="en-US" sz="2000" dirty="0">
                <a:solidFill>
                  <a:srgbClr val="0055A0"/>
                </a:solidFill>
                <a:latin typeface="Arial"/>
              </a:rPr>
              <a:t>For </a:t>
            </a:r>
            <a:r>
              <a:rPr lang="en-US" sz="2000" b="1" dirty="0">
                <a:solidFill>
                  <a:schemeClr val="tx1">
                    <a:lumMod val="60000"/>
                    <a:lumOff val="40000"/>
                  </a:schemeClr>
                </a:solidFill>
                <a:latin typeface="Arial"/>
              </a:rPr>
              <a:t>rotated crossing planes</a:t>
            </a:r>
            <a:r>
              <a:rPr lang="en-US" sz="2000" dirty="0">
                <a:solidFill>
                  <a:srgbClr val="0055A0"/>
                </a:solidFill>
                <a:latin typeface="Arial"/>
              </a:rPr>
              <a:t>:</a:t>
            </a:r>
          </a:p>
          <a:p>
            <a:pPr marL="742950" lvl="1" indent="-285750" fontAlgn="auto">
              <a:spcBef>
                <a:spcPts val="600"/>
              </a:spcBef>
              <a:spcAft>
                <a:spcPts val="0"/>
              </a:spcAft>
              <a:buClr>
                <a:srgbClr val="0055A0"/>
              </a:buClr>
              <a:buSzPct val="120000"/>
              <a:buFont typeface="Arial" panose="020B0604020202020204" pitchFamily="34" charset="0"/>
              <a:buChar char="•"/>
              <a:defRPr/>
            </a:pPr>
            <a:r>
              <a:rPr kumimoji="0" lang="en-US" sz="1600" b="1" i="0" u="none" strike="noStrike" kern="1200" cap="none" spc="0" normalizeH="0" baseline="0" noProof="0" dirty="0">
                <a:ln>
                  <a:noFill/>
                </a:ln>
                <a:solidFill>
                  <a:srgbClr val="FF0000"/>
                </a:solidFill>
                <a:effectLst/>
                <a:uLnTx/>
                <a:uFillTx/>
                <a:latin typeface="Arial"/>
                <a:ea typeface="+mn-ea"/>
                <a:cs typeface="+mn-cs"/>
              </a:rPr>
              <a:t>Less</a:t>
            </a:r>
            <a:r>
              <a:rPr lang="en-US" sz="1600" b="1" dirty="0">
                <a:solidFill>
                  <a:srgbClr val="FF0000"/>
                </a:solidFill>
                <a:latin typeface="Arial"/>
              </a:rPr>
              <a:t> aperture </a:t>
            </a:r>
            <a:r>
              <a:rPr lang="en-US" sz="1600" dirty="0">
                <a:solidFill>
                  <a:srgbClr val="0055A0"/>
                </a:solidFill>
                <a:latin typeface="Arial"/>
              </a:rPr>
              <a:t>in the rotated </a:t>
            </a:r>
            <a:r>
              <a:rPr lang="en-US" sz="1600" b="1" dirty="0">
                <a:latin typeface="Arial"/>
              </a:rPr>
              <a:t>crossing</a:t>
            </a:r>
            <a:r>
              <a:rPr lang="en-US" sz="1600" b="1" dirty="0">
                <a:solidFill>
                  <a:srgbClr val="0055A0"/>
                </a:solidFill>
                <a:latin typeface="Arial"/>
              </a:rPr>
              <a:t> </a:t>
            </a:r>
            <a:r>
              <a:rPr lang="en-US" sz="1600" b="1" dirty="0">
                <a:latin typeface="Arial"/>
              </a:rPr>
              <a:t>plane</a:t>
            </a:r>
            <a:r>
              <a:rPr lang="en-US" sz="1600" dirty="0">
                <a:solidFill>
                  <a:srgbClr val="0055A0"/>
                </a:solidFill>
                <a:latin typeface="Arial"/>
              </a:rPr>
              <a:t>:</a:t>
            </a:r>
            <a:r>
              <a:rPr lang="en-US" sz="1600" dirty="0">
                <a:latin typeface="Arial"/>
                <a:sym typeface="Wingdings" panose="05000000000000000000" pitchFamily="2" charset="2"/>
              </a:rPr>
              <a:t> minimum </a:t>
            </a:r>
            <a:r>
              <a:rPr lang="en-US" sz="1600" dirty="0">
                <a:latin typeface="Symbol" panose="05050102010706020507" pitchFamily="18" charset="2"/>
                <a:sym typeface="Wingdings" panose="05000000000000000000" pitchFamily="2" charset="2"/>
              </a:rPr>
              <a:t>b</a:t>
            </a:r>
            <a:r>
              <a:rPr lang="en-US" sz="1600" dirty="0">
                <a:latin typeface="Arial"/>
                <a:sym typeface="Wingdings" panose="05000000000000000000" pitchFamily="2" charset="2"/>
              </a:rPr>
              <a:t>* increases 30-&gt;60 cm</a:t>
            </a:r>
          </a:p>
          <a:p>
            <a:pPr marL="742950" lvl="1" indent="-285750" fontAlgn="auto">
              <a:spcBef>
                <a:spcPts val="600"/>
              </a:spcBef>
              <a:spcAft>
                <a:spcPts val="0"/>
              </a:spcAft>
              <a:buClr>
                <a:srgbClr val="0055A0"/>
              </a:buClr>
              <a:buSzPct val="120000"/>
              <a:buFont typeface="Arial" panose="020B0604020202020204" pitchFamily="34" charset="0"/>
              <a:buChar char="•"/>
              <a:defRPr/>
            </a:pPr>
            <a:r>
              <a:rPr lang="en-US" sz="1600" b="1" dirty="0">
                <a:solidFill>
                  <a:srgbClr val="008E40"/>
                </a:solidFill>
                <a:latin typeface="Arial"/>
                <a:sym typeface="Wingdings" panose="05000000000000000000" pitchFamily="2" charset="2"/>
              </a:rPr>
              <a:t>More aperture </a:t>
            </a:r>
            <a:r>
              <a:rPr lang="en-US" sz="1600" dirty="0">
                <a:solidFill>
                  <a:srgbClr val="0055A0"/>
                </a:solidFill>
                <a:latin typeface="Arial"/>
                <a:sym typeface="Wingdings" panose="05000000000000000000" pitchFamily="2" charset="2"/>
              </a:rPr>
              <a:t>in the rotated </a:t>
            </a:r>
            <a:r>
              <a:rPr lang="en-US" sz="1600" b="1" dirty="0">
                <a:latin typeface="Arial"/>
                <a:sym typeface="Wingdings" panose="05000000000000000000" pitchFamily="2" charset="2"/>
              </a:rPr>
              <a:t>separation</a:t>
            </a:r>
            <a:r>
              <a:rPr lang="en-US" sz="1600" b="1" dirty="0">
                <a:solidFill>
                  <a:srgbClr val="0055A0"/>
                </a:solidFill>
                <a:latin typeface="Arial"/>
                <a:sym typeface="Wingdings" panose="05000000000000000000" pitchFamily="2" charset="2"/>
              </a:rPr>
              <a:t> </a:t>
            </a:r>
            <a:r>
              <a:rPr lang="en-US" sz="1600" b="1" dirty="0">
                <a:latin typeface="Arial"/>
                <a:sym typeface="Wingdings" panose="05000000000000000000" pitchFamily="2" charset="2"/>
              </a:rPr>
              <a:t>plane</a:t>
            </a:r>
            <a:r>
              <a:rPr lang="en-US" sz="1600" dirty="0">
                <a:solidFill>
                  <a:srgbClr val="0055A0"/>
                </a:solidFill>
                <a:latin typeface="Arial"/>
                <a:sym typeface="Wingdings" panose="05000000000000000000" pitchFamily="2" charset="2"/>
              </a:rPr>
              <a:t>: </a:t>
            </a:r>
            <a:r>
              <a:rPr lang="en-US" sz="1600" dirty="0">
                <a:latin typeface="Arial"/>
                <a:sym typeface="Wingdings" panose="05000000000000000000" pitchFamily="2" charset="2"/>
              </a:rPr>
              <a:t>minimum </a:t>
            </a:r>
            <a:r>
              <a:rPr lang="en-US" sz="1600" dirty="0">
                <a:latin typeface="Symbol" panose="05050102010706020507" pitchFamily="18" charset="2"/>
                <a:sym typeface="Wingdings" panose="05000000000000000000" pitchFamily="2" charset="2"/>
              </a:rPr>
              <a:t>b</a:t>
            </a:r>
            <a:r>
              <a:rPr lang="en-US" sz="1600" dirty="0">
                <a:latin typeface="Arial"/>
                <a:sym typeface="Wingdings" panose="05000000000000000000" pitchFamily="2" charset="2"/>
              </a:rPr>
              <a:t>* decreases 30-&gt;18 cm</a:t>
            </a:r>
          </a:p>
          <a:p>
            <a:pPr marL="742950" lvl="1" indent="-285750" fontAlgn="auto">
              <a:spcBef>
                <a:spcPts val="600"/>
              </a:spcBef>
              <a:spcAft>
                <a:spcPts val="0"/>
              </a:spcAft>
              <a:buClr>
                <a:srgbClr val="0055A0"/>
              </a:buClr>
              <a:buSzPct val="120000"/>
              <a:buFont typeface="Arial" panose="020B0604020202020204" pitchFamily="34" charset="0"/>
              <a:buChar char="•"/>
              <a:defRPr/>
            </a:pPr>
            <a:r>
              <a:rPr lang="en-US" sz="1600" dirty="0">
                <a:latin typeface="+mn-lt"/>
              </a:rPr>
              <a:t>To ensure equivalent performance reach use</a:t>
            </a:r>
            <a:r>
              <a:rPr lang="en-US" sz="1600" b="1" dirty="0">
                <a:latin typeface="+mn-lt"/>
              </a:rPr>
              <a:t> flat optics </a:t>
            </a:r>
            <a:r>
              <a:rPr lang="en-US" sz="1600" dirty="0">
                <a:latin typeface="+mn-lt"/>
              </a:rPr>
              <a:t>(β*</a:t>
            </a:r>
            <a:r>
              <a:rPr lang="en-US" sz="1600" baseline="-25000" dirty="0">
                <a:latin typeface="+mn-lt"/>
              </a:rPr>
              <a:t>x</a:t>
            </a:r>
            <a:r>
              <a:rPr lang="en-US" sz="1600" dirty="0">
                <a:latin typeface="+mn-lt"/>
              </a:rPr>
              <a:t> </a:t>
            </a:r>
            <a:r>
              <a:rPr lang="en-US" sz="1600" dirty="0">
                <a:latin typeface="+mn-lt"/>
                <a:sym typeface="Symbol" panose="05050102010706020507" pitchFamily="18" charset="2"/>
              </a:rPr>
              <a:t> </a:t>
            </a:r>
            <a:r>
              <a:rPr lang="en-US" sz="1600" dirty="0">
                <a:latin typeface="+mn-lt"/>
              </a:rPr>
              <a:t>β *</a:t>
            </a:r>
            <a:r>
              <a:rPr lang="en-US" sz="1600" baseline="-25000" dirty="0">
                <a:latin typeface="+mn-lt"/>
              </a:rPr>
              <a:t>y</a:t>
            </a:r>
            <a:r>
              <a:rPr lang="en-US" sz="1600" dirty="0">
                <a:latin typeface="+mn-lt"/>
              </a:rPr>
              <a:t>)</a:t>
            </a:r>
          </a:p>
        </p:txBody>
      </p:sp>
    </p:spTree>
    <p:extLst>
      <p:ext uri="{BB962C8B-B14F-4D97-AF65-F5344CB8AC3E}">
        <p14:creationId xmlns:p14="http://schemas.microsoft.com/office/powerpoint/2010/main" val="3707949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2BE0D-2766-4E61-56D4-793B3670E763}"/>
            </a:ext>
          </a:extLst>
        </p:cNvPr>
        <p:cNvGrpSpPr/>
        <p:nvPr/>
      </p:nvGrpSpPr>
      <p:grpSpPr>
        <a:xfrm>
          <a:off x="0" y="0"/>
          <a:ext cx="0" cy="0"/>
          <a:chOff x="0" y="0"/>
          <a:chExt cx="0" cy="0"/>
        </a:xfrm>
      </p:grpSpPr>
      <p:pic>
        <p:nvPicPr>
          <p:cNvPr id="11" name="Picture 10" descr="A chart with different colored dots&#10;&#10;Description automatically generated">
            <a:extLst>
              <a:ext uri="{FF2B5EF4-FFF2-40B4-BE49-F238E27FC236}">
                <a16:creationId xmlns:a16="http://schemas.microsoft.com/office/drawing/2014/main" id="{0D5FB3EA-16E4-1B7C-FB02-637C610CFE8A}"/>
              </a:ext>
            </a:extLst>
          </p:cNvPr>
          <p:cNvPicPr>
            <a:picLocks noChangeAspect="1"/>
          </p:cNvPicPr>
          <p:nvPr/>
        </p:nvPicPr>
        <p:blipFill>
          <a:blip r:embed="rId2">
            <a:extLst>
              <a:ext uri="{28A0092B-C50C-407E-A947-70E740481C1C}">
                <a14:useLocalDpi xmlns:a14="http://schemas.microsoft.com/office/drawing/2010/main" val="0"/>
              </a:ext>
            </a:extLst>
          </a:blip>
          <a:srcRect b="6118"/>
          <a:stretch/>
        </p:blipFill>
        <p:spPr>
          <a:xfrm>
            <a:off x="609600" y="3894399"/>
            <a:ext cx="6031475" cy="1992521"/>
          </a:xfrm>
          <a:prstGeom prst="rect">
            <a:avLst/>
          </a:prstGeom>
        </p:spPr>
      </p:pic>
      <p:sp>
        <p:nvSpPr>
          <p:cNvPr id="3" name="Title 2">
            <a:extLst>
              <a:ext uri="{FF2B5EF4-FFF2-40B4-BE49-F238E27FC236}">
                <a16:creationId xmlns:a16="http://schemas.microsoft.com/office/drawing/2014/main" id="{6A1A40E8-493D-B3FE-ED8D-FA841F70DC4F}"/>
              </a:ext>
            </a:extLst>
          </p:cNvPr>
          <p:cNvSpPr>
            <a:spLocks noGrp="1"/>
          </p:cNvSpPr>
          <p:nvPr>
            <p:ph type="title"/>
          </p:nvPr>
        </p:nvSpPr>
        <p:spPr>
          <a:xfrm>
            <a:off x="609600" y="274638"/>
            <a:ext cx="7790699" cy="714265"/>
          </a:xfrm>
        </p:spPr>
        <p:txBody>
          <a:bodyPr>
            <a:normAutofit/>
          </a:bodyPr>
          <a:lstStyle/>
          <a:p>
            <a:r>
              <a:rPr lang="en-GB" dirty="0"/>
              <a:t>BCMS beam</a:t>
            </a:r>
          </a:p>
        </p:txBody>
      </p:sp>
      <p:sp>
        <p:nvSpPr>
          <p:cNvPr id="2" name="TextBox 1">
            <a:extLst>
              <a:ext uri="{FF2B5EF4-FFF2-40B4-BE49-F238E27FC236}">
                <a16:creationId xmlns:a16="http://schemas.microsoft.com/office/drawing/2014/main" id="{2272699E-0B73-634C-B029-AFBA592992AB}"/>
              </a:ext>
            </a:extLst>
          </p:cNvPr>
          <p:cNvSpPr txBox="1"/>
          <p:nvPr/>
        </p:nvSpPr>
        <p:spPr>
          <a:xfrm>
            <a:off x="373655" y="1096806"/>
            <a:ext cx="6144800" cy="1077218"/>
          </a:xfrm>
          <a:prstGeom prst="rect">
            <a:avLst/>
          </a:prstGeom>
          <a:noFill/>
        </p:spPr>
        <p:txBody>
          <a:bodyPr wrap="square" lIns="0" tIns="0" rIns="0" bIns="0" rtlCol="0">
            <a:spAutoFit/>
          </a:bodyPr>
          <a:lstStyle/>
          <a:p>
            <a:pPr algn="just"/>
            <a:r>
              <a:rPr lang="en-US" sz="2000" dirty="0">
                <a:latin typeface="+mn-lt"/>
              </a:rPr>
              <a:t>With a nx36b patterns filling scheme, </a:t>
            </a:r>
            <a:r>
              <a:rPr lang="en-US" sz="2000" b="1" dirty="0">
                <a:latin typeface="+mn-lt"/>
              </a:rPr>
              <a:t>standard 25 ns </a:t>
            </a:r>
            <a:r>
              <a:rPr lang="en-US" sz="2000" dirty="0">
                <a:latin typeface="+mn-lt"/>
              </a:rPr>
              <a:t>and </a:t>
            </a:r>
            <a:r>
              <a:rPr lang="en-GB" sz="2000" dirty="0">
                <a:latin typeface="+mn-lt"/>
              </a:rPr>
              <a:t>Batch Compression and (bunch) Merging and (bunch) Splitting </a:t>
            </a:r>
            <a:r>
              <a:rPr lang="en-US" sz="2000" dirty="0">
                <a:latin typeface="+mn-lt"/>
              </a:rPr>
              <a:t>(</a:t>
            </a:r>
            <a:r>
              <a:rPr lang="en-US" sz="2000" b="1" dirty="0">
                <a:solidFill>
                  <a:schemeClr val="tx1">
                    <a:lumMod val="60000"/>
                    <a:lumOff val="40000"/>
                  </a:schemeClr>
                </a:solidFill>
                <a:latin typeface="+mn-lt"/>
              </a:rPr>
              <a:t>BCMS</a:t>
            </a:r>
            <a:r>
              <a:rPr lang="en-US" sz="2000" dirty="0">
                <a:latin typeface="+mn-lt"/>
              </a:rPr>
              <a:t>) beams are </a:t>
            </a:r>
            <a:r>
              <a:rPr lang="en-US" sz="2000" b="1" dirty="0">
                <a:latin typeface="+mn-lt"/>
              </a:rPr>
              <a:t>interchangeable</a:t>
            </a:r>
            <a:endParaRPr lang="en-US" sz="2000" dirty="0">
              <a:latin typeface="+mn-lt"/>
            </a:endParaRPr>
          </a:p>
          <a:p>
            <a:pPr algn="just"/>
            <a:endParaRPr lang="en-US" sz="1000" b="1" dirty="0">
              <a:latin typeface="+mn-lt"/>
            </a:endParaRPr>
          </a:p>
        </p:txBody>
      </p:sp>
      <p:pic>
        <p:nvPicPr>
          <p:cNvPr id="12" name="Picture 11">
            <a:extLst>
              <a:ext uri="{FF2B5EF4-FFF2-40B4-BE49-F238E27FC236}">
                <a16:creationId xmlns:a16="http://schemas.microsoft.com/office/drawing/2014/main" id="{0795AB4A-F748-B131-37FA-BA4EA7ED594D}"/>
              </a:ext>
            </a:extLst>
          </p:cNvPr>
          <p:cNvPicPr>
            <a:picLocks noChangeAspect="1"/>
          </p:cNvPicPr>
          <p:nvPr/>
        </p:nvPicPr>
        <p:blipFill>
          <a:blip r:embed="rId3"/>
          <a:stretch>
            <a:fillRect/>
          </a:stretch>
        </p:blipFill>
        <p:spPr>
          <a:xfrm>
            <a:off x="6925016" y="631770"/>
            <a:ext cx="5230686" cy="3257433"/>
          </a:xfrm>
          <a:prstGeom prst="rect">
            <a:avLst/>
          </a:prstGeom>
        </p:spPr>
      </p:pic>
      <p:cxnSp>
        <p:nvCxnSpPr>
          <p:cNvPr id="13" name="Straight Connector 12">
            <a:extLst>
              <a:ext uri="{FF2B5EF4-FFF2-40B4-BE49-F238E27FC236}">
                <a16:creationId xmlns:a16="http://schemas.microsoft.com/office/drawing/2014/main" id="{1D1BBDBB-A732-1B76-7B16-C8BE975F5957}"/>
              </a:ext>
            </a:extLst>
          </p:cNvPr>
          <p:cNvCxnSpPr>
            <a:cxnSpLocks/>
          </p:cNvCxnSpPr>
          <p:nvPr/>
        </p:nvCxnSpPr>
        <p:spPr>
          <a:xfrm>
            <a:off x="902662" y="5055582"/>
            <a:ext cx="227455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1A93B35-661B-56E5-B20D-326023A507C5}"/>
              </a:ext>
            </a:extLst>
          </p:cNvPr>
          <p:cNvSpPr txBox="1"/>
          <p:nvPr/>
        </p:nvSpPr>
        <p:spPr>
          <a:xfrm>
            <a:off x="2418948" y="4492675"/>
            <a:ext cx="865816" cy="461665"/>
          </a:xfrm>
          <a:prstGeom prst="rect">
            <a:avLst/>
          </a:prstGeom>
          <a:noFill/>
        </p:spPr>
        <p:txBody>
          <a:bodyPr wrap="square" lIns="0" tIns="0" rIns="0" bIns="0" rtlCol="0">
            <a:spAutoFit/>
          </a:bodyPr>
          <a:lstStyle/>
          <a:p>
            <a:pPr algn="l"/>
            <a:r>
              <a:rPr lang="en-GB" sz="1500" dirty="0">
                <a:solidFill>
                  <a:srgbClr val="FF0000"/>
                </a:solidFill>
              </a:rPr>
              <a:t>Standard: ~ 2 µm</a:t>
            </a:r>
          </a:p>
        </p:txBody>
      </p:sp>
      <p:cxnSp>
        <p:nvCxnSpPr>
          <p:cNvPr id="15" name="Straight Connector 14">
            <a:extLst>
              <a:ext uri="{FF2B5EF4-FFF2-40B4-BE49-F238E27FC236}">
                <a16:creationId xmlns:a16="http://schemas.microsoft.com/office/drawing/2014/main" id="{E6933FA2-466E-F013-554C-DCD212823244}"/>
              </a:ext>
            </a:extLst>
          </p:cNvPr>
          <p:cNvCxnSpPr>
            <a:cxnSpLocks/>
            <a:endCxn id="16" idx="1"/>
          </p:cNvCxnSpPr>
          <p:nvPr/>
        </p:nvCxnSpPr>
        <p:spPr>
          <a:xfrm>
            <a:off x="2418948" y="5387657"/>
            <a:ext cx="43299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2432729-7560-9678-825B-9C494A1FB71A}"/>
              </a:ext>
            </a:extLst>
          </p:cNvPr>
          <p:cNvSpPr txBox="1"/>
          <p:nvPr/>
        </p:nvSpPr>
        <p:spPr>
          <a:xfrm>
            <a:off x="6748885" y="5133741"/>
            <a:ext cx="799899" cy="507831"/>
          </a:xfrm>
          <a:prstGeom prst="rect">
            <a:avLst/>
          </a:prstGeom>
          <a:noFill/>
        </p:spPr>
        <p:txBody>
          <a:bodyPr wrap="none" lIns="0" tIns="0" rIns="0" bIns="0" rtlCol="0">
            <a:spAutoFit/>
          </a:bodyPr>
          <a:lstStyle/>
          <a:p>
            <a:pPr algn="ctr"/>
            <a:r>
              <a:rPr lang="en-GB" sz="1500" dirty="0">
                <a:solidFill>
                  <a:srgbClr val="FF0000"/>
                </a:solidFill>
              </a:rPr>
              <a:t>BCMS</a:t>
            </a:r>
          </a:p>
          <a:p>
            <a:pPr algn="ctr"/>
            <a:r>
              <a:rPr lang="en-GB" sz="1500" dirty="0">
                <a:solidFill>
                  <a:srgbClr val="FF0000"/>
                </a:solidFill>
              </a:rPr>
              <a:t>~ 1.7 µm</a:t>
            </a:r>
            <a:r>
              <a:rPr lang="en-GB" dirty="0">
                <a:solidFill>
                  <a:srgbClr val="FF0000"/>
                </a:solidFill>
              </a:rPr>
              <a:t> </a:t>
            </a:r>
          </a:p>
        </p:txBody>
      </p:sp>
      <p:sp>
        <p:nvSpPr>
          <p:cNvPr id="4" name="TextBox 3">
            <a:extLst>
              <a:ext uri="{FF2B5EF4-FFF2-40B4-BE49-F238E27FC236}">
                <a16:creationId xmlns:a16="http://schemas.microsoft.com/office/drawing/2014/main" id="{01E07D49-CCE2-4805-1676-A948735F107C}"/>
              </a:ext>
            </a:extLst>
          </p:cNvPr>
          <p:cNvSpPr txBox="1"/>
          <p:nvPr/>
        </p:nvSpPr>
        <p:spPr>
          <a:xfrm>
            <a:off x="7926120" y="1985919"/>
            <a:ext cx="1863408" cy="923330"/>
          </a:xfrm>
          <a:prstGeom prst="rect">
            <a:avLst/>
          </a:prstGeom>
          <a:noFill/>
        </p:spPr>
        <p:txBody>
          <a:bodyPr wrap="square">
            <a:spAutoFit/>
          </a:bodyPr>
          <a:lstStyle/>
          <a:p>
            <a:pPr algn="ctr" fontAlgn="auto">
              <a:spcAft>
                <a:spcPts val="0"/>
              </a:spcAft>
            </a:pPr>
            <a:r>
              <a:rPr lang="en-GB" b="1" dirty="0">
                <a:latin typeface="+mn-lt"/>
              </a:rPr>
              <a:t>+ ~2h levelling </a:t>
            </a:r>
            <a:r>
              <a:rPr lang="en-GB" dirty="0">
                <a:latin typeface="+mn-lt"/>
              </a:rPr>
              <a:t>with</a:t>
            </a:r>
            <a:r>
              <a:rPr lang="en-GB" b="1" dirty="0">
                <a:solidFill>
                  <a:schemeClr val="tx1">
                    <a:lumMod val="60000"/>
                    <a:lumOff val="40000"/>
                  </a:schemeClr>
                </a:solidFill>
                <a:latin typeface="+mn-lt"/>
              </a:rPr>
              <a:t> </a:t>
            </a:r>
            <a:r>
              <a:rPr lang="en-GB" dirty="0">
                <a:latin typeface="+mn-lt"/>
              </a:rPr>
              <a:t>BCMS beams</a:t>
            </a:r>
          </a:p>
        </p:txBody>
      </p:sp>
      <p:sp>
        <p:nvSpPr>
          <p:cNvPr id="5" name="TextBox 4">
            <a:extLst>
              <a:ext uri="{FF2B5EF4-FFF2-40B4-BE49-F238E27FC236}">
                <a16:creationId xmlns:a16="http://schemas.microsoft.com/office/drawing/2014/main" id="{77B90BFD-39C1-0F33-C9BD-343796BB57D5}"/>
              </a:ext>
            </a:extLst>
          </p:cNvPr>
          <p:cNvSpPr txBox="1"/>
          <p:nvPr/>
        </p:nvSpPr>
        <p:spPr>
          <a:xfrm>
            <a:off x="7709010" y="4497699"/>
            <a:ext cx="4116800" cy="800219"/>
          </a:xfrm>
          <a:prstGeom prst="rect">
            <a:avLst/>
          </a:prstGeom>
          <a:noFill/>
          <a:ln w="28575">
            <a:solidFill>
              <a:schemeClr val="tx1"/>
            </a:solidFill>
          </a:ln>
        </p:spPr>
        <p:txBody>
          <a:bodyPr wrap="square">
            <a:spAutoFit/>
          </a:bodyPr>
          <a:lstStyle/>
          <a:p>
            <a:pPr algn="ctr"/>
            <a:r>
              <a:rPr lang="en-US" sz="2400" b="1" dirty="0">
                <a:solidFill>
                  <a:schemeClr val="tx2">
                    <a:lumMod val="60000"/>
                    <a:lumOff val="40000"/>
                  </a:schemeClr>
                </a:solidFill>
                <a:latin typeface="+mn-lt"/>
              </a:rPr>
              <a:t>2025</a:t>
            </a:r>
          </a:p>
          <a:p>
            <a:pPr algn="ctr"/>
            <a:r>
              <a:rPr lang="en-US" sz="2200" dirty="0">
                <a:latin typeface="+mn-lt"/>
              </a:rPr>
              <a:t>BCMS will be used as baseline</a:t>
            </a:r>
            <a:endParaRPr lang="en-GB" sz="2200" b="1" dirty="0">
              <a:latin typeface="+mn-lt"/>
            </a:endParaRPr>
          </a:p>
        </p:txBody>
      </p:sp>
      <p:sp>
        <p:nvSpPr>
          <p:cNvPr id="7" name="TextBox 6">
            <a:extLst>
              <a:ext uri="{FF2B5EF4-FFF2-40B4-BE49-F238E27FC236}">
                <a16:creationId xmlns:a16="http://schemas.microsoft.com/office/drawing/2014/main" id="{3B85688B-0013-0B93-83BD-07BC8892BB4B}"/>
              </a:ext>
            </a:extLst>
          </p:cNvPr>
          <p:cNvSpPr txBox="1"/>
          <p:nvPr/>
        </p:nvSpPr>
        <p:spPr>
          <a:xfrm>
            <a:off x="902663" y="2150086"/>
            <a:ext cx="5039718" cy="1738938"/>
          </a:xfrm>
          <a:prstGeom prst="rect">
            <a:avLst/>
          </a:prstGeom>
          <a:noFill/>
        </p:spPr>
        <p:txBody>
          <a:bodyPr wrap="square">
            <a:spAutoFit/>
          </a:bodyPr>
          <a:lstStyle/>
          <a:p>
            <a:pPr algn="just"/>
            <a:r>
              <a:rPr lang="en-US" sz="2000" b="1" dirty="0">
                <a:solidFill>
                  <a:schemeClr val="tx1">
                    <a:lumMod val="60000"/>
                    <a:lumOff val="40000"/>
                  </a:schemeClr>
                </a:solidFill>
                <a:latin typeface="+mn-lt"/>
              </a:rPr>
              <a:t>Optimized BCMS </a:t>
            </a:r>
            <a:r>
              <a:rPr lang="en-US" sz="2000" dirty="0">
                <a:latin typeface="+mn-lt"/>
              </a:rPr>
              <a:t>beam deployed in May</a:t>
            </a:r>
          </a:p>
          <a:p>
            <a:pPr marL="760413" lvl="1" indent="-303213" algn="just">
              <a:spcBef>
                <a:spcPts val="600"/>
              </a:spcBef>
              <a:buFont typeface="Arial" panose="020B0604020202020204" pitchFamily="34" charset="0"/>
              <a:buChar char="•"/>
            </a:pPr>
            <a:r>
              <a:rPr lang="en-US" b="1" dirty="0">
                <a:latin typeface="+mn-lt"/>
              </a:rPr>
              <a:t>10% higher brightness</a:t>
            </a:r>
            <a:endParaRPr lang="en-US" dirty="0">
              <a:latin typeface="+mn-lt"/>
            </a:endParaRPr>
          </a:p>
          <a:p>
            <a:pPr marL="742950" lvl="1" indent="-285750" algn="just">
              <a:spcBef>
                <a:spcPts val="600"/>
              </a:spcBef>
              <a:buFont typeface="Arial" panose="020B0604020202020204" pitchFamily="34" charset="0"/>
              <a:buChar char="•"/>
            </a:pPr>
            <a:r>
              <a:rPr lang="en-US" b="1" dirty="0">
                <a:latin typeface="+mn-lt"/>
              </a:rPr>
              <a:t>Better equivalent cross-section</a:t>
            </a:r>
          </a:p>
          <a:p>
            <a:pPr marL="742950" lvl="1" indent="-285750" algn="just">
              <a:spcBef>
                <a:spcPts val="600"/>
              </a:spcBef>
              <a:buFont typeface="Arial" panose="020B0604020202020204" pitchFamily="34" charset="0"/>
              <a:buChar char="•"/>
            </a:pPr>
            <a:r>
              <a:rPr lang="en-US" dirty="0">
                <a:latin typeface="+mn-lt"/>
              </a:rPr>
              <a:t>Smaller emittance also beneficial for </a:t>
            </a:r>
            <a:r>
              <a:rPr lang="en-US" b="1" dirty="0">
                <a:latin typeface="+mn-lt"/>
              </a:rPr>
              <a:t>losses reduction</a:t>
            </a:r>
            <a:r>
              <a:rPr lang="en-US" dirty="0">
                <a:latin typeface="+mn-lt"/>
              </a:rPr>
              <a:t>, especially at injection</a:t>
            </a:r>
          </a:p>
        </p:txBody>
      </p:sp>
    </p:spTree>
    <p:extLst>
      <p:ext uri="{BB962C8B-B14F-4D97-AF65-F5344CB8AC3E}">
        <p14:creationId xmlns:p14="http://schemas.microsoft.com/office/powerpoint/2010/main" val="3759117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4FDC2-53C2-46CA-1A91-919C00C4F355}"/>
              </a:ext>
            </a:extLst>
          </p:cNvPr>
          <p:cNvSpPr>
            <a:spLocks noGrp="1"/>
          </p:cNvSpPr>
          <p:nvPr>
            <p:ph type="title"/>
          </p:nvPr>
        </p:nvSpPr>
        <p:spPr/>
        <p:txBody>
          <a:bodyPr/>
          <a:lstStyle/>
          <a:p>
            <a:r>
              <a:rPr lang="en-US" dirty="0"/>
              <a:t>Levelling in physics</a:t>
            </a:r>
            <a:endParaRPr lang="en-GB" dirty="0"/>
          </a:p>
        </p:txBody>
      </p:sp>
      <p:sp>
        <p:nvSpPr>
          <p:cNvPr id="5" name="TextBox 4">
            <a:extLst>
              <a:ext uri="{FF2B5EF4-FFF2-40B4-BE49-F238E27FC236}">
                <a16:creationId xmlns:a16="http://schemas.microsoft.com/office/drawing/2014/main" id="{C6263B54-F7A9-B497-6FAF-1DB258D28EBF}"/>
              </a:ext>
            </a:extLst>
          </p:cNvPr>
          <p:cNvSpPr txBox="1"/>
          <p:nvPr/>
        </p:nvSpPr>
        <p:spPr>
          <a:xfrm>
            <a:off x="258440" y="1216344"/>
            <a:ext cx="7402584" cy="4708981"/>
          </a:xfrm>
          <a:prstGeom prst="rect">
            <a:avLst/>
          </a:prstGeom>
          <a:noFill/>
        </p:spPr>
        <p:txBody>
          <a:bodyPr wrap="square">
            <a:spAutoFit/>
          </a:bodyPr>
          <a:lstStyle/>
          <a:p>
            <a:pPr marL="285750" indent="-285750" fontAlgn="auto">
              <a:spcAft>
                <a:spcPts val="0"/>
              </a:spcAft>
              <a:buFont typeface="Arial" panose="020B0604020202020204" pitchFamily="34" charset="0"/>
              <a:buChar char="•"/>
            </a:pPr>
            <a:r>
              <a:rPr lang="en-GB" sz="2000" b="1" dirty="0">
                <a:solidFill>
                  <a:schemeClr val="tx2">
                    <a:lumMod val="60000"/>
                    <a:lumOff val="40000"/>
                  </a:schemeClr>
                </a:solidFill>
                <a:latin typeface="+mn-lt"/>
              </a:rPr>
              <a:t>Luminosity levelling </a:t>
            </a:r>
            <a:r>
              <a:rPr lang="en-GB" sz="2000" dirty="0">
                <a:latin typeface="+mn-lt"/>
              </a:rPr>
              <a:t>is required by cooling limitations in the Inner Triplet magnets</a:t>
            </a:r>
          </a:p>
          <a:p>
            <a:pPr marL="285750" indent="-285750" fontAlgn="auto">
              <a:spcAft>
                <a:spcPts val="0"/>
              </a:spcAft>
              <a:buFont typeface="Arial" panose="020B0604020202020204" pitchFamily="34" charset="0"/>
              <a:buChar char="•"/>
            </a:pPr>
            <a:r>
              <a:rPr lang="en-GB" sz="2000" b="1" dirty="0">
                <a:solidFill>
                  <a:schemeClr val="tx2">
                    <a:lumMod val="60000"/>
                    <a:lumOff val="40000"/>
                  </a:schemeClr>
                </a:solidFill>
                <a:latin typeface="+mn-lt"/>
              </a:rPr>
              <a:t>Combined</a:t>
            </a:r>
            <a:r>
              <a:rPr lang="en-GB" sz="2000" dirty="0">
                <a:latin typeface="+mn-lt"/>
              </a:rPr>
              <a:t> </a:t>
            </a:r>
            <a:r>
              <a:rPr lang="en-GB" sz="2000" dirty="0">
                <a:latin typeface="Symbol" panose="05050102010706020507" pitchFamily="18" charset="2"/>
              </a:rPr>
              <a:t>b</a:t>
            </a:r>
            <a:r>
              <a:rPr lang="en-GB" sz="2000" dirty="0">
                <a:latin typeface="+mn-lt"/>
              </a:rPr>
              <a:t>* (~beam size) &amp; offset </a:t>
            </a:r>
            <a:r>
              <a:rPr lang="en-GB" sz="2000" b="1" dirty="0">
                <a:solidFill>
                  <a:schemeClr val="tx2">
                    <a:lumMod val="60000"/>
                    <a:lumOff val="40000"/>
                  </a:schemeClr>
                </a:solidFill>
                <a:latin typeface="+mn-lt"/>
              </a:rPr>
              <a:t>levelling</a:t>
            </a:r>
            <a:r>
              <a:rPr lang="en-GB" sz="2000" dirty="0">
                <a:latin typeface="+mn-lt"/>
              </a:rPr>
              <a:t> allowed for</a:t>
            </a:r>
          </a:p>
          <a:p>
            <a:pPr marL="625475" lvl="1" indent="-312738" fontAlgn="auto">
              <a:spcBef>
                <a:spcPts val="400"/>
              </a:spcBef>
              <a:spcAft>
                <a:spcPts val="0"/>
              </a:spcAft>
              <a:buFont typeface="Arial" panose="020B0604020202020204" pitchFamily="34" charset="0"/>
              <a:buChar char="•"/>
            </a:pPr>
            <a:r>
              <a:rPr lang="en-GB" sz="1600" b="1" dirty="0">
                <a:latin typeface="+mn-lt"/>
              </a:rPr>
              <a:t>6-7 hours levelling </a:t>
            </a:r>
            <a:r>
              <a:rPr lang="en-GB" sz="1600" dirty="0">
                <a:latin typeface="+mn-lt"/>
              </a:rPr>
              <a:t>with</a:t>
            </a:r>
            <a:r>
              <a:rPr lang="en-GB" sz="1600" b="1" dirty="0">
                <a:solidFill>
                  <a:schemeClr val="tx1">
                    <a:lumMod val="60000"/>
                    <a:lumOff val="40000"/>
                  </a:schemeClr>
                </a:solidFill>
                <a:latin typeface="+mn-lt"/>
              </a:rPr>
              <a:t> </a:t>
            </a:r>
            <a:r>
              <a:rPr lang="en-GB" sz="1600" dirty="0">
                <a:latin typeface="+mn-lt"/>
              </a:rPr>
              <a:t>BCMS beams</a:t>
            </a:r>
          </a:p>
          <a:p>
            <a:pPr marL="625475" lvl="1" indent="-312738" fontAlgn="auto">
              <a:spcBef>
                <a:spcPts val="400"/>
              </a:spcBef>
              <a:spcAft>
                <a:spcPts val="0"/>
              </a:spcAft>
              <a:buFont typeface="Arial" panose="020B0604020202020204" pitchFamily="34" charset="0"/>
              <a:buChar char="•"/>
            </a:pPr>
            <a:r>
              <a:rPr lang="en-GB" sz="1600" b="1" dirty="0">
                <a:latin typeface="+mn-lt"/>
              </a:rPr>
              <a:t>Well balanced </a:t>
            </a:r>
            <a:r>
              <a:rPr lang="en-GB" sz="1600" dirty="0">
                <a:latin typeface="+mn-lt"/>
              </a:rPr>
              <a:t>luminosity bet CMS and ATLAS</a:t>
            </a:r>
          </a:p>
          <a:p>
            <a:pPr marL="625475" lvl="1" indent="-312738" fontAlgn="auto">
              <a:spcBef>
                <a:spcPts val="400"/>
              </a:spcBef>
              <a:spcAft>
                <a:spcPts val="0"/>
              </a:spcAft>
              <a:buFont typeface="Arial" panose="020B0604020202020204" pitchFamily="34" charset="0"/>
              <a:buChar char="•"/>
            </a:pPr>
            <a:r>
              <a:rPr lang="en-GB" sz="1600" dirty="0">
                <a:latin typeface="+mn-lt"/>
              </a:rPr>
              <a:t>LHCb levelled </a:t>
            </a:r>
            <a:r>
              <a:rPr lang="en-GB" sz="1600" b="1" dirty="0">
                <a:latin typeface="+mn-lt"/>
              </a:rPr>
              <a:t>through the entire fill</a:t>
            </a:r>
          </a:p>
          <a:p>
            <a:pPr marL="311150" indent="-300038" fontAlgn="auto">
              <a:spcBef>
                <a:spcPts val="400"/>
              </a:spcBef>
              <a:spcAft>
                <a:spcPts val="0"/>
              </a:spcAft>
              <a:buFont typeface="Arial" panose="020B0604020202020204" pitchFamily="34" charset="0"/>
              <a:buChar char="•"/>
            </a:pPr>
            <a:r>
              <a:rPr lang="en-GB" sz="2000" b="1" dirty="0">
                <a:latin typeface="+mn-lt"/>
              </a:rPr>
              <a:t>Luminosity control </a:t>
            </a:r>
            <a:r>
              <a:rPr lang="en-GB" sz="2000" dirty="0">
                <a:latin typeface="+mn-lt"/>
              </a:rPr>
              <a:t>below 2.5% (5% is Run3 request)</a:t>
            </a:r>
          </a:p>
          <a:p>
            <a:pPr marL="311150" indent="-300038" fontAlgn="auto">
              <a:spcBef>
                <a:spcPts val="400"/>
              </a:spcBef>
              <a:spcAft>
                <a:spcPts val="0"/>
              </a:spcAft>
              <a:buFont typeface="Arial" panose="020B0604020202020204" pitchFamily="34" charset="0"/>
              <a:buChar char="•"/>
            </a:pPr>
            <a:r>
              <a:rPr lang="en-GB" sz="2000" b="1" dirty="0">
                <a:latin typeface="+mn-lt"/>
              </a:rPr>
              <a:t>Bunch intensity increase </a:t>
            </a:r>
            <a:r>
              <a:rPr lang="en-GB" sz="2000" dirty="0">
                <a:latin typeface="+mn-lt"/>
              </a:rPr>
              <a:t>will extend levelling time</a:t>
            </a:r>
          </a:p>
          <a:p>
            <a:pPr marL="311150" indent="-300038" fontAlgn="auto">
              <a:spcBef>
                <a:spcPts val="400"/>
              </a:spcBef>
              <a:spcAft>
                <a:spcPts val="0"/>
              </a:spcAft>
              <a:buFont typeface="Arial" panose="020B0604020202020204" pitchFamily="34" charset="0"/>
              <a:buChar char="•"/>
            </a:pPr>
            <a:r>
              <a:rPr lang="en-CH" sz="2200" b="1" dirty="0">
                <a:solidFill>
                  <a:schemeClr val="tx1">
                    <a:lumMod val="60000"/>
                    <a:lumOff val="40000"/>
                  </a:schemeClr>
                </a:solidFill>
                <a:latin typeface="+mj-lt"/>
              </a:rPr>
              <a:t>2025:</a:t>
            </a:r>
            <a:r>
              <a:rPr lang="en-CH" sz="2200" dirty="0">
                <a:latin typeface="+mj-lt"/>
              </a:rPr>
              <a:t> adding </a:t>
            </a:r>
            <a:r>
              <a:rPr lang="en-CH" sz="2200" b="1" dirty="0">
                <a:latin typeface="+mj-lt"/>
              </a:rPr>
              <a:t>“continuous” </a:t>
            </a:r>
            <a:r>
              <a:rPr lang="en-CH" sz="2200" b="1" dirty="0">
                <a:latin typeface="+mn-lt"/>
              </a:rPr>
              <a:t>Xing</a:t>
            </a:r>
            <a:r>
              <a:rPr lang="en-CH" sz="2200" b="1" dirty="0">
                <a:latin typeface="+mj-lt"/>
              </a:rPr>
              <a:t> </a:t>
            </a:r>
            <a:r>
              <a:rPr lang="en-CH" sz="2200" b="1" dirty="0">
                <a:latin typeface="+mn-lt"/>
              </a:rPr>
              <a:t>angle</a:t>
            </a:r>
            <a:r>
              <a:rPr lang="en-CH" sz="2200" b="1" dirty="0">
                <a:latin typeface="+mj-lt"/>
              </a:rPr>
              <a:t> levelling</a:t>
            </a:r>
            <a:r>
              <a:rPr lang="en-US" sz="2200" dirty="0">
                <a:latin typeface="+mj-lt"/>
                <a:sym typeface="Wingdings" pitchFamily="2" charset="2"/>
              </a:rPr>
              <a:t>:</a:t>
            </a:r>
          </a:p>
          <a:p>
            <a:pPr marL="622300" lvl="1" indent="-263525" fontAlgn="auto">
              <a:spcBef>
                <a:spcPts val="600"/>
              </a:spcBef>
              <a:spcAft>
                <a:spcPts val="0"/>
              </a:spcAft>
              <a:buFont typeface="Arial" panose="020B0604020202020204" pitchFamily="34" charset="0"/>
              <a:buChar char="•"/>
            </a:pPr>
            <a:r>
              <a:rPr lang="en-US" b="1" dirty="0">
                <a:latin typeface="+mj-lt"/>
                <a:sym typeface="Wingdings" pitchFamily="2" charset="2"/>
              </a:rPr>
              <a:t>Additional 1.5h</a:t>
            </a:r>
            <a:r>
              <a:rPr lang="en-US" dirty="0">
                <a:latin typeface="+mj-lt"/>
                <a:sym typeface="Wingdings" pitchFamily="2" charset="2"/>
              </a:rPr>
              <a:t> of levelling</a:t>
            </a:r>
          </a:p>
          <a:p>
            <a:pPr marL="622300" lvl="1" indent="-263525" fontAlgn="auto">
              <a:spcBef>
                <a:spcPts val="600"/>
              </a:spcBef>
              <a:spcAft>
                <a:spcPts val="0"/>
              </a:spcAft>
              <a:buFont typeface="Arial" panose="020B0604020202020204" pitchFamily="34" charset="0"/>
              <a:buChar char="•"/>
            </a:pPr>
            <a:r>
              <a:rPr lang="en-US" b="1" dirty="0">
                <a:latin typeface="+mj-lt"/>
                <a:sym typeface="Wingdings" pitchFamily="2" charset="2"/>
              </a:rPr>
              <a:t>+</a:t>
            </a:r>
            <a:r>
              <a:rPr lang="en-CH" b="1" dirty="0">
                <a:latin typeface="+mj-lt"/>
              </a:rPr>
              <a:t>3.5% integrated luminosity</a:t>
            </a:r>
            <a:r>
              <a:rPr lang="en-CH" dirty="0">
                <a:latin typeface="+mj-lt"/>
              </a:rPr>
              <a:t> (when no premature dump)</a:t>
            </a:r>
          </a:p>
          <a:p>
            <a:pPr marL="622300" lvl="1" indent="-263525" fontAlgn="auto">
              <a:spcBef>
                <a:spcPts val="600"/>
              </a:spcBef>
              <a:spcAft>
                <a:spcPts val="0"/>
              </a:spcAft>
              <a:buFont typeface="Arial" panose="020B0604020202020204" pitchFamily="34" charset="0"/>
              <a:buChar char="•"/>
            </a:pPr>
            <a:r>
              <a:rPr lang="en-CH" b="1" dirty="0">
                <a:latin typeface="+mj-lt"/>
              </a:rPr>
              <a:t>Main motivation</a:t>
            </a:r>
            <a:r>
              <a:rPr lang="en-CH" dirty="0">
                <a:latin typeface="+mj-lt"/>
              </a:rPr>
              <a:t>: explore flat optics in aggressive beam-beam configuration to prepare for HL-LHC alternative to baseline scenario</a:t>
            </a:r>
          </a:p>
        </p:txBody>
      </p:sp>
      <p:pic>
        <p:nvPicPr>
          <p:cNvPr id="9" name="Graphic 8">
            <a:extLst>
              <a:ext uri="{FF2B5EF4-FFF2-40B4-BE49-F238E27FC236}">
                <a16:creationId xmlns:a16="http://schemas.microsoft.com/office/drawing/2014/main" id="{F80423B1-8183-673F-198A-879D35FA2C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977844" y="395006"/>
            <a:ext cx="3838357" cy="1809086"/>
          </a:xfrm>
          <a:prstGeom prst="rect">
            <a:avLst/>
          </a:prstGeom>
        </p:spPr>
      </p:pic>
      <p:pic>
        <p:nvPicPr>
          <p:cNvPr id="3" name="Picture 2">
            <a:extLst>
              <a:ext uri="{FF2B5EF4-FFF2-40B4-BE49-F238E27FC236}">
                <a16:creationId xmlns:a16="http://schemas.microsoft.com/office/drawing/2014/main" id="{B0320493-8A60-6D0C-DDCB-78CAB26593A2}"/>
              </a:ext>
            </a:extLst>
          </p:cNvPr>
          <p:cNvPicPr>
            <a:picLocks noChangeAspect="1"/>
          </p:cNvPicPr>
          <p:nvPr/>
        </p:nvPicPr>
        <p:blipFill>
          <a:blip r:embed="rId4">
            <a:extLst>
              <a:ext uri="{28A0092B-C50C-407E-A947-70E740481C1C}">
                <a14:useLocalDpi xmlns:a14="http://schemas.microsoft.com/office/drawing/2010/main" val="0"/>
              </a:ext>
            </a:extLst>
          </a:blip>
          <a:srcRect t="63505" r="74647"/>
          <a:stretch/>
        </p:blipFill>
        <p:spPr>
          <a:xfrm>
            <a:off x="8201990" y="2785954"/>
            <a:ext cx="1925976" cy="1764247"/>
          </a:xfrm>
          <a:prstGeom prst="rect">
            <a:avLst/>
          </a:prstGeom>
          <a:ln>
            <a:solidFill>
              <a:schemeClr val="tx1"/>
            </a:solidFill>
          </a:ln>
        </p:spPr>
      </p:pic>
      <p:pic>
        <p:nvPicPr>
          <p:cNvPr id="4" name="Picture 3">
            <a:extLst>
              <a:ext uri="{FF2B5EF4-FFF2-40B4-BE49-F238E27FC236}">
                <a16:creationId xmlns:a16="http://schemas.microsoft.com/office/drawing/2014/main" id="{955E8264-A8D7-5158-F530-A268F70B3C3C}"/>
              </a:ext>
            </a:extLst>
          </p:cNvPr>
          <p:cNvPicPr>
            <a:picLocks noChangeAspect="1"/>
          </p:cNvPicPr>
          <p:nvPr/>
        </p:nvPicPr>
        <p:blipFill>
          <a:blip r:embed="rId5">
            <a:extLst>
              <a:ext uri="{28A0092B-C50C-407E-A947-70E740481C1C}">
                <a14:useLocalDpi xmlns:a14="http://schemas.microsoft.com/office/drawing/2010/main" val="0"/>
              </a:ext>
            </a:extLst>
          </a:blip>
          <a:srcRect t="63185" r="74814"/>
          <a:stretch/>
        </p:blipFill>
        <p:spPr>
          <a:xfrm>
            <a:off x="10083834" y="4005075"/>
            <a:ext cx="1925977" cy="1791512"/>
          </a:xfrm>
          <a:prstGeom prst="rect">
            <a:avLst/>
          </a:prstGeom>
          <a:ln>
            <a:solidFill>
              <a:schemeClr val="tx1"/>
            </a:solidFill>
          </a:ln>
        </p:spPr>
      </p:pic>
      <p:sp>
        <p:nvSpPr>
          <p:cNvPr id="7" name="Bent Arrow 6">
            <a:extLst>
              <a:ext uri="{FF2B5EF4-FFF2-40B4-BE49-F238E27FC236}">
                <a16:creationId xmlns:a16="http://schemas.microsoft.com/office/drawing/2014/main" id="{D54BCE5F-2E54-8364-B193-9B6BFCEC7D67}"/>
              </a:ext>
            </a:extLst>
          </p:cNvPr>
          <p:cNvSpPr/>
          <p:nvPr/>
        </p:nvSpPr>
        <p:spPr>
          <a:xfrm rot="5400000">
            <a:off x="10296428" y="3222692"/>
            <a:ext cx="691290" cy="643046"/>
          </a:xfrm>
          <a:prstGeom prst="ben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CH">
              <a:solidFill>
                <a:schemeClr val="tx1"/>
              </a:solidFill>
            </a:endParaRPr>
          </a:p>
        </p:txBody>
      </p:sp>
    </p:spTree>
    <p:extLst>
      <p:ext uri="{BB962C8B-B14F-4D97-AF65-F5344CB8AC3E}">
        <p14:creationId xmlns:p14="http://schemas.microsoft.com/office/powerpoint/2010/main" val="328833668"/>
      </p:ext>
    </p:extLst>
  </p:cSld>
  <p:clrMapOvr>
    <a:masterClrMapping/>
  </p:clrMapOvr>
</p:sld>
</file>

<file path=ppt/theme/theme1.xml><?xml version="1.0" encoding="utf-8"?>
<a:theme xmlns:a="http://schemas.openxmlformats.org/drawingml/2006/main" name="Fred 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44837</TotalTime>
  <Words>3109</Words>
  <Application>Microsoft Macintosh PowerPoint</Application>
  <PresentationFormat>Widescreen</PresentationFormat>
  <Paragraphs>518</Paragraphs>
  <Slides>37</Slides>
  <Notes>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37</vt:i4>
      </vt:variant>
    </vt:vector>
  </HeadingPairs>
  <TitlesOfParts>
    <vt:vector size="50" baseType="lpstr">
      <vt:lpstr>Aptos</vt:lpstr>
      <vt:lpstr>Aptos Narrow</vt:lpstr>
      <vt:lpstr>Arial</vt:lpstr>
      <vt:lpstr>Arial Narrow</vt:lpstr>
      <vt:lpstr>Bahnschrift</vt:lpstr>
      <vt:lpstr>Calibri</vt:lpstr>
      <vt:lpstr>Comic Sans MS</vt:lpstr>
      <vt:lpstr>Helvetica</vt:lpstr>
      <vt:lpstr>Helvetica Neue</vt:lpstr>
      <vt:lpstr>Lucida Grande</vt:lpstr>
      <vt:lpstr>Symbol</vt:lpstr>
      <vt:lpstr>Wingdings</vt:lpstr>
      <vt:lpstr>Fred 2</vt:lpstr>
      <vt:lpstr>PowerPoint Presentation</vt:lpstr>
      <vt:lpstr>Outline</vt:lpstr>
      <vt:lpstr>LHC in 2024</vt:lpstr>
      <vt:lpstr>2024 production</vt:lpstr>
      <vt:lpstr>Outline</vt:lpstr>
      <vt:lpstr>Triplet radiation and optics</vt:lpstr>
      <vt:lpstr>Flat optics in 2025 machine cycle</vt:lpstr>
      <vt:lpstr>BCMS beam</vt:lpstr>
      <vt:lpstr>Levelling in physics</vt:lpstr>
      <vt:lpstr>Availability</vt:lpstr>
      <vt:lpstr>Outline</vt:lpstr>
      <vt:lpstr>Intensity limitations - vacuum modules</vt:lpstr>
      <vt:lpstr>Intensity limitations - heat load</vt:lpstr>
      <vt:lpstr>Bunch intensity in 2025 </vt:lpstr>
      <vt:lpstr>Towards HL-LHC bunch intensities</vt:lpstr>
      <vt:lpstr>Outline</vt:lpstr>
      <vt:lpstr>Schedule</vt:lpstr>
      <vt:lpstr>PowerPoint Presentation</vt:lpstr>
      <vt:lpstr>Performance estimate</vt:lpstr>
      <vt:lpstr>Outline</vt:lpstr>
      <vt:lpstr>Oxygen run</vt:lpstr>
      <vt:lpstr>Oxygen run</vt:lpstr>
      <vt:lpstr>Conclusions</vt:lpstr>
      <vt:lpstr>SPARE</vt:lpstr>
      <vt:lpstr>HL-LHC at a glance</vt:lpstr>
      <vt:lpstr>Crab cavities</vt:lpstr>
      <vt:lpstr>Vertical cores</vt:lpstr>
      <vt:lpstr>Magnets</vt:lpstr>
      <vt:lpstr>Beam Screen Treatment (BST)</vt:lpstr>
      <vt:lpstr>HL-LHC operation</vt:lpstr>
      <vt:lpstr>HL-LHC operation</vt:lpstr>
      <vt:lpstr>HL-LHC operation</vt:lpstr>
      <vt:lpstr>Beam screen treatment</vt:lpstr>
      <vt:lpstr>Heat-load – the problem</vt:lpstr>
      <vt:lpstr>Why flat optics ?</vt:lpstr>
      <vt:lpstr>Beta* limitation (36 cm)</vt:lpstr>
      <vt:lpstr>Intensity limitations – vacuum modules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Matteo Solfaroli Camillocci</cp:lastModifiedBy>
  <cp:revision>9320</cp:revision>
  <cp:lastPrinted>2014-08-28T12:09:23Z</cp:lastPrinted>
  <dcterms:created xsi:type="dcterms:W3CDTF">1601-01-01T00:00:00Z</dcterms:created>
  <dcterms:modified xsi:type="dcterms:W3CDTF">2025-03-30T19:15:44Z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