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423" r:id="rId2"/>
    <p:sldId id="738" r:id="rId3"/>
    <p:sldId id="760" r:id="rId4"/>
    <p:sldId id="750" r:id="rId5"/>
    <p:sldId id="746" r:id="rId6"/>
    <p:sldId id="710" r:id="rId7"/>
    <p:sldId id="783" r:id="rId8"/>
    <p:sldId id="759" r:id="rId9"/>
    <p:sldId id="765" r:id="rId10"/>
    <p:sldId id="785" r:id="rId11"/>
    <p:sldId id="590" r:id="rId12"/>
    <p:sldId id="788" r:id="rId13"/>
    <p:sldId id="787" r:id="rId14"/>
    <p:sldId id="764" r:id="rId15"/>
    <p:sldId id="790" r:id="rId16"/>
    <p:sldId id="791" r:id="rId17"/>
    <p:sldId id="761" r:id="rId18"/>
    <p:sldId id="582" r:id="rId19"/>
    <p:sldId id="763" r:id="rId20"/>
    <p:sldId id="655" r:id="rId21"/>
    <p:sldId id="762" r:id="rId22"/>
    <p:sldId id="792" r:id="rId23"/>
    <p:sldId id="732" r:id="rId24"/>
    <p:sldId id="739" r:id="rId25"/>
    <p:sldId id="789" r:id="rId26"/>
  </p:sldIdLst>
  <p:sldSz cx="12192000" cy="6858000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ke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397" autoAdjust="0"/>
  </p:normalViewPr>
  <p:slideViewPr>
    <p:cSldViewPr>
      <p:cViewPr varScale="1">
        <p:scale>
          <a:sx n="147" d="100"/>
          <a:sy n="147" d="100"/>
        </p:scale>
        <p:origin x="108" y="7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88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E9CCA479-EB8F-4BFC-A9AA-4AAFD2ADB582}" type="datetimeFigureOut">
              <a:rPr lang="nl-NL" smtClean="0"/>
              <a:pPr/>
              <a:t>1-4-2025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88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6831870B-7C67-4FC4-BEF5-2ACD4DF981D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41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A70ED500-B3E1-471C-A9B2-CD8A511BE04B}" type="datetimeFigureOut">
              <a:rPr lang="nl-NL" smtClean="0"/>
              <a:pPr/>
              <a:t>1-4-2025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622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4" tIns="45937" rIns="91874" bIns="45937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2"/>
          </a:xfrm>
          <a:prstGeom prst="rect">
            <a:avLst/>
          </a:prstGeom>
        </p:spPr>
        <p:txBody>
          <a:bodyPr vert="horz" lIns="91874" tIns="45937" rIns="91874" bIns="4593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7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20A93C87-F0F0-4BC6-BDC5-2C6B968D78CF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9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83195-29C5-4042-A450-98C8D476F76F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099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7281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8593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30559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7C52A-993C-3DD9-B710-717A27D7A8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CE72F9-C0E6-C214-AF05-64308AD749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BADC58-FF63-382E-AFD0-5765B7EC2C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0F3AA6-9617-9782-B1D9-DD13C84B5A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383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0833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2905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413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708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7073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145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DEABD3-1157-265F-54C8-8A24E19CA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DDE2BF-20D3-6F41-B930-AF1DE7BBD9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58B94D-12ED-D18F-2F1F-39B6CE7C86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760189-35EC-6582-0547-CF905F12B9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4760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2925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103632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800600"/>
            <a:ext cx="9144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0433-150C-447F-9FFC-AF24AA8E2DE9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12001499" y="4846320"/>
            <a:ext cx="190501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12001499" y="0"/>
            <a:ext cx="190501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C46-674D-4E4A-A028-7F0C6C230921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69564-2026-4974-AD2F-20BD4F973867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749A-1546-454C-BB68-60CBF38B78B2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1"/>
            <a:ext cx="103632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28601"/>
            <a:ext cx="103632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326-F20E-4FB1-AB68-E3C700D0A079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240" y="1574800"/>
            <a:ext cx="43891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6880" y="1574800"/>
            <a:ext cx="43891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7776-E099-4984-8B60-76848BAB2E26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0176" y="1572768"/>
            <a:ext cx="438912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70176" y="2259366"/>
            <a:ext cx="438912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0944" y="1572768"/>
            <a:ext cx="438912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0944" y="2259366"/>
            <a:ext cx="438912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D4E57-A175-4B7F-99D1-3F7763BF2709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CF1D-D203-42D2-9024-C11945ED8C09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4D4-ADBC-4B47-A8A5-0D08DA2649AF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00200"/>
            <a:ext cx="6815667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0200"/>
            <a:ext cx="4011084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5D93F-3442-4693-93B6-87F31361A5E8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001499" y="4846320"/>
            <a:ext cx="190501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12001169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5715000"/>
            <a:ext cx="108712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6A3B-B161-406A-8D19-8D7F6B6D71CB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4953000"/>
            <a:ext cx="108712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2001499" y="0"/>
            <a:ext cx="190501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16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8110B8A-84FA-41C6-8A41-CD6B6025AECB}" type="datetime1">
              <a:rPr lang="nl-NL" smtClean="0"/>
              <a:pPr/>
              <a:t>1-4-2025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92876"/>
            <a:ext cx="4572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2001499" y="0"/>
            <a:ext cx="190501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12001499" y="1371600"/>
            <a:ext cx="190501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xkcd.com/3061/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usesframework.io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828800" y="2577835"/>
            <a:ext cx="11614974" cy="695607"/>
          </a:xfrm>
        </p:spPr>
        <p:txBody>
          <a:bodyPr>
            <a:noAutofit/>
          </a:bodyPr>
          <a:lstStyle/>
          <a:p>
            <a:pPr algn="r"/>
            <a:r>
              <a:rPr lang="en-GB" sz="2300" dirty="0"/>
              <a:t>Holography as a bridge between QCD and Gravitation</a:t>
            </a:r>
            <a:endParaRPr lang="en-US" sz="2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8089" y="3231994"/>
            <a:ext cx="9038728" cy="471494"/>
          </a:xfrm>
        </p:spPr>
        <p:txBody>
          <a:bodyPr>
            <a:noAutofit/>
          </a:bodyPr>
          <a:lstStyle/>
          <a:p>
            <a:pPr algn="r"/>
            <a:r>
              <a:rPr lang="en-US" b="1" spc="-80" dirty="0">
                <a:latin typeface="Tw Cen MT" pitchFamily="34" charset="0"/>
                <a:ea typeface="+mj-ea"/>
                <a:cs typeface="+mj-cs"/>
              </a:rPr>
              <a:t>Surprising connections from quark matter to gravitational waves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0744" y="5486400"/>
            <a:ext cx="687625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700" b="1" dirty="0"/>
              <a:t>Wilke van der Schee</a:t>
            </a:r>
          </a:p>
          <a:p>
            <a:pPr algn="r"/>
            <a:endParaRPr lang="en-US" sz="1700" dirty="0"/>
          </a:p>
          <a:p>
            <a:pPr algn="r"/>
            <a:r>
              <a:rPr lang="en-US" sz="1700" dirty="0"/>
              <a:t>59</a:t>
            </a:r>
            <a:r>
              <a:rPr lang="en-US" sz="1700" baseline="30000" dirty="0"/>
              <a:t>th</a:t>
            </a:r>
            <a:r>
              <a:rPr lang="en-US" sz="1700" dirty="0"/>
              <a:t> Rencontres de </a:t>
            </a:r>
            <a:r>
              <a:rPr lang="en-US" sz="1700" dirty="0" err="1"/>
              <a:t>Moriond</a:t>
            </a:r>
            <a:endParaRPr lang="en-US" sz="1700" dirty="0"/>
          </a:p>
          <a:p>
            <a:pPr algn="r"/>
            <a:r>
              <a:rPr lang="en-US" sz="1700" dirty="0"/>
              <a:t>La </a:t>
            </a:r>
            <a:r>
              <a:rPr lang="en-US" sz="1700" dirty="0" err="1"/>
              <a:t>Thuile</a:t>
            </a:r>
            <a:r>
              <a:rPr lang="en-US" sz="1700" dirty="0"/>
              <a:t>, 2 April 2025</a:t>
            </a:r>
            <a:endParaRPr lang="nl-NL" sz="1700" dirty="0"/>
          </a:p>
        </p:txBody>
      </p:sp>
      <p:pic>
        <p:nvPicPr>
          <p:cNvPr id="9" name="Picture 2" descr="Image result for cern logo">
            <a:extLst>
              <a:ext uri="{FF2B5EF4-FFF2-40B4-BE49-F238E27FC236}">
                <a16:creationId xmlns:a16="http://schemas.microsoft.com/office/drawing/2014/main" id="{9983500F-5576-4E72-940A-795C6BF49A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"/>
          <a:stretch/>
        </p:blipFill>
        <p:spPr bwMode="auto">
          <a:xfrm>
            <a:off x="-9583" y="-3126"/>
            <a:ext cx="2046782" cy="20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17DF26-8CEE-45D6-DC7C-D36987B22A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9357" y="3985857"/>
            <a:ext cx="3806618" cy="290978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95C5A85-2723-C40B-1F84-A60E6C0AF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8012" y="148845"/>
            <a:ext cx="1561937" cy="16080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D5BEEE-799F-6885-21B8-1EB1362A0E2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7970" b="44950"/>
          <a:stretch/>
        </p:blipFill>
        <p:spPr>
          <a:xfrm>
            <a:off x="7010399" y="81293"/>
            <a:ext cx="2547837" cy="19925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27814D-14E0-1C97-193C-E1550998513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27"/>
          <a:stretch/>
        </p:blipFill>
        <p:spPr>
          <a:xfrm>
            <a:off x="4960126" y="3993304"/>
            <a:ext cx="3454615" cy="19738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900EF4-FA05-B4D6-0B53-F2A787A210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05400" y="6190113"/>
            <a:ext cx="2740360" cy="5513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F84639-047A-CD36-357D-6C2250A6D7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54017" y="-3126"/>
            <a:ext cx="2244037" cy="3985857"/>
          </a:xfrm>
          <a:prstGeom prst="rect">
            <a:avLst/>
          </a:prstGeom>
        </p:spPr>
      </p:pic>
      <p:sp>
        <p:nvSpPr>
          <p:cNvPr id="15" name="Subtitle 2">
            <a:extLst>
              <a:ext uri="{FF2B5EF4-FFF2-40B4-BE49-F238E27FC236}">
                <a16:creationId xmlns:a16="http://schemas.microsoft.com/office/drawing/2014/main" id="{25F4E2DC-86F8-08F1-9B09-30A7615F478C}"/>
              </a:ext>
            </a:extLst>
          </p:cNvPr>
          <p:cNvSpPr txBox="1">
            <a:spLocks/>
          </p:cNvSpPr>
          <p:nvPr/>
        </p:nvSpPr>
        <p:spPr>
          <a:xfrm>
            <a:off x="9954018" y="3998842"/>
            <a:ext cx="2244468" cy="4969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0" kern="1200" cap="all" spc="12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spc="-80" dirty="0">
                <a:solidFill>
                  <a:schemeClr val="accent3"/>
                </a:solidFill>
                <a:latin typeface="Tw Cen MT" pitchFamily="34" charset="0"/>
                <a:ea typeface="+mj-ea"/>
                <a:cs typeface="+mj-cs"/>
              </a:rPr>
              <a:t>belvedere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EB918-4DFC-10FE-DF0D-15ADEBF97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F285A7-AB8F-9525-8CA3-9B829DAAF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 dirty="0"/>
              <a:t>Neutron stars and heavy ions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49D5ABB2-A34E-564F-C89B-08545B6E60A7}"/>
              </a:ext>
            </a:extLst>
          </p:cNvPr>
          <p:cNvSpPr txBox="1">
            <a:spLocks/>
          </p:cNvSpPr>
          <p:nvPr/>
        </p:nvSpPr>
        <p:spPr>
          <a:xfrm>
            <a:off x="838200" y="2133600"/>
            <a:ext cx="6172556" cy="4191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High energy heavy ion collisions probe different axis QCD phase diagram</a:t>
            </a:r>
          </a:p>
          <a:p>
            <a:pPr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No known theory can access entire phase diagram: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Lattice QCD at zero density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1"/>
                </a:solidFill>
                <a:latin typeface="+mn-lt"/>
              </a:rPr>
              <a:t>pQCD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 at high temperature / density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Nuclear theory in low density hadronic phase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Holography to connect them (?)</a:t>
            </a: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Includes temperature and hadron-quark phase transition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  <a:latin typeface="+mn-lt"/>
              </a:rPr>
              <a:t>Matched to both lattice (zer</a:t>
            </a:r>
            <a:r>
              <a:rPr lang="en-US" sz="1400" dirty="0">
                <a:solidFill>
                  <a:schemeClr val="accent3"/>
                </a:solidFill>
              </a:rPr>
              <a:t>o density and </a:t>
            </a:r>
            <a:r>
              <a:rPr lang="en-US" sz="1400" dirty="0" err="1">
                <a:solidFill>
                  <a:schemeClr val="accent3"/>
                </a:solidFill>
              </a:rPr>
              <a:t>pQCD</a:t>
            </a:r>
            <a:r>
              <a:rPr lang="en-US" sz="1400" dirty="0">
                <a:solidFill>
                  <a:schemeClr val="accent3"/>
                </a:solidFill>
              </a:rPr>
              <a:t>)</a:t>
            </a:r>
            <a:endParaRPr lang="en-US" sz="1400" dirty="0">
              <a:solidFill>
                <a:schemeClr val="accent3"/>
              </a:solidFill>
              <a:latin typeface="+mn-lt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" dirty="0"/>
              <a:t>In</a:t>
            </a:r>
            <a:endParaRPr lang="en-US" sz="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9AEF48-0CE8-AD73-2C43-E643D5AE98EA}"/>
              </a:ext>
            </a:extLst>
          </p:cNvPr>
          <p:cNvSpPr txBox="1"/>
          <p:nvPr/>
        </p:nvSpPr>
        <p:spPr>
          <a:xfrm>
            <a:off x="-92884" y="6635923"/>
            <a:ext cx="121324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w Cen MT" pitchFamily="34" charset="0"/>
              </a:rPr>
              <a:t>Samuel Tootle, Christian Ecker, Konrad Topolski, Tuna </a:t>
            </a:r>
            <a:r>
              <a:rPr lang="en-US" sz="900" dirty="0" err="1">
                <a:latin typeface="Tw Cen MT" pitchFamily="34" charset="0"/>
              </a:rPr>
              <a:t>Demircik</a:t>
            </a:r>
            <a:r>
              <a:rPr lang="en-US" sz="900" dirty="0">
                <a:latin typeface="Tw Cen MT" pitchFamily="34" charset="0"/>
              </a:rPr>
              <a:t>, Matti Järvinen, Luciano Rezzolla, Quark formation and phenomenology in binary neutron-star mergers using V-QCD (2022)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542A53-F112-7BF4-A7C2-5EE806901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088" y="3733800"/>
            <a:ext cx="4267912" cy="2762995"/>
          </a:xfrm>
          <a:prstGeom prst="rect">
            <a:avLst/>
          </a:prstGeom>
        </p:spPr>
      </p:pic>
      <p:pic>
        <p:nvPicPr>
          <p:cNvPr id="2050" name="Picture 2" descr="QCD phase diagram">
            <a:extLst>
              <a:ext uri="{FF2B5EF4-FFF2-40B4-BE49-F238E27FC236}">
                <a16:creationId xmlns:a16="http://schemas.microsoft.com/office/drawing/2014/main" id="{846D9D67-1075-1FD4-6DB0-2AA960937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3304" y="646920"/>
            <a:ext cx="3962400" cy="247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F004B6F-732C-ECC5-2E12-7F2205A22B48}"/>
              </a:ext>
            </a:extLst>
          </p:cNvPr>
          <p:cNvCxnSpPr>
            <a:cxnSpLocks/>
          </p:cNvCxnSpPr>
          <p:nvPr/>
        </p:nvCxnSpPr>
        <p:spPr>
          <a:xfrm flipV="1">
            <a:off x="6477000" y="1505689"/>
            <a:ext cx="1447800" cy="856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058B5D9-31F8-8C35-C966-B0AE5E3F015E}"/>
              </a:ext>
            </a:extLst>
          </p:cNvPr>
          <p:cNvCxnSpPr>
            <a:cxnSpLocks/>
          </p:cNvCxnSpPr>
          <p:nvPr/>
        </p:nvCxnSpPr>
        <p:spPr>
          <a:xfrm flipH="1">
            <a:off x="9982200" y="3124200"/>
            <a:ext cx="15240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TextBox 8">
            <a:extLst>
              <a:ext uri="{FF2B5EF4-FFF2-40B4-BE49-F238E27FC236}">
                <a16:creationId xmlns:a16="http://schemas.microsoft.com/office/drawing/2014/main" id="{0BAEFDB4-8A35-5198-1D90-C76AEFD7ECE2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59F447-683F-83F0-19A0-382FADB97AFD}"/>
              </a:ext>
            </a:extLst>
          </p:cNvPr>
          <p:cNvSpPr txBox="1"/>
          <p:nvPr/>
        </p:nvSpPr>
        <p:spPr>
          <a:xfrm>
            <a:off x="11049000" y="3124200"/>
            <a:ext cx="914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err="1">
                <a:solidFill>
                  <a:schemeClr val="accent5"/>
                </a:solidFill>
              </a:rPr>
              <a:t>pQCD</a:t>
            </a:r>
            <a:endParaRPr lang="en-GB" dirty="0">
              <a:solidFill>
                <a:schemeClr val="accent5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BB6A83C-7F1A-7AFE-F023-5FF364C01AB2}"/>
              </a:ext>
            </a:extLst>
          </p:cNvPr>
          <p:cNvCxnSpPr>
            <a:endCxn id="16" idx="2"/>
          </p:cNvCxnSpPr>
          <p:nvPr/>
        </p:nvCxnSpPr>
        <p:spPr>
          <a:xfrm flipH="1" flipV="1">
            <a:off x="11506200" y="3493532"/>
            <a:ext cx="76200" cy="697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742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497718"/>
            <a:ext cx="8382000" cy="1371600"/>
          </a:xfrm>
        </p:spPr>
        <p:txBody>
          <a:bodyPr/>
          <a:lstStyle/>
          <a:p>
            <a:r>
              <a:rPr lang="en-US" dirty="0"/>
              <a:t>`</a:t>
            </a:r>
            <a:r>
              <a:rPr lang="en-US" dirty="0" err="1"/>
              <a:t>Qcd</a:t>
            </a:r>
            <a:r>
              <a:rPr lang="en-US" dirty="0"/>
              <a:t>’ as a string theory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Non-perturbative gluons </a:t>
            </a:r>
            <a:r>
              <a:rPr lang="en-US" dirty="0">
                <a:sym typeface="Wingdings" panose="05000000000000000000" pitchFamily="2" charset="2"/>
              </a:rPr>
              <a:t> string theory  (quantum) gravity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0307" y="2229009"/>
            <a:ext cx="4915521" cy="403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8943" y="2500306"/>
            <a:ext cx="355091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42334" y="6413610"/>
            <a:ext cx="7528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Gerard ’t Hooft, A planar diagram theory for strong interactions (1974)</a:t>
            </a:r>
          </a:p>
          <a:p>
            <a:r>
              <a:rPr lang="en-GB" sz="1200" dirty="0"/>
              <a:t>Juan Martin Maldacena</a:t>
            </a:r>
            <a:r>
              <a:rPr lang="en-US" sz="1200" dirty="0"/>
              <a:t>, </a:t>
            </a:r>
            <a:r>
              <a:rPr lang="en-GB" sz="1200" dirty="0"/>
              <a:t>The Large N limit of </a:t>
            </a:r>
            <a:r>
              <a:rPr lang="en-GB" sz="1200" dirty="0" err="1"/>
              <a:t>superconformal</a:t>
            </a:r>
            <a:r>
              <a:rPr lang="en-GB" sz="1200" dirty="0"/>
              <a:t> field theories and supergravity (1997)</a:t>
            </a:r>
          </a:p>
          <a:p>
            <a:endParaRPr lang="en-US" sz="1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781800" y="4953000"/>
            <a:ext cx="2928958" cy="1446550"/>
            <a:chOff x="5500694" y="5000636"/>
            <a:chExt cx="2928958" cy="1446550"/>
          </a:xfrm>
        </p:grpSpPr>
        <p:sp>
          <p:nvSpPr>
            <p:cNvPr id="7" name="TextBox 6"/>
            <p:cNvSpPr txBox="1"/>
            <p:nvPr/>
          </p:nvSpPr>
          <p:spPr>
            <a:xfrm>
              <a:off x="5500694" y="5000636"/>
              <a:ext cx="2928958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/>
                <a:t>Planar limit:</a:t>
              </a:r>
            </a:p>
            <a:p>
              <a:r>
                <a:rPr lang="en-US" sz="2200" dirty="0"/>
                <a:t>	 fixed</a:t>
              </a:r>
            </a:p>
            <a:p>
              <a:endParaRPr lang="en-US" sz="2200" dirty="0"/>
            </a:p>
            <a:p>
              <a:endParaRPr lang="nl-NL" sz="2200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52680" y="5372080"/>
              <a:ext cx="975227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11</a:t>
            </a:fld>
            <a:r>
              <a:rPr lang="nl-NL" dirty="0"/>
              <a:t>/25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1764324" y="6157971"/>
            <a:ext cx="1524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652954" y="22479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394939" y="216290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682262" y="608427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257193" y="613116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6330463" y="6187278"/>
            <a:ext cx="1524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8">
            <a:extLst>
              <a:ext uri="{FF2B5EF4-FFF2-40B4-BE49-F238E27FC236}">
                <a16:creationId xmlns:a16="http://schemas.microsoft.com/office/drawing/2014/main" id="{09FCE522-1866-2FD2-EF94-C809986E8A54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1673019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3BDD0-6799-EF6A-1D82-4D16A1514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86342-6636-CA55-A8E2-C38880FCF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858" y="568609"/>
            <a:ext cx="8382000" cy="741785"/>
          </a:xfrm>
        </p:spPr>
        <p:txBody>
          <a:bodyPr/>
          <a:lstStyle/>
          <a:p>
            <a:r>
              <a:rPr lang="nl-NL" dirty="0" err="1"/>
              <a:t>holography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566AC-9A77-F207-5BC9-08F70AADF15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32316" y="1662747"/>
            <a:ext cx="8430684" cy="4373563"/>
          </a:xfrm>
        </p:spPr>
        <p:txBody>
          <a:bodyPr>
            <a:normAutofit fontScale="92500" lnSpcReduction="10000"/>
          </a:bodyPr>
          <a:lstStyle/>
          <a:p>
            <a:r>
              <a:rPr lang="en-US" b="0" dirty="0"/>
              <a:t>By now a mature field to study non-perturbative physics, </a:t>
            </a:r>
            <a:br>
              <a:rPr lang="en-US" b="0" dirty="0"/>
            </a:br>
            <a:r>
              <a:rPr lang="en-US" b="0" dirty="0"/>
              <a:t>continued interest from hep-</a:t>
            </a:r>
            <a:r>
              <a:rPr lang="en-US" b="0" dirty="0" err="1"/>
              <a:t>ph</a:t>
            </a:r>
            <a:r>
              <a:rPr lang="en-US" b="0" dirty="0"/>
              <a:t> to </a:t>
            </a:r>
            <a:r>
              <a:rPr lang="en-US" b="0" dirty="0" err="1"/>
              <a:t>cond-mat.str-el</a:t>
            </a:r>
            <a:endParaRPr lang="en-US" b="0" dirty="0"/>
          </a:p>
          <a:p>
            <a:endParaRPr lang="en-US" dirty="0"/>
          </a:p>
          <a:p>
            <a:r>
              <a:rPr lang="en-US" dirty="0"/>
              <a:t>What it cannot: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Precision physics for `standard model’ physics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Quantum gravity for `our’ universe</a:t>
            </a:r>
          </a:p>
          <a:p>
            <a:endParaRPr lang="en-US" dirty="0"/>
          </a:p>
          <a:p>
            <a:r>
              <a:rPr lang="en-US" dirty="0"/>
              <a:t>What it can: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Qualitative insights in non-perturbative QFT or quantum gravity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Real time dynamics, lessons about hydro, phase transitions </a:t>
            </a:r>
            <a:r>
              <a:rPr lang="en-US" b="0" dirty="0" err="1"/>
              <a:t>etc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Relatively sophisticated (first principle) model building</a:t>
            </a:r>
          </a:p>
          <a:p>
            <a:endParaRPr lang="nl-N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760A31-2E31-E1B3-538A-FC2AF41C1D6E}"/>
              </a:ext>
            </a:extLst>
          </p:cNvPr>
          <p:cNvSpPr txBox="1"/>
          <p:nvPr/>
        </p:nvSpPr>
        <p:spPr>
          <a:xfrm>
            <a:off x="0" y="6550224"/>
            <a:ext cx="8167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Juan Martin Maldacena</a:t>
            </a:r>
            <a:r>
              <a:rPr lang="en-US" sz="1200" dirty="0"/>
              <a:t>, </a:t>
            </a:r>
            <a:r>
              <a:rPr lang="en-GB" sz="1200" dirty="0"/>
              <a:t>The Large N limit of </a:t>
            </a:r>
            <a:r>
              <a:rPr lang="en-GB" sz="1200" dirty="0" err="1"/>
              <a:t>superconformal</a:t>
            </a:r>
            <a:r>
              <a:rPr lang="en-GB" sz="1200" dirty="0"/>
              <a:t> field theories and supergravity (1997)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89FF45-022B-60DB-E2CE-39BEFAEED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12</a:t>
            </a:fld>
            <a:r>
              <a:rPr lang="nl-NL" dirty="0"/>
              <a:t>/25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E3FF560F-6E40-0E24-7AF9-615884577C9E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77F1A84-E632-658D-2F93-48B1C57CD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322" y="381000"/>
            <a:ext cx="2901820" cy="190998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443506F-F63D-CD5B-9AFD-A83F0148D5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3114" y="2438400"/>
            <a:ext cx="2330235" cy="167193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23EC424-812F-1B93-620E-F2239A8A42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7800" y="4414199"/>
            <a:ext cx="2535768" cy="171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69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BE769-F59A-E8FB-796E-257879BDA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CDFDF-0E1F-8BC6-8969-A8DC79083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 dirty="0"/>
              <a:t>Neutron stars and holography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B0B8141-4C03-A529-FD16-5CD41C23412F}"/>
              </a:ext>
            </a:extLst>
          </p:cNvPr>
          <p:cNvSpPr txBox="1">
            <a:spLocks/>
          </p:cNvSpPr>
          <p:nvPr/>
        </p:nvSpPr>
        <p:spPr>
          <a:xfrm>
            <a:off x="5934527" y="2667000"/>
            <a:ext cx="6172556" cy="4191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Quark phases driven by temperature (early time) </a:t>
            </a:r>
            <a:br>
              <a:rPr lang="en-US" sz="2000" dirty="0">
                <a:solidFill>
                  <a:schemeClr val="tx1"/>
                </a:solidFill>
                <a:latin typeface="+mn-lt"/>
              </a:rPr>
            </a:br>
            <a:r>
              <a:rPr lang="en-US" sz="2000" dirty="0">
                <a:solidFill>
                  <a:schemeClr val="tx1"/>
                </a:solidFill>
                <a:latin typeface="+mn-lt"/>
              </a:rPr>
              <a:t>and density (late time)</a:t>
            </a:r>
          </a:p>
          <a:p>
            <a:pPr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First order phase soft transition leads to prompt collapse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1"/>
                </a:solidFill>
                <a:latin typeface="+mn-lt"/>
              </a:rPr>
              <a:t>Multimessenger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 gamma ray seconds after GW170817 rules out prompt collapse</a:t>
            </a:r>
            <a:endParaRPr lang="en-US" sz="1400" dirty="0">
              <a:solidFill>
                <a:schemeClr val="accent3"/>
              </a:solidFill>
              <a:latin typeface="+mn-lt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" dirty="0"/>
              <a:t>In</a:t>
            </a:r>
            <a:endParaRPr lang="en-US" sz="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59739E-EFB6-ED8B-FEF4-B7E2CE411485}"/>
              </a:ext>
            </a:extLst>
          </p:cNvPr>
          <p:cNvSpPr txBox="1"/>
          <p:nvPr/>
        </p:nvSpPr>
        <p:spPr>
          <a:xfrm>
            <a:off x="-25400" y="6514126"/>
            <a:ext cx="12132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w Cen MT" pitchFamily="34" charset="0"/>
              </a:rPr>
              <a:t>Samuel Tootle, Christian Ecker, Konrad Topolski, Tuna </a:t>
            </a:r>
            <a:r>
              <a:rPr lang="en-US" sz="900" dirty="0" err="1">
                <a:latin typeface="Tw Cen MT" pitchFamily="34" charset="0"/>
              </a:rPr>
              <a:t>Demircik</a:t>
            </a:r>
            <a:r>
              <a:rPr lang="en-US" sz="900" dirty="0">
                <a:latin typeface="Tw Cen MT" pitchFamily="34" charset="0"/>
              </a:rPr>
              <a:t>, Matti Järvinen, Luciano Rezzolla, Quark formation and phenomenology in binary neutron-star mergers using V-QCD (2022)</a:t>
            </a:r>
          </a:p>
          <a:p>
            <a:r>
              <a:rPr lang="en-GB" sz="900" dirty="0">
                <a:latin typeface="Tw Cen MT" pitchFamily="34" charset="0"/>
              </a:rPr>
              <a:t>Ramandeep Gill, Antonios Nathanail, Luciano Rezzolla</a:t>
            </a:r>
            <a:r>
              <a:rPr lang="en-US" sz="900" dirty="0">
                <a:latin typeface="Tw Cen MT" pitchFamily="34" charset="0"/>
              </a:rPr>
              <a:t>, </a:t>
            </a:r>
            <a:r>
              <a:rPr lang="en-GB" sz="900" dirty="0">
                <a:latin typeface="Tw Cen MT" pitchFamily="34" charset="0"/>
              </a:rPr>
              <a:t>When Did the Remnant of GW170817 Collapse to a Black Hole? (2019)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8C686E-79E6-ADD9-ED4E-E3FFE624F89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63001" y="0"/>
            <a:ext cx="3428999" cy="2219893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486DC44C-4AC5-978A-7995-30BAB53F32E8}"/>
              </a:ext>
            </a:extLst>
          </p:cNvPr>
          <p:cNvSpPr txBox="1">
            <a:spLocks/>
          </p:cNvSpPr>
          <p:nvPr/>
        </p:nvSpPr>
        <p:spPr>
          <a:xfrm>
            <a:off x="12865" y="1219200"/>
            <a:ext cx="1295400" cy="4219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>
                <a:solidFill>
                  <a:schemeClr val="accent5"/>
                </a:solidFill>
              </a:rPr>
              <a:t>Density</a:t>
            </a: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r>
              <a:rPr lang="en-US" sz="1200" dirty="0">
                <a:solidFill>
                  <a:schemeClr val="accent5"/>
                </a:solidFill>
              </a:rPr>
              <a:t>Temperature</a:t>
            </a: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endParaRPr lang="en-US" sz="1200" dirty="0">
              <a:solidFill>
                <a:schemeClr val="accent5"/>
              </a:solidFill>
            </a:endParaRPr>
          </a:p>
          <a:p>
            <a:r>
              <a:rPr lang="en-US" sz="1200" dirty="0">
                <a:solidFill>
                  <a:schemeClr val="accent5"/>
                </a:solidFill>
              </a:rPr>
              <a:t>`Quark phase’</a:t>
            </a:r>
            <a:endParaRPr lang="nl-NL" sz="1200" dirty="0">
              <a:solidFill>
                <a:schemeClr val="accent5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A9D35B-72EC-7029-1A25-018AACBBA6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5677" y="1861318"/>
            <a:ext cx="437845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874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385FF5-0D2E-06B2-482A-2B7645ADF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DBA5F7-FF78-C20B-165A-F5934D387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 dirty="0"/>
              <a:t>Surprising connections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BDC4008B-4D57-93D4-8F26-BF3E1F89BDD4}"/>
              </a:ext>
            </a:extLst>
          </p:cNvPr>
          <p:cNvSpPr txBox="1">
            <a:spLocks/>
          </p:cNvSpPr>
          <p:nvPr/>
        </p:nvSpPr>
        <p:spPr>
          <a:xfrm>
            <a:off x="6400800" y="2209273"/>
            <a:ext cx="5638800" cy="8265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Potential bubble walls in neutron star mergers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E507013F-C846-144A-E921-BBC0E1472B5D}"/>
              </a:ext>
            </a:extLst>
          </p:cNvPr>
          <p:cNvSpPr txBox="1">
            <a:spLocks/>
          </p:cNvSpPr>
          <p:nvPr/>
        </p:nvSpPr>
        <p:spPr>
          <a:xfrm>
            <a:off x="457200" y="2209800"/>
            <a:ext cx="4800600" cy="8259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500" dirty="0">
                <a:solidFill>
                  <a:schemeClr val="accent5"/>
                </a:solidFill>
              </a:rPr>
              <a:t>1st order </a:t>
            </a:r>
            <a:r>
              <a:rPr lang="nl-NL" sz="2500" dirty="0" err="1">
                <a:solidFill>
                  <a:schemeClr val="accent5"/>
                </a:solidFill>
              </a:rPr>
              <a:t>hadronic</a:t>
            </a:r>
            <a:r>
              <a:rPr lang="nl-NL" sz="2500" dirty="0">
                <a:solidFill>
                  <a:schemeClr val="accent5"/>
                </a:solidFill>
              </a:rPr>
              <a:t> – quark </a:t>
            </a:r>
            <a:r>
              <a:rPr lang="nl-NL" sz="2500" dirty="0" err="1">
                <a:solidFill>
                  <a:schemeClr val="accent5"/>
                </a:solidFill>
              </a:rPr>
              <a:t>transition</a:t>
            </a:r>
            <a:r>
              <a:rPr lang="nl-NL" sz="2500" dirty="0">
                <a:solidFill>
                  <a:schemeClr val="accent5"/>
                </a:solidFill>
              </a:rPr>
              <a:t> </a:t>
            </a:r>
            <a:r>
              <a:rPr lang="nl-NL" sz="2500" dirty="0" err="1">
                <a:solidFill>
                  <a:schemeClr val="accent5"/>
                </a:solidFill>
              </a:rPr>
              <a:t>conjectured</a:t>
            </a:r>
            <a:endParaRPr lang="nl-NL" sz="2500" dirty="0">
              <a:solidFill>
                <a:schemeClr val="accent5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CC1FE6-0F41-509D-CF23-D001E79C3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1" y="3925023"/>
            <a:ext cx="2303912" cy="22780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90F80D-3EAB-10E2-BF13-8DB3745858BE}"/>
              </a:ext>
            </a:extLst>
          </p:cNvPr>
          <p:cNvSpPr txBox="1"/>
          <p:nvPr/>
        </p:nvSpPr>
        <p:spPr>
          <a:xfrm>
            <a:off x="-61133" y="6495018"/>
            <a:ext cx="12132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w Cen MT" pitchFamily="34" charset="0"/>
              </a:rPr>
              <a:t>Tyler Gorda, Oleg </a:t>
            </a:r>
            <a:r>
              <a:rPr lang="en-US" sz="900" dirty="0" err="1">
                <a:latin typeface="Tw Cen MT" pitchFamily="34" charset="0"/>
              </a:rPr>
              <a:t>Komoltsev</a:t>
            </a:r>
            <a:r>
              <a:rPr lang="en-US" sz="900" dirty="0">
                <a:latin typeface="Tw Cen MT" pitchFamily="34" charset="0"/>
              </a:rPr>
              <a:t> and Aleksi Kurkela, Ab-initio QCD Calculations Impact the Inference of the Neutron-star-matter Equation of State (2022)</a:t>
            </a:r>
          </a:p>
          <a:p>
            <a:r>
              <a:rPr lang="en-US" sz="900" dirty="0">
                <a:latin typeface="Tw Cen MT" pitchFamily="34" charset="0"/>
              </a:rPr>
              <a:t>Jorge </a:t>
            </a:r>
            <a:r>
              <a:rPr lang="en-US" sz="900" dirty="0" err="1">
                <a:latin typeface="Tw Cen MT" pitchFamily="34" charset="0"/>
              </a:rPr>
              <a:t>Casalderrey</a:t>
            </a:r>
            <a:r>
              <a:rPr lang="en-US" sz="900" dirty="0">
                <a:latin typeface="Tw Cen MT" pitchFamily="34" charset="0"/>
              </a:rPr>
              <a:t>-Solana, David Mateos and Mikel Sanchez-</a:t>
            </a:r>
            <a:r>
              <a:rPr lang="en-US" sz="900" dirty="0" err="1">
                <a:latin typeface="Tw Cen MT" pitchFamily="34" charset="0"/>
              </a:rPr>
              <a:t>Garitaonandia</a:t>
            </a:r>
            <a:r>
              <a:rPr lang="en-US" sz="900" dirty="0">
                <a:latin typeface="Tw Cen MT" pitchFamily="34" charset="0"/>
              </a:rPr>
              <a:t>, Mega-Hertz Gravitational Waves from Neutron Star Mergers (2022)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9ACE90-01B0-2588-B7EE-3736CBF6E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006912"/>
            <a:ext cx="2201659" cy="21834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8B8576B-E140-1D20-F1E5-98FEBE23DA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800" y="4316763"/>
            <a:ext cx="1954071" cy="17354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8445E63-F9B2-09CC-5B20-B15B7F34FD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2350" y="850099"/>
            <a:ext cx="5368086" cy="1071712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42F53420-6D79-25B4-99FA-2CADADEABA12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1369581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27778-890B-4441-C3FA-40917EF3D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5B469-C149-E351-1290-BC33B50DB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 dirty="0"/>
              <a:t>Bubble wall velocities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AD993E2F-F99F-5123-2380-6348C91F4968}"/>
              </a:ext>
            </a:extLst>
          </p:cNvPr>
          <p:cNvSpPr txBox="1">
            <a:spLocks/>
          </p:cNvSpPr>
          <p:nvPr/>
        </p:nvSpPr>
        <p:spPr>
          <a:xfrm>
            <a:off x="228600" y="2133600"/>
            <a:ext cx="6553200" cy="4191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Holographic `bubbles’ (planes) in a QCD-like phase diagram</a:t>
            </a:r>
          </a:p>
          <a:p>
            <a:pPr>
              <a:lnSpc>
                <a:spcPct val="120000"/>
              </a:lnSpc>
            </a:pPr>
            <a:endParaRPr lang="en-US" sz="18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Relevant for neutron stars and potentially early universe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Superheated and supercooled transitions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The bubble wall velocity is microscopic information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+mn-lt"/>
              </a:rPr>
              <a:t>After determining velocity hydro can be used (</a:t>
            </a:r>
            <a:r>
              <a:rPr lang="en-US" sz="1600" dirty="0" err="1">
                <a:solidFill>
                  <a:schemeClr val="tx1"/>
                </a:solidFill>
                <a:latin typeface="+mn-lt"/>
              </a:rPr>
              <a:t>WallGo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) 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+mn-lt"/>
              </a:rPr>
              <a:t>Signature gravitational waves (MHz for mergers)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900" dirty="0">
              <a:solidFill>
                <a:schemeClr val="tx1"/>
              </a:solidFill>
              <a:latin typeface="+mn-lt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CB35DD-1431-3F5F-4B7A-9876D6168825}"/>
              </a:ext>
            </a:extLst>
          </p:cNvPr>
          <p:cNvSpPr txBox="1"/>
          <p:nvPr/>
        </p:nvSpPr>
        <p:spPr>
          <a:xfrm>
            <a:off x="-25400" y="6627168"/>
            <a:ext cx="121324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w Cen MT" pitchFamily="34" charset="0"/>
              </a:rPr>
              <a:t>Yago Bea, Mauro Giliberti, David Mateos, Mikel Sanchez-</a:t>
            </a:r>
            <a:r>
              <a:rPr lang="en-US" sz="900" dirty="0" err="1">
                <a:latin typeface="Tw Cen MT" pitchFamily="34" charset="0"/>
              </a:rPr>
              <a:t>Garitaonandia</a:t>
            </a:r>
            <a:r>
              <a:rPr lang="en-US" sz="900" dirty="0">
                <a:latin typeface="Tw Cen MT" pitchFamily="34" charset="0"/>
              </a:rPr>
              <a:t>, Alexandre </a:t>
            </a:r>
            <a:r>
              <a:rPr lang="en-US" sz="900" dirty="0" err="1">
                <a:latin typeface="Tw Cen MT" pitchFamily="34" charset="0"/>
              </a:rPr>
              <a:t>Serantese</a:t>
            </a:r>
            <a:r>
              <a:rPr lang="en-US" sz="900" dirty="0">
                <a:latin typeface="Tw Cen MT" pitchFamily="34" charset="0"/>
              </a:rPr>
              <a:t> and Miguel </a:t>
            </a:r>
            <a:r>
              <a:rPr lang="en-US" sz="900" dirty="0" err="1">
                <a:latin typeface="Tw Cen MT" pitchFamily="34" charset="0"/>
              </a:rPr>
              <a:t>Zilhao</a:t>
            </a:r>
            <a:r>
              <a:rPr lang="en-US" sz="900" dirty="0">
                <a:latin typeface="Tw Cen MT" pitchFamily="34" charset="0"/>
              </a:rPr>
              <a:t>, Bubble dynamics in a QCD-like phase diagram</a:t>
            </a:r>
            <a:r>
              <a:rPr lang="en-GB" sz="900" dirty="0">
                <a:latin typeface="Tw Cen MT" pitchFamily="34" charset="0"/>
              </a:rPr>
              <a:t> (2024)</a:t>
            </a:r>
            <a:endParaRPr lang="en-US" sz="900" dirty="0">
              <a:latin typeface="Tw Cen MT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22B838-774A-981D-5E72-82639D242A0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34200" y="359610"/>
            <a:ext cx="2281179" cy="23421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1D6138-4C95-525A-6B5F-9084E0EEEBB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23228" y="432277"/>
            <a:ext cx="2465572" cy="19944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4E5D60-7FB3-EAB4-24A7-43EFC365824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2756" y="2760543"/>
            <a:ext cx="5309308" cy="4052230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45FC6CC5-EB96-51BA-850E-FAEDAB904C13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3000448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CF3E58-BE15-DB81-29ED-60C411E11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D3389D-E4B6-562D-1DBF-721A78AB3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 dirty="0"/>
              <a:t>Surprising connections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1674E77F-96F2-E894-521D-5D601D6F2248}"/>
              </a:ext>
            </a:extLst>
          </p:cNvPr>
          <p:cNvSpPr txBox="1">
            <a:spLocks/>
          </p:cNvSpPr>
          <p:nvPr/>
        </p:nvSpPr>
        <p:spPr>
          <a:xfrm>
            <a:off x="6400800" y="2209273"/>
            <a:ext cx="5638800" cy="8265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Bubble walls in the early universe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3FC793C0-02CC-6C80-855F-CC51663AE277}"/>
              </a:ext>
            </a:extLst>
          </p:cNvPr>
          <p:cNvSpPr txBox="1">
            <a:spLocks/>
          </p:cNvSpPr>
          <p:nvPr/>
        </p:nvSpPr>
        <p:spPr>
          <a:xfrm>
            <a:off x="457200" y="2209800"/>
            <a:ext cx="5715000" cy="8259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500" dirty="0" err="1">
                <a:solidFill>
                  <a:schemeClr val="accent5"/>
                </a:solidFill>
              </a:rPr>
              <a:t>Potential</a:t>
            </a:r>
            <a:r>
              <a:rPr lang="nl-NL" sz="2500" dirty="0">
                <a:solidFill>
                  <a:schemeClr val="accent5"/>
                </a:solidFill>
              </a:rPr>
              <a:t> (BSM) first order </a:t>
            </a:r>
            <a:r>
              <a:rPr lang="nl-NL" sz="2500" dirty="0" err="1">
                <a:solidFill>
                  <a:schemeClr val="accent5"/>
                </a:solidFill>
              </a:rPr>
              <a:t>phase</a:t>
            </a:r>
            <a:r>
              <a:rPr lang="nl-NL" sz="2500" dirty="0">
                <a:solidFill>
                  <a:schemeClr val="accent5"/>
                </a:solidFill>
              </a:rPr>
              <a:t> </a:t>
            </a:r>
            <a:r>
              <a:rPr lang="nl-NL" sz="2500" dirty="0" err="1">
                <a:solidFill>
                  <a:schemeClr val="accent5"/>
                </a:solidFill>
              </a:rPr>
              <a:t>transitions</a:t>
            </a:r>
            <a:r>
              <a:rPr lang="nl-NL" sz="2500" dirty="0">
                <a:solidFill>
                  <a:schemeClr val="accent5"/>
                </a:solidFill>
              </a:rPr>
              <a:t> at zero </a:t>
            </a:r>
            <a:r>
              <a:rPr lang="nl-NL" sz="2500" dirty="0" err="1">
                <a:solidFill>
                  <a:schemeClr val="accent5"/>
                </a:solidFill>
              </a:rPr>
              <a:t>density</a:t>
            </a:r>
            <a:endParaRPr lang="nl-NL" sz="2500" dirty="0">
              <a:solidFill>
                <a:schemeClr val="accent5"/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EAF1C2A-E30B-A819-47BB-CCC0712E1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481512"/>
            <a:ext cx="4191000" cy="235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873BCF-61DA-62A9-7D6F-99970619B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5141422"/>
            <a:ext cx="2686350" cy="1729486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1BB44DCE-0F2C-D238-9CE3-C61BB3ABE20D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3438122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000FC-5DFF-87BB-59FE-80EBD85745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F45926-E0BA-5721-2A85-BBB4A2E3F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 dirty="0"/>
              <a:t>Surprising connections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71919A94-BC81-9A66-0386-E82121E1008A}"/>
              </a:ext>
            </a:extLst>
          </p:cNvPr>
          <p:cNvSpPr txBox="1">
            <a:spLocks/>
          </p:cNvSpPr>
          <p:nvPr/>
        </p:nvSpPr>
        <p:spPr>
          <a:xfrm>
            <a:off x="6172200" y="2068563"/>
            <a:ext cx="5867400" cy="8265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Formation of quark-gluon plasma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B47E1854-1504-B2A9-1C8D-9EC7D81E2669}"/>
              </a:ext>
            </a:extLst>
          </p:cNvPr>
          <p:cNvSpPr txBox="1">
            <a:spLocks/>
          </p:cNvSpPr>
          <p:nvPr/>
        </p:nvSpPr>
        <p:spPr>
          <a:xfrm>
            <a:off x="457200" y="2209800"/>
            <a:ext cx="5334000" cy="6813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500" dirty="0">
                <a:solidFill>
                  <a:schemeClr val="accent5"/>
                </a:solidFill>
              </a:rPr>
              <a:t>Colliding </a:t>
            </a:r>
            <a:r>
              <a:rPr lang="nl-NL" sz="2500" dirty="0" err="1">
                <a:solidFill>
                  <a:schemeClr val="accent5"/>
                </a:solidFill>
              </a:rPr>
              <a:t>gravitational</a:t>
            </a:r>
            <a:r>
              <a:rPr lang="nl-NL" sz="2500" dirty="0">
                <a:solidFill>
                  <a:schemeClr val="accent5"/>
                </a:solidFill>
              </a:rPr>
              <a:t> waves</a:t>
            </a: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33F70636-D4C4-538D-EFCA-4B9B09DC11A9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17624045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1915" y="-494930"/>
            <a:ext cx="8382000" cy="1371600"/>
          </a:xfrm>
        </p:spPr>
        <p:txBody>
          <a:bodyPr>
            <a:normAutofit/>
          </a:bodyPr>
          <a:lstStyle/>
          <a:p>
            <a:r>
              <a:rPr lang="nl-NL" sz="3200" dirty="0" err="1"/>
              <a:t>Thermalisation</a:t>
            </a:r>
            <a:r>
              <a:rPr lang="nl-NL" sz="3200" dirty="0"/>
              <a:t> in </a:t>
            </a:r>
            <a:r>
              <a:rPr lang="nl-NL" sz="3200" dirty="0" err="1"/>
              <a:t>holography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18</a:t>
            </a:fld>
            <a:r>
              <a:rPr lang="nl-NL" dirty="0"/>
              <a:t>/25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77908" y="1681097"/>
            <a:ext cx="6273410" cy="5076060"/>
          </a:xfrm>
        </p:spPr>
        <p:txBody>
          <a:bodyPr>
            <a:normAutofit/>
          </a:bodyPr>
          <a:lstStyle/>
          <a:p>
            <a:r>
              <a:rPr lang="en-US" sz="1600" dirty="0"/>
              <a:t>Simulating a heavy ion collisions with colliding </a:t>
            </a:r>
            <a:br>
              <a:rPr lang="en-US" sz="1600" dirty="0"/>
            </a:br>
            <a:r>
              <a:rPr lang="en-US" sz="1600" dirty="0"/>
              <a:t>gravitational waves in AdS</a:t>
            </a:r>
            <a:r>
              <a:rPr lang="en-US" sz="1600" baseline="-25000" dirty="0"/>
              <a:t>5</a:t>
            </a:r>
            <a:r>
              <a:rPr lang="en-US" sz="1600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Near boundary collision is `transparent’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A bulk event horizon forms (in </a:t>
            </a:r>
            <a:r>
              <a:rPr lang="en-US" sz="1600" b="0" dirty="0" err="1"/>
              <a:t>AdS</a:t>
            </a:r>
            <a:r>
              <a:rPr lang="en-US" sz="1600" b="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Energy density is non-monotonic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Negative energy density trailing on the </a:t>
            </a:r>
            <a:r>
              <a:rPr lang="en-US" sz="1600" b="0" dirty="0" err="1"/>
              <a:t>lightcone</a:t>
            </a:r>
            <a:r>
              <a:rPr lang="en-US" sz="1600" b="0" dirty="0"/>
              <a:t> (purple)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Viscous relativistic hydrodynamics applies</a:t>
            </a:r>
            <a:br>
              <a:rPr lang="en-US" sz="1600" b="0" dirty="0"/>
            </a:br>
            <a:r>
              <a:rPr lang="en-US" sz="1600" b="0" dirty="0"/>
              <a:t>‘as fast as possible’ (1/T(t)): </a:t>
            </a:r>
            <a:r>
              <a:rPr lang="en-US" sz="1600" dirty="0" err="1">
                <a:solidFill>
                  <a:schemeClr val="accent5"/>
                </a:solidFill>
              </a:rPr>
              <a:t>hydrodynamisation</a:t>
            </a:r>
            <a:endParaRPr lang="en-US" sz="1600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Not a perfect model for heavy ions (no boost invariance)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-31750" y="6604841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Tw Cen MT" pitchFamily="34" charset="0"/>
              </a:rPr>
              <a:t>WS, Gravitational Collisions and the Quark-Gluon </a:t>
            </a:r>
            <a:r>
              <a:rPr lang="it-IT" sz="1200" dirty="0">
                <a:latin typeface="Tw Cen MT" pitchFamily="34" charset="0"/>
              </a:rPr>
              <a:t>Plasma (2014)</a:t>
            </a:r>
            <a:endParaRPr lang="en-US" sz="1200" dirty="0">
              <a:latin typeface="Tw Cen MT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6975862" y="4785974"/>
            <a:ext cx="360040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7263894" y="4785974"/>
            <a:ext cx="2146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Extra AdS direction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22AA99C2-5608-4657-9837-1301C05D74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556414"/>
            <a:ext cx="5583358" cy="29990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B6EA9063-8C1F-A438-FED7-D59F3F5301BF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61CA06-6C6B-16D1-D974-AF91BCC929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859" y="5385805"/>
            <a:ext cx="2857501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66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437EC-0A17-FB9C-356E-3BCF40489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F9DC10-EA65-D0AD-268D-116E8FF7A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 dirty="0"/>
              <a:t>Surprising connections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1FA4D97D-559E-CD72-90A5-BB2429E29C4F}"/>
              </a:ext>
            </a:extLst>
          </p:cNvPr>
          <p:cNvSpPr txBox="1">
            <a:spLocks/>
          </p:cNvSpPr>
          <p:nvPr/>
        </p:nvSpPr>
        <p:spPr>
          <a:xfrm>
            <a:off x="6172200" y="2066584"/>
            <a:ext cx="5867400" cy="8265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The building of spacetime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C8224D83-EA84-6168-577E-79C6773DB6B2}"/>
              </a:ext>
            </a:extLst>
          </p:cNvPr>
          <p:cNvSpPr txBox="1">
            <a:spLocks/>
          </p:cNvSpPr>
          <p:nvPr/>
        </p:nvSpPr>
        <p:spPr>
          <a:xfrm>
            <a:off x="457200" y="2209800"/>
            <a:ext cx="4486569" cy="6813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Entanglement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3B7217-3EDE-396F-CDF9-125C33C28010}"/>
              </a:ext>
            </a:extLst>
          </p:cNvPr>
          <p:cNvSpPr txBox="1"/>
          <p:nvPr/>
        </p:nvSpPr>
        <p:spPr>
          <a:xfrm>
            <a:off x="-76200" y="6427113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Shinsei Ryu, Tadashi Takayanagi, Holographic Derivation of Entanglement Entropy from </a:t>
            </a:r>
            <a:r>
              <a:rPr lang="en-US" sz="1100" dirty="0" err="1">
                <a:latin typeface="Tw Cen MT" pitchFamily="34" charset="0"/>
              </a:rPr>
              <a:t>AdS</a:t>
            </a:r>
            <a:r>
              <a:rPr lang="en-US" sz="1100" dirty="0">
                <a:latin typeface="Tw Cen MT" pitchFamily="34" charset="0"/>
              </a:rPr>
              <a:t>/CFT (2006)</a:t>
            </a:r>
          </a:p>
          <a:p>
            <a:r>
              <a:rPr lang="en-GB" sz="1100" dirty="0">
                <a:latin typeface="Tw Cen MT" pitchFamily="34" charset="0"/>
              </a:rPr>
              <a:t>Mark Van </a:t>
            </a:r>
            <a:r>
              <a:rPr lang="en-GB" sz="1100" dirty="0" err="1">
                <a:latin typeface="Tw Cen MT" pitchFamily="34" charset="0"/>
              </a:rPr>
              <a:t>Raamsdonk</a:t>
            </a:r>
            <a:r>
              <a:rPr lang="en-US" sz="1100" dirty="0">
                <a:latin typeface="Tw Cen MT" pitchFamily="34" charset="0"/>
              </a:rPr>
              <a:t>, </a:t>
            </a:r>
            <a:r>
              <a:rPr lang="en-GB" sz="1100" dirty="0">
                <a:latin typeface="Tw Cen MT" pitchFamily="34" charset="0"/>
              </a:rPr>
              <a:t>Building up spacetime with quantum entanglement (2010)</a:t>
            </a: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77386F0E-2A63-905D-D94C-EB8F2AA21960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6748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742" y="125549"/>
            <a:ext cx="80772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QCD and gravitation</a:t>
            </a:r>
            <a:endParaRPr lang="nl-NL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</a:t>
            </a:fld>
            <a:r>
              <a:rPr lang="nl-NL" dirty="0"/>
              <a:t>/25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5B2C69-D75C-0CEF-88A3-DCCCCA33E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0" y="678503"/>
            <a:ext cx="4063931" cy="23673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038591-6ECE-4AE2-EF82-D7E00CF48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405" y="3304552"/>
            <a:ext cx="6531577" cy="3427899"/>
          </a:xfrm>
          <a:prstGeom prst="rect">
            <a:avLst/>
          </a:prstGeom>
        </p:spPr>
      </p:pic>
      <p:pic>
        <p:nvPicPr>
          <p:cNvPr id="1026" name="Picture 2" descr="Water Balloons">
            <a:extLst>
              <a:ext uri="{FF2B5EF4-FFF2-40B4-BE49-F238E27FC236}">
                <a16:creationId xmlns:a16="http://schemas.microsoft.com/office/drawing/2014/main" id="{D78678B6-802F-51FD-BA99-BF6600D30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9" y="722309"/>
            <a:ext cx="4619502" cy="569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097A8944-22FB-4657-25BA-6208E514A85B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67FD17-EBB8-303A-078F-35BF18BE93D2}"/>
              </a:ext>
            </a:extLst>
          </p:cNvPr>
          <p:cNvSpPr txBox="1"/>
          <p:nvPr/>
        </p:nvSpPr>
        <p:spPr>
          <a:xfrm>
            <a:off x="0" y="6553200"/>
            <a:ext cx="8167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Randall Munroe, </a:t>
            </a:r>
            <a:r>
              <a:rPr lang="en-GB" sz="1200" dirty="0">
                <a:hlinkClick r:id="rId6"/>
              </a:rPr>
              <a:t>https://www.xkcd.com/2561/</a:t>
            </a:r>
            <a:r>
              <a:rPr lang="en-GB" sz="1200" dirty="0"/>
              <a:t> (10 March 2025)</a:t>
            </a:r>
          </a:p>
        </p:txBody>
      </p:sp>
    </p:spTree>
    <p:extLst>
      <p:ext uri="{BB962C8B-B14F-4D97-AF65-F5344CB8AC3E}">
        <p14:creationId xmlns:p14="http://schemas.microsoft.com/office/powerpoint/2010/main" val="3292938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D6CE3864-C424-4E4D-BA82-918A3090EDFE}"/>
              </a:ext>
            </a:extLst>
          </p:cNvPr>
          <p:cNvSpPr txBox="1"/>
          <p:nvPr/>
        </p:nvSpPr>
        <p:spPr>
          <a:xfrm>
            <a:off x="-92883" y="6635923"/>
            <a:ext cx="876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Jorge </a:t>
            </a:r>
            <a:r>
              <a:rPr lang="en-US" sz="1100" dirty="0" err="1">
                <a:latin typeface="Tw Cen MT" pitchFamily="34" charset="0"/>
              </a:rPr>
              <a:t>Casalderrey</a:t>
            </a:r>
            <a:r>
              <a:rPr lang="en-US" sz="1100" dirty="0">
                <a:latin typeface="Tw Cen MT" pitchFamily="34" charset="0"/>
              </a:rPr>
              <a:t>, Christian Ecker, David </a:t>
            </a:r>
            <a:r>
              <a:rPr lang="en-US" sz="1100" dirty="0" err="1">
                <a:latin typeface="Tw Cen MT" pitchFamily="34" charset="0"/>
              </a:rPr>
              <a:t>Mateos</a:t>
            </a:r>
            <a:r>
              <a:rPr lang="en-US" sz="1100" dirty="0">
                <a:latin typeface="Tw Cen MT" pitchFamily="34" charset="0"/>
              </a:rPr>
              <a:t> and WS, Strong-coupling dynamics and entanglement in de Sitter space (2020)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65677"/>
            <a:ext cx="8988425" cy="766763"/>
          </a:xfrm>
        </p:spPr>
        <p:txBody>
          <a:bodyPr>
            <a:normAutofit/>
          </a:bodyPr>
          <a:lstStyle/>
          <a:p>
            <a:r>
              <a:rPr lang="en-US" sz="3200" cap="none" dirty="0"/>
              <a:t>EMPTY d</a:t>
            </a:r>
            <a:r>
              <a:rPr lang="en-US" sz="3200" dirty="0"/>
              <a:t>s on the boundary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FA8475BA-2294-4867-908C-364CA08F3FE1}"/>
              </a:ext>
            </a:extLst>
          </p:cNvPr>
          <p:cNvSpPr txBox="1">
            <a:spLocks/>
          </p:cNvSpPr>
          <p:nvPr/>
        </p:nvSpPr>
        <p:spPr>
          <a:xfrm>
            <a:off x="759283" y="1747658"/>
            <a:ext cx="5444702" cy="449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/>
              <a:t>Event, apparent and ‘entanglement’ horizons for bulk dual to empty de Sitter</a:t>
            </a:r>
          </a:p>
          <a:p>
            <a:pPr lvl="1"/>
            <a:r>
              <a:rPr lang="en-US" sz="1700" dirty="0"/>
              <a:t>The event horizon gives the de Sitter temperature</a:t>
            </a:r>
          </a:p>
          <a:p>
            <a:pPr marL="274320" lvl="1" indent="0">
              <a:buNone/>
            </a:pPr>
            <a:endParaRPr lang="en-US" sz="1700" dirty="0"/>
          </a:p>
          <a:p>
            <a:pPr indent="-182880"/>
            <a:endParaRPr lang="en-US" sz="1700" dirty="0"/>
          </a:p>
          <a:p>
            <a:pPr indent="-182880"/>
            <a:r>
              <a:rPr lang="en-US" sz="1700" dirty="0"/>
              <a:t>Entanglement entropy = extremal surface: interesting picture of de Sitter entropy</a:t>
            </a:r>
          </a:p>
          <a:p>
            <a:pPr lvl="1"/>
            <a:r>
              <a:rPr lang="en-US" sz="1700" dirty="0"/>
              <a:t>Subtle: entropy needs </a:t>
            </a:r>
            <a:r>
              <a:rPr lang="en-US" sz="1700" dirty="0" err="1"/>
              <a:t>regularisation</a:t>
            </a:r>
            <a:r>
              <a:rPr lang="en-US" sz="1700" dirty="0"/>
              <a:t> both </a:t>
            </a:r>
            <a:br>
              <a:rPr lang="en-US" sz="1700" dirty="0"/>
            </a:br>
            <a:r>
              <a:rPr lang="en-US" sz="1700" dirty="0"/>
              <a:t>in QFT and in </a:t>
            </a:r>
            <a:r>
              <a:rPr lang="en-US" sz="1700" dirty="0" err="1"/>
              <a:t>AdS</a:t>
            </a:r>
            <a:endParaRPr lang="en-US" sz="1700" dirty="0"/>
          </a:p>
          <a:p>
            <a:pPr lvl="2"/>
            <a:endParaRPr lang="en-US" sz="1500" dirty="0"/>
          </a:p>
          <a:p>
            <a:pPr lvl="1"/>
            <a:r>
              <a:rPr lang="en-US" sz="1700" dirty="0"/>
              <a:t>Only `</a:t>
            </a:r>
            <a:r>
              <a:rPr lang="en-US" sz="1700" dirty="0" err="1"/>
              <a:t>superobservers</a:t>
            </a:r>
            <a:r>
              <a:rPr lang="en-US" sz="1700" dirty="0"/>
              <a:t>’ can see behind event horizon (if and only if (!))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0" dirty="0">
              <a:solidFill>
                <a:srgbClr val="0070C0"/>
              </a:solidFill>
            </a:endParaRPr>
          </a:p>
        </p:txBody>
      </p:sp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4E2CCC29-7B6F-4CA3-9C02-8EDFE7216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20</a:t>
            </a:fld>
            <a:r>
              <a:rPr lang="nl-NL" dirty="0"/>
              <a:t>/25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BDC660-336C-4153-851E-E4011E5A9B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1763" y="5228139"/>
            <a:ext cx="1046045" cy="4521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C14D52-E69C-4018-B3BA-46593A7AD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5050" y="1848150"/>
            <a:ext cx="4579736" cy="3257245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7CDD82F-1190-4BF8-B39E-C8E8246337E7}"/>
              </a:ext>
            </a:extLst>
          </p:cNvPr>
          <p:cNvSpPr txBox="1">
            <a:spLocks/>
          </p:cNvSpPr>
          <p:nvPr/>
        </p:nvSpPr>
        <p:spPr>
          <a:xfrm>
            <a:off x="8710367" y="5228139"/>
            <a:ext cx="2819400" cy="625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Event horizon: 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027D009-E97E-4907-A7AE-6CA70CE6BE2C}"/>
              </a:ext>
            </a:extLst>
          </p:cNvPr>
          <p:cNvSpPr txBox="1">
            <a:spLocks/>
          </p:cNvSpPr>
          <p:nvPr/>
        </p:nvSpPr>
        <p:spPr>
          <a:xfrm>
            <a:off x="8539191" y="3430129"/>
            <a:ext cx="2819400" cy="625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4856059-5830-47FD-9EDF-BEF0C4FE3EDB}"/>
              </a:ext>
            </a:extLst>
          </p:cNvPr>
          <p:cNvSpPr txBox="1">
            <a:spLocks/>
          </p:cNvSpPr>
          <p:nvPr/>
        </p:nvSpPr>
        <p:spPr>
          <a:xfrm>
            <a:off x="8710367" y="5684418"/>
            <a:ext cx="2819400" cy="625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Cosmological horizon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B7A223B-1BA4-47F0-A9C3-AAA7699745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7715" y="5887007"/>
            <a:ext cx="960164" cy="6154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EC0EAFB-2623-4054-8798-C126372C09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1050537"/>
            <a:ext cx="4041342" cy="387349"/>
          </a:xfrm>
          <a:prstGeom prst="rect">
            <a:avLst/>
          </a:prstGeom>
        </p:spPr>
      </p:pic>
      <p:sp>
        <p:nvSpPr>
          <p:cNvPr id="8" name="Down Arrow 7">
            <a:extLst>
              <a:ext uri="{FF2B5EF4-FFF2-40B4-BE49-F238E27FC236}">
                <a16:creationId xmlns:a16="http://schemas.microsoft.com/office/drawing/2014/main" id="{FB5FB3CF-C0EB-08C8-E31B-7EBF9C111F2D}"/>
              </a:ext>
            </a:extLst>
          </p:cNvPr>
          <p:cNvSpPr/>
          <p:nvPr/>
        </p:nvSpPr>
        <p:spPr>
          <a:xfrm rot="10800000">
            <a:off x="11347768" y="2543286"/>
            <a:ext cx="360040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5CB888-3D06-0B4B-5958-F1CAA9C142B8}"/>
              </a:ext>
            </a:extLst>
          </p:cNvPr>
          <p:cNvSpPr txBox="1"/>
          <p:nvPr/>
        </p:nvSpPr>
        <p:spPr>
          <a:xfrm>
            <a:off x="9829800" y="1437886"/>
            <a:ext cx="2146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Extra AdS direction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6A49F-A884-DF06-05A1-CE0E6DA9368B}"/>
              </a:ext>
            </a:extLst>
          </p:cNvPr>
          <p:cNvCxnSpPr>
            <a:cxnSpLocks/>
          </p:cNvCxnSpPr>
          <p:nvPr/>
        </p:nvCxnSpPr>
        <p:spPr>
          <a:xfrm>
            <a:off x="7627715" y="5454229"/>
            <a:ext cx="9601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8">
            <a:extLst>
              <a:ext uri="{FF2B5EF4-FFF2-40B4-BE49-F238E27FC236}">
                <a16:creationId xmlns:a16="http://schemas.microsoft.com/office/drawing/2014/main" id="{31A7A0D8-C37B-CF1C-1A43-AAF0BFA8367C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33590185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EA816-D696-5334-D653-527B4F67A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DB763E-3EE8-FE11-BFB9-D42CEF43B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 dirty="0"/>
              <a:t>Surprising connections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05C8B1E4-FBFF-F053-94A8-492104AF232E}"/>
              </a:ext>
            </a:extLst>
          </p:cNvPr>
          <p:cNvSpPr txBox="1">
            <a:spLocks/>
          </p:cNvSpPr>
          <p:nvPr/>
        </p:nvSpPr>
        <p:spPr>
          <a:xfrm>
            <a:off x="6172200" y="2209273"/>
            <a:ext cx="5867400" cy="8265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Gravitational radiation / </a:t>
            </a:r>
            <a:br>
              <a:rPr lang="en-US" sz="2500" dirty="0">
                <a:solidFill>
                  <a:schemeClr val="accent5"/>
                </a:solidFill>
              </a:rPr>
            </a:br>
            <a:r>
              <a:rPr lang="en-US" sz="2500" dirty="0">
                <a:solidFill>
                  <a:schemeClr val="accent5"/>
                </a:solidFill>
              </a:rPr>
              <a:t>galaxy clustering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95EBF840-4437-F18E-28A8-A3A27FA785FE}"/>
              </a:ext>
            </a:extLst>
          </p:cNvPr>
          <p:cNvSpPr txBox="1">
            <a:spLocks/>
          </p:cNvSpPr>
          <p:nvPr/>
        </p:nvSpPr>
        <p:spPr>
          <a:xfrm>
            <a:off x="457200" y="2209800"/>
            <a:ext cx="4486569" cy="6813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Amplitudes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4060E02A-9546-1FA8-CE0E-1F520D2F02D0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4038592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AD6D2D-A627-89C3-F3CE-BF6035243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3B798D-FDF6-5E7C-5481-AC0362477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 dirty="0"/>
              <a:t>Surprising connections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76674504-DBD1-2F5B-3AC8-65D45157D1A7}"/>
              </a:ext>
            </a:extLst>
          </p:cNvPr>
          <p:cNvSpPr txBox="1">
            <a:spLocks/>
          </p:cNvSpPr>
          <p:nvPr/>
        </p:nvSpPr>
        <p:spPr>
          <a:xfrm>
            <a:off x="6096000" y="2209800"/>
            <a:ext cx="5867400" cy="8265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 err="1">
                <a:solidFill>
                  <a:schemeClr val="accent5"/>
                </a:solidFill>
              </a:rPr>
              <a:t>Thermalisation</a:t>
            </a:r>
            <a:r>
              <a:rPr lang="en-US" sz="2500" dirty="0">
                <a:solidFill>
                  <a:schemeClr val="accent5"/>
                </a:solidFill>
              </a:rPr>
              <a:t> of </a:t>
            </a:r>
            <a:br>
              <a:rPr lang="en-US" sz="2500" dirty="0">
                <a:solidFill>
                  <a:schemeClr val="accent5"/>
                </a:solidFill>
              </a:rPr>
            </a:br>
            <a:r>
              <a:rPr lang="en-US" sz="2500" dirty="0">
                <a:solidFill>
                  <a:schemeClr val="accent5"/>
                </a:solidFill>
              </a:rPr>
              <a:t>quark-gluon plasma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5F4944EC-1FFE-631B-E550-B8D285C3AFF3}"/>
              </a:ext>
            </a:extLst>
          </p:cNvPr>
          <p:cNvSpPr txBox="1">
            <a:spLocks/>
          </p:cNvSpPr>
          <p:nvPr/>
        </p:nvSpPr>
        <p:spPr>
          <a:xfrm>
            <a:off x="457200" y="2209800"/>
            <a:ext cx="4486569" cy="6813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Reheating after inflation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E780CCCD-9A44-0EC5-359D-CF0A7D189715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23673956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92388"/>
            <a:ext cx="97536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Inflation, reheating and holography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799" y="1295400"/>
            <a:ext cx="8456701" cy="5943600"/>
          </a:xfrm>
        </p:spPr>
        <p:txBody>
          <a:bodyPr>
            <a:noAutofit/>
          </a:bodyPr>
          <a:lstStyle/>
          <a:p>
            <a:r>
              <a:rPr lang="en-US" sz="1700" dirty="0"/>
              <a:t>Holographic set-up</a:t>
            </a:r>
          </a:p>
          <a:p>
            <a:pPr lvl="1"/>
            <a:r>
              <a:rPr lang="en-US" sz="1700" dirty="0"/>
              <a:t>‘standard’ EH + </a:t>
            </a:r>
            <a:r>
              <a:rPr lang="en-US" sz="1700" dirty="0" err="1"/>
              <a:t>inflaton</a:t>
            </a:r>
            <a:r>
              <a:rPr lang="en-US" sz="1700" dirty="0"/>
              <a:t> + coupling to scalar:</a:t>
            </a:r>
          </a:p>
          <a:p>
            <a:pPr lvl="1"/>
            <a:endParaRPr lang="en-US" sz="1700" dirty="0"/>
          </a:p>
          <a:p>
            <a:pPr lvl="1"/>
            <a:endParaRPr lang="en-US" sz="1700" dirty="0"/>
          </a:p>
          <a:p>
            <a:pPr lvl="1"/>
            <a:endParaRPr lang="en-US" sz="1700" dirty="0"/>
          </a:p>
          <a:p>
            <a:pPr lvl="1"/>
            <a:endParaRPr lang="en-US" sz="1700" dirty="0"/>
          </a:p>
          <a:p>
            <a:pPr lvl="1"/>
            <a:r>
              <a:rPr lang="en-US" sz="1700" dirty="0" err="1"/>
              <a:t>Inflaton</a:t>
            </a:r>
            <a:r>
              <a:rPr lang="en-US" sz="1700" dirty="0"/>
              <a:t> acts as a source for the scalar operator</a:t>
            </a:r>
          </a:p>
          <a:p>
            <a:pPr lvl="1"/>
            <a:endParaRPr lang="en-US" sz="1700" dirty="0"/>
          </a:p>
          <a:p>
            <a:endParaRPr lang="en-US" sz="1700" dirty="0"/>
          </a:p>
          <a:p>
            <a:r>
              <a:rPr lang="en-US" sz="1700" dirty="0"/>
              <a:t>Three technical complications</a:t>
            </a:r>
          </a:p>
          <a:p>
            <a:pPr lvl="1"/>
            <a:r>
              <a:rPr lang="en-US" sz="1700" dirty="0"/>
              <a:t>Gravity on the boundary (semi-classical (!))</a:t>
            </a:r>
          </a:p>
          <a:p>
            <a:pPr lvl="1"/>
            <a:r>
              <a:rPr lang="en-US" sz="1700" dirty="0"/>
              <a:t>Better to have a non-conformal model </a:t>
            </a:r>
            <a:br>
              <a:rPr lang="en-US" sz="1700" dirty="0"/>
            </a:br>
            <a:r>
              <a:rPr lang="en-US" sz="1700" dirty="0"/>
              <a:t>(otherwise de Sitter is trivial)</a:t>
            </a:r>
          </a:p>
          <a:p>
            <a:pPr lvl="1"/>
            <a:r>
              <a:rPr lang="en-US" sz="1700" dirty="0"/>
              <a:t>Currently challenging to get many e-</a:t>
            </a:r>
            <a:r>
              <a:rPr lang="en-US" sz="1700" dirty="0" err="1"/>
              <a:t>foldings</a:t>
            </a:r>
            <a:endParaRPr lang="en-US" sz="1700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23</a:t>
            </a:fld>
            <a:r>
              <a:rPr lang="nl-NL" dirty="0"/>
              <a:t>/25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2EBEDF1-E5FF-D46E-7A53-DCE6C3D00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150" y="842507"/>
            <a:ext cx="5501455" cy="72400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C30479-385E-C495-637B-D1880427E67B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2745347" y="1354639"/>
            <a:ext cx="3489851" cy="738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34B7AC44-99CF-552D-204B-79DCABD5416A}"/>
              </a:ext>
            </a:extLst>
          </p:cNvPr>
          <p:cNvGrpSpPr/>
          <p:nvPr/>
        </p:nvGrpSpPr>
        <p:grpSpPr>
          <a:xfrm>
            <a:off x="9133789" y="2084219"/>
            <a:ext cx="2838362" cy="2340651"/>
            <a:chOff x="8229599" y="2231349"/>
            <a:chExt cx="3295563" cy="261254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69714F0-4E70-A5A9-8C2B-948B3850C450}"/>
                </a:ext>
              </a:extLst>
            </p:cNvPr>
            <p:cNvSpPr txBox="1"/>
            <p:nvPr/>
          </p:nvSpPr>
          <p:spPr>
            <a:xfrm>
              <a:off x="8800090" y="2231349"/>
              <a:ext cx="2725072" cy="307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solidFill>
                    <a:schemeClr val="accent3"/>
                  </a:solidFill>
                </a:rPr>
                <a:t>Inflaton</a:t>
              </a:r>
              <a:r>
                <a:rPr lang="en-US" i="1" dirty="0">
                  <a:solidFill>
                    <a:schemeClr val="accent3"/>
                  </a:solidFill>
                </a:rPr>
                <a:t> potential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D5AF835-AC93-D971-65F4-E6D94292F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29599" y="2645056"/>
              <a:ext cx="3200400" cy="2198836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F53B4533-9203-DB75-850A-CA23D78C53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1832" y="1592318"/>
            <a:ext cx="3765169" cy="3426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B4470E-0FCB-75DF-F5AF-C95852AD17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2890" y="2092903"/>
            <a:ext cx="2984913" cy="3876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4C661A-2D9B-6955-F06C-4197658054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0707" y="2535014"/>
            <a:ext cx="3110202" cy="6631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26C2C4-BF15-5A9B-8BCD-D972478F81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2600" y="3826630"/>
            <a:ext cx="3765169" cy="2878104"/>
          </a:xfrm>
          <a:prstGeom prst="rect">
            <a:avLst/>
          </a:prstGeom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30B1F930-0DC1-5C56-02D4-E3748FEA9FC0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8CD219-7F83-44E8-7D6D-75F8A681AD37}"/>
              </a:ext>
            </a:extLst>
          </p:cNvPr>
          <p:cNvSpPr txBox="1"/>
          <p:nvPr/>
        </p:nvSpPr>
        <p:spPr>
          <a:xfrm>
            <a:off x="-43682" y="6470005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Christian Ecker, WS, Jorge </a:t>
            </a:r>
            <a:r>
              <a:rPr lang="en-US" sz="1100" dirty="0" err="1">
                <a:latin typeface="Tw Cen MT" pitchFamily="34" charset="0"/>
              </a:rPr>
              <a:t>Casalderrey</a:t>
            </a:r>
            <a:r>
              <a:rPr lang="en-US" sz="1100" dirty="0">
                <a:latin typeface="Tw Cen MT" pitchFamily="34" charset="0"/>
              </a:rPr>
              <a:t> and David Mateos, </a:t>
            </a:r>
            <a:r>
              <a:rPr lang="en-GB" sz="1100" dirty="0">
                <a:latin typeface="Tw Cen MT" pitchFamily="34" charset="0"/>
              </a:rPr>
              <a:t>Holographic evolution with dynamical boundary gravity</a:t>
            </a:r>
            <a:r>
              <a:rPr lang="en-US" sz="1100" dirty="0">
                <a:latin typeface="Tw Cen MT" pitchFamily="34" charset="0"/>
              </a:rPr>
              <a:t> (2021)</a:t>
            </a:r>
          </a:p>
          <a:p>
            <a:r>
              <a:rPr lang="en-GB" sz="1100" dirty="0">
                <a:latin typeface="Tw Cen MT" pitchFamily="34" charset="0"/>
              </a:rPr>
              <a:t>Christian Ecker, Elias Kiritsis and WS</a:t>
            </a:r>
            <a:r>
              <a:rPr lang="en-US" sz="1100" dirty="0">
                <a:latin typeface="Tw Cen MT" pitchFamily="34" charset="0"/>
              </a:rPr>
              <a:t>, </a:t>
            </a:r>
            <a:r>
              <a:rPr lang="en-GB" sz="1100" dirty="0">
                <a:latin typeface="Tw Cen MT" pitchFamily="34" charset="0"/>
              </a:rPr>
              <a:t>Dynamical </a:t>
            </a:r>
            <a:r>
              <a:rPr lang="en-GB" sz="1100" dirty="0" err="1">
                <a:latin typeface="Tw Cen MT" pitchFamily="34" charset="0"/>
              </a:rPr>
              <a:t>Inflaton</a:t>
            </a:r>
            <a:r>
              <a:rPr lang="en-GB" sz="1100" dirty="0">
                <a:latin typeface="Tw Cen MT" pitchFamily="34" charset="0"/>
              </a:rPr>
              <a:t> Coupled to Strongly Interacting Matter (2023)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3091AE-B951-A95D-9913-853E60EEC077}"/>
              </a:ext>
            </a:extLst>
          </p:cNvPr>
          <p:cNvSpPr/>
          <p:nvPr/>
        </p:nvSpPr>
        <p:spPr>
          <a:xfrm>
            <a:off x="2986500" y="2092903"/>
            <a:ext cx="1251303" cy="387651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162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775" y="1248037"/>
            <a:ext cx="8077200" cy="609282"/>
          </a:xfrm>
        </p:spPr>
        <p:txBody>
          <a:bodyPr>
            <a:normAutofit fontScale="90000"/>
          </a:bodyPr>
          <a:lstStyle/>
          <a:p>
            <a:r>
              <a:rPr lang="nl-NL" dirty="0" err="1"/>
              <a:t>reheating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thermalisation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775" y="2315749"/>
            <a:ext cx="8456701" cy="5943600"/>
          </a:xfrm>
        </p:spPr>
        <p:txBody>
          <a:bodyPr>
            <a:noAutofit/>
          </a:bodyPr>
          <a:lstStyle/>
          <a:p>
            <a:r>
              <a:rPr lang="en-US" sz="1700" dirty="0"/>
              <a:t>Strongly coupled QFT as a mechanism for thermalization</a:t>
            </a:r>
          </a:p>
          <a:p>
            <a:pPr lvl="1"/>
            <a:r>
              <a:rPr lang="en-US" sz="1700" dirty="0"/>
              <a:t>Proof-of-principle: </a:t>
            </a:r>
            <a:r>
              <a:rPr lang="en-US" sz="1700" dirty="0" err="1"/>
              <a:t>sQFT</a:t>
            </a:r>
            <a:r>
              <a:rPr lang="en-US" sz="1700" dirty="0"/>
              <a:t> plus </a:t>
            </a:r>
            <a:r>
              <a:rPr lang="en-US" sz="1700" dirty="0" err="1"/>
              <a:t>inflaton</a:t>
            </a:r>
            <a:r>
              <a:rPr lang="en-US" sz="1700" dirty="0"/>
              <a:t> with dynamical gravity</a:t>
            </a:r>
          </a:p>
          <a:p>
            <a:pPr lvl="1"/>
            <a:r>
              <a:rPr lang="en-US" sz="1700" dirty="0" err="1"/>
              <a:t>Inflaton</a:t>
            </a:r>
            <a:r>
              <a:rPr lang="en-US" sz="1700" dirty="0"/>
              <a:t> sources QFT: natural reheating when rolling down</a:t>
            </a:r>
          </a:p>
          <a:p>
            <a:pPr lvl="1"/>
            <a:r>
              <a:rPr lang="en-US" sz="1700" dirty="0"/>
              <a:t>Boundary metric sources bulk metric</a:t>
            </a:r>
          </a:p>
          <a:p>
            <a:pPr lvl="2"/>
            <a:r>
              <a:rPr lang="en-US" sz="1500" dirty="0"/>
              <a:t>Bulk </a:t>
            </a:r>
            <a:r>
              <a:rPr lang="en-US" sz="1500" dirty="0" err="1"/>
              <a:t>thermalises</a:t>
            </a:r>
            <a:r>
              <a:rPr lang="en-US" sz="1500" dirty="0"/>
              <a:t> `as fast as possible’ (time ~ 1/temperature)</a:t>
            </a:r>
          </a:p>
          <a:p>
            <a:endParaRPr lang="en-US" sz="1700" dirty="0"/>
          </a:p>
          <a:p>
            <a:r>
              <a:rPr lang="en-US" sz="1700" dirty="0"/>
              <a:t>Some crucial differences</a:t>
            </a:r>
          </a:p>
          <a:p>
            <a:pPr lvl="1"/>
            <a:r>
              <a:rPr lang="en-US" sz="1700" dirty="0"/>
              <a:t>We start at high temperature; never `empty’ de Sitter</a:t>
            </a:r>
          </a:p>
          <a:p>
            <a:pPr lvl="2"/>
            <a:r>
              <a:rPr lang="en-US" sz="1500" dirty="0"/>
              <a:t>Similar to warm inflation?</a:t>
            </a:r>
          </a:p>
          <a:p>
            <a:pPr lvl="2"/>
            <a:r>
              <a:rPr lang="en-US" sz="1500" dirty="0"/>
              <a:t>Technical problem to get enough e-</a:t>
            </a:r>
            <a:r>
              <a:rPr lang="en-US" sz="1500" dirty="0" err="1"/>
              <a:t>foldings</a:t>
            </a:r>
            <a:r>
              <a:rPr lang="en-US" sz="1500" dirty="0"/>
              <a:t>?</a:t>
            </a:r>
          </a:p>
          <a:p>
            <a:pPr lvl="1"/>
            <a:r>
              <a:rPr lang="en-US" sz="1700" dirty="0"/>
              <a:t>QFT similar to N=4 SYM, link with SM not obvious?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24</a:t>
            </a:fld>
            <a:r>
              <a:rPr lang="nl-NL" dirty="0"/>
              <a:t>/25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7A36EF-F03D-298D-26AE-34967D83C1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5200" y="2286912"/>
            <a:ext cx="4364568" cy="30940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AFC2D9-F0C6-63EC-DC2F-E836E96E1D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0" y="2177"/>
            <a:ext cx="1974669" cy="135669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C965DFF-A574-CB9B-B448-5A6BFD3004F8}"/>
              </a:ext>
            </a:extLst>
          </p:cNvPr>
          <p:cNvSpPr txBox="1"/>
          <p:nvPr/>
        </p:nvSpPr>
        <p:spPr>
          <a:xfrm>
            <a:off x="10052052" y="5124523"/>
            <a:ext cx="182880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3"/>
                </a:solidFill>
              </a:rPr>
              <a:t>Thermalisation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9EC08F-9AA3-F7ED-2FCD-9FB116FA4CDD}"/>
              </a:ext>
            </a:extLst>
          </p:cNvPr>
          <p:cNvSpPr txBox="1"/>
          <p:nvPr/>
        </p:nvSpPr>
        <p:spPr>
          <a:xfrm>
            <a:off x="7391400" y="1810614"/>
            <a:ext cx="1143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Inflation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CF0712-482B-FFA9-319C-CAF80E332F8A}"/>
              </a:ext>
            </a:extLst>
          </p:cNvPr>
          <p:cNvSpPr txBox="1"/>
          <p:nvPr/>
        </p:nvSpPr>
        <p:spPr>
          <a:xfrm>
            <a:off x="8081828" y="5118566"/>
            <a:ext cx="1290772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Reheating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DE02DF-1902-1392-FC59-6A37011FEC12}"/>
              </a:ext>
            </a:extLst>
          </p:cNvPr>
          <p:cNvSpPr txBox="1"/>
          <p:nvPr/>
        </p:nvSpPr>
        <p:spPr>
          <a:xfrm>
            <a:off x="9742127" y="1810614"/>
            <a:ext cx="248906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Expanding Universe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146318E-7A56-278F-DAA2-75AF6E65FDCB}"/>
              </a:ext>
            </a:extLst>
          </p:cNvPr>
          <p:cNvCxnSpPr>
            <a:stCxn id="5" idx="0"/>
          </p:cNvCxnSpPr>
          <p:nvPr/>
        </p:nvCxnSpPr>
        <p:spPr>
          <a:xfrm flipV="1">
            <a:off x="8727214" y="3992743"/>
            <a:ext cx="950186" cy="112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F1C2CE-A609-F8C4-9E90-06AC31B8FC76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10006149" y="3944983"/>
            <a:ext cx="960303" cy="1179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DA5DDC4-C868-18A8-58E1-075BC8CD22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44" t="3988" r="2710" b="67584"/>
          <a:stretch/>
        </p:blipFill>
        <p:spPr>
          <a:xfrm>
            <a:off x="10301637" y="2412109"/>
            <a:ext cx="1301931" cy="1143435"/>
          </a:xfrm>
          <a:prstGeom prst="rect">
            <a:avLst/>
          </a:prstGeom>
        </p:spPr>
      </p:pic>
      <p:sp>
        <p:nvSpPr>
          <p:cNvPr id="8" name="TextBox 8">
            <a:extLst>
              <a:ext uri="{FF2B5EF4-FFF2-40B4-BE49-F238E27FC236}">
                <a16:creationId xmlns:a16="http://schemas.microsoft.com/office/drawing/2014/main" id="{70D024B3-71BA-8DC1-018F-D139F63E03C5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E184CB-D245-1EBD-FA83-CEC98C8598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3600" y="6350"/>
            <a:ext cx="1586664" cy="121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7396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B109F-8EB7-9811-962A-929AF9A1A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CB866-89C7-795C-8C83-AEBE8984F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342" y="1191862"/>
            <a:ext cx="8382000" cy="741785"/>
          </a:xfrm>
        </p:spPr>
        <p:txBody>
          <a:bodyPr>
            <a:normAutofit fontScale="90000"/>
          </a:bodyPr>
          <a:lstStyle/>
          <a:p>
            <a:r>
              <a:rPr lang="nl-NL" dirty="0" err="1"/>
              <a:t>Holography</a:t>
            </a:r>
            <a:r>
              <a:rPr lang="nl-NL" dirty="0"/>
              <a:t> as a bridge </a:t>
            </a:r>
            <a:r>
              <a:rPr lang="nl-NL" dirty="0" err="1"/>
              <a:t>between</a:t>
            </a:r>
            <a:r>
              <a:rPr lang="nl-NL" dirty="0"/>
              <a:t> </a:t>
            </a:r>
            <a:r>
              <a:rPr lang="nl-NL" dirty="0" err="1"/>
              <a:t>qcd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gravity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4DFB4-141F-613A-FEB4-7366ECEAF52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85800" y="2286000"/>
            <a:ext cx="8430684" cy="4373563"/>
          </a:xfrm>
        </p:spPr>
        <p:txBody>
          <a:bodyPr>
            <a:normAutofit/>
          </a:bodyPr>
          <a:lstStyle/>
          <a:p>
            <a:r>
              <a:rPr lang="en-US" dirty="0"/>
              <a:t>Several surprising connections between fields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Neutron stars, nuclear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Heavy ion collisions, nuclear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Condensed matter, holography (not covered)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Cosmology, bubbles, holography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Quantum gravity, black holes, holography (not covered)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r>
              <a:rPr lang="en-US" dirty="0"/>
              <a:t>Several recent results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endParaRPr lang="nl-NL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D53F0F-5BF9-E318-53E4-DAD0E3F14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25</a:t>
            </a:fld>
            <a:r>
              <a:rPr lang="nl-NL" dirty="0"/>
              <a:t>/25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4396C6C4-0661-4111-6982-01184718CACF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190575-BE19-7584-D081-C22C0E69B2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970" b="44950"/>
          <a:stretch/>
        </p:blipFill>
        <p:spPr>
          <a:xfrm>
            <a:off x="8550714" y="2438400"/>
            <a:ext cx="3296270" cy="257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20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87995-DE7C-9A3D-5DB5-82BD7B676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49A2F3-B983-C4E1-7E22-B12238EE7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/>
              <a:t>Surprising connections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5580960A-2EFB-8358-AA10-7B432BC4567F}"/>
              </a:ext>
            </a:extLst>
          </p:cNvPr>
          <p:cNvSpPr txBox="1">
            <a:spLocks/>
          </p:cNvSpPr>
          <p:nvPr/>
        </p:nvSpPr>
        <p:spPr>
          <a:xfrm>
            <a:off x="6477000" y="1242053"/>
            <a:ext cx="5638800" cy="8265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>
                <a:solidFill>
                  <a:schemeClr val="accent5"/>
                </a:solidFill>
              </a:rPr>
              <a:t>Neutron skin of heavy elements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CCFC3D6D-792A-CFA3-3DC9-C2D241C278AA}"/>
              </a:ext>
            </a:extLst>
          </p:cNvPr>
          <p:cNvSpPr txBox="1">
            <a:spLocks/>
          </p:cNvSpPr>
          <p:nvPr/>
        </p:nvSpPr>
        <p:spPr>
          <a:xfrm>
            <a:off x="533400" y="1383290"/>
            <a:ext cx="4486569" cy="6813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Neutron star EOS</a:t>
            </a:r>
            <a:endParaRPr lang="nl-NL" sz="2500" dirty="0">
              <a:solidFill>
                <a:schemeClr val="accent5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856180-8394-A7B5-7036-FBA0B932B1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6" r="-1" b="-1"/>
          <a:stretch/>
        </p:blipFill>
        <p:spPr bwMode="auto">
          <a:xfrm>
            <a:off x="12865" y="3794296"/>
            <a:ext cx="6476980" cy="364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BA0E3F2-91FE-45DB-D283-7175505EC5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2743200"/>
            <a:ext cx="2753050" cy="4573123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F8E768E3-3954-E02C-4FE5-FA85A9E8307B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1399512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10463616" cy="1295082"/>
          </a:xfrm>
        </p:spPr>
        <p:txBody>
          <a:bodyPr>
            <a:normAutofit/>
          </a:bodyPr>
          <a:lstStyle/>
          <a:p>
            <a:r>
              <a:rPr lang="en-US" dirty="0"/>
              <a:t>The neutron skin and the QCD EOS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8644" y="1710531"/>
            <a:ext cx="78486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dirty="0"/>
              <a:t>Neutron pressure versus density</a:t>
            </a:r>
          </a:p>
          <a:p>
            <a:pPr marL="749808" lvl="1" indent="-457200"/>
            <a:r>
              <a:rPr lang="en-US" sz="1500" dirty="0"/>
              <a:t>Neutron star: pressure by gravity</a:t>
            </a:r>
          </a:p>
          <a:p>
            <a:pPr marL="749808" lvl="1" indent="-457200"/>
            <a:r>
              <a:rPr lang="en-US" sz="1500" dirty="0"/>
              <a:t>Lead-208: pressure by surface tension</a:t>
            </a:r>
          </a:p>
          <a:p>
            <a:pPr marL="749808" lvl="1" indent="-457200"/>
            <a:r>
              <a:rPr lang="en-US" sz="1500" dirty="0"/>
              <a:t>Similar densities (saturation density)</a:t>
            </a:r>
          </a:p>
          <a:p>
            <a:pPr marL="749808" lvl="1" indent="-457200"/>
            <a:r>
              <a:rPr lang="en-US" sz="1500" dirty="0"/>
              <a:t>Direct implications for neutron star M-R relation</a:t>
            </a:r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r>
              <a:rPr lang="en-US" sz="1700" dirty="0"/>
              <a:t>How to measure the neutron density?</a:t>
            </a:r>
          </a:p>
          <a:p>
            <a:pPr marL="749808" lvl="1" indent="-457200"/>
            <a:r>
              <a:rPr lang="en-US" sz="1500" dirty="0"/>
              <a:t>PREX2: measure </a:t>
            </a:r>
            <a:r>
              <a:rPr lang="en-US" sz="1500" dirty="0">
                <a:solidFill>
                  <a:schemeClr val="accent3"/>
                </a:solidFill>
              </a:rPr>
              <a:t>weak radius </a:t>
            </a:r>
            <a:r>
              <a:rPr lang="en-US" sz="1500" dirty="0"/>
              <a:t>(114 Coulombs of 954 MeV electrons)</a:t>
            </a:r>
          </a:p>
          <a:p>
            <a:pPr marL="749808" lvl="1" indent="-457200"/>
            <a:r>
              <a:rPr lang="en-US" sz="1500" dirty="0"/>
              <a:t>Heavy ions: measure </a:t>
            </a:r>
            <a:r>
              <a:rPr lang="en-US" sz="1500" dirty="0">
                <a:solidFill>
                  <a:schemeClr val="accent3"/>
                </a:solidFill>
              </a:rPr>
              <a:t>baryon radius</a:t>
            </a:r>
            <a:r>
              <a:rPr lang="en-US" sz="1500" dirty="0"/>
              <a:t>?</a:t>
            </a:r>
          </a:p>
          <a:p>
            <a:pPr marL="749808" lvl="1" indent="-457200"/>
            <a:endParaRPr lang="en-US" sz="1500" dirty="0"/>
          </a:p>
          <a:p>
            <a:pPr marL="749808" lvl="1" indent="-457200"/>
            <a:endParaRPr lang="en-US" sz="15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700" dirty="0">
                <a:sym typeface="Wingdings" panose="05000000000000000000" pitchFamily="2" charset="2"/>
              </a:rPr>
              <a:t>Heavy ions: profile influences many observables</a:t>
            </a:r>
          </a:p>
          <a:p>
            <a:pPr marL="749808" lvl="1" indent="-457200"/>
            <a:r>
              <a:rPr lang="en-US" sz="1500" dirty="0">
                <a:sym typeface="Wingdings" panose="05000000000000000000" pitchFamily="2" charset="2"/>
              </a:rPr>
              <a:t>Interplay with bulk viscosity, initial stage model </a:t>
            </a:r>
            <a:r>
              <a:rPr lang="en-US" sz="1500" dirty="0" err="1">
                <a:sym typeface="Wingdings" panose="05000000000000000000" pitchFamily="2" charset="2"/>
              </a:rPr>
              <a:t>etc</a:t>
            </a:r>
            <a:endParaRPr lang="en-US" sz="1500" dirty="0">
              <a:sym typeface="Wingdings" panose="05000000000000000000" pitchFamily="2" charset="2"/>
            </a:endParaRPr>
          </a:p>
          <a:p>
            <a:pPr marL="749808" lvl="1" indent="-457200"/>
            <a:r>
              <a:rPr lang="en-US" sz="1500" dirty="0">
                <a:sym typeface="Wingdings" panose="05000000000000000000" pitchFamily="2" charset="2"/>
              </a:rPr>
              <a:t>Likely need a full global analysis</a:t>
            </a:r>
            <a:endParaRPr lang="en-US" sz="15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4</a:t>
            </a:fld>
            <a:r>
              <a:rPr lang="nl-NL" dirty="0"/>
              <a:t>/25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5633B39-3BC7-2EB5-F3C8-CD07FA119F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295" y="1690890"/>
            <a:ext cx="3332008" cy="2243332"/>
          </a:xfrm>
          <a:prstGeom prst="rect">
            <a:avLst/>
          </a:prstGeom>
        </p:spPr>
      </p:pic>
      <p:pic>
        <p:nvPicPr>
          <p:cNvPr id="18" name="Picture 17" descr="A picture containing sweet, ball&#10;&#10;Description automatically generated">
            <a:extLst>
              <a:ext uri="{FF2B5EF4-FFF2-40B4-BE49-F238E27FC236}">
                <a16:creationId xmlns:a16="http://schemas.microsoft.com/office/drawing/2014/main" id="{21BAA0F2-426E-CA30-DC49-49C6EBF083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5106533"/>
            <a:ext cx="1837311" cy="192305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2F9EE62-8009-E445-A68E-B9E91FFE8913}"/>
              </a:ext>
            </a:extLst>
          </p:cNvPr>
          <p:cNvSpPr txBox="1"/>
          <p:nvPr/>
        </p:nvSpPr>
        <p:spPr>
          <a:xfrm>
            <a:off x="-1292" y="6616550"/>
            <a:ext cx="876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Tw Cen MT" pitchFamily="34" charset="0"/>
              </a:rPr>
              <a:t>PREX, Accurate Determination of the Neutron Skin Thickness of 208Pb through Parity-Violation in Electron Scattering (2021)</a:t>
            </a:r>
            <a:endParaRPr lang="en-US" sz="1100" dirty="0">
              <a:latin typeface="Tw Cen MT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93D2A26-B46C-18EE-E35B-7493BAB2B0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5535" y="4087836"/>
            <a:ext cx="3458033" cy="2412318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FF7986C9-676A-CD63-1710-04D2F9267D17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212269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33998" y="4905301"/>
            <a:ext cx="4988879" cy="155448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r"/>
            <a:r>
              <a:rPr lang="en-US" sz="3700" dirty="0">
                <a:solidFill>
                  <a:srgbClr val="FFFFFF"/>
                </a:solidFill>
              </a:rPr>
              <a:t>Experimental observables: </a:t>
            </a:r>
            <a:r>
              <a:rPr lang="en-US" sz="3700" i="1" dirty="0">
                <a:solidFill>
                  <a:srgbClr val="FFFFFF"/>
                </a:solidFill>
              </a:rPr>
              <a:t>a wealth of data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3783116-E3E4-40C5-9DF6-875C3D295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/25</a:t>
            </a:r>
          </a:p>
        </p:txBody>
      </p:sp>
      <p:pic>
        <p:nvPicPr>
          <p:cNvPr id="18" name="Picture 17" descr="A picture containing ball&#10;&#10;Description automatically generated">
            <a:extLst>
              <a:ext uri="{FF2B5EF4-FFF2-40B4-BE49-F238E27FC236}">
                <a16:creationId xmlns:a16="http://schemas.microsoft.com/office/drawing/2014/main" id="{90C3AF5E-2D2E-48D3-90F7-3DCE6B2609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761" y="4165385"/>
            <a:ext cx="528288" cy="552942"/>
          </a:xfrm>
          <a:prstGeom prst="rect">
            <a:avLst/>
          </a:prstGeom>
        </p:spPr>
      </p:pic>
      <p:pic>
        <p:nvPicPr>
          <p:cNvPr id="20" name="Picture 19" descr="A picture containing sweet, ball&#10;&#10;Description automatically generated">
            <a:extLst>
              <a:ext uri="{FF2B5EF4-FFF2-40B4-BE49-F238E27FC236}">
                <a16:creationId xmlns:a16="http://schemas.microsoft.com/office/drawing/2014/main" id="{683AB5C5-6F66-4A18-90F3-9E0B686756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854" y="4090687"/>
            <a:ext cx="690248" cy="7224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7D2D87-08C6-48C6-87C0-5F6C2B24D1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63" y="0"/>
            <a:ext cx="11790436" cy="6858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BC3B7F-3193-4435-893F-196D0816558A}"/>
              </a:ext>
            </a:extLst>
          </p:cNvPr>
          <p:cNvSpPr txBox="1"/>
          <p:nvPr/>
        </p:nvSpPr>
        <p:spPr>
          <a:xfrm>
            <a:off x="-1" y="0"/>
            <a:ext cx="1154625" cy="3447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20" tIns="18288" rIns="45720" bIns="18288" rtlCol="0">
            <a:spAutoFit/>
          </a:bodyPr>
          <a:lstStyle/>
          <a:p>
            <a:r>
              <a:rPr lang="en-US" sz="2000" i="1" dirty="0">
                <a:latin typeface="Times" panose="02020603050405020304" pitchFamily="18" charset="0"/>
                <a:cs typeface="Times" panose="02020603050405020304" pitchFamily="18" charset="0"/>
              </a:rPr>
              <a:t>Posterior</a:t>
            </a:r>
          </a:p>
        </p:txBody>
      </p:sp>
    </p:spTree>
    <p:extLst>
      <p:ext uri="{BB962C8B-B14F-4D97-AF65-F5344CB8AC3E}">
        <p14:creationId xmlns:p14="http://schemas.microsoft.com/office/powerpoint/2010/main" val="580080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06FAF873-277A-4F82-9CDB-5E4EEBEED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6</a:t>
            </a:fld>
            <a:r>
              <a:rPr lang="nl-NL" dirty="0"/>
              <a:t>/25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5051" y="290975"/>
            <a:ext cx="8458200" cy="1293813"/>
          </a:xfrm>
        </p:spPr>
        <p:txBody>
          <a:bodyPr>
            <a:normAutofit/>
          </a:bodyPr>
          <a:lstStyle/>
          <a:p>
            <a:r>
              <a:rPr lang="nl-NL" sz="3600" dirty="0"/>
              <a:t>Full posterior </a:t>
            </a:r>
            <a:r>
              <a:rPr lang="nl-NL" sz="3600" dirty="0" err="1"/>
              <a:t>distributions</a:t>
            </a:r>
            <a:endParaRPr lang="nl-NL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93404" y="1936751"/>
            <a:ext cx="4038600" cy="4781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Some parameters better constrained than others</a:t>
            </a:r>
          </a:p>
          <a:p>
            <a:pPr marL="749808" lvl="1" indent="-457200"/>
            <a:r>
              <a:rPr lang="en-US" dirty="0"/>
              <a:t>Correlations are important, e.g. with initial stage model (in this case Trento)</a:t>
            </a:r>
          </a:p>
          <a:p>
            <a:pPr marL="749808" lvl="1" indent="-457200">
              <a:buFont typeface="+mj-lt"/>
              <a:buAutoNum type="arabicPeriod"/>
            </a:pP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50779E-F531-C7B5-0196-12D08FAC15E4}"/>
              </a:ext>
            </a:extLst>
          </p:cNvPr>
          <p:cNvGrpSpPr/>
          <p:nvPr/>
        </p:nvGrpSpPr>
        <p:grpSpPr>
          <a:xfrm>
            <a:off x="4953000" y="497333"/>
            <a:ext cx="6721923" cy="6259068"/>
            <a:chOff x="5342992" y="65532"/>
            <a:chExt cx="6721923" cy="625906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1BA2E82-A013-0B78-F6AF-E41952230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2992" y="65532"/>
              <a:ext cx="6721923" cy="6259068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B9FCD7-390E-B70D-817B-8E040DA90960}"/>
                </a:ext>
              </a:extLst>
            </p:cNvPr>
            <p:cNvSpPr/>
            <p:nvPr/>
          </p:nvSpPr>
          <p:spPr>
            <a:xfrm>
              <a:off x="6191250" y="4489450"/>
              <a:ext cx="5410200" cy="19050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3EBE61-E224-2C4F-011D-7A39CBFA7702}"/>
              </a:ext>
            </a:extLst>
          </p:cNvPr>
          <p:cNvCxnSpPr/>
          <p:nvPr/>
        </p:nvCxnSpPr>
        <p:spPr>
          <a:xfrm>
            <a:off x="3429000" y="3505200"/>
            <a:ext cx="3581400" cy="1416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8">
            <a:extLst>
              <a:ext uri="{FF2B5EF4-FFF2-40B4-BE49-F238E27FC236}">
                <a16:creationId xmlns:a16="http://schemas.microsoft.com/office/drawing/2014/main" id="{A51EE733-E694-4BEA-D3C5-0B0A5842B8D0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221164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The neutron skin – final result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355456"/>
            <a:ext cx="59436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b="0" dirty="0"/>
              <a:t>Transform to neutron radius minus proton radius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700" b="0" dirty="0"/>
              <a:t>Final result consistent but smaller than PREX II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700" b="0" dirty="0"/>
              <a:t>Uncertainty is about 20% smaller than PREX II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700" b="0" dirty="0"/>
              <a:t>Cross section is crucially important, </a:t>
            </a:r>
            <a:br>
              <a:rPr lang="en-US" sz="1700" b="0" dirty="0"/>
            </a:br>
            <a:r>
              <a:rPr lang="en-US" sz="1700" b="0" dirty="0"/>
              <a:t>but also centrality dependence</a:t>
            </a:r>
          </a:p>
          <a:p>
            <a:pPr marL="749808" lvl="1" indent="-457200"/>
            <a:r>
              <a:rPr lang="en-US" sz="1300" dirty="0"/>
              <a:t>Important to vary Trento parameters in particular</a:t>
            </a:r>
          </a:p>
          <a:p>
            <a:pPr marL="749808" lvl="1" indent="-457200"/>
            <a:endParaRPr lang="en-US" sz="1300" dirty="0"/>
          </a:p>
          <a:p>
            <a:pPr marL="292608" indent="-457200"/>
            <a:endParaRPr lang="en-US" sz="1300" b="0" dirty="0"/>
          </a:p>
          <a:p>
            <a:pPr marL="292608" indent="-457200"/>
            <a:r>
              <a:rPr lang="en-US" sz="1500" dirty="0"/>
              <a:t>Interplay between regions in QCD phase diagram is interesting</a:t>
            </a:r>
          </a:p>
          <a:p>
            <a:pPr marL="292608" indent="-457200">
              <a:buFont typeface="Arial" panose="020B0604020202020204" pitchFamily="34" charset="0"/>
              <a:buChar char="•"/>
            </a:pPr>
            <a:r>
              <a:rPr lang="en-US" sz="1500" b="0" dirty="0"/>
              <a:t>Initial shape: zero temperature, nuclear matter</a:t>
            </a:r>
          </a:p>
          <a:p>
            <a:pPr marL="292608" indent="-457200">
              <a:buFont typeface="Arial" panose="020B0604020202020204" pitchFamily="34" charset="0"/>
              <a:buChar char="•"/>
            </a:pPr>
            <a:r>
              <a:rPr lang="en-US" sz="1500" b="0" dirty="0"/>
              <a:t>Evolution: zero density, EOS from lattice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7</a:t>
            </a:fld>
            <a:r>
              <a:rPr lang="nl-NL" dirty="0"/>
              <a:t>/25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85CA0E-8D09-4382-95F4-1BE2638BE136}"/>
              </a:ext>
            </a:extLst>
          </p:cNvPr>
          <p:cNvSpPr txBox="1"/>
          <p:nvPr/>
        </p:nvSpPr>
        <p:spPr>
          <a:xfrm>
            <a:off x="0" y="6427113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PREX II, Accurate Determination of the Neutron Skin Thickness of </a:t>
            </a:r>
            <a:r>
              <a:rPr lang="en-US" sz="1100" baseline="30000" dirty="0">
                <a:latin typeface="Tw Cen MT" pitchFamily="34" charset="0"/>
              </a:rPr>
              <a:t>208</a:t>
            </a:r>
            <a:r>
              <a:rPr lang="en-US" sz="1100" dirty="0">
                <a:latin typeface="Tw Cen MT" pitchFamily="34" charset="0"/>
              </a:rPr>
              <a:t>Pb through Parity-Violation in Electron Scattering (2022)</a:t>
            </a:r>
          </a:p>
          <a:p>
            <a:r>
              <a:rPr lang="en-US" sz="1100" dirty="0" err="1">
                <a:latin typeface="Tw Cen MT" pitchFamily="34" charset="0"/>
              </a:rPr>
              <a:t>Baishan</a:t>
            </a:r>
            <a:r>
              <a:rPr lang="en-US" sz="1100" dirty="0">
                <a:latin typeface="Tw Cen MT" pitchFamily="34" charset="0"/>
              </a:rPr>
              <a:t> Hu et al, Ab initio predictions link the neutron skin of 208Pb to nuclear forces (2021)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8E01FA-A8A5-2093-4BB7-59D60A7AD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39000" y="1762238"/>
            <a:ext cx="4720321" cy="2812672"/>
          </a:xfrm>
          <a:prstGeom prst="rect">
            <a:avLst/>
          </a:prstGeom>
        </p:spPr>
      </p:pic>
      <p:pic>
        <p:nvPicPr>
          <p:cNvPr id="5" name="Picture 2" descr="QCD phase diagram">
            <a:extLst>
              <a:ext uri="{FF2B5EF4-FFF2-40B4-BE49-F238E27FC236}">
                <a16:creationId xmlns:a16="http://schemas.microsoft.com/office/drawing/2014/main" id="{205D8FDB-D455-41BA-FE79-083664458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890" y="4689121"/>
            <a:ext cx="3505678" cy="219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4E507034-09B1-6E34-B38F-0EB04EF65B46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2519701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8ED327-301D-2DDD-7DC5-FB050B387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BD4D4C-B44D-85F3-2085-5F8EBF053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 dirty="0"/>
              <a:t>Surprising connections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3EA27682-569A-91F3-8A50-601EBCEE23A2}"/>
              </a:ext>
            </a:extLst>
          </p:cNvPr>
          <p:cNvSpPr txBox="1">
            <a:spLocks/>
          </p:cNvSpPr>
          <p:nvPr/>
        </p:nvSpPr>
        <p:spPr>
          <a:xfrm>
            <a:off x="6629400" y="2068563"/>
            <a:ext cx="3870792" cy="8265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Heavy ion collisions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4FBC4747-2135-FD3F-6342-E1A00110F66A}"/>
              </a:ext>
            </a:extLst>
          </p:cNvPr>
          <p:cNvSpPr txBox="1">
            <a:spLocks/>
          </p:cNvSpPr>
          <p:nvPr/>
        </p:nvSpPr>
        <p:spPr>
          <a:xfrm>
            <a:off x="457200" y="2209800"/>
            <a:ext cx="4486569" cy="6813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Neutron star mergers</a:t>
            </a:r>
            <a:endParaRPr lang="nl-NL" sz="2500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77322C-EC05-2692-7C1F-1773BA9C1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5867262"/>
            <a:ext cx="4258269" cy="9907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0159A3-199F-AC77-59BE-936609F116D3}"/>
              </a:ext>
            </a:extLst>
          </p:cNvPr>
          <p:cNvSpPr txBox="1"/>
          <p:nvPr/>
        </p:nvSpPr>
        <p:spPr>
          <a:xfrm>
            <a:off x="0" y="6596390"/>
            <a:ext cx="876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w Cen MT" pitchFamily="34" charset="0"/>
                <a:hlinkClick r:id="rId3"/>
              </a:rPr>
              <a:t>https://musesframework.io/</a:t>
            </a:r>
            <a:r>
              <a:rPr lang="en-US" sz="1100" dirty="0">
                <a:latin typeface="Tw Cen MT" pitchFamily="34" charset="0"/>
              </a:rPr>
              <a:t> </a:t>
            </a:r>
            <a:r>
              <a:rPr lang="en-GB" sz="1100" dirty="0">
                <a:latin typeface="Tw Cen MT" pitchFamily="34" charset="0"/>
              </a:rPr>
              <a:t>Modular Unified Solver of the Equation of State</a:t>
            </a:r>
            <a:endParaRPr lang="en-US" sz="1100" dirty="0">
              <a:latin typeface="Tw Cen MT" pitchFamily="34" charset="0"/>
            </a:endParaRP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1F7AC496-94D4-DFB3-E3AF-DF272221D1AE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2946243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61997-1752-EA0E-F561-E5E3CDA6F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CEF46E-403C-48FF-5B50-982BCAE14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" y="-725379"/>
            <a:ext cx="10058400" cy="1450757"/>
          </a:xfrm>
        </p:spPr>
        <p:txBody>
          <a:bodyPr/>
          <a:lstStyle/>
          <a:p>
            <a:r>
              <a:rPr lang="en-US" dirty="0"/>
              <a:t>Neutron stars and heavy ions</a:t>
            </a:r>
            <a:endParaRPr lang="nl-NL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DB7FD2A-C325-733E-6182-27323A8C419D}"/>
              </a:ext>
            </a:extLst>
          </p:cNvPr>
          <p:cNvSpPr txBox="1">
            <a:spLocks/>
          </p:cNvSpPr>
          <p:nvPr/>
        </p:nvSpPr>
        <p:spPr>
          <a:xfrm>
            <a:off x="6858000" y="2133600"/>
            <a:ext cx="4876800" cy="33416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Scales are vastly different (10</a:t>
            </a:r>
            <a:r>
              <a:rPr lang="en-US" sz="2000" baseline="30000" dirty="0">
                <a:solidFill>
                  <a:schemeClr val="tx1"/>
                </a:solidFill>
                <a:latin typeface="+mn-lt"/>
              </a:rPr>
              <a:t>18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)</a:t>
            </a:r>
          </a:p>
          <a:p>
            <a:endParaRPr lang="en-US" sz="2000" dirty="0">
              <a:solidFill>
                <a:schemeClr val="tx1"/>
              </a:solidFill>
              <a:latin typeface="+mn-lt"/>
            </a:endParaRPr>
          </a:p>
          <a:p>
            <a:endParaRPr lang="en-US" sz="2000" dirty="0">
              <a:solidFill>
                <a:schemeClr val="tx1"/>
              </a:solidFill>
              <a:latin typeface="+mn-lt"/>
            </a:endParaRP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Temperature and density can be similar </a:t>
            </a:r>
            <a:br>
              <a:rPr lang="en-US" sz="2000" dirty="0">
                <a:solidFill>
                  <a:schemeClr val="tx1"/>
                </a:solidFill>
                <a:latin typeface="+mn-lt"/>
              </a:rPr>
            </a:br>
            <a:r>
              <a:rPr lang="en-US" sz="2000" dirty="0">
                <a:solidFill>
                  <a:schemeClr val="tx1"/>
                </a:solidFill>
                <a:latin typeface="+mn-lt"/>
              </a:rPr>
              <a:t>(at low energy)</a:t>
            </a:r>
          </a:p>
          <a:p>
            <a:endParaRPr lang="en-US" sz="2000" dirty="0">
              <a:solidFill>
                <a:schemeClr val="tx1"/>
              </a:solidFill>
              <a:latin typeface="+mn-lt"/>
            </a:endParaRP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Relativistic hydrodynamics, viscosities (small size versus neutrinos)</a:t>
            </a:r>
          </a:p>
          <a:p>
            <a:endParaRPr lang="en-US" sz="2000" dirty="0">
              <a:solidFill>
                <a:schemeClr val="tx1"/>
              </a:solidFill>
              <a:latin typeface="+mn-lt"/>
            </a:endParaRP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Non-equilibrium physics, bulk viscosity (small size vs neutrinos, phase transitions)</a:t>
            </a:r>
          </a:p>
          <a:p>
            <a:endParaRPr lang="en-US" sz="2000" dirty="0">
              <a:solidFill>
                <a:schemeClr val="tx1"/>
              </a:solidFill>
              <a:latin typeface="+mn-lt"/>
            </a:endParaRPr>
          </a:p>
          <a:p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694BAF3C-FC3F-2360-39CE-DD288E67CC78}"/>
              </a:ext>
            </a:extLst>
          </p:cNvPr>
          <p:cNvSpPr txBox="1">
            <a:spLocks/>
          </p:cNvSpPr>
          <p:nvPr/>
        </p:nvSpPr>
        <p:spPr>
          <a:xfrm>
            <a:off x="76200" y="1114615"/>
            <a:ext cx="4486569" cy="6813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accent5"/>
                </a:solidFill>
              </a:rPr>
              <a:t>Neutron star merger</a:t>
            </a:r>
            <a:endParaRPr lang="nl-NL" sz="2500" dirty="0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6C9D12-15F9-8990-7191-905B6A72CA1B}"/>
              </a:ext>
            </a:extLst>
          </p:cNvPr>
          <p:cNvSpPr txBox="1"/>
          <p:nvPr/>
        </p:nvSpPr>
        <p:spPr>
          <a:xfrm>
            <a:off x="-92884" y="6635923"/>
            <a:ext cx="121324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w Cen MT" pitchFamily="34" charset="0"/>
              </a:rPr>
              <a:t>Elias R. Most, Anton </a:t>
            </a:r>
            <a:r>
              <a:rPr lang="en-US" sz="900" dirty="0" err="1">
                <a:latin typeface="Tw Cen MT" pitchFamily="34" charset="0"/>
              </a:rPr>
              <a:t>Motornenko</a:t>
            </a:r>
            <a:r>
              <a:rPr lang="en-US" sz="900" dirty="0">
                <a:latin typeface="Tw Cen MT" pitchFamily="34" charset="0"/>
              </a:rPr>
              <a:t>, Jan Steinheimer, Veronica Dexheimer, Matthias </a:t>
            </a:r>
            <a:r>
              <a:rPr lang="en-US" sz="900" dirty="0" err="1">
                <a:latin typeface="Tw Cen MT" pitchFamily="34" charset="0"/>
              </a:rPr>
              <a:t>Hanauske</a:t>
            </a:r>
            <a:r>
              <a:rPr lang="en-US" sz="900" dirty="0">
                <a:latin typeface="Tw Cen MT" pitchFamily="34" charset="0"/>
              </a:rPr>
              <a:t>, Luciano Rezzolla and Horst Stoecker, Probing neutron-star matter in the lab: similarities and differences between binary mergers and heavy-ion collisions (2022)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3DECB4-6B81-0C76-B933-91EC64649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95930"/>
            <a:ext cx="6112668" cy="388620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1936D415-5A04-180D-171B-00827E43B704}"/>
              </a:ext>
            </a:extLst>
          </p:cNvPr>
          <p:cNvSpPr txBox="1">
            <a:spLocks/>
          </p:cNvSpPr>
          <p:nvPr/>
        </p:nvSpPr>
        <p:spPr>
          <a:xfrm>
            <a:off x="92868" y="5565371"/>
            <a:ext cx="7374732" cy="6813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>
                <a:solidFill>
                  <a:schemeClr val="accent5"/>
                </a:solidFill>
              </a:rPr>
              <a:t>Low energy heavy ion collision (</a:t>
            </a:r>
            <a:r>
              <a:rPr lang="en-US" sz="2100" dirty="0" err="1">
                <a:solidFill>
                  <a:schemeClr val="accent5"/>
                </a:solidFill>
              </a:rPr>
              <a:t>AuAu</a:t>
            </a:r>
            <a:r>
              <a:rPr lang="en-US" sz="2100" dirty="0">
                <a:solidFill>
                  <a:schemeClr val="accent5"/>
                </a:solidFill>
              </a:rPr>
              <a:t> @ 0.4 GeV)</a:t>
            </a:r>
            <a:endParaRPr lang="nl-NL" sz="2100" dirty="0">
              <a:solidFill>
                <a:schemeClr val="accent5"/>
              </a:solidFill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BADFAC27-80A2-1A73-CF74-8B9172EC9AB3}"/>
              </a:ext>
            </a:extLst>
          </p:cNvPr>
          <p:cNvSpPr txBox="1"/>
          <p:nvPr/>
        </p:nvSpPr>
        <p:spPr>
          <a:xfrm>
            <a:off x="9212814" y="-14115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32505659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11501</TotalTime>
  <Words>1651</Words>
  <Application>Microsoft Office PowerPoint</Application>
  <PresentationFormat>Widescreen</PresentationFormat>
  <Paragraphs>272</Paragraphs>
  <Slides>25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Arial Black</vt:lpstr>
      <vt:lpstr>Calibri</vt:lpstr>
      <vt:lpstr>Times</vt:lpstr>
      <vt:lpstr>Tw Cen MT</vt:lpstr>
      <vt:lpstr>Wingdings</vt:lpstr>
      <vt:lpstr>Theme1</vt:lpstr>
      <vt:lpstr>Holography as a bridge between QCD and Gravitation</vt:lpstr>
      <vt:lpstr>QCD and gravitation</vt:lpstr>
      <vt:lpstr>Surprising connections</vt:lpstr>
      <vt:lpstr>The neutron skin and the QCD EOS</vt:lpstr>
      <vt:lpstr>Experimental observables: a wealth of data</vt:lpstr>
      <vt:lpstr>Full posterior distributions</vt:lpstr>
      <vt:lpstr>The neutron skin – final result</vt:lpstr>
      <vt:lpstr>Surprising connections</vt:lpstr>
      <vt:lpstr>Neutron stars and heavy ions</vt:lpstr>
      <vt:lpstr>Neutron stars and heavy ions</vt:lpstr>
      <vt:lpstr>`Qcd’ as a string theory</vt:lpstr>
      <vt:lpstr>holography</vt:lpstr>
      <vt:lpstr>Neutron stars and holography</vt:lpstr>
      <vt:lpstr>Surprising connections</vt:lpstr>
      <vt:lpstr>Bubble wall velocities</vt:lpstr>
      <vt:lpstr>Surprising connections</vt:lpstr>
      <vt:lpstr>Surprising connections</vt:lpstr>
      <vt:lpstr>Thermalisation in holography</vt:lpstr>
      <vt:lpstr>Surprising connections</vt:lpstr>
      <vt:lpstr>EMPTY ds on the boundary</vt:lpstr>
      <vt:lpstr>Surprising connections</vt:lpstr>
      <vt:lpstr>Surprising connections</vt:lpstr>
      <vt:lpstr>Inflation, reheating and holography</vt:lpstr>
      <vt:lpstr>reheating and thermalisation</vt:lpstr>
      <vt:lpstr>Holography as a bridge between qcd and gravity</vt:lpstr>
    </vt:vector>
  </TitlesOfParts>
  <Company>Utrecht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Holographic Jets</dc:title>
  <dc:creator>van der Schee</dc:creator>
  <cp:lastModifiedBy>Wilke van der Schee</cp:lastModifiedBy>
  <cp:revision>3593</cp:revision>
  <cp:lastPrinted>2013-02-27T16:52:15Z</cp:lastPrinted>
  <dcterms:created xsi:type="dcterms:W3CDTF">2011-04-27T16:22:55Z</dcterms:created>
  <dcterms:modified xsi:type="dcterms:W3CDTF">2025-04-02T14:36:47Z</dcterms:modified>
</cp:coreProperties>
</file>