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0"/>
  </p:notesMasterIdLst>
  <p:sldIdLst>
    <p:sldId id="944" r:id="rId5"/>
    <p:sldId id="955" r:id="rId6"/>
    <p:sldId id="967" r:id="rId7"/>
    <p:sldId id="956" r:id="rId8"/>
    <p:sldId id="1086" r:id="rId9"/>
    <p:sldId id="1087" r:id="rId10"/>
    <p:sldId id="1088" r:id="rId11"/>
    <p:sldId id="1090" r:id="rId12"/>
    <p:sldId id="1089" r:id="rId13"/>
    <p:sldId id="1091" r:id="rId14"/>
    <p:sldId id="1092" r:id="rId15"/>
    <p:sldId id="958" r:id="rId16"/>
    <p:sldId id="1100" r:id="rId17"/>
    <p:sldId id="1099" r:id="rId18"/>
    <p:sldId id="1102" r:id="rId19"/>
    <p:sldId id="1101" r:id="rId20"/>
    <p:sldId id="1103" r:id="rId21"/>
    <p:sldId id="1081" r:id="rId22"/>
    <p:sldId id="1104" r:id="rId23"/>
    <p:sldId id="1080" r:id="rId24"/>
    <p:sldId id="1110" r:id="rId25"/>
    <p:sldId id="1093" r:id="rId26"/>
    <p:sldId id="1105" r:id="rId27"/>
    <p:sldId id="1106" r:id="rId28"/>
    <p:sldId id="1107" r:id="rId29"/>
    <p:sldId id="1079" r:id="rId30"/>
    <p:sldId id="1122" r:id="rId31"/>
    <p:sldId id="1116" r:id="rId32"/>
    <p:sldId id="1123" r:id="rId33"/>
    <p:sldId id="1115" r:id="rId34"/>
    <p:sldId id="1111" r:id="rId35"/>
    <p:sldId id="1112" r:id="rId36"/>
    <p:sldId id="1113" r:id="rId37"/>
    <p:sldId id="1114" r:id="rId38"/>
    <p:sldId id="1108" r:id="rId3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5E8"/>
    <a:srgbClr val="B81011"/>
    <a:srgbClr val="000000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1" autoAdjust="0"/>
    <p:restoredTop sz="99798" autoAdjust="0"/>
  </p:normalViewPr>
  <p:slideViewPr>
    <p:cSldViewPr snapToGrid="0">
      <p:cViewPr varScale="1">
        <p:scale>
          <a:sx n="100" d="100"/>
          <a:sy n="100" d="100"/>
        </p:scale>
        <p:origin x="-102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commentAuthors" Target="commentAuthors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24.09.24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=""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=""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=""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36.emf"/><Relationship Id="rId6" Type="http://schemas.openxmlformats.org/officeDocument/2006/relationships/image" Target="../media/image38.jpeg"/><Relationship Id="rId7" Type="http://schemas.openxmlformats.org/officeDocument/2006/relationships/image" Target="../media/image3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emf"/><Relationship Id="rId3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jpeg"/><Relationship Id="rId3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emf"/><Relationship Id="rId6" Type="http://schemas.openxmlformats.org/officeDocument/2006/relationships/hyperlink" Target="https://indico.cern.ch/event/1425262/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hyperlink" Target="https://indico.in2p3.fr/event/20053/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377" y="130498"/>
            <a:ext cx="8773568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FCC targets and feedback from HL-LHC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Having the magnet at 80% of short sample at 1.9 </a:t>
            </a:r>
            <a:r>
              <a:rPr lang="en-GB" sz="2400" dirty="0" smtClean="0">
                <a:latin typeface="Times"/>
                <a:cs typeface="Times"/>
              </a:rPr>
              <a:t>K (instead of 86%), </a:t>
            </a:r>
            <a:r>
              <a:rPr lang="en-GB" sz="2400" dirty="0">
                <a:latin typeface="Times"/>
                <a:cs typeface="Times"/>
              </a:rPr>
              <a:t>allows to consider operation at 4.5 K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HL-LHC MQXF experience shows that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all magnets reaching operational field at 1.9 K are also able to operate at 4.5 </a:t>
            </a:r>
            <a:r>
              <a:rPr lang="en-GB" sz="2000" dirty="0" smtClean="0">
                <a:solidFill>
                  <a:srgbClr val="C00000"/>
                </a:solidFill>
                <a:latin typeface="Times"/>
                <a:cs typeface="Times"/>
              </a:rPr>
              <a:t>K</a:t>
            </a:r>
          </a:p>
          <a:p>
            <a:pPr lvl="1"/>
            <a:r>
              <a:rPr lang="en-GB" sz="2000" dirty="0" smtClean="0">
                <a:latin typeface="Times"/>
                <a:cs typeface="Times"/>
              </a:rPr>
              <a:t>With what margin ? We are exploring this aspect</a:t>
            </a:r>
            <a:endParaRPr lang="en-GB" sz="2000" dirty="0">
              <a:latin typeface="Times"/>
              <a:cs typeface="Time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AFC03479-7603-92B9-2837-6393FD089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268" y="3085880"/>
            <a:ext cx="3411786" cy="25517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C4B49CD-373D-75F1-60C1-E63CBB878843}"/>
              </a:ext>
            </a:extLst>
          </p:cNvPr>
          <p:cNvSpPr txBox="1"/>
          <p:nvPr/>
        </p:nvSpPr>
        <p:spPr>
          <a:xfrm>
            <a:off x="5838224" y="5619739"/>
            <a:ext cx="240997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One of the first 7-m.long Nb</a:t>
            </a:r>
            <a:r>
              <a:rPr lang="fr-CH" sz="1050" baseline="-25000" dirty="0"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Sn magnets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3BEC17D6-DA9C-8048-47D8-B70FA202C63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73" y="3036010"/>
            <a:ext cx="4260250" cy="260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DD98684-2A70-1A64-19AF-1FB9FB5DCC2E}"/>
              </a:ext>
            </a:extLst>
          </p:cNvPr>
          <p:cNvSpPr txBox="1"/>
          <p:nvPr/>
        </p:nvSpPr>
        <p:spPr>
          <a:xfrm>
            <a:off x="1109824" y="5672367"/>
            <a:ext cx="343134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Powering test of first six conform MQXFA magnets 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[J. </a:t>
            </a:r>
            <a:r>
              <a:rPr lang="fr-CH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Ahia, S. Feher, G. Ambrosio et al.</a:t>
            </a:r>
            <a:r>
              <a:rPr lang="nb-NO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526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Integration in the FCC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latin typeface="Times"/>
                <a:cs typeface="Times"/>
              </a:rPr>
              <a:t>Two paths are given to reach a higher filling factor</a:t>
            </a:r>
          </a:p>
          <a:p>
            <a:pPr lvl="1"/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Optimization of the lattice</a:t>
            </a:r>
            <a:r>
              <a:rPr lang="en-GB" sz="2400" dirty="0">
                <a:latin typeface="Times"/>
                <a:cs typeface="Times"/>
              </a:rPr>
              <a:t>, </a:t>
            </a:r>
            <a:r>
              <a:rPr lang="en-GB" sz="2400" dirty="0" smtClean="0">
                <a:latin typeface="Times"/>
                <a:cs typeface="Times"/>
              </a:rPr>
              <a:t>together </a:t>
            </a:r>
            <a:r>
              <a:rPr lang="en-GB" sz="2400" dirty="0">
                <a:latin typeface="Times"/>
                <a:cs typeface="Times"/>
              </a:rPr>
              <a:t>with the optics </a:t>
            </a:r>
            <a:r>
              <a:rPr lang="en-GB" sz="2400" dirty="0" smtClean="0">
                <a:latin typeface="Times"/>
                <a:cs typeface="Times"/>
              </a:rPr>
              <a:t>team</a:t>
            </a:r>
            <a:endParaRPr lang="en-GB" sz="2400" dirty="0">
              <a:latin typeface="Times"/>
              <a:cs typeface="Times"/>
            </a:endParaRPr>
          </a:p>
          <a:p>
            <a:pPr lvl="2"/>
            <a:r>
              <a:rPr lang="en-GB" sz="2000" dirty="0">
                <a:latin typeface="Times"/>
                <a:cs typeface="Times"/>
              </a:rPr>
              <a:t>Longer cell</a:t>
            </a:r>
            <a:r>
              <a:rPr lang="en-GB" sz="2000" dirty="0">
                <a:latin typeface="Times"/>
                <a:cs typeface="Times"/>
                <a:sym typeface="Wingdings" panose="05000000000000000000" pitchFamily="2" charset="2"/>
              </a:rPr>
              <a:t>--&gt; less and less powerful quadrupoles  more space for dipoles</a:t>
            </a:r>
          </a:p>
          <a:p>
            <a:pPr lvl="1"/>
            <a:r>
              <a:rPr lang="en-GB" sz="2400" dirty="0">
                <a:latin typeface="Times"/>
                <a:cs typeface="Times"/>
              </a:rPr>
              <a:t>Work on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high gradient correctors</a:t>
            </a:r>
          </a:p>
          <a:p>
            <a:pPr lvl="2"/>
            <a:r>
              <a:rPr lang="en-GB" sz="2000" dirty="0">
                <a:latin typeface="Times"/>
                <a:cs typeface="Times"/>
              </a:rPr>
              <a:t>Ideal test bench for HTS, and allows to get more TeV for the same field</a:t>
            </a:r>
          </a:p>
          <a:p>
            <a:pPr lvl="2"/>
            <a:r>
              <a:rPr lang="en-GB" sz="2000" dirty="0">
                <a:latin typeface="Times"/>
                <a:cs typeface="Times"/>
              </a:rPr>
              <a:t>For the moment scarce feedback on this proposal,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please help</a:t>
            </a:r>
          </a:p>
          <a:p>
            <a:r>
              <a:rPr lang="en-GB" sz="2800" dirty="0">
                <a:latin typeface="Times"/>
                <a:cs typeface="Times"/>
              </a:rPr>
              <a:t>Cooling</a:t>
            </a:r>
          </a:p>
          <a:p>
            <a:pPr lvl="1"/>
            <a:r>
              <a:rPr lang="en-GB" sz="2400" dirty="0">
                <a:latin typeface="Times"/>
                <a:cs typeface="Times"/>
              </a:rPr>
              <a:t>We are working on the 4.5 K option that has been opened by the HL-LHC results </a:t>
            </a:r>
            <a:r>
              <a:rPr lang="en-GB" sz="1800" dirty="0">
                <a:solidFill>
                  <a:srgbClr val="00B050"/>
                </a:solidFill>
                <a:latin typeface="Times"/>
                <a:cs typeface="Times"/>
              </a:rPr>
              <a:t>(WP4.6, P. Borges de Sousa and R. van </a:t>
            </a:r>
            <a:r>
              <a:rPr lang="en-GB" sz="1800" dirty="0" err="1">
                <a:solidFill>
                  <a:srgbClr val="00B050"/>
                </a:solidFill>
                <a:latin typeface="Times"/>
                <a:cs typeface="Times"/>
              </a:rPr>
              <a:t>Weelderen</a:t>
            </a:r>
            <a:r>
              <a:rPr lang="en-GB" sz="1800" dirty="0">
                <a:solidFill>
                  <a:srgbClr val="00B050"/>
                </a:solidFill>
                <a:latin typeface="Times"/>
                <a:cs typeface="Times"/>
              </a:rPr>
              <a:t>)</a:t>
            </a:r>
            <a:endParaRPr lang="en-GB" sz="2400" dirty="0">
              <a:solidFill>
                <a:srgbClr val="00B050"/>
              </a:solidFill>
              <a:latin typeface="Times"/>
              <a:cs typeface="Times"/>
            </a:endParaRPr>
          </a:p>
          <a:p>
            <a:pPr lvl="1"/>
            <a:r>
              <a:rPr lang="en-GB" sz="2400" dirty="0">
                <a:latin typeface="Times"/>
                <a:cs typeface="Times"/>
              </a:rPr>
              <a:t>First preliminary results give a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factor &gt;3 of energy saving </a:t>
            </a:r>
            <a:r>
              <a:rPr lang="en-GB" sz="2400" dirty="0">
                <a:latin typeface="Times"/>
                <a:cs typeface="Times"/>
              </a:rPr>
              <a:t>in going from 1.9 K to 4.5 </a:t>
            </a:r>
            <a:r>
              <a:rPr lang="en-GB" sz="2400" dirty="0" smtClean="0">
                <a:latin typeface="Times"/>
                <a:cs typeface="Times"/>
              </a:rPr>
              <a:t>K</a:t>
            </a:r>
            <a:endParaRPr lang="en-GB" sz="24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68318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B. </a:t>
            </a:r>
            <a:r>
              <a:rPr lang="en-US" sz="1050" dirty="0" err="1">
                <a:latin typeface="Times"/>
                <a:cs typeface="Times"/>
              </a:rPr>
              <a:t>Auchmann</a:t>
            </a:r>
            <a:r>
              <a:rPr lang="en-US" sz="1050" dirty="0">
                <a:latin typeface="Times"/>
                <a:cs typeface="Times"/>
              </a:rPr>
              <a:t>, 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Roadmap for Nb</a:t>
            </a:r>
            <a:r>
              <a:rPr lang="en-US" sz="4000" baseline="-25000" dirty="0">
                <a:latin typeface="Times"/>
                <a:cs typeface="Times"/>
              </a:rPr>
              <a:t>3</a:t>
            </a:r>
            <a:r>
              <a:rPr lang="en-US" sz="4000" dirty="0">
                <a:latin typeface="Times"/>
                <a:cs typeface="Times"/>
              </a:rPr>
              <a:t>Sn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At the beginning of 2024 we were asked to present an accelerated roadmap FCC based on Nb</a:t>
            </a:r>
            <a:r>
              <a:rPr lang="en-GB" sz="2400" baseline="-25000" dirty="0">
                <a:latin typeface="Times"/>
                <a:cs typeface="Times"/>
              </a:rPr>
              <a:t>3</a:t>
            </a:r>
            <a:r>
              <a:rPr lang="en-GB" sz="2400" dirty="0">
                <a:latin typeface="Times"/>
                <a:cs typeface="Times"/>
              </a:rPr>
              <a:t>Sn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B696FB0B-0E1F-D226-EDD2-14AC73DC3610}"/>
              </a:ext>
            </a:extLst>
          </p:cNvPr>
          <p:cNvGrpSpPr/>
          <p:nvPr/>
        </p:nvGrpSpPr>
        <p:grpSpPr>
          <a:xfrm>
            <a:off x="-16792" y="2418457"/>
            <a:ext cx="9144000" cy="3617503"/>
            <a:chOff x="0" y="2496911"/>
            <a:chExt cx="9144000" cy="3617503"/>
          </a:xfrm>
        </p:grpSpPr>
        <p:grpSp>
          <p:nvGrpSpPr>
            <p:cNvPr id="6" name="Group 5">
              <a:extLst>
                <a:ext uri="{FF2B5EF4-FFF2-40B4-BE49-F238E27FC236}">
                  <a16:creationId xmlns="" xmlns:a16="http://schemas.microsoft.com/office/drawing/2014/main" id="{1572E527-0D57-9352-62EC-D80424C24B0E}"/>
                </a:ext>
              </a:extLst>
            </p:cNvPr>
            <p:cNvGrpSpPr/>
            <p:nvPr/>
          </p:nvGrpSpPr>
          <p:grpSpPr>
            <a:xfrm>
              <a:off x="0" y="3571273"/>
              <a:ext cx="9144000" cy="2543141"/>
              <a:chOff x="0" y="1275606"/>
              <a:chExt cx="9144000" cy="2543141"/>
            </a:xfrm>
          </p:grpSpPr>
          <p:sp>
            <p:nvSpPr>
              <p:cNvPr id="13" name="Chevron 10">
                <a:extLst>
                  <a:ext uri="{FF2B5EF4-FFF2-40B4-BE49-F238E27FC236}">
                    <a16:creationId xmlns="" xmlns:a16="http://schemas.microsoft.com/office/drawing/2014/main" id="{B194FB4E-DA53-436A-62D4-CE9476E5D632}"/>
                  </a:ext>
                </a:extLst>
              </p:cNvPr>
              <p:cNvSpPr/>
              <p:nvPr/>
            </p:nvSpPr>
            <p:spPr>
              <a:xfrm>
                <a:off x="0" y="2141698"/>
                <a:ext cx="2658169" cy="71563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Times"/>
                    <a:cs typeface="Times"/>
                  </a:rPr>
                  <a:t>Ongoing 12 T and 14 T short models (seven designs, 1 or 2 of each type)</a:t>
                </a:r>
              </a:p>
            </p:txBody>
          </p:sp>
          <p:sp>
            <p:nvSpPr>
              <p:cNvPr id="14" name="Chevron 11">
                <a:extLst>
                  <a:ext uri="{FF2B5EF4-FFF2-40B4-BE49-F238E27FC236}">
                    <a16:creationId xmlns="" xmlns:a16="http://schemas.microsoft.com/office/drawing/2014/main" id="{DD79C8A5-2069-AB34-8E12-804E1A4FEF4D}"/>
                  </a:ext>
                </a:extLst>
              </p:cNvPr>
              <p:cNvSpPr/>
              <p:nvPr/>
            </p:nvSpPr>
            <p:spPr>
              <a:xfrm>
                <a:off x="1966189" y="1275606"/>
                <a:ext cx="2356984" cy="93610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Short model program on two selected designs</a:t>
                </a:r>
              </a:p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(&gt;5 of each type)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="" xmlns:a16="http://schemas.microsoft.com/office/drawing/2014/main" id="{F51F3384-17B5-3260-98CB-BEDAD92C6435}"/>
                  </a:ext>
                </a:extLst>
              </p:cNvPr>
              <p:cNvCxnSpPr/>
              <p:nvPr/>
            </p:nvCxnSpPr>
            <p:spPr>
              <a:xfrm flipV="1">
                <a:off x="4114974" y="1758383"/>
                <a:ext cx="12802" cy="1603569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2076DFEF-20DC-BF77-BB38-D98751E52AA5}"/>
                  </a:ext>
                </a:extLst>
              </p:cNvPr>
              <p:cNvSpPr txBox="1"/>
              <p:nvPr/>
            </p:nvSpPr>
            <p:spPr>
              <a:xfrm>
                <a:off x="4127186" y="2596577"/>
                <a:ext cx="1928733" cy="5232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Selection of final design 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to start long magnets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="" xmlns:a16="http://schemas.microsoft.com/office/drawing/2014/main" id="{2A60FD0D-B6D6-D709-7DA9-20BD75CFACB3}"/>
                  </a:ext>
                </a:extLst>
              </p:cNvPr>
              <p:cNvGrpSpPr/>
              <p:nvPr/>
            </p:nvGrpSpPr>
            <p:grpSpPr>
              <a:xfrm>
                <a:off x="71500" y="3363838"/>
                <a:ext cx="9072500" cy="454909"/>
                <a:chOff x="71500" y="3363838"/>
                <a:chExt cx="9072500" cy="454909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="" xmlns:a16="http://schemas.microsoft.com/office/drawing/2014/main" id="{C3CBD62D-4395-AF4B-18C7-408DD7F50853}"/>
                    </a:ext>
                  </a:extLst>
                </p:cNvPr>
                <p:cNvGrpSpPr/>
                <p:nvPr/>
              </p:nvGrpSpPr>
              <p:grpSpPr>
                <a:xfrm>
                  <a:off x="71500" y="3363838"/>
                  <a:ext cx="9072500" cy="216024"/>
                  <a:chOff x="71500" y="3435846"/>
                  <a:chExt cx="9072500" cy="216024"/>
                </a:xfrm>
              </p:grpSpPr>
              <p:sp>
                <p:nvSpPr>
                  <p:cNvPr id="49" name="Rectangle 48">
                    <a:extLst>
                      <a:ext uri="{FF2B5EF4-FFF2-40B4-BE49-F238E27FC236}">
                        <a16:creationId xmlns="" xmlns:a16="http://schemas.microsoft.com/office/drawing/2014/main" id="{B29F66E2-FF08-136E-998B-103D1276648A}"/>
                      </a:ext>
                    </a:extLst>
                  </p:cNvPr>
                  <p:cNvSpPr/>
                  <p:nvPr/>
                </p:nvSpPr>
                <p:spPr>
                  <a:xfrm>
                    <a:off x="7150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2024</a:t>
                    </a:r>
                  </a:p>
                </p:txBody>
              </p:sp>
              <p:sp>
                <p:nvSpPr>
                  <p:cNvPr id="50" name="Rectangle 49">
                    <a:extLst>
                      <a:ext uri="{FF2B5EF4-FFF2-40B4-BE49-F238E27FC236}">
                        <a16:creationId xmlns="" xmlns:a16="http://schemas.microsoft.com/office/drawing/2014/main" id="{62F80C46-CC52-63D5-DFC6-322C5BA95A3F}"/>
                      </a:ext>
                    </a:extLst>
                  </p:cNvPr>
                  <p:cNvSpPr/>
                  <p:nvPr/>
                </p:nvSpPr>
                <p:spPr>
                  <a:xfrm>
                    <a:off x="57555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2025</a:t>
                    </a:r>
                  </a:p>
                </p:txBody>
              </p:sp>
              <p:sp>
                <p:nvSpPr>
                  <p:cNvPr id="51" name="Rectangle 50">
                    <a:extLst>
                      <a:ext uri="{FF2B5EF4-FFF2-40B4-BE49-F238E27FC236}">
                        <a16:creationId xmlns="" xmlns:a16="http://schemas.microsoft.com/office/drawing/2014/main" id="{E5804D18-CA38-CBB6-FAFB-E5109352A340}"/>
                      </a:ext>
                    </a:extLst>
                  </p:cNvPr>
                  <p:cNvSpPr/>
                  <p:nvPr/>
                </p:nvSpPr>
                <p:spPr>
                  <a:xfrm>
                    <a:off x="107961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2026</a:t>
                    </a:r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="" xmlns:a16="http://schemas.microsoft.com/office/drawing/2014/main" id="{E7787DD7-B394-B12E-2E4C-872685EBDB71}"/>
                      </a:ext>
                    </a:extLst>
                  </p:cNvPr>
                  <p:cNvSpPr/>
                  <p:nvPr/>
                </p:nvSpPr>
                <p:spPr>
                  <a:xfrm>
                    <a:off x="158366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2027</a:t>
                    </a:r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="" xmlns:a16="http://schemas.microsoft.com/office/drawing/2014/main" id="{7590E359-DC00-4B21-4F55-7B78281CE127}"/>
                      </a:ext>
                    </a:extLst>
                  </p:cNvPr>
                  <p:cNvSpPr/>
                  <p:nvPr/>
                </p:nvSpPr>
                <p:spPr>
                  <a:xfrm>
                    <a:off x="208772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2028</a:t>
                    </a:r>
                  </a:p>
                </p:txBody>
              </p:sp>
              <p:sp>
                <p:nvSpPr>
                  <p:cNvPr id="54" name="Rectangle 53">
                    <a:extLst>
                      <a:ext uri="{FF2B5EF4-FFF2-40B4-BE49-F238E27FC236}">
                        <a16:creationId xmlns="" xmlns:a16="http://schemas.microsoft.com/office/drawing/2014/main" id="{79BB0BDC-757B-7BC8-591B-4B56EF3C3F54}"/>
                      </a:ext>
                    </a:extLst>
                  </p:cNvPr>
                  <p:cNvSpPr/>
                  <p:nvPr/>
                </p:nvSpPr>
                <p:spPr>
                  <a:xfrm>
                    <a:off x="259178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2029</a:t>
                    </a:r>
                  </a:p>
                </p:txBody>
              </p:sp>
              <p:sp>
                <p:nvSpPr>
                  <p:cNvPr id="55" name="Rectangle 54">
                    <a:extLst>
                      <a:ext uri="{FF2B5EF4-FFF2-40B4-BE49-F238E27FC236}">
                        <a16:creationId xmlns="" xmlns:a16="http://schemas.microsoft.com/office/drawing/2014/main" id="{E3FFD626-7CA9-BAE2-107A-C83470226183}"/>
                      </a:ext>
                    </a:extLst>
                  </p:cNvPr>
                  <p:cNvSpPr/>
                  <p:nvPr/>
                </p:nvSpPr>
                <p:spPr>
                  <a:xfrm>
                    <a:off x="309583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2030</a:t>
                    </a:r>
                  </a:p>
                </p:txBody>
              </p:sp>
              <p:sp>
                <p:nvSpPr>
                  <p:cNvPr id="56" name="Rectangle 55">
                    <a:extLst>
                      <a:ext uri="{FF2B5EF4-FFF2-40B4-BE49-F238E27FC236}">
                        <a16:creationId xmlns="" xmlns:a16="http://schemas.microsoft.com/office/drawing/2014/main" id="{E1689227-D041-C2DE-20D0-D0B187D5B96B}"/>
                      </a:ext>
                    </a:extLst>
                  </p:cNvPr>
                  <p:cNvSpPr/>
                  <p:nvPr/>
                </p:nvSpPr>
                <p:spPr>
                  <a:xfrm>
                    <a:off x="359989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2031</a:t>
                    </a:r>
                  </a:p>
                </p:txBody>
              </p:sp>
              <p:sp>
                <p:nvSpPr>
                  <p:cNvPr id="57" name="Rectangle 56">
                    <a:extLst>
                      <a:ext uri="{FF2B5EF4-FFF2-40B4-BE49-F238E27FC236}">
                        <a16:creationId xmlns="" xmlns:a16="http://schemas.microsoft.com/office/drawing/2014/main" id="{709A78AC-B580-642F-3DF6-60CB6CA1047D}"/>
                      </a:ext>
                    </a:extLst>
                  </p:cNvPr>
                  <p:cNvSpPr/>
                  <p:nvPr/>
                </p:nvSpPr>
                <p:spPr>
                  <a:xfrm>
                    <a:off x="410394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2032</a:t>
                    </a:r>
                  </a:p>
                </p:txBody>
              </p:sp>
              <p:sp>
                <p:nvSpPr>
                  <p:cNvPr id="58" name="Rectangle 57">
                    <a:extLst>
                      <a:ext uri="{FF2B5EF4-FFF2-40B4-BE49-F238E27FC236}">
                        <a16:creationId xmlns="" xmlns:a16="http://schemas.microsoft.com/office/drawing/2014/main" id="{53453274-9341-C32E-E6DF-2C4FF4A8680D}"/>
                      </a:ext>
                    </a:extLst>
                  </p:cNvPr>
                  <p:cNvSpPr/>
                  <p:nvPr/>
                </p:nvSpPr>
                <p:spPr>
                  <a:xfrm>
                    <a:off x="4608429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2033</a:t>
                    </a:r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="" xmlns:a16="http://schemas.microsoft.com/office/drawing/2014/main" id="{28AB5C94-7D39-C329-3C66-35D80AC6F692}"/>
                      </a:ext>
                    </a:extLst>
                  </p:cNvPr>
                  <p:cNvSpPr/>
                  <p:nvPr/>
                </p:nvSpPr>
                <p:spPr>
                  <a:xfrm>
                    <a:off x="5112485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2034</a:t>
                    </a:r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="" xmlns:a16="http://schemas.microsoft.com/office/drawing/2014/main" id="{2F45529C-F0EB-E446-41DE-1598516E5D29}"/>
                      </a:ext>
                    </a:extLst>
                  </p:cNvPr>
                  <p:cNvSpPr/>
                  <p:nvPr/>
                </p:nvSpPr>
                <p:spPr>
                  <a:xfrm>
                    <a:off x="5616541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2035</a:t>
                    </a:r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="" xmlns:a16="http://schemas.microsoft.com/office/drawing/2014/main" id="{712EDD73-2657-2406-F86D-A159BFEF39DF}"/>
                      </a:ext>
                    </a:extLst>
                  </p:cNvPr>
                  <p:cNvSpPr/>
                  <p:nvPr/>
                </p:nvSpPr>
                <p:spPr>
                  <a:xfrm>
                    <a:off x="612017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2036</a:t>
                    </a:r>
                  </a:p>
                </p:txBody>
              </p:sp>
              <p:sp>
                <p:nvSpPr>
                  <p:cNvPr id="62" name="Rectangle 61">
                    <a:extLst>
                      <a:ext uri="{FF2B5EF4-FFF2-40B4-BE49-F238E27FC236}">
                        <a16:creationId xmlns="" xmlns:a16="http://schemas.microsoft.com/office/drawing/2014/main" id="{C132009B-5638-4945-5AD3-8FD3A151138A}"/>
                      </a:ext>
                    </a:extLst>
                  </p:cNvPr>
                  <p:cNvSpPr/>
                  <p:nvPr/>
                </p:nvSpPr>
                <p:spPr>
                  <a:xfrm>
                    <a:off x="662422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2037</a:t>
                    </a:r>
                  </a:p>
                </p:txBody>
              </p:sp>
              <p:sp>
                <p:nvSpPr>
                  <p:cNvPr id="63" name="Rectangle 62">
                    <a:extLst>
                      <a:ext uri="{FF2B5EF4-FFF2-40B4-BE49-F238E27FC236}">
                        <a16:creationId xmlns="" xmlns:a16="http://schemas.microsoft.com/office/drawing/2014/main" id="{467619A2-7F50-377B-D567-A3D39A950C11}"/>
                      </a:ext>
                    </a:extLst>
                  </p:cNvPr>
                  <p:cNvSpPr/>
                  <p:nvPr/>
                </p:nvSpPr>
                <p:spPr>
                  <a:xfrm>
                    <a:off x="712828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2038</a:t>
                    </a:r>
                  </a:p>
                </p:txBody>
              </p:sp>
              <p:sp>
                <p:nvSpPr>
                  <p:cNvPr id="64" name="Rectangle 63">
                    <a:extLst>
                      <a:ext uri="{FF2B5EF4-FFF2-40B4-BE49-F238E27FC236}">
                        <a16:creationId xmlns="" xmlns:a16="http://schemas.microsoft.com/office/drawing/2014/main" id="{DCE1384B-5BD2-EA5C-32A0-406639185219}"/>
                      </a:ext>
                    </a:extLst>
                  </p:cNvPr>
                  <p:cNvSpPr/>
                  <p:nvPr/>
                </p:nvSpPr>
                <p:spPr>
                  <a:xfrm>
                    <a:off x="763234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2039</a:t>
                    </a:r>
                  </a:p>
                </p:txBody>
              </p:sp>
              <p:sp>
                <p:nvSpPr>
                  <p:cNvPr id="65" name="Rectangle 64">
                    <a:extLst>
                      <a:ext uri="{FF2B5EF4-FFF2-40B4-BE49-F238E27FC236}">
                        <a16:creationId xmlns="" xmlns:a16="http://schemas.microsoft.com/office/drawing/2014/main" id="{A0492992-BA8B-C26C-622E-ABBE417880DE}"/>
                      </a:ext>
                    </a:extLst>
                  </p:cNvPr>
                  <p:cNvSpPr/>
                  <p:nvPr/>
                </p:nvSpPr>
                <p:spPr>
                  <a:xfrm>
                    <a:off x="813639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2040</a:t>
                    </a:r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="" xmlns:a16="http://schemas.microsoft.com/office/drawing/2014/main" id="{B497A57F-A45A-71B6-52A0-A31AA7D200CC}"/>
                      </a:ext>
                    </a:extLst>
                  </p:cNvPr>
                  <p:cNvSpPr/>
                  <p:nvPr/>
                </p:nvSpPr>
                <p:spPr>
                  <a:xfrm>
                    <a:off x="863994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2041</a:t>
                    </a:r>
                  </a:p>
                </p:txBody>
              </p:sp>
            </p:grpSp>
            <p:sp>
              <p:nvSpPr>
                <p:cNvPr id="45" name="Rectangle 44">
                  <a:extLst>
                    <a:ext uri="{FF2B5EF4-FFF2-40B4-BE49-F238E27FC236}">
                      <a16:creationId xmlns="" xmlns:a16="http://schemas.microsoft.com/office/drawing/2014/main" id="{715AC6C0-EE97-AADF-FEFB-6DE32166AE42}"/>
                    </a:ext>
                  </a:extLst>
                </p:cNvPr>
                <p:cNvSpPr/>
                <p:nvPr/>
              </p:nvSpPr>
              <p:spPr>
                <a:xfrm>
                  <a:off x="71500" y="3598767"/>
                  <a:ext cx="1012261" cy="21998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RunIII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="" xmlns:a16="http://schemas.microsoft.com/office/drawing/2014/main" id="{34B19E92-60D7-51DC-1FD6-2D1248628612}"/>
                    </a:ext>
                  </a:extLst>
                </p:cNvPr>
                <p:cNvSpPr/>
                <p:nvPr/>
              </p:nvSpPr>
              <p:spPr>
                <a:xfrm>
                  <a:off x="2584136" y="3602724"/>
                  <a:ext cx="2023868" cy="21206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="" xmlns:a16="http://schemas.microsoft.com/office/drawing/2014/main" id="{BA05293E-7D42-63B5-85CB-122A83DD4CF1}"/>
                    </a:ext>
                  </a:extLst>
                </p:cNvPr>
                <p:cNvSpPr/>
                <p:nvPr/>
              </p:nvSpPr>
              <p:spPr>
                <a:xfrm>
                  <a:off x="5616540" y="3598766"/>
                  <a:ext cx="2015799" cy="21998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="" xmlns:a16="http://schemas.microsoft.com/office/drawing/2014/main" id="{70B8F29B-6A01-5E52-B4DD-41C6607D0D69}"/>
                    </a:ext>
                  </a:extLst>
                </p:cNvPr>
                <p:cNvSpPr/>
                <p:nvPr/>
              </p:nvSpPr>
              <p:spPr>
                <a:xfrm>
                  <a:off x="8121840" y="3592991"/>
                  <a:ext cx="1015756" cy="21602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9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RunVI</a:t>
                  </a:r>
                  <a:endParaRPr lang="en-US" sz="9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</p:grpSp>
        </p:grpSp>
        <p:sp>
          <p:nvSpPr>
            <p:cNvPr id="11" name="Chevron 7">
              <a:extLst>
                <a:ext uri="{FF2B5EF4-FFF2-40B4-BE49-F238E27FC236}">
                  <a16:creationId xmlns="" xmlns:a16="http://schemas.microsoft.com/office/drawing/2014/main" id="{610202E8-2DC4-C59E-0622-DA4276298A13}"/>
                </a:ext>
              </a:extLst>
            </p:cNvPr>
            <p:cNvSpPr/>
            <p:nvPr/>
          </p:nvSpPr>
          <p:spPr>
            <a:xfrm>
              <a:off x="4030078" y="3162648"/>
              <a:ext cx="2821053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5 m long prototypes of one selected design</a:t>
              </a:r>
            </a:p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(&gt;5 of each type)</a:t>
              </a:r>
            </a:p>
          </p:txBody>
        </p:sp>
        <p:sp>
          <p:nvSpPr>
            <p:cNvPr id="12" name="Chevron 8">
              <a:extLst>
                <a:ext uri="{FF2B5EF4-FFF2-40B4-BE49-F238E27FC236}">
                  <a16:creationId xmlns="" xmlns:a16="http://schemas.microsoft.com/office/drawing/2014/main" id="{4C53F22B-2B89-FC25-FA70-7EED31BBF0F8}"/>
                </a:ext>
              </a:extLst>
            </p:cNvPr>
            <p:cNvSpPr/>
            <p:nvPr/>
          </p:nvSpPr>
          <p:spPr>
            <a:xfrm>
              <a:off x="6045116" y="2496911"/>
              <a:ext cx="3098884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4D4D4D"/>
                  </a:solidFill>
                  <a:latin typeface="Times"/>
                  <a:cs typeface="Times"/>
                </a:rPr>
                <a:t>15 m long prototypes (&gt;5 of each type)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9124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B. </a:t>
            </a:r>
            <a:r>
              <a:rPr lang="en-US" sz="1050" dirty="0" err="1">
                <a:latin typeface="Times"/>
                <a:cs typeface="Times"/>
              </a:rPr>
              <a:t>Auchmann</a:t>
            </a:r>
            <a:r>
              <a:rPr lang="en-US" sz="1050" dirty="0">
                <a:latin typeface="Times"/>
                <a:cs typeface="Times"/>
              </a:rPr>
              <a:t>, 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Roadmap for Nb</a:t>
            </a:r>
            <a:r>
              <a:rPr lang="en-US" sz="4000" baseline="-25000" dirty="0">
                <a:latin typeface="Times"/>
                <a:cs typeface="Times"/>
              </a:rPr>
              <a:t>3</a:t>
            </a:r>
            <a:r>
              <a:rPr lang="en-US" sz="4000" dirty="0">
                <a:latin typeface="Times"/>
                <a:cs typeface="Times"/>
              </a:rPr>
              <a:t>Sn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This is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rather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a conservative roadmap</a:t>
            </a:r>
            <a:r>
              <a:rPr lang="en-GB" sz="2400" dirty="0" smtClean="0">
                <a:latin typeface="Times"/>
                <a:cs typeface="Times"/>
              </a:rPr>
              <a:t>, </a:t>
            </a:r>
            <a:r>
              <a:rPr lang="en-GB" sz="2400" dirty="0">
                <a:latin typeface="Times"/>
                <a:cs typeface="Times"/>
              </a:rPr>
              <a:t>and could be shortened by 5-10 years (with more risk and cost) having less staggered phases and with earlier involvement of the industry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E8A6055B-11AB-937F-3160-CEAF3E096C40}"/>
              </a:ext>
            </a:extLst>
          </p:cNvPr>
          <p:cNvGrpSpPr/>
          <p:nvPr/>
        </p:nvGrpSpPr>
        <p:grpSpPr>
          <a:xfrm>
            <a:off x="-16792" y="2766320"/>
            <a:ext cx="9144000" cy="3357360"/>
            <a:chOff x="0" y="1317882"/>
            <a:chExt cx="9144000" cy="2496909"/>
          </a:xfrm>
        </p:grpSpPr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F4E0344B-1668-C343-16B7-5666AB2355A6}"/>
                </a:ext>
              </a:extLst>
            </p:cNvPr>
            <p:cNvGrpSpPr/>
            <p:nvPr/>
          </p:nvGrpSpPr>
          <p:grpSpPr>
            <a:xfrm>
              <a:off x="71500" y="3363838"/>
              <a:ext cx="9072500" cy="216024"/>
              <a:chOff x="71500" y="3435846"/>
              <a:chExt cx="9072500" cy="216024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="" xmlns:a16="http://schemas.microsoft.com/office/drawing/2014/main" id="{AA23EB24-A5E2-6159-D9C0-6A8C575D983E}"/>
                  </a:ext>
                </a:extLst>
              </p:cNvPr>
              <p:cNvSpPr/>
              <p:nvPr/>
            </p:nvSpPr>
            <p:spPr>
              <a:xfrm>
                <a:off x="7150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2040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="" xmlns:a16="http://schemas.microsoft.com/office/drawing/2014/main" id="{3137303B-EBCB-FAFE-5DE5-26DF60A6CA41}"/>
                  </a:ext>
                </a:extLst>
              </p:cNvPr>
              <p:cNvSpPr/>
              <p:nvPr/>
            </p:nvSpPr>
            <p:spPr>
              <a:xfrm>
                <a:off x="57555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2041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="" xmlns:a16="http://schemas.microsoft.com/office/drawing/2014/main" id="{95218202-8B92-358B-DE4A-D6860FD15A25}"/>
                  </a:ext>
                </a:extLst>
              </p:cNvPr>
              <p:cNvSpPr/>
              <p:nvPr/>
            </p:nvSpPr>
            <p:spPr>
              <a:xfrm>
                <a:off x="107961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2042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="" xmlns:a16="http://schemas.microsoft.com/office/drawing/2014/main" id="{E5520795-8287-B81B-2CCF-A7518CF6234E}"/>
                  </a:ext>
                </a:extLst>
              </p:cNvPr>
              <p:cNvSpPr/>
              <p:nvPr/>
            </p:nvSpPr>
            <p:spPr>
              <a:xfrm>
                <a:off x="158366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2043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="" xmlns:a16="http://schemas.microsoft.com/office/drawing/2014/main" id="{22B5DDE1-5144-695A-AB12-BF3999DDB580}"/>
                  </a:ext>
                </a:extLst>
              </p:cNvPr>
              <p:cNvSpPr/>
              <p:nvPr/>
            </p:nvSpPr>
            <p:spPr>
              <a:xfrm>
                <a:off x="208772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2044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="" xmlns:a16="http://schemas.microsoft.com/office/drawing/2014/main" id="{7FDF9ABD-ADE8-A067-36B2-CD4E36808B62}"/>
                  </a:ext>
                </a:extLst>
              </p:cNvPr>
              <p:cNvSpPr/>
              <p:nvPr/>
            </p:nvSpPr>
            <p:spPr>
              <a:xfrm>
                <a:off x="259178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2045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="" xmlns:a16="http://schemas.microsoft.com/office/drawing/2014/main" id="{031D9688-0926-73A2-EA19-7F17CCEF6945}"/>
                  </a:ext>
                </a:extLst>
              </p:cNvPr>
              <p:cNvSpPr/>
              <p:nvPr/>
            </p:nvSpPr>
            <p:spPr>
              <a:xfrm>
                <a:off x="309583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2046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="" xmlns:a16="http://schemas.microsoft.com/office/drawing/2014/main" id="{964B58CD-03A9-CF9A-AFD8-C1A01CBCB164}"/>
                  </a:ext>
                </a:extLst>
              </p:cNvPr>
              <p:cNvSpPr/>
              <p:nvPr/>
            </p:nvSpPr>
            <p:spPr>
              <a:xfrm>
                <a:off x="359989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2047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="" xmlns:a16="http://schemas.microsoft.com/office/drawing/2014/main" id="{B4687959-1FDA-D90B-DC6D-CF718739F2AB}"/>
                  </a:ext>
                </a:extLst>
              </p:cNvPr>
              <p:cNvSpPr/>
              <p:nvPr/>
            </p:nvSpPr>
            <p:spPr>
              <a:xfrm>
                <a:off x="410394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2048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="" xmlns:a16="http://schemas.microsoft.com/office/drawing/2014/main" id="{F7E9C459-7A71-5EE4-94FD-5A5DEC789356}"/>
                  </a:ext>
                </a:extLst>
              </p:cNvPr>
              <p:cNvSpPr/>
              <p:nvPr/>
            </p:nvSpPr>
            <p:spPr>
              <a:xfrm>
                <a:off x="4608429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2049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="" xmlns:a16="http://schemas.microsoft.com/office/drawing/2014/main" id="{6B6955FB-454A-82FA-95A2-2E5A9D5600A6}"/>
                  </a:ext>
                </a:extLst>
              </p:cNvPr>
              <p:cNvSpPr/>
              <p:nvPr/>
            </p:nvSpPr>
            <p:spPr>
              <a:xfrm>
                <a:off x="5112485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2050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="" xmlns:a16="http://schemas.microsoft.com/office/drawing/2014/main" id="{B4372D2F-2655-558E-5438-3AF6E0F3DA73}"/>
                  </a:ext>
                </a:extLst>
              </p:cNvPr>
              <p:cNvSpPr/>
              <p:nvPr/>
            </p:nvSpPr>
            <p:spPr>
              <a:xfrm>
                <a:off x="5616541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2051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="" xmlns:a16="http://schemas.microsoft.com/office/drawing/2014/main" id="{79D4A26B-5925-FA02-79D1-43046E9D2024}"/>
                  </a:ext>
                </a:extLst>
              </p:cNvPr>
              <p:cNvSpPr/>
              <p:nvPr/>
            </p:nvSpPr>
            <p:spPr>
              <a:xfrm>
                <a:off x="612017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2052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="" xmlns:a16="http://schemas.microsoft.com/office/drawing/2014/main" id="{7CEC9CAD-0C79-4EC2-288C-4C11581431D4}"/>
                  </a:ext>
                </a:extLst>
              </p:cNvPr>
              <p:cNvSpPr/>
              <p:nvPr/>
            </p:nvSpPr>
            <p:spPr>
              <a:xfrm>
                <a:off x="662422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2053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="" xmlns:a16="http://schemas.microsoft.com/office/drawing/2014/main" id="{EB64151D-0FE8-928A-BBEB-37017949D886}"/>
                  </a:ext>
                </a:extLst>
              </p:cNvPr>
              <p:cNvSpPr/>
              <p:nvPr/>
            </p:nvSpPr>
            <p:spPr>
              <a:xfrm>
                <a:off x="712828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2054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="" xmlns:a16="http://schemas.microsoft.com/office/drawing/2014/main" id="{B563B8D5-0697-AAA2-B874-549517A6340C}"/>
                  </a:ext>
                </a:extLst>
              </p:cNvPr>
              <p:cNvSpPr/>
              <p:nvPr/>
            </p:nvSpPr>
            <p:spPr>
              <a:xfrm>
                <a:off x="763234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2055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="" xmlns:a16="http://schemas.microsoft.com/office/drawing/2014/main" id="{2142C4EA-9F96-7679-8FCA-356FEDF5B6CA}"/>
                  </a:ext>
                </a:extLst>
              </p:cNvPr>
              <p:cNvSpPr/>
              <p:nvPr/>
            </p:nvSpPr>
            <p:spPr>
              <a:xfrm>
                <a:off x="813639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2056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="" xmlns:a16="http://schemas.microsoft.com/office/drawing/2014/main" id="{0530BEC0-2AC3-05BB-927C-54A365A20840}"/>
                  </a:ext>
                </a:extLst>
              </p:cNvPr>
              <p:cNvSpPr/>
              <p:nvPr/>
            </p:nvSpPr>
            <p:spPr>
              <a:xfrm>
                <a:off x="863994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DE2ABE2C-3D93-46C1-B230-9EEFB3DC32B9}"/>
                </a:ext>
              </a:extLst>
            </p:cNvPr>
            <p:cNvGrpSpPr/>
            <p:nvPr/>
          </p:nvGrpSpPr>
          <p:grpSpPr>
            <a:xfrm>
              <a:off x="0" y="1317882"/>
              <a:ext cx="8047497" cy="2496909"/>
              <a:chOff x="0" y="1317882"/>
              <a:chExt cx="8047497" cy="2496909"/>
            </a:xfrm>
          </p:grpSpPr>
          <p:sp>
            <p:nvSpPr>
              <p:cNvPr id="19" name="Chevron 41">
                <a:extLst>
                  <a:ext uri="{FF2B5EF4-FFF2-40B4-BE49-F238E27FC236}">
                    <a16:creationId xmlns="" xmlns:a16="http://schemas.microsoft.com/office/drawing/2014/main" id="{B3A34FCF-9B30-E850-B700-151C0F1D0B51}"/>
                  </a:ext>
                </a:extLst>
              </p:cNvPr>
              <p:cNvSpPr/>
              <p:nvPr/>
            </p:nvSpPr>
            <p:spPr>
              <a:xfrm>
                <a:off x="0" y="2161892"/>
                <a:ext cx="2771800" cy="71339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000000"/>
                    </a:solidFill>
                    <a:latin typeface="Times"/>
                    <a:cs typeface="Times"/>
                  </a:rPr>
                  <a:t>Industrialization (pre-series magnets)</a:t>
                </a:r>
              </a:p>
            </p:txBody>
          </p:sp>
          <p:sp>
            <p:nvSpPr>
              <p:cNvPr id="20" name="Chevron 42">
                <a:extLst>
                  <a:ext uri="{FF2B5EF4-FFF2-40B4-BE49-F238E27FC236}">
                    <a16:creationId xmlns="" xmlns:a16="http://schemas.microsoft.com/office/drawing/2014/main" id="{441D34DA-ADE5-6F2D-F7B8-5572FA30B6D2}"/>
                  </a:ext>
                </a:extLst>
              </p:cNvPr>
              <p:cNvSpPr/>
              <p:nvPr/>
            </p:nvSpPr>
            <p:spPr>
              <a:xfrm>
                <a:off x="2407568" y="1687545"/>
                <a:ext cx="4536504" cy="59783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4D4D4D"/>
                    </a:solidFill>
                    <a:latin typeface="Times"/>
                    <a:cs typeface="Times"/>
                  </a:rPr>
                  <a:t>Production and test</a:t>
                </a:r>
              </a:p>
            </p:txBody>
          </p:sp>
          <p:sp>
            <p:nvSpPr>
              <p:cNvPr id="21" name="Chevron 43">
                <a:extLst>
                  <a:ext uri="{FF2B5EF4-FFF2-40B4-BE49-F238E27FC236}">
                    <a16:creationId xmlns="" xmlns:a16="http://schemas.microsoft.com/office/drawing/2014/main" id="{7E8E8066-2E5C-7BEA-400A-19030C5C257E}"/>
                  </a:ext>
                </a:extLst>
              </p:cNvPr>
              <p:cNvSpPr/>
              <p:nvPr/>
            </p:nvSpPr>
            <p:spPr>
              <a:xfrm>
                <a:off x="3510993" y="1317882"/>
                <a:ext cx="4536504" cy="43204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rgbClr val="4D4D4D"/>
                    </a:solidFill>
                    <a:latin typeface="Times"/>
                    <a:cs typeface="Times"/>
                  </a:rPr>
                  <a:t>Installation and commissioning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="" xmlns:a16="http://schemas.microsoft.com/office/drawing/2014/main" id="{DB35CF18-F262-DFA6-E123-8B79FA0311F5}"/>
                  </a:ext>
                </a:extLst>
              </p:cNvPr>
              <p:cNvCxnSpPr/>
              <p:nvPr/>
            </p:nvCxnSpPr>
            <p:spPr>
              <a:xfrm flipV="1">
                <a:off x="2082800" y="2879723"/>
                <a:ext cx="0" cy="450292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="" xmlns:a16="http://schemas.microsoft.com/office/drawing/2014/main" id="{4FB793A2-0871-79C0-A683-DD844C0B759C}"/>
                  </a:ext>
                </a:extLst>
              </p:cNvPr>
              <p:cNvSpPr txBox="1"/>
              <p:nvPr/>
            </p:nvSpPr>
            <p:spPr>
              <a:xfrm>
                <a:off x="426244" y="2992487"/>
                <a:ext cx="1652603" cy="3077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Tender for the series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="" xmlns:a16="http://schemas.microsoft.com/office/drawing/2014/main" id="{BEA0F593-1D85-C2C7-B9EF-906BCC0F2A76}"/>
                  </a:ext>
                </a:extLst>
              </p:cNvPr>
              <p:cNvSpPr/>
              <p:nvPr/>
            </p:nvSpPr>
            <p:spPr>
              <a:xfrm>
                <a:off x="71500" y="3598767"/>
                <a:ext cx="1512168" cy="21602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LHC </a:t>
                </a:r>
                <a:r>
                  <a:rPr lang="en-US" sz="1200" dirty="0" err="1">
                    <a:solidFill>
                      <a:srgbClr val="000000"/>
                    </a:solidFill>
                    <a:latin typeface="Times"/>
                    <a:cs typeface="Times"/>
                  </a:rPr>
                  <a:t>RunVI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073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Table of 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Guidelines for the program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  <a:p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Status and results of Nb</a:t>
            </a:r>
            <a:r>
              <a:rPr lang="en-GB" baseline="-25000" dirty="0">
                <a:solidFill>
                  <a:schemeClr val="tx2"/>
                </a:solidFill>
                <a:latin typeface="Times"/>
                <a:cs typeface="Times"/>
              </a:rPr>
              <a:t>3</a:t>
            </a:r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Sn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HTS hopes and challenges </a:t>
            </a:r>
            <a:endParaRPr lang="en-GB" dirty="0" smtClean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Appendix: news from US and China </a:t>
            </a:r>
          </a:p>
        </p:txBody>
      </p:sp>
    </p:spTree>
    <p:extLst>
      <p:ext uri="{BB962C8B-B14F-4D97-AF65-F5344CB8AC3E}">
        <p14:creationId xmlns:p14="http://schemas.microsoft.com/office/powerpoint/2010/main" val="80498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78486"/>
            <a:ext cx="8801100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program for 14 T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09550" y="1018928"/>
            <a:ext cx="8724900" cy="510247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The </a:t>
            </a:r>
            <a:r>
              <a:rPr lang="en-GB" dirty="0" err="1">
                <a:solidFill>
                  <a:schemeClr val="tx2"/>
                </a:solidFill>
                <a:latin typeface="Times"/>
                <a:cs typeface="Times"/>
              </a:rPr>
              <a:t>cos</a:t>
            </a:r>
            <a:r>
              <a:rPr lang="en-GB" dirty="0" err="1">
                <a:solidFill>
                  <a:schemeClr val="tx2"/>
                </a:solidFill>
                <a:latin typeface="Symbol" panose="05050102010706020507" pitchFamily="18" charset="2"/>
                <a:cs typeface="Times"/>
              </a:rPr>
              <a:t>q</a:t>
            </a:r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 option</a:t>
            </a:r>
            <a:r>
              <a:rPr lang="en-GB" sz="2600" dirty="0">
                <a:solidFill>
                  <a:schemeClr val="tx2"/>
                </a:solidFill>
                <a:latin typeface="Times"/>
                <a:cs typeface="Times"/>
              </a:rPr>
              <a:t>: </a:t>
            </a:r>
            <a:r>
              <a:rPr lang="en-GB" sz="2800" dirty="0">
                <a:solidFill>
                  <a:schemeClr val="tx2"/>
                </a:solidFill>
                <a:latin typeface="Times"/>
                <a:cs typeface="Times"/>
              </a:rPr>
              <a:t>t</a:t>
            </a:r>
            <a:r>
              <a:rPr lang="en-GB" sz="2800" dirty="0">
                <a:latin typeface="Times"/>
                <a:cs typeface="Times"/>
              </a:rPr>
              <a:t>he more classical path</a:t>
            </a:r>
          </a:p>
          <a:p>
            <a:pPr lvl="1"/>
            <a:r>
              <a:rPr lang="en-GB" sz="2400" dirty="0">
                <a:latin typeface="Times"/>
                <a:cs typeface="Times"/>
              </a:rPr>
              <a:t>MDPCT1: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four layer cos theta made in FNAL reached 14.5 T </a:t>
            </a:r>
            <a:r>
              <a:rPr lang="en-GB" sz="2400" dirty="0">
                <a:latin typeface="Times"/>
                <a:cs typeface="Times"/>
              </a:rPr>
              <a:t>at 4.2 K but degraded</a:t>
            </a:r>
          </a:p>
          <a:p>
            <a:pPr lvl="2"/>
            <a:r>
              <a:rPr lang="en-GB" sz="2000" dirty="0">
                <a:latin typeface="Times"/>
                <a:cs typeface="Times"/>
              </a:rPr>
              <a:t>This path was abandoned by MDP</a:t>
            </a:r>
          </a:p>
          <a:p>
            <a:pPr lvl="1"/>
            <a:r>
              <a:rPr lang="en-GB" sz="2400" dirty="0">
                <a:latin typeface="Times"/>
                <a:cs typeface="Times"/>
              </a:rPr>
              <a:t>INFN is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proposing to have a 4 layer </a:t>
            </a:r>
            <a:r>
              <a:rPr lang="en-GB" sz="2400" dirty="0" err="1">
                <a:solidFill>
                  <a:srgbClr val="B81011"/>
                </a:solidFill>
                <a:latin typeface="Times"/>
                <a:cs typeface="Times"/>
              </a:rPr>
              <a:t>cos</a:t>
            </a:r>
            <a:r>
              <a:rPr lang="en-GB" sz="2400" dirty="0" err="1">
                <a:solidFill>
                  <a:srgbClr val="B81011"/>
                </a:solidFill>
                <a:latin typeface="Symbol" panose="05050102010706020507" pitchFamily="18" charset="2"/>
                <a:cs typeface="Times"/>
              </a:rPr>
              <a:t>q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 </a:t>
            </a:r>
            <a:r>
              <a:rPr lang="en-GB" sz="2400" dirty="0">
                <a:latin typeface="Times"/>
                <a:cs typeface="Times"/>
              </a:rPr>
              <a:t>(endorsed by steering board, not yet approved)</a:t>
            </a:r>
          </a:p>
          <a:p>
            <a:pPr lvl="2"/>
            <a:r>
              <a:rPr lang="en-GB" sz="2000" dirty="0">
                <a:latin typeface="Times"/>
                <a:cs typeface="Times"/>
              </a:rPr>
              <a:t>Test in 2029-30 at earliest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297DC61-7952-2637-926A-58778A3C7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14" y="4799129"/>
            <a:ext cx="1356713" cy="9320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1FAC35F7-13B8-DF15-A059-1740CB37D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6427" y="3872518"/>
            <a:ext cx="3472611" cy="20228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B636E4D0-BC1F-C553-9980-9DBED777B6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5238" y="3460242"/>
            <a:ext cx="3755412" cy="23788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CF0573B-400B-5A75-E642-62DCE67C9ABD}"/>
              </a:ext>
            </a:extLst>
          </p:cNvPr>
          <p:cNvSpPr txBox="1"/>
          <p:nvPr/>
        </p:nvSpPr>
        <p:spPr>
          <a:xfrm>
            <a:off x="1579157" y="5950912"/>
            <a:ext cx="417646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tests of MDPCT1 </a:t>
            </a:r>
            <a:r>
              <a:rPr lang="fr-CH" sz="1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[S. </a:t>
            </a:r>
            <a:r>
              <a:rPr lang="fr-CH" sz="10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Stoynev</a:t>
            </a:r>
            <a:r>
              <a:rPr lang="fr-CH" sz="1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 IEEE TAS 32 (2022) 4000705]</a:t>
            </a:r>
            <a:endParaRPr lang="en-GB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384" y="4438172"/>
            <a:ext cx="1486966" cy="31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78486"/>
            <a:ext cx="8801100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program for 14 T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09550" y="1018928"/>
            <a:ext cx="8724900" cy="510247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The </a:t>
            </a:r>
            <a:r>
              <a:rPr lang="en-GB" dirty="0">
                <a:solidFill>
                  <a:srgbClr val="B81011"/>
                </a:solidFill>
                <a:latin typeface="Times"/>
                <a:cs typeface="Times"/>
              </a:rPr>
              <a:t>block </a:t>
            </a:r>
            <a:r>
              <a:rPr lang="en-GB" dirty="0" smtClean="0">
                <a:solidFill>
                  <a:srgbClr val="B81011"/>
                </a:solidFill>
                <a:latin typeface="Times"/>
                <a:cs typeface="Times"/>
              </a:rPr>
              <a:t>option</a:t>
            </a:r>
            <a:r>
              <a:rPr lang="en-GB" dirty="0" smtClean="0">
                <a:solidFill>
                  <a:schemeClr val="tx2"/>
                </a:solidFill>
                <a:latin typeface="Times"/>
                <a:cs typeface="Times"/>
              </a:rPr>
              <a:t>: </a:t>
            </a:r>
            <a:r>
              <a:rPr lang="en-GB" dirty="0" smtClean="0">
                <a:solidFill>
                  <a:schemeClr val="tx2"/>
                </a:solidFill>
                <a:latin typeface="Times"/>
                <a:cs typeface="Times"/>
              </a:rPr>
              <a:t>this design has the </a:t>
            </a:r>
            <a:r>
              <a:rPr lang="en-GB" dirty="0" smtClean="0">
                <a:solidFill>
                  <a:schemeClr val="tx2"/>
                </a:solidFill>
                <a:latin typeface="Times"/>
                <a:cs typeface="Times"/>
              </a:rPr>
              <a:t>world </a:t>
            </a:r>
            <a:r>
              <a:rPr lang="en-GB" dirty="0" smtClean="0">
                <a:solidFill>
                  <a:schemeClr val="tx2"/>
                </a:solidFill>
                <a:latin typeface="Times"/>
                <a:cs typeface="Times"/>
              </a:rPr>
              <a:t>record</a:t>
            </a:r>
            <a:endParaRPr lang="en-GB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r>
              <a:rPr lang="en-GB" sz="2400" dirty="0">
                <a:latin typeface="Times"/>
                <a:cs typeface="Times"/>
              </a:rPr>
              <a:t>Advantage: no stress accumulation in the midplane</a:t>
            </a:r>
          </a:p>
          <a:p>
            <a:pPr lvl="1"/>
            <a:r>
              <a:rPr lang="en-GB" sz="2400" dirty="0">
                <a:latin typeface="Times"/>
                <a:cs typeface="Times"/>
              </a:rPr>
              <a:t>HD2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reached 13.8 T at 4.2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K</a:t>
            </a:r>
            <a:endParaRPr lang="en-GB" sz="2400" dirty="0">
              <a:solidFill>
                <a:srgbClr val="B81011"/>
              </a:solidFill>
              <a:latin typeface="Times"/>
              <a:cs typeface="Times"/>
            </a:endParaRPr>
          </a:p>
          <a:p>
            <a:pPr lvl="1"/>
            <a:r>
              <a:rPr lang="en-GB" sz="2400" dirty="0">
                <a:latin typeface="Times"/>
                <a:cs typeface="Times"/>
              </a:rPr>
              <a:t>Two options: </a:t>
            </a:r>
          </a:p>
          <a:p>
            <a:pPr lvl="2"/>
            <a:r>
              <a:rPr lang="en-GB" sz="2200" dirty="0">
                <a:latin typeface="Times"/>
                <a:cs typeface="Times"/>
              </a:rPr>
              <a:t>CERN (no grading) – test in 2026</a:t>
            </a:r>
          </a:p>
          <a:p>
            <a:pPr lvl="2"/>
            <a:r>
              <a:rPr lang="en-GB" sz="2200" dirty="0">
                <a:latin typeface="Times"/>
                <a:cs typeface="Times"/>
              </a:rPr>
              <a:t>CEA (with grading) –test in 2027/8</a:t>
            </a:r>
          </a:p>
        </p:txBody>
      </p:sp>
      <p:pic>
        <p:nvPicPr>
          <p:cNvPr id="6" name="Picture 5" descr="HD2.png">
            <a:extLst>
              <a:ext uri="{FF2B5EF4-FFF2-40B4-BE49-F238E27FC236}">
                <a16:creationId xmlns="" xmlns:a16="http://schemas.microsoft.com/office/drawing/2014/main" id="{E057BFEB-8455-4424-556E-D9BA6E96FC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458" y="2021151"/>
            <a:ext cx="1912733" cy="1407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8E53C7D-B07F-5EC0-96CE-07262FA86BE3}"/>
              </a:ext>
            </a:extLst>
          </p:cNvPr>
          <p:cNvSpPr txBox="1"/>
          <p:nvPr/>
        </p:nvSpPr>
        <p:spPr>
          <a:xfrm>
            <a:off x="6220973" y="3406933"/>
            <a:ext cx="285708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nb-NO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G. L. Sabbi, et al. IEEE TAS  15 (2005) 1128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endParaRPr lang="en-GB" sz="1100" dirty="0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6DD74318-6CAD-CA17-23D1-CB4CFA747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99" y="3874503"/>
            <a:ext cx="2158279" cy="2018416"/>
          </a:xfrm>
          <a:prstGeom prst="rect">
            <a:avLst/>
          </a:prstGeom>
        </p:spPr>
      </p:pic>
      <p:pic>
        <p:nvPicPr>
          <p:cNvPr id="9" name="Picture 8" descr="f2d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760" y="3751386"/>
            <a:ext cx="5724541" cy="21858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2188" y="5883500"/>
            <a:ext cx="2820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14 T block dipole (J. C. Perez, et al.)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2688" y="5919106"/>
            <a:ext cx="3568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14 T block dipole F2D2  (E. </a:t>
            </a:r>
            <a:r>
              <a:rPr lang="en-US" sz="1400" dirty="0" err="1" smtClean="0">
                <a:latin typeface="Times"/>
                <a:cs typeface="Times"/>
              </a:rPr>
              <a:t>Rochepault</a:t>
            </a:r>
            <a:r>
              <a:rPr lang="en-US" sz="1400" dirty="0" smtClean="0">
                <a:latin typeface="Times"/>
                <a:cs typeface="Times"/>
              </a:rPr>
              <a:t>, et al.)</a:t>
            </a:r>
            <a:endParaRPr lang="en-US" sz="1400" dirty="0">
              <a:latin typeface="Times"/>
              <a:cs typeface="Time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2414" y="3898002"/>
            <a:ext cx="916710" cy="7407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460023"/>
            <a:ext cx="927004" cy="78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77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78486"/>
            <a:ext cx="8801100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program for 14 T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09550" y="1018928"/>
            <a:ext cx="8724900" cy="510247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The common coil </a:t>
            </a:r>
            <a:r>
              <a:rPr lang="en-GB" dirty="0" smtClean="0">
                <a:solidFill>
                  <a:schemeClr val="tx2"/>
                </a:solidFill>
                <a:latin typeface="Times"/>
                <a:cs typeface="Times"/>
              </a:rPr>
              <a:t>design: </a:t>
            </a:r>
            <a:r>
              <a:rPr lang="en-GB" dirty="0" smtClean="0">
                <a:solidFill>
                  <a:srgbClr val="B81011"/>
                </a:solidFill>
                <a:latin typeface="Times"/>
                <a:cs typeface="Times"/>
              </a:rPr>
              <a:t>a simpler path </a:t>
            </a:r>
            <a:r>
              <a:rPr lang="en-GB" dirty="0" smtClean="0">
                <a:solidFill>
                  <a:schemeClr val="tx2"/>
                </a:solidFill>
                <a:latin typeface="Times"/>
                <a:cs typeface="Times"/>
              </a:rPr>
              <a:t>?</a:t>
            </a:r>
            <a:endParaRPr lang="en-GB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r>
              <a:rPr lang="en-GB" sz="2400" dirty="0">
                <a:latin typeface="Times"/>
                <a:cs typeface="Times"/>
              </a:rPr>
              <a:t>Racetrack coils (but non planar coils needed for correcting field quality</a:t>
            </a:r>
            <a:r>
              <a:rPr lang="en-GB" sz="2400" dirty="0" smtClean="0">
                <a:latin typeface="Times"/>
                <a:cs typeface="Times"/>
              </a:rPr>
              <a:t>) – less efficiency</a:t>
            </a:r>
          </a:p>
          <a:p>
            <a:pPr lvl="1"/>
            <a:r>
              <a:rPr lang="en-GB" sz="2200" dirty="0" smtClean="0">
                <a:latin typeface="Times"/>
                <a:cs typeface="Times"/>
              </a:rPr>
              <a:t>The </a:t>
            </a:r>
            <a:r>
              <a:rPr lang="en-GB" sz="2200" dirty="0">
                <a:solidFill>
                  <a:srgbClr val="B81011"/>
                </a:solidFill>
                <a:latin typeface="Times"/>
                <a:cs typeface="Times"/>
              </a:rPr>
              <a:t>IHEP program reached 12.5 </a:t>
            </a:r>
            <a:r>
              <a:rPr lang="en-GB" sz="2200" dirty="0" smtClean="0">
                <a:solidFill>
                  <a:srgbClr val="B81011"/>
                </a:solidFill>
                <a:latin typeface="Times"/>
                <a:cs typeface="Times"/>
              </a:rPr>
              <a:t>T </a:t>
            </a:r>
            <a:r>
              <a:rPr lang="en-GB" sz="2200" dirty="0" smtClean="0">
                <a:latin typeface="Times"/>
                <a:cs typeface="Times"/>
              </a:rPr>
              <a:t>in Nb</a:t>
            </a:r>
            <a:r>
              <a:rPr lang="en-GB" sz="2200" baseline="-25000" dirty="0" smtClean="0">
                <a:latin typeface="Times"/>
                <a:cs typeface="Times"/>
              </a:rPr>
              <a:t>3</a:t>
            </a:r>
            <a:r>
              <a:rPr lang="en-GB" sz="2200" dirty="0" smtClean="0">
                <a:latin typeface="Times"/>
                <a:cs typeface="Times"/>
              </a:rPr>
              <a:t>Sn, </a:t>
            </a:r>
            <a:r>
              <a:rPr lang="en-GB" sz="2200" dirty="0">
                <a:latin typeface="Times"/>
                <a:cs typeface="Times"/>
              </a:rPr>
              <a:t>but with small aperture (14 mm and no field </a:t>
            </a:r>
            <a:r>
              <a:rPr lang="en-GB" sz="2200" dirty="0" smtClean="0">
                <a:latin typeface="Times"/>
                <a:cs typeface="Times"/>
              </a:rPr>
              <a:t>quality, see appendix)</a:t>
            </a:r>
            <a:endParaRPr lang="en-GB" sz="2200" dirty="0">
              <a:latin typeface="Times"/>
              <a:cs typeface="Times"/>
            </a:endParaRPr>
          </a:p>
          <a:p>
            <a:pPr lvl="1"/>
            <a:r>
              <a:rPr lang="en-GB" sz="2400" dirty="0">
                <a:latin typeface="Times"/>
                <a:cs typeface="Times"/>
              </a:rPr>
              <a:t>CIEMAT is planning to build a common coil, test in 2027/8</a:t>
            </a:r>
            <a:endParaRPr lang="en-GB" sz="2200" dirty="0">
              <a:latin typeface="Times"/>
              <a:cs typeface="Time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EF76FFE-AFBC-1A14-A2EA-610D71DEB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465" y="3728014"/>
            <a:ext cx="2393620" cy="20630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C6E24EE-720D-9E0B-DFE8-FF5F6273519E}"/>
              </a:ext>
            </a:extLst>
          </p:cNvPr>
          <p:cNvSpPr txBox="1"/>
          <p:nvPr/>
        </p:nvSpPr>
        <p:spPr>
          <a:xfrm>
            <a:off x="2273379" y="5932466"/>
            <a:ext cx="33962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LFP3 magnet </a:t>
            </a:r>
            <a:r>
              <a:rPr lang="fr-CH" sz="9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[J. Shi, Q. Xu, et al., IEEE TAS 34 (2024) 4701405]</a:t>
            </a:r>
            <a:endParaRPr lang="en-GB" sz="9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2" name="Picture 11" descr="LPF2.png">
            <a:extLst>
              <a:ext uri="{FF2B5EF4-FFF2-40B4-BE49-F238E27FC236}">
                <a16:creationId xmlns="" xmlns:a16="http://schemas.microsoft.com/office/drawing/2014/main" id="{36FE8D39-77C6-740E-77F7-957B59F88B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072" y="3769597"/>
            <a:ext cx="3190000" cy="215507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F7EBC14D-0657-5FB6-BFD1-BCF1B86541AA}"/>
              </a:ext>
            </a:extLst>
          </p:cNvPr>
          <p:cNvSpPr/>
          <p:nvPr/>
        </p:nvSpPr>
        <p:spPr>
          <a:xfrm>
            <a:off x="5111552" y="5928733"/>
            <a:ext cx="40324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CH" sz="1000" dirty="0">
                <a:latin typeface="Times" panose="02020603050405020304" pitchFamily="18" charset="0"/>
                <a:cs typeface="Times" panose="02020603050405020304" pitchFamily="18" charset="0"/>
              </a:rPr>
              <a:t>LPF1 training </a:t>
            </a:r>
            <a:r>
              <a:rPr lang="fr-CH" sz="10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[C. Wang, et al., SUST 36 (2023) 065006]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E8C4764D-6CA6-3292-A3C6-6ED2C51BFB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52" y="3934872"/>
            <a:ext cx="2242768" cy="15121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81FBA79A-4EF8-D9B5-3F1B-B19AAAEF4700}"/>
              </a:ext>
            </a:extLst>
          </p:cNvPr>
          <p:cNvSpPr txBox="1"/>
          <p:nvPr/>
        </p:nvSpPr>
        <p:spPr>
          <a:xfrm>
            <a:off x="691832" y="5447040"/>
            <a:ext cx="180173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Common coil 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design </a:t>
            </a:r>
            <a:endParaRPr lang="fr-CH" sz="11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R. Gupta, IPAC 1997 3344]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9084" y="2773858"/>
            <a:ext cx="1424903" cy="37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632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latin typeface="Times"/>
                <a:cs typeface="Times"/>
              </a:rPr>
              <a:t>Recent results: Nb</a:t>
            </a:r>
            <a:r>
              <a:rPr lang="en-US" sz="4800" baseline="-25000" dirty="0">
                <a:latin typeface="Times"/>
                <a:cs typeface="Times"/>
              </a:rPr>
              <a:t>3</a:t>
            </a:r>
            <a:r>
              <a:rPr lang="en-US" sz="4800" dirty="0">
                <a:latin typeface="Times"/>
                <a:cs typeface="Times"/>
              </a:rPr>
              <a:t>Sn magnets</a:t>
            </a:r>
            <a:endParaRPr lang="en-GB" sz="48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latin typeface="Times"/>
                <a:cs typeface="Times"/>
              </a:rPr>
              <a:t>All these design do not rely on stress management</a:t>
            </a:r>
          </a:p>
          <a:p>
            <a:pPr lvl="1"/>
            <a:r>
              <a:rPr lang="en-GB" sz="2400" dirty="0">
                <a:latin typeface="Times"/>
                <a:cs typeface="Times"/>
              </a:rPr>
              <a:t>RMM, based on a block coil, proved that 14 T can be achieved with a large margin without interception of stress</a:t>
            </a:r>
          </a:p>
          <a:p>
            <a:pPr lvl="1"/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RMM reached 16.4 T in a 50 mm bore </a:t>
            </a:r>
            <a:r>
              <a:rPr lang="en-GB" sz="2400" dirty="0">
                <a:latin typeface="Times"/>
                <a:cs typeface="Times"/>
              </a:rPr>
              <a:t>in 2022</a:t>
            </a:r>
            <a:endParaRPr lang="en-GB" sz="16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Test of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reproducibility of the assembly </a:t>
            </a:r>
            <a:r>
              <a:rPr lang="en-GB" sz="2000" dirty="0">
                <a:latin typeface="Times"/>
                <a:cs typeface="Times"/>
              </a:rPr>
              <a:t>coming in fall 2024</a:t>
            </a:r>
          </a:p>
          <a:p>
            <a:r>
              <a:rPr lang="en-GB" sz="2000" dirty="0">
                <a:latin typeface="Times"/>
                <a:cs typeface="Times"/>
              </a:rPr>
              <a:t>Test of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reproducibility of manufacturing </a:t>
            </a:r>
            <a:r>
              <a:rPr lang="en-GB" sz="2000" dirty="0">
                <a:latin typeface="Times"/>
                <a:cs typeface="Times"/>
              </a:rPr>
              <a:t>(new set of coils) in 2025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50607" y="5796586"/>
            <a:ext cx="6527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Cross-section and training of RMM </a:t>
            </a:r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[E. </a:t>
            </a:r>
            <a:r>
              <a:rPr lang="en-US" sz="1400" dirty="0" err="1">
                <a:solidFill>
                  <a:srgbClr val="00B050"/>
                </a:solidFill>
                <a:latin typeface="Times"/>
                <a:cs typeface="Times"/>
              </a:rPr>
              <a:t>Gautheron</a:t>
            </a:r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, et al. IEEE TAS 33 (2023) 4004108]</a:t>
            </a:r>
          </a:p>
        </p:txBody>
      </p:sp>
      <p:pic>
        <p:nvPicPr>
          <p:cNvPr id="2" name="Picture 1" descr="RMM.png">
            <a:extLst>
              <a:ext uri="{FF2B5EF4-FFF2-40B4-BE49-F238E27FC236}">
                <a16:creationId xmlns="" xmlns:a16="http://schemas.microsoft.com/office/drawing/2014/main" id="{C9C9258C-2DC2-2AD2-62C1-C3912F985A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9" y="3608078"/>
            <a:ext cx="4389770" cy="22211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380DFCAF-2618-467D-DD06-DFCB6734C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484" y="3495586"/>
            <a:ext cx="3937924" cy="22528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60023"/>
            <a:ext cx="927004" cy="78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425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78486"/>
            <a:ext cx="8801100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program: the 12 T option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09550" y="1018928"/>
            <a:ext cx="8724900" cy="510247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latin typeface="Times"/>
                <a:cs typeface="Times"/>
              </a:rPr>
              <a:t>A 12 T dipole based on </a:t>
            </a:r>
            <a:r>
              <a:rPr lang="en-GB" sz="2800" dirty="0" err="1">
                <a:latin typeface="Times"/>
                <a:cs typeface="Times"/>
              </a:rPr>
              <a:t>cos</a:t>
            </a:r>
            <a:r>
              <a:rPr lang="en-GB" sz="2800" dirty="0" err="1">
                <a:latin typeface="Symbol" panose="05050102010706020507" pitchFamily="18" charset="2"/>
                <a:cs typeface="Times"/>
              </a:rPr>
              <a:t>q</a:t>
            </a:r>
            <a:r>
              <a:rPr lang="en-GB" sz="2800" dirty="0">
                <a:latin typeface="Times"/>
                <a:cs typeface="Times"/>
              </a:rPr>
              <a:t> geometry is in the HFM baseline since 2020</a:t>
            </a:r>
          </a:p>
          <a:p>
            <a:pPr lvl="1"/>
            <a:r>
              <a:rPr lang="en-GB" sz="2400" dirty="0">
                <a:latin typeface="Times"/>
                <a:cs typeface="Times"/>
              </a:rPr>
              <a:t>Why a 12 T ? Mainly because it can provide a cheaper magnet</a:t>
            </a:r>
          </a:p>
          <a:p>
            <a:pPr lvl="2"/>
            <a:r>
              <a:rPr lang="en-GB" sz="2000" dirty="0" smtClean="0">
                <a:latin typeface="Times"/>
                <a:cs typeface="Times"/>
              </a:rPr>
              <a:t>It has about 30% less conductor</a:t>
            </a:r>
            <a:endParaRPr lang="en-GB" sz="2000" dirty="0">
              <a:latin typeface="Times"/>
              <a:cs typeface="Time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C6E24EE-720D-9E0B-DFE8-FF5F6273519E}"/>
              </a:ext>
            </a:extLst>
          </p:cNvPr>
          <p:cNvSpPr txBox="1"/>
          <p:nvPr/>
        </p:nvSpPr>
        <p:spPr>
          <a:xfrm>
            <a:off x="3711890" y="5843446"/>
            <a:ext cx="23487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FalconD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cross-section  </a:t>
            </a:r>
            <a:r>
              <a:rPr lang="fr-CH" sz="9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Farinon, et al.]</a:t>
            </a:r>
            <a:endParaRPr lang="en-GB" sz="9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99FD3168-1F6D-9C13-66EE-1239FA71B56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310" y="2759260"/>
            <a:ext cx="3533616" cy="284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84303A-846B-321B-AD35-E82F5BB6AD5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2344" y="2942764"/>
            <a:ext cx="3437500" cy="2656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9154" y="2350479"/>
            <a:ext cx="1186987" cy="11869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6996" y="3562218"/>
            <a:ext cx="927004" cy="78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420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467139" y="1333144"/>
            <a:ext cx="8219661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4000" dirty="0">
                <a:latin typeface="Book Antiqua"/>
                <a:cs typeface="Book Antiqua"/>
              </a:rPr>
              <a:t>Report on </a:t>
            </a:r>
          </a:p>
          <a:p>
            <a:pPr algn="ctr"/>
            <a:r>
              <a:rPr lang="en-GB" sz="4000" dirty="0">
                <a:latin typeface="Book Antiqua"/>
                <a:cs typeface="Book Antiqua"/>
              </a:rPr>
              <a:t>High Field Magnet Programme</a:t>
            </a:r>
            <a:br>
              <a:rPr lang="en-GB" sz="4000" dirty="0">
                <a:latin typeface="Book Antiqua"/>
                <a:cs typeface="Book Antiqua"/>
              </a:rPr>
            </a:br>
            <a:endParaRPr lang="en-GB" sz="4000" dirty="0">
              <a:latin typeface="Book Antiqua"/>
              <a:cs typeface="Book Antiqu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1297865" y="4263999"/>
            <a:ext cx="59273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u="sng" dirty="0">
                <a:latin typeface="Book Antiqua"/>
                <a:cs typeface="Book Antiqua"/>
              </a:rPr>
              <a:t>E. </a:t>
            </a:r>
            <a:r>
              <a:rPr lang="fr-CH" sz="2400" u="sng" dirty="0" smtClean="0">
                <a:latin typeface="Book Antiqua"/>
                <a:cs typeface="Book Antiqua"/>
              </a:rPr>
              <a:t>Todesco, </a:t>
            </a:r>
            <a:r>
              <a:rPr lang="fr-CH" sz="2400" dirty="0" smtClean="0">
                <a:latin typeface="Book Antiqua"/>
                <a:cs typeface="Book Antiqua"/>
              </a:rPr>
              <a:t>HFM programme leader</a:t>
            </a:r>
          </a:p>
          <a:p>
            <a:r>
              <a:rPr lang="fr-CH" sz="2400" dirty="0" smtClean="0">
                <a:latin typeface="Book Antiqua"/>
                <a:cs typeface="Book Antiqua"/>
              </a:rPr>
              <a:t>B. Auchmann, HFM programme co-leader</a:t>
            </a:r>
            <a:endParaRPr lang="x-none" sz="2400" dirty="0">
              <a:latin typeface="Book Antiqua"/>
              <a:cs typeface="Book Antiqu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B963441-C360-6CCC-AFA5-F15573172F17}"/>
              </a:ext>
            </a:extLst>
          </p:cNvPr>
          <p:cNvSpPr txBox="1"/>
          <p:nvPr/>
        </p:nvSpPr>
        <p:spPr>
          <a:xfrm>
            <a:off x="1325628" y="5521854"/>
            <a:ext cx="2624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Book Antiqua"/>
                <a:cs typeface="Book Antiqua"/>
              </a:rPr>
              <a:t>24 </a:t>
            </a:r>
            <a:r>
              <a:rPr lang="fr-CH" dirty="0" err="1">
                <a:latin typeface="Book Antiqua"/>
                <a:cs typeface="Book Antiqua"/>
              </a:rPr>
              <a:t>September</a:t>
            </a:r>
            <a:r>
              <a:rPr lang="fr-CH" dirty="0">
                <a:latin typeface="Book Antiqua"/>
                <a:cs typeface="Book Antiqua"/>
              </a:rPr>
              <a:t> 2024, SPC</a:t>
            </a:r>
          </a:p>
        </p:txBody>
      </p:sp>
      <p:sp>
        <p:nvSpPr>
          <p:cNvPr id="10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Nb</a:t>
            </a:r>
            <a:r>
              <a:rPr lang="en-US" sz="4000" baseline="-25000" dirty="0">
                <a:latin typeface="Times"/>
                <a:cs typeface="Times"/>
              </a:rPr>
              <a:t>3</a:t>
            </a:r>
            <a:r>
              <a:rPr lang="en-US" sz="4000" dirty="0">
                <a:latin typeface="Times"/>
                <a:cs typeface="Times"/>
              </a:rPr>
              <a:t>Sn program: stress </a:t>
            </a:r>
            <a:r>
              <a:rPr lang="en-US" sz="4000" dirty="0" smtClean="0">
                <a:latin typeface="Times"/>
                <a:cs typeface="Times"/>
              </a:rPr>
              <a:t>management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Even though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stress management</a:t>
            </a:r>
            <a:r>
              <a:rPr lang="en-GB" sz="2400" dirty="0">
                <a:latin typeface="Times"/>
                <a:cs typeface="Times"/>
              </a:rPr>
              <a:t> is mandatory only towards 20 T, it can provide precious margin </a:t>
            </a:r>
            <a:r>
              <a:rPr lang="en-GB" sz="2400" dirty="0" smtClean="0">
                <a:latin typeface="Times"/>
                <a:cs typeface="Times"/>
              </a:rPr>
              <a:t>at </a:t>
            </a:r>
            <a:r>
              <a:rPr lang="en-GB" sz="2400" dirty="0">
                <a:latin typeface="Times"/>
                <a:cs typeface="Times"/>
              </a:rPr>
              <a:t>14 </a:t>
            </a:r>
            <a:r>
              <a:rPr lang="en-GB" sz="2400" dirty="0" smtClean="0">
                <a:latin typeface="Times"/>
                <a:cs typeface="Times"/>
              </a:rPr>
              <a:t>T – PSI explores this option</a:t>
            </a:r>
            <a:endParaRPr lang="en-GB" sz="2400" dirty="0">
              <a:latin typeface="Times"/>
              <a:cs typeface="Times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Test of PSI subscale stress managed common coil (SSSMCC) at CERN – wax impregnated, </a:t>
            </a:r>
            <a:r>
              <a:rPr lang="en-GB" sz="1800" dirty="0" smtClean="0">
                <a:latin typeface="Times"/>
                <a:cs typeface="Times"/>
              </a:rPr>
              <a:t>reaction and test  </a:t>
            </a:r>
            <a:r>
              <a:rPr lang="en-GB" sz="1800" dirty="0">
                <a:latin typeface="Times"/>
                <a:cs typeface="Times"/>
              </a:rPr>
              <a:t>made at CERN </a:t>
            </a:r>
            <a:endParaRPr lang="en-GB" sz="1800" dirty="0" smtClean="0">
              <a:latin typeface="Times"/>
              <a:cs typeface="Times"/>
            </a:endParaRPr>
          </a:p>
          <a:p>
            <a:pPr lvl="1"/>
            <a:r>
              <a:rPr lang="en-GB" sz="1800" dirty="0" smtClean="0">
                <a:solidFill>
                  <a:srgbClr val="B81011"/>
                </a:solidFill>
                <a:latin typeface="Times"/>
                <a:cs typeface="Times"/>
              </a:rPr>
              <a:t>Peak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field in the coil of 6.5 T </a:t>
            </a:r>
            <a:r>
              <a:rPr lang="en-GB" sz="1800" dirty="0">
                <a:latin typeface="Times"/>
                <a:cs typeface="Times"/>
              </a:rPr>
              <a:t>reached, &gt;5 T in in the centre (June 2024</a:t>
            </a:r>
            <a:r>
              <a:rPr lang="en-GB" sz="1800" dirty="0" smtClean="0">
                <a:latin typeface="Times"/>
                <a:cs typeface="Times"/>
              </a:rPr>
              <a:t>)</a:t>
            </a:r>
            <a:endParaRPr lang="en-GB" sz="1800" dirty="0" smtClean="0">
              <a:latin typeface="Times"/>
              <a:cs typeface="Time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456692" y="3079749"/>
            <a:ext cx="4274558" cy="2769493"/>
            <a:chOff x="1784194" y="1895665"/>
            <a:chExt cx="6671139" cy="416123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41240" y="1895665"/>
              <a:ext cx="6414093" cy="4161232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2434369" y="3144588"/>
              <a:ext cx="1330586" cy="0"/>
            </a:xfrm>
            <a:prstGeom prst="straightConnector1">
              <a:avLst/>
            </a:prstGeom>
            <a:ln>
              <a:solidFill>
                <a:srgbClr val="F09E18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84194" y="2736396"/>
              <a:ext cx="2435886" cy="410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B81011"/>
                  </a:solidFill>
                </a:rPr>
                <a:t>Short sample 4.5 K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3871994" y="2600333"/>
              <a:ext cx="1873719" cy="1217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811511" y="2268951"/>
              <a:ext cx="2125449" cy="369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Short sample 1.9 K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23" y="3014508"/>
            <a:ext cx="3802428" cy="28577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835630"/>
            <a:ext cx="6346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/>
                <a:cs typeface="Times"/>
              </a:rPr>
              <a:t>Manufacturing of SSSMCC in PSI (D. </a:t>
            </a:r>
            <a:r>
              <a:rPr lang="en-US" dirty="0" err="1">
                <a:latin typeface="Times"/>
                <a:cs typeface="Times"/>
              </a:rPr>
              <a:t>Araujo</a:t>
            </a:r>
            <a:r>
              <a:rPr lang="en-US" dirty="0">
                <a:latin typeface="Times"/>
                <a:cs typeface="Times"/>
              </a:rPr>
              <a:t>, B </a:t>
            </a:r>
            <a:r>
              <a:rPr lang="en-US" dirty="0" err="1">
                <a:latin typeface="Times"/>
                <a:cs typeface="Times"/>
              </a:rPr>
              <a:t>Auchmann</a:t>
            </a:r>
            <a:r>
              <a:rPr lang="en-US" dirty="0">
                <a:latin typeface="Times"/>
                <a:cs typeface="Times"/>
              </a:rPr>
              <a:t>, et al.)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12888" y="5615372"/>
            <a:ext cx="4560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/>
                <a:cs typeface="Times"/>
              </a:rPr>
              <a:t>Test of SSSMCC in SM18 (G. </a:t>
            </a:r>
            <a:r>
              <a:rPr lang="en-US" dirty="0" err="1">
                <a:latin typeface="Times"/>
                <a:cs typeface="Times"/>
              </a:rPr>
              <a:t>Willering</a:t>
            </a:r>
            <a:r>
              <a:rPr lang="en-US" dirty="0">
                <a:latin typeface="Times"/>
                <a:cs typeface="Times"/>
              </a:rPr>
              <a:t>, et al.)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3856" y="2479891"/>
            <a:ext cx="1051900" cy="43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507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31880C58-3355-B8A4-A02F-7C5D75631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64622AA3-78C5-8E20-0BE5-37B9DD6185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B576484-BFB2-3E23-9403-776441442D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2E1A3B6-8DAC-D050-F85B-44DB31932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9028DA50-08E7-F794-A13E-C43554C3A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What are we </a:t>
            </a:r>
            <a:r>
              <a:rPr lang="en-US" sz="3200" dirty="0" smtClean="0">
                <a:latin typeface="Times"/>
                <a:cs typeface="Times"/>
              </a:rPr>
              <a:t>building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A8374F29-9EE7-16F9-5FE5-9A5AB5F8935F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endParaRPr lang="en-GB" sz="2000" dirty="0" smtClean="0">
              <a:latin typeface="Times"/>
              <a:cs typeface="Time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943" y="1350068"/>
            <a:ext cx="5886909" cy="3774269"/>
          </a:xfrm>
          <a:prstGeom prst="rect">
            <a:avLst/>
          </a:prstGeom>
        </p:spPr>
      </p:pic>
      <p:graphicFrame>
        <p:nvGraphicFramePr>
          <p:cNvPr id="9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00230"/>
              </p:ext>
            </p:extLst>
          </p:nvPr>
        </p:nvGraphicFramePr>
        <p:xfrm>
          <a:off x="4598434" y="5549107"/>
          <a:ext cx="4370387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4" imgW="2120900" imgH="304800" progId="Equation.3">
                  <p:embed/>
                </p:oleObj>
              </mc:Choice>
              <mc:Fallback>
                <p:oleObj name="Equation" r:id="rId4" imgW="2120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8434" y="5549107"/>
                        <a:ext cx="4370387" cy="6254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 descr="dipole_sk_mnw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818" y="996128"/>
            <a:ext cx="2294339" cy="171921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3732" y="3077834"/>
            <a:ext cx="2750268" cy="2198091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173192" y="5179442"/>
            <a:ext cx="288032" cy="51590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08080" y="4816850"/>
            <a:ext cx="57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A1100"/>
                </a:solidFill>
                <a:latin typeface="Symbol" charset="2"/>
                <a:cs typeface="Symbol" charset="2"/>
              </a:rPr>
              <a:t>m</a:t>
            </a:r>
            <a:r>
              <a:rPr lang="en-US" baseline="-25000" dirty="0" smtClean="0">
                <a:solidFill>
                  <a:srgbClr val="CA1100"/>
                </a:solidFill>
                <a:latin typeface="Times"/>
                <a:cs typeface="Times"/>
              </a:rPr>
              <a:t>0</a:t>
            </a:r>
            <a:r>
              <a:rPr lang="en-US" dirty="0" smtClean="0">
                <a:solidFill>
                  <a:srgbClr val="CA1100"/>
                </a:solidFill>
                <a:latin typeface="Times"/>
                <a:cs typeface="Times"/>
              </a:rPr>
              <a:t>/2</a:t>
            </a:r>
            <a:endParaRPr lang="en-US" dirty="0">
              <a:solidFill>
                <a:srgbClr val="CA11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62127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Table of 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Guidelines for the program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Status and results of Nb</a:t>
            </a:r>
            <a:r>
              <a:rPr lang="en-GB" baseline="-25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3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Sn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HTS hopes and challenges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News from US and China </a:t>
            </a:r>
          </a:p>
          <a:p>
            <a:endParaRPr lang="en-GB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192356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HTS: the ideal superconductor? 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decrease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(to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hysteresis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persistent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1500 A/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fr-CH" sz="2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just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nothing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more) at high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temperatures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"/>
              <a:cs typeface="Time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244447EA-02C8-BFE9-0823-E66A3847317E}"/>
              </a:ext>
            </a:extLst>
          </p:cNvPr>
          <p:cNvGrpSpPr/>
          <p:nvPr/>
        </p:nvGrpSpPr>
        <p:grpSpPr>
          <a:xfrm>
            <a:off x="510466" y="3079753"/>
            <a:ext cx="5763434" cy="3119208"/>
            <a:chOff x="1331640" y="1906372"/>
            <a:chExt cx="5763434" cy="2995891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CD78986F-4570-F7BB-2749-02AB37C3B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1640" y="1906372"/>
              <a:ext cx="5472608" cy="2995891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="" xmlns:a16="http://schemas.microsoft.com/office/drawing/2014/main" id="{AA624899-F3E5-39DB-6A86-7C51948A6727}"/>
                </a:ext>
              </a:extLst>
            </p:cNvPr>
            <p:cNvCxnSpPr/>
            <p:nvPr/>
          </p:nvCxnSpPr>
          <p:spPr>
            <a:xfrm>
              <a:off x="2411760" y="3211307"/>
              <a:ext cx="44644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37460474-E3BB-3AF8-BB33-DBFBE0585B2B}"/>
                </a:ext>
              </a:extLst>
            </p:cNvPr>
            <p:cNvSpPr txBox="1"/>
            <p:nvPr/>
          </p:nvSpPr>
          <p:spPr>
            <a:xfrm>
              <a:off x="4909860" y="2649650"/>
              <a:ext cx="2185214" cy="561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600" dirty="0">
                  <a:latin typeface="Times" panose="02020603050405020304" pitchFamily="18" charset="0"/>
                  <a:cs typeface="Times" panose="02020603050405020304" pitchFamily="18" charset="0"/>
                </a:rPr>
                <a:t>Ideal superconductor,</a:t>
              </a:r>
            </a:p>
            <a:p>
              <a:pPr algn="r"/>
              <a:r>
                <a:rPr lang="fr-CH" sz="1600" dirty="0">
                  <a:latin typeface="Times" panose="02020603050405020304" pitchFamily="18" charset="0"/>
                  <a:cs typeface="Times" panose="02020603050405020304" pitchFamily="18" charset="0"/>
                </a:rPr>
                <a:t>at temperatures &gt;&gt; 70 K </a:t>
              </a:r>
              <a:endParaRPr lang="en-GB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pic>
        <p:nvPicPr>
          <p:cNvPr id="13" name="Picture 4" descr="The School of Athens - Wikipedia">
            <a:extLst>
              <a:ext uri="{FF2B5EF4-FFF2-40B4-BE49-F238E27FC236}">
                <a16:creationId xmlns="" xmlns:a16="http://schemas.microsoft.com/office/drawing/2014/main" id="{C70327CC-A9E4-EA3B-9C0E-3AF49BFDF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096" y="2512085"/>
            <a:ext cx="1732234" cy="215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EDFE0B0-757C-EEBC-1AFE-D61F7BB8C9F2}"/>
              </a:ext>
            </a:extLst>
          </p:cNvPr>
          <p:cNvSpPr txBox="1"/>
          <p:nvPr/>
        </p:nvSpPr>
        <p:spPr>
          <a:xfrm>
            <a:off x="5885507" y="5172536"/>
            <a:ext cx="2916183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… and 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Cheap: 5 $/(kA m)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Stress resistent at least up to 200 MPa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Available in long (km) lengths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BF16CD09-B158-BB62-3219-82CF64E66598}"/>
              </a:ext>
            </a:extLst>
          </p:cNvPr>
          <p:cNvSpPr txBox="1"/>
          <p:nvPr/>
        </p:nvSpPr>
        <p:spPr>
          <a:xfrm>
            <a:off x="5885507" y="4649316"/>
            <a:ext cx="299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Raffaello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et al., The School of Athens,</a:t>
            </a:r>
          </a:p>
          <a:p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detail,  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Musei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Vaticani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(1510)</a:t>
            </a:r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891121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HTS: the ideal superconductor? 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decrease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(to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hysteresis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persistent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1500 A/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fr-CH" sz="2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just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nothing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more) at high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temperatures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"/>
              <a:cs typeface="Times"/>
            </a:endParaRPr>
          </a:p>
        </p:txBody>
      </p:sp>
      <p:pic>
        <p:nvPicPr>
          <p:cNvPr id="13" name="Picture 4" descr="The School of Athens - Wikipedia">
            <a:extLst>
              <a:ext uri="{FF2B5EF4-FFF2-40B4-BE49-F238E27FC236}">
                <a16:creationId xmlns="" xmlns:a16="http://schemas.microsoft.com/office/drawing/2014/main" id="{C70327CC-A9E4-EA3B-9C0E-3AF49BFDF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096" y="2512085"/>
            <a:ext cx="1732234" cy="215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EDFE0B0-757C-EEBC-1AFE-D61F7BB8C9F2}"/>
              </a:ext>
            </a:extLst>
          </p:cNvPr>
          <p:cNvSpPr txBox="1"/>
          <p:nvPr/>
        </p:nvSpPr>
        <p:spPr>
          <a:xfrm>
            <a:off x="5885507" y="5172536"/>
            <a:ext cx="2916183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… and 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Cheap: 5 $/(kA m)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Stress resistent at least up to 200 MPa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Available in long (km) lengths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BF16CD09-B158-BB62-3219-82CF64E66598}"/>
              </a:ext>
            </a:extLst>
          </p:cNvPr>
          <p:cNvSpPr txBox="1"/>
          <p:nvPr/>
        </p:nvSpPr>
        <p:spPr>
          <a:xfrm>
            <a:off x="5885507" y="4649316"/>
            <a:ext cx="299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Raffaello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et al., The School of Athens,</a:t>
            </a:r>
          </a:p>
          <a:p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detail,  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Musei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Vaticani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(1510)</a:t>
            </a:r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pic>
        <p:nvPicPr>
          <p:cNvPr id="2" name="Picture 1" descr="sc_plot.png">
            <a:extLst>
              <a:ext uri="{FF2B5EF4-FFF2-40B4-BE49-F238E27FC236}">
                <a16:creationId xmlns="" xmlns:a16="http://schemas.microsoft.com/office/drawing/2014/main" id="{C671689B-B96E-17F4-2965-0E9E52FD3E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66" y="2997830"/>
            <a:ext cx="5262693" cy="307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70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"/>
                <a:cs typeface="Times"/>
              </a:rPr>
              <a:t>Three paths for HTS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BSSCO 2212 (mainly developed in the USA)</a:t>
            </a:r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 in 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round strand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dipoles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reaching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been done </a:t>
            </a:r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LBNL)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Expensive,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complicated manufacturing process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(more than Nb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Sn): reaction at 800 C in 100 bar of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lvl="2"/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activities foreseen in HFM</a:t>
            </a:r>
          </a:p>
          <a:p>
            <a:r>
              <a:rPr lang="fr-CH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 (strong impluse from fusion investments of order of BCHF)</a:t>
            </a:r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Recently, 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reduction of cost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still one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5-10 larger than what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 in the unfavorable direction, and with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 lengths</a:t>
            </a:r>
          </a:p>
          <a:p>
            <a:pPr lvl="2"/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 in tape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cable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geometries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 considered (Roebel, Corc®, Star ®)</a:t>
            </a: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Hysteresis losses can be a showstopper: the filament is the tape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width</a:t>
            </a:r>
          </a:p>
          <a:p>
            <a:pPr lvl="2"/>
            <a:r>
              <a:rPr lang="fr-CH" sz="18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Workhorse for HFM</a:t>
            </a:r>
            <a:endParaRPr lang="fr-CH" sz="1800" dirty="0">
              <a:solidFill>
                <a:srgbClr val="B810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352" lvl="2"/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IBS (strong impulse from China</a:t>
            </a:r>
            <a:r>
              <a:rPr lang="fr-CH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current is improving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(see appendix)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Potentially cheaper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</a:t>
            </a:r>
          </a:p>
          <a:p>
            <a:pPr lvl="2"/>
            <a:r>
              <a:rPr lang="fr-CH" sz="18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WP in HFM</a:t>
            </a:r>
            <a:endParaRPr lang="fr-CH" sz="1800" dirty="0">
              <a:solidFill>
                <a:srgbClr val="B810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32576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"/>
                <a:cs typeface="Times"/>
              </a:rPr>
              <a:t>The challenge of hysteresis losses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lang="fr-CH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large filaments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one direction (up to 12 mm)</a:t>
            </a:r>
          </a:p>
          <a:p>
            <a:pPr algn="l"/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Hysteretic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losses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FCC-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5 kJ/m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can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showstopper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case </a:t>
            </a:r>
          </a:p>
          <a:p>
            <a:pPr marL="36576" indent="0" algn="l">
              <a:buNone/>
            </a:pPr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HTS insert, both common coil and cos</a:t>
            </a:r>
            <a:r>
              <a:rPr lang="fr-CH" sz="2000" dirty="0">
                <a:solidFill>
                  <a:schemeClr val="tx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the cables perpendicular to the field: the ideal is the block, where they are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parallel</a:t>
            </a:r>
            <a:endParaRPr lang="fr-CH" sz="2400" dirty="0" smtClean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Feather magnet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 in 2017, REBCO,</a:t>
            </a:r>
          </a:p>
          <a:p>
            <a:pPr marL="0" indent="0" algn="l">
              <a:buNone/>
            </a:pPr>
            <a:r>
              <a:rPr lang="fr-CH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aligned: </a:t>
            </a:r>
            <a:r>
              <a:rPr lang="fr-CH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reached 4.5 </a:t>
            </a:r>
            <a:r>
              <a:rPr lang="fr-CH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T, but did not prove</a:t>
            </a:r>
          </a:p>
          <a:p>
            <a:pPr marL="0" indent="0" algn="l">
              <a:buNone/>
            </a:pP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fr-CH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 accelerator features</a:t>
            </a:r>
            <a:endParaRPr lang="fr-CH" sz="2000" dirty="0" smtClean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CH" sz="18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[L. Rossi, et al, Instruments 5 (2021) ]</a:t>
            </a:r>
          </a:p>
          <a:p>
            <a:pPr marL="285750" indent="-285750"/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REBCO tape a viable conductor for HEP  </a:t>
            </a:r>
          </a:p>
          <a:p>
            <a:pPr marL="0" indent="0">
              <a:buNone/>
            </a:pP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dipole magnets ? Question still open today</a:t>
            </a:r>
          </a:p>
          <a:p>
            <a:pPr marL="0" indent="0">
              <a:buNone/>
            </a:pP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376EF25-3193-FDE1-A6A0-1510D645E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3980" y="1975185"/>
            <a:ext cx="2485548" cy="10398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2825EFB-9527-7725-B876-07C62133F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4860" y="3690660"/>
            <a:ext cx="3059679" cy="229989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52B35C9A-E912-1CAF-E78F-DACE751B5A6E}"/>
              </a:ext>
            </a:extLst>
          </p:cNvPr>
          <p:cNvSpPr txBox="1"/>
          <p:nvPr/>
        </p:nvSpPr>
        <p:spPr>
          <a:xfrm>
            <a:off x="5866913" y="5845680"/>
            <a:ext cx="28504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First powering of Feather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[L. Rossi, et al, IEEE TAS 28 (2018) 4001810]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08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HTS news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line in KIT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commissioned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(B. Holzapfel et al.) in March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endParaRPr lang="fr-CH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CERN, </a:t>
            </a:r>
            <a:r>
              <a:rPr lang="fr-CH" sz="20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racetrack wound with dielectric insulated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(DI) REBCO and went through preliminary tested at 77 K</a:t>
            </a:r>
          </a:p>
          <a:p>
            <a:pPr lvl="1"/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research line of MI (metal insulated) is also active in HFM (CEA)</a:t>
            </a:r>
          </a:p>
          <a:p>
            <a:pPr lvl="1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Remember that all magnets for fusion are NI (non insulated) – not good for us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test at 4.5 K – 20 K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CCC945FD-6030-E623-C0AD-956B544F3D65}"/>
              </a:ext>
            </a:extLst>
          </p:cNvPr>
          <p:cNvGrpSpPr/>
          <p:nvPr/>
        </p:nvGrpSpPr>
        <p:grpSpPr>
          <a:xfrm>
            <a:off x="5394187" y="2765802"/>
            <a:ext cx="3292613" cy="3272261"/>
            <a:chOff x="5207154" y="1556980"/>
            <a:chExt cx="4276305" cy="4381732"/>
          </a:xfrm>
        </p:grpSpPr>
        <p:pic>
          <p:nvPicPr>
            <p:cNvPr id="9" name="Picture 2">
              <a:extLst>
                <a:ext uri="{FF2B5EF4-FFF2-40B4-BE49-F238E27FC236}">
                  <a16:creationId xmlns="" xmlns:a16="http://schemas.microsoft.com/office/drawing/2014/main" id="{83EB94A1-5844-B7E5-5738-167699E22B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58" t="25520" r="19055" b="33210"/>
            <a:stretch/>
          </p:blipFill>
          <p:spPr bwMode="auto">
            <a:xfrm>
              <a:off x="5282934" y="1556980"/>
              <a:ext cx="4200525" cy="2025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Content Placeholder 6" descr="A colorful object with different colors&#10;&#10;Description automatically generated with medium confidence">
              <a:extLst>
                <a:ext uri="{FF2B5EF4-FFF2-40B4-BE49-F238E27FC236}">
                  <a16:creationId xmlns="" xmlns:a16="http://schemas.microsoft.com/office/drawing/2014/main" id="{DD89F3EE-E299-3BF2-A32A-4CDF558E0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154" y="4077728"/>
              <a:ext cx="4276305" cy="186098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B49AD12A-A6CD-4F8E-6697-A704366925FB}"/>
              </a:ext>
            </a:extLst>
          </p:cNvPr>
          <p:cNvGrpSpPr/>
          <p:nvPr/>
        </p:nvGrpSpPr>
        <p:grpSpPr>
          <a:xfrm>
            <a:off x="246216" y="3125157"/>
            <a:ext cx="4979931" cy="2731522"/>
            <a:chOff x="6268186" y="2924983"/>
            <a:chExt cx="4979931" cy="2731522"/>
          </a:xfrm>
        </p:grpSpPr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4E3BF4DA-3B2A-2269-3C23-726E47731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72842" y="3847020"/>
              <a:ext cx="1975275" cy="103031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F42368EF-B3C6-B42B-AEE9-3553E79407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606"/>
            <a:stretch/>
          </p:blipFill>
          <p:spPr>
            <a:xfrm>
              <a:off x="6268186" y="2924983"/>
              <a:ext cx="2743200" cy="251663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AC9095A6-A7F7-0536-DD32-51810FA34084}"/>
                </a:ext>
              </a:extLst>
            </p:cNvPr>
            <p:cNvSpPr txBox="1"/>
            <p:nvPr/>
          </p:nvSpPr>
          <p:spPr>
            <a:xfrm>
              <a:off x="7029733" y="5287173"/>
              <a:ext cx="37882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Optimized for number of racetracks</a:t>
              </a:r>
              <a:endParaRPr lang="en-GB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7E32B20E-A724-7DEF-A557-D5698A7C012E}"/>
              </a:ext>
            </a:extLst>
          </p:cNvPr>
          <p:cNvSpPr txBox="1"/>
          <p:nvPr/>
        </p:nvSpPr>
        <p:spPr>
          <a:xfrm>
            <a:off x="28232" y="5883720"/>
            <a:ext cx="4897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Ballarino, et al., HFM TE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day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6"/>
              </a:rPr>
              <a:t>https://indico.cern.ch/event/1425262/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207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Times"/>
                <a:cs typeface="Times"/>
              </a:rPr>
              <a:t>Never forget the specificity of accelerator magnets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An </a:t>
            </a:r>
            <a:r>
              <a:rPr lang="en-GB" sz="24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dipole is not a solenoid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</a:t>
            </a:r>
          </a:p>
          <a:p>
            <a:pPr lvl="1"/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is not parallel to the wire, forces are not perpendicular to the wire, stresses are 50% larger than magnet pressure</a:t>
            </a:r>
          </a:p>
          <a:p>
            <a:r>
              <a:rPr lang="en-GB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Overall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densities of </a:t>
            </a:r>
            <a:r>
              <a:rPr lang="en-GB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</a:t>
            </a:r>
            <a:r>
              <a:rPr lang="en-GB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A/mm</a:t>
            </a:r>
            <a:r>
              <a:rPr lang="en-GB" sz="2400" baseline="300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a peculiar feature/challenge</a:t>
            </a:r>
            <a:r>
              <a:rPr lang="en-GB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accelerator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order of magnitude above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magnets or fusion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1" indent="0">
              <a:buNone/>
            </a:pPr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magnet operational range is not a single point, but </a:t>
            </a:r>
            <a:r>
              <a:rPr lang="en-GB" sz="22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whole set of currents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(from injection to high field)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11059"/>
              </p:ext>
            </p:extLst>
          </p:nvPr>
        </p:nvGraphicFramePr>
        <p:xfrm>
          <a:off x="427640" y="3081198"/>
          <a:ext cx="839239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479"/>
                <a:gridCol w="1678479"/>
                <a:gridCol w="2222165"/>
                <a:gridCol w="1134794"/>
                <a:gridCol w="1678479"/>
              </a:tblGrid>
              <a:tr h="515188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Overall current density (A/mm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Superconductor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current density (A/mm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Ramp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Field in conductor (T)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Times"/>
                          <a:cs typeface="Times"/>
                        </a:rPr>
                        <a:t>Tevatron</a:t>
                      </a:r>
                      <a:r>
                        <a:rPr lang="en-US" sz="1600" dirty="0" smtClean="0">
                          <a:latin typeface="Times"/>
                          <a:cs typeface="Times"/>
                        </a:rPr>
                        <a:t> dipole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360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1550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slow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4.7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LHC dipole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360/440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1260/1820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slow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8.6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ATLAS BCT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30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950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very slow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3.9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ITER (TF &amp; CS)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20 to 40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150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very fast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5 to 13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HL</a:t>
                      </a:r>
                      <a:r>
                        <a:rPr lang="en-US" sz="1600" baseline="0" dirty="0" smtClean="0">
                          <a:latin typeface="Times"/>
                          <a:cs typeface="Times"/>
                        </a:rPr>
                        <a:t>-LHC SC link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17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1450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slow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Self field (&lt;1 T)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274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262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A big thanks to our predecessors</a:t>
            </a:r>
            <a:endParaRPr lang="en-GB" dirty="0"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873" y="1704578"/>
            <a:ext cx="2633255" cy="3298441"/>
          </a:xfrm>
          <a:prstGeom prst="rect">
            <a:avLst/>
          </a:prstGeom>
        </p:spPr>
      </p:pic>
      <p:pic>
        <p:nvPicPr>
          <p:cNvPr id="6" name="Picture 5" descr="tomma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2" y="1702739"/>
            <a:ext cx="2682777" cy="32789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491" y="5097022"/>
            <a:ext cx="2759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"/>
                <a:cs typeface="Times"/>
              </a:rPr>
              <a:t>D. </a:t>
            </a:r>
            <a:r>
              <a:rPr lang="en-US" sz="1600" dirty="0" err="1">
                <a:latin typeface="Times"/>
                <a:cs typeface="Times"/>
              </a:rPr>
              <a:t>Tommasini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 err="1">
                <a:latin typeface="Times"/>
                <a:cs typeface="Times"/>
              </a:rPr>
              <a:t>EuroCirCol</a:t>
            </a:r>
            <a:r>
              <a:rPr lang="en-US" sz="1600" dirty="0">
                <a:latin typeface="Times"/>
                <a:cs typeface="Times"/>
              </a:rPr>
              <a:t> studies 2014-2020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10601" y="5115730"/>
            <a:ext cx="23161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"/>
                <a:cs typeface="Times"/>
              </a:rPr>
              <a:t>Luca </a:t>
            </a:r>
            <a:r>
              <a:rPr lang="en-US" sz="1600" dirty="0" err="1">
                <a:latin typeface="Times"/>
                <a:cs typeface="Times"/>
              </a:rPr>
              <a:t>Bottura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>
                <a:latin typeface="Times"/>
                <a:cs typeface="Times"/>
              </a:rPr>
              <a:t>HFM program 2020-2021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69859" y="5117726"/>
            <a:ext cx="23161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latin typeface="Times"/>
                <a:cs typeface="Times"/>
              </a:rPr>
              <a:t>Andrzej</a:t>
            </a:r>
            <a:r>
              <a:rPr lang="en-US" sz="1600" dirty="0">
                <a:latin typeface="Times"/>
                <a:cs typeface="Times"/>
              </a:rPr>
              <a:t> </a:t>
            </a:r>
            <a:r>
              <a:rPr lang="en-US" sz="1600" dirty="0" err="1">
                <a:latin typeface="Times"/>
                <a:cs typeface="Times"/>
              </a:rPr>
              <a:t>Siemko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>
                <a:latin typeface="Times"/>
                <a:cs typeface="Times"/>
              </a:rPr>
              <a:t>HFM program 2022-2023</a:t>
            </a:r>
          </a:p>
        </p:txBody>
      </p:sp>
      <p:pic>
        <p:nvPicPr>
          <p:cNvPr id="13" name="Picture 12" descr="siemko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051" y="1729169"/>
            <a:ext cx="2721375" cy="327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47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Table of 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Guidelines for the program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Status and results of Nb</a:t>
            </a:r>
            <a:r>
              <a:rPr lang="en-GB" baseline="-25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3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Sn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HTS hopes and challenges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News from US and China </a:t>
            </a:r>
          </a:p>
          <a:p>
            <a:endParaRPr lang="en-GB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757711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SPPC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Comparison between FCC-</a:t>
            </a:r>
            <a:r>
              <a:rPr lang="en-GB" sz="2400" dirty="0" err="1">
                <a:latin typeface="Times"/>
                <a:cs typeface="Times"/>
              </a:rPr>
              <a:t>hh</a:t>
            </a:r>
            <a:r>
              <a:rPr lang="en-GB" sz="2400" dirty="0">
                <a:latin typeface="Times"/>
                <a:cs typeface="Times"/>
              </a:rPr>
              <a:t> and SPPC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As FCC-</a:t>
            </a:r>
            <a:r>
              <a:rPr lang="en-GB" sz="2000" dirty="0" err="1">
                <a:latin typeface="Times"/>
                <a:cs typeface="Times"/>
              </a:rPr>
              <a:t>hh</a:t>
            </a:r>
            <a:r>
              <a:rPr lang="en-GB" sz="2000" dirty="0">
                <a:latin typeface="Times"/>
                <a:cs typeface="Times"/>
              </a:rPr>
              <a:t>, SPPC went through a modification of parameters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Today it relies on 20 T magnet, with 100 km tunnel, and 125 TeV </a:t>
            </a:r>
            <a:r>
              <a:rPr lang="en-GB" sz="2000" dirty="0" err="1">
                <a:latin typeface="Times"/>
                <a:cs typeface="Times"/>
              </a:rPr>
              <a:t>c.o.m.</a:t>
            </a:r>
            <a:endParaRPr lang="en-GB" sz="2000" dirty="0"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The 20 T are given by 13 T in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and 7 T in HTS</a:t>
            </a:r>
          </a:p>
        </p:txBody>
      </p:sp>
      <p:pic>
        <p:nvPicPr>
          <p:cNvPr id="2" name="Picture 6" descr="2022 Future Science Prize Week - Home-Future Science Prize">
            <a:extLst>
              <a:ext uri="{FF2B5EF4-FFF2-40B4-BE49-F238E27FC236}">
                <a16:creationId xmlns="" xmlns:a16="http://schemas.microsoft.com/office/drawing/2014/main" id="{48523E36-6ACE-93E6-98D2-3D33751F5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834" y="554041"/>
            <a:ext cx="1860566" cy="6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="" xmlns:a16="http://schemas.microsoft.com/office/drawing/2014/main" id="{984F87EF-E737-6AF5-5366-96B8FB08C7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671839"/>
              </p:ext>
            </p:extLst>
          </p:nvPr>
        </p:nvGraphicFramePr>
        <p:xfrm>
          <a:off x="4554941" y="3484064"/>
          <a:ext cx="4571999" cy="2255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6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40161">
                  <a:extLst>
                    <a:ext uri="{9D8B030D-6E8A-4147-A177-3AD203B41FA5}">
                      <a16:colId xmlns="" xmlns:a16="http://schemas.microsoft.com/office/drawing/2014/main" val="2182178960"/>
                    </a:ext>
                  </a:extLst>
                </a:gridCol>
              </a:tblGrid>
              <a:tr h="3845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SPPC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Nb</a:t>
                      </a:r>
                      <a:r>
                        <a:rPr lang="en-US" sz="10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(2019)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HTS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(2019)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Sn/HTS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(2023)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20-24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20 (13+7)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45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125-150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85655890-5B62-1CB9-E127-F19548B3E0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708868"/>
              </p:ext>
            </p:extLst>
          </p:nvPr>
        </p:nvGraphicFramePr>
        <p:xfrm>
          <a:off x="17060" y="3401060"/>
          <a:ext cx="4339039" cy="2346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5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74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96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350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979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FCC-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CDR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16-20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100-125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Loadline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margin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3633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SPPC magnets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IHEP has selected the common coil design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Steps aiming at 20 T increasing field and aperture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2018-2023: LFP1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magnet reached 12.5 T  in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14 mm aperture</a:t>
            </a:r>
          </a:p>
          <a:p>
            <a:pPr lvl="2"/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Configuration based on flat racetrack, without field quality</a:t>
            </a: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LFP3 construction ongoing since two years, aiming at 13 T with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plus 3 T with HTS</a:t>
            </a:r>
          </a:p>
          <a:p>
            <a:pPr lvl="2"/>
            <a:r>
              <a:rPr lang="en-GB" sz="1800" dirty="0">
                <a:latin typeface="Times"/>
                <a:cs typeface="Times"/>
              </a:rPr>
              <a:t>Nb</a:t>
            </a:r>
            <a:r>
              <a:rPr lang="en-GB" sz="1800" baseline="-25000" dirty="0">
                <a:latin typeface="Times"/>
                <a:cs typeface="Times"/>
              </a:rPr>
              <a:t>3</a:t>
            </a:r>
            <a:r>
              <a:rPr lang="en-GB" sz="1800" dirty="0">
                <a:latin typeface="Times"/>
                <a:cs typeface="Times"/>
              </a:rPr>
              <a:t>Sn coils limited at 11 T, HTS reached 3 T, then two coils lost during tests</a:t>
            </a:r>
          </a:p>
          <a:p>
            <a:pPr lvl="2"/>
            <a:r>
              <a:rPr lang="en-GB" sz="1800" dirty="0">
                <a:latin typeface="Times"/>
                <a:cs typeface="Times"/>
              </a:rPr>
              <a:t>New set of coils being manufactured, test at the end of 2024</a:t>
            </a:r>
          </a:p>
        </p:txBody>
      </p:sp>
      <p:pic>
        <p:nvPicPr>
          <p:cNvPr id="2" name="Picture 6" descr="2022 Future Science Prize Week - Home-Future Science Prize">
            <a:extLst>
              <a:ext uri="{FF2B5EF4-FFF2-40B4-BE49-F238E27FC236}">
                <a16:creationId xmlns="" xmlns:a16="http://schemas.microsoft.com/office/drawing/2014/main" id="{48523E36-6ACE-93E6-98D2-3D33751F5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834" y="554041"/>
            <a:ext cx="1860566" cy="6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D4ED0ED-3868-F8F6-6355-29F51AEAC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232" y="0"/>
            <a:ext cx="2242768" cy="15121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232D9D0-76D2-D5B6-DACB-3BFABA18ADE5}"/>
              </a:ext>
            </a:extLst>
          </p:cNvPr>
          <p:cNvSpPr txBox="1"/>
          <p:nvPr/>
        </p:nvSpPr>
        <p:spPr>
          <a:xfrm>
            <a:off x="6931928" y="1504824"/>
            <a:ext cx="2181375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Common coil design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[R. Gupta, IPAC 1997 3344]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83ECC6B-2100-EBAC-C3A4-A4890C5B91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4599" y="2599818"/>
            <a:ext cx="2393620" cy="20630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D702067-B6F3-D984-1D62-26FAB882C480}"/>
              </a:ext>
            </a:extLst>
          </p:cNvPr>
          <p:cNvSpPr txBox="1"/>
          <p:nvPr/>
        </p:nvSpPr>
        <p:spPr>
          <a:xfrm>
            <a:off x="1010103" y="4658277"/>
            <a:ext cx="33962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LFP3 magnet </a:t>
            </a:r>
            <a:r>
              <a:rPr lang="fr-CH" sz="9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[J. Shi, Q. Xu, et al., IEEE TAS 34 (2024) 4701405]</a:t>
            </a:r>
            <a:endParaRPr lang="en-GB" sz="9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 descr="LPF2.png">
            <a:extLst>
              <a:ext uri="{FF2B5EF4-FFF2-40B4-BE49-F238E27FC236}">
                <a16:creationId xmlns="" xmlns:a16="http://schemas.microsoft.com/office/drawing/2014/main" id="{3E7AFE9C-FDC6-7525-3ED3-602C3DD3CFE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111" y="2553806"/>
            <a:ext cx="3190000" cy="215507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4F7D170C-3215-D0CB-5F04-65F7B8A81D0B}"/>
              </a:ext>
            </a:extLst>
          </p:cNvPr>
          <p:cNvSpPr/>
          <p:nvPr/>
        </p:nvSpPr>
        <p:spPr>
          <a:xfrm>
            <a:off x="4324302" y="4683743"/>
            <a:ext cx="40324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CH" sz="1000" dirty="0">
                <a:latin typeface="Times" panose="02020603050405020304" pitchFamily="18" charset="0"/>
                <a:cs typeface="Times" panose="02020603050405020304" pitchFamily="18" charset="0"/>
              </a:rPr>
              <a:t>LPF1 training </a:t>
            </a:r>
            <a:r>
              <a:rPr lang="fr-CH" sz="10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[C. Wang, et al., SUST 36 (2023) 065006]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7337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SPPC magnets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The common coil shall contain a part (7 T) in HTS 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China is investing on IBS since many years – solenoids successfully built</a:t>
            </a:r>
          </a:p>
          <a:p>
            <a:pPr lvl="1"/>
            <a:r>
              <a:rPr lang="en-GB" sz="1400" dirty="0">
                <a:latin typeface="Times"/>
                <a:cs typeface="Times"/>
              </a:rPr>
              <a:t>Considerable progress in the past years, but still far from target </a:t>
            </a:r>
          </a:p>
          <a:p>
            <a:pPr lvl="1"/>
            <a:r>
              <a:rPr lang="en-GB" sz="1400" dirty="0">
                <a:latin typeface="Times"/>
                <a:cs typeface="Times"/>
              </a:rPr>
              <a:t>HFM also has a WP on IBS development WP2.16, A. </a:t>
            </a:r>
            <a:r>
              <a:rPr lang="en-GB" sz="1400" dirty="0" err="1">
                <a:latin typeface="Times"/>
                <a:cs typeface="Times"/>
              </a:rPr>
              <a:t>Malagoli</a:t>
            </a:r>
            <a:r>
              <a:rPr lang="en-GB" sz="1400" dirty="0">
                <a:latin typeface="Times"/>
                <a:cs typeface="Times"/>
              </a:rPr>
              <a:t> from CNR SPIN)</a:t>
            </a:r>
          </a:p>
          <a:p>
            <a:pPr lvl="1"/>
            <a:endParaRPr lang="en-GB" sz="1400" dirty="0">
              <a:solidFill>
                <a:srgbClr val="C00000"/>
              </a:solidFill>
              <a:latin typeface="Times"/>
              <a:cs typeface="Times"/>
            </a:endParaRPr>
          </a:p>
        </p:txBody>
      </p:sp>
      <p:pic>
        <p:nvPicPr>
          <p:cNvPr id="2" name="Picture 6" descr="2022 Future Science Prize Week - Home-Future Science Prize">
            <a:extLst>
              <a:ext uri="{FF2B5EF4-FFF2-40B4-BE49-F238E27FC236}">
                <a16:creationId xmlns="" xmlns:a16="http://schemas.microsoft.com/office/drawing/2014/main" id="{48523E36-6ACE-93E6-98D2-3D33751F5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609" y="207769"/>
            <a:ext cx="1860566" cy="6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A2A9D6BC-7912-8FDA-845A-F10A45434045}"/>
              </a:ext>
            </a:extLst>
          </p:cNvPr>
          <p:cNvGrpSpPr/>
          <p:nvPr/>
        </p:nvGrpSpPr>
        <p:grpSpPr>
          <a:xfrm>
            <a:off x="997327" y="2538286"/>
            <a:ext cx="7114266" cy="3385778"/>
            <a:chOff x="997327" y="2742894"/>
            <a:chExt cx="7114266" cy="3385778"/>
          </a:xfrm>
        </p:grpSpPr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9FA5281B-5748-0ABB-C9CE-7916F2685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7327" y="2742894"/>
              <a:ext cx="7114266" cy="338577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8466C060-76F7-C25D-1701-4B9F2AF877DC}"/>
                </a:ext>
              </a:extLst>
            </p:cNvPr>
            <p:cNvSpPr txBox="1"/>
            <p:nvPr/>
          </p:nvSpPr>
          <p:spPr>
            <a:xfrm rot="367900">
              <a:off x="3185968" y="4850631"/>
              <a:ext cx="13580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IBS </a:t>
              </a:r>
              <a:r>
                <a:rPr lang="fr-CH" sz="1200" dirty="0" err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achieved</a:t>
              </a:r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2016</a:t>
              </a:r>
              <a:endParaRPr lang="en-GB" sz="12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503CDD4D-5D36-7F11-71A3-FE80051768BD}"/>
                </a:ext>
              </a:extLst>
            </p:cNvPr>
            <p:cNvSpPr txBox="1"/>
            <p:nvPr/>
          </p:nvSpPr>
          <p:spPr>
            <a:xfrm rot="367900">
              <a:off x="4125139" y="4081779"/>
              <a:ext cx="13580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IBS </a:t>
              </a:r>
              <a:r>
                <a:rPr lang="fr-CH" sz="1200" dirty="0" err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achieved</a:t>
              </a:r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2022</a:t>
              </a:r>
              <a:endParaRPr lang="en-GB" sz="12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07C3D9E7-BA7E-5040-26CB-C6B9AF8AE3A8}"/>
                </a:ext>
              </a:extLst>
            </p:cNvPr>
            <p:cNvSpPr txBox="1"/>
            <p:nvPr/>
          </p:nvSpPr>
          <p:spPr>
            <a:xfrm rot="367900">
              <a:off x="3236995" y="4385133"/>
              <a:ext cx="13580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IBS </a:t>
              </a:r>
              <a:r>
                <a:rPr lang="fr-CH" sz="1200" dirty="0" err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achieved</a:t>
              </a:r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2019</a:t>
              </a:r>
              <a:endParaRPr lang="en-GB" sz="12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B5F51F01-9DDD-4D6A-88EB-ABC1AB56CADA}"/>
                </a:ext>
              </a:extLst>
            </p:cNvPr>
            <p:cNvSpPr txBox="1"/>
            <p:nvPr/>
          </p:nvSpPr>
          <p:spPr>
            <a:xfrm rot="367900">
              <a:off x="4344619" y="3472305"/>
              <a:ext cx="13179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IBS </a:t>
              </a:r>
              <a:r>
                <a:rPr lang="fr-CH" sz="1400" dirty="0" err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target</a:t>
              </a:r>
              <a:r>
                <a:rPr lang="fr-CH" sz="14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2025</a:t>
              </a:r>
              <a:endParaRPr lang="en-GB" sz="14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018CEA98-9123-B2BB-55D7-B46D48C53F6F}"/>
              </a:ext>
            </a:extLst>
          </p:cNvPr>
          <p:cNvSpPr txBox="1"/>
          <p:nvPr/>
        </p:nvSpPr>
        <p:spPr>
          <a:xfrm>
            <a:off x="1574052" y="5941237"/>
            <a:ext cx="7075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Improvement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in IBS [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see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talk by Q. Xu, in Marseille, 2024 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  <a:hlinkClick r:id="rId4"/>
              </a:rPr>
              <a:t>https://indico.in2p3.fr/event/20053/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]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0119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US magnet development program (MDP)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MDP aims at reaching 20 T with an hybrid magnet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To reach 20 T the stress management is mandatory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Two paths: CCT and </a:t>
            </a:r>
            <a:r>
              <a:rPr lang="en-GB" sz="2000" dirty="0" err="1">
                <a:latin typeface="Times"/>
                <a:cs typeface="Times"/>
              </a:rPr>
              <a:t>Cos</a:t>
            </a:r>
            <a:r>
              <a:rPr lang="en-GB" sz="2000" dirty="0" err="1">
                <a:latin typeface="Symbol" panose="05050102010706020507" pitchFamily="18" charset="2"/>
                <a:cs typeface="Times"/>
              </a:rPr>
              <a:t>q</a:t>
            </a:r>
            <a:endParaRPr lang="en-GB" sz="2000" dirty="0">
              <a:latin typeface="Symbol" panose="05050102010706020507" pitchFamily="18" charset="2"/>
              <a:cs typeface="Times"/>
            </a:endParaRPr>
          </a:p>
          <a:p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2400" dirty="0" err="1">
                <a:latin typeface="Times" panose="02020603050405020304" pitchFamily="18" charset="0"/>
                <a:cs typeface="Times" panose="02020603050405020304" pitchFamily="18" charset="0"/>
              </a:rPr>
              <a:t>Cos</a:t>
            </a:r>
            <a:r>
              <a:rPr lang="en-GB" sz="2400" dirty="0" err="1"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 from FNAL: 12.7 T but in mirror</a:t>
            </a:r>
          </a:p>
          <a:p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CCT from LBNL: 8.5 T in 90 mm aperture</a:t>
            </a:r>
          </a:p>
          <a:p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PSI within the HFM: 10.1 T in 66 mm aperture</a:t>
            </a:r>
          </a:p>
          <a:p>
            <a:pPr lvl="1"/>
            <a:r>
              <a:rPr lang="en-GB" sz="2000" dirty="0">
                <a:latin typeface="Times" panose="02020603050405020304" pitchFamily="18" charset="0"/>
                <a:cs typeface="Times" panose="02020603050405020304" pitchFamily="18" charset="0"/>
              </a:rPr>
              <a:t>This path abandoned in favour of a stress managed common coil</a:t>
            </a:r>
          </a:p>
        </p:txBody>
      </p:sp>
      <p:pic>
        <p:nvPicPr>
          <p:cNvPr id="10" name="Picture 2" descr="US-MDP Collaboration Meeting 2021 (1-5 March 2021): Overview · (Indico)">
            <a:extLst>
              <a:ext uri="{FF2B5EF4-FFF2-40B4-BE49-F238E27FC236}">
                <a16:creationId xmlns="" xmlns:a16="http://schemas.microsoft.com/office/drawing/2014/main" id="{067448C1-D9DB-7357-A89C-ED54A6C02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442" y="900313"/>
            <a:ext cx="1851380" cy="66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51D2A97E-23D6-D812-5349-5DC6EEB1D4AE}"/>
              </a:ext>
            </a:extLst>
          </p:cNvPr>
          <p:cNvGrpSpPr/>
          <p:nvPr/>
        </p:nvGrpSpPr>
        <p:grpSpPr>
          <a:xfrm>
            <a:off x="4129232" y="1927126"/>
            <a:ext cx="4963590" cy="1880116"/>
            <a:chOff x="4216922" y="610084"/>
            <a:chExt cx="4963590" cy="1880116"/>
          </a:xfrm>
        </p:grpSpPr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43B25C7F-25F8-825C-F04F-48AED8731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4657" y="675000"/>
              <a:ext cx="2095855" cy="1241391"/>
            </a:xfrm>
            <a:prstGeom prst="rect">
              <a:avLst/>
            </a:prstGeom>
          </p:spPr>
        </p:pic>
        <p:pic>
          <p:nvPicPr>
            <p:cNvPr id="13" name="Picture 12" descr="SMCT.png">
              <a:extLst>
                <a:ext uri="{FF2B5EF4-FFF2-40B4-BE49-F238E27FC236}">
                  <a16:creationId xmlns="" xmlns:a16="http://schemas.microsoft.com/office/drawing/2014/main" id="{6332CE86-83F2-F3C9-ECA8-3786B79E1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6922" y="610084"/>
              <a:ext cx="2897343" cy="1880116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B4D0C991-02E6-3FEB-2C38-6BE443AEDF50}"/>
                </a:ext>
              </a:extLst>
            </p:cNvPr>
            <p:cNvGrpSpPr/>
            <p:nvPr/>
          </p:nvGrpSpPr>
          <p:grpSpPr>
            <a:xfrm>
              <a:off x="6876256" y="610084"/>
              <a:ext cx="1223412" cy="276999"/>
              <a:chOff x="7030971" y="2433250"/>
              <a:chExt cx="1223412" cy="276999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="" xmlns:a16="http://schemas.microsoft.com/office/drawing/2014/main" id="{136923B9-8CA7-3F06-F25F-28BDEC1EB2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75682" y="2710249"/>
                <a:ext cx="41545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="" xmlns:a16="http://schemas.microsoft.com/office/drawing/2014/main" id="{50A51004-2CC6-6089-43D1-F93D81900513}"/>
                  </a:ext>
                </a:extLst>
              </p:cNvPr>
              <p:cNvSpPr txBox="1"/>
              <p:nvPr/>
            </p:nvSpPr>
            <p:spPr>
              <a:xfrm>
                <a:off x="7030971" y="2433250"/>
                <a:ext cx="12234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latin typeface="Times" panose="02020603050405020304" pitchFamily="18" charset="0"/>
                    <a:cs typeface="Times" panose="02020603050405020304" pitchFamily="18" charset="0"/>
                  </a:rPr>
                  <a:t>12.7 T peak field</a:t>
                </a:r>
                <a:endParaRPr lang="en-GB" sz="120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0ABA8053-C08C-2BD8-89DB-6BD0EF60A146}"/>
                </a:ext>
              </a:extLst>
            </p:cNvPr>
            <p:cNvGrpSpPr/>
            <p:nvPr/>
          </p:nvGrpSpPr>
          <p:grpSpPr>
            <a:xfrm>
              <a:off x="6876256" y="1818183"/>
              <a:ext cx="1223412" cy="276999"/>
              <a:chOff x="7035672" y="2495774"/>
              <a:chExt cx="1223412" cy="234624"/>
            </a:xfrm>
          </p:grpSpPr>
          <p:cxnSp>
            <p:nvCxnSpPr>
              <p:cNvPr id="16" name="Straight Arrow Connector 15">
                <a:extLst>
                  <a:ext uri="{FF2B5EF4-FFF2-40B4-BE49-F238E27FC236}">
                    <a16:creationId xmlns="" xmlns:a16="http://schemas.microsoft.com/office/drawing/2014/main" id="{9BB63CA2-DD82-FECA-F408-33C8D971512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75682" y="2710249"/>
                <a:ext cx="41545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1E771D98-E0ED-E3DF-F0EA-CA0FF6A350F9}"/>
                  </a:ext>
                </a:extLst>
              </p:cNvPr>
              <p:cNvSpPr txBox="1"/>
              <p:nvPr/>
            </p:nvSpPr>
            <p:spPr>
              <a:xfrm>
                <a:off x="7035672" y="2495774"/>
                <a:ext cx="1223412" cy="2346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latin typeface="Times" panose="02020603050405020304" pitchFamily="18" charset="0"/>
                    <a:cs typeface="Times" panose="02020603050405020304" pitchFamily="18" charset="0"/>
                  </a:rPr>
                  <a:t>10.0 T peak field</a:t>
                </a:r>
                <a:endParaRPr lang="en-GB" sz="120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</p:grp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A50FB1ED-E067-C151-0F18-7E0787E52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4155" y="3676234"/>
            <a:ext cx="2532605" cy="184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1526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"/>
                <a:cs typeface="Times"/>
              </a:rPr>
              <a:t>Hybrid or all HTS ?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All-HTS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open the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possibility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20 K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consume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Beware of drawing « easy » conclusions on sustainability … it is a very complex computation that is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intuitive 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«Hybrid» makes use of HTS in higher field regions, and of cheaper Nb</a:t>
            </a:r>
            <a:r>
              <a:rPr lang="fr-CH" sz="2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up to </a:t>
            </a:r>
            <a:r>
              <a:rPr lang="fr-CH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13-15 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lvl="1"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option is being developed in the US by MDP, and in China by IHEP 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2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HFM has not yet taken any decision on this</a:t>
            </a:r>
            <a:endParaRPr lang="fr-CH" sz="2200" dirty="0">
              <a:solidFill>
                <a:srgbClr val="B810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"/>
              <a:cs typeface="Time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D02F2376-C9D6-99B6-0133-29243882854E}"/>
              </a:ext>
            </a:extLst>
          </p:cNvPr>
          <p:cNvSpPr txBox="1"/>
          <p:nvPr/>
        </p:nvSpPr>
        <p:spPr>
          <a:xfrm>
            <a:off x="1146677" y="5626114"/>
            <a:ext cx="292508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Hybrid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design for 20 T magnet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[P. Ferracin, et al, IEEE TAS 33 (2023) 4002007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and 4LOr1B-01]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F5F3254-7BA7-C517-0A67-CD7EA123C090}"/>
              </a:ext>
            </a:extLst>
          </p:cNvPr>
          <p:cNvSpPr txBox="1"/>
          <p:nvPr/>
        </p:nvSpPr>
        <p:spPr>
          <a:xfrm>
            <a:off x="5325458" y="5667516"/>
            <a:ext cx="25875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Hybrid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design for 20 T magnet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[Q. Xu, et al, CEPC design report, </a:t>
            </a:r>
            <a:r>
              <a:rPr lang="fr-CH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pg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749]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E69AEB2A-54BA-9B8B-53C2-284D35E9A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163" y="3877279"/>
            <a:ext cx="3788465" cy="17277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1AB581B3-3E9B-190C-DD30-DBBD560A0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252" y="3697128"/>
            <a:ext cx="3099231" cy="200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624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5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2466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Times"/>
                <a:cs typeface="Times"/>
              </a:rPr>
              <a:t>Guidelines for the program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Status of Nb</a:t>
            </a:r>
            <a:r>
              <a:rPr lang="en-GB" baseline="-25000" dirty="0">
                <a:latin typeface="Times"/>
                <a:cs typeface="Times"/>
              </a:rPr>
              <a:t>3</a:t>
            </a:r>
            <a:r>
              <a:rPr lang="en-GB" dirty="0">
                <a:latin typeface="Times"/>
                <a:cs typeface="Times"/>
              </a:rPr>
              <a:t>Sn and recent results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HTS hopes and challenges 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Appendix: News from US and China </a:t>
            </a:r>
          </a:p>
        </p:txBody>
      </p:sp>
    </p:spTree>
    <p:extLst>
      <p:ext uri="{BB962C8B-B14F-4D97-AF65-F5344CB8AC3E}">
        <p14:creationId xmlns:p14="http://schemas.microsoft.com/office/powerpoint/2010/main" val="3664310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Guidelines </a:t>
            </a:r>
            <a:r>
              <a:rPr lang="en-US" dirty="0" smtClean="0">
                <a:latin typeface="Times"/>
                <a:cs typeface="Times"/>
              </a:rPr>
              <a:t>since 2024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 smtClean="0">
              <a:latin typeface="Times"/>
              <a:cs typeface="Times"/>
            </a:endParaRPr>
          </a:p>
          <a:p>
            <a:r>
              <a:rPr lang="en-GB" sz="2400" dirty="0" smtClean="0">
                <a:latin typeface="Times"/>
                <a:cs typeface="Times"/>
              </a:rPr>
              <a:t>Orient </a:t>
            </a:r>
            <a:r>
              <a:rPr lang="en-GB" sz="2400" dirty="0">
                <a:latin typeface="Times"/>
                <a:cs typeface="Times"/>
              </a:rPr>
              <a:t>HFM </a:t>
            </a:r>
            <a:r>
              <a:rPr lang="en-GB" sz="2400" dirty="0" smtClean="0">
                <a:latin typeface="Times"/>
                <a:cs typeface="Times"/>
              </a:rPr>
              <a:t>more towards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direct R&amp;D for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FCC-</a:t>
            </a:r>
            <a:r>
              <a:rPr lang="en-GB" sz="2400" dirty="0" err="1" smtClean="0">
                <a:solidFill>
                  <a:srgbClr val="B81011"/>
                </a:solidFill>
                <a:latin typeface="Times"/>
                <a:cs typeface="Times"/>
              </a:rPr>
              <a:t>hh</a:t>
            </a:r>
            <a:endParaRPr lang="en-GB" sz="2400" dirty="0">
              <a:latin typeface="Times"/>
              <a:cs typeface="Times"/>
            </a:endParaRP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Injecting the experience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we are getting from the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HL-LHC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project</a:t>
            </a:r>
            <a:endParaRPr lang="en-GB" sz="2400" dirty="0">
              <a:latin typeface="Times"/>
              <a:cs typeface="Times"/>
            </a:endParaRP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More synergies </a:t>
            </a:r>
            <a:r>
              <a:rPr lang="en-GB" sz="2400" dirty="0">
                <a:latin typeface="Times"/>
                <a:cs typeface="Times"/>
              </a:rPr>
              <a:t>between the numerous WPs, and with other </a:t>
            </a:r>
            <a:r>
              <a:rPr lang="en-GB" sz="2400" dirty="0" smtClean="0">
                <a:latin typeface="Times"/>
                <a:cs typeface="Times"/>
              </a:rPr>
              <a:t>programs – in particular with US MDP</a:t>
            </a:r>
            <a:endParaRPr lang="en-GB" sz="24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02807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HFM as direct R&amp;D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7581330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Direct R&amp;D: focused on a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magnet for a specific use </a:t>
            </a:r>
            <a:r>
              <a:rPr lang="en-GB" sz="2400" dirty="0">
                <a:latin typeface="Times"/>
                <a:cs typeface="Times"/>
              </a:rPr>
              <a:t>(in our case of accelerators, making TeV, i.e. T m)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Example: LARP mandate for the LHC IR upgrade was something like “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build a 90 mm aperture quadrupole, with 200 T/m</a:t>
            </a:r>
            <a:r>
              <a:rPr lang="en-GB" sz="2000" dirty="0">
                <a:latin typeface="Times"/>
                <a:cs typeface="Times"/>
              </a:rPr>
              <a:t>, …</a:t>
            </a:r>
            <a:r>
              <a:rPr lang="en-GB" sz="2000" dirty="0" smtClean="0">
                <a:latin typeface="Times"/>
                <a:cs typeface="Times"/>
              </a:rPr>
              <a:t>”</a:t>
            </a:r>
          </a:p>
          <a:p>
            <a:pPr lvl="1"/>
            <a:r>
              <a:rPr lang="en-GB" sz="2000" dirty="0" smtClean="0">
                <a:latin typeface="Times"/>
                <a:cs typeface="Times"/>
              </a:rPr>
              <a:t>Note that target can evolve in time</a:t>
            </a:r>
            <a:endParaRPr lang="en-GB" sz="2000" dirty="0">
              <a:latin typeface="Times"/>
              <a:cs typeface="Times"/>
            </a:endParaRPr>
          </a:p>
          <a:p>
            <a:endParaRPr lang="en-GB" sz="2400" dirty="0" smtClean="0">
              <a:latin typeface="Times"/>
              <a:cs typeface="Times"/>
            </a:endParaRPr>
          </a:p>
          <a:p>
            <a:r>
              <a:rPr lang="en-GB" sz="2400" dirty="0" smtClean="0">
                <a:latin typeface="Times"/>
                <a:cs typeface="Times"/>
              </a:rPr>
              <a:t>Generic </a:t>
            </a:r>
            <a:r>
              <a:rPr lang="en-GB" sz="2400" dirty="0">
                <a:latin typeface="Times"/>
                <a:cs typeface="Times"/>
              </a:rPr>
              <a:t>R&amp;D: focused on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developing the technology</a:t>
            </a:r>
            <a:r>
              <a:rPr lang="en-GB" sz="2400" dirty="0">
                <a:latin typeface="Times"/>
                <a:cs typeface="Times"/>
              </a:rPr>
              <a:t>, not directly related to a specific application (making T, not TeV)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Example: MDP mandate “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explore the limits of Nb</a:t>
            </a:r>
            <a:r>
              <a:rPr lang="en-GB" sz="2000" baseline="-25000" dirty="0">
                <a:solidFill>
                  <a:srgbClr val="C00000"/>
                </a:solidFill>
                <a:latin typeface="Times"/>
                <a:cs typeface="Times"/>
              </a:rPr>
              <a:t>3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Sn technology</a:t>
            </a:r>
            <a:r>
              <a:rPr lang="en-GB" sz="2000" dirty="0">
                <a:latin typeface="Times"/>
                <a:cs typeface="Times"/>
              </a:rPr>
              <a:t>, reduce training, …</a:t>
            </a:r>
            <a:r>
              <a:rPr lang="en-GB" sz="2000" dirty="0" smtClean="0">
                <a:latin typeface="Times"/>
                <a:cs typeface="Times"/>
              </a:rPr>
              <a:t>”</a:t>
            </a:r>
            <a:endParaRPr lang="en-GB" sz="2400" dirty="0">
              <a:latin typeface="Times"/>
              <a:cs typeface="Times"/>
            </a:endParaRPr>
          </a:p>
        </p:txBody>
      </p:sp>
      <p:pic>
        <p:nvPicPr>
          <p:cNvPr id="6" name="Picture 2" descr="US-MDP Collaboration Meeting 2021 (1-5 March 2021): Overview · (Indico)">
            <a:extLst>
              <a:ext uri="{FF2B5EF4-FFF2-40B4-BE49-F238E27FC236}">
                <a16:creationId xmlns="" xmlns:a16="http://schemas.microsoft.com/office/drawing/2014/main" id="{6F12C276-6781-0A92-FD6F-3FE5C725A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620" y="4745850"/>
            <a:ext cx="1851380" cy="66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lated projects | High Luminosity LHC Project">
            <a:extLst>
              <a:ext uri="{FF2B5EF4-FFF2-40B4-BE49-F238E27FC236}">
                <a16:creationId xmlns="" xmlns:a16="http://schemas.microsoft.com/office/drawing/2014/main" id="{3E7D6DE4-C66F-5A5B-227C-0B2394B46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120" y="1246662"/>
            <a:ext cx="983943" cy="117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591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HFM as direct R&amp;D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891557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Our main mandate is to make a dipole for FCC-</a:t>
            </a:r>
            <a:r>
              <a:rPr lang="en-GB" sz="2400" dirty="0" err="1">
                <a:latin typeface="Times"/>
                <a:cs typeface="Times"/>
              </a:rPr>
              <a:t>hh</a:t>
            </a:r>
            <a:endParaRPr lang="en-GB" sz="2400" dirty="0">
              <a:latin typeface="Times"/>
              <a:cs typeface="Times"/>
            </a:endParaRPr>
          </a:p>
          <a:p>
            <a:endParaRPr lang="en-GB" sz="2400" dirty="0">
              <a:latin typeface="Times"/>
              <a:cs typeface="Times"/>
            </a:endParaRPr>
          </a:p>
          <a:p>
            <a:endParaRPr lang="en-GB" sz="2400" dirty="0">
              <a:latin typeface="Times"/>
              <a:cs typeface="Times"/>
            </a:endParaRPr>
          </a:p>
          <a:p>
            <a:endParaRPr lang="en-GB" sz="2400" dirty="0">
              <a:latin typeface="Times"/>
              <a:cs typeface="Times"/>
            </a:endParaRPr>
          </a:p>
          <a:p>
            <a:endParaRPr lang="en-GB" sz="2400" dirty="0">
              <a:latin typeface="Times"/>
              <a:cs typeface="Times"/>
            </a:endParaRPr>
          </a:p>
          <a:p>
            <a:endParaRPr lang="en-GB" sz="2400" dirty="0" smtClean="0">
              <a:latin typeface="Times"/>
              <a:cs typeface="Times"/>
            </a:endParaRP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 smtClean="0">
                <a:latin typeface="Times"/>
                <a:cs typeface="Times"/>
              </a:rPr>
              <a:t>For </a:t>
            </a:r>
            <a:r>
              <a:rPr lang="en-GB" sz="2400" dirty="0">
                <a:latin typeface="Times"/>
                <a:cs typeface="Times"/>
              </a:rPr>
              <a:t>Nb</a:t>
            </a:r>
            <a:r>
              <a:rPr lang="en-GB" sz="2400" baseline="-25000" dirty="0">
                <a:latin typeface="Times"/>
                <a:cs typeface="Times"/>
              </a:rPr>
              <a:t>3</a:t>
            </a:r>
            <a:r>
              <a:rPr lang="en-GB" sz="2400" dirty="0">
                <a:latin typeface="Times"/>
                <a:cs typeface="Times"/>
              </a:rPr>
              <a:t>Sn the target is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14 T operational field</a:t>
            </a:r>
            <a:r>
              <a:rPr lang="en-GB" sz="2400" dirty="0">
                <a:latin typeface="Times"/>
                <a:cs typeface="Times"/>
              </a:rPr>
              <a:t>, giving a </a:t>
            </a:r>
            <a:r>
              <a:rPr lang="en-GB" sz="2400" dirty="0" err="1">
                <a:latin typeface="Times"/>
                <a:cs typeface="Times"/>
              </a:rPr>
              <a:t>c.o.m</a:t>
            </a:r>
            <a:r>
              <a:rPr lang="en-GB" sz="2400" dirty="0">
                <a:latin typeface="Times"/>
                <a:cs typeface="Times"/>
              </a:rPr>
              <a:t>. energy of 85-90 </a:t>
            </a:r>
            <a:r>
              <a:rPr lang="en-GB" sz="2400" dirty="0" err="1" smtClean="0">
                <a:latin typeface="Times"/>
                <a:cs typeface="Times"/>
              </a:rPr>
              <a:t>TeV</a:t>
            </a:r>
            <a:endParaRPr lang="en-GB" sz="2400" dirty="0" smtClean="0">
              <a:latin typeface="Times"/>
              <a:cs typeface="Times"/>
            </a:endParaRPr>
          </a:p>
          <a:p>
            <a:r>
              <a:rPr lang="en-GB" sz="2400" dirty="0" smtClean="0">
                <a:latin typeface="Times"/>
                <a:cs typeface="Times"/>
              </a:rPr>
              <a:t>For </a:t>
            </a:r>
            <a:r>
              <a:rPr lang="en-GB" sz="2400" dirty="0">
                <a:latin typeface="Times"/>
                <a:cs typeface="Times"/>
              </a:rPr>
              <a:t>HTS the target is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a range 16-20 T operational field</a:t>
            </a:r>
            <a:r>
              <a:rPr lang="en-GB" sz="2400" dirty="0">
                <a:latin typeface="Times"/>
                <a:cs typeface="Times"/>
              </a:rPr>
              <a:t>, giving 100-120 TeV </a:t>
            </a:r>
            <a:r>
              <a:rPr lang="en-GB" sz="2400" dirty="0" err="1">
                <a:latin typeface="Times"/>
                <a:cs typeface="Times"/>
              </a:rPr>
              <a:t>c.o.m</a:t>
            </a:r>
            <a:r>
              <a:rPr lang="en-GB" sz="2400" dirty="0">
                <a:latin typeface="Times"/>
                <a:cs typeface="Times"/>
              </a:rPr>
              <a:t>. </a:t>
            </a:r>
            <a:r>
              <a:rPr lang="en-GB" sz="2400" dirty="0" smtClean="0">
                <a:latin typeface="Times"/>
                <a:cs typeface="Times"/>
              </a:rPr>
              <a:t>energy</a:t>
            </a:r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We keep one non-FCC WP: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HTS solenoids for </a:t>
            </a:r>
            <a:r>
              <a:rPr lang="en-GB" sz="2400" dirty="0" err="1" smtClean="0">
                <a:solidFill>
                  <a:srgbClr val="C00000"/>
                </a:solidFill>
                <a:latin typeface="Times"/>
                <a:cs typeface="Times"/>
              </a:rPr>
              <a:t>muon</a:t>
            </a:r>
            <a:r>
              <a:rPr lang="en-GB" sz="2400" dirty="0" smtClean="0">
                <a:solidFill>
                  <a:srgbClr val="C00000"/>
                </a:solidFill>
                <a:latin typeface="Times"/>
                <a:cs typeface="Times"/>
              </a:rPr>
              <a:t> collider</a:t>
            </a:r>
            <a:endParaRPr lang="en-GB" sz="2400" dirty="0">
              <a:solidFill>
                <a:srgbClr val="C00000"/>
              </a:solidFill>
              <a:latin typeface="Times"/>
              <a:cs typeface="Times"/>
            </a:endParaRPr>
          </a:p>
        </p:txBody>
      </p:sp>
      <p:pic>
        <p:nvPicPr>
          <p:cNvPr id="2" name="Picture 1" descr="Mandate_goals.png">
            <a:extLst>
              <a:ext uri="{FF2B5EF4-FFF2-40B4-BE49-F238E27FC236}">
                <a16:creationId xmlns="" xmlns:a16="http://schemas.microsoft.com/office/drawing/2014/main" id="{14A33470-736A-22EE-D375-2A76E00FE99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51" y="1627024"/>
            <a:ext cx="7433252" cy="216878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089459F9-AEF7-FEC9-2F69-25F440EA7247}"/>
              </a:ext>
            </a:extLst>
          </p:cNvPr>
          <p:cNvGrpSpPr/>
          <p:nvPr/>
        </p:nvGrpSpPr>
        <p:grpSpPr>
          <a:xfrm>
            <a:off x="6988770" y="757313"/>
            <a:ext cx="2026527" cy="771813"/>
            <a:chOff x="5313168" y="2080503"/>
            <a:chExt cx="1563088" cy="563914"/>
          </a:xfrm>
        </p:grpSpPr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D0DDBFBB-84A4-9385-3667-0DC21F3F59B6}"/>
                </a:ext>
              </a:extLst>
            </p:cNvPr>
            <p:cNvSpPr/>
            <p:nvPr/>
          </p:nvSpPr>
          <p:spPr>
            <a:xfrm>
              <a:off x="5364088" y="2080503"/>
              <a:ext cx="1512168" cy="563914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89FCE475-1FAD-4778-E37E-71F196D3F8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36557"/>
            <a:stretch/>
          </p:blipFill>
          <p:spPr bwMode="auto">
            <a:xfrm>
              <a:off x="5313168" y="2101944"/>
              <a:ext cx="743918" cy="542473"/>
            </a:xfrm>
            <a:prstGeom prst="rect">
              <a:avLst/>
            </a:prstGeom>
            <a:noFill/>
          </p:spPr>
        </p:pic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91BC6AFE-D765-8A7B-107B-5B8A0A35A5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2024"/>
            <a:stretch/>
          </p:blipFill>
          <p:spPr bwMode="auto">
            <a:xfrm>
              <a:off x="5999972" y="2137586"/>
              <a:ext cx="743918" cy="324713"/>
            </a:xfrm>
            <a:prstGeom prst="rect">
              <a:avLst/>
            </a:prstGeom>
            <a:noFill/>
          </p:spPr>
        </p:pic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FCAB96FD-C28D-07E4-6988-58860F4207D1}"/>
                </a:ext>
              </a:extLst>
            </p:cNvPr>
            <p:cNvSpPr txBox="1"/>
            <p:nvPr/>
          </p:nvSpPr>
          <p:spPr>
            <a:xfrm>
              <a:off x="5946862" y="2412742"/>
              <a:ext cx="845220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err="1">
                  <a:solidFill>
                    <a:schemeClr val="bg1"/>
                  </a:solidFill>
                  <a:latin typeface="Rockwell Light" panose="020F0502020204030204" pitchFamily="18" charset="0"/>
                  <a:cs typeface="Aptos Serif" panose="020B0502040204020203" pitchFamily="18" charset="0"/>
                </a:rPr>
                <a:t>Programme</a:t>
              </a:r>
              <a:endParaRPr lang="en-GB" sz="700" dirty="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9845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FCC-</a:t>
            </a:r>
            <a:r>
              <a:rPr lang="en-US" dirty="0" err="1">
                <a:latin typeface="Times"/>
                <a:cs typeface="Times"/>
              </a:rPr>
              <a:t>hh</a:t>
            </a:r>
            <a:r>
              <a:rPr lang="en-US" dirty="0">
                <a:latin typeface="Times"/>
                <a:cs typeface="Times"/>
              </a:rPr>
              <a:t> targets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The new targets for FCC-</a:t>
            </a:r>
            <a:r>
              <a:rPr lang="en-GB" sz="2400" dirty="0" err="1">
                <a:latin typeface="Times"/>
                <a:cs typeface="Times"/>
              </a:rPr>
              <a:t>hh</a:t>
            </a:r>
            <a:r>
              <a:rPr lang="en-GB" sz="2400" dirty="0">
                <a:latin typeface="Times"/>
                <a:cs typeface="Times"/>
              </a:rPr>
              <a:t> in Nb</a:t>
            </a:r>
            <a:r>
              <a:rPr lang="en-GB" sz="2400" baseline="-25000" dirty="0">
                <a:latin typeface="Times"/>
                <a:cs typeface="Times"/>
              </a:rPr>
              <a:t>3</a:t>
            </a:r>
            <a:r>
              <a:rPr lang="en-GB" sz="2400" dirty="0">
                <a:latin typeface="Times"/>
                <a:cs typeface="Times"/>
              </a:rPr>
              <a:t>Sn allow reaching 90 TeV with 87% filling factor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The magnet is at 80% of short sample, and this gives more margin,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allowing to consider operation at 4.5 K </a:t>
            </a:r>
            <a:r>
              <a:rPr lang="en-GB" sz="2000" dirty="0">
                <a:latin typeface="Times"/>
                <a:cs typeface="Times"/>
              </a:rPr>
              <a:t>according to HL-LHC experience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14 T operational field means that short sample shall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systematically reach 15-15.5 T</a:t>
            </a:r>
          </a:p>
          <a:p>
            <a:pPr lvl="1"/>
            <a:endParaRPr lang="en-GB" sz="2000" dirty="0">
              <a:latin typeface="Times"/>
              <a:cs typeface="Times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E94E4D84-9005-E810-5116-1ABA317EEA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693807"/>
              </p:ext>
            </p:extLst>
          </p:nvPr>
        </p:nvGraphicFramePr>
        <p:xfrm>
          <a:off x="118958" y="3262855"/>
          <a:ext cx="4435983" cy="2346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4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25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1439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25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FCC-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CDR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16-20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06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100-125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Loadline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margin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0" name="Picture 9" descr="Picture 6">
            <a:extLst>
              <a:ext uri="{FF2B5EF4-FFF2-40B4-BE49-F238E27FC236}">
                <a16:creationId xmlns="" xmlns:a16="http://schemas.microsoft.com/office/drawing/2014/main" id="{059E186D-94CB-7D16-A931-D6C5C6422D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348"/>
          <a:stretch>
            <a:fillRect/>
          </a:stretch>
        </p:blipFill>
        <p:spPr>
          <a:xfrm>
            <a:off x="4684436" y="3262855"/>
            <a:ext cx="4186768" cy="236105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2890461" y="5795904"/>
            <a:ext cx="3896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FCC layout and evolution of parameters</a:t>
            </a:r>
            <a:endParaRPr lang="en-US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87921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24</a:t>
            </a:r>
            <a:r>
              <a:rPr lang="en-US" sz="1050" baseline="30000" dirty="0">
                <a:latin typeface="Times"/>
                <a:cs typeface="Times"/>
              </a:rPr>
              <a:t>th</a:t>
            </a:r>
            <a:r>
              <a:rPr lang="en-US" sz="1050" dirty="0">
                <a:latin typeface="Times"/>
                <a:cs typeface="Times"/>
              </a:rPr>
              <a:t> September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85" y="130498"/>
            <a:ext cx="8773568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FCC targets and feedback from HL-LHC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24869" y="964409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14 T operational field means that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short models shall systematically reach 15-15.5 T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Do not make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confusion between operational and achieved field</a:t>
            </a:r>
            <a:r>
              <a:rPr lang="en-GB" sz="2000" dirty="0">
                <a:latin typeface="Times"/>
                <a:cs typeface="Times"/>
              </a:rPr>
              <a:t>: LHC dipoles reached 9.5 T, but they operate in the LHC slightly above 8.0 T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HL-LHC short models systematically reached &gt;13 T, but they will operate at 11.3 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F9F75AF3-411B-D799-366B-F2CF4A0BD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6764" y="3067050"/>
            <a:ext cx="6127293" cy="28265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FC89F6A-20F3-01D6-F324-2DF0557BAB0D}"/>
              </a:ext>
            </a:extLst>
          </p:cNvPr>
          <p:cNvSpPr txBox="1"/>
          <p:nvPr/>
        </p:nvSpPr>
        <p:spPr>
          <a:xfrm>
            <a:off x="2620195" y="5939286"/>
            <a:ext cx="5125121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MQXFS4 test </a:t>
            </a:r>
            <a:r>
              <a:rPr lang="fr-CH" sz="1050" dirty="0" err="1">
                <a:latin typeface="Times" panose="02020603050405020304" pitchFamily="18" charset="0"/>
                <a:cs typeface="Times" panose="02020603050405020304" pitchFamily="18" charset="0"/>
              </a:rPr>
              <a:t>results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Izquierdo Bermudez, J. C. Perez, P. Ferracin, F. Mangiarotti, et al.]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002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24634</TotalTime>
  <Words>3212</Words>
  <Application>Microsoft Macintosh PowerPoint</Application>
  <PresentationFormat>On-screen Show (4:3)</PresentationFormat>
  <Paragraphs>554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HFM(4-3)</vt:lpstr>
      <vt:lpstr>Equation</vt:lpstr>
      <vt:lpstr>PowerPoint Presentation</vt:lpstr>
      <vt:lpstr>PowerPoint Presentation</vt:lpstr>
      <vt:lpstr>A big thanks to our predecessors</vt:lpstr>
      <vt:lpstr>Contents </vt:lpstr>
      <vt:lpstr>Guidelines since 2024</vt:lpstr>
      <vt:lpstr>HFM as direct R&amp;D</vt:lpstr>
      <vt:lpstr>HFM as direct R&amp;D</vt:lpstr>
      <vt:lpstr>FCC-hh targets</vt:lpstr>
      <vt:lpstr>FCC targets and feedback from HL-LHC</vt:lpstr>
      <vt:lpstr>FCC targets and feedback from HL-LHC</vt:lpstr>
      <vt:lpstr>Integration in the FCC</vt:lpstr>
      <vt:lpstr>Roadmap for Nb3Sn</vt:lpstr>
      <vt:lpstr>Roadmap for Nb3Sn</vt:lpstr>
      <vt:lpstr>Table of contents </vt:lpstr>
      <vt:lpstr>Nb3Sn program for 14 T</vt:lpstr>
      <vt:lpstr>Nb3Sn program for 14 T</vt:lpstr>
      <vt:lpstr>Nb3Sn program for 14 T</vt:lpstr>
      <vt:lpstr>Recent results: Nb3Sn magnets</vt:lpstr>
      <vt:lpstr>Nb3Sn program: the 12 T option</vt:lpstr>
      <vt:lpstr>Nb3Sn program: stress management</vt:lpstr>
      <vt:lpstr>What are we building</vt:lpstr>
      <vt:lpstr>Table of contents </vt:lpstr>
      <vt:lpstr>HTS: the ideal superconductor? </vt:lpstr>
      <vt:lpstr>HTS: the ideal superconductor? </vt:lpstr>
      <vt:lpstr>Three paths for HTS</vt:lpstr>
      <vt:lpstr>The challenge of hysteresis losses</vt:lpstr>
      <vt:lpstr>HTS news</vt:lpstr>
      <vt:lpstr>Never forget the specificity of accelerator magnets</vt:lpstr>
      <vt:lpstr>PowerPoint Presentation</vt:lpstr>
      <vt:lpstr>Table of contents </vt:lpstr>
      <vt:lpstr>SPPC</vt:lpstr>
      <vt:lpstr>SPPC magnets</vt:lpstr>
      <vt:lpstr>SPPC magnets</vt:lpstr>
      <vt:lpstr>US magnet development program (MDP)</vt:lpstr>
      <vt:lpstr>Hybrid or all HTS ?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139</cp:revision>
  <cp:lastPrinted>2022-04-29T08:24:36Z</cp:lastPrinted>
  <dcterms:created xsi:type="dcterms:W3CDTF">2012-11-30T11:04:26Z</dcterms:created>
  <dcterms:modified xsi:type="dcterms:W3CDTF">2024-09-24T07:52:30Z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