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18"/>
  </p:notesMasterIdLst>
  <p:sldIdLst>
    <p:sldId id="944" r:id="rId5"/>
    <p:sldId id="955" r:id="rId6"/>
    <p:sldId id="983" r:id="rId7"/>
    <p:sldId id="970" r:id="rId8"/>
    <p:sldId id="971" r:id="rId9"/>
    <p:sldId id="984" r:id="rId10"/>
    <p:sldId id="966" r:id="rId11"/>
    <p:sldId id="981" r:id="rId12"/>
    <p:sldId id="985" r:id="rId13"/>
    <p:sldId id="982" r:id="rId14"/>
    <p:sldId id="986" r:id="rId15"/>
    <p:sldId id="987" r:id="rId16"/>
    <p:sldId id="988" r:id="rId17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naud Devred" initials="AD" lastIdx="2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81011"/>
    <a:srgbClr val="000000"/>
    <a:srgbClr val="F09E18"/>
    <a:srgbClr val="0016A0"/>
    <a:srgbClr val="8E04FF"/>
    <a:srgbClr val="006DD0"/>
    <a:srgbClr val="67B4FE"/>
    <a:srgbClr val="6647AD"/>
    <a:srgbClr val="676ECB"/>
    <a:srgbClr val="6695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798" autoAdjust="0"/>
  </p:normalViewPr>
  <p:slideViewPr>
    <p:cSldViewPr snapToGrid="0">
      <p:cViewPr varScale="1">
        <p:scale>
          <a:sx n="136" d="100"/>
          <a:sy n="136" d="100"/>
        </p:scale>
        <p:origin x="1152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9/20/2024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bol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ue and white logo&#10;&#10;Description automatically generated">
            <a:extLst>
              <a:ext uri="{FF2B5EF4-FFF2-40B4-BE49-F238E27FC236}">
                <a16:creationId xmlns:a16="http://schemas.microsoft.com/office/drawing/2014/main" id="{3870962E-26BF-CEF0-9B2E-575D9706E73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6" t="6328" r="6776" b="4118"/>
          <a:stretch/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pic>
        <p:nvPicPr>
          <p:cNvPr id="3" name="Picture 2" descr="A blue and white logo&#10;&#10;Description automatically generated">
            <a:extLst>
              <a:ext uri="{FF2B5EF4-FFF2-40B4-BE49-F238E27FC236}">
                <a16:creationId xmlns:a16="http://schemas.microsoft.com/office/drawing/2014/main" id="{70440BA1-5A3B-6DAB-541D-469E3164256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5" t="6229" r="6165" b="2954"/>
          <a:stretch/>
        </p:blipFill>
        <p:spPr>
          <a:xfrm>
            <a:off x="-2" y="0"/>
            <a:ext cx="9144001" cy="68580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lea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6ADE924E-8D52-CD4C-B230-180DBB7964C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clrChange>
              <a:clrFrom>
                <a:srgbClr val="231F20"/>
              </a:clrFrom>
              <a:clrTo>
                <a:srgbClr val="231F2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57" t="9106" r="24168" b="4413"/>
          <a:stretch/>
        </p:blipFill>
        <p:spPr>
          <a:xfrm>
            <a:off x="3458818" y="2216427"/>
            <a:ext cx="2311789" cy="2698829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28748BCF-B490-A42D-D29A-31D8478D0913}"/>
              </a:ext>
            </a:extLst>
          </p:cNvPr>
          <p:cNvSpPr/>
          <p:nvPr userDrawn="1"/>
        </p:nvSpPr>
        <p:spPr>
          <a:xfrm>
            <a:off x="3699889" y="4770556"/>
            <a:ext cx="1888661" cy="3847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00" b="1" cap="none" spc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Programme</a:t>
            </a:r>
          </a:p>
        </p:txBody>
      </p:sp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9937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GB" noProof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322833"/>
            <a:ext cx="8226854" cy="4670196"/>
          </a:xfrm>
        </p:spPr>
        <p:txBody>
          <a:bodyPr/>
          <a:lstStyle>
            <a:lvl1pPr marL="493776" indent="-4572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chemeClr val="tx1"/>
              </a:buClr>
              <a:defRPr/>
            </a:lvl2pPr>
            <a:lvl3pPr>
              <a:buClr>
                <a:schemeClr val="tx1"/>
              </a:buClr>
              <a:defRPr/>
            </a:lvl3pPr>
            <a:lvl4pPr>
              <a:buClr>
                <a:schemeClr val="tx1"/>
              </a:buClr>
              <a:defRPr/>
            </a:lvl4pPr>
            <a:lvl5pPr>
              <a:buClr>
                <a:schemeClr val="tx1"/>
              </a:buClr>
              <a:defRPr/>
            </a:lvl5pPr>
          </a:lstStyle>
          <a:p>
            <a:pPr lvl="0" eaLnBrk="1" latinLnBrk="0" hangingPunct="1"/>
            <a:r>
              <a:rPr lang="en-GB" noProof="0"/>
              <a:t>Click to edit Master text styles</a:t>
            </a:r>
          </a:p>
          <a:p>
            <a:pPr lvl="1" eaLnBrk="1" latinLnBrk="0" hangingPunct="1"/>
            <a:r>
              <a:rPr lang="en-GB" noProof="0"/>
              <a:t>Second level</a:t>
            </a:r>
          </a:p>
          <a:p>
            <a:pPr lvl="2" eaLnBrk="1" latinLnBrk="0" hangingPunct="1"/>
            <a:r>
              <a:rPr lang="en-GB" noProof="0"/>
              <a:t>Third level</a:t>
            </a:r>
          </a:p>
          <a:p>
            <a:pPr lvl="3" eaLnBrk="1" latinLnBrk="0" hangingPunct="1"/>
            <a:r>
              <a:rPr lang="en-GB" noProof="0"/>
              <a:t>Fourth level</a:t>
            </a:r>
          </a:p>
          <a:p>
            <a:pPr lvl="4" eaLnBrk="1" latinLnBrk="0" hangingPunct="1"/>
            <a:r>
              <a:rPr lang="en-GB" noProof="0"/>
              <a:t>Fifth level</a:t>
            </a:r>
            <a:endParaRPr kumimoji="0" lang="en-GB" noProof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1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46216" y="744678"/>
            <a:ext cx="8265984" cy="2513191"/>
          </a:xfrm>
        </p:spPr>
        <p:txBody>
          <a:bodyPr tIns="0" bIns="0" anchor="t"/>
          <a:lstStyle>
            <a:lvl1pPr algn="r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082800" y="3461967"/>
            <a:ext cx="6629400" cy="1066688"/>
          </a:xfrm>
        </p:spPr>
        <p:txBody>
          <a:bodyPr lIns="45720" tIns="0" rIns="45720" bIns="0"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Author: 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1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141" y="130499"/>
            <a:ext cx="8219661" cy="936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1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7D79BA2-5E65-D872-7CDC-D37D97C570AA}"/>
              </a:ext>
            </a:extLst>
          </p:cNvPr>
          <p:cNvSpPr txBox="1"/>
          <p:nvPr userDrawn="1"/>
        </p:nvSpPr>
        <p:spPr>
          <a:xfrm>
            <a:off x="803106" y="6568994"/>
            <a:ext cx="84522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>
                <a:solidFill>
                  <a:schemeClr val="accent2">
                    <a:lumMod val="20000"/>
                    <a:lumOff val="80000"/>
                  </a:schemeClr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700">
              <a:solidFill>
                <a:schemeClr val="accent2">
                  <a:lumMod val="20000"/>
                  <a:lumOff val="80000"/>
                </a:schemeClr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46003"/>
            <a:ext cx="8229600" cy="936000"/>
          </a:xfrm>
        </p:spPr>
        <p:txBody>
          <a:bodyPr/>
          <a:lstStyle/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198" y="1172214"/>
            <a:ext cx="4068000" cy="495395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GB" noProof="0"/>
              <a:t>Click to edit Master text styles</a:t>
            </a:r>
          </a:p>
          <a:p>
            <a:pPr lvl="1" eaLnBrk="1" latinLnBrk="0" hangingPunct="1"/>
            <a:r>
              <a:rPr lang="en-GB" noProof="0"/>
              <a:t>Second level</a:t>
            </a:r>
          </a:p>
          <a:p>
            <a:pPr lvl="2" eaLnBrk="1" latinLnBrk="0" hangingPunct="1"/>
            <a:r>
              <a:rPr lang="en-GB" noProof="0"/>
              <a:t>Third level</a:t>
            </a:r>
          </a:p>
          <a:p>
            <a:pPr lvl="3" eaLnBrk="1" latinLnBrk="0" hangingPunct="1"/>
            <a:r>
              <a:rPr lang="en-GB" noProof="0"/>
              <a:t>Fourth level</a:t>
            </a:r>
          </a:p>
          <a:p>
            <a:pPr lvl="4" eaLnBrk="1" latinLnBrk="0" hangingPunct="1"/>
            <a:r>
              <a:rPr lang="en-GB" noProof="0"/>
              <a:t>Fifth level</a:t>
            </a:r>
            <a:endParaRPr kumimoji="0" lang="en-GB" noProof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96556" y="1172214"/>
            <a:ext cx="4068000" cy="495395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</a:t>
            </a:r>
            <a:r>
              <a:rPr lang="fr-CH" err="1"/>
              <a:t>edit</a:t>
            </a:r>
            <a:r>
              <a:rPr lang="fr-CH"/>
              <a:t> Master </a:t>
            </a:r>
            <a:r>
              <a:rPr lang="fr-CH" err="1"/>
              <a:t>text</a:t>
            </a:r>
            <a:r>
              <a:rPr lang="fr-CH"/>
              <a:t> styles</a:t>
            </a:r>
          </a:p>
          <a:p>
            <a:pPr lvl="1" eaLnBrk="1" latinLnBrk="0" hangingPunct="1"/>
            <a:r>
              <a:rPr lang="fr-CH"/>
              <a:t>Second </a:t>
            </a:r>
            <a:r>
              <a:rPr lang="fr-CH" err="1"/>
              <a:t>level</a:t>
            </a:r>
            <a:endParaRPr lang="fr-CH"/>
          </a:p>
          <a:p>
            <a:pPr lvl="2" eaLnBrk="1" latinLnBrk="0" hangingPunct="1"/>
            <a:r>
              <a:rPr lang="fr-CH" err="1"/>
              <a:t>Third</a:t>
            </a:r>
            <a:r>
              <a:rPr lang="fr-CH"/>
              <a:t> </a:t>
            </a:r>
            <a:r>
              <a:rPr lang="fr-CH" err="1"/>
              <a:t>level</a:t>
            </a:r>
            <a:endParaRPr lang="fr-CH"/>
          </a:p>
          <a:p>
            <a:pPr lvl="3" eaLnBrk="1" latinLnBrk="0" hangingPunct="1"/>
            <a:r>
              <a:rPr lang="fr-CH" err="1"/>
              <a:t>Fourth</a:t>
            </a:r>
            <a:r>
              <a:rPr lang="fr-CH"/>
              <a:t> </a:t>
            </a:r>
            <a:r>
              <a:rPr lang="fr-CH" err="1"/>
              <a:t>level</a:t>
            </a:r>
            <a:endParaRPr lang="fr-CH"/>
          </a:p>
          <a:p>
            <a:pPr lvl="4" eaLnBrk="1" latinLnBrk="0" hangingPunct="1"/>
            <a:r>
              <a:rPr lang="fr-CH" err="1"/>
              <a:t>Fifth</a:t>
            </a:r>
            <a:r>
              <a:rPr lang="fr-CH"/>
              <a:t> </a:t>
            </a:r>
            <a:r>
              <a:rPr lang="fr-CH" err="1"/>
              <a:t>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1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F51D134-DF53-628C-F4D1-829D8545F04F}"/>
              </a:ext>
            </a:extLst>
          </p:cNvPr>
          <p:cNvSpPr txBox="1"/>
          <p:nvPr userDrawn="1"/>
        </p:nvSpPr>
        <p:spPr>
          <a:xfrm>
            <a:off x="803106" y="6568994"/>
            <a:ext cx="84522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>
                <a:solidFill>
                  <a:schemeClr val="accent2">
                    <a:lumMod val="20000"/>
                    <a:lumOff val="80000"/>
                  </a:schemeClr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700">
              <a:solidFill>
                <a:schemeClr val="accent2">
                  <a:lumMod val="20000"/>
                  <a:lumOff val="80000"/>
                </a:schemeClr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itle and columns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573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text</a:t>
            </a:r>
            <a:r>
              <a:rPr kumimoji="0" lang="fr-CH"/>
              <a:t>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7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114182"/>
            <a:ext cx="4040188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7" y="1121689"/>
            <a:ext cx="4041775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1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D778C94-E3A8-B73B-61AA-086E1BF061B5}"/>
              </a:ext>
            </a:extLst>
          </p:cNvPr>
          <p:cNvSpPr txBox="1"/>
          <p:nvPr userDrawn="1"/>
        </p:nvSpPr>
        <p:spPr>
          <a:xfrm>
            <a:off x="803106" y="6568994"/>
            <a:ext cx="84522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>
                <a:solidFill>
                  <a:schemeClr val="accent2">
                    <a:lumMod val="20000"/>
                    <a:lumOff val="80000"/>
                  </a:schemeClr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700">
              <a:solidFill>
                <a:schemeClr val="accent2">
                  <a:lumMod val="20000"/>
                  <a:lumOff val="80000"/>
                </a:schemeClr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1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D566137-ABBB-BF54-B8EB-9CF62FB91DEE}"/>
              </a:ext>
            </a:extLst>
          </p:cNvPr>
          <p:cNvSpPr txBox="1"/>
          <p:nvPr userDrawn="1"/>
        </p:nvSpPr>
        <p:spPr>
          <a:xfrm>
            <a:off x="803106" y="6568994"/>
            <a:ext cx="84522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>
                <a:solidFill>
                  <a:schemeClr val="accent2">
                    <a:lumMod val="20000"/>
                    <a:lumOff val="80000"/>
                  </a:schemeClr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700">
              <a:solidFill>
                <a:schemeClr val="accent2">
                  <a:lumMod val="20000"/>
                  <a:lumOff val="80000"/>
                </a:schemeClr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CCA24CF-D850-46CC-9A23-2D11D001C93C}"/>
              </a:ext>
            </a:extLst>
          </p:cNvPr>
          <p:cNvSpPr/>
          <p:nvPr userDrawn="1"/>
        </p:nvSpPr>
        <p:spPr>
          <a:xfrm>
            <a:off x="0" y="6253535"/>
            <a:ext cx="9144000" cy="596685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9946" y="226755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/>
              <a:t>Click to edit Master title style</a:t>
            </a:r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9946" y="1335025"/>
            <a:ext cx="8226854" cy="465800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lang="en-US" noProof="0" dirty="0"/>
              <a:t>Click to edit Master text styles</a:t>
            </a:r>
          </a:p>
          <a:p>
            <a:pPr lvl="1" eaLnBrk="1" latinLnBrk="0" hangingPunct="1"/>
            <a:r>
              <a:rPr lang="en-US" noProof="0" dirty="0"/>
              <a:t>Second level</a:t>
            </a:r>
          </a:p>
          <a:p>
            <a:pPr lvl="2" eaLnBrk="1" latinLnBrk="0" hangingPunct="1"/>
            <a:r>
              <a:rPr lang="en-US" noProof="0" dirty="0"/>
              <a:t>Third level</a:t>
            </a:r>
          </a:p>
          <a:p>
            <a:pPr lvl="3" eaLnBrk="1" latinLnBrk="0" hangingPunct="1"/>
            <a:r>
              <a:rPr lang="en-US" noProof="0" dirty="0"/>
              <a:t>Fourth level</a:t>
            </a:r>
          </a:p>
          <a:p>
            <a:pPr lvl="4" eaLnBrk="1" latinLnBrk="0" hangingPunct="1"/>
            <a:r>
              <a:rPr lang="en-US" noProof="0" dirty="0"/>
              <a:t>Fifth level</a:t>
            </a:r>
          </a:p>
          <a:p>
            <a:pPr lvl="4" eaLnBrk="1" latinLnBrk="0" hangingPunct="1"/>
            <a:endParaRPr kumimoji="0" lang="en-US" noProof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1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40CD024-1C9C-3044-88BC-36D90521D20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/>
          <a:srcRect b="36557"/>
          <a:stretch/>
        </p:blipFill>
        <p:spPr bwMode="auto">
          <a:xfrm>
            <a:off x="6332" y="6272585"/>
            <a:ext cx="743918" cy="542473"/>
          </a:xfrm>
          <a:prstGeom prst="rect">
            <a:avLst/>
          </a:prstGeom>
          <a:noFill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2224A05-AB28-3F4B-90D2-D414F6B8D8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/>
          <a:srcRect t="62024"/>
          <a:stretch/>
        </p:blipFill>
        <p:spPr bwMode="auto">
          <a:xfrm>
            <a:off x="857270" y="6306534"/>
            <a:ext cx="743918" cy="324713"/>
          </a:xfrm>
          <a:prstGeom prst="rect">
            <a:avLst/>
          </a:prstGeom>
          <a:noFill/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AA3A0C1-633D-FE44-9809-278D94FF6BE9}"/>
              </a:ext>
            </a:extLst>
          </p:cNvPr>
          <p:cNvCxnSpPr/>
          <p:nvPr userDrawn="1"/>
        </p:nvCxnSpPr>
        <p:spPr>
          <a:xfrm>
            <a:off x="734831" y="6199323"/>
            <a:ext cx="0" cy="596685"/>
          </a:xfrm>
          <a:prstGeom prst="line">
            <a:avLst/>
          </a:prstGeom>
          <a:ln w="952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5FD5746A-C00B-0332-AEB4-31587C5802D8}"/>
              </a:ext>
            </a:extLst>
          </p:cNvPr>
          <p:cNvSpPr txBox="1"/>
          <p:nvPr userDrawn="1"/>
        </p:nvSpPr>
        <p:spPr>
          <a:xfrm>
            <a:off x="803106" y="6568994"/>
            <a:ext cx="84522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>
                <a:solidFill>
                  <a:schemeClr val="bg1"/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700">
              <a:solidFill>
                <a:schemeClr val="bg1"/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62" r:id="rId3"/>
    <p:sldLayoutId id="2147483663" r:id="rId4"/>
    <p:sldLayoutId id="2147483666" r:id="rId5"/>
    <p:sldLayoutId id="2147483664" r:id="rId6"/>
    <p:sldLayoutId id="2147483665" r:id="rId7"/>
    <p:sldLayoutId id="2147483667" r:id="rId8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hyperlink" Target="https://indico.cern.ch/event/1454133/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indico.cern.ch/event/1425262/" TargetMode="External"/><Relationship Id="rId5" Type="http://schemas.openxmlformats.org/officeDocument/2006/relationships/image" Target="../media/image15.emf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25262/" TargetMode="Externa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413617/" TargetMode="Externa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hfm.web.cern.ch/hfm-forum" TargetMode="External"/><Relationship Id="rId2" Type="http://schemas.openxmlformats.org/officeDocument/2006/relationships/hyperlink" Target="https://indico.cern.ch/event/1383912/" TargetMode="External"/><Relationship Id="rId1" Type="http://schemas.openxmlformats.org/officeDocument/2006/relationships/slideLayout" Target="../slideLayouts/slideLayout5.xml"/><Relationship Id="rId5" Type="http://schemas.openxmlformats.org/officeDocument/2006/relationships/hyperlink" Target="https://hfm.web.cern.ch/hfm-working-groups" TargetMode="External"/><Relationship Id="rId4" Type="http://schemas.openxmlformats.org/officeDocument/2006/relationships/hyperlink" Target="https://indico.cern.ch/event/1425470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425262/" TargetMode="Externa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indico.cern.ch/event/1432805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04552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September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463" y="120357"/>
            <a:ext cx="8760097" cy="940443"/>
          </a:xfrm>
        </p:spPr>
        <p:txBody>
          <a:bodyPr>
            <a:normAutofit/>
          </a:bodyPr>
          <a:lstStyle/>
          <a:p>
            <a:pPr algn="ctr"/>
            <a:r>
              <a:rPr lang="en-US" sz="4400" dirty="0">
                <a:latin typeface="Times"/>
                <a:cs typeface="Times"/>
              </a:rPr>
              <a:t>Order of Nb</a:t>
            </a:r>
            <a:r>
              <a:rPr lang="en-US" sz="4400" baseline="-25000" dirty="0">
                <a:latin typeface="Times"/>
                <a:cs typeface="Times"/>
              </a:rPr>
              <a:t>3</a:t>
            </a:r>
            <a:r>
              <a:rPr lang="en-US" sz="4400" dirty="0">
                <a:latin typeface="Times"/>
                <a:cs typeface="Times"/>
              </a:rPr>
              <a:t>Sn strand</a:t>
            </a:r>
            <a:endParaRPr lang="en-GB" sz="4400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246216" y="1050716"/>
            <a:ext cx="8695304" cy="4935862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Decision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order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1.1 mm and 0.7 mm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strand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(T. </a:t>
            </a:r>
            <a:r>
              <a:rPr lang="fr-CH" sz="1800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Boutboul</a:t>
            </a:r>
            <a:r>
              <a:rPr lang="fr-CH" sz="18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et al.)</a:t>
            </a:r>
            <a:endParaRPr lang="fr-CH" sz="24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r>
              <a:rPr lang="fr-CH" sz="1800" dirty="0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162 / 169 </a:t>
            </a:r>
            <a:r>
              <a:rPr lang="fr-CH" sz="1800" dirty="0" err="1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layout</a:t>
            </a:r>
            <a:r>
              <a:rPr lang="fr-CH" sz="1800" dirty="0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for the 1.1 mm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giving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higher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performance,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selected</a:t>
            </a:r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/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Backup of 150/169 </a:t>
            </a:r>
            <a:r>
              <a:rPr lang="fr-CH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also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ordered</a:t>
            </a:r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Order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not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directly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related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the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needs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collaboration (</a:t>
            </a:r>
            <a:r>
              <a:rPr lang="fr-CH" sz="1800" dirty="0" err="1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strategic</a:t>
            </a:r>
            <a:r>
              <a:rPr lang="fr-CH" sz="1800" dirty="0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reserve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lvl="1" algn="l"/>
            <a:r>
              <a:rPr lang="fr-CH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Will arrive not </a:t>
            </a:r>
            <a:r>
              <a:rPr lang="fr-CH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before</a:t>
            </a:r>
            <a:r>
              <a:rPr lang="fr-CH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 </a:t>
            </a:r>
            <a:r>
              <a:rPr lang="fr-CH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years</a:t>
            </a:r>
            <a:r>
              <a:rPr lang="fr-CH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fr-CH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we</a:t>
            </a:r>
            <a:r>
              <a:rPr lang="fr-CH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will</a:t>
            </a:r>
            <a:r>
              <a:rPr lang="fr-CH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probably</a:t>
            </a:r>
            <a:r>
              <a:rPr lang="fr-CH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go </a:t>
            </a:r>
            <a:r>
              <a:rPr lang="fr-CH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through</a:t>
            </a:r>
            <a:r>
              <a:rPr lang="fr-CH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fr-CH" sz="1800" dirty="0" err="1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period</a:t>
            </a:r>
            <a:r>
              <a:rPr lang="fr-CH" sz="1800" dirty="0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fr-CH" sz="1800" dirty="0" err="1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scarce</a:t>
            </a:r>
            <a:r>
              <a:rPr lang="fr-CH" sz="1800" dirty="0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availability</a:t>
            </a:r>
            <a:r>
              <a:rPr lang="fr-CH" sz="1800" dirty="0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fr-CH" sz="1800" dirty="0" err="1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strand</a:t>
            </a:r>
            <a:r>
              <a:rPr lang="fr-CH" sz="1800" dirty="0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for the program</a:t>
            </a:r>
          </a:p>
          <a:p>
            <a:pPr lvl="1" algn="l"/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Collaborations are building magnet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around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available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cable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(as for instance PSI)</a:t>
            </a:r>
          </a:p>
          <a:p>
            <a:pPr lvl="1" algn="l"/>
            <a:r>
              <a:rPr lang="fr-CH" sz="1800" dirty="0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Guidelines to </a:t>
            </a:r>
            <a:r>
              <a:rPr lang="fr-CH" sz="1800" dirty="0" err="1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make</a:t>
            </a:r>
            <a:r>
              <a:rPr lang="fr-CH" sz="1800" dirty="0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all efforts not to </a:t>
            </a:r>
            <a:r>
              <a:rPr lang="fr-CH" sz="1800" dirty="0" err="1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waste</a:t>
            </a:r>
            <a:r>
              <a:rPr lang="fr-CH" sz="1800" dirty="0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fr-CH" sz="1800" dirty="0" err="1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available</a:t>
            </a:r>
            <a:r>
              <a:rPr lang="fr-CH" sz="1800" dirty="0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strand</a:t>
            </a:r>
            <a:r>
              <a:rPr lang="fr-CH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and to </a:t>
            </a:r>
            <a:r>
              <a:rPr lang="fr-CH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limit</a:t>
            </a:r>
            <a:r>
              <a:rPr lang="fr-CH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fr-CH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contingencies</a:t>
            </a:r>
            <a:r>
              <a:rPr lang="fr-CH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usually</a:t>
            </a:r>
            <a:r>
              <a:rPr lang="fr-CH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added</a:t>
            </a:r>
            <a:endParaRPr lang="fr-CH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r>
              <a:rPr lang="fr-CH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Program of </a:t>
            </a:r>
            <a:r>
              <a:rPr lang="fr-CH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characterization</a:t>
            </a:r>
            <a:r>
              <a:rPr lang="fr-CH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162/169 </a:t>
            </a:r>
            <a:r>
              <a:rPr lang="fr-CH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strand</a:t>
            </a:r>
            <a:r>
              <a:rPr lang="fr-CH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ongoing</a:t>
            </a:r>
            <a:endParaRPr lang="fr-CH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55F357F-3E09-7615-CED1-41391B14B3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9794" y="3759572"/>
            <a:ext cx="2227006" cy="222700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E32254B-E1E8-AEAF-F331-A8D2A1654E25}"/>
              </a:ext>
            </a:extLst>
          </p:cNvPr>
          <p:cNvSpPr txBox="1"/>
          <p:nvPr/>
        </p:nvSpPr>
        <p:spPr>
          <a:xfrm>
            <a:off x="6644253" y="5986578"/>
            <a:ext cx="20425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>
                <a:latin typeface="Times" panose="02020603050405020304" pitchFamily="18" charset="0"/>
                <a:cs typeface="Times" panose="02020603050405020304" pitchFamily="18" charset="0"/>
              </a:rPr>
              <a:t>162/169 </a:t>
            </a:r>
            <a:r>
              <a:rPr lang="fr-CH" sz="1400" dirty="0" err="1">
                <a:latin typeface="Times" panose="02020603050405020304" pitchFamily="18" charset="0"/>
                <a:cs typeface="Times" panose="02020603050405020304" pitchFamily="18" charset="0"/>
              </a:rPr>
              <a:t>layout</a:t>
            </a:r>
            <a:r>
              <a:rPr lang="fr-CH" sz="140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400" dirty="0" err="1">
                <a:latin typeface="Times" panose="02020603050405020304" pitchFamily="18" charset="0"/>
                <a:cs typeface="Times" panose="02020603050405020304" pitchFamily="18" charset="0"/>
              </a:rPr>
              <a:t>from</a:t>
            </a:r>
            <a:r>
              <a:rPr lang="fr-CH" sz="1400" dirty="0">
                <a:latin typeface="Times" panose="02020603050405020304" pitchFamily="18" charset="0"/>
                <a:cs typeface="Times" panose="02020603050405020304" pitchFamily="18" charset="0"/>
              </a:rPr>
              <a:t> OST</a:t>
            </a:r>
            <a:endParaRPr lang="en-GB" sz="14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57143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September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463" y="120357"/>
            <a:ext cx="8760097" cy="940443"/>
          </a:xfrm>
        </p:spPr>
        <p:txBody>
          <a:bodyPr>
            <a:normAutofit/>
          </a:bodyPr>
          <a:lstStyle/>
          <a:p>
            <a:pPr algn="ctr"/>
            <a:r>
              <a:rPr lang="en-US" sz="4400" dirty="0">
                <a:latin typeface="Times"/>
                <a:cs typeface="Times"/>
              </a:rPr>
              <a:t>Nb</a:t>
            </a:r>
            <a:r>
              <a:rPr lang="en-US" sz="4400" baseline="-25000" dirty="0">
                <a:latin typeface="Times"/>
                <a:cs typeface="Times"/>
              </a:rPr>
              <a:t>3</a:t>
            </a:r>
            <a:r>
              <a:rPr lang="en-US" sz="4400" dirty="0">
                <a:latin typeface="Times"/>
                <a:cs typeface="Times"/>
              </a:rPr>
              <a:t>Sn strand improvement</a:t>
            </a:r>
            <a:endParaRPr lang="en-GB" sz="4400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246216" y="1050716"/>
            <a:ext cx="8695304" cy="4935862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Significant</a:t>
            </a:r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APC </a:t>
            </a:r>
            <a:r>
              <a:rPr lang="fr-CH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advancement</a:t>
            </a:r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the US, </a:t>
            </a:r>
            <a:r>
              <a:rPr lang="fr-CH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reported</a:t>
            </a:r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at the ASC in SLC, and </a:t>
            </a:r>
            <a:r>
              <a:rPr lang="fr-CH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presented</a:t>
            </a:r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HFM forum on Sept. 16 by X. Xu 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https://indico.cern.ch/event/1454133/</a:t>
            </a:r>
            <a:r>
              <a:rPr lang="fr-CH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1"/>
            <a:r>
              <a:rPr lang="fr-CH" sz="1800" dirty="0" err="1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Getting</a:t>
            </a:r>
            <a:r>
              <a:rPr lang="fr-CH" sz="1800" dirty="0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rid</a:t>
            </a:r>
            <a:r>
              <a:rPr lang="fr-CH" sz="1800" dirty="0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high </a:t>
            </a:r>
            <a:r>
              <a:rPr lang="fr-CH" sz="1800" dirty="0" err="1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current</a:t>
            </a:r>
            <a:r>
              <a:rPr lang="fr-CH" sz="1800" dirty="0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desitites</a:t>
            </a:r>
            <a:r>
              <a:rPr lang="fr-CH" sz="1800" dirty="0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at </a:t>
            </a:r>
            <a:r>
              <a:rPr lang="fr-CH" sz="1800" dirty="0" err="1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low</a:t>
            </a:r>
            <a:r>
              <a:rPr lang="fr-CH" sz="1800" dirty="0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</a:t>
            </a:r>
            <a:r>
              <a:rPr lang="fr-CH" sz="1800" dirty="0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fr-CH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hysteresis</a:t>
            </a:r>
            <a:r>
              <a:rPr lang="fr-CH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and </a:t>
            </a:r>
            <a:r>
              <a:rPr lang="fr-CH" sz="1800" dirty="0" err="1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increasing</a:t>
            </a:r>
            <a:r>
              <a:rPr lang="fr-CH" sz="1800" dirty="0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current</a:t>
            </a:r>
            <a:r>
              <a:rPr lang="fr-CH" sz="1800" dirty="0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at </a:t>
            </a:r>
            <a:r>
              <a:rPr lang="fr-CH" sz="1800" dirty="0" err="1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low</a:t>
            </a:r>
            <a:r>
              <a:rPr lang="fr-CH" sz="1800" dirty="0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</a:t>
            </a:r>
            <a:r>
              <a:rPr lang="fr-CH" sz="1800" dirty="0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large </a:t>
            </a:r>
            <a:r>
              <a:rPr lang="fr-CH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reduction</a:t>
            </a:r>
            <a:r>
              <a:rPr lang="fr-CH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fr-CH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hysteresis</a:t>
            </a:r>
            <a:r>
              <a:rPr lang="fr-CH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losses</a:t>
            </a:r>
            <a:endParaRPr lang="fr-CH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Efforts </a:t>
            </a:r>
            <a:r>
              <a:rPr lang="fr-CH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also</a:t>
            </a:r>
            <a:r>
              <a:rPr lang="fr-CH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ongoing</a:t>
            </a:r>
            <a:r>
              <a:rPr lang="fr-CH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HFM</a:t>
            </a:r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C4F8B3E-0980-A9A7-430C-7FB0C9F8D65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56" t="11331" r="3342"/>
          <a:stretch/>
        </p:blipFill>
        <p:spPr>
          <a:xfrm>
            <a:off x="827641" y="2692830"/>
            <a:ext cx="3491951" cy="2982119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25A6F9B1-2C02-5956-39D4-363D9F462D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1746" y="2383109"/>
            <a:ext cx="3817620" cy="329184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CCC3C904-D3C7-0EFE-9335-70760B25DD8E}"/>
              </a:ext>
            </a:extLst>
          </p:cNvPr>
          <p:cNvSpPr txBox="1"/>
          <p:nvPr/>
        </p:nvSpPr>
        <p:spPr>
          <a:xfrm>
            <a:off x="1676385" y="5666325"/>
            <a:ext cx="60719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400" dirty="0" err="1">
                <a:latin typeface="Times" panose="02020603050405020304" pitchFamily="18" charset="0"/>
                <a:cs typeface="Times" panose="02020603050405020304" pitchFamily="18" charset="0"/>
              </a:rPr>
              <a:t>Pinning</a:t>
            </a:r>
            <a:r>
              <a:rPr lang="fr-CH" sz="1400" dirty="0">
                <a:latin typeface="Times" panose="02020603050405020304" pitchFamily="18" charset="0"/>
                <a:cs typeface="Times" panose="02020603050405020304" pitchFamily="18" charset="0"/>
              </a:rPr>
              <a:t> force </a:t>
            </a:r>
            <a:r>
              <a:rPr lang="fr-CH" sz="1400" dirty="0" err="1">
                <a:latin typeface="Times" panose="02020603050405020304" pitchFamily="18" charset="0"/>
                <a:cs typeface="Times" panose="02020603050405020304" pitchFamily="18" charset="0"/>
              </a:rPr>
              <a:t>comparision</a:t>
            </a:r>
            <a:r>
              <a:rPr lang="fr-CH" sz="140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400" dirty="0" err="1">
                <a:latin typeface="Times" panose="02020603050405020304" pitchFamily="18" charset="0"/>
                <a:cs typeface="Times" panose="02020603050405020304" pitchFamily="18" charset="0"/>
              </a:rPr>
              <a:t>between</a:t>
            </a:r>
            <a:r>
              <a:rPr lang="fr-CH" sz="1400" dirty="0">
                <a:latin typeface="Times" panose="02020603050405020304" pitchFamily="18" charset="0"/>
                <a:cs typeface="Times" panose="02020603050405020304" pitchFamily="18" charset="0"/>
              </a:rPr>
              <a:t> RRP and APC (</a:t>
            </a:r>
            <a:r>
              <a:rPr lang="fr-CH" sz="1400" dirty="0" err="1">
                <a:latin typeface="Times" panose="02020603050405020304" pitchFamily="18" charset="0"/>
                <a:cs typeface="Times" panose="02020603050405020304" pitchFamily="18" charset="0"/>
              </a:rPr>
              <a:t>left</a:t>
            </a:r>
            <a:r>
              <a:rPr lang="fr-CH" sz="1400" dirty="0">
                <a:latin typeface="Times" panose="02020603050405020304" pitchFamily="18" charset="0"/>
                <a:cs typeface="Times" panose="02020603050405020304" pitchFamily="18" charset="0"/>
              </a:rPr>
              <a:t>) and </a:t>
            </a:r>
            <a:r>
              <a:rPr lang="fr-CH" sz="1400" dirty="0" err="1">
                <a:latin typeface="Times" panose="02020603050405020304" pitchFamily="18" charset="0"/>
                <a:cs typeface="Times" panose="02020603050405020304" pitchFamily="18" charset="0"/>
              </a:rPr>
              <a:t>magnetization</a:t>
            </a:r>
            <a:r>
              <a:rPr lang="fr-CH" sz="1400" dirty="0">
                <a:latin typeface="Times" panose="02020603050405020304" pitchFamily="18" charset="0"/>
                <a:cs typeface="Times" panose="02020603050405020304" pitchFamily="18" charset="0"/>
              </a:rPr>
              <a:t> (right)</a:t>
            </a:r>
          </a:p>
          <a:p>
            <a:pPr algn="ctr"/>
            <a:r>
              <a:rPr lang="fr-CH" sz="140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4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</a:t>
            </a:r>
            <a:r>
              <a:rPr lang="fr-CH" sz="1400" dirty="0" err="1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Xingchen</a:t>
            </a:r>
            <a:r>
              <a:rPr lang="fr-CH" sz="14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Xu, et al., ASC </a:t>
            </a:r>
            <a:r>
              <a:rPr lang="fr-CH" sz="1400" dirty="0" err="1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conference</a:t>
            </a:r>
            <a:r>
              <a:rPr lang="fr-CH" sz="14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]</a:t>
            </a:r>
            <a:endParaRPr lang="en-GB" sz="14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77996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September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463" y="120357"/>
            <a:ext cx="8760097" cy="940443"/>
          </a:xfrm>
        </p:spPr>
        <p:txBody>
          <a:bodyPr>
            <a:normAutofit/>
          </a:bodyPr>
          <a:lstStyle/>
          <a:p>
            <a:pPr algn="ctr"/>
            <a:r>
              <a:rPr lang="en-US" sz="4400" dirty="0">
                <a:latin typeface="Times"/>
                <a:cs typeface="Times"/>
              </a:rPr>
              <a:t>HTS news</a:t>
            </a:r>
            <a:endParaRPr lang="en-GB" sz="4400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246216" y="1050716"/>
            <a:ext cx="8695304" cy="4935862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Production line in KIT </a:t>
            </a:r>
            <a:r>
              <a:rPr lang="fr-CH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commissioned</a:t>
            </a:r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(B. </a:t>
            </a:r>
            <a:r>
              <a:rPr lang="fr-CH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Holzapfel</a:t>
            </a:r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et al.) in March 2024 as </a:t>
            </a:r>
            <a:r>
              <a:rPr lang="fr-CH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reported</a:t>
            </a:r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previously</a:t>
            </a:r>
            <a:endParaRPr lang="fr-CH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CERN, </a:t>
            </a:r>
            <a:r>
              <a:rPr lang="fr-CH" sz="1800" dirty="0" err="1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racetrack</a:t>
            </a:r>
            <a:r>
              <a:rPr lang="fr-CH" sz="1800" dirty="0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wound</a:t>
            </a:r>
            <a:r>
              <a:rPr lang="fr-CH" sz="1800" dirty="0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CH" sz="1800" dirty="0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dielectric</a:t>
            </a:r>
            <a:r>
              <a:rPr lang="fr-CH" sz="1800" dirty="0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insulated</a:t>
            </a:r>
            <a:r>
              <a:rPr lang="fr-CH" sz="1800" dirty="0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(DI) REBCO and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went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through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preliminary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tested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at 77 K</a:t>
            </a:r>
          </a:p>
          <a:p>
            <a:r>
              <a:rPr lang="fr-CH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Then</a:t>
            </a:r>
            <a:r>
              <a:rPr lang="fr-CH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test at 4.5 K – 20 K </a:t>
            </a:r>
            <a:r>
              <a:rPr lang="fr-CH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will</a:t>
            </a:r>
            <a:r>
              <a:rPr lang="fr-CH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fr-CH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done</a:t>
            </a:r>
            <a:endParaRPr lang="fr-CH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CCC945FD-6030-E623-C0AD-956B544F3D65}"/>
              </a:ext>
            </a:extLst>
          </p:cNvPr>
          <p:cNvGrpSpPr/>
          <p:nvPr/>
        </p:nvGrpSpPr>
        <p:grpSpPr>
          <a:xfrm>
            <a:off x="5394187" y="2765802"/>
            <a:ext cx="3292613" cy="3272261"/>
            <a:chOff x="5207154" y="1556980"/>
            <a:chExt cx="4276305" cy="4381732"/>
          </a:xfrm>
        </p:grpSpPr>
        <p:pic>
          <p:nvPicPr>
            <p:cNvPr id="9" name="Picture 2">
              <a:extLst>
                <a:ext uri="{FF2B5EF4-FFF2-40B4-BE49-F238E27FC236}">
                  <a16:creationId xmlns:a16="http://schemas.microsoft.com/office/drawing/2014/main" id="{83EB94A1-5844-B7E5-5738-167699E22B2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758" t="25520" r="19055" b="33210"/>
            <a:stretch/>
          </p:blipFill>
          <p:spPr bwMode="auto">
            <a:xfrm>
              <a:off x="5282934" y="1556980"/>
              <a:ext cx="4200525" cy="20256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Content Placeholder 6" descr="A colorful object with different colors&#10;&#10;Description automatically generated with medium confidence">
              <a:extLst>
                <a:ext uri="{FF2B5EF4-FFF2-40B4-BE49-F238E27FC236}">
                  <a16:creationId xmlns:a16="http://schemas.microsoft.com/office/drawing/2014/main" id="{DD89F3EE-E299-3BF2-A32A-4CDF558E0FD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07154" y="4077728"/>
              <a:ext cx="4276305" cy="1860984"/>
            </a:xfrm>
            <a:prstGeom prst="rect">
              <a:avLst/>
            </a:prstGeom>
          </p:spPr>
        </p:pic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49AD12A-A6CD-4F8E-6697-A704366925FB}"/>
              </a:ext>
            </a:extLst>
          </p:cNvPr>
          <p:cNvGrpSpPr/>
          <p:nvPr/>
        </p:nvGrpSpPr>
        <p:grpSpPr>
          <a:xfrm>
            <a:off x="246216" y="2917829"/>
            <a:ext cx="4979931" cy="2731522"/>
            <a:chOff x="6268186" y="2924983"/>
            <a:chExt cx="4979931" cy="2731522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4E3BF4DA-3B2A-2269-3C23-726E47731B2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272842" y="3847020"/>
              <a:ext cx="1975275" cy="1030313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F42368EF-B3C6-B42B-AEE9-3553E794075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3606"/>
            <a:stretch/>
          </p:blipFill>
          <p:spPr>
            <a:xfrm>
              <a:off x="6268186" y="2924983"/>
              <a:ext cx="2743200" cy="2516632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C9095A6-A7F7-0536-DD32-51810FA34084}"/>
                </a:ext>
              </a:extLst>
            </p:cNvPr>
            <p:cNvSpPr txBox="1"/>
            <p:nvPr/>
          </p:nvSpPr>
          <p:spPr>
            <a:xfrm>
              <a:off x="7029733" y="5287173"/>
              <a:ext cx="37882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Optimized for number of racetracks</a:t>
              </a:r>
              <a:endParaRPr lang="en-GB" dirty="0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7E32B20E-A724-7DEF-A557-D5698A7C012E}"/>
              </a:ext>
            </a:extLst>
          </p:cNvPr>
          <p:cNvSpPr txBox="1"/>
          <p:nvPr/>
        </p:nvSpPr>
        <p:spPr>
          <a:xfrm>
            <a:off x="28232" y="5883720"/>
            <a:ext cx="48974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40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4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[A. Ballarino, et al., HFM TE </a:t>
            </a:r>
            <a:r>
              <a:rPr lang="fr-CH" sz="1400" dirty="0" err="1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day</a:t>
            </a:r>
            <a:r>
              <a:rPr lang="fr-CH" sz="14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1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  <a:hlinkClick r:id="rId6"/>
              </a:rPr>
              <a:t>https://indico.cern.ch/event/1425262/</a:t>
            </a:r>
            <a:r>
              <a:rPr lang="fr-CH" sz="11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4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]</a:t>
            </a:r>
            <a:endParaRPr lang="en-GB" sz="14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61225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September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463" y="120357"/>
            <a:ext cx="8760097" cy="940443"/>
          </a:xfrm>
        </p:spPr>
        <p:txBody>
          <a:bodyPr>
            <a:normAutofit/>
          </a:bodyPr>
          <a:lstStyle/>
          <a:p>
            <a:pPr algn="ctr"/>
            <a:r>
              <a:rPr lang="en-US" sz="4400" dirty="0">
                <a:latin typeface="Times"/>
                <a:cs typeface="Times"/>
              </a:rPr>
              <a:t>HTS news</a:t>
            </a:r>
            <a:endParaRPr lang="en-GB" sz="4400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246216" y="1050716"/>
            <a:ext cx="8695304" cy="4935862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Path </a:t>
            </a:r>
            <a:r>
              <a:rPr lang="fr-CH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toward</a:t>
            </a:r>
            <a:r>
              <a:rPr lang="fr-CH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fr-CH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common</a:t>
            </a:r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coil</a:t>
            </a:r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50 mm free aperture </a:t>
            </a:r>
            <a:r>
              <a:rPr lang="fr-CH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flat </a:t>
            </a:r>
            <a:r>
              <a:rPr lang="fr-CH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coils</a:t>
            </a:r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(no </a:t>
            </a:r>
            <a:r>
              <a:rPr lang="fr-CH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field</a:t>
            </a:r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quality</a:t>
            </a:r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fr-CH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being</a:t>
            </a:r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defined</a:t>
            </a:r>
            <a:endParaRPr lang="fr-CH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3F45415-0ADE-40C6-BFE3-1F7E5446FE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6105" y="2046528"/>
            <a:ext cx="7235526" cy="406998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3AB5492-D777-0313-97A5-1D956BCBE36F}"/>
              </a:ext>
            </a:extLst>
          </p:cNvPr>
          <p:cNvSpPr txBox="1"/>
          <p:nvPr/>
        </p:nvSpPr>
        <p:spPr>
          <a:xfrm>
            <a:off x="4181840" y="5499507"/>
            <a:ext cx="48974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40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4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[A. Ballarino, et al., HFM TE </a:t>
            </a:r>
            <a:r>
              <a:rPr lang="fr-CH" sz="1400" dirty="0" err="1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day</a:t>
            </a:r>
            <a:r>
              <a:rPr lang="fr-CH" sz="14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1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  <a:hlinkClick r:id="rId3"/>
              </a:rPr>
              <a:t>https://indico.cern.ch/event/1425262/</a:t>
            </a:r>
            <a:r>
              <a:rPr lang="fr-CH" sz="11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4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]</a:t>
            </a:r>
            <a:endParaRPr lang="en-GB" sz="14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8898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AD4B78-5AEB-F126-2B50-95013548C7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ACD1834-B046-B932-B025-2ACAC39D7DDE}"/>
              </a:ext>
            </a:extLst>
          </p:cNvPr>
          <p:cNvSpPr txBox="1">
            <a:spLocks/>
          </p:cNvSpPr>
          <p:nvPr/>
        </p:nvSpPr>
        <p:spPr>
          <a:xfrm>
            <a:off x="467141" y="1333144"/>
            <a:ext cx="8219661" cy="3161944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n-GB" sz="4800" dirty="0">
                <a:latin typeface="Book Antiqua"/>
                <a:cs typeface="Book Antiqua"/>
              </a:rPr>
              <a:t>Update on High Field Magnets Programme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C2A23DD-A797-A786-5E31-AA19D3B7FFBC}"/>
              </a:ext>
            </a:extLst>
          </p:cNvPr>
          <p:cNvSpPr txBox="1"/>
          <p:nvPr/>
        </p:nvSpPr>
        <p:spPr>
          <a:xfrm>
            <a:off x="1312985" y="4641957"/>
            <a:ext cx="16530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u="sng" dirty="0">
                <a:latin typeface="Book Antiqua"/>
                <a:cs typeface="Book Antiqua"/>
              </a:rPr>
              <a:t>E. Todesco</a:t>
            </a:r>
            <a:endParaRPr lang="x-none" sz="2400" dirty="0">
              <a:latin typeface="Book Antiqua"/>
              <a:cs typeface="Book Antiqua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B963441-C360-6CCC-AFA5-F15573172F17}"/>
              </a:ext>
            </a:extLst>
          </p:cNvPr>
          <p:cNvSpPr txBox="1"/>
          <p:nvPr/>
        </p:nvSpPr>
        <p:spPr>
          <a:xfrm>
            <a:off x="1312985" y="5158156"/>
            <a:ext cx="37192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dirty="0">
                <a:latin typeface="Book Antiqua"/>
                <a:cs typeface="Book Antiqua"/>
              </a:rPr>
              <a:t>LDG, 20</a:t>
            </a:r>
            <a:r>
              <a:rPr lang="fr-CH" sz="2400" baseline="30000" dirty="0">
                <a:latin typeface="Book Antiqua"/>
                <a:cs typeface="Book Antiqua"/>
              </a:rPr>
              <a:t>th</a:t>
            </a:r>
            <a:r>
              <a:rPr lang="fr-CH" sz="2400" dirty="0">
                <a:latin typeface="Book Antiqua"/>
                <a:cs typeface="Book Antiqua"/>
              </a:rPr>
              <a:t> September 2024</a:t>
            </a:r>
            <a:endParaRPr lang="x-none" sz="2400" dirty="0">
              <a:latin typeface="Book Antiqua"/>
              <a:cs typeface="Book Antiqua"/>
            </a:endParaRPr>
          </a:p>
        </p:txBody>
      </p:sp>
      <p:sp>
        <p:nvSpPr>
          <p:cNvPr id="10" name="Date Placeholder 2">
            <a:extLst>
              <a:ext uri="{FF2B5EF4-FFF2-40B4-BE49-F238E27FC236}">
                <a16:creationId xmlns:a16="http://schemas.microsoft.com/office/drawing/2014/main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</p:spPr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September 2024</a:t>
            </a:r>
          </a:p>
        </p:txBody>
      </p:sp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</p:spPr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</p:spTree>
    <p:extLst>
      <p:ext uri="{BB962C8B-B14F-4D97-AF65-F5344CB8AC3E}">
        <p14:creationId xmlns:p14="http://schemas.microsoft.com/office/powerpoint/2010/main" val="2179798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September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463" y="120357"/>
            <a:ext cx="8760097" cy="940443"/>
          </a:xfrm>
        </p:spPr>
        <p:txBody>
          <a:bodyPr/>
          <a:lstStyle/>
          <a:p>
            <a:pPr algn="ctr"/>
            <a:r>
              <a:rPr lang="en-US" dirty="0">
                <a:latin typeface="Times"/>
                <a:cs typeface="Times"/>
              </a:rPr>
              <a:t>Contents</a:t>
            </a:r>
            <a:endParaRPr lang="en-GB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246216" y="1050716"/>
            <a:ext cx="8695304" cy="4935862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dirty="0">
                <a:latin typeface="Times"/>
                <a:cs typeface="Times"/>
              </a:rPr>
              <a:t>Summary of actions in first half of 2024 and plan for the next 12 months</a:t>
            </a:r>
          </a:p>
          <a:p>
            <a:endParaRPr lang="en-GB" sz="2800" dirty="0">
              <a:latin typeface="Times"/>
              <a:cs typeface="Times"/>
            </a:endParaRPr>
          </a:p>
          <a:p>
            <a:r>
              <a:rPr lang="en-GB" sz="2800" dirty="0">
                <a:latin typeface="Times"/>
                <a:cs typeface="Times"/>
              </a:rPr>
              <a:t>News since last LDG (June 2024) </a:t>
            </a:r>
            <a:r>
              <a:rPr lang="en-GB" sz="1800" dirty="0">
                <a:latin typeface="Times"/>
                <a:cs typeface="Times"/>
                <a:hlinkClick r:id="rId2"/>
              </a:rPr>
              <a:t>https://indico.cern.ch/event/1413617/</a:t>
            </a:r>
            <a:r>
              <a:rPr lang="en-GB" sz="1800" dirty="0">
                <a:latin typeface="Times"/>
                <a:cs typeface="Times"/>
              </a:rPr>
              <a:t> </a:t>
            </a:r>
            <a:endParaRPr lang="en-GB" sz="2800" dirty="0">
              <a:latin typeface="Times"/>
              <a:cs typeface="Times"/>
            </a:endParaRPr>
          </a:p>
          <a:p>
            <a:endParaRPr lang="en-GB" sz="2800" dirty="0">
              <a:latin typeface="Times"/>
              <a:cs typeface="Times"/>
            </a:endParaRPr>
          </a:p>
          <a:p>
            <a:endParaRPr lang="en-GB" dirty="0"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32911250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September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463" y="120357"/>
            <a:ext cx="8760097" cy="940443"/>
          </a:xfrm>
        </p:spPr>
        <p:txBody>
          <a:bodyPr/>
          <a:lstStyle/>
          <a:p>
            <a:pPr algn="ctr"/>
            <a:r>
              <a:rPr lang="en-US" dirty="0">
                <a:latin typeface="Times"/>
                <a:cs typeface="Times"/>
              </a:rPr>
              <a:t>Summary of actions</a:t>
            </a:r>
            <a:endParaRPr lang="en-GB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246216" y="1050716"/>
            <a:ext cx="8695304" cy="4935862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dirty="0">
                <a:latin typeface="Times"/>
                <a:cs typeface="Times"/>
              </a:rPr>
              <a:t>Steering board March 2024 </a:t>
            </a:r>
            <a:r>
              <a:rPr lang="en-GB" sz="1800" dirty="0">
                <a:latin typeface="Times"/>
                <a:cs typeface="Times"/>
                <a:hlinkClick r:id="rId2"/>
              </a:rPr>
              <a:t>https://indico.cern.ch/event/1383912/</a:t>
            </a:r>
            <a:r>
              <a:rPr lang="en-GB" sz="1800" dirty="0">
                <a:latin typeface="Times"/>
                <a:cs typeface="Times"/>
              </a:rPr>
              <a:t> </a:t>
            </a:r>
            <a:endParaRPr lang="en-GB" sz="2800" dirty="0">
              <a:latin typeface="Times"/>
              <a:cs typeface="Times"/>
            </a:endParaRPr>
          </a:p>
          <a:p>
            <a:pPr lvl="1"/>
            <a:r>
              <a:rPr lang="en-GB" sz="2000" dirty="0">
                <a:latin typeface="Times"/>
                <a:cs typeface="Times"/>
              </a:rPr>
              <a:t>Mandate: setting HFM as a </a:t>
            </a:r>
            <a:r>
              <a:rPr lang="en-GB" sz="2000" dirty="0">
                <a:solidFill>
                  <a:srgbClr val="B81011"/>
                </a:solidFill>
                <a:latin typeface="Times"/>
                <a:cs typeface="Times"/>
              </a:rPr>
              <a:t>direct R&amp;D</a:t>
            </a:r>
          </a:p>
          <a:p>
            <a:pPr lvl="1"/>
            <a:r>
              <a:rPr lang="en-GB" sz="2000" dirty="0">
                <a:latin typeface="Times"/>
                <a:cs typeface="Times"/>
              </a:rPr>
              <a:t>Target for Nb</a:t>
            </a:r>
            <a:r>
              <a:rPr lang="en-GB" sz="2000" baseline="-25000" dirty="0">
                <a:latin typeface="Times"/>
                <a:cs typeface="Times"/>
              </a:rPr>
              <a:t>3</a:t>
            </a:r>
            <a:r>
              <a:rPr lang="en-GB" sz="2000" dirty="0">
                <a:latin typeface="Times"/>
                <a:cs typeface="Times"/>
              </a:rPr>
              <a:t>Sn of </a:t>
            </a:r>
            <a:r>
              <a:rPr lang="en-GB" sz="2000" dirty="0">
                <a:solidFill>
                  <a:srgbClr val="B81011"/>
                </a:solidFill>
                <a:latin typeface="Times"/>
                <a:cs typeface="Times"/>
              </a:rPr>
              <a:t>14 T operational field </a:t>
            </a:r>
            <a:r>
              <a:rPr lang="en-GB" sz="2000" dirty="0">
                <a:latin typeface="Times"/>
                <a:cs typeface="Times"/>
              </a:rPr>
              <a:t>and 90 </a:t>
            </a:r>
            <a:r>
              <a:rPr lang="en-GB" sz="2000" dirty="0" err="1">
                <a:latin typeface="Times"/>
                <a:cs typeface="Times"/>
              </a:rPr>
              <a:t>TeV</a:t>
            </a:r>
            <a:r>
              <a:rPr lang="en-GB" sz="2000" dirty="0">
                <a:latin typeface="Times"/>
                <a:cs typeface="Times"/>
              </a:rPr>
              <a:t> energy</a:t>
            </a:r>
          </a:p>
          <a:p>
            <a:pPr lvl="1"/>
            <a:r>
              <a:rPr lang="en-GB" sz="2000" dirty="0">
                <a:latin typeface="Times"/>
                <a:cs typeface="Times"/>
              </a:rPr>
              <a:t>Roadmap for Nb</a:t>
            </a:r>
            <a:r>
              <a:rPr lang="en-GB" sz="2000" baseline="-25000" dirty="0">
                <a:latin typeface="Times"/>
                <a:cs typeface="Times"/>
              </a:rPr>
              <a:t>3</a:t>
            </a:r>
            <a:r>
              <a:rPr lang="en-GB" sz="2000" dirty="0">
                <a:latin typeface="Times"/>
                <a:cs typeface="Times"/>
              </a:rPr>
              <a:t>Sn FCC-</a:t>
            </a:r>
            <a:r>
              <a:rPr lang="en-GB" sz="2000" dirty="0" err="1">
                <a:latin typeface="Times"/>
                <a:cs typeface="Times"/>
              </a:rPr>
              <a:t>hh</a:t>
            </a:r>
            <a:r>
              <a:rPr lang="en-GB" sz="2000" dirty="0">
                <a:latin typeface="Times"/>
                <a:cs typeface="Times"/>
              </a:rPr>
              <a:t> option for </a:t>
            </a:r>
            <a:r>
              <a:rPr lang="en-GB" sz="2000" dirty="0">
                <a:solidFill>
                  <a:srgbClr val="B81011"/>
                </a:solidFill>
                <a:latin typeface="Times"/>
                <a:cs typeface="Times"/>
              </a:rPr>
              <a:t>operation in 2050/55 (and not in 2070)</a:t>
            </a:r>
          </a:p>
          <a:p>
            <a:pPr lvl="1"/>
            <a:r>
              <a:rPr lang="en-GB" sz="2000" dirty="0">
                <a:latin typeface="Times"/>
                <a:cs typeface="Times"/>
              </a:rPr>
              <a:t>Activation of a </a:t>
            </a:r>
            <a:r>
              <a:rPr lang="en-GB" sz="2000" dirty="0">
                <a:solidFill>
                  <a:srgbClr val="B81011"/>
                </a:solidFill>
                <a:latin typeface="Times"/>
                <a:cs typeface="Times"/>
              </a:rPr>
              <a:t>unique HFM forum  </a:t>
            </a:r>
            <a:r>
              <a:rPr lang="en-GB" sz="1400" dirty="0">
                <a:solidFill>
                  <a:srgbClr val="B81011"/>
                </a:solidFill>
                <a:latin typeface="Times"/>
                <a:cs typeface="Times"/>
                <a:hlinkClick r:id="rId3"/>
              </a:rPr>
              <a:t>https://hfm.web.cern.ch/hfm-forum</a:t>
            </a:r>
            <a:r>
              <a:rPr lang="en-GB" sz="1400" dirty="0">
                <a:solidFill>
                  <a:srgbClr val="B81011"/>
                </a:solidFill>
                <a:latin typeface="Times"/>
                <a:cs typeface="Times"/>
              </a:rPr>
              <a:t> </a:t>
            </a:r>
            <a:endParaRPr lang="en-GB" sz="2000" dirty="0">
              <a:solidFill>
                <a:srgbClr val="B81011"/>
              </a:solidFill>
              <a:latin typeface="Times"/>
              <a:cs typeface="Times"/>
            </a:endParaRPr>
          </a:p>
          <a:p>
            <a:r>
              <a:rPr lang="en-GB" sz="2800" dirty="0">
                <a:latin typeface="Times"/>
                <a:cs typeface="Times"/>
              </a:rPr>
              <a:t>Steering board  June 2024 </a:t>
            </a:r>
            <a:r>
              <a:rPr lang="en-GB" sz="1800" dirty="0">
                <a:latin typeface="Times"/>
                <a:cs typeface="Times"/>
                <a:hlinkClick r:id="rId4"/>
              </a:rPr>
              <a:t>https://indico.cern.ch/event/1425470/</a:t>
            </a:r>
            <a:r>
              <a:rPr lang="en-GB" sz="1800" dirty="0">
                <a:latin typeface="Times"/>
                <a:cs typeface="Times"/>
              </a:rPr>
              <a:t> </a:t>
            </a:r>
            <a:endParaRPr lang="en-GB" sz="2800" dirty="0">
              <a:latin typeface="Times"/>
              <a:cs typeface="Times"/>
            </a:endParaRPr>
          </a:p>
          <a:p>
            <a:pPr lvl="1"/>
            <a:r>
              <a:rPr lang="en-GB" sz="2000" dirty="0">
                <a:latin typeface="Times"/>
                <a:cs typeface="Times"/>
              </a:rPr>
              <a:t>Activation of </a:t>
            </a:r>
            <a:r>
              <a:rPr lang="en-GB" sz="2000" dirty="0">
                <a:solidFill>
                  <a:srgbClr val="B81011"/>
                </a:solidFill>
                <a:latin typeface="Times"/>
                <a:cs typeface="Times"/>
              </a:rPr>
              <a:t>working groups </a:t>
            </a:r>
            <a:r>
              <a:rPr lang="en-GB" sz="1400" dirty="0">
                <a:solidFill>
                  <a:srgbClr val="B81011"/>
                </a:solidFill>
                <a:latin typeface="Times"/>
                <a:cs typeface="Times"/>
                <a:hlinkClick r:id="rId5"/>
              </a:rPr>
              <a:t>https://hfm.web.cern.ch/hfm-working-groups</a:t>
            </a:r>
            <a:r>
              <a:rPr lang="en-GB" sz="1400" dirty="0">
                <a:solidFill>
                  <a:srgbClr val="B81011"/>
                </a:solidFill>
                <a:latin typeface="Times"/>
                <a:cs typeface="Times"/>
              </a:rPr>
              <a:t> </a:t>
            </a:r>
            <a:endParaRPr lang="en-GB" sz="2000" dirty="0">
              <a:solidFill>
                <a:srgbClr val="B81011"/>
              </a:solidFill>
              <a:latin typeface="Times"/>
              <a:cs typeface="Times"/>
            </a:endParaRPr>
          </a:p>
          <a:p>
            <a:pPr lvl="1"/>
            <a:r>
              <a:rPr lang="en-GB" sz="2000" dirty="0">
                <a:latin typeface="Times"/>
                <a:cs typeface="Times"/>
              </a:rPr>
              <a:t>Activation of common forum with the US-MDP</a:t>
            </a:r>
          </a:p>
          <a:p>
            <a:pPr lvl="1"/>
            <a:r>
              <a:rPr lang="en-GB" sz="2000" dirty="0">
                <a:solidFill>
                  <a:srgbClr val="B81011"/>
                </a:solidFill>
                <a:latin typeface="Times"/>
                <a:cs typeface="Times"/>
              </a:rPr>
              <a:t>Order of Nb</a:t>
            </a:r>
            <a:r>
              <a:rPr lang="en-GB" sz="2000" baseline="-25000" dirty="0">
                <a:solidFill>
                  <a:srgbClr val="B81011"/>
                </a:solidFill>
                <a:latin typeface="Times"/>
                <a:cs typeface="Times"/>
              </a:rPr>
              <a:t>3</a:t>
            </a:r>
            <a:r>
              <a:rPr lang="en-GB" sz="2000" dirty="0">
                <a:solidFill>
                  <a:srgbClr val="B81011"/>
                </a:solidFill>
                <a:latin typeface="Times"/>
                <a:cs typeface="Times"/>
              </a:rPr>
              <a:t>Sn </a:t>
            </a:r>
            <a:r>
              <a:rPr lang="en-GB" sz="2000" dirty="0">
                <a:latin typeface="Times"/>
                <a:cs typeface="Times"/>
              </a:rPr>
              <a:t>conductor </a:t>
            </a:r>
          </a:p>
          <a:p>
            <a:pPr lvl="1"/>
            <a:r>
              <a:rPr lang="en-GB" sz="2000" dirty="0">
                <a:latin typeface="Times"/>
                <a:cs typeface="Times"/>
              </a:rPr>
              <a:t>Streamlining of 12 T INFN and CERN activities on Nb</a:t>
            </a:r>
            <a:r>
              <a:rPr lang="en-GB" sz="2000" baseline="-25000" dirty="0">
                <a:latin typeface="Times"/>
                <a:cs typeface="Times"/>
              </a:rPr>
              <a:t>3</a:t>
            </a:r>
            <a:r>
              <a:rPr lang="en-GB" sz="2000" dirty="0">
                <a:latin typeface="Times"/>
                <a:cs typeface="Times"/>
              </a:rPr>
              <a:t>Sn dipoles: focusing on the same coil geometry and joining the efforts</a:t>
            </a:r>
          </a:p>
          <a:p>
            <a:pPr lvl="2"/>
            <a:r>
              <a:rPr lang="en-GB" sz="1800" dirty="0">
                <a:latin typeface="Times"/>
                <a:cs typeface="Times"/>
              </a:rPr>
              <a:t>Two different conductors and cables used in the previous baseline</a:t>
            </a:r>
          </a:p>
        </p:txBody>
      </p:sp>
    </p:spTree>
    <p:extLst>
      <p:ext uri="{BB962C8B-B14F-4D97-AF65-F5344CB8AC3E}">
        <p14:creationId xmlns:p14="http://schemas.microsoft.com/office/powerpoint/2010/main" val="28024926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September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463" y="120357"/>
            <a:ext cx="8760097" cy="940443"/>
          </a:xfrm>
        </p:spPr>
        <p:txBody>
          <a:bodyPr/>
          <a:lstStyle/>
          <a:p>
            <a:pPr algn="ctr"/>
            <a:r>
              <a:rPr lang="en-US" dirty="0">
                <a:latin typeface="Times"/>
                <a:cs typeface="Times"/>
              </a:rPr>
              <a:t>Summary of actions</a:t>
            </a:r>
            <a:endParaRPr lang="en-GB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246216" y="1050716"/>
            <a:ext cx="8695304" cy="4935862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GB" sz="2000" dirty="0">
                <a:solidFill>
                  <a:srgbClr val="B81011"/>
                </a:solidFill>
                <a:latin typeface="Times"/>
                <a:cs typeface="Times"/>
              </a:rPr>
              <a:t>HFM-TE day to review the CERN program</a:t>
            </a:r>
            <a:r>
              <a:rPr lang="en-GB" sz="2000" dirty="0">
                <a:solidFill>
                  <a:schemeClr val="tx2"/>
                </a:solidFill>
                <a:latin typeface="Times"/>
                <a:cs typeface="Times"/>
              </a:rPr>
              <a:t>, share information and have a internal discussion </a:t>
            </a:r>
            <a:r>
              <a:rPr lang="en-GB" sz="1200" dirty="0">
                <a:solidFill>
                  <a:schemeClr val="tx2"/>
                </a:solidFill>
                <a:latin typeface="Times"/>
                <a:cs typeface="Times"/>
                <a:hlinkClick r:id="rId2"/>
              </a:rPr>
              <a:t>https://indico.cern.ch/event/1425262/</a:t>
            </a:r>
            <a:r>
              <a:rPr lang="en-GB" sz="2000" dirty="0">
                <a:solidFill>
                  <a:schemeClr val="tx2"/>
                </a:solidFill>
                <a:latin typeface="Times"/>
                <a:cs typeface="Times"/>
              </a:rPr>
              <a:t> </a:t>
            </a:r>
            <a:endParaRPr lang="en-GB" sz="2400" dirty="0">
              <a:solidFill>
                <a:schemeClr val="tx2"/>
              </a:solidFill>
              <a:latin typeface="Times"/>
              <a:cs typeface="Times"/>
            </a:endParaRPr>
          </a:p>
          <a:p>
            <a:r>
              <a:rPr lang="en-GB" sz="2800" dirty="0">
                <a:latin typeface="Times"/>
                <a:cs typeface="Times"/>
              </a:rPr>
              <a:t>Steering board 4</a:t>
            </a:r>
            <a:r>
              <a:rPr lang="en-GB" sz="2800" baseline="30000" dirty="0">
                <a:latin typeface="Times"/>
                <a:cs typeface="Times"/>
              </a:rPr>
              <a:t>th</a:t>
            </a:r>
            <a:r>
              <a:rPr lang="en-GB" sz="2800" dirty="0">
                <a:latin typeface="Times"/>
                <a:cs typeface="Times"/>
              </a:rPr>
              <a:t> October 2024 (to come)</a:t>
            </a:r>
          </a:p>
          <a:p>
            <a:pPr lvl="1"/>
            <a:r>
              <a:rPr lang="en-GB" sz="2000" dirty="0">
                <a:solidFill>
                  <a:srgbClr val="B81011"/>
                </a:solidFill>
                <a:latin typeface="Times"/>
                <a:cs typeface="Times"/>
              </a:rPr>
              <a:t>Cost estimate </a:t>
            </a:r>
            <a:r>
              <a:rPr lang="en-GB" sz="2000" dirty="0">
                <a:latin typeface="Times"/>
                <a:cs typeface="Times"/>
              </a:rPr>
              <a:t>for Nb</a:t>
            </a:r>
            <a:r>
              <a:rPr lang="en-GB" sz="2000" baseline="-25000" dirty="0">
                <a:latin typeface="Times"/>
                <a:cs typeface="Times"/>
              </a:rPr>
              <a:t>3</a:t>
            </a:r>
            <a:r>
              <a:rPr lang="en-GB" sz="2000" dirty="0">
                <a:latin typeface="Times"/>
                <a:cs typeface="Times"/>
              </a:rPr>
              <a:t>Sn dipoles, and difference between 12 and 14 T</a:t>
            </a:r>
          </a:p>
          <a:p>
            <a:pPr lvl="1"/>
            <a:r>
              <a:rPr lang="en-GB" sz="2000" dirty="0">
                <a:latin typeface="Times"/>
                <a:cs typeface="Times"/>
              </a:rPr>
              <a:t>Update of deliverable and costs for CERN activities</a:t>
            </a:r>
          </a:p>
          <a:p>
            <a:pPr lvl="1"/>
            <a:r>
              <a:rPr lang="en-GB" sz="2000" dirty="0">
                <a:solidFill>
                  <a:srgbClr val="B81011"/>
                </a:solidFill>
                <a:latin typeface="Times"/>
                <a:cs typeface="Times"/>
              </a:rPr>
              <a:t>Preparation of ESPP</a:t>
            </a:r>
          </a:p>
          <a:p>
            <a:pPr lvl="1"/>
            <a:r>
              <a:rPr lang="en-GB" sz="2000" dirty="0">
                <a:solidFill>
                  <a:schemeClr val="tx2"/>
                </a:solidFill>
                <a:latin typeface="Times"/>
                <a:cs typeface="Times"/>
              </a:rPr>
              <a:t>Analysis of the 4.5 K option, focus on sustainability </a:t>
            </a:r>
            <a:endParaRPr lang="en-GB" sz="2400" dirty="0">
              <a:solidFill>
                <a:schemeClr val="tx2"/>
              </a:solidFill>
              <a:latin typeface="Times"/>
              <a:cs typeface="Times"/>
            </a:endParaRPr>
          </a:p>
          <a:p>
            <a:r>
              <a:rPr lang="en-GB" sz="2800" dirty="0">
                <a:latin typeface="Times"/>
                <a:cs typeface="Times"/>
              </a:rPr>
              <a:t>First targets for 2025</a:t>
            </a:r>
          </a:p>
          <a:p>
            <a:pPr lvl="1"/>
            <a:r>
              <a:rPr lang="en-GB" sz="1800" dirty="0">
                <a:solidFill>
                  <a:srgbClr val="B81011"/>
                </a:solidFill>
                <a:latin typeface="Times"/>
                <a:cs typeface="Times"/>
              </a:rPr>
              <a:t>Simplification of structure </a:t>
            </a:r>
            <a:r>
              <a:rPr lang="en-GB" sz="1800" dirty="0">
                <a:latin typeface="Times"/>
                <a:cs typeface="Times"/>
              </a:rPr>
              <a:t>to allow the activation of PSM (program steering meeting)</a:t>
            </a:r>
          </a:p>
          <a:p>
            <a:pPr lvl="1"/>
            <a:r>
              <a:rPr lang="en-GB" sz="1800" dirty="0">
                <a:latin typeface="Times"/>
                <a:cs typeface="Times"/>
              </a:rPr>
              <a:t>More </a:t>
            </a:r>
            <a:r>
              <a:rPr lang="en-GB" sz="1800" dirty="0">
                <a:solidFill>
                  <a:srgbClr val="B81011"/>
                </a:solidFill>
                <a:latin typeface="Times"/>
                <a:cs typeface="Times"/>
              </a:rPr>
              <a:t>detailed roadmap for proving that HTS </a:t>
            </a:r>
            <a:r>
              <a:rPr lang="en-GB" sz="1800" dirty="0">
                <a:latin typeface="Times"/>
                <a:cs typeface="Times"/>
              </a:rPr>
              <a:t>can be used for accelerator magnets </a:t>
            </a:r>
          </a:p>
        </p:txBody>
      </p:sp>
    </p:spTree>
    <p:extLst>
      <p:ext uri="{BB962C8B-B14F-4D97-AF65-F5344CB8AC3E}">
        <p14:creationId xmlns:p14="http://schemas.microsoft.com/office/powerpoint/2010/main" val="4445081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September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463" y="120357"/>
            <a:ext cx="8760097" cy="940443"/>
          </a:xfrm>
        </p:spPr>
        <p:txBody>
          <a:bodyPr/>
          <a:lstStyle/>
          <a:p>
            <a:pPr algn="ctr"/>
            <a:r>
              <a:rPr lang="en-US" dirty="0">
                <a:latin typeface="Times"/>
                <a:cs typeface="Times"/>
              </a:rPr>
              <a:t>Contents</a:t>
            </a:r>
            <a:endParaRPr lang="en-GB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246216" y="1050716"/>
            <a:ext cx="8695304" cy="4935862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Summary of actions in first half of 2024 and plan for the next 12 months</a:t>
            </a:r>
          </a:p>
          <a:p>
            <a:endParaRPr lang="en-GB" sz="2400" dirty="0">
              <a:latin typeface="Times"/>
              <a:cs typeface="Times"/>
            </a:endParaRPr>
          </a:p>
          <a:p>
            <a:r>
              <a:rPr lang="en-GB" sz="2400" dirty="0">
                <a:latin typeface="Times"/>
                <a:cs typeface="Times"/>
              </a:rPr>
              <a:t>News since last LDG (June 2024)</a:t>
            </a:r>
          </a:p>
          <a:p>
            <a:pPr lvl="1"/>
            <a:r>
              <a:rPr lang="en-GB" sz="2000" dirty="0">
                <a:latin typeface="Times"/>
                <a:cs typeface="Times"/>
              </a:rPr>
              <a:t>Focus on sustainability/cost and activities on </a:t>
            </a:r>
            <a:r>
              <a:rPr lang="en-GB" sz="2000" dirty="0">
                <a:solidFill>
                  <a:srgbClr val="C00000"/>
                </a:solidFill>
                <a:latin typeface="Times"/>
                <a:cs typeface="Times"/>
              </a:rPr>
              <a:t>integration: cooling</a:t>
            </a:r>
          </a:p>
          <a:p>
            <a:pPr lvl="1"/>
            <a:r>
              <a:rPr lang="en-GB" sz="2000" dirty="0">
                <a:latin typeface="Times"/>
                <a:cs typeface="Times"/>
              </a:rPr>
              <a:t>Nb</a:t>
            </a:r>
            <a:r>
              <a:rPr lang="en-GB" sz="2000" baseline="-25000" dirty="0">
                <a:latin typeface="Times"/>
                <a:cs typeface="Times"/>
              </a:rPr>
              <a:t>3</a:t>
            </a:r>
            <a:r>
              <a:rPr lang="en-GB" sz="2000" dirty="0">
                <a:latin typeface="Times"/>
                <a:cs typeface="Times"/>
              </a:rPr>
              <a:t>Sn magnets activities: </a:t>
            </a:r>
          </a:p>
          <a:p>
            <a:pPr lvl="2"/>
            <a:r>
              <a:rPr lang="en-GB" sz="1600" dirty="0">
                <a:latin typeface="Times"/>
                <a:cs typeface="Times"/>
              </a:rPr>
              <a:t>PSI small scale common coil </a:t>
            </a:r>
            <a:r>
              <a:rPr lang="en-GB" sz="1600" dirty="0">
                <a:solidFill>
                  <a:srgbClr val="C00000"/>
                </a:solidFill>
                <a:latin typeface="Times"/>
                <a:cs typeface="Times"/>
              </a:rPr>
              <a:t>test at CERN: 7 T</a:t>
            </a:r>
          </a:p>
          <a:p>
            <a:pPr lvl="2"/>
            <a:r>
              <a:rPr lang="en-GB" sz="1600" dirty="0">
                <a:latin typeface="Times"/>
                <a:cs typeface="Times"/>
              </a:rPr>
              <a:t>First </a:t>
            </a:r>
            <a:r>
              <a:rPr lang="en-GB" sz="1600" dirty="0">
                <a:solidFill>
                  <a:srgbClr val="C00000"/>
                </a:solidFill>
                <a:latin typeface="Times"/>
                <a:cs typeface="Times"/>
              </a:rPr>
              <a:t>windings in CEA </a:t>
            </a:r>
            <a:r>
              <a:rPr lang="en-GB" sz="1600" dirty="0">
                <a:latin typeface="Times"/>
                <a:cs typeface="Times"/>
              </a:rPr>
              <a:t>for R2D2</a:t>
            </a:r>
          </a:p>
          <a:p>
            <a:pPr lvl="2"/>
            <a:r>
              <a:rPr lang="en-GB" sz="1600" dirty="0">
                <a:latin typeface="Times"/>
                <a:cs typeface="Times"/>
              </a:rPr>
              <a:t>Winding the </a:t>
            </a:r>
            <a:r>
              <a:rPr lang="en-GB" sz="1600" dirty="0">
                <a:solidFill>
                  <a:srgbClr val="C00000"/>
                </a:solidFill>
                <a:latin typeface="Times"/>
                <a:cs typeface="Times"/>
              </a:rPr>
              <a:t>second set of coils for RMM</a:t>
            </a:r>
          </a:p>
          <a:p>
            <a:pPr lvl="1"/>
            <a:r>
              <a:rPr lang="en-GB" sz="2000" dirty="0">
                <a:latin typeface="Times"/>
                <a:cs typeface="Times"/>
              </a:rPr>
              <a:t>Nb</a:t>
            </a:r>
            <a:r>
              <a:rPr lang="en-GB" sz="2000" baseline="-25000" dirty="0">
                <a:latin typeface="Times"/>
                <a:cs typeface="Times"/>
              </a:rPr>
              <a:t>3</a:t>
            </a:r>
            <a:r>
              <a:rPr lang="en-GB" sz="2000" dirty="0">
                <a:latin typeface="Times"/>
                <a:cs typeface="Times"/>
              </a:rPr>
              <a:t>Sn </a:t>
            </a:r>
            <a:r>
              <a:rPr lang="en-GB" sz="2000" dirty="0">
                <a:solidFill>
                  <a:srgbClr val="C00000"/>
                </a:solidFill>
                <a:latin typeface="Times"/>
                <a:cs typeface="Times"/>
              </a:rPr>
              <a:t>order of conductor</a:t>
            </a:r>
          </a:p>
          <a:p>
            <a:pPr lvl="1"/>
            <a:r>
              <a:rPr lang="en-GB" sz="2000" dirty="0">
                <a:solidFill>
                  <a:srgbClr val="C00000"/>
                </a:solidFill>
                <a:latin typeface="Times"/>
                <a:cs typeface="Times"/>
              </a:rPr>
              <a:t>HTS racetracks wound</a:t>
            </a:r>
            <a:r>
              <a:rPr lang="en-GB" sz="2000" dirty="0">
                <a:latin typeface="Times"/>
                <a:cs typeface="Times"/>
              </a:rPr>
              <a:t> and tested at 77 K at CERN</a:t>
            </a:r>
          </a:p>
        </p:txBody>
      </p:sp>
    </p:spTree>
    <p:extLst>
      <p:ext uri="{BB962C8B-B14F-4D97-AF65-F5344CB8AC3E}">
        <p14:creationId xmlns:p14="http://schemas.microsoft.com/office/powerpoint/2010/main" val="21621767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September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463" y="120357"/>
            <a:ext cx="8760097" cy="940443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latin typeface="Times"/>
                <a:cs typeface="Times"/>
              </a:rPr>
              <a:t>Focus on sustainability and cost</a:t>
            </a:r>
            <a:endParaRPr lang="en-GB" sz="4000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246216" y="1050716"/>
            <a:ext cx="8695304" cy="4935862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latin typeface="Times"/>
                <a:cs typeface="Times"/>
              </a:rPr>
              <a:t>As it was shown in previous meeting, the change of targets allows to imagine a </a:t>
            </a:r>
            <a:r>
              <a:rPr lang="en-GB" sz="2400" dirty="0">
                <a:solidFill>
                  <a:srgbClr val="B81011"/>
                </a:solidFill>
                <a:latin typeface="Times"/>
                <a:cs typeface="Times"/>
              </a:rPr>
              <a:t>14 T magnet, at 80% of </a:t>
            </a:r>
            <a:r>
              <a:rPr lang="en-GB" sz="2400" dirty="0" err="1">
                <a:solidFill>
                  <a:srgbClr val="B81011"/>
                </a:solidFill>
                <a:latin typeface="Times"/>
                <a:cs typeface="Times"/>
              </a:rPr>
              <a:t>loadline</a:t>
            </a:r>
            <a:r>
              <a:rPr lang="en-GB" sz="2400" dirty="0">
                <a:solidFill>
                  <a:srgbClr val="B81011"/>
                </a:solidFill>
                <a:latin typeface="Times"/>
                <a:cs typeface="Times"/>
              </a:rPr>
              <a:t> at 1.9 K, but operating at 4.5 K</a:t>
            </a:r>
          </a:p>
          <a:p>
            <a:pPr lvl="1"/>
            <a:r>
              <a:rPr lang="en-GB" sz="1600" dirty="0">
                <a:latin typeface="Times"/>
                <a:cs typeface="Times"/>
              </a:rPr>
              <a:t>This is what HL-LHC triplet magnet are proving today </a:t>
            </a:r>
          </a:p>
          <a:p>
            <a:pPr lvl="1"/>
            <a:r>
              <a:rPr lang="en-GB" sz="1600" dirty="0">
                <a:latin typeface="Times"/>
                <a:cs typeface="Times"/>
              </a:rPr>
              <a:t>This option would allow a </a:t>
            </a:r>
            <a:r>
              <a:rPr lang="en-GB" sz="1600" dirty="0">
                <a:solidFill>
                  <a:srgbClr val="B81011"/>
                </a:solidFill>
                <a:latin typeface="Times"/>
                <a:cs typeface="Times"/>
              </a:rPr>
              <a:t>considerable savings in the cryogenics </a:t>
            </a:r>
            <a:r>
              <a:rPr lang="en-GB" sz="1600" dirty="0">
                <a:latin typeface="Times"/>
                <a:cs typeface="Times"/>
              </a:rPr>
              <a:t>(order of a factor 3)</a:t>
            </a:r>
          </a:p>
          <a:p>
            <a:r>
              <a:rPr lang="en-GB" sz="2000" dirty="0">
                <a:latin typeface="Times"/>
                <a:cs typeface="Times"/>
              </a:rPr>
              <a:t>The option of a cooling at 4.5 K is being studied from several points of view</a:t>
            </a:r>
          </a:p>
          <a:p>
            <a:pPr lvl="1"/>
            <a:r>
              <a:rPr lang="en-GB" sz="1600" dirty="0">
                <a:latin typeface="Times"/>
                <a:cs typeface="Times"/>
              </a:rPr>
              <a:t>Cryogenics: what one can expect as </a:t>
            </a:r>
            <a:r>
              <a:rPr lang="en-GB" sz="1600" dirty="0">
                <a:solidFill>
                  <a:srgbClr val="B81011"/>
                </a:solidFill>
                <a:latin typeface="Times"/>
                <a:cs typeface="Times"/>
              </a:rPr>
              <a:t>variation of temperature </a:t>
            </a:r>
            <a:r>
              <a:rPr lang="en-GB" sz="1600" dirty="0">
                <a:latin typeface="Times"/>
                <a:cs typeface="Times"/>
              </a:rPr>
              <a:t>along the string of magnets</a:t>
            </a:r>
          </a:p>
          <a:p>
            <a:pPr lvl="1"/>
            <a:r>
              <a:rPr lang="en-GB" sz="1600" dirty="0">
                <a:latin typeface="Times"/>
                <a:cs typeface="Times"/>
              </a:rPr>
              <a:t>Magnet: </a:t>
            </a:r>
            <a:r>
              <a:rPr lang="en-GB" sz="1600" dirty="0">
                <a:solidFill>
                  <a:srgbClr val="B81011"/>
                </a:solidFill>
                <a:latin typeface="Times"/>
                <a:cs typeface="Times"/>
              </a:rPr>
              <a:t>how to measure the temperature margin </a:t>
            </a:r>
            <a:r>
              <a:rPr lang="en-GB" sz="1600" dirty="0">
                <a:latin typeface="Times"/>
                <a:cs typeface="Times"/>
              </a:rPr>
              <a:t>of a magnet operating at 4.5 K ? Is it possible to test at 5.5-6 K to prove a 1-1.5 K margin ?</a:t>
            </a:r>
          </a:p>
          <a:p>
            <a:r>
              <a:rPr lang="en-GB" sz="2000" dirty="0">
                <a:latin typeface="Times"/>
                <a:cs typeface="Times"/>
              </a:rPr>
              <a:t>Ways to </a:t>
            </a:r>
            <a:r>
              <a:rPr lang="en-GB" sz="2000" dirty="0">
                <a:solidFill>
                  <a:srgbClr val="B81011"/>
                </a:solidFill>
                <a:latin typeface="Times"/>
                <a:cs typeface="Times"/>
              </a:rPr>
              <a:t>reduce the He inventory </a:t>
            </a:r>
            <a:r>
              <a:rPr lang="en-GB" sz="2000" dirty="0">
                <a:latin typeface="Times"/>
                <a:cs typeface="Times"/>
              </a:rPr>
              <a:t>are also being considered</a:t>
            </a:r>
          </a:p>
          <a:p>
            <a:pPr lvl="1"/>
            <a:r>
              <a:rPr lang="en-GB" sz="1600" dirty="0">
                <a:latin typeface="Times"/>
                <a:cs typeface="Times"/>
              </a:rPr>
              <a:t>From “fully floating” magnets to semidry magnets (from 20 l/m of He as in the LHC, to 5 l/m) </a:t>
            </a:r>
            <a:r>
              <a:rPr lang="en-GB" sz="1600" dirty="0">
                <a:solidFill>
                  <a:srgbClr val="00B050"/>
                </a:solidFill>
                <a:latin typeface="Times"/>
                <a:cs typeface="Times"/>
              </a:rPr>
              <a:t>[P. Borges de Sousa will report in October]</a:t>
            </a:r>
          </a:p>
          <a:p>
            <a:pPr marL="448056" lvl="1" indent="0">
              <a:buNone/>
            </a:pPr>
            <a:endParaRPr lang="en-GB" sz="2400" dirty="0">
              <a:latin typeface="Times"/>
              <a:cs typeface="Times"/>
            </a:endParaRPr>
          </a:p>
          <a:p>
            <a:pPr marL="448056" lvl="1" indent="0">
              <a:buNone/>
            </a:pPr>
            <a:endParaRPr lang="en-GB" sz="2000" dirty="0">
              <a:latin typeface="Times"/>
              <a:cs typeface="Times"/>
            </a:endParaRPr>
          </a:p>
          <a:p>
            <a:endParaRPr lang="en-GB" dirty="0"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9425746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February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463" y="120357"/>
            <a:ext cx="8760097" cy="940443"/>
          </a:xfrm>
        </p:spPr>
        <p:txBody>
          <a:bodyPr/>
          <a:lstStyle/>
          <a:p>
            <a:pPr algn="ctr"/>
            <a:r>
              <a:rPr lang="en-US" dirty="0">
                <a:latin typeface="Times"/>
                <a:cs typeface="Times"/>
              </a:rPr>
              <a:t>Winding coils</a:t>
            </a:r>
            <a:endParaRPr lang="en-GB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246216" y="1050716"/>
            <a:ext cx="8695304" cy="4935862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latin typeface="Times"/>
                <a:cs typeface="Times"/>
              </a:rPr>
              <a:t>In CEA the first Nb</a:t>
            </a:r>
            <a:r>
              <a:rPr lang="en-GB" sz="2000" baseline="-25000" dirty="0">
                <a:latin typeface="Times"/>
                <a:cs typeface="Times"/>
              </a:rPr>
              <a:t>3</a:t>
            </a:r>
            <a:r>
              <a:rPr lang="en-GB" sz="2000" dirty="0">
                <a:latin typeface="Times"/>
                <a:cs typeface="Times"/>
              </a:rPr>
              <a:t>Sn coils for the R2D2 model have been wound</a:t>
            </a:r>
          </a:p>
          <a:p>
            <a:pPr lvl="1"/>
            <a:r>
              <a:rPr lang="en-GB" sz="1600" dirty="0">
                <a:latin typeface="Times"/>
                <a:cs typeface="Times"/>
              </a:rPr>
              <a:t>Electrical issues found in the layer jump – analysis ongoing</a:t>
            </a:r>
          </a:p>
          <a:p>
            <a:pPr lvl="1"/>
            <a:endParaRPr lang="en-GB" sz="1600" dirty="0">
              <a:latin typeface="Times"/>
              <a:cs typeface="Times"/>
            </a:endParaRPr>
          </a:p>
          <a:p>
            <a:pPr lvl="1"/>
            <a:endParaRPr lang="en-GB" sz="1600" dirty="0">
              <a:latin typeface="Times"/>
              <a:cs typeface="Times"/>
            </a:endParaRPr>
          </a:p>
          <a:p>
            <a:pPr lvl="1"/>
            <a:endParaRPr lang="en-GB" sz="1600" dirty="0">
              <a:latin typeface="Times"/>
              <a:cs typeface="Times"/>
            </a:endParaRPr>
          </a:p>
          <a:p>
            <a:pPr lvl="1"/>
            <a:endParaRPr lang="en-GB" sz="1600" dirty="0">
              <a:latin typeface="Times"/>
              <a:cs typeface="Times"/>
            </a:endParaRPr>
          </a:p>
          <a:p>
            <a:pPr lvl="1"/>
            <a:endParaRPr lang="en-GB" sz="1600" dirty="0">
              <a:latin typeface="Times"/>
              <a:cs typeface="Times"/>
            </a:endParaRPr>
          </a:p>
          <a:p>
            <a:pPr lvl="1"/>
            <a:endParaRPr lang="en-GB" sz="1600" dirty="0">
              <a:latin typeface="Times"/>
              <a:cs typeface="Times"/>
            </a:endParaRPr>
          </a:p>
          <a:p>
            <a:pPr lvl="1"/>
            <a:endParaRPr lang="en-GB" sz="1600" dirty="0">
              <a:latin typeface="Times"/>
              <a:cs typeface="Times"/>
            </a:endParaRPr>
          </a:p>
          <a:p>
            <a:pPr lvl="1"/>
            <a:endParaRPr lang="en-GB" sz="1600" dirty="0">
              <a:latin typeface="Times"/>
              <a:cs typeface="Times"/>
            </a:endParaRPr>
          </a:p>
          <a:p>
            <a:r>
              <a:rPr lang="en-GB" sz="2000" dirty="0">
                <a:latin typeface="Times"/>
                <a:cs typeface="Times"/>
              </a:rPr>
              <a:t>RMM program at CERN</a:t>
            </a:r>
          </a:p>
          <a:p>
            <a:pPr lvl="1"/>
            <a:r>
              <a:rPr lang="en-GB" sz="1600" dirty="0">
                <a:latin typeface="Times"/>
                <a:cs typeface="Times"/>
              </a:rPr>
              <a:t>Second assembly of the </a:t>
            </a:r>
            <a:r>
              <a:rPr lang="en-GB" sz="1600" dirty="0">
                <a:solidFill>
                  <a:srgbClr val="B81011"/>
                </a:solidFill>
                <a:latin typeface="Times"/>
                <a:cs typeface="Times"/>
              </a:rPr>
              <a:t>16 T magnet is ready for test </a:t>
            </a:r>
            <a:r>
              <a:rPr lang="en-GB" sz="1600" dirty="0">
                <a:latin typeface="Times"/>
                <a:cs typeface="Times"/>
              </a:rPr>
              <a:t>(reproducibility of assembly) – test in October</a:t>
            </a:r>
          </a:p>
          <a:p>
            <a:pPr lvl="1"/>
            <a:r>
              <a:rPr lang="en-GB" sz="1600" dirty="0">
                <a:latin typeface="Times"/>
                <a:cs typeface="Times"/>
              </a:rPr>
              <a:t>Second set of coil is being manufactured at CERN (reproducibility of manufacturing)</a:t>
            </a:r>
          </a:p>
          <a:p>
            <a:r>
              <a:rPr lang="en-GB" sz="2000" dirty="0">
                <a:latin typeface="Times"/>
                <a:cs typeface="Times"/>
              </a:rPr>
              <a:t>Setting agreements with MDP to have 44 strands cable manufactured in LBNL for the 14 T block dipole magnet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01CE71E-DCCE-CF1C-2136-6EB5120CED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7748" y="1821954"/>
            <a:ext cx="3165187" cy="214209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1071A4A-B999-4744-D179-E579A27FF4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49855" y="1565311"/>
            <a:ext cx="1636945" cy="2180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2256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September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463" y="120357"/>
            <a:ext cx="8760097" cy="94044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>
                <a:latin typeface="Times"/>
                <a:cs typeface="Times"/>
              </a:rPr>
              <a:t>Test of small subscale stress managed </a:t>
            </a:r>
            <a:br>
              <a:rPr lang="en-US" sz="4000" dirty="0">
                <a:latin typeface="Times"/>
                <a:cs typeface="Times"/>
              </a:rPr>
            </a:br>
            <a:r>
              <a:rPr lang="en-US" sz="4000" dirty="0">
                <a:latin typeface="Times"/>
                <a:cs typeface="Times"/>
              </a:rPr>
              <a:t>common coil (SSSMC)</a:t>
            </a:r>
            <a:endParaRPr lang="en-GB" sz="4000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246216" y="1050716"/>
            <a:ext cx="8695304" cy="4935862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latin typeface="Times"/>
                <a:cs typeface="Times"/>
              </a:rPr>
              <a:t>This magnet belongs to the “stress managed family”, such as CCT developed in LBNL or </a:t>
            </a:r>
            <a:r>
              <a:rPr lang="en-GB" sz="2000" dirty="0" err="1">
                <a:latin typeface="Times"/>
                <a:cs typeface="Times"/>
              </a:rPr>
              <a:t>SMcos</a:t>
            </a:r>
            <a:r>
              <a:rPr lang="en-GB" sz="2000" dirty="0" err="1">
                <a:latin typeface="Symbol" panose="05050102010706020507" pitchFamily="18" charset="2"/>
                <a:cs typeface="Times"/>
              </a:rPr>
              <a:t>q</a:t>
            </a:r>
            <a:r>
              <a:rPr lang="en-GB" sz="2000" dirty="0">
                <a:latin typeface="Times"/>
                <a:cs typeface="Times"/>
              </a:rPr>
              <a:t> developed in FNAL</a:t>
            </a:r>
            <a:endParaRPr lang="en-GB" sz="1600" dirty="0">
              <a:latin typeface="Times"/>
              <a:cs typeface="Times"/>
            </a:endParaRPr>
          </a:p>
          <a:p>
            <a:pPr lvl="1"/>
            <a:r>
              <a:rPr lang="en-GB" sz="1800" dirty="0">
                <a:latin typeface="Times"/>
                <a:cs typeface="Times"/>
              </a:rPr>
              <a:t>First subscale to test the technology with Nb</a:t>
            </a:r>
            <a:r>
              <a:rPr lang="en-GB" sz="1800" baseline="-25000" dirty="0">
                <a:latin typeface="Times"/>
                <a:cs typeface="Times"/>
              </a:rPr>
              <a:t>3</a:t>
            </a:r>
            <a:r>
              <a:rPr lang="en-GB" sz="1800" dirty="0">
                <a:latin typeface="Times"/>
                <a:cs typeface="Times"/>
              </a:rPr>
              <a:t>Sn in HFM</a:t>
            </a:r>
          </a:p>
          <a:p>
            <a:pPr lvl="1"/>
            <a:r>
              <a:rPr lang="en-GB" sz="1800" dirty="0">
                <a:latin typeface="Times"/>
                <a:cs typeface="Times"/>
              </a:rPr>
              <a:t>Reaction and test done at CERN: </a:t>
            </a:r>
            <a:r>
              <a:rPr lang="en-GB" sz="1800" dirty="0">
                <a:solidFill>
                  <a:srgbClr val="B81011"/>
                </a:solidFill>
                <a:latin typeface="Times"/>
                <a:cs typeface="Times"/>
              </a:rPr>
              <a:t>6 T reached</a:t>
            </a:r>
            <a:r>
              <a:rPr lang="en-GB" sz="1800" dirty="0">
                <a:latin typeface="Times"/>
                <a:cs typeface="Times"/>
              </a:rPr>
              <a:t>, close to short sample at 1.9 /4.5 K</a:t>
            </a:r>
          </a:p>
          <a:p>
            <a:pPr lvl="1"/>
            <a:r>
              <a:rPr lang="en-GB" sz="1800" dirty="0">
                <a:latin typeface="Times"/>
                <a:cs typeface="Times"/>
              </a:rPr>
              <a:t>Next steps: a higher field magnet (with more coil) , based on available strand, aiming at 12 T</a:t>
            </a:r>
            <a:endParaRPr lang="en-GB" sz="2000" dirty="0">
              <a:latin typeface="Times"/>
              <a:cs typeface="Time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45B5EDF-FD0B-CC8A-4728-888F532039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216" y="3010300"/>
            <a:ext cx="4969331" cy="279698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F4F1EEC-8C2F-1F88-E2D9-02B144AEF1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1820" y="3804392"/>
            <a:ext cx="3700446" cy="208279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55A4A09-3D1D-E40F-1C2F-E6B7C471E39E}"/>
              </a:ext>
            </a:extLst>
          </p:cNvPr>
          <p:cNvSpPr txBox="1"/>
          <p:nvPr/>
        </p:nvSpPr>
        <p:spPr>
          <a:xfrm>
            <a:off x="1042295" y="5850786"/>
            <a:ext cx="3224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>
                <a:latin typeface="Times" panose="02020603050405020304" pitchFamily="18" charset="0"/>
                <a:cs typeface="Times" panose="02020603050405020304" pitchFamily="18" charset="0"/>
              </a:rPr>
              <a:t>SSMC magnet [D. Araujo, et al.]</a:t>
            </a:r>
            <a:endParaRPr lang="en-GB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C92016A-C567-042F-2A67-9DA1BE707810}"/>
              </a:ext>
            </a:extLst>
          </p:cNvPr>
          <p:cNvSpPr txBox="1"/>
          <p:nvPr/>
        </p:nvSpPr>
        <p:spPr>
          <a:xfrm>
            <a:off x="5940468" y="5881563"/>
            <a:ext cx="24956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>
                <a:latin typeface="Times" panose="02020603050405020304" pitchFamily="18" charset="0"/>
                <a:cs typeface="Times" panose="02020603050405020304" pitchFamily="18" charset="0"/>
              </a:rPr>
              <a:t>Test </a:t>
            </a:r>
            <a:r>
              <a:rPr lang="fr-CH" sz="1400" dirty="0" err="1">
                <a:latin typeface="Times" panose="02020603050405020304" pitchFamily="18" charset="0"/>
                <a:cs typeface="Times" panose="02020603050405020304" pitchFamily="18" charset="0"/>
              </a:rPr>
              <a:t>results</a:t>
            </a:r>
            <a:r>
              <a:rPr lang="fr-CH" sz="1400" dirty="0">
                <a:latin typeface="Times" panose="02020603050405020304" pitchFamily="18" charset="0"/>
                <a:cs typeface="Times" panose="02020603050405020304" pitchFamily="18" charset="0"/>
              </a:rPr>
              <a:t> [G. Willering, et al.]</a:t>
            </a:r>
            <a:endParaRPr lang="en-GB" sz="14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822DE6D-F36A-CFAE-68EE-C52206458440}"/>
              </a:ext>
            </a:extLst>
          </p:cNvPr>
          <p:cNvSpPr txBox="1"/>
          <p:nvPr/>
        </p:nvSpPr>
        <p:spPr>
          <a:xfrm>
            <a:off x="5083111" y="3137971"/>
            <a:ext cx="393616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latin typeface="Times" panose="02020603050405020304" pitchFamily="18" charset="0"/>
                <a:cs typeface="Times" panose="02020603050405020304" pitchFamily="18" charset="0"/>
              </a:rPr>
              <a:t>See ASC conference in SLC, and HFM forum in July </a:t>
            </a:r>
            <a:r>
              <a:rPr lang="en-GB" sz="1400" dirty="0">
                <a:latin typeface="Times" panose="02020603050405020304" pitchFamily="18" charset="0"/>
                <a:cs typeface="Times" panose="02020603050405020304" pitchFamily="18" charset="0"/>
                <a:hlinkClick r:id="rId4"/>
              </a:rPr>
              <a:t>https://indico.cern.ch/event/1432805/</a:t>
            </a:r>
            <a:r>
              <a:rPr lang="en-GB" sz="140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49660355"/>
      </p:ext>
    </p:extLst>
  </p:cSld>
  <p:clrMapOvr>
    <a:masterClrMapping/>
  </p:clrMapOvr>
</p:sld>
</file>

<file path=ppt/theme/theme1.xml><?xml version="1.0" encoding="utf-8"?>
<a:theme xmlns:a="http://schemas.openxmlformats.org/drawingml/2006/main" name="HFM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24f2763-0e71-4812-94ad-3b15b8174d77" xsi:nil="true"/>
    <lcf76f155ced4ddcb4097134ff3c332f xmlns="a6163950-ed7b-45ff-a88b-85d0d03db3bc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40AC2F659110449B50831FBB0A72745" ma:contentTypeVersion="13" ma:contentTypeDescription="Create a new document." ma:contentTypeScope="" ma:versionID="b317867c1978625a6c4e44ac88dffe37">
  <xsd:schema xmlns:xsd="http://www.w3.org/2001/XMLSchema" xmlns:xs="http://www.w3.org/2001/XMLSchema" xmlns:p="http://schemas.microsoft.com/office/2006/metadata/properties" xmlns:ns2="a6163950-ed7b-45ff-a88b-85d0d03db3bc" xmlns:ns3="e24f2763-0e71-4812-94ad-3b15b8174d77" targetNamespace="http://schemas.microsoft.com/office/2006/metadata/properties" ma:root="true" ma:fieldsID="bdb903fd557669ccc9e53064911f00b8" ns2:_="" ns3:_="">
    <xsd:import namespace="a6163950-ed7b-45ff-a88b-85d0d03db3bc"/>
    <xsd:import namespace="e24f2763-0e71-4812-94ad-3b15b8174d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6163950-ed7b-45ff-a88b-85d0d03db3b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56acfe07-7aa8-4914-8c16-70e22d57bec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4f2763-0e71-4812-94ad-3b15b8174d77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e2783517-eec7-41e1-8554-8c5ca65260d1}" ma:internalName="TaxCatchAll" ma:showField="CatchAllData" ma:web="e24f2763-0e71-4812-94ad-3b15b8174d7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49F46D0-D22B-4A79-B6E1-793E4DA25814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dcmitype/"/>
    <ds:schemaRef ds:uri="a6163950-ed7b-45ff-a88b-85d0d03db3bc"/>
    <ds:schemaRef ds:uri="http://www.w3.org/XML/1998/namespace"/>
    <ds:schemaRef ds:uri="http://schemas.microsoft.com/office/2006/metadata/properties"/>
    <ds:schemaRef ds:uri="e24f2763-0e71-4812-94ad-3b15b8174d77"/>
    <ds:schemaRef ds:uri="http://purl.org/dc/terms/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D5F59DEC-C772-496A-A8AE-DDD5767224B7}">
  <ds:schemaRefs>
    <ds:schemaRef ds:uri="a6163950-ed7b-45ff-a88b-85d0d03db3bc"/>
    <ds:schemaRef ds:uri="e24f2763-0e71-4812-94ad-3b15b8174d77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5CB2B8D9-FC84-47D7-9BA9-BBAFDB52F03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17645</TotalTime>
  <Words>1184</Words>
  <Application>Microsoft Office PowerPoint</Application>
  <PresentationFormat>On-screen Show (4:3)</PresentationFormat>
  <Paragraphs>135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Book Antiqua</vt:lpstr>
      <vt:lpstr>Calibri</vt:lpstr>
      <vt:lpstr>Rockwell Light</vt:lpstr>
      <vt:lpstr>Symbol</vt:lpstr>
      <vt:lpstr>Times</vt:lpstr>
      <vt:lpstr>Times New Roman</vt:lpstr>
      <vt:lpstr>HFM(4-3)</vt:lpstr>
      <vt:lpstr>PowerPoint Presentation</vt:lpstr>
      <vt:lpstr>PowerPoint Presentation</vt:lpstr>
      <vt:lpstr>Contents</vt:lpstr>
      <vt:lpstr>Summary of actions</vt:lpstr>
      <vt:lpstr>Summary of actions</vt:lpstr>
      <vt:lpstr>Contents</vt:lpstr>
      <vt:lpstr>Focus on sustainability and cost</vt:lpstr>
      <vt:lpstr>Winding coils</vt:lpstr>
      <vt:lpstr>Test of small subscale stress managed  common coil (SSSMC)</vt:lpstr>
      <vt:lpstr>Order of Nb3Sn strand</vt:lpstr>
      <vt:lpstr>Nb3Sn strand improvement</vt:lpstr>
      <vt:lpstr>HTS news</vt:lpstr>
      <vt:lpstr>HTS news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HFM PowerPoint Template</dc:title>
  <dc:subject/>
  <dc:creator>CERN User</dc:creator>
  <cp:keywords/>
  <dc:description/>
  <cp:lastModifiedBy>Ezio Todesco</cp:lastModifiedBy>
  <cp:revision>71</cp:revision>
  <cp:lastPrinted>2022-04-29T08:24:36Z</cp:lastPrinted>
  <dcterms:created xsi:type="dcterms:W3CDTF">2012-11-30T11:04:26Z</dcterms:created>
  <dcterms:modified xsi:type="dcterms:W3CDTF">2024-09-20T14:42:06Z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0x010100640AC2F659110449B50831FBB0A72745</vt:lpwstr>
  </property>
  <property fmtid="{D5CDD505-2E9C-101B-9397-08002B2CF9AE}" pid="3" name="Order">
    <vt:r8>15100</vt:r8>
  </property>
  <property fmtid="{D5CDD505-2E9C-101B-9397-08002B2CF9AE}" pid="4" name="MediaServiceImageTags">
    <vt:lpwstr/>
  </property>
</Properties>
</file>