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31"/>
  </p:notesMasterIdLst>
  <p:sldIdLst>
    <p:sldId id="944" r:id="rId5"/>
    <p:sldId id="955" r:id="rId6"/>
    <p:sldId id="967" r:id="rId7"/>
    <p:sldId id="956" r:id="rId8"/>
    <p:sldId id="977" r:id="rId9"/>
    <p:sldId id="957" r:id="rId10"/>
    <p:sldId id="983" r:id="rId11"/>
    <p:sldId id="995" r:id="rId12"/>
    <p:sldId id="994" r:id="rId13"/>
    <p:sldId id="996" r:id="rId14"/>
    <p:sldId id="998" r:id="rId15"/>
    <p:sldId id="997" r:id="rId16"/>
    <p:sldId id="1000" r:id="rId17"/>
    <p:sldId id="1002" r:id="rId18"/>
    <p:sldId id="1003" r:id="rId19"/>
    <p:sldId id="1004" r:id="rId20"/>
    <p:sldId id="1005" r:id="rId21"/>
    <p:sldId id="1006" r:id="rId22"/>
    <p:sldId id="999" r:id="rId23"/>
    <p:sldId id="1007" r:id="rId24"/>
    <p:sldId id="962" r:id="rId25"/>
    <p:sldId id="1001" r:id="rId26"/>
    <p:sldId id="990" r:id="rId27"/>
    <p:sldId id="1008" r:id="rId28"/>
    <p:sldId id="993" r:id="rId29"/>
    <p:sldId id="945" r:id="rId30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5E8"/>
    <a:srgbClr val="B81011"/>
    <a:srgbClr val="000000"/>
    <a:srgbClr val="F09E18"/>
    <a:srgbClr val="0016A0"/>
    <a:srgbClr val="8E04FF"/>
    <a:srgbClr val="006DD0"/>
    <a:srgbClr val="67B4FE"/>
    <a:srgbClr val="6647AD"/>
    <a:srgbClr val="676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98" autoAdjust="0"/>
  </p:normalViewPr>
  <p:slideViewPr>
    <p:cSldViewPr snapToGrid="0">
      <p:cViewPr varScale="1">
        <p:scale>
          <a:sx n="94" d="100"/>
          <a:sy n="94" d="100"/>
        </p:scale>
        <p:origin x="-8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commentAuthors" Target="commentAuthors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18.11.24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xmlns="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xmlns="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-2" y="0"/>
            <a:ext cx="9144001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xmlns="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3458816" y="2216426"/>
            <a:ext cx="2311789" cy="26988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28748BCF-B490-A42D-D29A-31D8478D0913}"/>
              </a:ext>
            </a:extLst>
          </p:cNvPr>
          <p:cNvSpPr/>
          <p:nvPr userDrawn="1"/>
        </p:nvSpPr>
        <p:spPr>
          <a:xfrm>
            <a:off x="3699887" y="4770554"/>
            <a:ext cx="1888661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9" y="130498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7D79BA2-5E65-D872-7CDC-D37D97C570AA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F51D134-DF53-628C-F4D1-829D8545F04F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D778C94-E3A8-B73B-61AA-086E1BF061B5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D566137-ABBB-BF54-B8EB-9CF62FB91DEE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857270" y="6306533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FD5746A-C00B-0332-AEB4-31587C5802D8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hyperlink" Target="https://ieeexplore.ieee.org/document/1439839" TargetMode="External"/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indico.cern.ch/event/1389304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hyperlink" Target="https://ieeexplore.ieee.org/document/1439839" TargetMode="External"/><Relationship Id="rId8" Type="http://schemas.openxmlformats.org/officeDocument/2006/relationships/hyperlink" Target="https://ieeexplore.ieee.org/document/5109596" TargetMode="External"/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indico.cern.ch/event/1248907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gif"/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indico.cern.ch/event/1389304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indico.cern.ch/event/1408924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hyperlink" Target="https://ieeexplore.ieee.org/document/7017491" TargetMode="External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indico.cern.ch/event/1419912/" TargetMode="External"/><Relationship Id="rId3" Type="http://schemas.openxmlformats.org/officeDocument/2006/relationships/image" Target="../media/image39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hyperlink" Target="https://ieeexplore.ieee.org/document/8141914" TargetMode="External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6827159-6B7C-9E01-6E14-F538680C4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2BEDE7F-3FC6-54CF-01EF-0D800E4B33B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3DDF30E-B5B6-8AEA-DB4F-9007501BD1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03494A1-E166-B18D-DF51-0051E0AB56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26C651B-2EEF-995A-996A-2AF298D7C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Times"/>
                <a:cs typeface="Times"/>
              </a:rPr>
              <a:t>Recent results for Nb</a:t>
            </a:r>
            <a:r>
              <a:rPr lang="en-US" sz="3200" baseline="-25000" dirty="0">
                <a:latin typeface="Times"/>
                <a:cs typeface="Times"/>
              </a:rPr>
              <a:t>3</a:t>
            </a:r>
            <a:r>
              <a:rPr lang="en-US" sz="3200" dirty="0">
                <a:latin typeface="Times"/>
                <a:cs typeface="Times"/>
              </a:rPr>
              <a:t>Sn magnets: </a:t>
            </a:r>
            <a:r>
              <a:rPr lang="en-US" sz="3200" dirty="0" smtClean="0">
                <a:latin typeface="Times"/>
                <a:cs typeface="Times"/>
              </a:rPr>
              <a:t>production</a:t>
            </a:r>
            <a:endParaRPr lang="en-GB" sz="32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5B8613B1-AD47-7361-A44C-C7983E0BEE2B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400" dirty="0" smtClean="0">
                <a:latin typeface="Times"/>
                <a:cs typeface="Times"/>
              </a:rPr>
              <a:t>HL-LHC is the first experience with a Nb</a:t>
            </a:r>
            <a:r>
              <a:rPr lang="fr-CH" sz="2400" baseline="-25000" dirty="0" smtClean="0">
                <a:latin typeface="Times"/>
                <a:cs typeface="Times"/>
              </a:rPr>
              <a:t>3</a:t>
            </a:r>
            <a:r>
              <a:rPr lang="fr-CH" sz="2400" dirty="0" smtClean="0">
                <a:latin typeface="Times"/>
                <a:cs typeface="Times"/>
              </a:rPr>
              <a:t>Sn magnet production:</a:t>
            </a:r>
          </a:p>
          <a:p>
            <a:pPr lvl="1"/>
            <a:r>
              <a:rPr lang="fr-CH" sz="1800" dirty="0" smtClean="0">
                <a:latin typeface="Times"/>
                <a:cs typeface="Times"/>
              </a:rPr>
              <a:t>Production of 3500 km of strand, 0.85 mm diameter, completed – both CERN and the US partners using same supplier</a:t>
            </a:r>
          </a:p>
          <a:p>
            <a:pPr lvl="1"/>
            <a:r>
              <a:rPr lang="fr-CH" sz="1800" dirty="0" smtClean="0">
                <a:latin typeface="Times"/>
                <a:cs typeface="Times"/>
              </a:rPr>
              <a:t>More than 100 coils built in the US, in two sites</a:t>
            </a:r>
          </a:p>
          <a:p>
            <a:pPr lvl="1"/>
            <a:r>
              <a:rPr lang="fr-CH" sz="1800" dirty="0" smtClean="0">
                <a:latin typeface="Times"/>
                <a:cs typeface="Times"/>
              </a:rPr>
              <a:t>More than 50 coils built at CERN</a:t>
            </a:r>
          </a:p>
          <a:p>
            <a:pPr lvl="1"/>
            <a:r>
              <a:rPr lang="fr-CH" sz="1800" dirty="0" smtClean="0">
                <a:latin typeface="Times"/>
                <a:cs typeface="Times"/>
              </a:rPr>
              <a:t>Magnet assembly in two sites (LBNL and CERN), more than 20 mangets assembled</a:t>
            </a:r>
          </a:p>
          <a:p>
            <a:pPr lvl="1"/>
            <a:r>
              <a:rPr lang="fr-CH" sz="1800" dirty="0" smtClean="0">
                <a:latin typeface="Times"/>
                <a:cs typeface="Times"/>
              </a:rPr>
              <a:t>Integration of the magnet, using Al shells and bladder and keys loading, in a cold mass compatible with integration in an accelerator has been proved both in the US and at CERN in 2022-2023</a:t>
            </a:r>
          </a:p>
          <a:p>
            <a:pPr lvl="1"/>
            <a:endParaRPr lang="fr-CH" sz="1800" dirty="0">
              <a:latin typeface="Times"/>
              <a:cs typeface="Times"/>
            </a:endParaRPr>
          </a:p>
          <a:p>
            <a:r>
              <a:rPr lang="fr-CH" sz="2200" dirty="0" smtClean="0">
                <a:latin typeface="Times"/>
                <a:cs typeface="Times"/>
              </a:rPr>
              <a:t>A total of 30 magnets will be built and tested</a:t>
            </a: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111508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6827159-6B7C-9E01-6E14-F538680C4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2BEDE7F-3FC6-54CF-01EF-0D800E4B33B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3DDF30E-B5B6-8AEA-DB4F-9007501BD1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03494A1-E166-B18D-DF51-0051E0AB56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26C651B-2EEF-995A-996A-2AF298D7C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Times"/>
                <a:cs typeface="Times"/>
              </a:rPr>
              <a:t>Recent results for Nb</a:t>
            </a:r>
            <a:r>
              <a:rPr lang="en-US" sz="3200" baseline="-25000" dirty="0">
                <a:latin typeface="Times"/>
                <a:cs typeface="Times"/>
              </a:rPr>
              <a:t>3</a:t>
            </a:r>
            <a:r>
              <a:rPr lang="en-US" sz="3200" dirty="0">
                <a:latin typeface="Times"/>
                <a:cs typeface="Times"/>
              </a:rPr>
              <a:t>Sn magnets: stress limits</a:t>
            </a:r>
            <a:endParaRPr lang="en-GB" sz="32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5B8613B1-AD47-7361-A44C-C7983E0BEE2B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Similar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TQ magnet, high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preload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explored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(up to 200 MPa)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ongoing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at 200 MPa nominal performance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still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reachable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but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irreversible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performance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degradation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range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above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90% of short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(but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PIT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conductor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pPr marL="36576" indent="0">
              <a:buNone/>
            </a:pPr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1600" dirty="0">
              <a:latin typeface="Times"/>
              <a:cs typeface="Times"/>
            </a:endParaRPr>
          </a:p>
          <a:p>
            <a:endParaRPr lang="en-GB" sz="1600" dirty="0">
              <a:latin typeface="Times"/>
              <a:cs typeface="Times"/>
            </a:endParaRPr>
          </a:p>
          <a:p>
            <a:r>
              <a:rPr lang="en-GB" sz="1600" dirty="0">
                <a:latin typeface="Times"/>
                <a:cs typeface="Times"/>
              </a:rPr>
              <a:t>In </a:t>
            </a:r>
            <a:r>
              <a:rPr lang="en-GB" sz="1600" dirty="0" err="1">
                <a:latin typeface="Times"/>
                <a:cs typeface="Times"/>
              </a:rPr>
              <a:t>EuroCirCol</a:t>
            </a:r>
            <a:r>
              <a:rPr lang="en-GB" sz="1600" dirty="0">
                <a:latin typeface="Times"/>
                <a:cs typeface="Times"/>
              </a:rPr>
              <a:t> studies, a limit of 150 MPa at room temperature and 200 MPa at 1.9 K have been given – all designs satisfied these requirements </a:t>
            </a:r>
            <a:r>
              <a:rPr lang="en-US" sz="1600" dirty="0">
                <a:latin typeface="Times"/>
                <a:cs typeface="Times"/>
              </a:rPr>
              <a:t>[D. Tommasini, et al. IEEE TAS 28 (2018) 4001305] </a:t>
            </a:r>
            <a:endParaRPr lang="en-GB" sz="1600" dirty="0">
              <a:latin typeface="Times"/>
              <a:cs typeface="Times"/>
            </a:endParaRPr>
          </a:p>
          <a:p>
            <a:pPr lvl="1"/>
            <a:r>
              <a:rPr lang="en-GB" sz="1400" dirty="0">
                <a:solidFill>
                  <a:srgbClr val="C00000"/>
                </a:solidFill>
                <a:latin typeface="Times"/>
                <a:cs typeface="Times"/>
              </a:rPr>
              <a:t>With the reduction of the operational field from 16 T to 14 T, all </a:t>
            </a:r>
            <a:r>
              <a:rPr lang="en-GB" sz="1400" dirty="0" err="1">
                <a:solidFill>
                  <a:srgbClr val="C00000"/>
                </a:solidFill>
                <a:latin typeface="Times"/>
                <a:cs typeface="Times"/>
              </a:rPr>
              <a:t>EuroCirCol</a:t>
            </a:r>
            <a:r>
              <a:rPr lang="en-GB" sz="1400" dirty="0">
                <a:solidFill>
                  <a:srgbClr val="C00000"/>
                </a:solidFill>
                <a:latin typeface="Times"/>
                <a:cs typeface="Times"/>
              </a:rPr>
              <a:t> design at 14 T will satisfy the limits 120 MPa at room temperature and 150 MPa at cryogenic </a:t>
            </a:r>
            <a:r>
              <a:rPr lang="en-GB" sz="1400" dirty="0" smtClean="0">
                <a:solidFill>
                  <a:srgbClr val="C00000"/>
                </a:solidFill>
                <a:latin typeface="Times"/>
                <a:cs typeface="Times"/>
              </a:rPr>
              <a:t>conditions</a:t>
            </a:r>
            <a:endParaRPr lang="en-GB" sz="1400" dirty="0">
              <a:solidFill>
                <a:srgbClr val="C00000"/>
              </a:solidFill>
              <a:latin typeface="Times"/>
              <a:cs typeface="Times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05B83AF0-DA4B-AD91-4C23-EBC30EE8DE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599" y="1693603"/>
            <a:ext cx="7758545" cy="282540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633B357B-98F9-BBF9-419B-4A68BEB48912}"/>
              </a:ext>
            </a:extLst>
          </p:cNvPr>
          <p:cNvSpPr txBox="1"/>
          <p:nvPr/>
        </p:nvSpPr>
        <p:spPr>
          <a:xfrm>
            <a:off x="749300" y="4503647"/>
            <a:ext cx="76834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"/>
                <a:cs typeface="Times"/>
              </a:rPr>
              <a:t>Preload experiment on MQXFS7, ongoing since 2023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(S. Izquierdo Bermudez, F. Mangiarotti, et al.)</a:t>
            </a:r>
            <a:r>
              <a:rPr lang="en-US" sz="1400" dirty="0">
                <a:latin typeface="Times"/>
                <a:cs typeface="Time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43330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6827159-6B7C-9E01-6E14-F538680C4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2BEDE7F-3FC6-54CF-01EF-0D800E4B33B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3DDF30E-B5B6-8AEA-DB4F-9007501BD1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03494A1-E166-B18D-DF51-0051E0AB56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26C651B-2EEF-995A-996A-2AF298D7C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Times"/>
                <a:cs typeface="Times"/>
              </a:rPr>
              <a:t>Recent results for Nb</a:t>
            </a:r>
            <a:r>
              <a:rPr lang="en-US" sz="3200" baseline="-25000" dirty="0">
                <a:latin typeface="Times"/>
                <a:cs typeface="Times"/>
              </a:rPr>
              <a:t>3</a:t>
            </a:r>
            <a:r>
              <a:rPr lang="en-US" sz="3200" dirty="0">
                <a:latin typeface="Times"/>
                <a:cs typeface="Times"/>
              </a:rPr>
              <a:t>Sn magnets: towards 16 T</a:t>
            </a:r>
            <a:endParaRPr lang="en-GB" sz="32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5B8613B1-AD47-7361-A44C-C7983E0BEE2B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err="1">
                <a:latin typeface="Times"/>
                <a:cs typeface="Times"/>
              </a:rPr>
              <a:t>EuroCirCol</a:t>
            </a:r>
            <a:r>
              <a:rPr lang="en-GB" sz="2000" dirty="0">
                <a:latin typeface="Times"/>
                <a:cs typeface="Times"/>
              </a:rPr>
              <a:t> launched a MTP (magnet technological program) with the construction and test of </a:t>
            </a:r>
            <a:r>
              <a:rPr lang="en-GB" sz="2000" dirty="0" smtClean="0">
                <a:latin typeface="Times"/>
                <a:cs typeface="Times"/>
              </a:rPr>
              <a:t>RMM (50 mm aperture)</a:t>
            </a:r>
            <a:endParaRPr lang="en-GB" sz="2000" dirty="0">
              <a:latin typeface="Times"/>
              <a:cs typeface="Times"/>
            </a:endParaRPr>
          </a:p>
          <a:p>
            <a:pPr lvl="1"/>
            <a:r>
              <a:rPr lang="en-GB" sz="1600" dirty="0">
                <a:latin typeface="Times"/>
                <a:cs typeface="Times"/>
              </a:rPr>
              <a:t>Block coil, but no flared ends, targeting 16 T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This magnet operates with low current density and very large coil width (not affordable for FCC-</a:t>
            </a:r>
            <a:r>
              <a:rPr lang="en-GB" sz="1600" dirty="0" err="1">
                <a:latin typeface="Times"/>
                <a:cs typeface="Times"/>
              </a:rPr>
              <a:t>hh</a:t>
            </a:r>
            <a:r>
              <a:rPr lang="en-GB" sz="1600" dirty="0">
                <a:latin typeface="Times"/>
                <a:cs typeface="Times"/>
              </a:rPr>
              <a:t>)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It reached </a:t>
            </a:r>
            <a:r>
              <a:rPr lang="en-GB" sz="1600" dirty="0" smtClean="0">
                <a:latin typeface="Times"/>
                <a:cs typeface="Times"/>
              </a:rPr>
              <a:t>16.4 T, </a:t>
            </a:r>
            <a:r>
              <a:rPr lang="en-GB" sz="1600" dirty="0">
                <a:latin typeface="Times"/>
                <a:cs typeface="Times"/>
              </a:rPr>
              <a:t>proving that </a:t>
            </a:r>
            <a:r>
              <a:rPr lang="en-GB" sz="1600" dirty="0">
                <a:solidFill>
                  <a:srgbClr val="B81011"/>
                </a:solidFill>
                <a:latin typeface="Times"/>
                <a:cs typeface="Times"/>
              </a:rPr>
              <a:t>the singularity in the </a:t>
            </a:r>
            <a:r>
              <a:rPr lang="en-GB" sz="1600" dirty="0" err="1" smtClean="0">
                <a:solidFill>
                  <a:srgbClr val="B81011"/>
                </a:solidFill>
                <a:latin typeface="Times"/>
                <a:cs typeface="Times"/>
              </a:rPr>
              <a:t>straght</a:t>
            </a:r>
            <a:r>
              <a:rPr lang="en-GB" sz="1600" dirty="0" smtClean="0">
                <a:solidFill>
                  <a:srgbClr val="B81011"/>
                </a:solidFill>
                <a:latin typeface="Times"/>
                <a:cs typeface="Times"/>
              </a:rPr>
              <a:t> part of the block </a:t>
            </a:r>
            <a:r>
              <a:rPr lang="en-GB" sz="1600" dirty="0">
                <a:solidFill>
                  <a:srgbClr val="B81011"/>
                </a:solidFill>
                <a:latin typeface="Times"/>
                <a:cs typeface="Times"/>
              </a:rPr>
              <a:t>coil design is not a showstopper</a:t>
            </a:r>
            <a:r>
              <a:rPr lang="en-GB" sz="1600" dirty="0">
                <a:latin typeface="Times"/>
                <a:cs typeface="Times"/>
              </a:rPr>
              <a:t>, and that there is a </a:t>
            </a:r>
            <a:r>
              <a:rPr lang="en-GB" sz="1600" dirty="0">
                <a:solidFill>
                  <a:srgbClr val="B81011"/>
                </a:solidFill>
                <a:latin typeface="Times"/>
                <a:cs typeface="Times"/>
              </a:rPr>
              <a:t>large margin for operation at 14 T</a:t>
            </a:r>
            <a:r>
              <a:rPr lang="en-GB" sz="1600" dirty="0">
                <a:latin typeface="Times"/>
                <a:cs typeface="Times"/>
              </a:rPr>
              <a:t> on the mechanical side</a:t>
            </a: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marL="448056" lvl="1" indent="0">
              <a:buNone/>
            </a:pPr>
            <a:endParaRPr lang="en-GB" sz="1600" dirty="0">
              <a:latin typeface="Times"/>
              <a:cs typeface="Times"/>
            </a:endParaRPr>
          </a:p>
          <a:p>
            <a:pPr lvl="1"/>
            <a:r>
              <a:rPr lang="en-GB" sz="1800" dirty="0">
                <a:latin typeface="Times"/>
                <a:cs typeface="Times"/>
              </a:rPr>
              <a:t>We will reassemble with higher preload and we will manufacture a second set of </a:t>
            </a:r>
            <a:r>
              <a:rPr lang="en-GB" sz="1800" dirty="0" smtClean="0">
                <a:latin typeface="Times"/>
                <a:cs typeface="Times"/>
              </a:rPr>
              <a:t>coils </a:t>
            </a:r>
            <a:r>
              <a:rPr lang="en-GB" sz="1800" dirty="0">
                <a:latin typeface="Times"/>
                <a:cs typeface="Times"/>
              </a:rPr>
              <a:t>to verify reproducibility (in 2024-2025</a:t>
            </a:r>
            <a:r>
              <a:rPr lang="en-GB" sz="1800" dirty="0" smtClean="0">
                <a:latin typeface="Times"/>
                <a:cs typeface="Times"/>
              </a:rPr>
              <a:t>)</a:t>
            </a:r>
            <a:endParaRPr lang="en-GB" sz="1800" dirty="0">
              <a:latin typeface="Times"/>
              <a:cs typeface="Times"/>
            </a:endParaRPr>
          </a:p>
        </p:txBody>
      </p:sp>
      <p:pic>
        <p:nvPicPr>
          <p:cNvPr id="10" name="Picture 9" descr="RMM.png">
            <a:extLst>
              <a:ext uri="{FF2B5EF4-FFF2-40B4-BE49-F238E27FC236}">
                <a16:creationId xmlns:a16="http://schemas.microsoft.com/office/drawing/2014/main" xmlns="" id="{800BADCA-BCB4-0626-58C2-323F08F369B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143" y="3349825"/>
            <a:ext cx="3821891" cy="1933831"/>
          </a:xfrm>
          <a:prstGeom prst="rect">
            <a:avLst/>
          </a:prstGeom>
        </p:spPr>
      </p:pic>
      <p:pic>
        <p:nvPicPr>
          <p:cNvPr id="11" name="Picture 10" descr="RMM_training.png">
            <a:extLst>
              <a:ext uri="{FF2B5EF4-FFF2-40B4-BE49-F238E27FC236}">
                <a16:creationId xmlns:a16="http://schemas.microsoft.com/office/drawing/2014/main" xmlns="" id="{B18B8FF4-0BE7-7652-DD04-132EAD8333D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923" y="2970442"/>
            <a:ext cx="2909179" cy="22874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C6F4454-B13E-C909-D694-11708309D91E}"/>
              </a:ext>
            </a:extLst>
          </p:cNvPr>
          <p:cNvSpPr txBox="1"/>
          <p:nvPr/>
        </p:nvSpPr>
        <p:spPr>
          <a:xfrm>
            <a:off x="2560082" y="5283656"/>
            <a:ext cx="52453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Times"/>
                <a:cs typeface="Times"/>
              </a:rPr>
              <a:t>Cross-section and training of RMM [E. </a:t>
            </a:r>
            <a:r>
              <a:rPr lang="en-US" sz="1100" dirty="0" err="1">
                <a:latin typeface="Times"/>
                <a:cs typeface="Times"/>
              </a:rPr>
              <a:t>Gautheron</a:t>
            </a:r>
            <a:r>
              <a:rPr lang="en-US" sz="1100" dirty="0">
                <a:latin typeface="Times"/>
                <a:cs typeface="Times"/>
              </a:rPr>
              <a:t>, et al. IEEE TAS 33 (2023) 4004108] 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xmlns="" id="{975CF1BA-8556-2C2E-A4F2-B114F75EBE19}"/>
              </a:ext>
            </a:extLst>
          </p:cNvPr>
          <p:cNvCxnSpPr/>
          <p:nvPr/>
        </p:nvCxnSpPr>
        <p:spPr>
          <a:xfrm>
            <a:off x="135012" y="4222196"/>
            <a:ext cx="97576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ADC1023-4C78-5E74-D64C-58EE45A908B2}"/>
              </a:ext>
            </a:extLst>
          </p:cNvPr>
          <p:cNvSpPr txBox="1"/>
          <p:nvPr/>
        </p:nvSpPr>
        <p:spPr>
          <a:xfrm>
            <a:off x="351966" y="3914419"/>
            <a:ext cx="5148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16 T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139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Contents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2"/>
                </a:solidFill>
                <a:latin typeface="Times"/>
                <a:cs typeface="Times"/>
              </a:rPr>
              <a:t>Guidelines and updated targets</a:t>
            </a: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Recent results and their implication</a:t>
            </a: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Planned magnets</a:t>
            </a:r>
          </a:p>
          <a:p>
            <a:pPr marL="36576" indent="0">
              <a:buNone/>
            </a:pPr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Updated roadmap </a:t>
            </a: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Nb</a:t>
            </a:r>
            <a:r>
              <a:rPr lang="en-GB" sz="2400" baseline="-25000" dirty="0">
                <a:latin typeface="Times"/>
                <a:cs typeface="Times"/>
              </a:rPr>
              <a:t>3</a:t>
            </a:r>
            <a:r>
              <a:rPr lang="en-GB" sz="2400" dirty="0">
                <a:latin typeface="Times"/>
                <a:cs typeface="Times"/>
              </a:rPr>
              <a:t>Sn conductor status and challenges</a:t>
            </a: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HTS challenges (followed by talk from A. Ballarino)</a:t>
            </a:r>
            <a:endParaRPr lang="en-GB" sz="18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625068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1880C58-3355-B8A4-A02F-7C5D756319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4622AA3-78C5-8E20-0BE5-37B9DD6185E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B576484-BFB2-3E23-9403-776441442D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2E1A3B6-8DAC-D050-F85B-44DB31932A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9028DA50-08E7-F794-A13E-C43554C3A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>
                <a:latin typeface="Times"/>
                <a:cs typeface="Times"/>
              </a:rPr>
              <a:t>FalconD</a:t>
            </a:r>
            <a:r>
              <a:rPr lang="en-US" dirty="0">
                <a:latin typeface="Times"/>
                <a:cs typeface="Times"/>
              </a:rPr>
              <a:t> (cos </a:t>
            </a:r>
            <a:r>
              <a:rPr lang="en-US" dirty="0">
                <a:latin typeface="Symbol" panose="05050102010706020507" pitchFamily="18" charset="2"/>
                <a:cs typeface="Times"/>
              </a:rPr>
              <a:t>q</a:t>
            </a:r>
            <a:r>
              <a:rPr lang="en-US" dirty="0">
                <a:latin typeface="Times"/>
                <a:cs typeface="Times"/>
              </a:rPr>
              <a:t>, two layers)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A8374F29-9EE7-16F9-5FE5-9A5AB5F8935F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"/>
                <a:cs typeface="Times"/>
              </a:rPr>
              <a:t>This is the most conservative magnet, based on two layer </a:t>
            </a:r>
            <a:r>
              <a:rPr lang="en-GB" sz="2000" dirty="0" err="1">
                <a:latin typeface="Times"/>
                <a:cs typeface="Times"/>
              </a:rPr>
              <a:t>cos</a:t>
            </a:r>
            <a:r>
              <a:rPr lang="en-GB" sz="2000" dirty="0" err="1">
                <a:latin typeface="Symbol" panose="05050102010706020507" pitchFamily="18" charset="2"/>
                <a:cs typeface="Times"/>
              </a:rPr>
              <a:t>q</a:t>
            </a:r>
            <a:r>
              <a:rPr lang="en-GB" sz="2000" dirty="0">
                <a:latin typeface="Times"/>
                <a:cs typeface="Times"/>
              </a:rPr>
              <a:t>,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with a 12 T operational field and possibility of reaching fields above 13 T </a:t>
            </a:r>
            <a:r>
              <a:rPr lang="en-GB" sz="2000" dirty="0">
                <a:latin typeface="Times"/>
                <a:cs typeface="Times"/>
              </a:rPr>
              <a:t>with a very low quantity of conductor (INFN Italy, manufacturing in industry)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See talk on HFM forum, March </a:t>
            </a:r>
            <a:r>
              <a:rPr lang="en-GB" sz="1600" dirty="0">
                <a:latin typeface="Times"/>
                <a:cs typeface="Times"/>
                <a:hlinkClick r:id="rId2"/>
              </a:rPr>
              <a:t>https://indico.cern.ch/event/1389304</a:t>
            </a:r>
            <a:r>
              <a:rPr lang="en-GB" sz="1600" dirty="0">
                <a:latin typeface="Times"/>
                <a:cs typeface="Times"/>
              </a:rPr>
              <a:t> </a:t>
            </a:r>
          </a:p>
          <a:p>
            <a:r>
              <a:rPr lang="en-GB" sz="2000" dirty="0">
                <a:latin typeface="Times"/>
                <a:cs typeface="Times"/>
              </a:rPr>
              <a:t>Winding starting this year, test in 2026</a:t>
            </a:r>
          </a:p>
          <a:p>
            <a:r>
              <a:rPr lang="en-GB" sz="2000" dirty="0">
                <a:latin typeface="Times"/>
                <a:cs typeface="Times"/>
              </a:rPr>
              <a:t>INFN is also proposing a 4 layer design aiming at 14 T</a:t>
            </a: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7E0C531-3397-B0AB-08CE-C5188328C7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0187" y="3020881"/>
            <a:ext cx="2895599" cy="29326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7872B77A-D079-EF66-659C-5B809DA3E3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1693" y="3241690"/>
            <a:ext cx="3367605" cy="24909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A5939F2-0746-A879-4946-2B5C6DA80877}"/>
              </a:ext>
            </a:extLst>
          </p:cNvPr>
          <p:cNvSpPr txBox="1"/>
          <p:nvPr/>
        </p:nvSpPr>
        <p:spPr>
          <a:xfrm>
            <a:off x="1403588" y="5814654"/>
            <a:ext cx="6782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CH" sz="1600" dirty="0" err="1">
                <a:latin typeface="Times" panose="02020603050405020304" pitchFamily="18" charset="0"/>
                <a:cs typeface="Times" panose="02020603050405020304" pitchFamily="18" charset="0"/>
              </a:rPr>
              <a:t>FalconD</a:t>
            </a:r>
            <a:r>
              <a:rPr lang="fr-CH" sz="1600" dirty="0">
                <a:latin typeface="Times" panose="02020603050405020304" pitchFamily="18" charset="0"/>
                <a:cs typeface="Times" panose="02020603050405020304" pitchFamily="18" charset="0"/>
              </a:rPr>
              <a:t> cross-section and </a:t>
            </a:r>
            <a:r>
              <a:rPr lang="fr-CH" sz="1600" dirty="0" err="1"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6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GB" sz="1600" b="0" i="0" dirty="0">
                <a:solidFill>
                  <a:schemeClr val="tx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[R. Valente, et al., </a:t>
            </a:r>
            <a:r>
              <a:rPr lang="en-GB" sz="1600" b="0" i="0" u="sng" dirty="0">
                <a:solidFill>
                  <a:schemeClr val="tx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IEEE TAS 30 (2020) </a:t>
            </a:r>
            <a:r>
              <a:rPr lang="en-GB" sz="1600" b="0" i="0" u="sng" dirty="0">
                <a:solidFill>
                  <a:schemeClr val="tx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4001905</a:t>
            </a:r>
            <a:endParaRPr lang="en-GB" sz="1600" dirty="0">
              <a:solidFill>
                <a:schemeClr val="tx2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083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1C9BA48-2CAC-11B0-71BA-95E5F0C169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1FC3481-1AB6-02D9-7647-A877C18C511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1CBCEC64-2DEE-24B8-9F5F-6BB61E7486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5A83E7A-EE9C-FECA-AD32-B480E075F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E3350D79-5E81-3FB6-ADD1-B86F2E34D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14 T, block design, CERN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758D1E93-5495-E6C4-600D-9F22C694EA3A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Block </a:t>
            </a:r>
            <a:r>
              <a:rPr lang="en-GB" sz="2400" dirty="0" smtClean="0">
                <a:latin typeface="Times"/>
                <a:cs typeface="Times"/>
              </a:rPr>
              <a:t>coil</a:t>
            </a:r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  <a:latin typeface="Times"/>
              <a:cs typeface="Times"/>
            </a:endParaRPr>
          </a:p>
          <a:p>
            <a:pPr lvl="1"/>
            <a:r>
              <a:rPr lang="en-GB" sz="1600" dirty="0" err="1" smtClean="0">
                <a:latin typeface="Times"/>
                <a:cs typeface="Times"/>
              </a:rPr>
              <a:t>FrescaII</a:t>
            </a:r>
            <a:r>
              <a:rPr lang="en-GB" sz="1600" dirty="0" smtClean="0">
                <a:latin typeface="Times"/>
                <a:cs typeface="Times"/>
              </a:rPr>
              <a:t>, achieving 14.6 T, </a:t>
            </a:r>
            <a:r>
              <a:rPr lang="en-GB" sz="1600" dirty="0">
                <a:latin typeface="Times"/>
                <a:cs typeface="Times"/>
              </a:rPr>
              <a:t>is </a:t>
            </a:r>
            <a:r>
              <a:rPr lang="en-GB" sz="1600" dirty="0" smtClean="0">
                <a:latin typeface="Times"/>
                <a:cs typeface="Times"/>
              </a:rPr>
              <a:t>based on block coil</a:t>
            </a:r>
            <a:endParaRPr lang="en-GB" sz="1600" dirty="0">
              <a:latin typeface="Times"/>
              <a:cs typeface="Times"/>
            </a:endParaRPr>
          </a:p>
          <a:p>
            <a:pPr lvl="1"/>
            <a:r>
              <a:rPr lang="en-GB" sz="1600" dirty="0">
                <a:latin typeface="Times"/>
                <a:cs typeface="Times"/>
              </a:rPr>
              <a:t>Same coil design as HD2 reached 13.74 T at 4.5 K in 2005-2010</a:t>
            </a:r>
          </a:p>
          <a:p>
            <a:pPr lvl="1"/>
            <a:r>
              <a:rPr lang="en-GB" sz="1600" dirty="0" smtClean="0">
                <a:latin typeface="Times"/>
                <a:cs typeface="Times"/>
              </a:rPr>
              <a:t>A </a:t>
            </a:r>
            <a:r>
              <a:rPr lang="en-GB" sz="1600" dirty="0">
                <a:latin typeface="Times"/>
                <a:cs typeface="Times"/>
              </a:rPr>
              <a:t>simple </a:t>
            </a:r>
            <a:r>
              <a:rPr lang="en-GB" sz="1600" dirty="0" smtClean="0">
                <a:latin typeface="Times"/>
                <a:cs typeface="Times"/>
              </a:rPr>
              <a:t>design based on a two-layer coil, </a:t>
            </a:r>
            <a:r>
              <a:rPr lang="en-GB" sz="1600" dirty="0">
                <a:latin typeface="Times"/>
                <a:cs typeface="Times"/>
              </a:rPr>
              <a:t>no grading is proposed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Design is ongoing, winding in 2025 and test in 2026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Support from the LBNL for the cable manufacturing (more than 40 strands, same of </a:t>
            </a:r>
            <a:r>
              <a:rPr lang="en-GB" sz="1600" dirty="0" smtClean="0">
                <a:latin typeface="Times"/>
                <a:cs typeface="Times"/>
              </a:rPr>
              <a:t>TF1</a:t>
            </a:r>
            <a:r>
              <a:rPr lang="en-GB" sz="1600" dirty="0">
                <a:latin typeface="Times"/>
                <a:cs typeface="Times"/>
              </a:rPr>
              <a:t>)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See talk on 14 T meeting, February 2023 </a:t>
            </a:r>
            <a:r>
              <a:rPr lang="en-GB" sz="1600" dirty="0">
                <a:latin typeface="Times"/>
                <a:cs typeface="Times"/>
                <a:hlinkClick r:id="rId2"/>
              </a:rPr>
              <a:t>https://indico.cern.ch/event/1248907/</a:t>
            </a:r>
            <a:r>
              <a:rPr lang="en-GB" sz="1600" dirty="0">
                <a:latin typeface="Times"/>
                <a:cs typeface="Times"/>
              </a:rPr>
              <a:t>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7290562-5421-D8D7-E0C6-18A230160A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0347" y="3828131"/>
            <a:ext cx="1886565" cy="18477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28542129-3A7E-0ECF-0B2A-78036633AA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3918" y="4190769"/>
            <a:ext cx="1659522" cy="1574780"/>
          </a:xfrm>
          <a:prstGeom prst="rect">
            <a:avLst/>
          </a:prstGeom>
        </p:spPr>
      </p:pic>
      <p:pic>
        <p:nvPicPr>
          <p:cNvPr id="2" name="Picture 1" descr="HD2.png">
            <a:extLst>
              <a:ext uri="{FF2B5EF4-FFF2-40B4-BE49-F238E27FC236}">
                <a16:creationId xmlns:a16="http://schemas.microsoft.com/office/drawing/2014/main" xmlns="" id="{DE0F4639-D2D9-290A-CECA-413D37016DE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3" y="3855821"/>
            <a:ext cx="2274377" cy="16740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475454A-6F45-66AF-8A5D-35B0FC4367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25140" y="3354274"/>
            <a:ext cx="2434127" cy="21755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B5A80B5-253E-A2F2-CA6D-F3AA087F8CFE}"/>
              </a:ext>
            </a:extLst>
          </p:cNvPr>
          <p:cNvSpPr txBox="1"/>
          <p:nvPr/>
        </p:nvSpPr>
        <p:spPr>
          <a:xfrm>
            <a:off x="217088" y="5757271"/>
            <a:ext cx="51289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HD2 cross-section and </a:t>
            </a:r>
            <a:r>
              <a:rPr lang="fr-CH" sz="1200" dirty="0" err="1"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GB" sz="1200" b="0" i="0" dirty="0">
                <a:solidFill>
                  <a:schemeClr val="tx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[G. L. </a:t>
            </a:r>
            <a:r>
              <a:rPr lang="en-GB" sz="1200" b="0" i="0" dirty="0" err="1">
                <a:solidFill>
                  <a:schemeClr val="tx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Sabbi</a:t>
            </a:r>
            <a:r>
              <a:rPr lang="en-GB" sz="1200" b="0" i="0" dirty="0">
                <a:solidFill>
                  <a:schemeClr val="tx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, et al., </a:t>
            </a:r>
            <a:r>
              <a:rPr lang="en-GB" sz="1200" b="0" i="0" u="sng" dirty="0">
                <a:solidFill>
                  <a:schemeClr val="tx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IEEE TAS 15 (2005) 1128-1131</a:t>
            </a:r>
            <a:r>
              <a:rPr lang="en-GB" sz="1200" b="0" i="0" dirty="0">
                <a:solidFill>
                  <a:schemeClr val="tx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</a:p>
          <a:p>
            <a:pPr algn="l"/>
            <a:r>
              <a:rPr lang="en-GB" sz="1200" b="0" i="0" dirty="0">
                <a:solidFill>
                  <a:schemeClr val="tx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P. Ferracin, et al., </a:t>
            </a:r>
            <a:r>
              <a:rPr lang="en-GB" sz="1200" b="0" i="0" u="sng" dirty="0">
                <a:solidFill>
                  <a:schemeClr val="tx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IEEE TAS19 (2009) 1240-1243</a:t>
            </a:r>
            <a:r>
              <a:rPr lang="en-GB" sz="1200" b="0" i="0" u="sng" dirty="0">
                <a:solidFill>
                  <a:schemeClr val="tx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en-GB" sz="1200" dirty="0">
              <a:solidFill>
                <a:schemeClr val="tx2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BB940C1-1B68-AC04-3B03-E975CA0B0978}"/>
              </a:ext>
            </a:extLst>
          </p:cNvPr>
          <p:cNvSpPr txBox="1"/>
          <p:nvPr/>
        </p:nvSpPr>
        <p:spPr>
          <a:xfrm>
            <a:off x="5732865" y="5750207"/>
            <a:ext cx="3411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CERN 14 T cross-section and 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coil </a:t>
            </a:r>
          </a:p>
          <a:p>
            <a:pPr algn="ctr"/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(J. C. Perez, S. Izquierdo Bermudez, A. Haziot et al)</a:t>
            </a:r>
            <a:endParaRPr lang="en-GB" sz="1200" dirty="0">
              <a:solidFill>
                <a:schemeClr val="tx2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826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1C9BA48-2CAC-11B0-71BA-95E5F0C169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1FC3481-1AB6-02D9-7647-A877C18C511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1CBCEC64-2DEE-24B8-9F5F-6BB61E7486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5A83E7A-EE9C-FECA-AD32-B480E075F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E3350D79-5E81-3FB6-ADD1-B86F2E34D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14 T, block design, CEA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758D1E93-5495-E6C4-600D-9F22C694EA3A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"/>
                <a:cs typeface="Times"/>
              </a:rPr>
              <a:t>CEA is developing a more complex block design (F2D2), with grading and four </a:t>
            </a:r>
            <a:r>
              <a:rPr lang="en-GB" sz="2000" dirty="0" smtClean="0">
                <a:latin typeface="Times"/>
                <a:cs typeface="Times"/>
              </a:rPr>
              <a:t>layers coils</a:t>
            </a:r>
            <a:endParaRPr lang="en-GB" sz="2000" dirty="0">
              <a:latin typeface="Times"/>
              <a:cs typeface="Times"/>
            </a:endParaRPr>
          </a:p>
          <a:p>
            <a:pPr lvl="1"/>
            <a:r>
              <a:rPr lang="en-GB" sz="1600" dirty="0">
                <a:latin typeface="Times"/>
                <a:cs typeface="Times"/>
              </a:rPr>
              <a:t>Winding and test </a:t>
            </a:r>
            <a:r>
              <a:rPr lang="en-GB" sz="1600" dirty="0" smtClean="0">
                <a:latin typeface="Times"/>
                <a:cs typeface="Times"/>
              </a:rPr>
              <a:t>will take place after </a:t>
            </a:r>
            <a:r>
              <a:rPr lang="en-GB" sz="1600" dirty="0">
                <a:latin typeface="Times"/>
                <a:cs typeface="Times"/>
              </a:rPr>
              <a:t>2025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Intermediate step: R2D2, to have two racetrack with two different cables - winding is ongoing and test in 2026, with target field of 11.5 T</a:t>
            </a:r>
          </a:p>
        </p:txBody>
      </p:sp>
      <p:pic>
        <p:nvPicPr>
          <p:cNvPr id="1026" name="Picture 2" descr="Collection Star Wars Droids R2D2 et BB8 modèle 3D $79 - .3ds .c4d .max .ma  .obj - Free3D">
            <a:extLst>
              <a:ext uri="{FF2B5EF4-FFF2-40B4-BE49-F238E27FC236}">
                <a16:creationId xmlns:a16="http://schemas.microsoft.com/office/drawing/2014/main" xmlns="" id="{AE13EB46-364A-D572-E82D-FBA9B600BD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536" y="3992996"/>
            <a:ext cx="1558646" cy="1558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\\cern.ch\dfs\Users\e\etodesco\Desktop\cea.png">
            <a:extLst>
              <a:ext uri="{FF2B5EF4-FFF2-40B4-BE49-F238E27FC236}">
                <a16:creationId xmlns:a16="http://schemas.microsoft.com/office/drawing/2014/main" xmlns="" id="{AFDF2954-ADA8-FFFD-F270-3B46A247D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7973" y="2418230"/>
            <a:ext cx="662870" cy="55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91F53B0-BC06-9464-3857-E91CB244DD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056" y="3645326"/>
            <a:ext cx="1805330" cy="16681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80A0D7F-BC63-0D79-1CF4-C81A4A57B275}"/>
              </a:ext>
            </a:extLst>
          </p:cNvPr>
          <p:cNvSpPr txBox="1"/>
          <p:nvPr/>
        </p:nvSpPr>
        <p:spPr>
          <a:xfrm>
            <a:off x="107490" y="5455136"/>
            <a:ext cx="49954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0" i="0" dirty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F2D2 cross-section and coil [H. Felice, et al., IEEE TAS 29 (2019) 4001807]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2D35713-2A28-6AB7-9258-53294E9AE738}"/>
              </a:ext>
            </a:extLst>
          </p:cNvPr>
          <p:cNvSpPr txBox="1"/>
          <p:nvPr/>
        </p:nvSpPr>
        <p:spPr>
          <a:xfrm>
            <a:off x="5980099" y="5652846"/>
            <a:ext cx="33068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0" dirty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R2D2 cross-section and 3D model</a:t>
            </a:r>
          </a:p>
          <a:p>
            <a:r>
              <a:rPr lang="en-GB" sz="1100" dirty="0">
                <a:solidFill>
                  <a:schemeClr val="tx2"/>
                </a:solidFill>
                <a:latin typeface="Times New Roman" panose="02020603050405020304" pitchFamily="18" charset="0"/>
              </a:rPr>
              <a:t>[</a:t>
            </a:r>
            <a:r>
              <a:rPr lang="en-GB" sz="1100" b="0" i="0" dirty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V. </a:t>
            </a:r>
            <a:r>
              <a:rPr lang="en-GB" sz="1100" b="0" i="0" dirty="0" err="1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Calvelli</a:t>
            </a:r>
            <a:r>
              <a:rPr lang="en-GB" sz="1100" b="0" i="0" dirty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, et al., IEEE TAS 31 (2021) 4002706]</a:t>
            </a:r>
            <a:endParaRPr lang="en-GB" sz="1100" dirty="0">
              <a:solidFill>
                <a:schemeClr val="tx2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4E3300A1-2C57-4B63-9FDE-F6C3E35EF3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7934" y="2768581"/>
            <a:ext cx="2714822" cy="272200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FE93C35C-9ED7-121F-C8D9-9301D798EE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2756" y="3353874"/>
            <a:ext cx="2319279" cy="2231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18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1C9BA48-2CAC-11B0-71BA-95E5F0C169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1FC3481-1AB6-02D9-7647-A877C18C511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1CBCEC64-2DEE-24B8-9F5F-6BB61E7486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5A83E7A-EE9C-FECA-AD32-B480E075F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E3350D79-5E81-3FB6-ADD1-B86F2E34D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14 T, common coil, CIEMAT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758D1E93-5495-E6C4-600D-9F22C694EA3A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"/>
                <a:cs typeface="Times"/>
              </a:rPr>
              <a:t>Common coil design has been </a:t>
            </a:r>
            <a:r>
              <a:rPr lang="en-GB" sz="2000" dirty="0" smtClean="0">
                <a:latin typeface="Times"/>
                <a:cs typeface="Times"/>
              </a:rPr>
              <a:t>proposed since the </a:t>
            </a:r>
            <a:r>
              <a:rPr lang="en-GB" sz="2000" dirty="0">
                <a:latin typeface="Times"/>
                <a:cs typeface="Times"/>
              </a:rPr>
              <a:t>last century 	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Advantage is to have flat coils (most of them)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Design is less effective (more conductor)</a:t>
            </a:r>
          </a:p>
          <a:p>
            <a:r>
              <a:rPr lang="en-GB" sz="2000" dirty="0">
                <a:latin typeface="Times"/>
                <a:cs typeface="Times"/>
              </a:rPr>
              <a:t>CIEMAT is proposing to manufacture such magnet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Design is ongoing, test not before 2027</a:t>
            </a:r>
          </a:p>
          <a:p>
            <a:r>
              <a:rPr lang="en-GB" sz="2000" dirty="0">
                <a:latin typeface="Times"/>
                <a:cs typeface="Times"/>
              </a:rPr>
              <a:t>Intermediate step: ISAAC magnet, with two racetrack coils from CERN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Target field above 12 T, it has a short sample of 14 T, test in 2025 (see also meeting on 21 March 2024, </a:t>
            </a:r>
            <a:r>
              <a:rPr lang="en-GB" sz="1600" dirty="0">
                <a:latin typeface="Times"/>
                <a:cs typeface="Times"/>
                <a:hlinkClick r:id="rId2"/>
              </a:rPr>
              <a:t>https://indico.cern.ch/event/1389304/</a:t>
            </a:r>
            <a:r>
              <a:rPr lang="en-GB" sz="1600" dirty="0">
                <a:latin typeface="Times"/>
                <a:cs typeface="Times"/>
              </a:rPr>
              <a:t> 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1FD02022-7011-9F06-C225-704F316678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137" y="3564167"/>
            <a:ext cx="4499107" cy="233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4EDAC2B-5BDE-F9C5-43B3-70A46FA430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7116" y="3939898"/>
            <a:ext cx="1800045" cy="1850852"/>
          </a:xfrm>
          <a:prstGeom prst="rect">
            <a:avLst/>
          </a:prstGeom>
        </p:spPr>
      </p:pic>
      <p:pic>
        <p:nvPicPr>
          <p:cNvPr id="10" name="Imagen 1">
            <a:extLst>
              <a:ext uri="{FF2B5EF4-FFF2-40B4-BE49-F238E27FC236}">
                <a16:creationId xmlns:a16="http://schemas.microsoft.com/office/drawing/2014/main" xmlns="" id="{6D4A7819-2CC1-42A4-FA0D-71006C2E7F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2508" y="3764312"/>
            <a:ext cx="2219276" cy="1931278"/>
          </a:xfrm>
          <a:prstGeom prst="rect">
            <a:avLst/>
          </a:prstGeom>
        </p:spPr>
      </p:pic>
      <p:pic>
        <p:nvPicPr>
          <p:cNvPr id="11" name="Picture 4" descr="\\cern.ch\dfs\Users\e\etodesco\Desktop\logo_ciemat.gif">
            <a:extLst>
              <a:ext uri="{FF2B5EF4-FFF2-40B4-BE49-F238E27FC236}">
                <a16:creationId xmlns:a16="http://schemas.microsoft.com/office/drawing/2014/main" xmlns="" id="{8A0F1404-0888-A099-4A9B-29D741C7F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8011" y="3450845"/>
            <a:ext cx="1180990" cy="474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80A0D7F-BC63-0D79-1CF4-C81A4A57B275}"/>
              </a:ext>
            </a:extLst>
          </p:cNvPr>
          <p:cNvSpPr txBox="1"/>
          <p:nvPr/>
        </p:nvSpPr>
        <p:spPr>
          <a:xfrm>
            <a:off x="266251" y="5943575"/>
            <a:ext cx="49954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Common coil concept (R. Gupta, et al.)</a:t>
            </a:r>
            <a:endParaRPr lang="en-GB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3007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1C9BA48-2CAC-11B0-71BA-95E5F0C169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1FC3481-1AB6-02D9-7647-A877C18C511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 smtClean="0">
                <a:latin typeface="Times"/>
                <a:cs typeface="Times"/>
              </a:rPr>
              <a:t>June 2024</a:t>
            </a:r>
            <a:endParaRPr lang="en-US" sz="1050" dirty="0">
              <a:latin typeface="Times"/>
              <a:cs typeface="Time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1CBCEC64-2DEE-24B8-9F5F-6BB61E7486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5A83E7A-EE9C-FECA-AD32-B480E075F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E3350D79-5E81-3FB6-ADD1-B86F2E34D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14 T, stress managed common coil, PSI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758D1E93-5495-E6C4-600D-9F22C694EA3A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"/>
                <a:cs typeface="Times"/>
              </a:rPr>
              <a:t>PSI is proposing a fully stress-managed </a:t>
            </a:r>
            <a:r>
              <a:rPr lang="en-GB" sz="2000" dirty="0" smtClean="0">
                <a:latin typeface="Times"/>
                <a:cs typeface="Times"/>
              </a:rPr>
              <a:t>magnet, with grading</a:t>
            </a:r>
            <a:endParaRPr lang="en-GB" sz="2000" dirty="0">
              <a:latin typeface="Times"/>
              <a:cs typeface="Times"/>
            </a:endParaRPr>
          </a:p>
          <a:p>
            <a:pPr lvl="1"/>
            <a:r>
              <a:rPr lang="en-GB" sz="1600" dirty="0">
                <a:latin typeface="Times"/>
                <a:cs typeface="Times"/>
              </a:rPr>
              <a:t>Stress management at 14 T is not required, but adds margin to a large production</a:t>
            </a:r>
          </a:p>
          <a:p>
            <a:pPr lvl="1"/>
            <a:r>
              <a:rPr lang="en-GB" sz="1600" dirty="0" smtClean="0">
                <a:latin typeface="Times"/>
                <a:cs typeface="Times"/>
              </a:rPr>
              <a:t>Stress is managed </a:t>
            </a:r>
            <a:r>
              <a:rPr lang="en-GB" sz="1600" dirty="0">
                <a:latin typeface="Times"/>
                <a:cs typeface="Times"/>
              </a:rPr>
              <a:t>both vertically and horizontally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The asymmetric coil design allows to have only flat coils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Test not before 2026</a:t>
            </a:r>
          </a:p>
          <a:p>
            <a:r>
              <a:rPr lang="en-GB" sz="2000" dirty="0">
                <a:latin typeface="Times"/>
                <a:cs typeface="Times"/>
              </a:rPr>
              <a:t>Intermediate step: a small model proving the technology, to be tested in 2024</a:t>
            </a:r>
            <a:endParaRPr lang="en-GB" sz="2800" dirty="0">
              <a:latin typeface="Times"/>
              <a:cs typeface="Time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22F916FD-592C-88AA-1EAD-B1D088A457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496" y="2968370"/>
            <a:ext cx="2964787" cy="29821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E4D901F-EFA4-9746-4B6C-1F8C8559DC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0482" y="3412699"/>
            <a:ext cx="2163035" cy="25832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56E6B49A-76CC-D203-EC77-792B728A8E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0687" y="5163974"/>
            <a:ext cx="1924689" cy="7865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31FAB84C-20AF-E3E8-CD90-54053A0D48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5523" y="3301659"/>
            <a:ext cx="2991389" cy="140115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80A0D7F-BC63-0D79-1CF4-C81A4A57B275}"/>
              </a:ext>
            </a:extLst>
          </p:cNvPr>
          <p:cNvSpPr txBox="1"/>
          <p:nvPr/>
        </p:nvSpPr>
        <p:spPr>
          <a:xfrm>
            <a:off x="2000405" y="5943575"/>
            <a:ext cx="49954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Stress managed common coil [D. </a:t>
            </a:r>
            <a:r>
              <a:rPr lang="en-GB" sz="1200" b="0" i="0" dirty="0" err="1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Araujo</a:t>
            </a:r>
            <a:r>
              <a:rPr lang="en-GB" sz="12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,. B. </a:t>
            </a:r>
            <a:r>
              <a:rPr lang="en-GB" sz="1200" b="0" i="0" dirty="0" err="1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Auchmann</a:t>
            </a:r>
            <a:r>
              <a:rPr lang="en-GB" sz="12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, et al.</a:t>
            </a:r>
            <a:r>
              <a:rPr lang="en-GB" sz="12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]</a:t>
            </a:r>
            <a:endParaRPr lang="en-GB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5243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Contents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2"/>
                </a:solidFill>
                <a:latin typeface="Times"/>
                <a:cs typeface="Times"/>
              </a:rPr>
              <a:t>Guidelines and updated targets</a:t>
            </a: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Recent results and their implication</a:t>
            </a: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Planned magnets</a:t>
            </a:r>
          </a:p>
          <a:p>
            <a:pPr marL="36576" indent="0">
              <a:buNone/>
            </a:pPr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Updated roadmap </a:t>
            </a: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Nb</a:t>
            </a:r>
            <a:r>
              <a:rPr lang="en-GB" sz="2400" baseline="-25000" dirty="0">
                <a:latin typeface="Times"/>
                <a:cs typeface="Times"/>
              </a:rPr>
              <a:t>3</a:t>
            </a:r>
            <a:r>
              <a:rPr lang="en-GB" sz="2400" dirty="0">
                <a:latin typeface="Times"/>
                <a:cs typeface="Times"/>
              </a:rPr>
              <a:t>Sn conductor status and challenges</a:t>
            </a: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HTS challenges (followed by talk from A. Ballarino)</a:t>
            </a:r>
            <a:endParaRPr lang="en-GB" sz="18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326731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0ACD1834-B046-B932-B025-2ACAC39D7DDE}"/>
              </a:ext>
            </a:extLst>
          </p:cNvPr>
          <p:cNvSpPr txBox="1">
            <a:spLocks/>
          </p:cNvSpPr>
          <p:nvPr/>
        </p:nvSpPr>
        <p:spPr>
          <a:xfrm>
            <a:off x="467139" y="1333144"/>
            <a:ext cx="8219661" cy="316194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4800" dirty="0">
                <a:latin typeface="Book Antiqua"/>
                <a:cs typeface="Book Antiqua"/>
              </a:rPr>
              <a:t>HFM status, </a:t>
            </a:r>
          </a:p>
          <a:p>
            <a:pPr algn="ctr"/>
            <a:r>
              <a:rPr lang="en-GB" sz="4800" dirty="0">
                <a:latin typeface="Book Antiqua"/>
                <a:cs typeface="Book Antiqua"/>
              </a:rPr>
              <a:t>with focus on Nb</a:t>
            </a:r>
            <a:r>
              <a:rPr lang="en-GB" sz="4800" baseline="-25000" dirty="0">
                <a:latin typeface="Book Antiqua"/>
                <a:cs typeface="Book Antiqua"/>
              </a:rPr>
              <a:t>3</a:t>
            </a:r>
            <a:r>
              <a:rPr lang="en-GB" sz="4800" dirty="0">
                <a:latin typeface="Book Antiqua"/>
                <a:cs typeface="Book Antiqua"/>
              </a:rPr>
              <a:t>Sn</a:t>
            </a:r>
            <a:br>
              <a:rPr lang="en-GB" sz="4800" dirty="0">
                <a:latin typeface="Book Antiqua"/>
                <a:cs typeface="Book Antiqua"/>
              </a:rPr>
            </a:br>
            <a:endParaRPr lang="en-GB" sz="4800" dirty="0">
              <a:latin typeface="Book Antiqua"/>
              <a:cs typeface="Book Antiqu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C2A23DD-A797-A786-5E31-AA19D3B7FFBC}"/>
              </a:ext>
            </a:extLst>
          </p:cNvPr>
          <p:cNvSpPr txBox="1"/>
          <p:nvPr/>
        </p:nvSpPr>
        <p:spPr>
          <a:xfrm>
            <a:off x="1312985" y="4641955"/>
            <a:ext cx="36744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u="sng" dirty="0">
                <a:latin typeface="Book Antiqua"/>
                <a:cs typeface="Book Antiqua"/>
              </a:rPr>
              <a:t>E. Todesco</a:t>
            </a:r>
            <a:r>
              <a:rPr lang="fr-CH" sz="2400" dirty="0">
                <a:latin typeface="Book Antiqua"/>
                <a:cs typeface="Book Antiqua"/>
              </a:rPr>
              <a:t>, B. </a:t>
            </a:r>
            <a:r>
              <a:rPr lang="fr-CH" sz="2400" dirty="0" err="1">
                <a:latin typeface="Book Antiqua"/>
                <a:cs typeface="Book Antiqua"/>
              </a:rPr>
              <a:t>Auchmann</a:t>
            </a:r>
            <a:endParaRPr lang="x-none" sz="2400" dirty="0">
              <a:latin typeface="Book Antiqua"/>
              <a:cs typeface="Book Antiqu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B963441-C360-6CCC-AFA5-F15573172F17}"/>
              </a:ext>
            </a:extLst>
          </p:cNvPr>
          <p:cNvSpPr txBox="1"/>
          <p:nvPr/>
        </p:nvSpPr>
        <p:spPr>
          <a:xfrm>
            <a:off x="1312985" y="5158154"/>
            <a:ext cx="54425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latin typeface="Book Antiqua"/>
                <a:cs typeface="Book Antiqua"/>
              </a:rPr>
              <a:t>7 June 2024, LDG in BNL</a:t>
            </a:r>
          </a:p>
          <a:p>
            <a:r>
              <a:rPr lang="fr-CH" dirty="0">
                <a:latin typeface="Book Antiqua"/>
                <a:cs typeface="Book Antiqua"/>
              </a:rPr>
              <a:t>(previous talk at LDG on HFM was in </a:t>
            </a:r>
            <a:r>
              <a:rPr lang="fr-CH" dirty="0" smtClean="0">
                <a:latin typeface="Book Antiqua"/>
                <a:cs typeface="Book Antiqua"/>
              </a:rPr>
              <a:t>26 April 2024</a:t>
            </a:r>
          </a:p>
          <a:p>
            <a:r>
              <a:rPr lang="fr-CH" dirty="0" smtClean="0">
                <a:latin typeface="Book Antiqua"/>
                <a:cs typeface="Book Antiqua"/>
              </a:rPr>
              <a:t> see</a:t>
            </a:r>
            <a:r>
              <a:rPr lang="fr-CH" dirty="0">
                <a:latin typeface="Book Antiqua"/>
                <a:cs typeface="Book Antiqua"/>
              </a:rPr>
              <a:t> </a:t>
            </a:r>
            <a:r>
              <a:rPr lang="fr-CH" dirty="0">
                <a:latin typeface="Book Antiqua"/>
                <a:cs typeface="Book Antiqua"/>
                <a:hlinkClick r:id="rId2"/>
              </a:rPr>
              <a:t>https://indico.cern.ch/event/1408924</a:t>
            </a:r>
            <a:r>
              <a:rPr lang="fr-CH" dirty="0" smtClean="0">
                <a:latin typeface="Book Antiqua"/>
                <a:cs typeface="Book Antiqua"/>
                <a:hlinkClick r:id="rId2"/>
              </a:rPr>
              <a:t>/</a:t>
            </a:r>
            <a:r>
              <a:rPr lang="fr-CH" dirty="0" smtClean="0">
                <a:latin typeface="Book Antiqua"/>
                <a:cs typeface="Book Antiqua"/>
              </a:rPr>
              <a:t> )</a:t>
            </a:r>
            <a:endParaRPr lang="x-none" dirty="0">
              <a:latin typeface="Book Antiqua"/>
              <a:cs typeface="Book Antiqua"/>
            </a:endParaRP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050" dirty="0" smtClean="0">
                <a:latin typeface="Times"/>
                <a:cs typeface="Times"/>
              </a:rPr>
              <a:t>June </a:t>
            </a:r>
            <a:r>
              <a:rPr lang="en-US" sz="1050" dirty="0">
                <a:latin typeface="Times"/>
                <a:cs typeface="Times"/>
              </a:rPr>
              <a:t>2024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217979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B. </a:t>
            </a:r>
            <a:r>
              <a:rPr lang="en-US" sz="1050" dirty="0" err="1">
                <a:latin typeface="Times"/>
                <a:cs typeface="Times"/>
              </a:rPr>
              <a:t>Auchmann</a:t>
            </a:r>
            <a:r>
              <a:rPr lang="en-US" sz="1050" dirty="0">
                <a:latin typeface="Times"/>
                <a:cs typeface="Times"/>
              </a:rPr>
              <a:t>, 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398" y="140037"/>
            <a:ext cx="8719620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"/>
                <a:cs typeface="Times"/>
              </a:rPr>
              <a:t>Roadmap to full scale prototypes</a:t>
            </a:r>
            <a:endParaRPr lang="en-GB" sz="40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123412"/>
            <a:ext cx="8226854" cy="486961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Times"/>
                <a:cs typeface="Times"/>
              </a:rPr>
              <a:t>At the horizon of HL-LHC </a:t>
            </a:r>
            <a:r>
              <a:rPr lang="en-GB" sz="1800" dirty="0" err="1">
                <a:latin typeface="Times"/>
                <a:cs typeface="Times"/>
              </a:rPr>
              <a:t>RunIV</a:t>
            </a:r>
            <a:r>
              <a:rPr lang="en-GB" sz="1800" dirty="0">
                <a:latin typeface="Times"/>
                <a:cs typeface="Times"/>
              </a:rPr>
              <a:t>, we shall </a:t>
            </a:r>
            <a:r>
              <a:rPr lang="en-GB" sz="1800" dirty="0">
                <a:solidFill>
                  <a:srgbClr val="B81011"/>
                </a:solidFill>
                <a:latin typeface="Times"/>
                <a:cs typeface="Times"/>
              </a:rPr>
              <a:t>select one or two designs</a:t>
            </a:r>
            <a:r>
              <a:rPr lang="en-GB" sz="1800" dirty="0">
                <a:latin typeface="Times"/>
                <a:cs typeface="Times"/>
              </a:rPr>
              <a:t>, and have a short model program (at least </a:t>
            </a:r>
            <a:r>
              <a:rPr lang="en-GB" sz="1800" dirty="0" smtClean="0">
                <a:latin typeface="Times"/>
                <a:cs typeface="Times"/>
              </a:rPr>
              <a:t>five models) </a:t>
            </a:r>
            <a:r>
              <a:rPr lang="en-GB" sz="1800" dirty="0">
                <a:latin typeface="Times"/>
                <a:cs typeface="Times"/>
              </a:rPr>
              <a:t>to explore performance reproducibility, dependence on assembly parameters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This should take about 4 </a:t>
            </a:r>
            <a:r>
              <a:rPr lang="en-GB" sz="1600" dirty="0" smtClean="0">
                <a:latin typeface="Times"/>
                <a:cs typeface="Times"/>
              </a:rPr>
              <a:t>years</a:t>
            </a:r>
            <a:endParaRPr lang="en-GB" sz="1600" dirty="0">
              <a:latin typeface="Times"/>
              <a:cs typeface="Times"/>
            </a:endParaRPr>
          </a:p>
          <a:p>
            <a:r>
              <a:rPr lang="en-GB" sz="1800" dirty="0">
                <a:latin typeface="Times"/>
                <a:cs typeface="Times"/>
              </a:rPr>
              <a:t>During </a:t>
            </a:r>
            <a:r>
              <a:rPr lang="en-GB" sz="1800" dirty="0" err="1">
                <a:latin typeface="Times"/>
                <a:cs typeface="Times"/>
              </a:rPr>
              <a:t>RunV</a:t>
            </a:r>
            <a:r>
              <a:rPr lang="en-GB" sz="1800" dirty="0">
                <a:latin typeface="Times"/>
                <a:cs typeface="Times"/>
              </a:rPr>
              <a:t>, we shall </a:t>
            </a:r>
            <a:r>
              <a:rPr lang="en-GB" sz="1800" dirty="0">
                <a:solidFill>
                  <a:srgbClr val="B81011"/>
                </a:solidFill>
                <a:latin typeface="Times"/>
                <a:cs typeface="Times"/>
              </a:rPr>
              <a:t>launch the scaling to 15 m</a:t>
            </a:r>
            <a:endParaRPr lang="en-GB" sz="1800" dirty="0">
              <a:latin typeface="Times"/>
              <a:cs typeface="Times"/>
            </a:endParaRPr>
          </a:p>
          <a:p>
            <a:pPr lvl="1"/>
            <a:r>
              <a:rPr lang="en-GB" sz="1400" dirty="0">
                <a:latin typeface="Times"/>
                <a:cs typeface="Times"/>
              </a:rPr>
              <a:t>To be completed at the end of the decade, where we shall be ready for industrialization</a:t>
            </a:r>
          </a:p>
          <a:p>
            <a:pPr lvl="1"/>
            <a:r>
              <a:rPr lang="en-GB" sz="1400" dirty="0">
                <a:latin typeface="Times"/>
                <a:cs typeface="Times"/>
              </a:rPr>
              <a:t>One could also involve industry already in this phase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0" y="2496911"/>
            <a:ext cx="9144000" cy="3617503"/>
            <a:chOff x="0" y="2496911"/>
            <a:chExt cx="9144000" cy="3617503"/>
          </a:xfrm>
        </p:grpSpPr>
        <p:grpSp>
          <p:nvGrpSpPr>
            <p:cNvPr id="9" name="Group 8"/>
            <p:cNvGrpSpPr/>
            <p:nvPr/>
          </p:nvGrpSpPr>
          <p:grpSpPr>
            <a:xfrm>
              <a:off x="0" y="3571273"/>
              <a:ext cx="9144000" cy="2543141"/>
              <a:chOff x="0" y="1275606"/>
              <a:chExt cx="9144000" cy="2543141"/>
            </a:xfrm>
          </p:grpSpPr>
          <p:sp>
            <p:nvSpPr>
              <p:cNvPr id="10" name="Chevron 9"/>
              <p:cNvSpPr/>
              <p:nvPr/>
            </p:nvSpPr>
            <p:spPr>
              <a:xfrm>
                <a:off x="0" y="2141698"/>
                <a:ext cx="2658169" cy="715634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accent6"/>
                    </a:solidFill>
                    <a:latin typeface="Times"/>
                    <a:cs typeface="Times"/>
                  </a:rPr>
                  <a:t>Ongoing 12 T and 14 T short models (seven designs, 1 or 2 of each type)</a:t>
                </a:r>
              </a:p>
            </p:txBody>
          </p:sp>
          <p:sp>
            <p:nvSpPr>
              <p:cNvPr id="11" name="Chevron 10"/>
              <p:cNvSpPr/>
              <p:nvPr/>
            </p:nvSpPr>
            <p:spPr>
              <a:xfrm>
                <a:off x="1966189" y="1275606"/>
                <a:ext cx="2356984" cy="936104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rgbClr val="4D4D4D"/>
                    </a:solidFill>
                    <a:latin typeface="Times"/>
                    <a:cs typeface="Times"/>
                  </a:rPr>
                  <a:t>Short model program on two selected designs</a:t>
                </a:r>
              </a:p>
              <a:p>
                <a:pPr algn="ctr"/>
                <a:r>
                  <a:rPr lang="en-US" sz="1400" dirty="0">
                    <a:solidFill>
                      <a:srgbClr val="4D4D4D"/>
                    </a:solidFill>
                    <a:latin typeface="Times"/>
                    <a:cs typeface="Times"/>
                  </a:rPr>
                  <a:t>(&gt;5 of each type)</a:t>
                </a:r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flipV="1">
                <a:off x="4114974" y="1758383"/>
                <a:ext cx="12802" cy="1603569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4127186" y="2596577"/>
                <a:ext cx="1928733" cy="52322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Selection of final design </a:t>
                </a:r>
              </a:p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to start long magnets</a:t>
                </a:r>
              </a:p>
            </p:txBody>
          </p:sp>
          <p:grpSp>
            <p:nvGrpSpPr>
              <p:cNvPr id="25" name="Group 24"/>
              <p:cNvGrpSpPr/>
              <p:nvPr/>
            </p:nvGrpSpPr>
            <p:grpSpPr>
              <a:xfrm>
                <a:off x="71500" y="3363838"/>
                <a:ext cx="9072500" cy="454909"/>
                <a:chOff x="71500" y="3363838"/>
                <a:chExt cx="9072500" cy="454909"/>
              </a:xfrm>
            </p:grpSpPr>
            <p:grpSp>
              <p:nvGrpSpPr>
                <p:cNvPr id="26" name="Group 25"/>
                <p:cNvGrpSpPr/>
                <p:nvPr/>
              </p:nvGrpSpPr>
              <p:grpSpPr>
                <a:xfrm>
                  <a:off x="71500" y="3363838"/>
                  <a:ext cx="9072500" cy="216024"/>
                  <a:chOff x="71500" y="3435846"/>
                  <a:chExt cx="9072500" cy="216024"/>
                </a:xfrm>
              </p:grpSpPr>
              <p:sp>
                <p:nvSpPr>
                  <p:cNvPr id="31" name="Rectangle 30"/>
                  <p:cNvSpPr/>
                  <p:nvPr/>
                </p:nvSpPr>
                <p:spPr>
                  <a:xfrm>
                    <a:off x="71500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2024</a:t>
                    </a:r>
                  </a:p>
                </p:txBody>
              </p:sp>
              <p:sp>
                <p:nvSpPr>
                  <p:cNvPr id="32" name="Rectangle 31"/>
                  <p:cNvSpPr/>
                  <p:nvPr/>
                </p:nvSpPr>
                <p:spPr>
                  <a:xfrm>
                    <a:off x="575556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2025</a:t>
                    </a:r>
                  </a:p>
                </p:txBody>
              </p:sp>
              <p:sp>
                <p:nvSpPr>
                  <p:cNvPr id="33" name="Rectangle 32"/>
                  <p:cNvSpPr/>
                  <p:nvPr/>
                </p:nvSpPr>
                <p:spPr>
                  <a:xfrm>
                    <a:off x="1079612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2026</a:t>
                    </a:r>
                  </a:p>
                </p:txBody>
              </p:sp>
              <p:sp>
                <p:nvSpPr>
                  <p:cNvPr id="34" name="Rectangle 33"/>
                  <p:cNvSpPr/>
                  <p:nvPr/>
                </p:nvSpPr>
                <p:spPr>
                  <a:xfrm>
                    <a:off x="1583668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2027</a:t>
                    </a:r>
                  </a:p>
                </p:txBody>
              </p:sp>
              <p:sp>
                <p:nvSpPr>
                  <p:cNvPr id="35" name="Rectangle 34"/>
                  <p:cNvSpPr/>
                  <p:nvPr/>
                </p:nvSpPr>
                <p:spPr>
                  <a:xfrm>
                    <a:off x="2087724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2028</a:t>
                    </a:r>
                  </a:p>
                </p:txBody>
              </p:sp>
              <p:sp>
                <p:nvSpPr>
                  <p:cNvPr id="36" name="Rectangle 35"/>
                  <p:cNvSpPr/>
                  <p:nvPr/>
                </p:nvSpPr>
                <p:spPr>
                  <a:xfrm>
                    <a:off x="2591780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2029</a:t>
                    </a:r>
                  </a:p>
                </p:txBody>
              </p:sp>
              <p:sp>
                <p:nvSpPr>
                  <p:cNvPr id="37" name="Rectangle 36"/>
                  <p:cNvSpPr/>
                  <p:nvPr/>
                </p:nvSpPr>
                <p:spPr>
                  <a:xfrm>
                    <a:off x="3095836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2030</a:t>
                    </a:r>
                  </a:p>
                </p:txBody>
              </p:sp>
              <p:sp>
                <p:nvSpPr>
                  <p:cNvPr id="38" name="Rectangle 37"/>
                  <p:cNvSpPr/>
                  <p:nvPr/>
                </p:nvSpPr>
                <p:spPr>
                  <a:xfrm>
                    <a:off x="3599892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2031</a:t>
                    </a:r>
                  </a:p>
                </p:txBody>
              </p:sp>
              <p:sp>
                <p:nvSpPr>
                  <p:cNvPr id="39" name="Rectangle 38"/>
                  <p:cNvSpPr/>
                  <p:nvPr/>
                </p:nvSpPr>
                <p:spPr>
                  <a:xfrm>
                    <a:off x="4103948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2032</a:t>
                    </a:r>
                  </a:p>
                </p:txBody>
              </p:sp>
              <p:sp>
                <p:nvSpPr>
                  <p:cNvPr id="40" name="Rectangle 39"/>
                  <p:cNvSpPr/>
                  <p:nvPr/>
                </p:nvSpPr>
                <p:spPr>
                  <a:xfrm>
                    <a:off x="4608429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2033</a:t>
                    </a:r>
                  </a:p>
                </p:txBody>
              </p:sp>
              <p:sp>
                <p:nvSpPr>
                  <p:cNvPr id="41" name="Rectangle 40"/>
                  <p:cNvSpPr/>
                  <p:nvPr/>
                </p:nvSpPr>
                <p:spPr>
                  <a:xfrm>
                    <a:off x="5112485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2034</a:t>
                    </a:r>
                  </a:p>
                </p:txBody>
              </p:sp>
              <p:sp>
                <p:nvSpPr>
                  <p:cNvPr id="42" name="Rectangle 41"/>
                  <p:cNvSpPr/>
                  <p:nvPr/>
                </p:nvSpPr>
                <p:spPr>
                  <a:xfrm>
                    <a:off x="5616541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2035</a:t>
                    </a:r>
                  </a:p>
                </p:txBody>
              </p:sp>
              <p:sp>
                <p:nvSpPr>
                  <p:cNvPr id="43" name="Rectangle 42"/>
                  <p:cNvSpPr/>
                  <p:nvPr/>
                </p:nvSpPr>
                <p:spPr>
                  <a:xfrm>
                    <a:off x="6120172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2036</a:t>
                    </a:r>
                  </a:p>
                </p:txBody>
              </p:sp>
              <p:sp>
                <p:nvSpPr>
                  <p:cNvPr id="44" name="Rectangle 43"/>
                  <p:cNvSpPr/>
                  <p:nvPr/>
                </p:nvSpPr>
                <p:spPr>
                  <a:xfrm>
                    <a:off x="6624228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2037</a:t>
                    </a:r>
                  </a:p>
                </p:txBody>
              </p:sp>
              <p:sp>
                <p:nvSpPr>
                  <p:cNvPr id="45" name="Rectangle 44"/>
                  <p:cNvSpPr/>
                  <p:nvPr/>
                </p:nvSpPr>
                <p:spPr>
                  <a:xfrm>
                    <a:off x="7128284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2038</a:t>
                    </a:r>
                  </a:p>
                </p:txBody>
              </p:sp>
              <p:sp>
                <p:nvSpPr>
                  <p:cNvPr id="46" name="Rectangle 45"/>
                  <p:cNvSpPr/>
                  <p:nvPr/>
                </p:nvSpPr>
                <p:spPr>
                  <a:xfrm>
                    <a:off x="7632340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2039</a:t>
                    </a:r>
                  </a:p>
                </p:txBody>
              </p:sp>
              <p:sp>
                <p:nvSpPr>
                  <p:cNvPr id="47" name="Rectangle 46"/>
                  <p:cNvSpPr/>
                  <p:nvPr/>
                </p:nvSpPr>
                <p:spPr>
                  <a:xfrm>
                    <a:off x="8136396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2040</a:t>
                    </a:r>
                  </a:p>
                </p:txBody>
              </p:sp>
              <p:sp>
                <p:nvSpPr>
                  <p:cNvPr id="48" name="Rectangle 47"/>
                  <p:cNvSpPr/>
                  <p:nvPr/>
                </p:nvSpPr>
                <p:spPr>
                  <a:xfrm>
                    <a:off x="8639944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2041</a:t>
                    </a:r>
                  </a:p>
                </p:txBody>
              </p:sp>
            </p:grpSp>
            <p:sp>
              <p:nvSpPr>
                <p:cNvPr id="27" name="Rectangle 26"/>
                <p:cNvSpPr/>
                <p:nvPr/>
              </p:nvSpPr>
              <p:spPr>
                <a:xfrm>
                  <a:off x="71500" y="3598767"/>
                  <a:ext cx="1012261" cy="21998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LHC </a:t>
                  </a:r>
                  <a:r>
                    <a:rPr lang="en-US" sz="12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RunIII</a:t>
                  </a:r>
                  <a:endParaRPr lang="en-US" sz="12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2584136" y="3602724"/>
                  <a:ext cx="2023868" cy="21206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HL-LHC </a:t>
                  </a:r>
                  <a:r>
                    <a:rPr lang="en-US" sz="12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RunIV</a:t>
                  </a:r>
                  <a:endParaRPr lang="en-US" sz="12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5616540" y="3598766"/>
                  <a:ext cx="2015799" cy="219981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HL-LHC </a:t>
                  </a:r>
                  <a:r>
                    <a:rPr lang="en-US" sz="12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RunV</a:t>
                  </a:r>
                  <a:endParaRPr lang="en-US" sz="12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8121840" y="3592991"/>
                  <a:ext cx="1015756" cy="21602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HL-LHC </a:t>
                  </a:r>
                  <a:r>
                    <a:rPr lang="en-US" sz="9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RunVI</a:t>
                  </a:r>
                  <a:endParaRPr lang="en-US" sz="9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</p:grpSp>
        </p:grpSp>
        <p:sp>
          <p:nvSpPr>
            <p:cNvPr id="49" name="Chevron 48"/>
            <p:cNvSpPr/>
            <p:nvPr/>
          </p:nvSpPr>
          <p:spPr>
            <a:xfrm>
              <a:off x="4030078" y="3162648"/>
              <a:ext cx="2821053" cy="788891"/>
            </a:xfrm>
            <a:prstGeom prst="chevron">
              <a:avLst/>
            </a:prstGeom>
            <a:gradFill flip="none" rotWithShape="1">
              <a:gsLst>
                <a:gs pos="0">
                  <a:srgbClr val="B81011"/>
                </a:gs>
                <a:gs pos="100000">
                  <a:srgbClr val="FFFFFF"/>
                </a:gs>
              </a:gsLst>
              <a:lin ang="108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4D4D4D"/>
                  </a:solidFill>
                  <a:latin typeface="Times"/>
                  <a:cs typeface="Times"/>
                </a:rPr>
                <a:t>5 m long prototypes of one selected design</a:t>
              </a:r>
            </a:p>
            <a:p>
              <a:pPr algn="ctr"/>
              <a:r>
                <a:rPr lang="en-US" sz="1600" dirty="0">
                  <a:solidFill>
                    <a:srgbClr val="4D4D4D"/>
                  </a:solidFill>
                  <a:latin typeface="Times"/>
                  <a:cs typeface="Times"/>
                </a:rPr>
                <a:t>(&gt;5 of each type)</a:t>
              </a:r>
            </a:p>
          </p:txBody>
        </p:sp>
        <p:sp>
          <p:nvSpPr>
            <p:cNvPr id="50" name="Chevron 49"/>
            <p:cNvSpPr/>
            <p:nvPr/>
          </p:nvSpPr>
          <p:spPr>
            <a:xfrm>
              <a:off x="6045116" y="2496911"/>
              <a:ext cx="3098884" cy="788891"/>
            </a:xfrm>
            <a:prstGeom prst="chevron">
              <a:avLst/>
            </a:prstGeom>
            <a:gradFill flip="none" rotWithShape="1">
              <a:gsLst>
                <a:gs pos="0">
                  <a:srgbClr val="B81011"/>
                </a:gs>
                <a:gs pos="100000">
                  <a:srgbClr val="FFFFFF"/>
                </a:gs>
              </a:gsLst>
              <a:lin ang="108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4D4D4D"/>
                  </a:solidFill>
                  <a:latin typeface="Times"/>
                  <a:cs typeface="Times"/>
                </a:rPr>
                <a:t>15 m long prototypes (&gt;5 of each type)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244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B. </a:t>
            </a:r>
            <a:r>
              <a:rPr lang="en-US" sz="1050" dirty="0" err="1">
                <a:latin typeface="Times"/>
                <a:cs typeface="Times"/>
              </a:rPr>
              <a:t>Auchmann</a:t>
            </a:r>
            <a:r>
              <a:rPr lang="en-US" sz="1050" dirty="0">
                <a:latin typeface="Times"/>
                <a:cs typeface="Times"/>
              </a:rPr>
              <a:t>, 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398" y="140037"/>
            <a:ext cx="8719620" cy="940443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Times"/>
                <a:cs typeface="Times"/>
              </a:rPr>
              <a:t>Industrialization, production, and commissioning</a:t>
            </a:r>
            <a:endParaRPr lang="en-GB" sz="3200" dirty="0">
              <a:solidFill>
                <a:schemeClr val="tx2"/>
              </a:solidFill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123412"/>
            <a:ext cx="8226854" cy="486961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At the end of HL-LHC, tender for the series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Production and test over nine years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Installation and commissioning in parallel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0" y="2865639"/>
            <a:ext cx="9144000" cy="3357360"/>
            <a:chOff x="0" y="1317882"/>
            <a:chExt cx="9144000" cy="2496909"/>
          </a:xfrm>
        </p:grpSpPr>
        <p:grpSp>
          <p:nvGrpSpPr>
            <p:cNvPr id="52" name="Group 51"/>
            <p:cNvGrpSpPr/>
            <p:nvPr/>
          </p:nvGrpSpPr>
          <p:grpSpPr>
            <a:xfrm>
              <a:off x="71500" y="3363838"/>
              <a:ext cx="9072500" cy="216024"/>
              <a:chOff x="71500" y="3435846"/>
              <a:chExt cx="9072500" cy="216024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71500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2040</a:t>
                </a: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575556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2041</a:t>
                </a: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1079612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2042</a:t>
                </a: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1583668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2043</a:t>
                </a:r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2087724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2044</a:t>
                </a: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2591780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2045</a:t>
                </a: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3095836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2046</a:t>
                </a: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3599892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2047</a:t>
                </a: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103948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2048</a:t>
                </a: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4608429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2049</a:t>
                </a: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5112485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2050</a:t>
                </a: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5616541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2051</a:t>
                </a:r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6120172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2052</a:t>
                </a: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6624228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2053</a:t>
                </a: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7128284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2054</a:t>
                </a:r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7632340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2055</a:t>
                </a:r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8136396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2056</a:t>
                </a:r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8639944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2057</a:t>
                </a: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0" y="1317882"/>
              <a:ext cx="8047497" cy="2496909"/>
              <a:chOff x="0" y="1317882"/>
              <a:chExt cx="8047497" cy="2496909"/>
            </a:xfrm>
          </p:grpSpPr>
          <p:sp>
            <p:nvSpPr>
              <p:cNvPr id="54" name="Chevron 53"/>
              <p:cNvSpPr/>
              <p:nvPr/>
            </p:nvSpPr>
            <p:spPr>
              <a:xfrm>
                <a:off x="0" y="2161892"/>
                <a:ext cx="2771800" cy="713398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accent6"/>
                    </a:solidFill>
                    <a:latin typeface="Times"/>
                    <a:cs typeface="Times"/>
                  </a:rPr>
                  <a:t>Industrialization (pre-series magnets)</a:t>
                </a:r>
              </a:p>
            </p:txBody>
          </p:sp>
          <p:sp>
            <p:nvSpPr>
              <p:cNvPr id="55" name="Chevron 54"/>
              <p:cNvSpPr/>
              <p:nvPr/>
            </p:nvSpPr>
            <p:spPr>
              <a:xfrm>
                <a:off x="2407568" y="1687545"/>
                <a:ext cx="4536504" cy="597838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4D4D4D"/>
                    </a:solidFill>
                    <a:latin typeface="Times"/>
                    <a:cs typeface="Times"/>
                  </a:rPr>
                  <a:t>Production and test</a:t>
                </a:r>
              </a:p>
            </p:txBody>
          </p:sp>
          <p:sp>
            <p:nvSpPr>
              <p:cNvPr id="56" name="Chevron 55"/>
              <p:cNvSpPr/>
              <p:nvPr/>
            </p:nvSpPr>
            <p:spPr>
              <a:xfrm>
                <a:off x="3510993" y="1317882"/>
                <a:ext cx="4536504" cy="432048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rgbClr val="4D4D4D"/>
                    </a:solidFill>
                    <a:latin typeface="Times"/>
                    <a:cs typeface="Times"/>
                  </a:rPr>
                  <a:t>Installation and commissioning</a:t>
                </a:r>
              </a:p>
            </p:txBody>
          </p:sp>
          <p:cxnSp>
            <p:nvCxnSpPr>
              <p:cNvPr id="57" name="Straight Arrow Connector 56"/>
              <p:cNvCxnSpPr/>
              <p:nvPr/>
            </p:nvCxnSpPr>
            <p:spPr>
              <a:xfrm flipV="1">
                <a:off x="2082800" y="2879723"/>
                <a:ext cx="0" cy="450292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426244" y="2992487"/>
                <a:ext cx="1652603" cy="30777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Tender for the series</a:t>
                </a: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71500" y="3598767"/>
                <a:ext cx="1512168" cy="21602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LHC </a:t>
                </a:r>
                <a:r>
                  <a:rPr lang="en-US" sz="1200" dirty="0" err="1">
                    <a:solidFill>
                      <a:srgbClr val="000000"/>
                    </a:solidFill>
                    <a:latin typeface="Times"/>
                    <a:cs typeface="Times"/>
                  </a:rPr>
                  <a:t>RunVI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23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Contents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2"/>
                </a:solidFill>
                <a:latin typeface="Times"/>
                <a:cs typeface="Times"/>
              </a:rPr>
              <a:t>Guidelines and updated targets</a:t>
            </a: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Recent results and their implication</a:t>
            </a: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Planned magnets</a:t>
            </a:r>
          </a:p>
          <a:p>
            <a:pPr marL="36576" indent="0">
              <a:buNone/>
            </a:pPr>
            <a:endParaRPr lang="en-GB" sz="2400" dirty="0">
              <a:solidFill>
                <a:schemeClr val="bg1">
                  <a:lumMod val="65000"/>
                </a:schemeClr>
              </a:solidFill>
              <a:latin typeface="Times"/>
              <a:cs typeface="Times"/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Updated roadmap </a:t>
            </a: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Nb</a:t>
            </a:r>
            <a:r>
              <a:rPr lang="en-GB" sz="2400" baseline="-25000" dirty="0">
                <a:latin typeface="Times"/>
                <a:cs typeface="Times"/>
              </a:rPr>
              <a:t>3</a:t>
            </a:r>
            <a:r>
              <a:rPr lang="en-GB" sz="2400" dirty="0">
                <a:latin typeface="Times"/>
                <a:cs typeface="Times"/>
              </a:rPr>
              <a:t>Sn conductor status and challenges</a:t>
            </a: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HTS challenges (followed by talk from A. Ballarino)</a:t>
            </a:r>
            <a:endParaRPr lang="en-GB" sz="18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2465430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35A99F9-525C-F61F-22FF-39AE97D157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1B716D-9EEE-5DB9-1B28-A52DC707DE1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0163CC0C-31D9-59CB-AC29-86007BEC87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BD05081-8F92-F67B-16E2-B80C2EC1ED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D3555301-EA66-9253-C1EE-FB508114E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Conductor historical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51E9B366-51ED-FD4B-B48E-7BA87821C49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"/>
                <a:cs typeface="Times"/>
              </a:rPr>
              <a:t>Targets for the conductor set in 2014: </a:t>
            </a:r>
          </a:p>
          <a:p>
            <a:pPr lvl="1"/>
            <a:r>
              <a:rPr lang="en-GB" sz="1600" dirty="0">
                <a:effectLst/>
                <a:latin typeface="Times"/>
                <a:ea typeface="Times New Roman" panose="02020603050405020304" pitchFamily="18" charset="0"/>
                <a:cs typeface="Times"/>
              </a:rPr>
              <a:t>Critical current of 1500 A/mm</a:t>
            </a:r>
            <a:r>
              <a:rPr lang="en-GB" sz="1600" baseline="30000" dirty="0">
                <a:effectLst/>
                <a:latin typeface="Times"/>
                <a:ea typeface="Times New Roman" panose="02020603050405020304" pitchFamily="18" charset="0"/>
                <a:cs typeface="Times"/>
              </a:rPr>
              <a:t>2</a:t>
            </a:r>
            <a:r>
              <a:rPr lang="en-GB" sz="1600" dirty="0">
                <a:effectLst/>
                <a:latin typeface="Times"/>
                <a:ea typeface="Times New Roman" panose="02020603050405020304" pitchFamily="18" charset="0"/>
                <a:cs typeface="Times"/>
              </a:rPr>
              <a:t> at 16 T and 4.2 K (it is 1000 A/mm</a:t>
            </a:r>
            <a:r>
              <a:rPr lang="en-GB" sz="1600" baseline="30000" dirty="0">
                <a:effectLst/>
                <a:latin typeface="Times"/>
                <a:ea typeface="Times New Roman" panose="02020603050405020304" pitchFamily="18" charset="0"/>
                <a:cs typeface="Times"/>
              </a:rPr>
              <a:t>2</a:t>
            </a:r>
            <a:r>
              <a:rPr lang="en-GB" sz="1600" dirty="0">
                <a:effectLst/>
                <a:latin typeface="Times"/>
                <a:ea typeface="Times New Roman" panose="02020603050405020304" pitchFamily="18" charset="0"/>
                <a:cs typeface="Times"/>
              </a:rPr>
              <a:t> in the HL LHC conductor requirements) </a:t>
            </a:r>
          </a:p>
          <a:p>
            <a:pPr lvl="1"/>
            <a:r>
              <a:rPr lang="en-GB" sz="1600" dirty="0">
                <a:latin typeface="Times"/>
                <a:ea typeface="Times New Roman" panose="02020603050405020304" pitchFamily="18" charset="0"/>
                <a:cs typeface="Times"/>
              </a:rPr>
              <a:t>Filament size of 20 </a:t>
            </a:r>
            <a:r>
              <a:rPr lang="en-GB" sz="1600" dirty="0">
                <a:latin typeface="Symbol" panose="05050102010706020507" pitchFamily="18" charset="2"/>
                <a:ea typeface="Times New Roman" panose="02020603050405020304" pitchFamily="18" charset="0"/>
                <a:cs typeface="Times"/>
              </a:rPr>
              <a:t>m</a:t>
            </a:r>
            <a:r>
              <a:rPr lang="en-GB" sz="1600" dirty="0">
                <a:latin typeface="Times"/>
                <a:ea typeface="Times New Roman" panose="02020603050405020304" pitchFamily="18" charset="0"/>
                <a:cs typeface="Times"/>
              </a:rPr>
              <a:t>m (it is 50 </a:t>
            </a:r>
            <a:r>
              <a:rPr lang="en-GB" sz="1600" dirty="0">
                <a:latin typeface="Symbol" charset="2"/>
                <a:ea typeface="Times New Roman" panose="02020603050405020304" pitchFamily="18" charset="0"/>
                <a:cs typeface="Symbol" charset="2"/>
              </a:rPr>
              <a:t>m</a:t>
            </a:r>
            <a:r>
              <a:rPr lang="en-GB" sz="1600" dirty="0">
                <a:latin typeface="Times"/>
                <a:ea typeface="Times New Roman" panose="02020603050405020304" pitchFamily="18" charset="0"/>
                <a:cs typeface="Times"/>
              </a:rPr>
              <a:t>m in </a:t>
            </a:r>
            <a:r>
              <a:rPr lang="en-GB" sz="1600" dirty="0" smtClean="0">
                <a:latin typeface="Times"/>
                <a:ea typeface="Times New Roman" panose="02020603050405020304" pitchFamily="18" charset="0"/>
                <a:cs typeface="Times"/>
              </a:rPr>
              <a:t>HL-LHC</a:t>
            </a:r>
            <a:r>
              <a:rPr lang="en-GB" sz="1600" dirty="0">
                <a:latin typeface="Times"/>
                <a:ea typeface="Times New Roman" panose="02020603050405020304" pitchFamily="18" charset="0"/>
                <a:cs typeface="Times"/>
              </a:rPr>
              <a:t>)</a:t>
            </a:r>
          </a:p>
          <a:p>
            <a:pPr lvl="1"/>
            <a:endParaRPr lang="en-GB" sz="1600" dirty="0" smtClean="0">
              <a:latin typeface="Times"/>
              <a:ea typeface="Times New Roman" panose="02020603050405020304" pitchFamily="18" charset="0"/>
              <a:cs typeface="Times"/>
            </a:endParaRPr>
          </a:p>
          <a:p>
            <a:pPr lvl="1"/>
            <a:endParaRPr lang="en-GB" sz="1600" dirty="0">
              <a:latin typeface="Times"/>
              <a:ea typeface="Times New Roman" panose="02020603050405020304" pitchFamily="18" charset="0"/>
              <a:cs typeface="Times"/>
            </a:endParaRPr>
          </a:p>
          <a:p>
            <a:pPr lvl="1"/>
            <a:endParaRPr lang="en-GB" sz="1600" dirty="0" smtClean="0">
              <a:effectLst/>
              <a:latin typeface="Times"/>
              <a:ea typeface="Times New Roman" panose="02020603050405020304" pitchFamily="18" charset="0"/>
              <a:cs typeface="Times"/>
            </a:endParaRPr>
          </a:p>
          <a:p>
            <a:pPr lvl="1"/>
            <a:endParaRPr lang="en-GB" sz="1600" dirty="0">
              <a:latin typeface="Times"/>
              <a:ea typeface="Times New Roman" panose="02020603050405020304" pitchFamily="18" charset="0"/>
              <a:cs typeface="Times"/>
            </a:endParaRPr>
          </a:p>
          <a:p>
            <a:pPr lvl="1"/>
            <a:endParaRPr lang="en-GB" sz="1600" dirty="0" smtClean="0">
              <a:effectLst/>
              <a:latin typeface="Times"/>
              <a:ea typeface="Times New Roman" panose="02020603050405020304" pitchFamily="18" charset="0"/>
              <a:cs typeface="Times"/>
            </a:endParaRPr>
          </a:p>
          <a:p>
            <a:pPr lvl="1"/>
            <a:endParaRPr lang="en-GB" sz="1600" dirty="0">
              <a:latin typeface="Times"/>
              <a:ea typeface="Times New Roman" panose="02020603050405020304" pitchFamily="18" charset="0"/>
              <a:cs typeface="Times"/>
            </a:endParaRPr>
          </a:p>
          <a:p>
            <a:pPr lvl="1"/>
            <a:endParaRPr lang="en-GB" sz="1600" dirty="0" smtClean="0">
              <a:effectLst/>
              <a:latin typeface="Times"/>
              <a:ea typeface="Times New Roman" panose="02020603050405020304" pitchFamily="18" charset="0"/>
              <a:cs typeface="Times"/>
            </a:endParaRPr>
          </a:p>
          <a:p>
            <a:pPr marL="448056" lvl="1" indent="0">
              <a:buNone/>
            </a:pPr>
            <a:endParaRPr lang="en-GB" sz="1600" dirty="0">
              <a:latin typeface="Times"/>
              <a:ea typeface="Times New Roman" panose="02020603050405020304" pitchFamily="18" charset="0"/>
              <a:cs typeface="Times"/>
            </a:endParaRPr>
          </a:p>
          <a:p>
            <a:r>
              <a:rPr lang="en-GB" sz="2000" dirty="0" smtClean="0">
                <a:latin typeface="Times"/>
                <a:cs typeface="Times"/>
              </a:rPr>
              <a:t>Today </a:t>
            </a:r>
            <a:r>
              <a:rPr lang="en-GB" sz="2000" dirty="0">
                <a:latin typeface="Times"/>
                <a:cs typeface="Times"/>
              </a:rPr>
              <a:t>(ten years later) we are at </a:t>
            </a:r>
          </a:p>
          <a:p>
            <a:pPr lvl="1"/>
            <a:r>
              <a:rPr lang="en-GB" sz="1600" dirty="0">
                <a:latin typeface="Times"/>
                <a:ea typeface="Times New Roman" panose="02020603050405020304" pitchFamily="18" charset="0"/>
                <a:cs typeface="Times"/>
              </a:rPr>
              <a:t>Critical current of 1200 A/mm</a:t>
            </a:r>
            <a:r>
              <a:rPr lang="en-GB" sz="1600" baseline="30000" dirty="0">
                <a:latin typeface="Times"/>
                <a:ea typeface="Times New Roman" panose="02020603050405020304" pitchFamily="18" charset="0"/>
                <a:cs typeface="Times"/>
              </a:rPr>
              <a:t>2</a:t>
            </a:r>
            <a:r>
              <a:rPr lang="en-GB" sz="1600" dirty="0">
                <a:latin typeface="Times"/>
                <a:ea typeface="Times New Roman" panose="02020603050405020304" pitchFamily="18" charset="0"/>
                <a:cs typeface="Times"/>
              </a:rPr>
              <a:t> at 16 T and 4.2 K </a:t>
            </a:r>
            <a:r>
              <a:rPr lang="en-GB" sz="1600" dirty="0">
                <a:latin typeface="Times"/>
                <a:ea typeface="Times New Roman" panose="02020603050405020304" pitchFamily="18" charset="0"/>
                <a:cs typeface="Times"/>
                <a:sym typeface="Wingdings" panose="05000000000000000000" pitchFamily="2" charset="2"/>
              </a:rPr>
              <a:t> we have to lower the </a:t>
            </a:r>
            <a:r>
              <a:rPr lang="en-GB" sz="1600" dirty="0" smtClean="0">
                <a:latin typeface="Times"/>
                <a:ea typeface="Times New Roman" panose="02020603050405020304" pitchFamily="18" charset="0"/>
                <a:cs typeface="Times"/>
                <a:sym typeface="Wingdings" panose="05000000000000000000" pitchFamily="2" charset="2"/>
              </a:rPr>
              <a:t>field from 16 T to 14 T </a:t>
            </a:r>
            <a:r>
              <a:rPr lang="en-GB" sz="1600" dirty="0">
                <a:latin typeface="Times"/>
                <a:ea typeface="Times New Roman" panose="02020603050405020304" pitchFamily="18" charset="0"/>
                <a:cs typeface="Times"/>
                <a:sym typeface="Wingdings" panose="05000000000000000000" pitchFamily="2" charset="2"/>
              </a:rPr>
              <a:t>if we want to keep </a:t>
            </a:r>
            <a:r>
              <a:rPr lang="en-GB" sz="1600" dirty="0" smtClean="0">
                <a:latin typeface="Times"/>
                <a:ea typeface="Times New Roman" panose="02020603050405020304" pitchFamily="18" charset="0"/>
                <a:cs typeface="Times"/>
                <a:sym typeface="Wingdings" panose="05000000000000000000" pitchFamily="2" charset="2"/>
              </a:rPr>
              <a:t>affordable </a:t>
            </a:r>
            <a:r>
              <a:rPr lang="en-GB" sz="1600" dirty="0">
                <a:latin typeface="Times"/>
                <a:ea typeface="Times New Roman" panose="02020603050405020304" pitchFamily="18" charset="0"/>
                <a:cs typeface="Times"/>
                <a:sym typeface="Wingdings" panose="05000000000000000000" pitchFamily="2" charset="2"/>
              </a:rPr>
              <a:t>volume of conductor with </a:t>
            </a:r>
            <a:r>
              <a:rPr lang="en-GB" sz="1600" dirty="0" smtClean="0">
                <a:latin typeface="Times"/>
                <a:ea typeface="Times New Roman" panose="02020603050405020304" pitchFamily="18" charset="0"/>
                <a:cs typeface="Times"/>
                <a:sym typeface="Wingdings" panose="05000000000000000000" pitchFamily="2" charset="2"/>
              </a:rPr>
              <a:t>proved </a:t>
            </a:r>
            <a:r>
              <a:rPr lang="en-GB" sz="1600" dirty="0">
                <a:latin typeface="Times"/>
                <a:ea typeface="Times New Roman" panose="02020603050405020304" pitchFamily="18" charset="0"/>
                <a:cs typeface="Times"/>
                <a:sym typeface="Wingdings" panose="05000000000000000000" pitchFamily="2" charset="2"/>
              </a:rPr>
              <a:t>margin</a:t>
            </a:r>
            <a:endParaRPr lang="en-GB" sz="1600" dirty="0">
              <a:latin typeface="Times"/>
              <a:ea typeface="Times New Roman" panose="02020603050405020304" pitchFamily="18" charset="0"/>
              <a:cs typeface="Times"/>
            </a:endParaRPr>
          </a:p>
          <a:p>
            <a:pPr lvl="1"/>
            <a:r>
              <a:rPr lang="en-GB" sz="1600" dirty="0">
                <a:latin typeface="Times"/>
                <a:ea typeface="Times New Roman" panose="02020603050405020304" pitchFamily="18" charset="0"/>
                <a:cs typeface="Times"/>
              </a:rPr>
              <a:t>Filament size of 50 </a:t>
            </a:r>
            <a:r>
              <a:rPr lang="en-GB" sz="1600" dirty="0">
                <a:latin typeface="Symbol" panose="05050102010706020507" pitchFamily="18" charset="2"/>
                <a:ea typeface="Times New Roman" panose="02020603050405020304" pitchFamily="18" charset="0"/>
                <a:cs typeface="Times"/>
              </a:rPr>
              <a:t>m</a:t>
            </a:r>
            <a:r>
              <a:rPr lang="en-GB" sz="1600" dirty="0">
                <a:latin typeface="Times"/>
                <a:ea typeface="Times New Roman" panose="02020603050405020304" pitchFamily="18" charset="0"/>
                <a:cs typeface="Times"/>
              </a:rPr>
              <a:t>m </a:t>
            </a:r>
            <a:r>
              <a:rPr lang="en-GB" sz="1600" dirty="0">
                <a:latin typeface="Times"/>
                <a:ea typeface="Times New Roman" panose="02020603050405020304" pitchFamily="18" charset="0"/>
                <a:cs typeface="Times"/>
                <a:sym typeface="Wingdings" panose="05000000000000000000" pitchFamily="2" charset="2"/>
              </a:rPr>
              <a:t> impact on hysteresis losses, that with this filament are twice the target of FCC design, but this can be avoided working at 4.5 </a:t>
            </a:r>
            <a:r>
              <a:rPr lang="en-GB" sz="1600" dirty="0" smtClean="0">
                <a:latin typeface="Times"/>
                <a:ea typeface="Times New Roman" panose="02020603050405020304" pitchFamily="18" charset="0"/>
                <a:cs typeface="Times"/>
                <a:sym typeface="Wingdings" panose="05000000000000000000" pitchFamily="2" charset="2"/>
              </a:rPr>
              <a:t>K – field quality can be mitigated by correctors ?</a:t>
            </a:r>
            <a:endParaRPr lang="en-GB" sz="2000" dirty="0">
              <a:latin typeface="Times"/>
              <a:ea typeface="Times New Roman" panose="02020603050405020304" pitchFamily="18" charset="0"/>
              <a:cs typeface="Time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FE0F8E3-514B-12CE-B349-BD87F285CA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4284" y="2250377"/>
            <a:ext cx="3565691" cy="24736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D6975BC2-E0FD-88E4-D8A9-E4A66C2917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672" y="2141320"/>
            <a:ext cx="3418149" cy="177237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-149346" y="3886252"/>
            <a:ext cx="53342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GB" sz="1200" baseline="-25000" dirty="0" smtClean="0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200" dirty="0" smtClean="0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Sn conductor targets of 2014</a:t>
            </a:r>
          </a:p>
          <a:p>
            <a:pPr algn="ctr"/>
            <a:r>
              <a:rPr lang="en-GB" sz="1200" dirty="0" smtClean="0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1200" dirty="0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200" dirty="0" err="1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Bottura</a:t>
            </a:r>
            <a:r>
              <a:rPr lang="en-GB" sz="1200" dirty="0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A. </a:t>
            </a:r>
            <a:r>
              <a:rPr lang="en-GB" sz="1200" dirty="0" err="1" smtClean="0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Ballarino</a:t>
            </a:r>
            <a:r>
              <a:rPr lang="en-GB" sz="1200" dirty="0" smtClean="0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200" u="sng" dirty="0" smtClean="0">
                <a:solidFill>
                  <a:srgbClr val="5F5F5F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="" xmlns:ahyp="http://schemas.microsoft.com/office/drawing/2018/hyperlinkcolor" xmlns:lc="http://schemas.openxmlformats.org/drawingml/2006/lockedCanvas" val="tx"/>
                    </a:ext>
                  </a:extLst>
                </a:hlinkClick>
              </a:rPr>
              <a:t>IEEE </a:t>
            </a:r>
            <a:r>
              <a:rPr lang="fr-CH" sz="1200" u="sng" dirty="0" smtClean="0">
                <a:solidFill>
                  <a:srgbClr val="5F5F5F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</a:t>
            </a:r>
            <a:r>
              <a:rPr lang="fr-CH" sz="1200" u="sng" dirty="0" smtClean="0">
                <a:solidFill>
                  <a:srgbClr val="5F5F5F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="" xmlns:ahyp="http://schemas.microsoft.com/office/drawing/2018/hyperlinkcolor" xmlns:lc="http://schemas.openxmlformats.org/drawingml/2006/lockedCanvas" val="tx"/>
                    </a:ext>
                  </a:extLst>
                </a:hlinkClick>
              </a:rPr>
              <a:t> </a:t>
            </a:r>
            <a:r>
              <a:rPr lang="en-GB" sz="1200" u="sng" dirty="0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="" xmlns:ahyp="http://schemas.microsoft.com/office/drawing/2018/hyperlinkcolor" xmlns:lc="http://schemas.openxmlformats.org/drawingml/2006/lockedCanvas" val="tx"/>
                    </a:ext>
                  </a:extLst>
                </a:hlinkClick>
              </a:rPr>
              <a:t>25 (2015) 6000906</a:t>
            </a:r>
            <a:endParaRPr lang="en-GB" sz="12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3375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35A99F9-525C-F61F-22FF-39AE97D157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1B716D-9EEE-5DB9-1B28-A52DC707DE1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0163CC0C-31D9-59CB-AC29-86007BEC87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BD05081-8F92-F67B-16E2-B80C2EC1ED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D3555301-EA66-9253-C1EE-FB508114E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Conductor </a:t>
            </a:r>
            <a:r>
              <a:rPr lang="en-US" dirty="0" smtClean="0">
                <a:latin typeface="Times"/>
                <a:cs typeface="Times"/>
              </a:rPr>
              <a:t>development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51E9B366-51ED-FD4B-B48E-7BA87821C49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 smtClean="0">
                <a:effectLst/>
                <a:latin typeface="Times"/>
                <a:ea typeface="Times New Roman" panose="02020603050405020304" pitchFamily="18" charset="0"/>
                <a:cs typeface="Times"/>
              </a:rPr>
              <a:t>Today we have only one provider of this type of strand: </a:t>
            </a:r>
            <a:r>
              <a:rPr lang="en-GB" sz="2200" dirty="0" smtClean="0">
                <a:solidFill>
                  <a:srgbClr val="B81011"/>
                </a:solidFill>
                <a:effectLst/>
                <a:latin typeface="Times"/>
                <a:ea typeface="Times New Roman" panose="02020603050405020304" pitchFamily="18" charset="0"/>
                <a:cs typeface="Times"/>
              </a:rPr>
              <a:t>we should have more manufacturers </a:t>
            </a:r>
            <a:r>
              <a:rPr lang="en-GB" sz="2200" dirty="0" smtClean="0">
                <a:effectLst/>
                <a:latin typeface="Times"/>
                <a:ea typeface="Times New Roman" panose="02020603050405020304" pitchFamily="18" charset="0"/>
                <a:cs typeface="Times"/>
              </a:rPr>
              <a:t>able to produce this strand</a:t>
            </a:r>
          </a:p>
          <a:p>
            <a:r>
              <a:rPr lang="en-GB" sz="2200" dirty="0" err="1" smtClean="0">
                <a:latin typeface="Times"/>
                <a:ea typeface="Times New Roman" panose="02020603050405020304" pitchFamily="18" charset="0"/>
                <a:cs typeface="Times"/>
              </a:rPr>
              <a:t>Ongoing</a:t>
            </a:r>
            <a:r>
              <a:rPr lang="en-GB" sz="2200" dirty="0" smtClean="0">
                <a:latin typeface="Times"/>
                <a:ea typeface="Times New Roman" panose="02020603050405020304" pitchFamily="18" charset="0"/>
                <a:cs typeface="Times"/>
              </a:rPr>
              <a:t> work on increase of critical current: </a:t>
            </a:r>
          </a:p>
          <a:p>
            <a:pPr lvl="1"/>
            <a:r>
              <a:rPr lang="en-GB" sz="1800" dirty="0" smtClean="0">
                <a:latin typeface="Times"/>
                <a:ea typeface="Times New Roman" panose="02020603050405020304" pitchFamily="18" charset="0"/>
                <a:cs typeface="Times"/>
              </a:rPr>
              <a:t>Activities in the HFM program at University of Geneva </a:t>
            </a:r>
            <a:r>
              <a:rPr lang="en-GB" sz="1800" dirty="0">
                <a:latin typeface="Times"/>
                <a:ea typeface="Times New Roman" panose="02020603050405020304" pitchFamily="18" charset="0"/>
                <a:cs typeface="Times"/>
              </a:rPr>
              <a:t>and </a:t>
            </a:r>
            <a:r>
              <a:rPr lang="en-GB" sz="1800" dirty="0" smtClean="0">
                <a:latin typeface="Times"/>
                <a:ea typeface="Times New Roman" panose="02020603050405020304" pitchFamily="18" charset="0"/>
                <a:cs typeface="Times"/>
              </a:rPr>
              <a:t>at TU </a:t>
            </a:r>
            <a:r>
              <a:rPr lang="en-GB" sz="1800" dirty="0" err="1">
                <a:latin typeface="Times"/>
                <a:ea typeface="Times New Roman" panose="02020603050405020304" pitchFamily="18" charset="0"/>
                <a:cs typeface="Times"/>
              </a:rPr>
              <a:t>Bergakademie</a:t>
            </a:r>
            <a:r>
              <a:rPr lang="en-GB" sz="1800" dirty="0">
                <a:latin typeface="Times"/>
                <a:ea typeface="Times New Roman" panose="02020603050405020304" pitchFamily="18" charset="0"/>
                <a:cs typeface="Times"/>
              </a:rPr>
              <a:t> Freiberg </a:t>
            </a:r>
            <a:r>
              <a:rPr lang="en-GB" sz="1800" dirty="0" smtClean="0">
                <a:latin typeface="Times"/>
                <a:ea typeface="Times New Roman" panose="02020603050405020304" pitchFamily="18" charset="0"/>
                <a:cs typeface="Times"/>
              </a:rPr>
              <a:t>(S. Hopkins, et al., talk </a:t>
            </a:r>
            <a:r>
              <a:rPr lang="en-GB" sz="1800" dirty="0">
                <a:latin typeface="Times"/>
                <a:ea typeface="Times New Roman" panose="02020603050405020304" pitchFamily="18" charset="0"/>
                <a:cs typeface="Times"/>
              </a:rPr>
              <a:t>on June 3 </a:t>
            </a:r>
            <a:r>
              <a:rPr lang="en-GB" sz="1800" dirty="0">
                <a:latin typeface="Times"/>
                <a:ea typeface="Times New Roman" panose="02020603050405020304" pitchFamily="18" charset="0"/>
                <a:cs typeface="Times"/>
                <a:hlinkClick r:id="rId2"/>
              </a:rPr>
              <a:t>https://indico.cern.ch/event/1419912</a:t>
            </a:r>
            <a:r>
              <a:rPr lang="en-GB" sz="1800" dirty="0" smtClean="0">
                <a:latin typeface="Times"/>
                <a:ea typeface="Times New Roman" panose="02020603050405020304" pitchFamily="18" charset="0"/>
                <a:cs typeface="Times"/>
                <a:hlinkClick r:id="rId2"/>
              </a:rPr>
              <a:t>/</a:t>
            </a:r>
            <a:r>
              <a:rPr lang="en-GB" sz="1800" dirty="0" smtClean="0">
                <a:latin typeface="Times"/>
                <a:ea typeface="Times New Roman" panose="02020603050405020304" pitchFamily="18" charset="0"/>
                <a:cs typeface="Times"/>
              </a:rPr>
              <a:t> )</a:t>
            </a:r>
          </a:p>
          <a:p>
            <a:pPr lvl="1"/>
            <a:r>
              <a:rPr lang="en-GB" sz="1800" dirty="0" smtClean="0">
                <a:latin typeface="Times"/>
                <a:ea typeface="Times New Roman" panose="02020603050405020304" pitchFamily="18" charset="0"/>
                <a:cs typeface="Times"/>
              </a:rPr>
              <a:t>Very promising, but not yet an industrialised wire technology validated for accelerator magnet applications</a:t>
            </a:r>
          </a:p>
          <a:p>
            <a:pPr lvl="1"/>
            <a:r>
              <a:rPr lang="en-GB" sz="1800" dirty="0" smtClean="0">
                <a:latin typeface="Times"/>
                <a:ea typeface="Times New Roman" panose="02020603050405020304" pitchFamily="18" charset="0"/>
                <a:cs typeface="Times"/>
              </a:rPr>
              <a:t>Still to be demonstrated: </a:t>
            </a:r>
          </a:p>
          <a:p>
            <a:pPr lvl="2"/>
            <a:r>
              <a:rPr lang="en-GB" sz="1600" dirty="0">
                <a:latin typeface="Times"/>
                <a:ea typeface="Times New Roman" panose="02020603050405020304" pitchFamily="18" charset="0"/>
                <a:cs typeface="Times"/>
              </a:rPr>
              <a:t>L</a:t>
            </a:r>
            <a:r>
              <a:rPr lang="en-GB" sz="1600" dirty="0" smtClean="0">
                <a:latin typeface="Times"/>
                <a:ea typeface="Times New Roman" panose="02020603050405020304" pitchFamily="18" charset="0"/>
                <a:cs typeface="Times"/>
              </a:rPr>
              <a:t>ong lengths</a:t>
            </a:r>
          </a:p>
          <a:p>
            <a:pPr lvl="2"/>
            <a:r>
              <a:rPr lang="en-GB" sz="1600" dirty="0">
                <a:latin typeface="Times"/>
                <a:ea typeface="Times New Roman" panose="02020603050405020304" pitchFamily="18" charset="0"/>
                <a:cs typeface="Times"/>
              </a:rPr>
              <a:t>D</a:t>
            </a:r>
            <a:r>
              <a:rPr lang="en-GB" sz="1600" dirty="0" smtClean="0">
                <a:latin typeface="Times"/>
                <a:ea typeface="Times New Roman" panose="02020603050405020304" pitchFamily="18" charset="0"/>
                <a:cs typeface="Times"/>
              </a:rPr>
              <a:t>egradation on cabling</a:t>
            </a:r>
          </a:p>
          <a:p>
            <a:pPr lvl="2"/>
            <a:r>
              <a:rPr lang="en-GB" sz="1600" dirty="0" err="1">
                <a:latin typeface="Times"/>
                <a:ea typeface="Times New Roman" panose="02020603050405020304" pitchFamily="18" charset="0"/>
                <a:cs typeface="Times"/>
              </a:rPr>
              <a:t>M</a:t>
            </a:r>
            <a:r>
              <a:rPr lang="en-GB" sz="1600" dirty="0" err="1" smtClean="0">
                <a:latin typeface="Times"/>
                <a:ea typeface="Times New Roman" panose="02020603050405020304" pitchFamily="18" charset="0"/>
                <a:cs typeface="Times"/>
              </a:rPr>
              <a:t>agnetothermal</a:t>
            </a:r>
            <a:r>
              <a:rPr lang="en-GB" sz="1600" dirty="0" smtClean="0">
                <a:latin typeface="Times"/>
                <a:ea typeface="Times New Roman" panose="02020603050405020304" pitchFamily="18" charset="0"/>
                <a:cs typeface="Times"/>
              </a:rPr>
              <a:t> stability</a:t>
            </a:r>
          </a:p>
          <a:p>
            <a:pPr lvl="1"/>
            <a:endParaRPr lang="en-GB" sz="1800" dirty="0">
              <a:latin typeface="Times"/>
              <a:ea typeface="Times New Roman" panose="02020603050405020304" pitchFamily="18" charset="0"/>
              <a:cs typeface="Times"/>
            </a:endParaRPr>
          </a:p>
          <a:p>
            <a:pPr lvl="1"/>
            <a:endParaRPr lang="en-GB" sz="1800" dirty="0">
              <a:latin typeface="Times"/>
              <a:ea typeface="Times New Roman" panose="02020603050405020304" pitchFamily="18" charset="0"/>
              <a:cs typeface="Times"/>
            </a:endParaRPr>
          </a:p>
          <a:p>
            <a:pPr lvl="1"/>
            <a:endParaRPr lang="en-GB" sz="1800" dirty="0">
              <a:effectLst/>
              <a:latin typeface="Times"/>
              <a:ea typeface="Times New Roman" panose="02020603050405020304" pitchFamily="18" charset="0"/>
              <a:cs typeface="Times"/>
            </a:endParaRPr>
          </a:p>
          <a:p>
            <a:endParaRPr lang="en-GB" sz="2000" dirty="0">
              <a:latin typeface="Times"/>
              <a:ea typeface="Times New Roman" panose="02020603050405020304" pitchFamily="18" charset="0"/>
              <a:cs typeface="Times"/>
            </a:endParaRPr>
          </a:p>
          <a:p>
            <a:pPr marL="36576" indent="0">
              <a:buNone/>
            </a:pPr>
            <a:endParaRPr lang="en-GB" sz="2000" dirty="0">
              <a:latin typeface="Times"/>
              <a:ea typeface="Times New Roman" panose="02020603050405020304" pitchFamily="18" charset="0"/>
              <a:cs typeface="Time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DC754145-E1FF-5ABE-271A-8EC3CA3DE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482" y="2985439"/>
            <a:ext cx="3551671" cy="291996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159980" y="5861116"/>
            <a:ext cx="56746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"/>
                <a:cs typeface="Times"/>
              </a:rPr>
              <a:t>X. </a:t>
            </a:r>
            <a:r>
              <a:rPr lang="en-US" sz="1600" dirty="0" err="1">
                <a:latin typeface="Times"/>
                <a:cs typeface="Times"/>
              </a:rPr>
              <a:t>Xu</a:t>
            </a:r>
            <a:r>
              <a:rPr lang="en-US" sz="1600" dirty="0">
                <a:latin typeface="Times"/>
                <a:cs typeface="Times"/>
              </a:rPr>
              <a:t> </a:t>
            </a:r>
            <a:r>
              <a:rPr lang="en-US" sz="1600" i="1" dirty="0">
                <a:latin typeface="Times"/>
                <a:cs typeface="Times"/>
              </a:rPr>
              <a:t>et al.</a:t>
            </a:r>
            <a:r>
              <a:rPr lang="en-US" sz="1600" dirty="0">
                <a:latin typeface="Times"/>
                <a:cs typeface="Times"/>
              </a:rPr>
              <a:t>, </a:t>
            </a:r>
            <a:r>
              <a:rPr lang="en-US" sz="1600" i="1" dirty="0" err="1">
                <a:latin typeface="Times"/>
                <a:cs typeface="Times"/>
              </a:rPr>
              <a:t>Supercond</a:t>
            </a:r>
            <a:r>
              <a:rPr lang="en-US" sz="1600" i="1" dirty="0">
                <a:latin typeface="Times"/>
                <a:cs typeface="Times"/>
              </a:rPr>
              <a:t>. Sci. Technol.</a:t>
            </a:r>
            <a:r>
              <a:rPr lang="en-US" sz="1600" dirty="0">
                <a:latin typeface="Times"/>
                <a:cs typeface="Times"/>
              </a:rPr>
              <a:t> </a:t>
            </a:r>
            <a:r>
              <a:rPr lang="en-US" sz="1600" b="1" dirty="0">
                <a:latin typeface="Times"/>
                <a:cs typeface="Times"/>
              </a:rPr>
              <a:t>36</a:t>
            </a:r>
            <a:r>
              <a:rPr lang="en-US" sz="1600" dirty="0">
                <a:latin typeface="Times"/>
                <a:cs typeface="Times"/>
              </a:rPr>
              <a:t> 035012 (2023</a:t>
            </a:r>
            <a:r>
              <a:rPr lang="en-US" sz="1600" dirty="0" smtClean="0">
                <a:latin typeface="Times"/>
                <a:cs typeface="Times"/>
              </a:rPr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285349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35A99F9-525C-F61F-22FF-39AE97D157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1B716D-9EEE-5DB9-1B28-A52DC707DE1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0163CC0C-31D9-59CB-AC29-86007BEC87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BD05081-8F92-F67B-16E2-B80C2EC1ED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D3555301-EA66-9253-C1EE-FB508114E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HTS </a:t>
            </a:r>
            <a:r>
              <a:rPr lang="en-US" dirty="0" smtClean="0">
                <a:latin typeface="Times"/>
                <a:cs typeface="Times"/>
              </a:rPr>
              <a:t>outlook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51E9B366-51ED-FD4B-B48E-7BA87821C49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Times"/>
                <a:cs typeface="Times"/>
              </a:rPr>
              <a:t>In the Eucard2, two dipoles were built in 2018-2020, both using </a:t>
            </a:r>
            <a:r>
              <a:rPr lang="en-GB" sz="2000" dirty="0" err="1" smtClean="0">
                <a:latin typeface="Times"/>
                <a:cs typeface="Times"/>
              </a:rPr>
              <a:t>Roebel</a:t>
            </a:r>
            <a:r>
              <a:rPr lang="en-GB" sz="2000" dirty="0" smtClean="0">
                <a:latin typeface="Times"/>
                <a:cs typeface="Times"/>
              </a:rPr>
              <a:t> cable</a:t>
            </a:r>
          </a:p>
          <a:p>
            <a:pPr lvl="1"/>
            <a:r>
              <a:rPr lang="en-GB" sz="1600" dirty="0" smtClean="0">
                <a:latin typeface="Times"/>
                <a:ea typeface="Times New Roman" panose="02020603050405020304" pitchFamily="18" charset="0"/>
                <a:cs typeface="Times"/>
              </a:rPr>
              <a:t>Feather2 at CERN, reaching 3.1-3.5 T at 4.5 K but followed by degradation</a:t>
            </a:r>
          </a:p>
          <a:p>
            <a:pPr lvl="1"/>
            <a:r>
              <a:rPr lang="en-GB" sz="1600" dirty="0" smtClean="0">
                <a:latin typeface="Times"/>
                <a:ea typeface="Times New Roman" panose="02020603050405020304" pitchFamily="18" charset="0"/>
                <a:cs typeface="Times"/>
              </a:rPr>
              <a:t>Cost dipole at CEA, limited in one coil (1.5 T reached)</a:t>
            </a:r>
          </a:p>
          <a:p>
            <a:r>
              <a:rPr lang="en-GB" sz="2000" dirty="0" smtClean="0">
                <a:latin typeface="Times"/>
                <a:ea typeface="Times New Roman" panose="02020603050405020304" pitchFamily="18" charset="0"/>
                <a:cs typeface="Times"/>
              </a:rPr>
              <a:t>HTS has been successfully used to build solenoids achieving more than 20 T bore field</a:t>
            </a:r>
          </a:p>
          <a:p>
            <a:r>
              <a:rPr lang="en-GB" sz="2000" dirty="0" smtClean="0">
                <a:latin typeface="Times"/>
                <a:ea typeface="Times New Roman" panose="02020603050405020304" pitchFamily="18" charset="0"/>
                <a:cs typeface="Times"/>
              </a:rPr>
              <a:t>Large improvement in the achieved current density and cost reduction, but quench detection and protection is still a critical issue</a:t>
            </a:r>
          </a:p>
          <a:p>
            <a:r>
              <a:rPr lang="en-GB" sz="2000" dirty="0" smtClean="0">
                <a:latin typeface="Times"/>
                <a:ea typeface="Times New Roman" panose="02020603050405020304" pitchFamily="18" charset="0"/>
                <a:cs typeface="Times"/>
              </a:rPr>
              <a:t>Accelerator dipoles present specific requirements</a:t>
            </a:r>
          </a:p>
          <a:p>
            <a:pPr lvl="1"/>
            <a:r>
              <a:rPr lang="en-GB" sz="1600" dirty="0" smtClean="0">
                <a:solidFill>
                  <a:srgbClr val="B81011"/>
                </a:solidFill>
                <a:latin typeface="Times"/>
                <a:ea typeface="Times New Roman" panose="02020603050405020304" pitchFamily="18" charset="0"/>
                <a:cs typeface="Times"/>
              </a:rPr>
              <a:t>Compact </a:t>
            </a:r>
            <a:r>
              <a:rPr lang="en-GB" sz="1600" dirty="0" smtClean="0">
                <a:latin typeface="Times"/>
                <a:ea typeface="Times New Roman" panose="02020603050405020304" pitchFamily="18" charset="0"/>
                <a:cs typeface="Times"/>
              </a:rPr>
              <a:t>to fit the tunnel: use of very high overall current densities</a:t>
            </a:r>
          </a:p>
          <a:p>
            <a:pPr lvl="1"/>
            <a:r>
              <a:rPr lang="en-GB" sz="1600" dirty="0" smtClean="0">
                <a:solidFill>
                  <a:srgbClr val="B81011"/>
                </a:solidFill>
                <a:latin typeface="Times"/>
                <a:ea typeface="Times New Roman" panose="02020603050405020304" pitchFamily="18" charset="0"/>
                <a:cs typeface="Times"/>
              </a:rPr>
              <a:t>High level field quality</a:t>
            </a:r>
            <a:r>
              <a:rPr lang="en-GB" sz="1600" dirty="0" smtClean="0">
                <a:latin typeface="Times"/>
                <a:ea typeface="Times New Roman" panose="02020603050405020304" pitchFamily="18" charset="0"/>
                <a:cs typeface="Times"/>
              </a:rPr>
              <a:t>, also </a:t>
            </a:r>
            <a:r>
              <a:rPr lang="en-GB" sz="1600" dirty="0" smtClean="0">
                <a:solidFill>
                  <a:srgbClr val="B81011"/>
                </a:solidFill>
                <a:latin typeface="Times"/>
                <a:ea typeface="Times New Roman" panose="02020603050405020304" pitchFamily="18" charset="0"/>
                <a:cs typeface="Times"/>
              </a:rPr>
              <a:t>at injection </a:t>
            </a:r>
            <a:r>
              <a:rPr lang="en-GB" sz="1600" dirty="0" smtClean="0">
                <a:latin typeface="Times"/>
                <a:ea typeface="Times New Roman" panose="02020603050405020304" pitchFamily="18" charset="0"/>
                <a:cs typeface="Times"/>
              </a:rPr>
              <a:t>and during ramp</a:t>
            </a:r>
          </a:p>
          <a:p>
            <a:pPr lvl="1"/>
            <a:r>
              <a:rPr lang="en-GB" sz="1600" dirty="0" smtClean="0">
                <a:solidFill>
                  <a:srgbClr val="B81011"/>
                </a:solidFill>
                <a:latin typeface="Times"/>
                <a:ea typeface="Times New Roman" panose="02020603050405020304" pitchFamily="18" charset="0"/>
                <a:cs typeface="Times"/>
              </a:rPr>
              <a:t>Low hysteresis losses </a:t>
            </a:r>
            <a:r>
              <a:rPr lang="en-GB" sz="1600" dirty="0" smtClean="0">
                <a:latin typeface="Times"/>
                <a:ea typeface="Times New Roman" panose="02020603050405020304" pitchFamily="18" charset="0"/>
                <a:cs typeface="Times"/>
              </a:rPr>
              <a:t>to limit the energy consumption – savings induced by operation at 20 K could be wiped out by much larger hysteresis losses</a:t>
            </a:r>
          </a:p>
          <a:p>
            <a:r>
              <a:rPr lang="en-GB" sz="2000" dirty="0" smtClean="0">
                <a:latin typeface="Times"/>
                <a:ea typeface="Times New Roman" panose="02020603050405020304" pitchFamily="18" charset="0"/>
                <a:cs typeface="Times"/>
              </a:rPr>
              <a:t>Note that for </a:t>
            </a:r>
            <a:r>
              <a:rPr lang="en-GB" sz="2000" dirty="0" smtClean="0">
                <a:solidFill>
                  <a:srgbClr val="B81011"/>
                </a:solidFill>
                <a:latin typeface="Times"/>
                <a:ea typeface="Times New Roman" panose="02020603050405020304" pitchFamily="18" charset="0"/>
                <a:cs typeface="Times"/>
              </a:rPr>
              <a:t>accelerator dipole specific technologies were developed</a:t>
            </a:r>
          </a:p>
          <a:p>
            <a:pPr lvl="1"/>
            <a:r>
              <a:rPr lang="en-GB" sz="1600" dirty="0" smtClean="0">
                <a:solidFill>
                  <a:srgbClr val="B81011"/>
                </a:solidFill>
                <a:latin typeface="Times"/>
                <a:ea typeface="Times New Roman" panose="02020603050405020304" pitchFamily="18" charset="0"/>
                <a:cs typeface="Times"/>
              </a:rPr>
              <a:t>Rutherford cables </a:t>
            </a:r>
            <a:r>
              <a:rPr lang="en-GB" sz="1600" dirty="0" smtClean="0">
                <a:latin typeface="Times"/>
                <a:ea typeface="Times New Roman" panose="02020603050405020304" pitchFamily="18" charset="0"/>
                <a:cs typeface="Times"/>
              </a:rPr>
              <a:t>to reduce ramp rate effects</a:t>
            </a:r>
          </a:p>
          <a:p>
            <a:pPr lvl="1"/>
            <a:r>
              <a:rPr lang="en-GB" sz="1600" dirty="0" smtClean="0">
                <a:latin typeface="Times"/>
                <a:ea typeface="Times New Roman" panose="02020603050405020304" pitchFamily="18" charset="0"/>
                <a:cs typeface="Times"/>
              </a:rPr>
              <a:t>Very high current densities (for instance, twice of what is required by ITER)</a:t>
            </a:r>
          </a:p>
          <a:p>
            <a:pPr lvl="1"/>
            <a:r>
              <a:rPr lang="en-GB" sz="1600" dirty="0" smtClean="0">
                <a:latin typeface="Times"/>
                <a:ea typeface="Times New Roman" panose="02020603050405020304" pitchFamily="18" charset="0"/>
                <a:cs typeface="Times"/>
              </a:rPr>
              <a:t>Very </a:t>
            </a:r>
            <a:r>
              <a:rPr lang="en-GB" sz="1600" dirty="0" smtClean="0">
                <a:solidFill>
                  <a:srgbClr val="B81011"/>
                </a:solidFill>
                <a:latin typeface="Times"/>
                <a:ea typeface="Times New Roman" panose="02020603050405020304" pitchFamily="18" charset="0"/>
                <a:cs typeface="Times"/>
              </a:rPr>
              <a:t>thin filaments </a:t>
            </a:r>
            <a:r>
              <a:rPr lang="en-GB" sz="1600" dirty="0" smtClean="0">
                <a:latin typeface="Times"/>
                <a:ea typeface="Times New Roman" panose="02020603050405020304" pitchFamily="18" charset="0"/>
                <a:cs typeface="Times"/>
              </a:rPr>
              <a:t>to reduce hysteresis </a:t>
            </a:r>
          </a:p>
          <a:p>
            <a:r>
              <a:rPr lang="en-GB" sz="2000" dirty="0" smtClean="0">
                <a:latin typeface="Times"/>
                <a:ea typeface="Times New Roman" panose="02020603050405020304" pitchFamily="18" charset="0"/>
                <a:cs typeface="Times"/>
              </a:rPr>
              <a:t>These technical challenges </a:t>
            </a:r>
            <a:r>
              <a:rPr lang="en-GB" sz="2000" dirty="0">
                <a:latin typeface="Times"/>
                <a:ea typeface="Times New Roman" panose="02020603050405020304" pitchFamily="18" charset="0"/>
                <a:cs typeface="Times"/>
              </a:rPr>
              <a:t>(including </a:t>
            </a:r>
            <a:r>
              <a:rPr lang="en-GB" sz="2000" dirty="0" err="1">
                <a:latin typeface="Times"/>
                <a:ea typeface="Times New Roman" panose="02020603050405020304" pitchFamily="18" charset="0"/>
                <a:cs typeface="Times"/>
              </a:rPr>
              <a:t>modeling</a:t>
            </a:r>
            <a:r>
              <a:rPr lang="en-GB" sz="2000" dirty="0" smtClean="0">
                <a:latin typeface="Times"/>
                <a:ea typeface="Times New Roman" panose="02020603050405020304" pitchFamily="18" charset="0"/>
                <a:cs typeface="Times"/>
              </a:rPr>
              <a:t>) have to be addressed in HFM</a:t>
            </a:r>
            <a:endParaRPr lang="en-GB" sz="1600" dirty="0">
              <a:latin typeface="Times"/>
              <a:ea typeface="Times New Roman" panose="02020603050405020304" pitchFamily="18" charset="0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2712405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678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A big thanks to our predecessors</a:t>
            </a:r>
            <a:endParaRPr lang="en-GB" dirty="0"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7873" y="1704578"/>
            <a:ext cx="2633255" cy="3298441"/>
          </a:xfrm>
          <a:prstGeom prst="rect">
            <a:avLst/>
          </a:prstGeom>
        </p:spPr>
      </p:pic>
      <p:pic>
        <p:nvPicPr>
          <p:cNvPr id="6" name="Picture 5" descr="tomma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62" y="1702739"/>
            <a:ext cx="2682777" cy="32789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2141" y="5097022"/>
            <a:ext cx="27037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>
                <a:latin typeface="Times"/>
                <a:cs typeface="Times"/>
              </a:rPr>
              <a:t>Davide</a:t>
            </a:r>
            <a:r>
              <a:rPr lang="en-US" sz="1600" dirty="0" smtClean="0">
                <a:latin typeface="Times"/>
                <a:cs typeface="Times"/>
              </a:rPr>
              <a:t> </a:t>
            </a:r>
            <a:r>
              <a:rPr lang="en-US" sz="1600" dirty="0" err="1">
                <a:latin typeface="Times"/>
                <a:cs typeface="Times"/>
              </a:rPr>
              <a:t>Tommasini</a:t>
            </a:r>
            <a:r>
              <a:rPr lang="en-US" sz="1600" dirty="0">
                <a:latin typeface="Times"/>
                <a:cs typeface="Times"/>
              </a:rPr>
              <a:t>, leading </a:t>
            </a:r>
          </a:p>
          <a:p>
            <a:pPr algn="ctr"/>
            <a:r>
              <a:rPr lang="en-US" sz="1600" dirty="0" err="1" smtClean="0">
                <a:latin typeface="Times"/>
                <a:cs typeface="Times"/>
              </a:rPr>
              <a:t>EuroCirCol</a:t>
            </a:r>
            <a:r>
              <a:rPr lang="en-US" sz="1600" dirty="0" smtClean="0">
                <a:latin typeface="Times"/>
                <a:cs typeface="Times"/>
              </a:rPr>
              <a:t> </a:t>
            </a:r>
            <a:r>
              <a:rPr lang="en-US" sz="1600" dirty="0">
                <a:latin typeface="Times"/>
                <a:cs typeface="Times"/>
              </a:rPr>
              <a:t>studies 2014-2020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10601" y="5115730"/>
            <a:ext cx="23161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Times"/>
                <a:cs typeface="Times"/>
              </a:rPr>
              <a:t>Luca </a:t>
            </a:r>
            <a:r>
              <a:rPr lang="en-US" sz="1600" dirty="0" err="1">
                <a:latin typeface="Times"/>
                <a:cs typeface="Times"/>
              </a:rPr>
              <a:t>Bottura</a:t>
            </a:r>
            <a:r>
              <a:rPr lang="en-US" sz="1600" dirty="0">
                <a:latin typeface="Times"/>
                <a:cs typeface="Times"/>
              </a:rPr>
              <a:t>, leading </a:t>
            </a:r>
          </a:p>
          <a:p>
            <a:pPr algn="ctr"/>
            <a:r>
              <a:rPr lang="en-US" sz="1600" dirty="0">
                <a:latin typeface="Times"/>
                <a:cs typeface="Times"/>
              </a:rPr>
              <a:t>HFM program 2020-2021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69859" y="5117726"/>
            <a:ext cx="23161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>
                <a:latin typeface="Times"/>
                <a:cs typeface="Times"/>
              </a:rPr>
              <a:t>Andrzej</a:t>
            </a:r>
            <a:r>
              <a:rPr lang="en-US" sz="1600" dirty="0">
                <a:latin typeface="Times"/>
                <a:cs typeface="Times"/>
              </a:rPr>
              <a:t> </a:t>
            </a:r>
            <a:r>
              <a:rPr lang="en-US" sz="1600" dirty="0" err="1">
                <a:latin typeface="Times"/>
                <a:cs typeface="Times"/>
              </a:rPr>
              <a:t>Siemko</a:t>
            </a:r>
            <a:r>
              <a:rPr lang="en-US" sz="1600" dirty="0">
                <a:latin typeface="Times"/>
                <a:cs typeface="Times"/>
              </a:rPr>
              <a:t>, leading </a:t>
            </a:r>
          </a:p>
          <a:p>
            <a:pPr algn="ctr"/>
            <a:r>
              <a:rPr lang="en-US" sz="1600" dirty="0">
                <a:latin typeface="Times"/>
                <a:cs typeface="Times"/>
              </a:rPr>
              <a:t>HFM program 2022-2023</a:t>
            </a:r>
          </a:p>
        </p:txBody>
      </p:sp>
      <p:pic>
        <p:nvPicPr>
          <p:cNvPr id="13" name="Picture 12" descr="siemko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051" y="1729169"/>
            <a:ext cx="2721375" cy="327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847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Contents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Guidelines and updated targets</a:t>
            </a: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Recent results and their implication</a:t>
            </a: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Planned magnets</a:t>
            </a:r>
          </a:p>
          <a:p>
            <a:pPr marL="36576" indent="0">
              <a:buNone/>
            </a:pPr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Updated roadmap </a:t>
            </a: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Nb</a:t>
            </a:r>
            <a:r>
              <a:rPr lang="en-GB" sz="2400" baseline="-25000" dirty="0">
                <a:latin typeface="Times"/>
                <a:cs typeface="Times"/>
              </a:rPr>
              <a:t>3</a:t>
            </a:r>
            <a:r>
              <a:rPr lang="en-GB" sz="2400" dirty="0">
                <a:latin typeface="Times"/>
                <a:cs typeface="Times"/>
              </a:rPr>
              <a:t>Sn conductor status and challenges</a:t>
            </a: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HTS challenges (followed by talk from A. Ballarino)</a:t>
            </a:r>
            <a:endParaRPr lang="en-GB" sz="18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664310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F225C03-AEC3-8524-7C7F-78FCD03C6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988" y="1078612"/>
            <a:ext cx="8226854" cy="5014673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Times"/>
                <a:cs typeface="Times"/>
              </a:rPr>
              <a:t>Previous management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put in place </a:t>
            </a:r>
            <a:r>
              <a:rPr lang="en-GB" sz="2400" dirty="0" smtClean="0">
                <a:solidFill>
                  <a:srgbClr val="B81011"/>
                </a:solidFill>
                <a:latin typeface="Times"/>
                <a:cs typeface="Times"/>
              </a:rPr>
              <a:t>a rich R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&amp;D program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Wide range of activities covering all aspects of technology development</a:t>
            </a:r>
          </a:p>
          <a:p>
            <a:pPr lvl="1"/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Wide network of laboratories </a:t>
            </a:r>
            <a:r>
              <a:rPr lang="en-GB" sz="2000" dirty="0">
                <a:latin typeface="Times"/>
                <a:cs typeface="Times"/>
              </a:rPr>
              <a:t>working on HFM via collaboration agreements</a:t>
            </a:r>
          </a:p>
          <a:p>
            <a:r>
              <a:rPr lang="en-GB" sz="2400" dirty="0" smtClean="0">
                <a:solidFill>
                  <a:schemeClr val="tx2"/>
                </a:solidFill>
                <a:latin typeface="Times"/>
                <a:cs typeface="Times"/>
              </a:rPr>
              <a:t>2024 guidelines, presented in March steering board</a:t>
            </a:r>
            <a:endParaRPr lang="en-GB" sz="2400" dirty="0">
              <a:solidFill>
                <a:schemeClr val="tx2"/>
              </a:solidFill>
              <a:latin typeface="Times"/>
              <a:cs typeface="Times"/>
            </a:endParaRPr>
          </a:p>
          <a:p>
            <a:pPr lvl="1"/>
            <a:r>
              <a:rPr lang="en-GB" sz="2000" dirty="0">
                <a:latin typeface="Times"/>
                <a:cs typeface="Times"/>
              </a:rPr>
              <a:t>Set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quantitative targets </a:t>
            </a:r>
            <a:r>
              <a:rPr lang="en-GB" sz="2000" dirty="0">
                <a:latin typeface="Times"/>
                <a:cs typeface="Times"/>
              </a:rPr>
              <a:t>for HFM magnets, and an accelerated roadmap for Nb</a:t>
            </a:r>
            <a:r>
              <a:rPr lang="en-GB" sz="2000" baseline="-25000" dirty="0">
                <a:latin typeface="Times"/>
                <a:cs typeface="Times"/>
              </a:rPr>
              <a:t>3</a:t>
            </a:r>
            <a:r>
              <a:rPr lang="en-GB" sz="2000" dirty="0">
                <a:latin typeface="Times"/>
                <a:cs typeface="Times"/>
              </a:rPr>
              <a:t>Sn </a:t>
            </a:r>
            <a:endParaRPr lang="en-GB" sz="2000" dirty="0" smtClean="0">
              <a:latin typeface="Times"/>
              <a:cs typeface="Times"/>
            </a:endParaRPr>
          </a:p>
          <a:p>
            <a:pPr lvl="1"/>
            <a:r>
              <a:rPr lang="en-GB" sz="2000" dirty="0" smtClean="0">
                <a:latin typeface="Times"/>
                <a:cs typeface="Times"/>
              </a:rPr>
              <a:t>Stronger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link to FCC-</a:t>
            </a:r>
            <a:r>
              <a:rPr lang="en-GB" sz="2000" dirty="0" err="1">
                <a:solidFill>
                  <a:srgbClr val="B81011"/>
                </a:solidFill>
                <a:latin typeface="Times"/>
                <a:cs typeface="Times"/>
              </a:rPr>
              <a:t>hh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 </a:t>
            </a:r>
            <a:r>
              <a:rPr lang="en-GB" sz="2000" dirty="0">
                <a:latin typeface="Times"/>
                <a:cs typeface="Times"/>
              </a:rPr>
              <a:t>studies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Stronger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links to US-Magnet Development Program</a:t>
            </a:r>
            <a:endParaRPr lang="en-GB" sz="2000" dirty="0">
              <a:latin typeface="Times"/>
              <a:cs typeface="Times"/>
            </a:endParaRPr>
          </a:p>
          <a:p>
            <a:pPr lvl="1"/>
            <a:r>
              <a:rPr lang="en-GB" sz="2000" dirty="0">
                <a:latin typeface="Times"/>
                <a:cs typeface="Times"/>
              </a:rPr>
              <a:t>More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continuity with previous research </a:t>
            </a:r>
            <a:r>
              <a:rPr lang="en-GB" sz="2000" dirty="0">
                <a:latin typeface="Times"/>
                <a:cs typeface="Times"/>
              </a:rPr>
              <a:t>made by the community in the past decades (including HL-LHC)</a:t>
            </a:r>
          </a:p>
          <a:p>
            <a:pPr lvl="1"/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Enhancing synergies </a:t>
            </a:r>
            <a:r>
              <a:rPr lang="en-GB" sz="2000" dirty="0">
                <a:latin typeface="Times"/>
                <a:cs typeface="Times"/>
              </a:rPr>
              <a:t>between collaborations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05E885B-44C8-8B41-828A-8E96EFA60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2AAA65A7-7BD2-B6FD-AA22-6CB81E5E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988" y="163761"/>
            <a:ext cx="8226425" cy="941387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atin typeface="Times"/>
                <a:cs typeface="Times"/>
              </a:rPr>
              <a:t>Guidelines</a:t>
            </a:r>
            <a:endParaRPr lang="it-IT" sz="4400" dirty="0">
              <a:latin typeface="Times"/>
              <a:cs typeface="Times"/>
            </a:endParaRP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189865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6827159-6B7C-9E01-6E14-F538680C4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2BEDE7F-3FC6-54CF-01EF-0D800E4B33B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3DDF30E-B5B6-8AEA-DB4F-9007501BD1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03494A1-E166-B18D-DF51-0051E0AB56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26C651B-2EEF-995A-996A-2AF298D7C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Historical on targets for Nb</a:t>
            </a:r>
            <a:r>
              <a:rPr lang="en-US" baseline="-25000" dirty="0">
                <a:latin typeface="Times"/>
                <a:cs typeface="Times"/>
              </a:rPr>
              <a:t>3</a:t>
            </a:r>
            <a:r>
              <a:rPr lang="en-US" dirty="0">
                <a:latin typeface="Times"/>
                <a:cs typeface="Times"/>
              </a:rPr>
              <a:t>Sn magnets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5B8613B1-AD47-7361-A44C-C7983E0BEE2B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"/>
                <a:cs typeface="Times"/>
              </a:rPr>
              <a:t>2014: </a:t>
            </a:r>
            <a:r>
              <a:rPr lang="en-GB" sz="2000" dirty="0" smtClean="0">
                <a:solidFill>
                  <a:srgbClr val="B81011"/>
                </a:solidFill>
                <a:latin typeface="Times"/>
                <a:cs typeface="Times"/>
              </a:rPr>
              <a:t>the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target of </a:t>
            </a:r>
            <a:r>
              <a:rPr lang="en-GB" sz="2000" dirty="0" err="1">
                <a:solidFill>
                  <a:srgbClr val="B81011"/>
                </a:solidFill>
                <a:latin typeface="Times"/>
                <a:cs typeface="Times"/>
              </a:rPr>
              <a:t>EuroCirCol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 was a 16 T operational field magnet at 86% of </a:t>
            </a:r>
            <a:r>
              <a:rPr lang="en-GB" sz="2000" dirty="0" err="1" smtClean="0">
                <a:solidFill>
                  <a:srgbClr val="B81011"/>
                </a:solidFill>
                <a:latin typeface="Times"/>
                <a:cs typeface="Times"/>
              </a:rPr>
              <a:t>loadline</a:t>
            </a:r>
            <a:r>
              <a:rPr lang="en-GB" sz="2000" dirty="0" smtClean="0">
                <a:solidFill>
                  <a:srgbClr val="B81011"/>
                </a:solidFill>
                <a:latin typeface="Times"/>
                <a:cs typeface="Times"/>
              </a:rPr>
              <a:t> at 1.9 K</a:t>
            </a:r>
            <a:r>
              <a:rPr lang="en-GB" sz="2000" dirty="0" smtClean="0">
                <a:latin typeface="Times"/>
                <a:cs typeface="Times"/>
              </a:rPr>
              <a:t>, with </a:t>
            </a:r>
            <a:r>
              <a:rPr lang="en-GB" sz="2000" dirty="0">
                <a:latin typeface="Times"/>
                <a:cs typeface="Times"/>
              </a:rPr>
              <a:t>a conductor 50% more performant than the available</a:t>
            </a:r>
          </a:p>
          <a:p>
            <a:r>
              <a:rPr lang="en-GB" sz="2000" dirty="0">
                <a:latin typeface="Times"/>
                <a:cs typeface="Times"/>
              </a:rPr>
              <a:t>This </a:t>
            </a:r>
            <a:r>
              <a:rPr lang="en-GB" sz="2000" dirty="0" smtClean="0">
                <a:latin typeface="Times"/>
                <a:cs typeface="Times"/>
              </a:rPr>
              <a:t>led </a:t>
            </a:r>
            <a:r>
              <a:rPr lang="en-GB" sz="2000" dirty="0">
                <a:latin typeface="Times"/>
                <a:cs typeface="Times"/>
              </a:rPr>
              <a:t>to proposing four different </a:t>
            </a:r>
            <a:r>
              <a:rPr lang="en-GB" sz="2000" dirty="0" smtClean="0">
                <a:latin typeface="Times"/>
                <a:cs typeface="Times"/>
              </a:rPr>
              <a:t>designs in 2018</a:t>
            </a:r>
            <a:endParaRPr lang="en-GB" sz="2000" dirty="0">
              <a:solidFill>
                <a:srgbClr val="00B050"/>
              </a:solidFill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r>
              <a:rPr lang="en-GB" sz="2000" dirty="0">
                <a:latin typeface="Times"/>
                <a:cs typeface="Times"/>
              </a:rPr>
              <a:t>In parallel, CERN launched </a:t>
            </a:r>
            <a:r>
              <a:rPr lang="en-GB" sz="2000" dirty="0" smtClean="0">
                <a:latin typeface="Times"/>
                <a:cs typeface="Times"/>
              </a:rPr>
              <a:t>a</a:t>
            </a:r>
            <a:endParaRPr lang="en-GB" sz="2000" dirty="0">
              <a:latin typeface="Times"/>
              <a:cs typeface="Times"/>
            </a:endParaRPr>
          </a:p>
          <a:p>
            <a:pPr marL="36576" indent="0">
              <a:buNone/>
            </a:pPr>
            <a:r>
              <a:rPr lang="en-GB" sz="2000" dirty="0">
                <a:latin typeface="Times"/>
                <a:cs typeface="Times"/>
              </a:rPr>
              <a:t>m</a:t>
            </a:r>
            <a:r>
              <a:rPr lang="en-GB" sz="2000" dirty="0" smtClean="0">
                <a:latin typeface="Times"/>
                <a:cs typeface="Times"/>
              </a:rPr>
              <a:t>agnet </a:t>
            </a:r>
            <a:r>
              <a:rPr lang="en-GB" sz="2000" dirty="0">
                <a:latin typeface="Times"/>
                <a:cs typeface="Times"/>
              </a:rPr>
              <a:t>t</a:t>
            </a:r>
            <a:r>
              <a:rPr lang="en-GB" sz="2000" dirty="0" smtClean="0">
                <a:latin typeface="Times"/>
                <a:cs typeface="Times"/>
              </a:rPr>
              <a:t>echnological program </a:t>
            </a:r>
            <a:r>
              <a:rPr lang="en-GB" sz="2000" dirty="0">
                <a:latin typeface="Times"/>
                <a:cs typeface="Times"/>
              </a:rPr>
              <a:t>whose aim </a:t>
            </a:r>
          </a:p>
          <a:p>
            <a:pPr marL="36576" indent="0">
              <a:buNone/>
            </a:pPr>
            <a:r>
              <a:rPr lang="en-GB" sz="2000" dirty="0">
                <a:latin typeface="Times"/>
                <a:cs typeface="Times"/>
              </a:rPr>
              <a:t>was to build a 16 T demonstrator RMM</a:t>
            </a:r>
          </a:p>
          <a:p>
            <a:endParaRPr lang="en-GB" sz="2000" dirty="0">
              <a:latin typeface="Times"/>
              <a:cs typeface="Time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8749CA93-BEDE-34F7-3C1D-ED59D2ED99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4243" y="2073165"/>
            <a:ext cx="1786620" cy="17105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324176E7-D135-A3FA-4129-4415162015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2399" y="2125426"/>
            <a:ext cx="1641078" cy="16410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13B25C34-E476-F7BA-0758-ABD9062F46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9391" y="2108171"/>
            <a:ext cx="1786620" cy="167558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3CC2DAF4-42EC-1741-82D1-D4C236552A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191" y="2036522"/>
            <a:ext cx="1883083" cy="1818887"/>
          </a:xfrm>
          <a:prstGeom prst="rect">
            <a:avLst/>
          </a:prstGeom>
        </p:spPr>
      </p:pic>
      <p:pic>
        <p:nvPicPr>
          <p:cNvPr id="11" name="Picture 10" descr="RMM.png">
            <a:extLst>
              <a:ext uri="{FF2B5EF4-FFF2-40B4-BE49-F238E27FC236}">
                <a16:creationId xmlns:a16="http://schemas.microsoft.com/office/drawing/2014/main" xmlns="" id="{800BADCA-BCB4-0626-58C2-323F08F369B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843" y="4360135"/>
            <a:ext cx="2954657" cy="149502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44500" y="3890546"/>
            <a:ext cx="8382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Times"/>
                <a:cs typeface="Times"/>
              </a:rPr>
              <a:t>Cross-sections of 16 T dipoles [</a:t>
            </a:r>
            <a:r>
              <a:rPr lang="en-GB" sz="1600" dirty="0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en-GB" sz="1600" dirty="0" err="1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Tommasini</a:t>
            </a:r>
            <a:r>
              <a:rPr lang="en-GB" sz="1600" dirty="0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et al., </a:t>
            </a:r>
            <a:r>
              <a:rPr lang="en-GB" sz="1600" u="sng" dirty="0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IEEE Trans. Appl. Supercond. 28 (2018)]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482600" y="5808246"/>
            <a:ext cx="8382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Times"/>
                <a:cs typeface="Times"/>
              </a:rPr>
              <a:t>Coil </a:t>
            </a:r>
            <a:r>
              <a:rPr lang="en-GB" sz="1600" dirty="0">
                <a:latin typeface="Times"/>
                <a:cs typeface="Times"/>
              </a:rPr>
              <a:t>c</a:t>
            </a:r>
            <a:r>
              <a:rPr lang="en-GB" sz="1600" dirty="0" smtClean="0">
                <a:latin typeface="Times"/>
                <a:cs typeface="Times"/>
              </a:rPr>
              <a:t>ross-sections of RMM [</a:t>
            </a:r>
            <a:r>
              <a:rPr lang="en-GB" sz="1600" dirty="0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en-GB" sz="1600" dirty="0" err="1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Tommasini</a:t>
            </a:r>
            <a:r>
              <a:rPr lang="en-GB" sz="1600" dirty="0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et al., </a:t>
            </a:r>
            <a:r>
              <a:rPr lang="en-GB" sz="1600" u="sng" dirty="0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IEEE Trans. Appl. Supercond. 28 (2018)]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02697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6827159-6B7C-9E01-6E14-F538680C4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2BEDE7F-3FC6-54CF-01EF-0D800E4B33B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3DDF30E-B5B6-8AEA-DB4F-9007501BD1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03494A1-E166-B18D-DF51-0051E0AB56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26C651B-2EEF-995A-996A-2AF298D7C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HFM targets for Nb</a:t>
            </a:r>
            <a:r>
              <a:rPr lang="en-US" baseline="-25000" dirty="0">
                <a:latin typeface="Times"/>
                <a:cs typeface="Times"/>
              </a:rPr>
              <a:t>3</a:t>
            </a:r>
            <a:r>
              <a:rPr lang="en-US" dirty="0">
                <a:latin typeface="Times"/>
                <a:cs typeface="Times"/>
              </a:rPr>
              <a:t>Sn magnets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5B8613B1-AD47-7361-A44C-C7983E0BEE2B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The proposal is to have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14 T operational field at 80% of the short sample of the existing conductor</a:t>
            </a:r>
            <a:r>
              <a:rPr lang="en-GB" sz="2400" dirty="0">
                <a:latin typeface="Times"/>
                <a:cs typeface="Times"/>
              </a:rPr>
              <a:t> </a:t>
            </a:r>
            <a:r>
              <a:rPr lang="en-GB" sz="2400" dirty="0" smtClean="0">
                <a:solidFill>
                  <a:srgbClr val="B81011"/>
                </a:solidFill>
                <a:latin typeface="Times"/>
                <a:cs typeface="Times"/>
              </a:rPr>
              <a:t>at 1.9 K </a:t>
            </a:r>
            <a:r>
              <a:rPr lang="en-GB" sz="2400" dirty="0" smtClean="0">
                <a:latin typeface="Times"/>
                <a:cs typeface="Times"/>
              </a:rPr>
              <a:t>today </a:t>
            </a:r>
            <a:r>
              <a:rPr lang="en-GB" sz="2400" dirty="0">
                <a:latin typeface="Times"/>
                <a:cs typeface="Times"/>
              </a:rPr>
              <a:t>(the so-called improved </a:t>
            </a:r>
            <a:r>
              <a:rPr lang="en-GB" sz="2400" dirty="0" err="1" smtClean="0">
                <a:latin typeface="Times"/>
                <a:cs typeface="Times"/>
              </a:rPr>
              <a:t>hilumi</a:t>
            </a:r>
            <a:r>
              <a:rPr lang="en-GB" sz="2400" dirty="0" smtClean="0">
                <a:latin typeface="Times"/>
                <a:cs typeface="Times"/>
              </a:rPr>
              <a:t> Nb</a:t>
            </a:r>
            <a:r>
              <a:rPr lang="en-GB" sz="2400" baseline="-25000" dirty="0" smtClean="0">
                <a:latin typeface="Times"/>
                <a:cs typeface="Times"/>
              </a:rPr>
              <a:t>3</a:t>
            </a:r>
            <a:r>
              <a:rPr lang="en-GB" sz="2400" dirty="0" smtClean="0">
                <a:latin typeface="Times"/>
                <a:cs typeface="Times"/>
              </a:rPr>
              <a:t>Sn conductor)</a:t>
            </a:r>
            <a:endParaRPr lang="en-GB" sz="2400" dirty="0" smtClean="0">
              <a:solidFill>
                <a:srgbClr val="CA1100"/>
              </a:solidFill>
              <a:latin typeface="Times"/>
              <a:cs typeface="Times"/>
            </a:endParaRPr>
          </a:p>
          <a:p>
            <a:pPr lvl="1"/>
            <a:r>
              <a:rPr lang="en-GB" sz="1800" dirty="0" smtClean="0">
                <a:latin typeface="Times"/>
                <a:cs typeface="Times"/>
              </a:rPr>
              <a:t>LHC magnets, in classical </a:t>
            </a:r>
            <a:r>
              <a:rPr lang="en-GB" sz="1800" dirty="0" err="1" smtClean="0">
                <a:latin typeface="Times"/>
                <a:cs typeface="Times"/>
              </a:rPr>
              <a:t>Nb</a:t>
            </a:r>
            <a:r>
              <a:rPr lang="en-GB" sz="1800" dirty="0" smtClean="0">
                <a:latin typeface="Times"/>
                <a:cs typeface="Times"/>
              </a:rPr>
              <a:t>-Ti, designed for 86% of short sample limit, all reaching this target during test, are operating today at 83% (6.8 </a:t>
            </a:r>
            <a:r>
              <a:rPr lang="en-GB" sz="1800" dirty="0" err="1" smtClean="0">
                <a:latin typeface="Times"/>
                <a:cs typeface="Times"/>
              </a:rPr>
              <a:t>TeV</a:t>
            </a:r>
            <a:r>
              <a:rPr lang="en-GB" sz="1800" dirty="0" smtClean="0">
                <a:latin typeface="Times"/>
                <a:cs typeface="Times"/>
              </a:rPr>
              <a:t>)</a:t>
            </a:r>
          </a:p>
          <a:p>
            <a:pPr lvl="1"/>
            <a:r>
              <a:rPr lang="en-GB" sz="1800" dirty="0" smtClean="0">
                <a:latin typeface="Times"/>
                <a:cs typeface="Times"/>
              </a:rPr>
              <a:t>The </a:t>
            </a:r>
            <a:r>
              <a:rPr lang="en-GB" sz="1800" dirty="0">
                <a:latin typeface="Times"/>
                <a:cs typeface="Times"/>
              </a:rPr>
              <a:t>larger margin opens the possibility to operate at 4.5 K according to </a:t>
            </a:r>
            <a:r>
              <a:rPr lang="en-GB" sz="1800" dirty="0" smtClean="0">
                <a:latin typeface="Times"/>
                <a:cs typeface="Times"/>
              </a:rPr>
              <a:t>HL LHC experience</a:t>
            </a:r>
            <a:endParaRPr lang="en-GB" sz="1600" dirty="0">
              <a:latin typeface="Times"/>
              <a:cs typeface="Times"/>
            </a:endParaRPr>
          </a:p>
          <a:p>
            <a:r>
              <a:rPr lang="en-GB" sz="2400" dirty="0" smtClean="0">
                <a:latin typeface="Times"/>
                <a:cs typeface="Times"/>
              </a:rPr>
              <a:t>This proposal allows reaching </a:t>
            </a:r>
            <a:r>
              <a:rPr lang="en-GB" sz="2400" dirty="0" smtClean="0">
                <a:solidFill>
                  <a:srgbClr val="CA1100"/>
                </a:solidFill>
                <a:latin typeface="Times"/>
                <a:cs typeface="Times"/>
              </a:rPr>
              <a:t>90 </a:t>
            </a:r>
            <a:r>
              <a:rPr lang="en-GB" sz="2400" dirty="0" err="1" smtClean="0">
                <a:solidFill>
                  <a:srgbClr val="CA1100"/>
                </a:solidFill>
                <a:latin typeface="Times"/>
                <a:cs typeface="Times"/>
              </a:rPr>
              <a:t>TeV</a:t>
            </a:r>
            <a:r>
              <a:rPr lang="en-GB" sz="2400" dirty="0" smtClean="0">
                <a:solidFill>
                  <a:srgbClr val="CA1100"/>
                </a:solidFill>
                <a:latin typeface="Times"/>
                <a:cs typeface="Times"/>
              </a:rPr>
              <a:t> </a:t>
            </a:r>
            <a:r>
              <a:rPr lang="en-GB" sz="2400" dirty="0" err="1" smtClean="0">
                <a:solidFill>
                  <a:srgbClr val="CA1100"/>
                </a:solidFill>
                <a:latin typeface="Times"/>
                <a:cs typeface="Times"/>
              </a:rPr>
              <a:t>c.o.m</a:t>
            </a:r>
            <a:r>
              <a:rPr lang="en-GB" sz="2400" dirty="0" smtClean="0">
                <a:solidFill>
                  <a:srgbClr val="CA1100"/>
                </a:solidFill>
                <a:latin typeface="Times"/>
                <a:cs typeface="Times"/>
              </a:rPr>
              <a:t> energy in FCC-</a:t>
            </a:r>
            <a:r>
              <a:rPr lang="en-GB" sz="2400" dirty="0" err="1" smtClean="0">
                <a:solidFill>
                  <a:srgbClr val="CA1100"/>
                </a:solidFill>
                <a:latin typeface="Times"/>
                <a:cs typeface="Times"/>
              </a:rPr>
              <a:t>hh</a:t>
            </a:r>
            <a:endParaRPr lang="en-GB" sz="1800" dirty="0" smtClean="0">
              <a:latin typeface="Times"/>
              <a:cs typeface="Times"/>
            </a:endParaRPr>
          </a:p>
          <a:p>
            <a:pPr lvl="1"/>
            <a:r>
              <a:rPr lang="en-GB" sz="1800" dirty="0" smtClean="0">
                <a:latin typeface="Times"/>
                <a:cs typeface="Times"/>
              </a:rPr>
              <a:t>90 </a:t>
            </a:r>
            <a:r>
              <a:rPr lang="en-GB" sz="1800" dirty="0" err="1" smtClean="0">
                <a:latin typeface="Times"/>
                <a:cs typeface="Times"/>
              </a:rPr>
              <a:t>TeV</a:t>
            </a:r>
            <a:r>
              <a:rPr lang="en-GB" sz="1800" dirty="0" smtClean="0">
                <a:latin typeface="Times"/>
                <a:cs typeface="Times"/>
              </a:rPr>
              <a:t> with present baseline of a 90 km tunnel, achieved also via an optimization of the filling factor (longer cells)</a:t>
            </a:r>
          </a:p>
          <a:p>
            <a:pPr lvl="1"/>
            <a:r>
              <a:rPr lang="en-GB" sz="1800" dirty="0" smtClean="0">
                <a:latin typeface="Times"/>
                <a:cs typeface="Times"/>
              </a:rPr>
              <a:t>It </a:t>
            </a:r>
            <a:r>
              <a:rPr lang="en-GB" sz="1800" dirty="0">
                <a:latin typeface="Times"/>
                <a:cs typeface="Times"/>
              </a:rPr>
              <a:t>is a compromise between reasonable ambition and a target that can be reached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If more performant conductor is </a:t>
            </a:r>
            <a:r>
              <a:rPr lang="en-GB" sz="1800" dirty="0" smtClean="0">
                <a:latin typeface="Times"/>
                <a:cs typeface="Times"/>
              </a:rPr>
              <a:t>developed and  affordable </a:t>
            </a:r>
            <a:r>
              <a:rPr lang="en-GB" sz="1800" dirty="0">
                <a:latin typeface="Times"/>
                <a:cs typeface="Times"/>
              </a:rPr>
              <a:t>(see the section about conductor), we will decide either to increase the operational field to get more </a:t>
            </a:r>
            <a:r>
              <a:rPr lang="en-GB" sz="1800" dirty="0" err="1">
                <a:latin typeface="Times"/>
                <a:cs typeface="Times"/>
              </a:rPr>
              <a:t>TeV</a:t>
            </a:r>
            <a:r>
              <a:rPr lang="en-GB" sz="1800" dirty="0">
                <a:latin typeface="Times"/>
                <a:cs typeface="Times"/>
              </a:rPr>
              <a:t> or to reduce the conductor mass to save </a:t>
            </a:r>
            <a:r>
              <a:rPr lang="en-GB" sz="1800" dirty="0" smtClean="0">
                <a:latin typeface="Times"/>
                <a:cs typeface="Times"/>
              </a:rPr>
              <a:t>$</a:t>
            </a:r>
            <a:endParaRPr lang="en-GB" sz="1800" dirty="0">
              <a:latin typeface="Times"/>
              <a:cs typeface="Times"/>
            </a:endParaRPr>
          </a:p>
          <a:p>
            <a:pPr lvl="1"/>
            <a:r>
              <a:rPr lang="en-GB" sz="1800" dirty="0">
                <a:latin typeface="Times"/>
                <a:cs typeface="Times"/>
              </a:rPr>
              <a:t>The designs proposed for </a:t>
            </a:r>
            <a:r>
              <a:rPr lang="en-GB" sz="1800" dirty="0" err="1">
                <a:latin typeface="Times"/>
                <a:cs typeface="Times"/>
              </a:rPr>
              <a:t>EuroCirCol</a:t>
            </a:r>
            <a:r>
              <a:rPr lang="en-GB" sz="1800" dirty="0">
                <a:latin typeface="Times"/>
                <a:cs typeface="Times"/>
              </a:rPr>
              <a:t> are compatible with these targets, so previous work </a:t>
            </a:r>
            <a:r>
              <a:rPr lang="en-GB" sz="1800" dirty="0" smtClean="0">
                <a:latin typeface="Times"/>
                <a:cs typeface="Times"/>
              </a:rPr>
              <a:t>on design shall </a:t>
            </a:r>
            <a:r>
              <a:rPr lang="en-GB" sz="1800" dirty="0">
                <a:latin typeface="Times"/>
                <a:cs typeface="Times"/>
              </a:rPr>
              <a:t>not be lost</a:t>
            </a:r>
          </a:p>
        </p:txBody>
      </p:sp>
    </p:spTree>
    <p:extLst>
      <p:ext uri="{BB962C8B-B14F-4D97-AF65-F5344CB8AC3E}">
        <p14:creationId xmlns:p14="http://schemas.microsoft.com/office/powerpoint/2010/main" val="1065171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Contents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2"/>
                </a:solidFill>
                <a:latin typeface="Times"/>
                <a:cs typeface="Times"/>
              </a:rPr>
              <a:t>Guidelines and updated targets</a:t>
            </a: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Recent results and their implication</a:t>
            </a: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Planned magnets</a:t>
            </a:r>
          </a:p>
          <a:p>
            <a:pPr marL="36576" indent="0">
              <a:buNone/>
            </a:pPr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Updated roadmap </a:t>
            </a: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Nb</a:t>
            </a:r>
            <a:r>
              <a:rPr lang="en-GB" sz="2400" baseline="-25000" dirty="0">
                <a:latin typeface="Times"/>
                <a:cs typeface="Times"/>
              </a:rPr>
              <a:t>3</a:t>
            </a:r>
            <a:r>
              <a:rPr lang="en-GB" sz="2400" dirty="0">
                <a:latin typeface="Times"/>
                <a:cs typeface="Times"/>
              </a:rPr>
              <a:t>Sn conductor status and challenges</a:t>
            </a:r>
          </a:p>
          <a:p>
            <a:endParaRPr lang="en-GB" sz="2400" dirty="0"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HTS challenges (followed by talk from A. Ballarino)</a:t>
            </a:r>
            <a:endParaRPr lang="en-GB" sz="18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103503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6827159-6B7C-9E01-6E14-F538680C4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2BEDE7F-3FC6-54CF-01EF-0D800E4B33B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3DDF30E-B5B6-8AEA-DB4F-9007501BD1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03494A1-E166-B18D-DF51-0051E0AB56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26C651B-2EEF-995A-996A-2AF298D7C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2800" dirty="0">
                <a:latin typeface="Times"/>
                <a:cs typeface="Times"/>
              </a:rPr>
              <a:t>Recent results for Nb</a:t>
            </a:r>
            <a:r>
              <a:rPr lang="en-US" sz="2800" baseline="-25000" dirty="0">
                <a:latin typeface="Times"/>
                <a:cs typeface="Times"/>
              </a:rPr>
              <a:t>3</a:t>
            </a:r>
            <a:r>
              <a:rPr lang="en-US" sz="2800" dirty="0">
                <a:latin typeface="Times"/>
                <a:cs typeface="Times"/>
              </a:rPr>
              <a:t>Sn magnets: margin and 4.5 K</a:t>
            </a:r>
            <a:endParaRPr lang="en-GB" sz="28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5B8613B1-AD47-7361-A44C-C7983E0BEE2B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"/>
                <a:cs typeface="Times"/>
              </a:rPr>
              <a:t>Experience on HL-LHC interaction region magnets, working at 77% of </a:t>
            </a:r>
            <a:r>
              <a:rPr lang="en-GB" sz="2000" dirty="0" err="1">
                <a:latin typeface="Times"/>
                <a:cs typeface="Times"/>
              </a:rPr>
              <a:t>loadline</a:t>
            </a:r>
            <a:r>
              <a:rPr lang="en-GB" sz="2000" dirty="0">
                <a:latin typeface="Times"/>
                <a:cs typeface="Times"/>
              </a:rPr>
              <a:t> fraction (23% margin) is showing that 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This margin is being obtained </a:t>
            </a:r>
            <a:r>
              <a:rPr lang="en-GB" sz="1600" dirty="0" smtClean="0">
                <a:latin typeface="Times"/>
                <a:cs typeface="Times"/>
              </a:rPr>
              <a:t>with a good reproducibility</a:t>
            </a:r>
            <a:endParaRPr lang="en-GB" sz="1600" dirty="0">
              <a:latin typeface="Times"/>
              <a:cs typeface="Times"/>
            </a:endParaRPr>
          </a:p>
          <a:p>
            <a:pPr lvl="1"/>
            <a:r>
              <a:rPr lang="en-GB" sz="1600" dirty="0">
                <a:solidFill>
                  <a:srgbClr val="B81011"/>
                </a:solidFill>
                <a:latin typeface="Times"/>
                <a:cs typeface="Times"/>
              </a:rPr>
              <a:t>Scaling up to 7 m long has been completed </a:t>
            </a:r>
            <a:r>
              <a:rPr lang="en-GB" sz="1600" dirty="0" smtClean="0">
                <a:solidFill>
                  <a:srgbClr val="B81011"/>
                </a:solidFill>
                <a:latin typeface="Times"/>
                <a:cs typeface="Times"/>
              </a:rPr>
              <a:t>successfully</a:t>
            </a:r>
            <a:endParaRPr lang="en-GB" sz="1600" dirty="0">
              <a:solidFill>
                <a:srgbClr val="B81011"/>
              </a:solidFill>
              <a:latin typeface="Times"/>
              <a:cs typeface="Times"/>
            </a:endParaRPr>
          </a:p>
          <a:p>
            <a:pPr lvl="1"/>
            <a:r>
              <a:rPr lang="en-GB" sz="1600" dirty="0">
                <a:latin typeface="Times"/>
                <a:cs typeface="Times"/>
              </a:rPr>
              <a:t>Magnets are also working at 4.5 K</a:t>
            </a:r>
          </a:p>
          <a:p>
            <a:endParaRPr lang="en-GB" sz="1800" dirty="0">
              <a:latin typeface="Times"/>
              <a:cs typeface="Times"/>
            </a:endParaRPr>
          </a:p>
          <a:p>
            <a:endParaRPr lang="en-GB" sz="1800" dirty="0">
              <a:latin typeface="Times"/>
              <a:cs typeface="Times"/>
            </a:endParaRPr>
          </a:p>
          <a:p>
            <a:r>
              <a:rPr lang="en-GB" sz="1800" dirty="0">
                <a:latin typeface="Times"/>
                <a:cs typeface="Times"/>
              </a:rPr>
              <a:t>Therefore with this target </a:t>
            </a:r>
            <a:r>
              <a:rPr lang="en-GB" sz="1800" dirty="0">
                <a:solidFill>
                  <a:srgbClr val="B81011"/>
                </a:solidFill>
                <a:latin typeface="Times"/>
                <a:cs typeface="Times"/>
              </a:rPr>
              <a:t>one can have also the possibility of working at 4.5 K</a:t>
            </a:r>
          </a:p>
          <a:p>
            <a:pPr lvl="1"/>
            <a:endParaRPr lang="en-GB" sz="1600" dirty="0">
              <a:latin typeface="Times"/>
              <a:cs typeface="Times"/>
            </a:endParaRP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xmlns="" id="{1FCEE7E7-F9C5-F6B1-D488-50EDC9A16B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696" y="3540901"/>
            <a:ext cx="4034401" cy="246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Content Placeholder 4" descr="A graph with numbers and a line&#10;&#10;Description automatically generated">
            <a:extLst>
              <a:ext uri="{FF2B5EF4-FFF2-40B4-BE49-F238E27FC236}">
                <a16:creationId xmlns:a16="http://schemas.microsoft.com/office/drawing/2014/main" xmlns="" id="{8FD9BFED-4E68-6D65-7CED-43C80BE3D7D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18" y="3551756"/>
            <a:ext cx="4747744" cy="24385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A8DB6E61-AD61-2487-958E-28540E8F24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1072" y="1358900"/>
            <a:ext cx="2378060" cy="178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282303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a6163950-ed7b-45ff-a88b-85d0d03db3bc"/>
    <ds:schemaRef ds:uri="http://www.w3.org/XML/1998/namespace"/>
    <ds:schemaRef ds:uri="http://schemas.microsoft.com/office/2006/metadata/properties"/>
    <ds:schemaRef ds:uri="e24f2763-0e71-4812-94ad-3b15b8174d77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16810</TotalTime>
  <Words>2474</Words>
  <Application>Microsoft Macintosh PowerPoint</Application>
  <PresentationFormat>On-screen Show (4:3)</PresentationFormat>
  <Paragraphs>378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HFM(4-3)</vt:lpstr>
      <vt:lpstr>PowerPoint Presentation</vt:lpstr>
      <vt:lpstr>PowerPoint Presentation</vt:lpstr>
      <vt:lpstr>A big thanks to our predecessors</vt:lpstr>
      <vt:lpstr>Contents</vt:lpstr>
      <vt:lpstr>Guidelines</vt:lpstr>
      <vt:lpstr>Historical on targets for Nb3Sn magnets</vt:lpstr>
      <vt:lpstr>HFM targets for Nb3Sn magnets</vt:lpstr>
      <vt:lpstr>Contents</vt:lpstr>
      <vt:lpstr>Recent results for Nb3Sn magnets: margin and 4.5 K</vt:lpstr>
      <vt:lpstr>Recent results for Nb3Sn magnets: production</vt:lpstr>
      <vt:lpstr>Recent results for Nb3Sn magnets: stress limits</vt:lpstr>
      <vt:lpstr>Recent results for Nb3Sn magnets: towards 16 T</vt:lpstr>
      <vt:lpstr>Contents</vt:lpstr>
      <vt:lpstr>FalconD (cos q, two layers)</vt:lpstr>
      <vt:lpstr>14 T, block design, CERN</vt:lpstr>
      <vt:lpstr>14 T, block design, CEA</vt:lpstr>
      <vt:lpstr>14 T, common coil, CIEMAT</vt:lpstr>
      <vt:lpstr>14 T, stress managed common coil, PSI</vt:lpstr>
      <vt:lpstr>Contents</vt:lpstr>
      <vt:lpstr>Roadmap to full scale prototypes</vt:lpstr>
      <vt:lpstr>Industrialization, production, and commissioning</vt:lpstr>
      <vt:lpstr>Contents</vt:lpstr>
      <vt:lpstr>Conductor historical</vt:lpstr>
      <vt:lpstr>Conductor development</vt:lpstr>
      <vt:lpstr>HTS outlook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Ezio Todesco</cp:lastModifiedBy>
  <cp:revision>68</cp:revision>
  <cp:lastPrinted>2022-04-29T08:24:36Z</cp:lastPrinted>
  <dcterms:created xsi:type="dcterms:W3CDTF">2012-11-30T11:04:26Z</dcterms:created>
  <dcterms:modified xsi:type="dcterms:W3CDTF">2024-11-18T08:58:04Z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