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5" r:id="rId2"/>
    <p:sldMasterId id="2147483697" r:id="rId3"/>
    <p:sldMasterId id="2147483709" r:id="rId4"/>
  </p:sldMasterIdLst>
  <p:notesMasterIdLst>
    <p:notesMasterId r:id="rId25"/>
  </p:notesMasterIdLst>
  <p:sldIdLst>
    <p:sldId id="257" r:id="rId5"/>
    <p:sldId id="4757" r:id="rId6"/>
    <p:sldId id="4758" r:id="rId7"/>
    <p:sldId id="4705" r:id="rId8"/>
    <p:sldId id="4713" r:id="rId9"/>
    <p:sldId id="4714" r:id="rId10"/>
    <p:sldId id="4711" r:id="rId11"/>
    <p:sldId id="4667" r:id="rId12"/>
    <p:sldId id="4715" r:id="rId13"/>
    <p:sldId id="4745" r:id="rId14"/>
    <p:sldId id="4746" r:id="rId15"/>
    <p:sldId id="4770" r:id="rId16"/>
    <p:sldId id="4769" r:id="rId17"/>
    <p:sldId id="4753" r:id="rId18"/>
    <p:sldId id="475" r:id="rId19"/>
    <p:sldId id="4768" r:id="rId20"/>
    <p:sldId id="4754" r:id="rId21"/>
    <p:sldId id="4755" r:id="rId22"/>
    <p:sldId id="4756" r:id="rId23"/>
    <p:sldId id="4666"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4" autoAdjust="0"/>
    <p:restoredTop sz="94660"/>
  </p:normalViewPr>
  <p:slideViewPr>
    <p:cSldViewPr snapToGrid="0" showGuides="1">
      <p:cViewPr varScale="1">
        <p:scale>
          <a:sx n="100" d="100"/>
          <a:sy n="100" d="100"/>
        </p:scale>
        <p:origin x="90"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D5F4C0-A5EC-4FE2-9703-270C1CE1885F}" type="datetimeFigureOut">
              <a:rPr lang="en-GB" smtClean="0"/>
              <a:t>26/11/2024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262365-E959-4CAB-B1C4-A79DE9C86007}" type="slidenum">
              <a:rPr lang="en-GB" smtClean="0"/>
              <a:t>‹#›</a:t>
            </a:fld>
            <a:endParaRPr lang="en-GB"/>
          </a:p>
        </p:txBody>
      </p:sp>
    </p:spTree>
    <p:extLst>
      <p:ext uri="{BB962C8B-B14F-4D97-AF65-F5344CB8AC3E}">
        <p14:creationId xmlns:p14="http://schemas.microsoft.com/office/powerpoint/2010/main" val="18530433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3FD50E-864B-43CD-8C72-F5F870E78F9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992301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3FD50E-864B-43CD-8C72-F5F870E78F9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733240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3FD50E-864B-43CD-8C72-F5F870E78F9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508266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3FD50E-864B-43CD-8C72-F5F870E78F9B}" type="slidenum">
              <a:rPr kumimoji="0" lang="en-GB"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5710017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65176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28" name="PlaceHolder 2"/>
          <p:cNvSpPr>
            <a:spLocks noGrp="1"/>
          </p:cNvSpPr>
          <p:nvPr>
            <p:ph type="body"/>
          </p:nvPr>
        </p:nvSpPr>
        <p:spPr>
          <a:xfrm>
            <a:off x="609600" y="1604640"/>
            <a:ext cx="1097232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9" name="PlaceHolder 3"/>
          <p:cNvSpPr>
            <a:spLocks noGrp="1"/>
          </p:cNvSpPr>
          <p:nvPr>
            <p:ph type="body"/>
          </p:nvPr>
        </p:nvSpPr>
        <p:spPr>
          <a:xfrm>
            <a:off x="609600" y="3682560"/>
            <a:ext cx="1097232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791272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31" name="PlaceHolder 2"/>
          <p:cNvSpPr>
            <a:spLocks noGrp="1"/>
          </p:cNvSpPr>
          <p:nvPr>
            <p:ph type="body"/>
          </p:nvPr>
        </p:nvSpPr>
        <p:spPr>
          <a:xfrm>
            <a:off x="60960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2" name="PlaceHolder 3"/>
          <p:cNvSpPr>
            <a:spLocks noGrp="1"/>
          </p:cNvSpPr>
          <p:nvPr>
            <p:ph type="body"/>
          </p:nvPr>
        </p:nvSpPr>
        <p:spPr>
          <a:xfrm>
            <a:off x="623232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3" name="PlaceHolder 4"/>
          <p:cNvSpPr>
            <a:spLocks noGrp="1"/>
          </p:cNvSpPr>
          <p:nvPr>
            <p:ph type="body"/>
          </p:nvPr>
        </p:nvSpPr>
        <p:spPr>
          <a:xfrm>
            <a:off x="609600" y="368256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4" name="PlaceHolder 5"/>
          <p:cNvSpPr>
            <a:spLocks noGrp="1"/>
          </p:cNvSpPr>
          <p:nvPr>
            <p:ph type="body"/>
          </p:nvPr>
        </p:nvSpPr>
        <p:spPr>
          <a:xfrm>
            <a:off x="6232320" y="368256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14785763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36" name="PlaceHolder 2"/>
          <p:cNvSpPr>
            <a:spLocks noGrp="1"/>
          </p:cNvSpPr>
          <p:nvPr>
            <p:ph type="body"/>
          </p:nvPr>
        </p:nvSpPr>
        <p:spPr>
          <a:xfrm>
            <a:off x="609600" y="160464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7" name="PlaceHolder 3"/>
          <p:cNvSpPr>
            <a:spLocks noGrp="1"/>
          </p:cNvSpPr>
          <p:nvPr>
            <p:ph type="body"/>
          </p:nvPr>
        </p:nvSpPr>
        <p:spPr>
          <a:xfrm>
            <a:off x="4319520" y="160464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8" name="PlaceHolder 4"/>
          <p:cNvSpPr>
            <a:spLocks noGrp="1"/>
          </p:cNvSpPr>
          <p:nvPr>
            <p:ph type="body"/>
          </p:nvPr>
        </p:nvSpPr>
        <p:spPr>
          <a:xfrm>
            <a:off x="8029440" y="160464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9" name="PlaceHolder 5"/>
          <p:cNvSpPr>
            <a:spLocks noGrp="1"/>
          </p:cNvSpPr>
          <p:nvPr>
            <p:ph type="body"/>
          </p:nvPr>
        </p:nvSpPr>
        <p:spPr>
          <a:xfrm>
            <a:off x="609600" y="368256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40" name="PlaceHolder 6"/>
          <p:cNvSpPr>
            <a:spLocks noGrp="1"/>
          </p:cNvSpPr>
          <p:nvPr>
            <p:ph type="body"/>
          </p:nvPr>
        </p:nvSpPr>
        <p:spPr>
          <a:xfrm>
            <a:off x="4319520" y="368256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41" name="PlaceHolder 7"/>
          <p:cNvSpPr>
            <a:spLocks noGrp="1"/>
          </p:cNvSpPr>
          <p:nvPr>
            <p:ph type="body"/>
          </p:nvPr>
        </p:nvSpPr>
        <p:spPr>
          <a:xfrm>
            <a:off x="8029440" y="368256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25403633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7772640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71"/>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0663716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6347448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9287863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7351245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5370592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220706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7" name="PlaceHolder 2"/>
          <p:cNvSpPr>
            <a:spLocks noGrp="1"/>
          </p:cNvSpPr>
          <p:nvPr>
            <p:ph type="subTitle"/>
          </p:nvPr>
        </p:nvSpPr>
        <p:spPr>
          <a:xfrm>
            <a:off x="609600" y="3297782"/>
            <a:ext cx="10972320" cy="590996"/>
          </a:xfrm>
          <a:prstGeom prst="rect">
            <a:avLst/>
          </a:prstGeom>
        </p:spPr>
        <p:txBody>
          <a:bodyPr lIns="0" tIns="0" rIns="0" bIns="0" anchor="ctr">
            <a:spAutoFit/>
          </a:bodyPr>
          <a:lstStyle/>
          <a:p>
            <a:pPr algn="ctr"/>
            <a:endParaRPr lang="en-GB" sz="4267" b="0" strike="noStrike" spc="-1">
              <a:latin typeface="Arial"/>
            </a:endParaRPr>
          </a:p>
        </p:txBody>
      </p:sp>
    </p:spTree>
    <p:extLst>
      <p:ext uri="{BB962C8B-B14F-4D97-AF65-F5344CB8AC3E}">
        <p14:creationId xmlns:p14="http://schemas.microsoft.com/office/powerpoint/2010/main" val="29493734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2820084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2399709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4925949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2089699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85449681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71"/>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9090014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1063045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6664555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67989204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3111031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9" name="PlaceHolder 2"/>
          <p:cNvSpPr>
            <a:spLocks noGrp="1"/>
          </p:cNvSpPr>
          <p:nvPr>
            <p:ph type="body"/>
          </p:nvPr>
        </p:nvSpPr>
        <p:spPr>
          <a:xfrm>
            <a:off x="609600" y="1604640"/>
            <a:ext cx="10972320" cy="397728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13552070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20346244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14400906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28842567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09968773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327660889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67156752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71"/>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73459695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04558488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67363543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97909304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11" name="PlaceHolder 2"/>
          <p:cNvSpPr>
            <a:spLocks noGrp="1"/>
          </p:cNvSpPr>
          <p:nvPr>
            <p:ph type="body"/>
          </p:nvPr>
        </p:nvSpPr>
        <p:spPr>
          <a:xfrm>
            <a:off x="609600" y="1604640"/>
            <a:ext cx="5354400" cy="397728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12" name="PlaceHolder 3"/>
          <p:cNvSpPr>
            <a:spLocks noGrp="1"/>
          </p:cNvSpPr>
          <p:nvPr>
            <p:ph type="body"/>
          </p:nvPr>
        </p:nvSpPr>
        <p:spPr>
          <a:xfrm>
            <a:off x="6232320" y="1604640"/>
            <a:ext cx="5354400" cy="397728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336612886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88179308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90010250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56674294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93714136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65288600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339016198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Tree>
    <p:extLst>
      <p:ext uri="{BB962C8B-B14F-4D97-AF65-F5344CB8AC3E}">
        <p14:creationId xmlns:p14="http://schemas.microsoft.com/office/powerpoint/2010/main" val="13698088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590400" y="7622822"/>
            <a:ext cx="11017440" cy="590996"/>
          </a:xfrm>
          <a:prstGeom prst="rect">
            <a:avLst/>
          </a:prstGeom>
        </p:spPr>
        <p:txBody>
          <a:bodyPr lIns="0" tIns="0" rIns="0" bIns="0" anchor="ctr">
            <a:spAutoFit/>
          </a:bodyPr>
          <a:lstStyle/>
          <a:p>
            <a:pPr algn="ctr"/>
            <a:endParaRPr lang="en-GB" sz="4267" b="0" strike="noStrike" spc="-1">
              <a:latin typeface="Arial"/>
            </a:endParaRPr>
          </a:p>
        </p:txBody>
      </p:sp>
    </p:spTree>
    <p:extLst>
      <p:ext uri="{BB962C8B-B14F-4D97-AF65-F5344CB8AC3E}">
        <p14:creationId xmlns:p14="http://schemas.microsoft.com/office/powerpoint/2010/main" val="3664297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16" name="PlaceHolder 2"/>
          <p:cNvSpPr>
            <a:spLocks noGrp="1"/>
          </p:cNvSpPr>
          <p:nvPr>
            <p:ph type="body"/>
          </p:nvPr>
        </p:nvSpPr>
        <p:spPr>
          <a:xfrm>
            <a:off x="60960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17" name="PlaceHolder 3"/>
          <p:cNvSpPr>
            <a:spLocks noGrp="1"/>
          </p:cNvSpPr>
          <p:nvPr>
            <p:ph type="body"/>
          </p:nvPr>
        </p:nvSpPr>
        <p:spPr>
          <a:xfrm>
            <a:off x="6232320" y="1604640"/>
            <a:ext cx="5354400" cy="397728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18" name="PlaceHolder 4"/>
          <p:cNvSpPr>
            <a:spLocks noGrp="1"/>
          </p:cNvSpPr>
          <p:nvPr>
            <p:ph type="body"/>
          </p:nvPr>
        </p:nvSpPr>
        <p:spPr>
          <a:xfrm>
            <a:off x="609600" y="368256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4639246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20" name="PlaceHolder 2"/>
          <p:cNvSpPr>
            <a:spLocks noGrp="1"/>
          </p:cNvSpPr>
          <p:nvPr>
            <p:ph type="body"/>
          </p:nvPr>
        </p:nvSpPr>
        <p:spPr>
          <a:xfrm>
            <a:off x="609600" y="1604640"/>
            <a:ext cx="5354400" cy="397728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1" name="PlaceHolder 3"/>
          <p:cNvSpPr>
            <a:spLocks noGrp="1"/>
          </p:cNvSpPr>
          <p:nvPr>
            <p:ph type="body"/>
          </p:nvPr>
        </p:nvSpPr>
        <p:spPr>
          <a:xfrm>
            <a:off x="623232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2" name="PlaceHolder 4"/>
          <p:cNvSpPr>
            <a:spLocks noGrp="1"/>
          </p:cNvSpPr>
          <p:nvPr>
            <p:ph type="body"/>
          </p:nvPr>
        </p:nvSpPr>
        <p:spPr>
          <a:xfrm>
            <a:off x="6232320" y="368256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1681522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24" name="PlaceHolder 2"/>
          <p:cNvSpPr>
            <a:spLocks noGrp="1"/>
          </p:cNvSpPr>
          <p:nvPr>
            <p:ph type="body"/>
          </p:nvPr>
        </p:nvSpPr>
        <p:spPr>
          <a:xfrm>
            <a:off x="60960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5" name="PlaceHolder 3"/>
          <p:cNvSpPr>
            <a:spLocks noGrp="1"/>
          </p:cNvSpPr>
          <p:nvPr>
            <p:ph type="body"/>
          </p:nvPr>
        </p:nvSpPr>
        <p:spPr>
          <a:xfrm>
            <a:off x="623232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6" name="PlaceHolder 4"/>
          <p:cNvSpPr>
            <a:spLocks noGrp="1"/>
          </p:cNvSpPr>
          <p:nvPr>
            <p:ph type="body"/>
          </p:nvPr>
        </p:nvSpPr>
        <p:spPr>
          <a:xfrm>
            <a:off x="609600" y="3682560"/>
            <a:ext cx="1097232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620814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4.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4.pn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 name="Grafik 9"/>
          <p:cNvPicPr/>
          <p:nvPr/>
        </p:nvPicPr>
        <p:blipFill>
          <a:blip r:embed="rId14"/>
          <a:stretch/>
        </p:blipFill>
        <p:spPr>
          <a:xfrm>
            <a:off x="0" y="0"/>
            <a:ext cx="12191520" cy="6857760"/>
          </a:xfrm>
          <a:prstGeom prst="rect">
            <a:avLst/>
          </a:prstGeom>
          <a:ln>
            <a:noFill/>
          </a:ln>
        </p:spPr>
      </p:pic>
      <p:pic>
        <p:nvPicPr>
          <p:cNvPr id="7" name="Grafik 11"/>
          <p:cNvPicPr/>
          <p:nvPr/>
        </p:nvPicPr>
        <p:blipFill>
          <a:blip r:embed="rId15">
            <a:alphaModFix amt="40000"/>
          </a:blip>
          <a:stretch/>
        </p:blipFill>
        <p:spPr>
          <a:xfrm>
            <a:off x="3506400" y="1132320"/>
            <a:ext cx="5465280" cy="4798560"/>
          </a:xfrm>
          <a:prstGeom prst="rect">
            <a:avLst/>
          </a:prstGeom>
          <a:ln>
            <a:noFill/>
          </a:ln>
        </p:spPr>
      </p:pic>
      <p:sp>
        <p:nvSpPr>
          <p:cNvPr id="2" name="PlaceHolder 1"/>
          <p:cNvSpPr>
            <a:spLocks noGrp="1"/>
          </p:cNvSpPr>
          <p:nvPr>
            <p:ph type="title"/>
          </p:nvPr>
        </p:nvSpPr>
        <p:spPr>
          <a:xfrm>
            <a:off x="590400" y="1394880"/>
            <a:ext cx="11017440" cy="2387040"/>
          </a:xfrm>
          <a:prstGeom prst="rect">
            <a:avLst/>
          </a:prstGeom>
        </p:spPr>
        <p:txBody>
          <a:bodyPr anchor="b">
            <a:noAutofit/>
          </a:bodyPr>
          <a:lstStyle/>
          <a:p>
            <a:pPr algn="ctr">
              <a:lnSpc>
                <a:spcPts val="3563"/>
              </a:lnSpc>
            </a:pPr>
            <a:r>
              <a:rPr lang="de-DE" sz="4800" b="0" strike="noStrike" cap="all" spc="-1">
                <a:solidFill>
                  <a:srgbClr val="FFFFFF"/>
                </a:solidFill>
                <a:latin typeface="Arial"/>
              </a:rPr>
              <a:t>Add Title</a:t>
            </a:r>
            <a:endParaRPr lang="de-DE" sz="4800" b="0" strike="noStrike" spc="-1">
              <a:solidFill>
                <a:srgbClr val="0F124A"/>
              </a:solidFill>
              <a:latin typeface="Arial"/>
            </a:endParaRPr>
          </a:p>
        </p:txBody>
      </p:sp>
      <p:sp>
        <p:nvSpPr>
          <p:cNvPr id="3" name="PlaceHolder 2"/>
          <p:cNvSpPr>
            <a:spLocks noGrp="1"/>
          </p:cNvSpPr>
          <p:nvPr>
            <p:ph type="sldNum"/>
          </p:nvPr>
        </p:nvSpPr>
        <p:spPr>
          <a:xfrm>
            <a:off x="11660640" y="70080"/>
            <a:ext cx="385440" cy="226080"/>
          </a:xfrm>
          <a:prstGeom prst="rect">
            <a:avLst/>
          </a:prstGeom>
        </p:spPr>
        <p:txBody>
          <a:bodyPr anchor="ctr">
            <a:noAutofit/>
          </a:bodyPr>
          <a:lstStyle/>
          <a:p>
            <a:pPr algn="r">
              <a:lnSpc>
                <a:spcPts val="1652"/>
              </a:lnSpc>
            </a:pPr>
            <a:fld id="{5418D9B7-41AC-4D4F-BA1A-FF1ECBDC2359}" type="slidenum">
              <a:rPr lang="en-GB" sz="1067" spc="-1" smtClean="0">
                <a:solidFill>
                  <a:srgbClr val="FFFFFF"/>
                </a:solidFill>
              </a:rPr>
              <a:pPr algn="r">
                <a:lnSpc>
                  <a:spcPts val="1652"/>
                </a:lnSpc>
              </a:pPr>
              <a:t>‹#›</a:t>
            </a:fld>
            <a:endParaRPr lang="en-GB" sz="1067" spc="-1">
              <a:latin typeface="Times New Roman"/>
            </a:endParaRPr>
          </a:p>
        </p:txBody>
      </p:sp>
      <p:pic>
        <p:nvPicPr>
          <p:cNvPr id="4" name="Grafik 15"/>
          <p:cNvPicPr/>
          <p:nvPr/>
        </p:nvPicPr>
        <p:blipFill>
          <a:blip r:embed="rId16"/>
          <a:stretch/>
        </p:blipFill>
        <p:spPr>
          <a:xfrm>
            <a:off x="173760" y="127680"/>
            <a:ext cx="596640" cy="239520"/>
          </a:xfrm>
          <a:prstGeom prst="rect">
            <a:avLst/>
          </a:prstGeom>
          <a:ln>
            <a:noFill/>
          </a:ln>
        </p:spPr>
      </p:pic>
      <p:sp>
        <p:nvSpPr>
          <p:cNvPr id="5" name="PlaceHolder 3"/>
          <p:cNvSpPr>
            <a:spLocks noGrp="1"/>
          </p:cNvSpPr>
          <p:nvPr>
            <p:ph type="body"/>
          </p:nvPr>
        </p:nvSpPr>
        <p:spPr>
          <a:xfrm>
            <a:off x="609600" y="1604640"/>
            <a:ext cx="1097232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de-DE" sz="1600" b="0" strike="noStrike" spc="-1">
                <a:solidFill>
                  <a:srgbClr val="0F124A"/>
                </a:solidFill>
                <a:latin typeface="Arial"/>
              </a:rPr>
              <a:t>Click to edit the outline text format</a:t>
            </a:r>
          </a:p>
          <a:p>
            <a:pPr marL="1151971" lvl="1" indent="-431989">
              <a:spcBef>
                <a:spcPts val="1512"/>
              </a:spcBef>
              <a:buClr>
                <a:srgbClr val="000000"/>
              </a:buClr>
              <a:buSzPct val="75000"/>
              <a:buFont typeface="Symbol" charset="2"/>
              <a:buChar char=""/>
            </a:pPr>
            <a:r>
              <a:rPr lang="de-DE" sz="1600" b="0" strike="noStrike" spc="-1">
                <a:solidFill>
                  <a:srgbClr val="0F124A"/>
                </a:solidFill>
                <a:latin typeface="Arial"/>
              </a:rPr>
              <a:t>Second Outline Level</a:t>
            </a:r>
          </a:p>
          <a:p>
            <a:pPr marL="1727957" lvl="2" indent="-383990">
              <a:spcBef>
                <a:spcPts val="1133"/>
              </a:spcBef>
              <a:buClr>
                <a:srgbClr val="000000"/>
              </a:buClr>
              <a:buSzPct val="45000"/>
              <a:buFont typeface="Wingdings" charset="2"/>
              <a:buChar char=""/>
            </a:pPr>
            <a:r>
              <a:rPr lang="de-DE" sz="1600" b="0" strike="noStrike" spc="-1">
                <a:solidFill>
                  <a:srgbClr val="0F124A"/>
                </a:solidFill>
                <a:latin typeface="Arial"/>
              </a:rPr>
              <a:t>Third Outline Level</a:t>
            </a:r>
          </a:p>
          <a:p>
            <a:pPr marL="2303942" lvl="3" indent="-287993">
              <a:spcBef>
                <a:spcPts val="756"/>
              </a:spcBef>
              <a:buClr>
                <a:srgbClr val="000000"/>
              </a:buClr>
              <a:buSzPct val="75000"/>
              <a:buFont typeface="Symbol" charset="2"/>
              <a:buChar char=""/>
            </a:pPr>
            <a:r>
              <a:rPr lang="de-DE" sz="1600" b="0" strike="noStrike" spc="-1">
                <a:solidFill>
                  <a:srgbClr val="0F124A"/>
                </a:solidFill>
                <a:latin typeface="Arial"/>
              </a:rPr>
              <a:t>Fourth Outline Level</a:t>
            </a:r>
          </a:p>
          <a:p>
            <a:pPr marL="2879928" lvl="4" indent="-287993">
              <a:spcBef>
                <a:spcPts val="377"/>
              </a:spcBef>
              <a:buClr>
                <a:srgbClr val="000000"/>
              </a:buClr>
              <a:buSzPct val="45000"/>
              <a:buFont typeface="Wingdings" charset="2"/>
              <a:buChar char=""/>
            </a:pPr>
            <a:r>
              <a:rPr lang="de-DE" sz="2667" b="0" strike="noStrike" spc="-1">
                <a:solidFill>
                  <a:srgbClr val="0F124A"/>
                </a:solidFill>
                <a:latin typeface="Arial"/>
              </a:rPr>
              <a:t>Fifth Outline Level</a:t>
            </a:r>
          </a:p>
          <a:p>
            <a:pPr marL="3455914" lvl="5" indent="-287993">
              <a:spcBef>
                <a:spcPts val="377"/>
              </a:spcBef>
              <a:buClr>
                <a:srgbClr val="000000"/>
              </a:buClr>
              <a:buSzPct val="45000"/>
              <a:buFont typeface="Wingdings" charset="2"/>
              <a:buChar char=""/>
            </a:pPr>
            <a:r>
              <a:rPr lang="de-DE" sz="2667" b="0" strike="noStrike" spc="-1">
                <a:solidFill>
                  <a:srgbClr val="0F124A"/>
                </a:solidFill>
                <a:latin typeface="Arial"/>
              </a:rPr>
              <a:t>Sixth Outline Level</a:t>
            </a:r>
          </a:p>
          <a:p>
            <a:pPr marL="4031899" lvl="6" indent="-287993">
              <a:spcBef>
                <a:spcPts val="377"/>
              </a:spcBef>
              <a:buClr>
                <a:srgbClr val="000000"/>
              </a:buClr>
              <a:buSzPct val="45000"/>
              <a:buFont typeface="Wingdings" charset="2"/>
              <a:buChar char=""/>
            </a:pPr>
            <a:r>
              <a:rPr lang="de-DE" sz="2667" b="0" strike="noStrike" spc="-1">
                <a:solidFill>
                  <a:srgbClr val="0F124A"/>
                </a:solidFill>
                <a:latin typeface="Arial"/>
              </a:rPr>
              <a:t>Seventh Outline Level</a:t>
            </a:r>
          </a:p>
        </p:txBody>
      </p:sp>
    </p:spTree>
    <p:extLst>
      <p:ext uri="{BB962C8B-B14F-4D97-AF65-F5344CB8AC3E}">
        <p14:creationId xmlns:p14="http://schemas.microsoft.com/office/powerpoint/2010/main" val="20379855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1219170" rtl="0" eaLnBrk="1" latinLnBrk="0" hangingPunct="1">
        <a:lnSpc>
          <a:spcPts val="4751"/>
        </a:lnSpc>
        <a:spcBef>
          <a:spcPct val="0"/>
        </a:spcBef>
        <a:buNone/>
        <a:defRPr sz="5867" kern="1200">
          <a:solidFill>
            <a:schemeClr val="tx1"/>
          </a:solidFill>
          <a:latin typeface="+mj-lt"/>
          <a:ea typeface="+mj-ea"/>
          <a:cs typeface="+mj-cs"/>
        </a:defRPr>
      </a:lvl1pPr>
    </p:titleStyle>
    <p:bodyStyle>
      <a:lvl1pPr marL="575986" indent="-431989" algn="l" defTabSz="1219170" rtl="0" eaLnBrk="1" latinLnBrk="0" hangingPunct="1">
        <a:lnSpc>
          <a:spcPct val="90000"/>
        </a:lnSpc>
        <a:spcBef>
          <a:spcPts val="1889"/>
        </a:spcBef>
        <a:buClr>
          <a:srgbClr val="000000"/>
        </a:buClr>
        <a:buSzPct val="45000"/>
        <a:buFont typeface="Wingdings" charset="2"/>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p:nvSpPr>
        <p:spPr>
          <a:xfrm>
            <a:off x="600" y="6378000"/>
            <a:ext cx="121914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399" y="126621"/>
            <a:ext cx="432000"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p:nvPicPr>
        <p:blipFill>
          <a:blip r:embed="rId13">
            <a:extLst>
              <a:ext uri="{28A0092B-C50C-407E-A947-70E740481C1C}">
                <a14:useLocalDpi xmlns:a14="http://schemas.microsoft.com/office/drawing/2010/main" val="0"/>
              </a:ext>
            </a:extLst>
          </a:blip>
          <a:srcRect/>
          <a:stretch/>
        </p:blipFill>
        <p:spPr>
          <a:xfrm>
            <a:off x="173934" y="6498000"/>
            <a:ext cx="597087" cy="240000"/>
          </a:xfrm>
          <a:prstGeom prst="rect">
            <a:avLst/>
          </a:prstGeom>
        </p:spPr>
      </p:pic>
      <p:cxnSp>
        <p:nvCxnSpPr>
          <p:cNvPr id="7" name="Straight Connector 6">
            <a:extLst>
              <a:ext uri="{FF2B5EF4-FFF2-40B4-BE49-F238E27FC236}">
                <a16:creationId xmlns:a16="http://schemas.microsoft.com/office/drawing/2014/main" id="{C0FBBF62-B1FF-50E0-1044-0A445B239A6E}"/>
              </a:ext>
            </a:extLst>
          </p:cNvPr>
          <p:cNvCxnSpPr/>
          <p:nvPr userDrawn="1"/>
        </p:nvCxnSpPr>
        <p:spPr>
          <a:xfrm>
            <a:off x="0" y="770400"/>
            <a:ext cx="12192000" cy="0"/>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037176581"/>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399" y="126621"/>
            <a:ext cx="432000"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cxnSp>
        <p:nvCxnSpPr>
          <p:cNvPr id="7" name="Straight Connector 6">
            <a:extLst>
              <a:ext uri="{FF2B5EF4-FFF2-40B4-BE49-F238E27FC236}">
                <a16:creationId xmlns:a16="http://schemas.microsoft.com/office/drawing/2014/main" id="{C0FBBF62-B1FF-50E0-1044-0A445B239A6E}"/>
              </a:ext>
            </a:extLst>
          </p:cNvPr>
          <p:cNvCxnSpPr/>
          <p:nvPr userDrawn="1"/>
        </p:nvCxnSpPr>
        <p:spPr>
          <a:xfrm>
            <a:off x="0" y="770400"/>
            <a:ext cx="12192000" cy="0"/>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975765695"/>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399" y="126621"/>
            <a:ext cx="432000"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pic>
        <p:nvPicPr>
          <p:cNvPr id="17" name="Grafik 16">
            <a:extLst>
              <a:ext uri="{FF2B5EF4-FFF2-40B4-BE49-F238E27FC236}">
                <a16:creationId xmlns:a16="http://schemas.microsoft.com/office/drawing/2014/main" id="{15072D71-1E30-4F23-8B4C-14B3F8F78932}"/>
              </a:ext>
            </a:extLst>
          </p:cNvPr>
          <p:cNvPicPr>
            <a:picLocks noChangeAspect="1"/>
          </p:cNvPicPr>
          <p:nvPr/>
        </p:nvPicPr>
        <p:blipFill>
          <a:blip r:embed="rId13">
            <a:extLst>
              <a:ext uri="{28A0092B-C50C-407E-A947-70E740481C1C}">
                <a14:useLocalDpi xmlns:a14="http://schemas.microsoft.com/office/drawing/2010/main" val="0"/>
              </a:ext>
            </a:extLst>
          </a:blip>
          <a:srcRect/>
          <a:stretch/>
        </p:blipFill>
        <p:spPr>
          <a:xfrm>
            <a:off x="173934" y="6498000"/>
            <a:ext cx="597087" cy="240000"/>
          </a:xfrm>
          <a:prstGeom prst="rect">
            <a:avLst/>
          </a:prstGeom>
        </p:spPr>
      </p:pic>
      <p:cxnSp>
        <p:nvCxnSpPr>
          <p:cNvPr id="7" name="Straight Connector 6">
            <a:extLst>
              <a:ext uri="{FF2B5EF4-FFF2-40B4-BE49-F238E27FC236}">
                <a16:creationId xmlns:a16="http://schemas.microsoft.com/office/drawing/2014/main" id="{C0FBBF62-B1FF-50E0-1044-0A445B239A6E}"/>
              </a:ext>
            </a:extLst>
          </p:cNvPr>
          <p:cNvCxnSpPr/>
          <p:nvPr userDrawn="1"/>
        </p:nvCxnSpPr>
        <p:spPr>
          <a:xfrm>
            <a:off x="0" y="770400"/>
            <a:ext cx="12192000" cy="0"/>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4089224963"/>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4.xml"/></Relationships>
</file>

<file path=ppt/slides/_rels/slide15.xml.rels><?xml version="1.0" encoding="UTF-8" standalone="yes"?>
<Relationships xmlns="http://schemas.openxmlformats.org/package/2006/relationships"><Relationship Id="rId8" Type="http://schemas.openxmlformats.org/officeDocument/2006/relationships/image" Target="../media/image25.jp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34.xml"/><Relationship Id="rId6" Type="http://schemas.openxmlformats.org/officeDocument/2006/relationships/image" Target="../media/image23.png"/><Relationship Id="rId5" Type="http://schemas.openxmlformats.org/officeDocument/2006/relationships/image" Target="../media/image22.jpg"/><Relationship Id="rId4" Type="http://schemas.openxmlformats.org/officeDocument/2006/relationships/image" Target="../media/image21.png"/><Relationship Id="rId9"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hyperlink" Target="https://indico.cern.ch/event/1454873/" TargetMode="External"/><Relationship Id="rId1" Type="http://schemas.openxmlformats.org/officeDocument/2006/relationships/slideLayout" Target="../slideLayouts/slideLayout4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TextShape 1"/>
          <p:cNvSpPr txBox="1"/>
          <p:nvPr/>
        </p:nvSpPr>
        <p:spPr>
          <a:xfrm>
            <a:off x="716853" y="356160"/>
            <a:ext cx="11017440" cy="2387040"/>
          </a:xfrm>
          <a:prstGeom prst="rect">
            <a:avLst/>
          </a:prstGeom>
          <a:noFill/>
          <a:ln>
            <a:noFill/>
          </a:ln>
        </p:spPr>
        <p:txBody>
          <a:bodyPr anchor="b">
            <a:noAutofit/>
          </a:bodyPr>
          <a:lstStyle/>
          <a:p>
            <a:pPr algn="ctr" defTabSz="1219170">
              <a:lnSpc>
                <a:spcPts val="4751"/>
              </a:lnSpc>
            </a:pPr>
            <a:r>
              <a:rPr lang="en-US" sz="3733" cap="all" spc="-1" dirty="0">
                <a:solidFill>
                  <a:srgbClr val="FFFFFF"/>
                </a:solidFill>
                <a:latin typeface="Arial"/>
              </a:rPr>
              <a:t>General Information </a:t>
            </a:r>
          </a:p>
          <a:p>
            <a:pPr algn="ctr" defTabSz="1219170">
              <a:lnSpc>
                <a:spcPts val="4751"/>
              </a:lnSpc>
            </a:pPr>
            <a:r>
              <a:rPr lang="en-US" sz="3733" cap="all" spc="-1" dirty="0">
                <a:solidFill>
                  <a:srgbClr val="FFFFFF"/>
                </a:solidFill>
                <a:latin typeface="Arial"/>
              </a:rPr>
              <a:t>&amp; Study News</a:t>
            </a:r>
            <a:endParaRPr lang="de-DE" sz="3733" spc="-1" dirty="0">
              <a:solidFill>
                <a:srgbClr val="0F124A"/>
              </a:solidFill>
              <a:latin typeface="Arial"/>
            </a:endParaRPr>
          </a:p>
        </p:txBody>
      </p:sp>
      <p:sp>
        <p:nvSpPr>
          <p:cNvPr id="254" name="TextShape 2"/>
          <p:cNvSpPr txBox="1"/>
          <p:nvPr/>
        </p:nvSpPr>
        <p:spPr>
          <a:xfrm>
            <a:off x="590400" y="4606675"/>
            <a:ext cx="11017440" cy="1655520"/>
          </a:xfrm>
          <a:prstGeom prst="rect">
            <a:avLst/>
          </a:prstGeom>
          <a:noFill/>
          <a:ln>
            <a:noFill/>
          </a:ln>
        </p:spPr>
        <p:txBody>
          <a:bodyPr>
            <a:noAutofit/>
          </a:bodyPr>
          <a:lstStyle/>
          <a:p>
            <a:pPr algn="ctr" defTabSz="1219170">
              <a:lnSpc>
                <a:spcPts val="1852"/>
              </a:lnSpc>
            </a:pPr>
            <a:r>
              <a:rPr lang="en-US" sz="1600" spc="-1" dirty="0">
                <a:solidFill>
                  <a:srgbClr val="FFFFFF"/>
                </a:solidFill>
                <a:latin typeface="Arial"/>
              </a:rPr>
              <a:t>FCC-ee Accelerator &amp; Optics Design Meeting #1</a:t>
            </a:r>
            <a:r>
              <a:rPr lang="en-GB" sz="1600" spc="-1" dirty="0">
                <a:solidFill>
                  <a:srgbClr val="FFFFFF"/>
                </a:solidFill>
                <a:latin typeface="Arial"/>
              </a:rPr>
              <a:t>98 &amp; 69th FCCIS WP2.2 meeting</a:t>
            </a:r>
            <a:r>
              <a:rPr lang="en-US" sz="1600" spc="-1" dirty="0">
                <a:solidFill>
                  <a:srgbClr val="FFFFFF"/>
                </a:solidFill>
                <a:latin typeface="Arial"/>
              </a:rPr>
              <a:t>, 27 November 2024</a:t>
            </a:r>
          </a:p>
        </p:txBody>
      </p:sp>
      <p:sp>
        <p:nvSpPr>
          <p:cNvPr id="255" name="TextShape 3"/>
          <p:cNvSpPr txBox="1"/>
          <p:nvPr/>
        </p:nvSpPr>
        <p:spPr>
          <a:xfrm>
            <a:off x="11660640" y="130080"/>
            <a:ext cx="385440" cy="226080"/>
          </a:xfrm>
          <a:prstGeom prst="rect">
            <a:avLst/>
          </a:prstGeom>
          <a:noFill/>
          <a:ln>
            <a:noFill/>
          </a:ln>
        </p:spPr>
        <p:txBody>
          <a:bodyPr anchor="ctr">
            <a:noAutofit/>
          </a:bodyPr>
          <a:lstStyle/>
          <a:p>
            <a:pPr algn="r" defTabSz="1219170">
              <a:lnSpc>
                <a:spcPts val="1652"/>
              </a:lnSpc>
            </a:pPr>
            <a:fld id="{FCF8C41B-6C38-4A78-9906-C2FF7FEA7BAE}" type="slidenum">
              <a:rPr lang="en-GB" sz="1067" spc="-1">
                <a:solidFill>
                  <a:srgbClr val="FFFFFF"/>
                </a:solidFill>
                <a:latin typeface="Arial"/>
              </a:rPr>
              <a:pPr algn="r" defTabSz="1219170">
                <a:lnSpc>
                  <a:spcPts val="1652"/>
                </a:lnSpc>
              </a:pPr>
              <a:t>1</a:t>
            </a:fld>
            <a:endParaRPr lang="en-GB" sz="1067" spc="-1">
              <a:solidFill>
                <a:prstClr val="black"/>
              </a:solidFill>
              <a:latin typeface="Times New Roman"/>
            </a:endParaRPr>
          </a:p>
        </p:txBody>
      </p:sp>
      <p:sp>
        <p:nvSpPr>
          <p:cNvPr id="256" name="CustomShape 4"/>
          <p:cNvSpPr/>
          <p:nvPr/>
        </p:nvSpPr>
        <p:spPr>
          <a:xfrm>
            <a:off x="1344000" y="130080"/>
            <a:ext cx="2717760" cy="226080"/>
          </a:xfrm>
          <a:prstGeom prst="rect">
            <a:avLst/>
          </a:prstGeom>
          <a:noFill/>
          <a:ln>
            <a:noFill/>
          </a:ln>
        </p:spPr>
        <p:style>
          <a:lnRef idx="0">
            <a:scrgbClr r="0" g="0" b="0"/>
          </a:lnRef>
          <a:fillRef idx="0">
            <a:scrgbClr r="0" g="0" b="0"/>
          </a:fillRef>
          <a:effectRef idx="0">
            <a:scrgbClr r="0" g="0" b="0"/>
          </a:effectRef>
          <a:fontRef idx="minor"/>
        </p:style>
        <p:txBody>
          <a:bodyPr lIns="120000" tIns="60000" rIns="120000" bIns="60000">
            <a:noAutofit/>
          </a:bodyPr>
          <a:lstStyle/>
          <a:p>
            <a:pPr defTabSz="1219170">
              <a:lnSpc>
                <a:spcPts val="1652"/>
              </a:lnSpc>
            </a:pPr>
            <a:endParaRPr lang="en-GB" sz="1200" spc="-1" dirty="0">
              <a:solidFill>
                <a:prstClr val="black"/>
              </a:solidFill>
              <a:latin typeface="Arial"/>
            </a:endParaRPr>
          </a:p>
        </p:txBody>
      </p:sp>
      <p:sp>
        <p:nvSpPr>
          <p:cNvPr id="2" name="TextBox 1">
            <a:extLst>
              <a:ext uri="{FF2B5EF4-FFF2-40B4-BE49-F238E27FC236}">
                <a16:creationId xmlns:a16="http://schemas.microsoft.com/office/drawing/2014/main" id="{E23B58C8-A58F-0BED-523F-46DF4812DD3E}"/>
              </a:ext>
            </a:extLst>
          </p:cNvPr>
          <p:cNvSpPr txBox="1"/>
          <p:nvPr/>
        </p:nvSpPr>
        <p:spPr>
          <a:xfrm>
            <a:off x="4523223" y="3367067"/>
            <a:ext cx="2871299" cy="461665"/>
          </a:xfrm>
          <a:prstGeom prst="rect">
            <a:avLst/>
          </a:prstGeom>
          <a:noFill/>
        </p:spPr>
        <p:txBody>
          <a:bodyPr wrap="none" rtlCol="0">
            <a:spAutoFit/>
          </a:bodyPr>
          <a:lstStyle/>
          <a:p>
            <a:pPr algn="ctr" defTabSz="1219170"/>
            <a:r>
              <a:rPr lang="en-US" sz="2400" dirty="0">
                <a:solidFill>
                  <a:prstClr val="white"/>
                </a:solidFill>
                <a:latin typeface="Arial"/>
              </a:rPr>
              <a:t>Frank Zimmermann</a:t>
            </a:r>
            <a:endParaRPr lang="en-GB" sz="2400" dirty="0">
              <a:solidFill>
                <a:prstClr val="white"/>
              </a:solidFill>
              <a:latin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76172B0-F8ED-0BB4-299C-B088AA5DB43A}"/>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10</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pic>
        <p:nvPicPr>
          <p:cNvPr id="4" name="Picture 3">
            <a:extLst>
              <a:ext uri="{FF2B5EF4-FFF2-40B4-BE49-F238E27FC236}">
                <a16:creationId xmlns:a16="http://schemas.microsoft.com/office/drawing/2014/main" id="{BC44349B-7B25-A556-015F-D81A517065FB}"/>
              </a:ext>
            </a:extLst>
          </p:cNvPr>
          <p:cNvPicPr>
            <a:picLocks noChangeAspect="1"/>
          </p:cNvPicPr>
          <p:nvPr/>
        </p:nvPicPr>
        <p:blipFill>
          <a:blip r:embed="rId2"/>
          <a:stretch>
            <a:fillRect/>
          </a:stretch>
        </p:blipFill>
        <p:spPr>
          <a:xfrm>
            <a:off x="704850" y="1223962"/>
            <a:ext cx="10782300" cy="4410075"/>
          </a:xfrm>
          <a:prstGeom prst="rect">
            <a:avLst/>
          </a:prstGeom>
        </p:spPr>
      </p:pic>
      <p:sp>
        <p:nvSpPr>
          <p:cNvPr id="5" name="TextBox 4">
            <a:extLst>
              <a:ext uri="{FF2B5EF4-FFF2-40B4-BE49-F238E27FC236}">
                <a16:creationId xmlns:a16="http://schemas.microsoft.com/office/drawing/2014/main" id="{7390C10B-81E8-C2AB-A09E-8A31C9674B52}"/>
              </a:ext>
            </a:extLst>
          </p:cNvPr>
          <p:cNvSpPr txBox="1"/>
          <p:nvPr/>
        </p:nvSpPr>
        <p:spPr>
          <a:xfrm>
            <a:off x="314324" y="72451"/>
            <a:ext cx="10829926"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0" i="0" u="none" strike="noStrike" kern="1200" cap="none" spc="0" normalizeH="0" baseline="0" noProof="0" dirty="0">
                <a:ln>
                  <a:noFill/>
                </a:ln>
                <a:solidFill>
                  <a:srgbClr val="0F124A"/>
                </a:solidFill>
                <a:effectLst/>
                <a:uLnTx/>
                <a:uFillTx/>
                <a:latin typeface="Arial"/>
                <a:ea typeface="+mn-ea"/>
                <a:cs typeface="+mn-cs"/>
              </a:rPr>
              <a:t>MDI mini-WS discussions (J. Seeman et al.)</a:t>
            </a:r>
          </a:p>
        </p:txBody>
      </p:sp>
    </p:spTree>
    <p:extLst>
      <p:ext uri="{BB962C8B-B14F-4D97-AF65-F5344CB8AC3E}">
        <p14:creationId xmlns:p14="http://schemas.microsoft.com/office/powerpoint/2010/main" val="36604712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43D4F22-D2C4-5E57-4C81-6A6FBC2CF49B}"/>
              </a:ext>
            </a:extLst>
          </p:cNvPr>
          <p:cNvSpPr>
            <a:spLocks noGrp="1"/>
          </p:cNvSpPr>
          <p:nvPr>
            <p:ph type="sldNum" sz="quarter" idx="10"/>
          </p:nvPr>
        </p:nvSpPr>
        <p:spPr/>
        <p:txBody>
          <a:bodyPr/>
          <a:lstStyle/>
          <a:p>
            <a:fld id="{88A1DFE4-5FC5-43BD-BB7E-75EAD82B965F}" type="slidenum">
              <a:rPr lang="en-US" noProof="0" smtClean="0"/>
              <a:pPr/>
              <a:t>11</a:t>
            </a:fld>
            <a:endParaRPr lang="en-US" noProof="0" dirty="0"/>
          </a:p>
        </p:txBody>
      </p:sp>
      <p:sp>
        <p:nvSpPr>
          <p:cNvPr id="3" name="TextBox 2">
            <a:extLst>
              <a:ext uri="{FF2B5EF4-FFF2-40B4-BE49-F238E27FC236}">
                <a16:creationId xmlns:a16="http://schemas.microsoft.com/office/drawing/2014/main" id="{A2366076-6C7B-00AD-B136-485948336080}"/>
              </a:ext>
            </a:extLst>
          </p:cNvPr>
          <p:cNvSpPr txBox="1"/>
          <p:nvPr/>
        </p:nvSpPr>
        <p:spPr>
          <a:xfrm>
            <a:off x="314324" y="72451"/>
            <a:ext cx="10829926"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a:solidFill>
                  <a:srgbClr val="0F124A"/>
                </a:solidFill>
                <a:latin typeface="Arial"/>
              </a:rPr>
              <a:t>CE</a:t>
            </a:r>
            <a:r>
              <a:rPr lang="en-GB" sz="3200" dirty="0">
                <a:solidFill>
                  <a:srgbClr val="0F124A"/>
                </a:solidFill>
                <a:latin typeface="Arial"/>
              </a:rPr>
              <a:t>RN-KEK Committee mtg #19, 26 Nov 2024</a:t>
            </a:r>
            <a:endParaRPr kumimoji="0" lang="en-GB" sz="3200" b="0" i="0" u="none" strike="noStrike" kern="1200" cap="none" spc="0" normalizeH="0" baseline="0" noProof="0" dirty="0">
              <a:ln>
                <a:noFill/>
              </a:ln>
              <a:solidFill>
                <a:srgbClr val="0F124A"/>
              </a:solidFill>
              <a:effectLst/>
              <a:uLnTx/>
              <a:uFillTx/>
              <a:latin typeface="Arial"/>
              <a:ea typeface="+mn-ea"/>
              <a:cs typeface="+mn-cs"/>
            </a:endParaRPr>
          </a:p>
        </p:txBody>
      </p:sp>
      <p:pic>
        <p:nvPicPr>
          <p:cNvPr id="5" name="Picture 4">
            <a:extLst>
              <a:ext uri="{FF2B5EF4-FFF2-40B4-BE49-F238E27FC236}">
                <a16:creationId xmlns:a16="http://schemas.microsoft.com/office/drawing/2014/main" id="{77BC3B87-5905-A013-0DDE-852222024824}"/>
              </a:ext>
            </a:extLst>
          </p:cNvPr>
          <p:cNvPicPr>
            <a:picLocks noChangeAspect="1"/>
          </p:cNvPicPr>
          <p:nvPr/>
        </p:nvPicPr>
        <p:blipFill>
          <a:blip r:embed="rId2"/>
          <a:stretch>
            <a:fillRect/>
          </a:stretch>
        </p:blipFill>
        <p:spPr>
          <a:xfrm>
            <a:off x="1126332" y="993880"/>
            <a:ext cx="10025062" cy="5297382"/>
          </a:xfrm>
          <a:prstGeom prst="rect">
            <a:avLst/>
          </a:prstGeom>
        </p:spPr>
      </p:pic>
      <p:sp>
        <p:nvSpPr>
          <p:cNvPr id="10" name="TextBox 9">
            <a:extLst>
              <a:ext uri="{FF2B5EF4-FFF2-40B4-BE49-F238E27FC236}">
                <a16:creationId xmlns:a16="http://schemas.microsoft.com/office/drawing/2014/main" id="{7DFFEA44-33AB-4932-80C5-D6BD1C647C93}"/>
              </a:ext>
            </a:extLst>
          </p:cNvPr>
          <p:cNvSpPr txBox="1"/>
          <p:nvPr/>
        </p:nvSpPr>
        <p:spPr>
          <a:xfrm>
            <a:off x="9889331" y="6344542"/>
            <a:ext cx="1512094" cy="369332"/>
          </a:xfrm>
          <a:prstGeom prst="rect">
            <a:avLst/>
          </a:prstGeom>
          <a:solidFill>
            <a:srgbClr val="FFFF00"/>
          </a:solidFill>
        </p:spPr>
        <p:txBody>
          <a:bodyPr wrap="square">
            <a:spAutoFit/>
          </a:bodyPr>
          <a:lstStyle/>
          <a:p>
            <a:r>
              <a:rPr lang="en-GB" dirty="0"/>
              <a:t>Kyo Shibata</a:t>
            </a:r>
          </a:p>
        </p:txBody>
      </p:sp>
    </p:spTree>
    <p:extLst>
      <p:ext uri="{BB962C8B-B14F-4D97-AF65-F5344CB8AC3E}">
        <p14:creationId xmlns:p14="http://schemas.microsoft.com/office/powerpoint/2010/main" val="21509210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B7D34C2-51AB-ED18-2032-3E95BD481991}"/>
              </a:ext>
            </a:extLst>
          </p:cNvPr>
          <p:cNvSpPr>
            <a:spLocks noGrp="1"/>
          </p:cNvSpPr>
          <p:nvPr>
            <p:ph type="sldNum" sz="quarter" idx="10"/>
          </p:nvPr>
        </p:nvSpPr>
        <p:spPr/>
        <p:txBody>
          <a:bodyPr/>
          <a:lstStyle/>
          <a:p>
            <a:fld id="{88A1DFE4-5FC5-43BD-BB7E-75EAD82B965F}" type="slidenum">
              <a:rPr lang="en-US" noProof="0" smtClean="0"/>
              <a:pPr/>
              <a:t>12</a:t>
            </a:fld>
            <a:endParaRPr lang="en-US" noProof="0" dirty="0"/>
          </a:p>
        </p:txBody>
      </p:sp>
      <p:sp>
        <p:nvSpPr>
          <p:cNvPr id="5" name="TextBox 4">
            <a:extLst>
              <a:ext uri="{FF2B5EF4-FFF2-40B4-BE49-F238E27FC236}">
                <a16:creationId xmlns:a16="http://schemas.microsoft.com/office/drawing/2014/main" id="{DA5FA3DC-CB77-0142-E314-6700F93C6B8D}"/>
              </a:ext>
            </a:extLst>
          </p:cNvPr>
          <p:cNvSpPr txBox="1"/>
          <p:nvPr/>
        </p:nvSpPr>
        <p:spPr>
          <a:xfrm>
            <a:off x="314323" y="72451"/>
            <a:ext cx="11602373"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a:solidFill>
                  <a:srgbClr val="0F124A"/>
                </a:solidFill>
                <a:latin typeface="Arial"/>
              </a:rPr>
              <a:t>is luminosity drop unexpected ? - SKEKB ARC, February 2015</a:t>
            </a:r>
            <a:endParaRPr kumimoji="0" lang="en-GB" sz="3200" b="0" i="0" u="none" strike="noStrike" kern="1200" cap="none" spc="0" normalizeH="0" baseline="0" noProof="0" dirty="0">
              <a:ln>
                <a:noFill/>
              </a:ln>
              <a:solidFill>
                <a:srgbClr val="0F124A"/>
              </a:solidFill>
              <a:effectLst/>
              <a:uLnTx/>
              <a:uFillTx/>
              <a:latin typeface="Arial"/>
              <a:ea typeface="+mn-ea"/>
              <a:cs typeface="+mn-cs"/>
            </a:endParaRPr>
          </a:p>
        </p:txBody>
      </p:sp>
      <p:sp>
        <p:nvSpPr>
          <p:cNvPr id="6" name="TextBox 5">
            <a:extLst>
              <a:ext uri="{FF2B5EF4-FFF2-40B4-BE49-F238E27FC236}">
                <a16:creationId xmlns:a16="http://schemas.microsoft.com/office/drawing/2014/main" id="{DA8B860E-5138-C8BB-3EBC-04CF146E7E74}"/>
              </a:ext>
            </a:extLst>
          </p:cNvPr>
          <p:cNvSpPr txBox="1"/>
          <p:nvPr/>
        </p:nvSpPr>
        <p:spPr>
          <a:xfrm>
            <a:off x="9889331" y="6344542"/>
            <a:ext cx="1771068" cy="369332"/>
          </a:xfrm>
          <a:prstGeom prst="rect">
            <a:avLst/>
          </a:prstGeom>
          <a:solidFill>
            <a:srgbClr val="FFFF00"/>
          </a:solidFill>
        </p:spPr>
        <p:txBody>
          <a:bodyPr wrap="square">
            <a:spAutoFit/>
          </a:bodyPr>
          <a:lstStyle/>
          <a:p>
            <a:r>
              <a:rPr lang="en-GB" dirty="0"/>
              <a:t>Demin Zhou</a:t>
            </a:r>
          </a:p>
        </p:txBody>
      </p:sp>
      <p:pic>
        <p:nvPicPr>
          <p:cNvPr id="7" name="Picture 6">
            <a:extLst>
              <a:ext uri="{FF2B5EF4-FFF2-40B4-BE49-F238E27FC236}">
                <a16:creationId xmlns:a16="http://schemas.microsoft.com/office/drawing/2014/main" id="{D2AD27A0-C20F-2A1A-75D1-DEF61568C8B1}"/>
              </a:ext>
            </a:extLst>
          </p:cNvPr>
          <p:cNvPicPr>
            <a:picLocks noChangeAspect="1"/>
          </p:cNvPicPr>
          <p:nvPr/>
        </p:nvPicPr>
        <p:blipFill>
          <a:blip r:embed="rId2"/>
          <a:stretch>
            <a:fillRect/>
          </a:stretch>
        </p:blipFill>
        <p:spPr>
          <a:xfrm>
            <a:off x="2084387" y="896242"/>
            <a:ext cx="7515225" cy="5448300"/>
          </a:xfrm>
          <a:prstGeom prst="rect">
            <a:avLst/>
          </a:prstGeom>
        </p:spPr>
      </p:pic>
    </p:spTree>
    <p:extLst>
      <p:ext uri="{BB962C8B-B14F-4D97-AF65-F5344CB8AC3E}">
        <p14:creationId xmlns:p14="http://schemas.microsoft.com/office/powerpoint/2010/main" val="20677349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B7D34C2-51AB-ED18-2032-3E95BD481991}"/>
              </a:ext>
            </a:extLst>
          </p:cNvPr>
          <p:cNvSpPr>
            <a:spLocks noGrp="1"/>
          </p:cNvSpPr>
          <p:nvPr>
            <p:ph type="sldNum" sz="quarter" idx="10"/>
          </p:nvPr>
        </p:nvSpPr>
        <p:spPr/>
        <p:txBody>
          <a:bodyPr/>
          <a:lstStyle/>
          <a:p>
            <a:fld id="{88A1DFE4-5FC5-43BD-BB7E-75EAD82B965F}" type="slidenum">
              <a:rPr lang="en-US" noProof="0" smtClean="0"/>
              <a:pPr/>
              <a:t>13</a:t>
            </a:fld>
            <a:endParaRPr lang="en-US" noProof="0" dirty="0"/>
          </a:p>
        </p:txBody>
      </p:sp>
      <p:pic>
        <p:nvPicPr>
          <p:cNvPr id="4" name="Picture 3">
            <a:extLst>
              <a:ext uri="{FF2B5EF4-FFF2-40B4-BE49-F238E27FC236}">
                <a16:creationId xmlns:a16="http://schemas.microsoft.com/office/drawing/2014/main" id="{1B67725B-C2FB-8292-BB94-B19DC4ACAA6E}"/>
              </a:ext>
            </a:extLst>
          </p:cNvPr>
          <p:cNvPicPr>
            <a:picLocks noChangeAspect="1"/>
          </p:cNvPicPr>
          <p:nvPr/>
        </p:nvPicPr>
        <p:blipFill>
          <a:blip r:embed="rId2"/>
          <a:stretch>
            <a:fillRect/>
          </a:stretch>
        </p:blipFill>
        <p:spPr>
          <a:xfrm>
            <a:off x="1733550" y="1044985"/>
            <a:ext cx="9358312" cy="5455827"/>
          </a:xfrm>
          <a:prstGeom prst="rect">
            <a:avLst/>
          </a:prstGeom>
        </p:spPr>
      </p:pic>
      <p:sp>
        <p:nvSpPr>
          <p:cNvPr id="5" name="TextBox 4">
            <a:extLst>
              <a:ext uri="{FF2B5EF4-FFF2-40B4-BE49-F238E27FC236}">
                <a16:creationId xmlns:a16="http://schemas.microsoft.com/office/drawing/2014/main" id="{DA5FA3DC-CB77-0142-E314-6700F93C6B8D}"/>
              </a:ext>
            </a:extLst>
          </p:cNvPr>
          <p:cNvSpPr txBox="1"/>
          <p:nvPr/>
        </p:nvSpPr>
        <p:spPr>
          <a:xfrm>
            <a:off x="314324" y="72451"/>
            <a:ext cx="10829926"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dirty="0">
                <a:solidFill>
                  <a:srgbClr val="0F124A"/>
                </a:solidFill>
                <a:latin typeface="Arial"/>
              </a:rPr>
              <a:t>is luminosity drop unexpected ? - SKEKB ARC, July 2020</a:t>
            </a:r>
            <a:endParaRPr kumimoji="0" lang="en-GB" sz="3200" b="0" i="0" u="none" strike="noStrike" kern="1200" cap="none" spc="0" normalizeH="0" baseline="0" noProof="0" dirty="0">
              <a:ln>
                <a:noFill/>
              </a:ln>
              <a:solidFill>
                <a:srgbClr val="0F124A"/>
              </a:solidFill>
              <a:effectLst/>
              <a:uLnTx/>
              <a:uFillTx/>
              <a:latin typeface="Arial"/>
              <a:ea typeface="+mn-ea"/>
              <a:cs typeface="+mn-cs"/>
            </a:endParaRPr>
          </a:p>
        </p:txBody>
      </p:sp>
      <p:sp>
        <p:nvSpPr>
          <p:cNvPr id="6" name="TextBox 5">
            <a:extLst>
              <a:ext uri="{FF2B5EF4-FFF2-40B4-BE49-F238E27FC236}">
                <a16:creationId xmlns:a16="http://schemas.microsoft.com/office/drawing/2014/main" id="{DA8B860E-5138-C8BB-3EBC-04CF146E7E74}"/>
              </a:ext>
            </a:extLst>
          </p:cNvPr>
          <p:cNvSpPr txBox="1"/>
          <p:nvPr/>
        </p:nvSpPr>
        <p:spPr>
          <a:xfrm>
            <a:off x="9889331" y="6344542"/>
            <a:ext cx="1771068" cy="369332"/>
          </a:xfrm>
          <a:prstGeom prst="rect">
            <a:avLst/>
          </a:prstGeom>
          <a:solidFill>
            <a:srgbClr val="FFFF00"/>
          </a:solidFill>
        </p:spPr>
        <p:txBody>
          <a:bodyPr wrap="square">
            <a:spAutoFit/>
          </a:bodyPr>
          <a:lstStyle/>
          <a:p>
            <a:r>
              <a:rPr lang="en-GB" dirty="0"/>
              <a:t>Kazuhito Ohmi</a:t>
            </a:r>
          </a:p>
        </p:txBody>
      </p:sp>
    </p:spTree>
    <p:extLst>
      <p:ext uri="{BB962C8B-B14F-4D97-AF65-F5344CB8AC3E}">
        <p14:creationId xmlns:p14="http://schemas.microsoft.com/office/powerpoint/2010/main" val="30127519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43829D8-D3FE-FB4E-68AD-D66DE48DA715}"/>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14</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itle 4">
            <a:extLst>
              <a:ext uri="{FF2B5EF4-FFF2-40B4-BE49-F238E27FC236}">
                <a16:creationId xmlns:a16="http://schemas.microsoft.com/office/drawing/2014/main" id="{337B8D56-7D1B-502A-DDA3-05B78686DD15}"/>
              </a:ext>
            </a:extLst>
          </p:cNvPr>
          <p:cNvSpPr txBox="1">
            <a:spLocks/>
          </p:cNvSpPr>
          <p:nvPr/>
        </p:nvSpPr>
        <p:spPr>
          <a:xfrm>
            <a:off x="39311" y="195263"/>
            <a:ext cx="11900452" cy="1071563"/>
          </a:xfrm>
          <a:prstGeom prst="rect">
            <a:avLst/>
          </a:prstGeom>
        </p:spPr>
        <p:txBody>
          <a:bodyPr vert="horz" lIns="91440" tIns="45720" rIns="91440" bIns="45720" rtlCol="0" anchor="t" anchorCtr="0">
            <a:noAutofit/>
          </a:bodyPr>
          <a:lstStyle>
            <a:lvl1pPr algn="l" defTabSz="914377" rtl="0" eaLnBrk="1" latinLnBrk="0" hangingPunct="1">
              <a:lnSpc>
                <a:spcPts val="4000"/>
              </a:lnSpc>
              <a:spcBef>
                <a:spcPct val="0"/>
              </a:spcBef>
              <a:buNone/>
              <a:defRPr sz="4000" kern="1200">
                <a:solidFill>
                  <a:schemeClr val="tx1"/>
                </a:solidFill>
                <a:latin typeface="+mj-lt"/>
                <a:ea typeface="+mj-ea"/>
                <a:cs typeface="+mj-cs"/>
              </a:defRPr>
            </a:lvl1pPr>
          </a:lstStyle>
          <a:p>
            <a:pPr marL="0" marR="0" lvl="0" indent="0" algn="l" defTabSz="914377" rtl="0" eaLnBrk="1" fontAlgn="auto" latinLnBrk="0" hangingPunct="1">
              <a:lnSpc>
                <a:spcPts val="4000"/>
              </a:lnSpc>
              <a:spcBef>
                <a:spcPct val="0"/>
              </a:spcBef>
              <a:spcAft>
                <a:spcPts val="0"/>
              </a:spcAft>
              <a:buClrTx/>
              <a:buSzTx/>
              <a:buFontTx/>
              <a:buNone/>
              <a:tabLst/>
              <a:defRPr/>
            </a:pPr>
            <a:r>
              <a:rPr kumimoji="0" lang="en-US" sz="4000" b="0" i="0" u="none" strike="noStrike" kern="1200" cap="none" spc="0" normalizeH="0" baseline="0" noProof="0" dirty="0">
                <a:ln>
                  <a:noFill/>
                </a:ln>
                <a:solidFill>
                  <a:srgbClr val="0F124A"/>
                </a:solidFill>
                <a:effectLst/>
                <a:uLnTx/>
                <a:uFillTx/>
                <a:latin typeface="Arial"/>
                <a:ea typeface="+mj-ea"/>
                <a:cs typeface="+mj-cs"/>
              </a:rPr>
              <a:t> recent big achievement </a:t>
            </a:r>
            <a:r>
              <a:rPr kumimoji="0" lang="en-US" sz="4000" b="0" i="0" u="none" strike="noStrike" kern="1200" cap="none" spc="0" normalizeH="0" baseline="0" noProof="0" dirty="0">
                <a:ln>
                  <a:noFill/>
                </a:ln>
                <a:solidFill>
                  <a:srgbClr val="0F124A"/>
                </a:solidFill>
                <a:effectLst/>
                <a:uLnTx/>
                <a:uFillTx/>
                <a:latin typeface="Arial"/>
                <a:ea typeface="+mj-ea"/>
                <a:cs typeface="+mj-cs"/>
                <a:sym typeface="Wingdings" panose="05000000000000000000" pitchFamily="2" charset="2"/>
              </a:rPr>
              <a:t> </a:t>
            </a:r>
            <a:endParaRPr kumimoji="0" lang="en-US" sz="4000" b="0" i="0" u="none" strike="noStrike" kern="1200" cap="none" spc="0" normalizeH="0" baseline="0" noProof="0" dirty="0">
              <a:ln>
                <a:noFill/>
              </a:ln>
              <a:solidFill>
                <a:srgbClr val="0F124A"/>
              </a:solidFill>
              <a:effectLst/>
              <a:uLnTx/>
              <a:uFillTx/>
              <a:latin typeface="Arial"/>
              <a:ea typeface="+mj-ea"/>
              <a:cs typeface="+mj-cs"/>
            </a:endParaRPr>
          </a:p>
          <a:p>
            <a:pPr marL="0" marR="0" lvl="0" indent="0" algn="l" defTabSz="914377" rtl="0" eaLnBrk="1" fontAlgn="auto" latinLnBrk="0" hangingPunct="1">
              <a:lnSpc>
                <a:spcPts val="4000"/>
              </a:lnSpc>
              <a:spcBef>
                <a:spcPct val="0"/>
              </a:spcBef>
              <a:spcAft>
                <a:spcPts val="0"/>
              </a:spcAft>
              <a:buClrTx/>
              <a:buSzTx/>
              <a:buFontTx/>
              <a:buNone/>
              <a:tabLst/>
              <a:defRPr/>
            </a:pPr>
            <a:endParaRPr kumimoji="0" lang="en-GB" sz="4000" b="0" i="0" u="none" strike="noStrike" kern="1200" cap="none" spc="0" normalizeH="0" baseline="0" noProof="0" dirty="0">
              <a:ln>
                <a:noFill/>
              </a:ln>
              <a:solidFill>
                <a:srgbClr val="0F124A"/>
              </a:solidFill>
              <a:effectLst/>
              <a:uLnTx/>
              <a:uFillTx/>
              <a:latin typeface="Arial"/>
              <a:ea typeface="+mj-ea"/>
              <a:cs typeface="+mj-cs"/>
            </a:endParaRPr>
          </a:p>
        </p:txBody>
      </p:sp>
      <p:sp>
        <p:nvSpPr>
          <p:cNvPr id="4" name="TextBox 3">
            <a:extLst>
              <a:ext uri="{FF2B5EF4-FFF2-40B4-BE49-F238E27FC236}">
                <a16:creationId xmlns:a16="http://schemas.microsoft.com/office/drawing/2014/main" id="{F087F92F-A99F-C3BF-87B6-ACBC47CFFA1E}"/>
              </a:ext>
            </a:extLst>
          </p:cNvPr>
          <p:cNvSpPr txBox="1"/>
          <p:nvPr/>
        </p:nvSpPr>
        <p:spPr>
          <a:xfrm>
            <a:off x="252237" y="991517"/>
            <a:ext cx="12026849" cy="6628738"/>
          </a:xfrm>
          <a:prstGeom prst="rect">
            <a:avLst/>
          </a:prstGeom>
          <a:noFill/>
        </p:spPr>
        <p:txBody>
          <a:bodyPr wrap="square"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0F124A"/>
                </a:solidFill>
                <a:effectLst/>
                <a:uLnTx/>
                <a:uFillTx/>
                <a:latin typeface="Arial"/>
                <a:ea typeface="+mn-ea"/>
                <a:cs typeface="+mn-cs"/>
              </a:rPr>
              <a:t>we waited ~18 years for this </a:t>
            </a:r>
            <a:r>
              <a:rPr kumimoji="0" lang="en-US" sz="3000"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since Akio Morita’s stay at CERN in 2006/2007</a:t>
            </a:r>
            <a:endParaRPr kumimoji="0" lang="en-US" sz="30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F124A"/>
                </a:solidFill>
                <a:effectLst/>
                <a:uLnTx/>
                <a:uFillTx/>
                <a:latin typeface="Arial"/>
                <a:ea typeface="+mn-ea"/>
                <a:cs typeface="+mn-cs"/>
              </a:rPr>
              <a:t>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0F124A"/>
                </a:solidFill>
                <a:effectLst/>
                <a:uLnTx/>
                <a:uFillTx/>
                <a:latin typeface="Arial"/>
                <a:ea typeface="+mn-ea"/>
                <a:cs typeface="+mn-cs"/>
              </a:rPr>
              <a:t>Now, thanks to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0F124A"/>
                </a:solidFill>
                <a:effectLst/>
                <a:uLnTx/>
                <a:uFillTx/>
                <a:latin typeface="Arial"/>
                <a:ea typeface="+mn-ea"/>
                <a:cs typeface="+mn-cs"/>
              </a:rPr>
              <a:t>J. Salvesen, G. Iadarola, G. Broggi, H. Sugimoto, and K. Oide :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3333FF"/>
                </a:solidFill>
                <a:effectLst/>
                <a:uLnTx/>
                <a:uFillTx/>
                <a:latin typeface="Arial"/>
                <a:ea typeface="+mn-ea"/>
                <a:cs typeface="+mn-cs"/>
              </a:rPr>
              <a:t>c</a:t>
            </a:r>
            <a:r>
              <a:rPr kumimoji="0" lang="en-US" sz="3000" b="0" i="0" u="none" strike="noStrike" kern="1200" cap="none" spc="0" normalizeH="0" baseline="0" noProof="0" dirty="0" err="1">
                <a:ln>
                  <a:noFill/>
                </a:ln>
                <a:solidFill>
                  <a:srgbClr val="3333FF"/>
                </a:solidFill>
                <a:effectLst/>
                <a:uLnTx/>
                <a:uFillTx/>
                <a:latin typeface="Arial"/>
                <a:ea typeface="+mn-ea"/>
                <a:cs typeface="+mn-cs"/>
              </a:rPr>
              <a:t>omplete</a:t>
            </a:r>
            <a:r>
              <a:rPr kumimoji="0" lang="en-US" sz="3000" b="0" i="0" u="none" strike="noStrike" kern="1200" cap="none" spc="0" normalizeH="0" baseline="0" noProof="0" dirty="0">
                <a:ln>
                  <a:noFill/>
                </a:ln>
                <a:solidFill>
                  <a:srgbClr val="3333FF"/>
                </a:solidFill>
                <a:effectLst/>
                <a:uLnTx/>
                <a:uFillTx/>
                <a:latin typeface="Arial"/>
                <a:ea typeface="+mn-ea"/>
                <a:cs typeface="+mn-cs"/>
              </a:rPr>
              <a:t> model of </a:t>
            </a:r>
            <a:r>
              <a:rPr kumimoji="0" lang="en-US" sz="3000" b="0" i="0" u="none" strike="noStrike" kern="1200" cap="none" spc="0" normalizeH="0" baseline="0" noProof="0" dirty="0" err="1">
                <a:ln>
                  <a:noFill/>
                </a:ln>
                <a:solidFill>
                  <a:srgbClr val="3333FF"/>
                </a:solidFill>
                <a:effectLst/>
                <a:uLnTx/>
                <a:uFillTx/>
                <a:latin typeface="Arial"/>
                <a:ea typeface="+mn-ea"/>
                <a:cs typeface="+mn-cs"/>
              </a:rPr>
              <a:t>SuperKEKB</a:t>
            </a:r>
            <a:r>
              <a:rPr kumimoji="0" lang="en-US" sz="3000" b="0" i="0" u="none" strike="noStrike" kern="1200" cap="none" spc="0" normalizeH="0" baseline="0" noProof="0" dirty="0">
                <a:ln>
                  <a:noFill/>
                </a:ln>
                <a:solidFill>
                  <a:srgbClr val="3333FF"/>
                </a:solidFill>
                <a:effectLst/>
                <a:uLnTx/>
                <a:uFillTx/>
                <a:latin typeface="Arial"/>
                <a:ea typeface="+mn-ea"/>
                <a:cs typeface="+mn-cs"/>
              </a:rPr>
              <a:t> LER and HER, including IR with tilted solenoid and overlapping elements available in CERN simulation framework </a:t>
            </a:r>
            <a:r>
              <a:rPr kumimoji="0" lang="en-US" sz="3000" b="0" i="0" u="none" strike="noStrike" kern="1200" cap="none" spc="0" normalizeH="0" baseline="0" noProof="0" dirty="0" err="1">
                <a:ln>
                  <a:noFill/>
                </a:ln>
                <a:solidFill>
                  <a:srgbClr val="3333FF"/>
                </a:solidFill>
                <a:effectLst/>
                <a:uLnTx/>
                <a:uFillTx/>
                <a:latin typeface="Arial"/>
                <a:ea typeface="+mn-ea"/>
                <a:cs typeface="+mn-cs"/>
              </a:rPr>
              <a:t>xsuite</a:t>
            </a:r>
            <a:r>
              <a:rPr kumimoji="0" lang="en-US" sz="3000" b="0" i="0" u="none" strike="noStrike" kern="1200" cap="none" spc="0" normalizeH="0" baseline="0" noProof="0" dirty="0">
                <a:ln>
                  <a:noFill/>
                </a:ln>
                <a:solidFill>
                  <a:srgbClr val="3333FF"/>
                </a:solidFill>
                <a:effectLst/>
                <a:uLnTx/>
                <a:uFillTx/>
                <a:latin typeface="Arial"/>
                <a:ea typeface="+mn-ea"/>
                <a:cs typeface="+mn-cs"/>
              </a:rPr>
              <a:t> since last week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F124A"/>
                </a:solidFill>
                <a:effectLst/>
                <a:uLnTx/>
                <a:uFillTx/>
                <a:latin typeface="Arial"/>
                <a:ea typeface="+mn-ea"/>
                <a:cs typeface="+mn-cs"/>
              </a:rPr>
              <a:t>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3333FF"/>
                </a:solidFill>
                <a:effectLst/>
                <a:uLnTx/>
                <a:uFillTx/>
                <a:latin typeface="Arial"/>
                <a:ea typeface="+mn-ea"/>
                <a:cs typeface="+mn-cs"/>
              </a:rPr>
              <a:t>With this CERN FCC team could carry out many studies for </a:t>
            </a:r>
            <a:r>
              <a:rPr kumimoji="0" lang="en-US" sz="3000" b="0" i="0" u="none" strike="noStrike" kern="1200" cap="none" spc="0" normalizeH="0" baseline="0" noProof="0" dirty="0" err="1">
                <a:ln>
                  <a:noFill/>
                </a:ln>
                <a:solidFill>
                  <a:srgbClr val="3333FF"/>
                </a:solidFill>
                <a:effectLst/>
                <a:uLnTx/>
                <a:uFillTx/>
                <a:latin typeface="Arial"/>
                <a:ea typeface="+mn-ea"/>
                <a:cs typeface="+mn-cs"/>
              </a:rPr>
              <a:t>SuperKEKB</a:t>
            </a:r>
            <a:r>
              <a:rPr kumimoji="0" lang="en-US" sz="3000" b="0" i="0" u="none" strike="noStrike" kern="1200" cap="none" spc="0" normalizeH="0" baseline="0" noProof="0" dirty="0">
                <a:ln>
                  <a:noFill/>
                </a:ln>
                <a:solidFill>
                  <a:srgbClr val="3333FF"/>
                </a:solidFill>
                <a:effectLst/>
                <a:uLnTx/>
                <a:uFillTx/>
                <a:latin typeface="Arial"/>
                <a:ea typeface="+mn-ea"/>
                <a:cs typeface="+mn-cs"/>
              </a:rPr>
              <a:t>:</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3333FF"/>
                </a:solidFill>
                <a:effectLst/>
                <a:uLnTx/>
                <a:uFillTx/>
                <a:latin typeface="Arial"/>
                <a:ea typeface="+mn-ea"/>
                <a:cs typeface="+mn-cs"/>
              </a:rPr>
              <a:t>Optics, beam-beam, collimation, SR background, injection,.. </a:t>
            </a:r>
          </a:p>
          <a:p>
            <a:pPr marL="0" marR="0" lvl="0" indent="0" algn="l" defTabSz="914400" rtl="0" eaLnBrk="1" fontAlgn="auto" latinLnBrk="0" hangingPunct="1">
              <a:lnSpc>
                <a:spcPct val="110000"/>
              </a:lnSpc>
              <a:spcBef>
                <a:spcPts val="0"/>
              </a:spcBef>
              <a:spcAft>
                <a:spcPts val="0"/>
              </a:spcAft>
              <a:buClrTx/>
              <a:buSzTx/>
              <a:buFontTx/>
              <a:buNone/>
              <a:tabLst/>
              <a:defRPr/>
            </a:pPr>
            <a:endParaRPr kumimoji="0" lang="en-GB" sz="24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endParaRPr kumimoji="0" lang="en-GB" sz="2400" b="0" i="0" u="none" strike="noStrike" kern="1200" cap="none" spc="0" normalizeH="0" baseline="0" noProof="0" dirty="0">
              <a:ln>
                <a:noFill/>
              </a:ln>
              <a:solidFill>
                <a:srgbClr val="0F124A"/>
              </a:solidFill>
              <a:effectLst/>
              <a:uLnTx/>
              <a:uFillTx/>
              <a:latin typeface="Arial"/>
              <a:ea typeface="+mn-ea"/>
              <a:cs typeface="+mn-cs"/>
            </a:endParaRPr>
          </a:p>
        </p:txBody>
      </p:sp>
      <p:sp>
        <p:nvSpPr>
          <p:cNvPr id="5" name="TextBox 4">
            <a:extLst>
              <a:ext uri="{FF2B5EF4-FFF2-40B4-BE49-F238E27FC236}">
                <a16:creationId xmlns:a16="http://schemas.microsoft.com/office/drawing/2014/main" id="{B4800407-600D-F8B9-9079-80C14C9845B1}"/>
              </a:ext>
            </a:extLst>
          </p:cNvPr>
          <p:cNvSpPr txBox="1"/>
          <p:nvPr/>
        </p:nvSpPr>
        <p:spPr>
          <a:xfrm>
            <a:off x="11113829" y="168716"/>
            <a:ext cx="621331" cy="369332"/>
          </a:xfrm>
          <a:prstGeom prst="rect">
            <a:avLst/>
          </a:prstGeom>
          <a:solidFill>
            <a:srgbClr val="FFFF00"/>
          </a:solidFill>
        </p:spPr>
        <p:txBody>
          <a:bodyPr wrap="square">
            <a:spAutoFit/>
          </a:bodyPr>
          <a:lstStyle/>
          <a:p>
            <a:pPr algn="ctr"/>
            <a:r>
              <a:rPr lang="en-US" dirty="0"/>
              <a:t>F</a:t>
            </a:r>
            <a:r>
              <a:rPr lang="en-GB" dirty="0"/>
              <a:t>.Z.</a:t>
            </a:r>
          </a:p>
        </p:txBody>
      </p:sp>
    </p:spTree>
    <p:extLst>
      <p:ext uri="{BB962C8B-B14F-4D97-AF65-F5344CB8AC3E}">
        <p14:creationId xmlns:p14="http://schemas.microsoft.com/office/powerpoint/2010/main" val="1748977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63BDB0-51A0-3E7E-D4B5-306D1DA6B012}"/>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1A060C8-4FAB-4F3D-ECD9-190F61DC0583}"/>
              </a:ext>
            </a:extLst>
          </p:cNvPr>
          <p:cNvSpPr>
            <a:spLocks noGrp="1"/>
          </p:cNvSpPr>
          <p:nvPr>
            <p:ph type="sldNum" sz="quarter" idx="10"/>
          </p:nvPr>
        </p:nvSpPr>
        <p:spPr/>
        <p:txBody>
          <a:bodyPr/>
          <a:lstStyle/>
          <a:p>
            <a:pPr marL="0" marR="0" lvl="0" indent="0" algn="r" defTabSz="91428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a:ln>
                  <a:noFill/>
                </a:ln>
                <a:solidFill>
                  <a:srgbClr val="FFFFFF"/>
                </a:solidFill>
                <a:effectLst/>
                <a:uLnTx/>
                <a:uFillTx/>
                <a:latin typeface="Arial"/>
                <a:ea typeface="+mn-ea"/>
                <a:cs typeface="+mn-cs"/>
              </a:rPr>
              <a:pPr marL="0" marR="0" lvl="0" indent="0" algn="r" defTabSz="914280" rtl="0" eaLnBrk="1" fontAlgn="auto" latinLnBrk="0" hangingPunct="1">
                <a:lnSpc>
                  <a:spcPts val="1651"/>
                </a:lnSpc>
                <a:spcBef>
                  <a:spcPts val="0"/>
                </a:spcBef>
                <a:spcAft>
                  <a:spcPts val="0"/>
                </a:spcAft>
                <a:buClrTx/>
                <a:buSzTx/>
                <a:buFontTx/>
                <a:buNone/>
                <a:tabLst/>
                <a:defRPr/>
              </a:pPr>
              <a:t>15</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2" name="Titel 1">
            <a:extLst>
              <a:ext uri="{FF2B5EF4-FFF2-40B4-BE49-F238E27FC236}">
                <a16:creationId xmlns:a16="http://schemas.microsoft.com/office/drawing/2014/main" id="{1458A244-81EC-C550-F38E-884798516D02}"/>
              </a:ext>
            </a:extLst>
          </p:cNvPr>
          <p:cNvSpPr>
            <a:spLocks noGrp="1"/>
          </p:cNvSpPr>
          <p:nvPr>
            <p:ph type="title" idx="4294967295"/>
          </p:nvPr>
        </p:nvSpPr>
        <p:spPr>
          <a:xfrm>
            <a:off x="2398027" y="90636"/>
            <a:ext cx="11017250" cy="601663"/>
          </a:xfrm>
        </p:spPr>
        <p:txBody>
          <a:bodyPr/>
          <a:lstStyle/>
          <a:p>
            <a:r>
              <a:rPr lang="en-US" dirty="0"/>
              <a:t>SuperKEKB Lattice Conversion </a:t>
            </a:r>
            <a:endParaRPr lang="en-US" sz="2400" dirty="0"/>
          </a:p>
        </p:txBody>
      </p:sp>
      <p:sp>
        <p:nvSpPr>
          <p:cNvPr id="7" name="Textplatzhalter 5">
            <a:extLst>
              <a:ext uri="{FF2B5EF4-FFF2-40B4-BE49-F238E27FC236}">
                <a16:creationId xmlns:a16="http://schemas.microsoft.com/office/drawing/2014/main" id="{9B12E533-EC72-ED65-8E92-7863A0239E16}"/>
              </a:ext>
            </a:extLst>
          </p:cNvPr>
          <p:cNvSpPr txBox="1">
            <a:spLocks/>
          </p:cNvSpPr>
          <p:nvPr/>
        </p:nvSpPr>
        <p:spPr>
          <a:xfrm>
            <a:off x="0" y="1025064"/>
            <a:ext cx="3264363" cy="5088565"/>
          </a:xfrm>
          <a:prstGeom prst="rect">
            <a:avLst/>
          </a:prstGeom>
        </p:spPr>
        <p:txBody>
          <a:bodyPr vert="horz" lIns="121920" tIns="60960" rIns="121920" bIns="6096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80990" marR="0" lvl="0" indent="-380990" algn="l" defTabSz="914377" rtl="0" eaLnBrk="1" fontAlgn="auto" latinLnBrk="0" hangingPunct="1">
              <a:lnSpc>
                <a:spcPct val="110000"/>
              </a:lnSpc>
              <a:spcBef>
                <a:spcPts val="40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strong collaboration between CERN and KEK</a:t>
            </a:r>
          </a:p>
          <a:p>
            <a:pPr marL="380990" marR="0" lvl="0" indent="-380990" algn="l" defTabSz="914377" rtl="0" eaLnBrk="1" fontAlgn="auto" latinLnBrk="0" hangingPunct="1">
              <a:lnSpc>
                <a:spcPct val="110000"/>
              </a:lnSpc>
              <a:spcBef>
                <a:spcPts val="40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alternative modelling strategy for IR</a:t>
            </a:r>
          </a:p>
          <a:p>
            <a:pPr marL="380990" marR="0" lvl="0" indent="-380990" algn="l" defTabSz="914377" rtl="0" eaLnBrk="1" fontAlgn="auto" latinLnBrk="0" hangingPunct="1">
              <a:lnSpc>
                <a:spcPct val="110000"/>
              </a:lnSpc>
              <a:spcBef>
                <a:spcPts val="40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many additional features &amp; improvements to Xsuite have come about as a result of this effort</a:t>
            </a:r>
          </a:p>
        </p:txBody>
      </p:sp>
      <p:pic>
        <p:nvPicPr>
          <p:cNvPr id="15" name="Picture 14" descr="A diagram of a bar code&#10;&#10;Description automatically generated">
            <a:extLst>
              <a:ext uri="{FF2B5EF4-FFF2-40B4-BE49-F238E27FC236}">
                <a16:creationId xmlns:a16="http://schemas.microsoft.com/office/drawing/2014/main" id="{2836D6BF-968D-B8D7-419A-23EAA7720A39}"/>
              </a:ext>
            </a:extLst>
          </p:cNvPr>
          <p:cNvPicPr>
            <a:picLocks noChangeAspect="1"/>
          </p:cNvPicPr>
          <p:nvPr/>
        </p:nvPicPr>
        <p:blipFill>
          <a:blip r:embed="rId2">
            <a:extLst>
              <a:ext uri="{28A0092B-C50C-407E-A947-70E740481C1C}">
                <a14:useLocalDpi xmlns:a14="http://schemas.microsoft.com/office/drawing/2010/main" val="0"/>
              </a:ext>
            </a:extLst>
          </a:blip>
          <a:srcRect l="9722" t="10881" r="21721" b="4299"/>
          <a:stretch/>
        </p:blipFill>
        <p:spPr>
          <a:xfrm>
            <a:off x="3409488" y="1324546"/>
            <a:ext cx="8160000" cy="2536203"/>
          </a:xfrm>
          <a:prstGeom prst="rect">
            <a:avLst/>
          </a:prstGeom>
        </p:spPr>
      </p:pic>
      <p:pic>
        <p:nvPicPr>
          <p:cNvPr id="17" name="Picture 16" descr="A close-up of a note&#10;&#10;Description automatically generated">
            <a:extLst>
              <a:ext uri="{FF2B5EF4-FFF2-40B4-BE49-F238E27FC236}">
                <a16:creationId xmlns:a16="http://schemas.microsoft.com/office/drawing/2014/main" id="{DFA89E73-B6E7-55AD-B71D-489AC54087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13334" y="819433"/>
            <a:ext cx="597309" cy="1200000"/>
          </a:xfrm>
          <a:prstGeom prst="rect">
            <a:avLst/>
          </a:prstGeom>
        </p:spPr>
      </p:pic>
      <p:pic>
        <p:nvPicPr>
          <p:cNvPr id="19" name="Picture 18" descr="A graph of a graph&#10;&#10;Description automatically generated with medium confidence">
            <a:extLst>
              <a:ext uri="{FF2B5EF4-FFF2-40B4-BE49-F238E27FC236}">
                <a16:creationId xmlns:a16="http://schemas.microsoft.com/office/drawing/2014/main" id="{EBD14B7A-1F5E-69C6-3E24-B6A10C604F39}"/>
              </a:ext>
            </a:extLst>
          </p:cNvPr>
          <p:cNvPicPr>
            <a:picLocks noChangeAspect="1"/>
          </p:cNvPicPr>
          <p:nvPr/>
        </p:nvPicPr>
        <p:blipFill>
          <a:blip r:embed="rId4">
            <a:extLst>
              <a:ext uri="{28A0092B-C50C-407E-A947-70E740481C1C}">
                <a14:useLocalDpi xmlns:a14="http://schemas.microsoft.com/office/drawing/2010/main" val="0"/>
              </a:ext>
            </a:extLst>
          </a:blip>
          <a:srcRect l="9722" t="10882" r="21721" b="4298"/>
          <a:stretch/>
        </p:blipFill>
        <p:spPr>
          <a:xfrm>
            <a:off x="3409488" y="4041208"/>
            <a:ext cx="8160000" cy="2536211"/>
          </a:xfrm>
          <a:prstGeom prst="rect">
            <a:avLst/>
          </a:prstGeom>
        </p:spPr>
      </p:pic>
      <p:sp>
        <p:nvSpPr>
          <p:cNvPr id="5" name="TextBox 4">
            <a:extLst>
              <a:ext uri="{FF2B5EF4-FFF2-40B4-BE49-F238E27FC236}">
                <a16:creationId xmlns:a16="http://schemas.microsoft.com/office/drawing/2014/main" id="{0A29C1E9-9A96-F1A4-D324-7DFD4B308AD3}"/>
              </a:ext>
            </a:extLst>
          </p:cNvPr>
          <p:cNvSpPr txBox="1"/>
          <p:nvPr/>
        </p:nvSpPr>
        <p:spPr>
          <a:xfrm>
            <a:off x="256426" y="5760809"/>
            <a:ext cx="2748712" cy="982833"/>
          </a:xfrm>
          <a:prstGeom prst="rect">
            <a:avLst/>
          </a:prstGeom>
          <a:solidFill>
            <a:schemeClr val="accent4">
              <a:lumMod val="20000"/>
              <a:lumOff val="80000"/>
            </a:schemeClr>
          </a:solidFill>
        </p:spPr>
        <p:txBody>
          <a:bodyPr wrap="square">
            <a:spAutoFit/>
          </a:bodyPr>
          <a:lstStyle/>
          <a:p>
            <a:pPr marL="0" marR="0" lvl="0" indent="0" algn="l" defTabSz="914377" rtl="0" eaLnBrk="1" fontAlgn="auto" latinLnBrk="0" hangingPunct="1">
              <a:lnSpc>
                <a:spcPct val="110000"/>
              </a:lnSpc>
              <a:spcBef>
                <a:spcPts val="400"/>
              </a:spcBef>
              <a:spcAft>
                <a:spcPts val="0"/>
              </a:spcAft>
              <a:buClrTx/>
              <a:buSzTx/>
              <a:buFontTx/>
              <a:buNone/>
              <a:tabLst/>
              <a:defRPr/>
            </a:pPr>
            <a:r>
              <a:rPr kumimoji="0" lang="en-GB" sz="1800" b="0" i="1" u="none" strike="noStrike" kern="1200" cap="none" spc="0" normalizeH="0" baseline="0" noProof="0" dirty="0">
                <a:ln>
                  <a:noFill/>
                </a:ln>
                <a:solidFill>
                  <a:srgbClr val="0F124A"/>
                </a:solidFill>
                <a:effectLst/>
                <a:uLnTx/>
                <a:uFillTx/>
                <a:latin typeface="Arial"/>
                <a:ea typeface="+mn-ea"/>
                <a:cs typeface="+mn-cs"/>
              </a:rPr>
              <a:t>J. Salvesen, G. Iadarola, G. Broggi, H. Sugimoto, K. Oide</a:t>
            </a:r>
          </a:p>
        </p:txBody>
      </p:sp>
      <p:grpSp>
        <p:nvGrpSpPr>
          <p:cNvPr id="6" name="Group 5">
            <a:extLst>
              <a:ext uri="{FF2B5EF4-FFF2-40B4-BE49-F238E27FC236}">
                <a16:creationId xmlns:a16="http://schemas.microsoft.com/office/drawing/2014/main" id="{F1F9AFD9-281E-15B5-456D-5D6ADB7DB6AA}"/>
              </a:ext>
            </a:extLst>
          </p:cNvPr>
          <p:cNvGrpSpPr>
            <a:grpSpLocks noChangeAspect="1"/>
          </p:cNvGrpSpPr>
          <p:nvPr/>
        </p:nvGrpSpPr>
        <p:grpSpPr>
          <a:xfrm>
            <a:off x="9661100" y="193257"/>
            <a:ext cx="2417836" cy="359877"/>
            <a:chOff x="1913353" y="1913655"/>
            <a:chExt cx="9674652" cy="1440000"/>
          </a:xfrm>
        </p:grpSpPr>
        <p:pic>
          <p:nvPicPr>
            <p:cNvPr id="8" name="Picture 7" descr="A blue and white logo&#10;&#10;Description automatically generated with low confidence">
              <a:extLst>
                <a:ext uri="{FF2B5EF4-FFF2-40B4-BE49-F238E27FC236}">
                  <a16:creationId xmlns:a16="http://schemas.microsoft.com/office/drawing/2014/main" id="{BBCA8B4B-B496-13A7-D54E-5AA0C5470677}"/>
                </a:ext>
              </a:extLst>
            </p:cNvPr>
            <p:cNvPicPr>
              <a:picLocks noChangeAspect="1"/>
            </p:cNvPicPr>
            <p:nvPr/>
          </p:nvPicPr>
          <p:blipFill>
            <a:blip r:embed="rId5"/>
            <a:stretch>
              <a:fillRect/>
            </a:stretch>
          </p:blipFill>
          <p:spPr>
            <a:xfrm>
              <a:off x="10148005" y="1913655"/>
              <a:ext cx="1440000" cy="1440000"/>
            </a:xfrm>
            <a:prstGeom prst="rect">
              <a:avLst/>
            </a:prstGeom>
          </p:spPr>
        </p:pic>
        <p:pic>
          <p:nvPicPr>
            <p:cNvPr id="9" name="Picture 8">
              <a:extLst>
                <a:ext uri="{FF2B5EF4-FFF2-40B4-BE49-F238E27FC236}">
                  <a16:creationId xmlns:a16="http://schemas.microsoft.com/office/drawing/2014/main" id="{A952D854-9594-B2D7-2CBE-CA52DF81A5CB}"/>
                </a:ext>
              </a:extLst>
            </p:cNvPr>
            <p:cNvPicPr>
              <a:picLocks noChangeAspect="1"/>
            </p:cNvPicPr>
            <p:nvPr/>
          </p:nvPicPr>
          <p:blipFill rotWithShape="1">
            <a:blip r:embed="rId6"/>
            <a:srcRect r="36210"/>
            <a:stretch/>
          </p:blipFill>
          <p:spPr>
            <a:xfrm>
              <a:off x="6547200" y="1913655"/>
              <a:ext cx="3600805" cy="1440000"/>
            </a:xfrm>
            <a:prstGeom prst="rect">
              <a:avLst/>
            </a:prstGeom>
          </p:spPr>
        </p:pic>
        <p:pic>
          <p:nvPicPr>
            <p:cNvPr id="10" name="Picture 9" descr="A blue background with white text&#10;&#10;Description automatically generated with low confidence">
              <a:extLst>
                <a:ext uri="{FF2B5EF4-FFF2-40B4-BE49-F238E27FC236}">
                  <a16:creationId xmlns:a16="http://schemas.microsoft.com/office/drawing/2014/main" id="{45DD785B-7DDD-287B-19DD-0DC612902A2E}"/>
                </a:ext>
              </a:extLst>
            </p:cNvPr>
            <p:cNvPicPr>
              <a:picLocks noChangeAspect="1"/>
            </p:cNvPicPr>
            <p:nvPr/>
          </p:nvPicPr>
          <p:blipFill>
            <a:blip r:embed="rId7"/>
            <a:stretch>
              <a:fillRect/>
            </a:stretch>
          </p:blipFill>
          <p:spPr>
            <a:xfrm>
              <a:off x="1913353" y="1913655"/>
              <a:ext cx="4633847" cy="1440000"/>
            </a:xfrm>
            <a:prstGeom prst="rect">
              <a:avLst/>
            </a:prstGeom>
          </p:spPr>
        </p:pic>
      </p:grpSp>
      <p:pic>
        <p:nvPicPr>
          <p:cNvPr id="11" name="Picture 10" descr="A blue and white logo&#10;&#10;Description automatically generated">
            <a:extLst>
              <a:ext uri="{FF2B5EF4-FFF2-40B4-BE49-F238E27FC236}">
                <a16:creationId xmlns:a16="http://schemas.microsoft.com/office/drawing/2014/main" id="{A9EE1783-7BBE-0189-7673-2E002039CBD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6812" y="92193"/>
            <a:ext cx="949579" cy="600106"/>
          </a:xfrm>
          <a:prstGeom prst="rect">
            <a:avLst/>
          </a:prstGeom>
        </p:spPr>
      </p:pic>
      <p:pic>
        <p:nvPicPr>
          <p:cNvPr id="12" name="Picture 11">
            <a:extLst>
              <a:ext uri="{FF2B5EF4-FFF2-40B4-BE49-F238E27FC236}">
                <a16:creationId xmlns:a16="http://schemas.microsoft.com/office/drawing/2014/main" id="{63C68F6F-B33E-9499-E870-102013D61900}"/>
              </a:ext>
            </a:extLst>
          </p:cNvPr>
          <p:cNvPicPr>
            <a:picLocks noChangeAspect="1"/>
          </p:cNvPicPr>
          <p:nvPr/>
        </p:nvPicPr>
        <p:blipFill>
          <a:blip r:embed="rId9"/>
          <a:srcRect t="34000" b="32476"/>
          <a:stretch/>
        </p:blipFill>
        <p:spPr>
          <a:xfrm>
            <a:off x="1036349" y="188168"/>
            <a:ext cx="1272268" cy="426513"/>
          </a:xfrm>
          <a:prstGeom prst="rect">
            <a:avLst/>
          </a:prstGeom>
        </p:spPr>
      </p:pic>
      <p:sp>
        <p:nvSpPr>
          <p:cNvPr id="3" name="TextBox 2">
            <a:extLst>
              <a:ext uri="{FF2B5EF4-FFF2-40B4-BE49-F238E27FC236}">
                <a16:creationId xmlns:a16="http://schemas.microsoft.com/office/drawing/2014/main" id="{A584FCE9-B056-A794-6FA5-A9D9F501994F}"/>
              </a:ext>
            </a:extLst>
          </p:cNvPr>
          <p:cNvSpPr txBox="1"/>
          <p:nvPr/>
        </p:nvSpPr>
        <p:spPr>
          <a:xfrm>
            <a:off x="11501322" y="6435842"/>
            <a:ext cx="621331" cy="369332"/>
          </a:xfrm>
          <a:prstGeom prst="rect">
            <a:avLst/>
          </a:prstGeom>
          <a:solidFill>
            <a:srgbClr val="FFFF00"/>
          </a:solidFill>
        </p:spPr>
        <p:txBody>
          <a:bodyPr wrap="square">
            <a:spAutoFit/>
          </a:bodyPr>
          <a:lstStyle/>
          <a:p>
            <a:pPr algn="ctr"/>
            <a:r>
              <a:rPr lang="en-US" dirty="0"/>
              <a:t>F</a:t>
            </a:r>
            <a:r>
              <a:rPr lang="en-GB" dirty="0"/>
              <a:t>.Z.</a:t>
            </a:r>
          </a:p>
        </p:txBody>
      </p:sp>
    </p:spTree>
    <p:extLst>
      <p:ext uri="{BB962C8B-B14F-4D97-AF65-F5344CB8AC3E}">
        <p14:creationId xmlns:p14="http://schemas.microsoft.com/office/powerpoint/2010/main" val="21130039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7BD06B5-2392-43D3-5D18-7BC1976ED716}"/>
              </a:ext>
            </a:extLst>
          </p:cNvPr>
          <p:cNvSpPr txBox="1"/>
          <p:nvPr/>
        </p:nvSpPr>
        <p:spPr>
          <a:xfrm>
            <a:off x="265044" y="1852904"/>
            <a:ext cx="5911177" cy="501675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for example: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F124A"/>
                </a:solidFill>
                <a:effectLst/>
                <a:uLnTx/>
                <a:uFillTx/>
                <a:latin typeface="Arial"/>
                <a:ea typeface="+mn-ea"/>
                <a:cs typeface="+mn-cs"/>
              </a:rPr>
              <a:t>FCC-ee booster as diffraction limited storage ring </a:t>
            </a:r>
            <a:r>
              <a:rPr kumimoji="0" lang="en-GB" sz="2000" b="0" i="0" u="none" strike="noStrike" kern="1200" cap="none" spc="0" normalizeH="0" baseline="0" noProof="0" dirty="0">
                <a:ln>
                  <a:noFill/>
                </a:ln>
                <a:solidFill>
                  <a:srgbClr val="0F124A"/>
                </a:solidFill>
                <a:effectLst/>
                <a:uLnTx/>
                <a:uFillTx/>
                <a:latin typeface="Arial"/>
                <a:ea typeface="+mn-ea"/>
                <a:cs typeface="+mn-cs"/>
              </a:rPr>
              <a:t>with coherent synchrotron radiation down to 0.1 </a:t>
            </a:r>
            <a:r>
              <a:rPr kumimoji="0" lang="en-GB" sz="2000" b="0" i="0" u="none" strike="noStrike" kern="1200" cap="none" spc="0" normalizeH="0" baseline="0" noProof="0" dirty="0">
                <a:ln>
                  <a:noFill/>
                </a:ln>
                <a:solidFill>
                  <a:srgbClr val="0F124A"/>
                </a:solidFill>
                <a:effectLst/>
                <a:uLnTx/>
                <a:uFillTx/>
                <a:latin typeface="Arial"/>
                <a:ea typeface="Calibri" panose="020F0502020204030204" pitchFamily="34" charset="0"/>
                <a:cs typeface="Calibri" panose="020F0502020204030204" pitchFamily="34" charset="0"/>
              </a:rPr>
              <a:t>Å</a:t>
            </a:r>
            <a:r>
              <a:rPr kumimoji="0" lang="en-GB" sz="2000" b="0" i="0" u="none" strike="noStrike" kern="1200" cap="none" spc="0" normalizeH="0" baseline="0" noProof="0" dirty="0">
                <a:ln>
                  <a:noFill/>
                </a:ln>
                <a:solidFill>
                  <a:srgbClr val="0F124A"/>
                </a:solidFill>
                <a:effectLst/>
                <a:uLnTx/>
                <a:uFillTx/>
                <a:latin typeface="Arial"/>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FCC-ee injector as the world’s </a:t>
            </a:r>
            <a:r>
              <a:rPr kumimoji="0" lang="en-GB" sz="2000" b="1" i="0" u="none" strike="noStrike" kern="1200" cap="none" spc="0" normalizeH="0" baseline="0" noProof="0" dirty="0">
                <a:ln>
                  <a:noFill/>
                </a:ln>
                <a:solidFill>
                  <a:srgbClr val="0F124A"/>
                </a:solidFill>
                <a:effectLst/>
                <a:uLnTx/>
                <a:uFillTx/>
                <a:latin typeface="Arial"/>
                <a:ea typeface="+mn-ea"/>
                <a:cs typeface="+mn-cs"/>
              </a:rPr>
              <a:t>ultimate positron source </a:t>
            </a:r>
            <a:r>
              <a:rPr kumimoji="0" lang="en-GB" sz="2000" b="0" i="0" u="none" strike="noStrike" kern="1200" cap="none" spc="0" normalizeH="0" baseline="0" noProof="0" dirty="0">
                <a:ln>
                  <a:noFill/>
                </a:ln>
                <a:solidFill>
                  <a:srgbClr val="0F124A"/>
                </a:solidFill>
                <a:effectLst/>
                <a:uLnTx/>
                <a:uFillTx/>
                <a:latin typeface="Arial"/>
                <a:ea typeface="+mn-ea"/>
                <a:cs typeface="+mn-cs"/>
              </a:rPr>
              <a:t>for material studies and paving a path towards the first </a:t>
            </a:r>
            <a:r>
              <a:rPr kumimoji="0" lang="en-GB" sz="2000" b="1" i="0" u="none" strike="noStrike" kern="1200" cap="none" spc="0" normalizeH="0" baseline="0" noProof="0" dirty="0">
                <a:ln>
                  <a:noFill/>
                </a:ln>
                <a:solidFill>
                  <a:srgbClr val="0F124A"/>
                </a:solidFill>
                <a:effectLst/>
                <a:uLnTx/>
                <a:uFillTx/>
                <a:latin typeface="Arial"/>
                <a:ea typeface="+mn-ea"/>
                <a:cs typeface="+mn-cs"/>
              </a:rPr>
              <a:t>Bose-Einstein condensation of Ps </a:t>
            </a:r>
            <a:r>
              <a:rPr kumimoji="0" lang="en-GB" sz="2000" b="0" i="0" u="none" strike="noStrike" kern="1200" cap="none" spc="0" normalizeH="0" baseline="0" noProof="0" dirty="0">
                <a:ln>
                  <a:noFill/>
                </a:ln>
                <a:solidFill>
                  <a:srgbClr val="0F124A"/>
                </a:solidFill>
                <a:effectLst/>
                <a:uLnTx/>
                <a:uFillTx/>
                <a:latin typeface="Arial"/>
                <a:ea typeface="+mn-ea"/>
                <a:cs typeface="+mn-cs"/>
              </a:rPr>
              <a:t>(511-keV gamma-ray laser)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using </a:t>
            </a:r>
            <a:r>
              <a:rPr kumimoji="0" lang="en-GB" sz="2000" b="0" i="0" u="none" strike="noStrike" kern="1200" cap="none" spc="0" normalizeH="0" baseline="0" noProof="0" dirty="0" err="1">
                <a:ln>
                  <a:noFill/>
                </a:ln>
                <a:solidFill>
                  <a:srgbClr val="0F124A"/>
                </a:solidFill>
                <a:effectLst/>
                <a:uLnTx/>
                <a:uFillTx/>
                <a:latin typeface="Arial"/>
                <a:ea typeface="+mn-ea"/>
                <a:cs typeface="+mn-cs"/>
              </a:rPr>
              <a:t>beamstrahlung</a:t>
            </a:r>
            <a:r>
              <a:rPr kumimoji="0" lang="en-GB" sz="2000" b="0" i="0" u="none" strike="noStrike" kern="1200" cap="none" spc="0" normalizeH="0" baseline="0" noProof="0" dirty="0">
                <a:ln>
                  <a:noFill/>
                </a:ln>
                <a:solidFill>
                  <a:srgbClr val="0F124A"/>
                </a:solidFill>
                <a:effectLst/>
                <a:uLnTx/>
                <a:uFillTx/>
                <a:latin typeface="Arial"/>
                <a:ea typeface="+mn-ea"/>
                <a:cs typeface="+mn-cs"/>
              </a:rPr>
              <a:t> for </a:t>
            </a:r>
            <a:r>
              <a:rPr kumimoji="0" lang="en-GB" sz="2000" b="1" i="0" u="none" strike="noStrike" kern="1200" cap="none" spc="0" normalizeH="0" baseline="0" noProof="0" dirty="0">
                <a:ln>
                  <a:noFill/>
                </a:ln>
                <a:solidFill>
                  <a:srgbClr val="0F124A"/>
                </a:solidFill>
                <a:effectLst/>
                <a:uLnTx/>
                <a:uFillTx/>
                <a:latin typeface="Arial"/>
                <a:ea typeface="+mn-ea"/>
                <a:cs typeface="+mn-cs"/>
              </a:rPr>
              <a:t>radionuclide production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e</a:t>
            </a:r>
            <a:r>
              <a:rPr kumimoji="0" lang="en-GB" sz="2000" b="0" i="0" u="none" strike="noStrike" kern="1200" cap="none" spc="0" normalizeH="0" baseline="30000" noProof="0" dirty="0">
                <a:ln>
                  <a:noFill/>
                </a:ln>
                <a:solidFill>
                  <a:srgbClr val="0F124A"/>
                </a:solidFill>
                <a:effectLst/>
                <a:uLnTx/>
                <a:uFillTx/>
                <a:latin typeface="Arial"/>
                <a:ea typeface="+mn-ea"/>
                <a:cs typeface="+mn-cs"/>
              </a:rPr>
              <a:t>-</a:t>
            </a:r>
            <a:r>
              <a:rPr kumimoji="0" lang="en-GB" sz="2000" b="0" i="0" u="none" strike="noStrike" kern="1200" cap="none" spc="0" normalizeH="0" baseline="0" noProof="0" dirty="0">
                <a:ln>
                  <a:noFill/>
                </a:ln>
                <a:solidFill>
                  <a:srgbClr val="0F124A"/>
                </a:solidFill>
                <a:effectLst/>
                <a:uLnTx/>
                <a:uFillTx/>
                <a:latin typeface="Arial"/>
                <a:ea typeface="+mn-ea"/>
                <a:cs typeface="+mn-cs"/>
              </a:rPr>
              <a:t> beam driven </a:t>
            </a:r>
            <a:r>
              <a:rPr kumimoji="0" lang="en-GB" sz="2000" b="1" i="0" u="none" strike="noStrike" kern="1200" cap="none" spc="0" normalizeH="0" baseline="0" noProof="0" dirty="0">
                <a:ln>
                  <a:noFill/>
                </a:ln>
                <a:solidFill>
                  <a:srgbClr val="0F124A"/>
                </a:solidFill>
                <a:effectLst/>
                <a:uLnTx/>
                <a:uFillTx/>
                <a:latin typeface="Arial"/>
                <a:ea typeface="+mn-ea"/>
                <a:cs typeface="+mn-cs"/>
              </a:rPr>
              <a:t>neutron source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etc. </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p:txBody>
      </p:sp>
      <p:sp>
        <p:nvSpPr>
          <p:cNvPr id="4" name="TextBox 3">
            <a:extLst>
              <a:ext uri="{FF2B5EF4-FFF2-40B4-BE49-F238E27FC236}">
                <a16:creationId xmlns:a16="http://schemas.microsoft.com/office/drawing/2014/main" id="{D82DBBB0-1177-FC52-EA78-90735F448CE9}"/>
              </a:ext>
            </a:extLst>
          </p:cNvPr>
          <p:cNvSpPr txBox="1"/>
          <p:nvPr/>
        </p:nvSpPr>
        <p:spPr>
          <a:xfrm>
            <a:off x="1947315" y="852434"/>
            <a:ext cx="8964681"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F124A">
                    <a:lumMod val="75000"/>
                    <a:lumOff val="25000"/>
                  </a:srgbClr>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GB" sz="2000" b="1" i="0" u="none" strike="noStrike" kern="1200" cap="none" spc="0" normalizeH="0" baseline="0" noProof="0" dirty="0">
                <a:ln>
                  <a:noFill/>
                </a:ln>
                <a:solidFill>
                  <a:srgbClr val="0F124A">
                    <a:lumMod val="75000"/>
                    <a:lumOff val="25000"/>
                  </a:srgbClr>
                </a:solidFill>
                <a:effectLst/>
                <a:uLnTx/>
                <a:uFillTx/>
                <a:latin typeface="Arial"/>
                <a:ea typeface="+mn-ea"/>
                <a:cs typeface="+mn-cs"/>
              </a:rPr>
              <a:t>Workshop on “Other Science Opportunities at the FCC-ee”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F124A">
                    <a:lumMod val="75000"/>
                    <a:lumOff val="25000"/>
                  </a:srgbClr>
                </a:solidFill>
                <a:effectLst/>
                <a:uLnTx/>
                <a:uFillTx/>
                <a:latin typeface="Arial"/>
                <a:ea typeface="+mn-ea"/>
                <a:cs typeface="+mn-cs"/>
              </a:rPr>
              <a:t>28-29 November at CERN, </a:t>
            </a:r>
            <a:r>
              <a:rPr kumimoji="0" lang="en-GB" sz="2000" b="1" i="0" u="none" strike="noStrike" kern="1200" cap="none" spc="0" normalizeH="0" baseline="0" noProof="0" dirty="0">
                <a:ln>
                  <a:noFill/>
                </a:ln>
                <a:solidFill>
                  <a:srgbClr val="0F124A">
                    <a:lumMod val="75000"/>
                    <a:lumOff val="25000"/>
                  </a:srgbClr>
                </a:solidFill>
                <a:effectLst/>
                <a:uLnTx/>
                <a:uFillTx/>
                <a:latin typeface="Arial"/>
                <a:ea typeface="+mn-ea"/>
                <a:cs typeface="+mn-cs"/>
                <a:hlinkClick r:id="rId2">
                  <a:extLst>
                    <a:ext uri="{A12FA001-AC4F-418D-AE19-62706E023703}">
                      <ahyp:hlinkClr xmlns:ahyp="http://schemas.microsoft.com/office/drawing/2018/hyperlinkcolor" val="tx"/>
                    </a:ext>
                  </a:extLst>
                </a:hlinkClick>
              </a:rPr>
              <a:t>https://indico.cern.ch/event/1454873/</a:t>
            </a:r>
            <a:r>
              <a:rPr kumimoji="0" lang="en-GB" sz="2000" b="1" i="0" u="none" strike="noStrike" kern="1200" cap="none" spc="0" normalizeH="0" baseline="0" noProof="0" dirty="0">
                <a:ln>
                  <a:noFill/>
                </a:ln>
                <a:solidFill>
                  <a:srgbClr val="0F124A">
                    <a:lumMod val="75000"/>
                    <a:lumOff val="25000"/>
                  </a:srgbClr>
                </a:solidFill>
                <a:effectLst/>
                <a:uLnTx/>
                <a:uFillTx/>
                <a:latin typeface="Arial"/>
                <a:ea typeface="+mn-ea"/>
                <a:cs typeface="+mn-cs"/>
              </a:rPr>
              <a:t> </a:t>
            </a:r>
          </a:p>
        </p:txBody>
      </p:sp>
      <p:pic>
        <p:nvPicPr>
          <p:cNvPr id="3" name="Picture 2">
            <a:extLst>
              <a:ext uri="{FF2B5EF4-FFF2-40B4-BE49-F238E27FC236}">
                <a16:creationId xmlns:a16="http://schemas.microsoft.com/office/drawing/2014/main" id="{0CFFB449-F572-B144-0194-975080944C1B}"/>
              </a:ext>
            </a:extLst>
          </p:cNvPr>
          <p:cNvPicPr>
            <a:picLocks noChangeAspect="1"/>
          </p:cNvPicPr>
          <p:nvPr/>
        </p:nvPicPr>
        <p:blipFill>
          <a:blip r:embed="rId3"/>
          <a:srcRect l="2749" t="2781" r="11880" b="5464"/>
          <a:stretch/>
        </p:blipFill>
        <p:spPr>
          <a:xfrm>
            <a:off x="6022350" y="1615744"/>
            <a:ext cx="6093450" cy="5016757"/>
          </a:xfrm>
          <a:prstGeom prst="rect">
            <a:avLst/>
          </a:prstGeom>
        </p:spPr>
      </p:pic>
      <p:sp>
        <p:nvSpPr>
          <p:cNvPr id="8" name="TextBox 7">
            <a:extLst>
              <a:ext uri="{FF2B5EF4-FFF2-40B4-BE49-F238E27FC236}">
                <a16:creationId xmlns:a16="http://schemas.microsoft.com/office/drawing/2014/main" id="{F7054694-2D54-2DCF-C626-B961C10BFD5A}"/>
              </a:ext>
            </a:extLst>
          </p:cNvPr>
          <p:cNvSpPr txBox="1"/>
          <p:nvPr/>
        </p:nvSpPr>
        <p:spPr>
          <a:xfrm>
            <a:off x="382588" y="92053"/>
            <a:ext cx="8741315"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0" i="0" u="none" strike="noStrike" kern="1200" cap="none" spc="0" normalizeH="0" baseline="0" noProof="0" dirty="0">
                <a:ln>
                  <a:noFill/>
                </a:ln>
                <a:solidFill>
                  <a:srgbClr val="0F124A"/>
                </a:solidFill>
                <a:effectLst/>
                <a:uLnTx/>
                <a:uFillTx/>
                <a:latin typeface="Arial"/>
                <a:ea typeface="+mn-ea"/>
                <a:cs typeface="+mn-cs"/>
              </a:rPr>
              <a:t>Other FCC-ee science applications under study</a:t>
            </a:r>
          </a:p>
        </p:txBody>
      </p:sp>
    </p:spTree>
    <p:extLst>
      <p:ext uri="{BB962C8B-B14F-4D97-AF65-F5344CB8AC3E}">
        <p14:creationId xmlns:p14="http://schemas.microsoft.com/office/powerpoint/2010/main" val="240343288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43829D8-D3FE-FB4E-68AD-D66DE48DA715}"/>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17</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itle 4">
            <a:extLst>
              <a:ext uri="{FF2B5EF4-FFF2-40B4-BE49-F238E27FC236}">
                <a16:creationId xmlns:a16="http://schemas.microsoft.com/office/drawing/2014/main" id="{337B8D56-7D1B-502A-DDA3-05B78686DD15}"/>
              </a:ext>
            </a:extLst>
          </p:cNvPr>
          <p:cNvSpPr txBox="1">
            <a:spLocks/>
          </p:cNvSpPr>
          <p:nvPr/>
        </p:nvSpPr>
        <p:spPr>
          <a:xfrm>
            <a:off x="39311" y="195263"/>
            <a:ext cx="11900452" cy="1071563"/>
          </a:xfrm>
          <a:prstGeom prst="rect">
            <a:avLst/>
          </a:prstGeom>
        </p:spPr>
        <p:txBody>
          <a:bodyPr vert="horz" lIns="91440" tIns="45720" rIns="91440" bIns="45720" rtlCol="0" anchor="t" anchorCtr="0">
            <a:noAutofit/>
          </a:bodyPr>
          <a:lstStyle>
            <a:lvl1pPr algn="l" defTabSz="914377" rtl="0" eaLnBrk="1" latinLnBrk="0" hangingPunct="1">
              <a:lnSpc>
                <a:spcPts val="4000"/>
              </a:lnSpc>
              <a:spcBef>
                <a:spcPct val="0"/>
              </a:spcBef>
              <a:buNone/>
              <a:defRPr sz="4000" kern="1200">
                <a:solidFill>
                  <a:schemeClr val="tx1"/>
                </a:solidFill>
                <a:latin typeface="+mj-lt"/>
                <a:ea typeface="+mj-ea"/>
                <a:cs typeface="+mj-cs"/>
              </a:defRPr>
            </a:lvl1pPr>
          </a:lstStyle>
          <a:p>
            <a:pPr marL="0" marR="0" lvl="0" indent="0" algn="ctr" defTabSz="914377" rtl="0" eaLnBrk="1" fontAlgn="auto" latinLnBrk="0" hangingPunct="1">
              <a:lnSpc>
                <a:spcPts val="4000"/>
              </a:lnSpc>
              <a:spcBef>
                <a:spcPct val="0"/>
              </a:spcBef>
              <a:spcAft>
                <a:spcPts val="0"/>
              </a:spcAft>
              <a:buClrTx/>
              <a:buSzTx/>
              <a:buFontTx/>
              <a:buNone/>
              <a:tabLst/>
              <a:defRPr/>
            </a:pPr>
            <a:r>
              <a:rPr lang="en-US" dirty="0">
                <a:solidFill>
                  <a:srgbClr val="0F124A"/>
                </a:solidFill>
                <a:latin typeface="Arial"/>
              </a:rPr>
              <a:t> FSR status</a:t>
            </a:r>
            <a:endParaRPr kumimoji="0" lang="en-US" sz="4000" b="0" i="0" u="none" strike="noStrike" kern="1200" cap="none" spc="0" normalizeH="0" baseline="0" noProof="0" dirty="0">
              <a:ln>
                <a:noFill/>
              </a:ln>
              <a:solidFill>
                <a:srgbClr val="0F124A"/>
              </a:solidFill>
              <a:effectLst/>
              <a:uLnTx/>
              <a:uFillTx/>
              <a:latin typeface="Arial"/>
              <a:ea typeface="+mj-ea"/>
              <a:cs typeface="+mj-cs"/>
            </a:endParaRPr>
          </a:p>
          <a:p>
            <a:pPr marL="0" marR="0" lvl="0" indent="0" algn="l" defTabSz="914377" rtl="0" eaLnBrk="1" fontAlgn="auto" latinLnBrk="0" hangingPunct="1">
              <a:lnSpc>
                <a:spcPts val="4000"/>
              </a:lnSpc>
              <a:spcBef>
                <a:spcPct val="0"/>
              </a:spcBef>
              <a:spcAft>
                <a:spcPts val="0"/>
              </a:spcAft>
              <a:buClrTx/>
              <a:buSzTx/>
              <a:buFontTx/>
              <a:buNone/>
              <a:tabLst/>
              <a:defRPr/>
            </a:pPr>
            <a:endParaRPr kumimoji="0" lang="en-GB" sz="4000" b="0" i="0" u="none" strike="noStrike" kern="1200" cap="none" spc="0" normalizeH="0" baseline="0" noProof="0" dirty="0">
              <a:ln>
                <a:noFill/>
              </a:ln>
              <a:solidFill>
                <a:srgbClr val="0F124A"/>
              </a:solidFill>
              <a:effectLst/>
              <a:uLnTx/>
              <a:uFillTx/>
              <a:latin typeface="Arial"/>
              <a:ea typeface="+mj-ea"/>
              <a:cs typeface="+mj-cs"/>
            </a:endParaRPr>
          </a:p>
        </p:txBody>
      </p:sp>
      <p:sp>
        <p:nvSpPr>
          <p:cNvPr id="6" name="TextBox 5">
            <a:extLst>
              <a:ext uri="{FF2B5EF4-FFF2-40B4-BE49-F238E27FC236}">
                <a16:creationId xmlns:a16="http://schemas.microsoft.com/office/drawing/2014/main" id="{62EB4A40-5ED2-72E2-5B1E-86E5AC05465B}"/>
              </a:ext>
            </a:extLst>
          </p:cNvPr>
          <p:cNvSpPr txBox="1"/>
          <p:nvPr/>
        </p:nvSpPr>
        <p:spPr>
          <a:xfrm>
            <a:off x="622241" y="1266826"/>
            <a:ext cx="11317522" cy="2939266"/>
          </a:xfrm>
          <a:prstGeom prst="rect">
            <a:avLst/>
          </a:prstGeom>
          <a:noFill/>
        </p:spPr>
        <p:txBody>
          <a:bodyPr wrap="none" rtlCol="0">
            <a:spAutoFit/>
          </a:bodyPr>
          <a:lstStyle/>
          <a:p>
            <a:pPr algn="l">
              <a:lnSpc>
                <a:spcPts val="3700"/>
              </a:lnSpc>
            </a:pPr>
            <a:r>
              <a:rPr lang="en-US" sz="3200" dirty="0"/>
              <a:t>contributions are coming in ! </a:t>
            </a:r>
            <a:r>
              <a:rPr lang="en-US" sz="3200" dirty="0">
                <a:sym typeface="Wingdings" panose="05000000000000000000" pitchFamily="2" charset="2"/>
              </a:rPr>
              <a:t> </a:t>
            </a:r>
          </a:p>
          <a:p>
            <a:pPr algn="l">
              <a:lnSpc>
                <a:spcPts val="3700"/>
              </a:lnSpc>
            </a:pPr>
            <a:endParaRPr lang="en-US" sz="3200" dirty="0"/>
          </a:p>
          <a:p>
            <a:pPr algn="l">
              <a:lnSpc>
                <a:spcPts val="3700"/>
              </a:lnSpc>
            </a:pPr>
            <a:r>
              <a:rPr lang="en-GB" sz="3200" dirty="0"/>
              <a:t>4 more weeks till Xmas</a:t>
            </a:r>
          </a:p>
          <a:p>
            <a:pPr algn="l">
              <a:lnSpc>
                <a:spcPts val="3700"/>
              </a:lnSpc>
            </a:pPr>
            <a:endParaRPr lang="en-GB" sz="3200" dirty="0"/>
          </a:p>
          <a:p>
            <a:pPr algn="l">
              <a:lnSpc>
                <a:spcPts val="3700"/>
              </a:lnSpc>
            </a:pPr>
            <a:r>
              <a:rPr lang="en-GB" sz="3200" dirty="0"/>
              <a:t>some teams write separate documents to integrate them later</a:t>
            </a:r>
          </a:p>
          <a:p>
            <a:pPr marL="457200" indent="-457200" algn="l">
              <a:lnSpc>
                <a:spcPts val="3700"/>
              </a:lnSpc>
              <a:buFontTx/>
              <a:buChar char="-"/>
            </a:pPr>
            <a:r>
              <a:rPr lang="en-GB" sz="3200" dirty="0"/>
              <a:t>be careful with references (avoid duplications) !</a:t>
            </a:r>
          </a:p>
        </p:txBody>
      </p:sp>
    </p:spTree>
    <p:extLst>
      <p:ext uri="{BB962C8B-B14F-4D97-AF65-F5344CB8AC3E}">
        <p14:creationId xmlns:p14="http://schemas.microsoft.com/office/powerpoint/2010/main" val="25067186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43829D8-D3FE-FB4E-68AD-D66DE48DA715}"/>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18</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itle 4">
            <a:extLst>
              <a:ext uri="{FF2B5EF4-FFF2-40B4-BE49-F238E27FC236}">
                <a16:creationId xmlns:a16="http://schemas.microsoft.com/office/drawing/2014/main" id="{337B8D56-7D1B-502A-DDA3-05B78686DD15}"/>
              </a:ext>
            </a:extLst>
          </p:cNvPr>
          <p:cNvSpPr txBox="1">
            <a:spLocks/>
          </p:cNvSpPr>
          <p:nvPr/>
        </p:nvSpPr>
        <p:spPr>
          <a:xfrm>
            <a:off x="39311" y="195263"/>
            <a:ext cx="11900452" cy="1071563"/>
          </a:xfrm>
          <a:prstGeom prst="rect">
            <a:avLst/>
          </a:prstGeom>
        </p:spPr>
        <p:txBody>
          <a:bodyPr vert="horz" lIns="91440" tIns="45720" rIns="91440" bIns="45720" rtlCol="0" anchor="t" anchorCtr="0">
            <a:noAutofit/>
          </a:bodyPr>
          <a:lstStyle>
            <a:lvl1pPr algn="l" defTabSz="914377" rtl="0" eaLnBrk="1" latinLnBrk="0" hangingPunct="1">
              <a:lnSpc>
                <a:spcPts val="4000"/>
              </a:lnSpc>
              <a:spcBef>
                <a:spcPct val="0"/>
              </a:spcBef>
              <a:buNone/>
              <a:defRPr sz="4000" kern="1200">
                <a:solidFill>
                  <a:schemeClr val="tx1"/>
                </a:solidFill>
                <a:latin typeface="+mj-lt"/>
                <a:ea typeface="+mj-ea"/>
                <a:cs typeface="+mj-cs"/>
              </a:defRPr>
            </a:lvl1pPr>
          </a:lstStyle>
          <a:p>
            <a:pPr marL="0" marR="0" lvl="0" indent="0" algn="ctr" defTabSz="914377" rtl="0" eaLnBrk="1" fontAlgn="auto" latinLnBrk="0" hangingPunct="1">
              <a:lnSpc>
                <a:spcPts val="4000"/>
              </a:lnSpc>
              <a:spcBef>
                <a:spcPct val="0"/>
              </a:spcBef>
              <a:spcAft>
                <a:spcPts val="0"/>
              </a:spcAft>
              <a:buClrTx/>
              <a:buSzTx/>
              <a:buFontTx/>
              <a:buNone/>
              <a:tabLst/>
              <a:defRPr/>
            </a:pPr>
            <a:r>
              <a:rPr kumimoji="0" lang="en-US" sz="4000" b="0" i="0" u="none" strike="noStrike" kern="1200" cap="none" spc="0" normalizeH="0" baseline="0" noProof="0" dirty="0">
                <a:ln>
                  <a:noFill/>
                </a:ln>
                <a:solidFill>
                  <a:srgbClr val="0F124A"/>
                </a:solidFill>
                <a:effectLst/>
                <a:uLnTx/>
                <a:uFillTx/>
                <a:latin typeface="Arial"/>
                <a:ea typeface="+mj-ea"/>
                <a:cs typeface="+mj-cs"/>
              </a:rPr>
              <a:t>timeline for pre-TDR phase</a:t>
            </a:r>
          </a:p>
          <a:p>
            <a:pPr marL="0" marR="0" lvl="0" indent="0" algn="l" defTabSz="914377" rtl="0" eaLnBrk="1" fontAlgn="auto" latinLnBrk="0" hangingPunct="1">
              <a:lnSpc>
                <a:spcPts val="4000"/>
              </a:lnSpc>
              <a:spcBef>
                <a:spcPct val="0"/>
              </a:spcBef>
              <a:spcAft>
                <a:spcPts val="0"/>
              </a:spcAft>
              <a:buClrTx/>
              <a:buSzTx/>
              <a:buFontTx/>
              <a:buNone/>
              <a:tabLst/>
              <a:defRPr/>
            </a:pPr>
            <a:endParaRPr kumimoji="0" lang="en-GB" sz="4000" b="0" i="0" u="none" strike="noStrike" kern="1200" cap="none" spc="0" normalizeH="0" baseline="0" noProof="0" dirty="0">
              <a:ln>
                <a:noFill/>
              </a:ln>
              <a:solidFill>
                <a:srgbClr val="0F124A"/>
              </a:solidFill>
              <a:effectLst/>
              <a:uLnTx/>
              <a:uFillTx/>
              <a:latin typeface="Arial"/>
              <a:ea typeface="+mj-ea"/>
              <a:cs typeface="+mj-cs"/>
            </a:endParaRPr>
          </a:p>
        </p:txBody>
      </p:sp>
      <p:sp>
        <p:nvSpPr>
          <p:cNvPr id="6" name="TextBox 5">
            <a:extLst>
              <a:ext uri="{FF2B5EF4-FFF2-40B4-BE49-F238E27FC236}">
                <a16:creationId xmlns:a16="http://schemas.microsoft.com/office/drawing/2014/main" id="{62EB4A40-5ED2-72E2-5B1E-86E5AC05465B}"/>
              </a:ext>
            </a:extLst>
          </p:cNvPr>
          <p:cNvSpPr txBox="1"/>
          <p:nvPr/>
        </p:nvSpPr>
        <p:spPr>
          <a:xfrm>
            <a:off x="565940" y="1059242"/>
            <a:ext cx="10552119" cy="7684155"/>
          </a:xfrm>
          <a:prstGeom prst="rect">
            <a:avLst/>
          </a:prstGeom>
          <a:noFill/>
        </p:spPr>
        <p:txBody>
          <a:bodyPr wrap="non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200" dirty="0">
                <a:solidFill>
                  <a:schemeClr val="tx2"/>
                </a:solidFill>
                <a:latin typeface="Arial"/>
              </a:rPr>
              <a:t>“n</a:t>
            </a:r>
            <a:r>
              <a:rPr kumimoji="0" lang="en-US" sz="3200" b="0" i="0" u="none" strike="noStrike" kern="1200" cap="none" spc="0" normalizeH="0" baseline="0" noProof="0" dirty="0" err="1">
                <a:ln>
                  <a:noFill/>
                </a:ln>
                <a:solidFill>
                  <a:schemeClr val="tx2"/>
                </a:solidFill>
                <a:effectLst/>
                <a:uLnTx/>
                <a:uFillTx/>
                <a:latin typeface="Arial"/>
                <a:ea typeface="+mn-ea"/>
                <a:cs typeface="+mn-cs"/>
              </a:rPr>
              <a:t>ew</a:t>
            </a:r>
            <a:r>
              <a:rPr kumimoji="0" lang="en-US" sz="3200" b="0" i="0" u="none" strike="noStrike" kern="1200" cap="none" spc="0" normalizeH="0" baseline="0" noProof="0" dirty="0">
                <a:ln>
                  <a:noFill/>
                </a:ln>
                <a:solidFill>
                  <a:schemeClr val="tx2"/>
                </a:solidFill>
                <a:effectLst/>
                <a:uLnTx/>
                <a:uFillTx/>
                <a:latin typeface="Arial"/>
                <a:ea typeface="+mn-ea"/>
                <a:cs typeface="+mn-cs"/>
              </a:rPr>
              <a:t>” collider baseline optics by early 2026</a:t>
            </a:r>
          </a:p>
          <a:p>
            <a:pPr marL="457200" marR="0" lvl="0" indent="-457200" algn="l" defTabSz="914400" rtl="0" eaLnBrk="1" fontAlgn="auto" latinLnBrk="0" hangingPunct="1">
              <a:lnSpc>
                <a:spcPts val="3700"/>
              </a:lnSpc>
              <a:spcBef>
                <a:spcPts val="0"/>
              </a:spcBef>
              <a:spcAft>
                <a:spcPts val="0"/>
              </a:spcAft>
              <a:buClrTx/>
              <a:buSzTx/>
              <a:buFontTx/>
              <a:buChar char="-"/>
              <a:tabLst/>
              <a:defRPr/>
            </a:pPr>
            <a:r>
              <a:rPr lang="en-US" sz="3200" dirty="0">
                <a:solidFill>
                  <a:srgbClr val="0F124A"/>
                </a:solidFill>
                <a:latin typeface="Arial"/>
              </a:rPr>
              <a:t>possibly LCC optics</a:t>
            </a:r>
          </a:p>
          <a:p>
            <a:pPr marL="457200" marR="0" lvl="0" indent="-457200" algn="l" defTabSz="914400" rtl="0" eaLnBrk="1" fontAlgn="auto" latinLnBrk="0" hangingPunct="1">
              <a:lnSpc>
                <a:spcPts val="3700"/>
              </a:lnSpc>
              <a:spcBef>
                <a:spcPts val="0"/>
              </a:spcBef>
              <a:spcAft>
                <a:spcPts val="0"/>
              </a:spcAft>
              <a:buClrTx/>
              <a:buSzTx/>
              <a:buFontTx/>
              <a:buChar char="-"/>
              <a:tabLst/>
              <a:defRPr/>
            </a:pPr>
            <a:r>
              <a:rPr lang="en-US" sz="3200" dirty="0">
                <a:solidFill>
                  <a:srgbClr val="0F124A"/>
                </a:solidFill>
                <a:latin typeface="Arial"/>
              </a:rPr>
              <a:t>m</a:t>
            </a:r>
            <a:r>
              <a:rPr kumimoji="0" lang="en-US" sz="3200" b="0" i="0" u="none" strike="noStrike" kern="1200" cap="none" spc="0" normalizeH="0" baseline="0" noProof="0" dirty="0" err="1">
                <a:ln>
                  <a:noFill/>
                </a:ln>
                <a:solidFill>
                  <a:srgbClr val="0F124A"/>
                </a:solidFill>
                <a:effectLst/>
                <a:uLnTx/>
                <a:uFillTx/>
                <a:latin typeface="Arial"/>
                <a:ea typeface="+mn-ea"/>
                <a:cs typeface="+mn-cs"/>
              </a:rPr>
              <a:t>ust</a:t>
            </a:r>
            <a:r>
              <a:rPr kumimoji="0" lang="en-US" sz="3200" b="0" i="0" u="none" strike="noStrike" kern="1200" cap="none" spc="0" normalizeH="0" baseline="0" noProof="0" dirty="0">
                <a:ln>
                  <a:noFill/>
                </a:ln>
                <a:solidFill>
                  <a:srgbClr val="0F124A"/>
                </a:solidFill>
                <a:effectLst/>
                <a:uLnTx/>
                <a:uFillTx/>
                <a:latin typeface="Arial"/>
                <a:ea typeface="+mn-ea"/>
                <a:cs typeface="+mn-cs"/>
              </a:rPr>
              <a:t> have integrated collimation, RF, inj./</a:t>
            </a:r>
            <a:r>
              <a:rPr kumimoji="0" lang="en-US" sz="3200" b="0" i="0" u="none" strike="noStrike" kern="1200" cap="none" spc="0" normalizeH="0" baseline="0" noProof="0" dirty="0" err="1">
                <a:ln>
                  <a:noFill/>
                </a:ln>
                <a:solidFill>
                  <a:srgbClr val="0F124A"/>
                </a:solidFill>
                <a:effectLst/>
                <a:uLnTx/>
                <a:uFillTx/>
                <a:latin typeface="Arial"/>
                <a:ea typeface="+mn-ea"/>
                <a:cs typeface="+mn-cs"/>
              </a:rPr>
              <a:t>extr</a:t>
            </a:r>
            <a:r>
              <a:rPr kumimoji="0" lang="en-US" sz="3200" b="0" i="0" u="none" strike="noStrike" kern="1200" cap="none" spc="0" normalizeH="0" baseline="0" noProof="0" dirty="0">
                <a:ln>
                  <a:noFill/>
                </a:ln>
                <a:solidFill>
                  <a:srgbClr val="0F124A"/>
                </a:solidFill>
                <a:effectLst/>
                <a:uLnTx/>
                <a:uFillTx/>
                <a:latin typeface="Arial"/>
                <a:ea typeface="+mn-ea"/>
                <a:cs typeface="+mn-cs"/>
              </a:rPr>
              <a:t>. straights</a:t>
            </a:r>
          </a:p>
          <a:p>
            <a:pPr marL="457200" marR="0" lvl="0" indent="-457200" algn="l" defTabSz="914400" rtl="0" eaLnBrk="1" fontAlgn="auto" latinLnBrk="0" hangingPunct="1">
              <a:lnSpc>
                <a:spcPts val="3700"/>
              </a:lnSpc>
              <a:spcBef>
                <a:spcPts val="0"/>
              </a:spcBef>
              <a:spcAft>
                <a:spcPts val="0"/>
              </a:spcAft>
              <a:buClrTx/>
              <a:buSzTx/>
              <a:buFontTx/>
              <a:buChar char="-"/>
              <a:tabLst/>
              <a:defRPr/>
            </a:pPr>
            <a:r>
              <a:rPr lang="en-US" sz="3200" dirty="0">
                <a:solidFill>
                  <a:srgbClr val="0F124A"/>
                </a:solidFill>
                <a:latin typeface="Arial"/>
              </a:rPr>
              <a:t>non-local solenoid compensation</a:t>
            </a:r>
          </a:p>
          <a:p>
            <a:pPr marR="0" lvl="0" algn="l" defTabSz="914400" rtl="0" eaLnBrk="1" fontAlgn="auto" latinLnBrk="0" hangingPunct="1">
              <a:lnSpc>
                <a:spcPts val="3700"/>
              </a:lnSpc>
              <a:spcBef>
                <a:spcPts val="0"/>
              </a:spcBef>
              <a:spcAft>
                <a:spcPts val="0"/>
              </a:spcAft>
              <a:buClrTx/>
              <a:buSzTx/>
              <a:tabLst/>
              <a:defRPr/>
            </a:pPr>
            <a:r>
              <a:rPr lang="en-US" sz="3200" dirty="0">
                <a:solidFill>
                  <a:srgbClr val="0F124A"/>
                </a:solidFill>
                <a:latin typeface="Arial"/>
              </a:rPr>
              <a:t>s</a:t>
            </a:r>
            <a:r>
              <a:rPr kumimoji="0" lang="en-US" sz="3200" b="0" i="0" u="none" strike="noStrike" kern="1200" cap="none" spc="0" normalizeH="0" baseline="0" noProof="0" dirty="0" err="1">
                <a:ln>
                  <a:noFill/>
                </a:ln>
                <a:solidFill>
                  <a:srgbClr val="0F124A"/>
                </a:solidFill>
                <a:effectLst/>
                <a:uLnTx/>
                <a:uFillTx/>
                <a:latin typeface="Arial"/>
                <a:ea typeface="+mn-ea"/>
                <a:cs typeface="+mn-cs"/>
              </a:rPr>
              <a:t>hould</a:t>
            </a:r>
            <a:r>
              <a:rPr kumimoji="0" lang="en-US" sz="3200" b="0" i="0" u="none" strike="noStrike" kern="1200" cap="none" spc="0" normalizeH="0" baseline="0" noProof="0" dirty="0">
                <a:ln>
                  <a:noFill/>
                </a:ln>
                <a:solidFill>
                  <a:srgbClr val="0F124A"/>
                </a:solidFill>
                <a:effectLst/>
                <a:uLnTx/>
                <a:uFillTx/>
                <a:latin typeface="Arial"/>
                <a:ea typeface="+mn-ea"/>
                <a:cs typeface="+mn-cs"/>
              </a:rPr>
              <a:t> define milestones in 2025 to get there</a:t>
            </a:r>
          </a:p>
          <a:p>
            <a:pPr marR="0" lvl="0" algn="l" defTabSz="914400" rtl="0" eaLnBrk="1" fontAlgn="auto" latinLnBrk="0" hangingPunct="1">
              <a:lnSpc>
                <a:spcPts val="3700"/>
              </a:lnSpc>
              <a:spcBef>
                <a:spcPts val="0"/>
              </a:spcBef>
              <a:spcAft>
                <a:spcPts val="0"/>
              </a:spcAft>
              <a:buClrTx/>
              <a:buSzTx/>
              <a:tabLst/>
              <a:defRPr/>
            </a:pPr>
            <a:endParaRPr lang="en-US" sz="3200" dirty="0">
              <a:solidFill>
                <a:srgbClr val="0F124A"/>
              </a:solidFill>
              <a:latin typeface="Arial"/>
            </a:endParaRPr>
          </a:p>
          <a:p>
            <a:pPr marR="0" lvl="0" algn="l" defTabSz="914400" rtl="0" eaLnBrk="1" fontAlgn="auto" latinLnBrk="0" hangingPunct="1">
              <a:lnSpc>
                <a:spcPts val="3700"/>
              </a:lnSpc>
              <a:spcBef>
                <a:spcPts val="0"/>
              </a:spcBef>
              <a:spcAft>
                <a:spcPts val="0"/>
              </a:spcAft>
              <a:buClrTx/>
              <a:buSzTx/>
              <a:tabLst/>
              <a:defRPr/>
            </a:pPr>
            <a:r>
              <a:rPr lang="en-US" sz="3200" dirty="0">
                <a:solidFill>
                  <a:srgbClr val="0F124A"/>
                </a:solidFill>
                <a:latin typeface="Arial"/>
              </a:rPr>
              <a:t>work needed for </a:t>
            </a:r>
            <a:r>
              <a:rPr lang="en-US" sz="3200" dirty="0">
                <a:solidFill>
                  <a:schemeClr val="tx2"/>
                </a:solidFill>
                <a:latin typeface="Arial"/>
              </a:rPr>
              <a:t>booster optics</a:t>
            </a:r>
          </a:p>
          <a:p>
            <a:pPr marL="457200" marR="0" lvl="0" indent="-457200" algn="l" defTabSz="914400" rtl="0" eaLnBrk="1" fontAlgn="auto" latinLnBrk="0" hangingPunct="1">
              <a:lnSpc>
                <a:spcPts val="3700"/>
              </a:lnSpc>
              <a:spcBef>
                <a:spcPts val="0"/>
              </a:spcBef>
              <a:spcAft>
                <a:spcPts val="0"/>
              </a:spcAft>
              <a:buClrTx/>
              <a:buSzTx/>
              <a:buFontTx/>
              <a:buChar char="-"/>
              <a:tabLst/>
              <a:defRPr/>
            </a:pPr>
            <a:r>
              <a:rPr lang="en-US" sz="3200" dirty="0">
                <a:solidFill>
                  <a:srgbClr val="0F124A"/>
                </a:solidFill>
                <a:latin typeface="Arial"/>
              </a:rPr>
              <a:t>strengthen CEA team ? </a:t>
            </a:r>
          </a:p>
          <a:p>
            <a:pPr marR="0" lvl="0" algn="l" defTabSz="914400" rtl="0" eaLnBrk="1" fontAlgn="auto" latinLnBrk="0" hangingPunct="1">
              <a:lnSpc>
                <a:spcPts val="3700"/>
              </a:lnSpc>
              <a:spcBef>
                <a:spcPts val="0"/>
              </a:spcBef>
              <a:spcAft>
                <a:spcPts val="0"/>
              </a:spcAft>
              <a:buClrTx/>
              <a:buSzTx/>
              <a:tabLst/>
              <a:defRPr/>
            </a:pPr>
            <a:endParaRPr lang="en-US" sz="3200" dirty="0">
              <a:solidFill>
                <a:srgbClr val="0F124A"/>
              </a:solidFill>
              <a:latin typeface="Arial"/>
            </a:endParaRPr>
          </a:p>
          <a:p>
            <a:pPr marR="0" lvl="0" algn="l" defTabSz="914400" rtl="0" eaLnBrk="1" fontAlgn="auto" latinLnBrk="0" hangingPunct="1">
              <a:lnSpc>
                <a:spcPts val="3700"/>
              </a:lnSpc>
              <a:spcBef>
                <a:spcPts val="0"/>
              </a:spcBef>
              <a:spcAft>
                <a:spcPts val="0"/>
              </a:spcAft>
              <a:buClrTx/>
              <a:buSzTx/>
              <a:tabLst/>
              <a:defRPr/>
            </a:pPr>
            <a:r>
              <a:rPr lang="en-US" sz="3200" dirty="0">
                <a:solidFill>
                  <a:srgbClr val="0F124A"/>
                </a:solidFill>
                <a:latin typeface="Arial"/>
              </a:rPr>
              <a:t>explore </a:t>
            </a:r>
            <a:r>
              <a:rPr lang="en-US" sz="3200" dirty="0">
                <a:solidFill>
                  <a:schemeClr val="tx2"/>
                </a:solidFill>
                <a:latin typeface="Arial"/>
              </a:rPr>
              <a:t>polarized injector for pilot bunches </a:t>
            </a:r>
          </a:p>
          <a:p>
            <a:pPr marR="0" lvl="0" algn="l" defTabSz="914400" rtl="0" eaLnBrk="1" fontAlgn="auto" latinLnBrk="0" hangingPunct="1">
              <a:lnSpc>
                <a:spcPts val="3700"/>
              </a:lnSpc>
              <a:spcBef>
                <a:spcPts val="0"/>
              </a:spcBef>
              <a:spcAft>
                <a:spcPts val="0"/>
              </a:spcAft>
              <a:buClrTx/>
              <a:buSzTx/>
              <a:tabLst/>
              <a:defRPr/>
            </a:pPr>
            <a:r>
              <a:rPr lang="en-US" sz="3200" dirty="0">
                <a:solidFill>
                  <a:srgbClr val="0F124A"/>
                </a:solidFill>
                <a:latin typeface="Arial"/>
              </a:rPr>
              <a:t>- TL optics with spin rotators, polarizer ring</a:t>
            </a:r>
          </a:p>
          <a:p>
            <a:pPr marL="457200" marR="0" lvl="0" indent="-457200" algn="l" defTabSz="914400" rtl="0" eaLnBrk="1" fontAlgn="auto" latinLnBrk="0" hangingPunct="1">
              <a:lnSpc>
                <a:spcPts val="3700"/>
              </a:lnSpc>
              <a:spcBef>
                <a:spcPts val="0"/>
              </a:spcBef>
              <a:spcAft>
                <a:spcPts val="0"/>
              </a:spcAft>
              <a:buClrTx/>
              <a:buSzTx/>
              <a:buFontTx/>
              <a:buChar char="-"/>
              <a:tabLst/>
              <a:defRPr/>
            </a:pPr>
            <a:endParaRPr lang="en-US" sz="3200" dirty="0">
              <a:solidFill>
                <a:srgbClr val="0F124A"/>
              </a:solidFill>
              <a:latin typeface="Arial"/>
            </a:endParaRPr>
          </a:p>
          <a:p>
            <a:pPr marL="457200" marR="0" lvl="0" indent="-457200" algn="l" defTabSz="914400" rtl="0" eaLnBrk="1" fontAlgn="auto" latinLnBrk="0" hangingPunct="1">
              <a:lnSpc>
                <a:spcPts val="3700"/>
              </a:lnSpc>
              <a:spcBef>
                <a:spcPts val="0"/>
              </a:spcBef>
              <a:spcAft>
                <a:spcPts val="0"/>
              </a:spcAft>
              <a:buClrTx/>
              <a:buSzTx/>
              <a:buFontTx/>
              <a:buChar char="-"/>
              <a:tabLst/>
              <a:defRPr/>
            </a:pPr>
            <a:endParaRPr lang="en-US" sz="3200" dirty="0">
              <a:solidFill>
                <a:srgbClr val="0F124A"/>
              </a:solidFill>
              <a:latin typeface="Arial"/>
            </a:endParaRPr>
          </a:p>
          <a:p>
            <a:pPr marL="457200" marR="0" lvl="0" indent="-457200" algn="l" defTabSz="914400" rtl="0" eaLnBrk="1" fontAlgn="auto" latinLnBrk="0" hangingPunct="1">
              <a:lnSpc>
                <a:spcPts val="3700"/>
              </a:lnSpc>
              <a:spcBef>
                <a:spcPts val="0"/>
              </a:spcBef>
              <a:spcAft>
                <a:spcPts val="0"/>
              </a:spcAft>
              <a:buClrTx/>
              <a:buSzTx/>
              <a:buFontTx/>
              <a:buChar char="-"/>
              <a:tabLst/>
              <a:defRPr/>
            </a:pPr>
            <a:endParaRPr kumimoji="0" lang="en-US" sz="3200" b="0" i="0" u="none" strike="noStrike" kern="1200" cap="none" spc="0" normalizeH="0" baseline="0" noProof="0" dirty="0">
              <a:ln>
                <a:noFill/>
              </a:ln>
              <a:solidFill>
                <a:srgbClr val="0F124A"/>
              </a:solidFill>
              <a:effectLst/>
              <a:uLnTx/>
              <a:uFillTx/>
              <a:latin typeface="Arial"/>
              <a:ea typeface="+mn-ea"/>
              <a:cs typeface="+mn-cs"/>
            </a:endParaRPr>
          </a:p>
          <a:p>
            <a:pPr marR="0" lvl="0" algn="l" defTabSz="914400" rtl="0" eaLnBrk="1" fontAlgn="auto" latinLnBrk="0" hangingPunct="1">
              <a:lnSpc>
                <a:spcPts val="3700"/>
              </a:lnSpc>
              <a:spcBef>
                <a:spcPts val="0"/>
              </a:spcBef>
              <a:spcAft>
                <a:spcPts val="0"/>
              </a:spcAft>
              <a:buClrTx/>
              <a:buSzTx/>
              <a:tabLst/>
              <a:defRPr/>
            </a:pPr>
            <a:endParaRPr kumimoji="0" lang="en-US" sz="32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ts val="3700"/>
              </a:lnSpc>
              <a:spcBef>
                <a:spcPts val="0"/>
              </a:spcBef>
              <a:spcAft>
                <a:spcPts val="0"/>
              </a:spcAft>
              <a:buClrTx/>
              <a:buSzTx/>
              <a:buFontTx/>
              <a:buNone/>
              <a:tabLst/>
              <a:defRPr/>
            </a:pPr>
            <a:endParaRPr kumimoji="0" lang="en-GB" sz="3200" b="0" i="0" u="none" strike="noStrike" kern="1200" cap="none" spc="0" normalizeH="0" baseline="0" noProof="0" dirty="0">
              <a:ln>
                <a:noFill/>
              </a:ln>
              <a:solidFill>
                <a:srgbClr val="0F124A"/>
              </a:solidFill>
              <a:effectLst/>
              <a:uLnTx/>
              <a:uFillTx/>
              <a:latin typeface="Arial"/>
              <a:ea typeface="+mn-ea"/>
              <a:cs typeface="+mn-cs"/>
            </a:endParaRPr>
          </a:p>
        </p:txBody>
      </p:sp>
    </p:spTree>
    <p:extLst>
      <p:ext uri="{BB962C8B-B14F-4D97-AF65-F5344CB8AC3E}">
        <p14:creationId xmlns:p14="http://schemas.microsoft.com/office/powerpoint/2010/main" val="15800904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43829D8-D3FE-FB4E-68AD-D66DE48DA715}"/>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19</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itle 4">
            <a:extLst>
              <a:ext uri="{FF2B5EF4-FFF2-40B4-BE49-F238E27FC236}">
                <a16:creationId xmlns:a16="http://schemas.microsoft.com/office/drawing/2014/main" id="{337B8D56-7D1B-502A-DDA3-05B78686DD15}"/>
              </a:ext>
            </a:extLst>
          </p:cNvPr>
          <p:cNvSpPr txBox="1">
            <a:spLocks/>
          </p:cNvSpPr>
          <p:nvPr/>
        </p:nvSpPr>
        <p:spPr>
          <a:xfrm>
            <a:off x="39311" y="195263"/>
            <a:ext cx="11900452" cy="1071563"/>
          </a:xfrm>
          <a:prstGeom prst="rect">
            <a:avLst/>
          </a:prstGeom>
        </p:spPr>
        <p:txBody>
          <a:bodyPr vert="horz" lIns="91440" tIns="45720" rIns="91440" bIns="45720" rtlCol="0" anchor="t" anchorCtr="0">
            <a:noAutofit/>
          </a:bodyPr>
          <a:lstStyle>
            <a:lvl1pPr algn="l" defTabSz="914377" rtl="0" eaLnBrk="1" latinLnBrk="0" hangingPunct="1">
              <a:lnSpc>
                <a:spcPts val="4000"/>
              </a:lnSpc>
              <a:spcBef>
                <a:spcPct val="0"/>
              </a:spcBef>
              <a:buNone/>
              <a:defRPr sz="4000" kern="1200">
                <a:solidFill>
                  <a:schemeClr val="tx1"/>
                </a:solidFill>
                <a:latin typeface="+mj-lt"/>
                <a:ea typeface="+mj-ea"/>
                <a:cs typeface="+mj-cs"/>
              </a:defRPr>
            </a:lvl1pPr>
          </a:lstStyle>
          <a:p>
            <a:pPr marL="0" marR="0" lvl="0" indent="0" algn="ctr" defTabSz="914377" rtl="0" eaLnBrk="1" fontAlgn="auto" latinLnBrk="0" hangingPunct="1">
              <a:lnSpc>
                <a:spcPts val="4000"/>
              </a:lnSpc>
              <a:spcBef>
                <a:spcPct val="0"/>
              </a:spcBef>
              <a:spcAft>
                <a:spcPts val="0"/>
              </a:spcAft>
              <a:buClrTx/>
              <a:buSzTx/>
              <a:buFontTx/>
              <a:buNone/>
              <a:tabLst/>
              <a:defRPr/>
            </a:pPr>
            <a:r>
              <a:rPr kumimoji="0" lang="en-US" sz="4000" b="0" i="0" u="none" strike="noStrike" kern="1200" cap="none" spc="0" normalizeH="0" baseline="0" noProof="0" dirty="0">
                <a:ln>
                  <a:noFill/>
                </a:ln>
                <a:solidFill>
                  <a:srgbClr val="0F124A"/>
                </a:solidFill>
                <a:effectLst/>
                <a:uLnTx/>
                <a:uFillTx/>
                <a:latin typeface="Arial"/>
                <a:ea typeface="+mj-ea"/>
                <a:cs typeface="+mj-cs"/>
              </a:rPr>
              <a:t> welcome Takashi Mori from KEK !</a:t>
            </a:r>
          </a:p>
          <a:p>
            <a:pPr marL="0" marR="0" lvl="0" indent="0" algn="l" defTabSz="914377" rtl="0" eaLnBrk="1" fontAlgn="auto" latinLnBrk="0" hangingPunct="1">
              <a:lnSpc>
                <a:spcPts val="4000"/>
              </a:lnSpc>
              <a:spcBef>
                <a:spcPct val="0"/>
              </a:spcBef>
              <a:spcAft>
                <a:spcPts val="0"/>
              </a:spcAft>
              <a:buClrTx/>
              <a:buSzTx/>
              <a:buFontTx/>
              <a:buNone/>
              <a:tabLst/>
              <a:defRPr/>
            </a:pPr>
            <a:endParaRPr kumimoji="0" lang="en-GB" sz="4000" b="0" i="0" u="none" strike="noStrike" kern="1200" cap="none" spc="0" normalizeH="0" baseline="0" noProof="0" dirty="0">
              <a:ln>
                <a:noFill/>
              </a:ln>
              <a:solidFill>
                <a:srgbClr val="0F124A"/>
              </a:solidFill>
              <a:effectLst/>
              <a:uLnTx/>
              <a:uFillTx/>
              <a:latin typeface="Arial"/>
              <a:ea typeface="+mj-ea"/>
              <a:cs typeface="+mj-cs"/>
            </a:endParaRPr>
          </a:p>
        </p:txBody>
      </p:sp>
      <p:sp>
        <p:nvSpPr>
          <p:cNvPr id="6" name="TextBox 5">
            <a:extLst>
              <a:ext uri="{FF2B5EF4-FFF2-40B4-BE49-F238E27FC236}">
                <a16:creationId xmlns:a16="http://schemas.microsoft.com/office/drawing/2014/main" id="{62EB4A40-5ED2-72E2-5B1E-86E5AC05465B}"/>
              </a:ext>
            </a:extLst>
          </p:cNvPr>
          <p:cNvSpPr txBox="1"/>
          <p:nvPr/>
        </p:nvSpPr>
        <p:spPr>
          <a:xfrm>
            <a:off x="565940" y="1059242"/>
            <a:ext cx="8906605" cy="3413755"/>
          </a:xfrm>
          <a:prstGeom prst="rect">
            <a:avLst/>
          </a:prstGeom>
          <a:noFill/>
        </p:spPr>
        <p:txBody>
          <a:bodyPr wrap="non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lang="en-US" sz="3200" dirty="0">
                <a:solidFill>
                  <a:srgbClr val="0F124A"/>
                </a:solidFill>
                <a:latin typeface="Arial"/>
              </a:rPr>
              <a:t>t</a:t>
            </a:r>
            <a:r>
              <a:rPr kumimoji="0" lang="en-US" sz="3200" b="0" i="0" u="none" strike="noStrike" kern="1200" cap="none" spc="0" normalizeH="0" baseline="0" noProof="0" dirty="0" err="1">
                <a:ln>
                  <a:noFill/>
                </a:ln>
                <a:solidFill>
                  <a:srgbClr val="0F124A"/>
                </a:solidFill>
                <a:effectLst/>
                <a:uLnTx/>
                <a:uFillTx/>
                <a:latin typeface="Arial"/>
                <a:ea typeface="+mn-ea"/>
                <a:cs typeface="+mn-cs"/>
              </a:rPr>
              <a:t>opic</a:t>
            </a:r>
            <a:r>
              <a:rPr kumimoji="0" lang="en-US" sz="3200" b="0" i="0" u="none" strike="noStrike" kern="1200" cap="none" spc="0" normalizeH="0" baseline="0" noProof="0" dirty="0">
                <a:ln>
                  <a:noFill/>
                </a:ln>
                <a:solidFill>
                  <a:srgbClr val="0F124A"/>
                </a:solidFill>
                <a:effectLst/>
                <a:uLnTx/>
                <a:uFillTx/>
                <a:latin typeface="Arial"/>
                <a:ea typeface="+mn-ea"/>
                <a:cs typeface="+mn-cs"/>
              </a:rPr>
              <a:t>: dynamics after injection with beam-beam</a:t>
            </a:r>
          </a:p>
          <a:p>
            <a:pPr marL="0" marR="0" lvl="0" indent="0" algn="l" defTabSz="914400" rtl="0" eaLnBrk="1" fontAlgn="auto" latinLnBrk="0" hangingPunct="1">
              <a:lnSpc>
                <a:spcPts val="3700"/>
              </a:lnSpc>
              <a:spcBef>
                <a:spcPts val="0"/>
              </a:spcBef>
              <a:spcAft>
                <a:spcPts val="0"/>
              </a:spcAft>
              <a:buClrTx/>
              <a:buSzTx/>
              <a:buFontTx/>
              <a:buNone/>
              <a:tabLst/>
              <a:defRPr/>
            </a:pPr>
            <a:endParaRPr kumimoji="0" lang="en-US" sz="3200" b="0" i="0" u="none" strike="noStrike" kern="1200" cap="none" spc="0" normalizeH="0" baseline="0" noProof="0" dirty="0">
              <a:ln>
                <a:noFill/>
              </a:ln>
              <a:solidFill>
                <a:srgbClr val="0F124A"/>
              </a:solidFill>
              <a:effectLst/>
              <a:uLnTx/>
              <a:uFillTx/>
              <a:latin typeface="Arial"/>
              <a:ea typeface="+mn-ea"/>
              <a:cs typeface="+mn-cs"/>
            </a:endParaRPr>
          </a:p>
          <a:p>
            <a:pPr marL="457200" marR="0" lvl="0" indent="-457200" algn="l" defTabSz="914400" rtl="0" eaLnBrk="1" fontAlgn="auto" latinLnBrk="0" hangingPunct="1">
              <a:lnSpc>
                <a:spcPts val="3700"/>
              </a:lnSpc>
              <a:spcBef>
                <a:spcPts val="0"/>
              </a:spcBef>
              <a:spcAft>
                <a:spcPts val="0"/>
              </a:spcAft>
              <a:buClrTx/>
              <a:buSzTx/>
              <a:buFontTx/>
              <a:buChar char="-"/>
              <a:tabLst/>
              <a:defRPr/>
            </a:pPr>
            <a:endParaRPr kumimoji="0" lang="en-US" sz="3200" b="0" i="0" u="none" strike="noStrike" kern="1200" cap="none" spc="0" normalizeH="0" baseline="0" noProof="0" dirty="0">
              <a:ln>
                <a:noFill/>
              </a:ln>
              <a:solidFill>
                <a:srgbClr val="0F124A"/>
              </a:solidFill>
              <a:effectLst/>
              <a:uLnTx/>
              <a:uFillTx/>
              <a:latin typeface="Arial"/>
              <a:ea typeface="+mn-ea"/>
              <a:cs typeface="+mn-cs"/>
            </a:endParaRPr>
          </a:p>
          <a:p>
            <a:pPr marL="457200" marR="0" lvl="0" indent="-457200" algn="l" defTabSz="914400" rtl="0" eaLnBrk="1" fontAlgn="auto" latinLnBrk="0" hangingPunct="1">
              <a:lnSpc>
                <a:spcPts val="3700"/>
              </a:lnSpc>
              <a:spcBef>
                <a:spcPts val="0"/>
              </a:spcBef>
              <a:spcAft>
                <a:spcPts val="0"/>
              </a:spcAft>
              <a:buClrTx/>
              <a:buSzTx/>
              <a:buFontTx/>
              <a:buChar char="-"/>
              <a:tabLst/>
              <a:defRPr/>
            </a:pPr>
            <a:endParaRPr kumimoji="0" lang="en-US" sz="3200" b="0" i="0" u="none" strike="noStrike" kern="1200" cap="none" spc="0" normalizeH="0" baseline="0" noProof="0" dirty="0">
              <a:ln>
                <a:noFill/>
              </a:ln>
              <a:solidFill>
                <a:srgbClr val="0F124A"/>
              </a:solidFill>
              <a:effectLst/>
              <a:uLnTx/>
              <a:uFillTx/>
              <a:latin typeface="Arial"/>
              <a:ea typeface="+mn-ea"/>
              <a:cs typeface="+mn-cs"/>
            </a:endParaRPr>
          </a:p>
          <a:p>
            <a:pPr marL="457200" marR="0" lvl="0" indent="-457200" algn="l" defTabSz="914400" rtl="0" eaLnBrk="1" fontAlgn="auto" latinLnBrk="0" hangingPunct="1">
              <a:lnSpc>
                <a:spcPts val="3700"/>
              </a:lnSpc>
              <a:spcBef>
                <a:spcPts val="0"/>
              </a:spcBef>
              <a:spcAft>
                <a:spcPts val="0"/>
              </a:spcAft>
              <a:buClrTx/>
              <a:buSzTx/>
              <a:buFontTx/>
              <a:buChar char="-"/>
              <a:tabLst/>
              <a:defRPr/>
            </a:pPr>
            <a:endParaRPr kumimoji="0" lang="en-US" sz="32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ts val="3700"/>
              </a:lnSpc>
              <a:spcBef>
                <a:spcPts val="0"/>
              </a:spcBef>
              <a:spcAft>
                <a:spcPts val="0"/>
              </a:spcAft>
              <a:buClrTx/>
              <a:buSzTx/>
              <a:buFontTx/>
              <a:buNone/>
              <a:tabLst/>
              <a:defRPr/>
            </a:pPr>
            <a:endParaRPr kumimoji="0" lang="en-US" sz="32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ts val="3700"/>
              </a:lnSpc>
              <a:spcBef>
                <a:spcPts val="0"/>
              </a:spcBef>
              <a:spcAft>
                <a:spcPts val="0"/>
              </a:spcAft>
              <a:buClrTx/>
              <a:buSzTx/>
              <a:buFontTx/>
              <a:buNone/>
              <a:tabLst/>
              <a:defRPr/>
            </a:pPr>
            <a:endParaRPr kumimoji="0" lang="en-GB" sz="3200" b="0" i="0" u="none" strike="noStrike" kern="1200" cap="none" spc="0" normalizeH="0" baseline="0" noProof="0" dirty="0">
              <a:ln>
                <a:noFill/>
              </a:ln>
              <a:solidFill>
                <a:srgbClr val="0F124A"/>
              </a:solidFill>
              <a:effectLst/>
              <a:uLnTx/>
              <a:uFillTx/>
              <a:latin typeface="Arial"/>
              <a:ea typeface="+mn-ea"/>
              <a:cs typeface="+mn-cs"/>
            </a:endParaRPr>
          </a:p>
        </p:txBody>
      </p:sp>
    </p:spTree>
    <p:extLst>
      <p:ext uri="{BB962C8B-B14F-4D97-AF65-F5344CB8AC3E}">
        <p14:creationId xmlns:p14="http://schemas.microsoft.com/office/powerpoint/2010/main" val="3834300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3E5D031-F393-6092-E974-0831CFC4BF0E}"/>
              </a:ext>
            </a:extLst>
          </p:cNvPr>
          <p:cNvSpPr>
            <a:spLocks noGrp="1"/>
          </p:cNvSpPr>
          <p:nvPr>
            <p:ph type="sldNum" sz="quarter" idx="10"/>
          </p:nvPr>
        </p:nvSpPr>
        <p:spPr/>
        <p:txBody>
          <a:bodyPr/>
          <a:lstStyle/>
          <a:p>
            <a:fld id="{88A1DFE4-5FC5-43BD-BB7E-75EAD82B965F}" type="slidenum">
              <a:rPr lang="en-US" noProof="0" smtClean="0"/>
              <a:pPr/>
              <a:t>2</a:t>
            </a:fld>
            <a:endParaRPr lang="en-US" noProof="0" dirty="0"/>
          </a:p>
        </p:txBody>
      </p:sp>
      <p:sp>
        <p:nvSpPr>
          <p:cNvPr id="3" name="TextBox 2">
            <a:extLst>
              <a:ext uri="{FF2B5EF4-FFF2-40B4-BE49-F238E27FC236}">
                <a16:creationId xmlns:a16="http://schemas.microsoft.com/office/drawing/2014/main" id="{07084F7D-8F1B-CD7A-6501-DB4368CF7D1C}"/>
              </a:ext>
            </a:extLst>
          </p:cNvPr>
          <p:cNvSpPr txBox="1"/>
          <p:nvPr/>
        </p:nvSpPr>
        <p:spPr>
          <a:xfrm>
            <a:off x="571296" y="126621"/>
            <a:ext cx="11521103" cy="535724"/>
          </a:xfrm>
          <a:prstGeom prst="rect">
            <a:avLst/>
          </a:prstGeom>
          <a:noFill/>
        </p:spPr>
        <p:txBody>
          <a:bodyPr wrap="non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0F124A"/>
                </a:solidFill>
                <a:effectLst/>
                <a:uLnTx/>
                <a:uFillTx/>
                <a:latin typeface="Arial"/>
                <a:ea typeface="+mn-ea"/>
                <a:cs typeface="+mn-cs"/>
              </a:rPr>
              <a:t>SAC meeting #8, Peterhouse Cambridge, 18-20 November 2024</a:t>
            </a:r>
            <a:endParaRPr kumimoji="0" lang="en-GB" sz="3000" b="0" i="0" u="none" strike="noStrike" kern="1200" cap="none" spc="0" normalizeH="0" baseline="0" noProof="0" dirty="0">
              <a:ln>
                <a:noFill/>
              </a:ln>
              <a:solidFill>
                <a:srgbClr val="0F124A"/>
              </a:solidFill>
              <a:effectLst/>
              <a:uLnTx/>
              <a:uFillTx/>
              <a:latin typeface="Arial"/>
              <a:ea typeface="+mn-ea"/>
              <a:cs typeface="+mn-cs"/>
            </a:endParaRPr>
          </a:p>
        </p:txBody>
      </p:sp>
      <p:pic>
        <p:nvPicPr>
          <p:cNvPr id="4" name="Picture 3">
            <a:extLst>
              <a:ext uri="{FF2B5EF4-FFF2-40B4-BE49-F238E27FC236}">
                <a16:creationId xmlns:a16="http://schemas.microsoft.com/office/drawing/2014/main" id="{195DBB35-970E-1EC8-FB9D-B1CF48A80B7B}"/>
              </a:ext>
            </a:extLst>
          </p:cNvPr>
          <p:cNvPicPr>
            <a:picLocks noChangeAspect="1"/>
          </p:cNvPicPr>
          <p:nvPr/>
        </p:nvPicPr>
        <p:blipFill>
          <a:blip r:embed="rId2"/>
          <a:stretch>
            <a:fillRect/>
          </a:stretch>
        </p:blipFill>
        <p:spPr>
          <a:xfrm>
            <a:off x="1037456" y="782709"/>
            <a:ext cx="9609088" cy="5945327"/>
          </a:xfrm>
          <a:prstGeom prst="rect">
            <a:avLst/>
          </a:prstGeom>
        </p:spPr>
      </p:pic>
    </p:spTree>
    <p:extLst>
      <p:ext uri="{BB962C8B-B14F-4D97-AF65-F5344CB8AC3E}">
        <p14:creationId xmlns:p14="http://schemas.microsoft.com/office/powerpoint/2010/main" val="9696103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D5920C2-ED69-BC90-33C2-C5F6FA3585AD}"/>
              </a:ext>
            </a:extLst>
          </p:cNvPr>
          <p:cNvSpPr>
            <a:spLocks noGrp="1"/>
          </p:cNvSpPr>
          <p:nvPr>
            <p:ph type="sldNum" sz="quarter" idx="10"/>
          </p:nvPr>
        </p:nvSpPr>
        <p:spPr/>
        <p:txBody>
          <a:bodyPr/>
          <a:lstStyle/>
          <a:p>
            <a:fld id="{88A1DFE4-5FC5-43BD-BB7E-75EAD82B965F}" type="slidenum">
              <a:rPr lang="en-US" noProof="0" smtClean="0"/>
              <a:pPr/>
              <a:t>20</a:t>
            </a:fld>
            <a:endParaRPr lang="en-US" noProof="0" dirty="0"/>
          </a:p>
        </p:txBody>
      </p:sp>
      <p:sp>
        <p:nvSpPr>
          <p:cNvPr id="5" name="Title 4">
            <a:extLst>
              <a:ext uri="{FF2B5EF4-FFF2-40B4-BE49-F238E27FC236}">
                <a16:creationId xmlns:a16="http://schemas.microsoft.com/office/drawing/2014/main" id="{3493671E-47EF-0756-F965-B3163BF73F95}"/>
              </a:ext>
            </a:extLst>
          </p:cNvPr>
          <p:cNvSpPr txBox="1">
            <a:spLocks/>
          </p:cNvSpPr>
          <p:nvPr/>
        </p:nvSpPr>
        <p:spPr>
          <a:xfrm>
            <a:off x="332581" y="178294"/>
            <a:ext cx="11018838" cy="1071563"/>
          </a:xfrm>
          <a:prstGeom prst="rect">
            <a:avLst/>
          </a:prstGeom>
        </p:spPr>
        <p:txBody>
          <a:bodyPr vert="horz" lIns="91440" tIns="45720" rIns="91440" bIns="45720" rtlCol="0" anchor="t" anchorCtr="0">
            <a:noAutofit/>
          </a:bodyPr>
          <a:lstStyle>
            <a:lvl1pPr algn="l" defTabSz="914377" rtl="0" eaLnBrk="1" latinLnBrk="0" hangingPunct="1">
              <a:lnSpc>
                <a:spcPts val="4000"/>
              </a:lnSpc>
              <a:spcBef>
                <a:spcPct val="0"/>
              </a:spcBef>
              <a:buNone/>
              <a:defRPr sz="4000" kern="1200">
                <a:solidFill>
                  <a:schemeClr val="tx1"/>
                </a:solidFill>
                <a:latin typeface="+mj-lt"/>
                <a:ea typeface="+mj-ea"/>
                <a:cs typeface="+mj-cs"/>
              </a:defRPr>
            </a:lvl1pPr>
          </a:lstStyle>
          <a:p>
            <a:r>
              <a:rPr lang="en-US" dirty="0"/>
              <a:t>Today’s agenda</a:t>
            </a:r>
            <a:endParaRPr lang="en-CH" dirty="0"/>
          </a:p>
        </p:txBody>
      </p:sp>
      <p:pic>
        <p:nvPicPr>
          <p:cNvPr id="6" name="Picture 5">
            <a:extLst>
              <a:ext uri="{FF2B5EF4-FFF2-40B4-BE49-F238E27FC236}">
                <a16:creationId xmlns:a16="http://schemas.microsoft.com/office/drawing/2014/main" id="{4707A7FC-67D0-9701-4A98-1059FDFAACEC}"/>
              </a:ext>
            </a:extLst>
          </p:cNvPr>
          <p:cNvPicPr>
            <a:picLocks noChangeAspect="1"/>
          </p:cNvPicPr>
          <p:nvPr/>
        </p:nvPicPr>
        <p:blipFill>
          <a:blip r:embed="rId2"/>
          <a:srcRect l="1760" t="200" r="1562" b="7009"/>
          <a:stretch/>
        </p:blipFill>
        <p:spPr>
          <a:xfrm>
            <a:off x="466725" y="1774031"/>
            <a:ext cx="11515725" cy="3309938"/>
          </a:xfrm>
          <a:prstGeom prst="rect">
            <a:avLst/>
          </a:prstGeom>
        </p:spPr>
      </p:pic>
    </p:spTree>
    <p:extLst>
      <p:ext uri="{BB962C8B-B14F-4D97-AF65-F5344CB8AC3E}">
        <p14:creationId xmlns:p14="http://schemas.microsoft.com/office/powerpoint/2010/main" val="15585460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7B41AA-64DF-F6CC-0231-14F2A16B87A8}"/>
              </a:ext>
            </a:extLst>
          </p:cNvPr>
          <p:cNvSpPr>
            <a:spLocks noGrp="1"/>
          </p:cNvSpPr>
          <p:nvPr>
            <p:ph type="sldNum" sz="quarter" idx="10"/>
          </p:nvPr>
        </p:nvSpPr>
        <p:spPr/>
        <p:txBody>
          <a:bodyPr/>
          <a:lstStyle/>
          <a:p>
            <a:fld id="{88A1DFE4-5FC5-43BD-BB7E-75EAD82B965F}" type="slidenum">
              <a:rPr lang="en-US" noProof="0" smtClean="0"/>
              <a:pPr/>
              <a:t>3</a:t>
            </a:fld>
            <a:endParaRPr lang="en-US" noProof="0" dirty="0"/>
          </a:p>
        </p:txBody>
      </p:sp>
      <p:sp>
        <p:nvSpPr>
          <p:cNvPr id="3" name="TextBox 2">
            <a:extLst>
              <a:ext uri="{FF2B5EF4-FFF2-40B4-BE49-F238E27FC236}">
                <a16:creationId xmlns:a16="http://schemas.microsoft.com/office/drawing/2014/main" id="{E7C88E87-C0A4-6D16-F832-A8F4B4A92511}"/>
              </a:ext>
            </a:extLst>
          </p:cNvPr>
          <p:cNvSpPr txBox="1"/>
          <p:nvPr/>
        </p:nvSpPr>
        <p:spPr>
          <a:xfrm>
            <a:off x="571296" y="126621"/>
            <a:ext cx="11521103" cy="535724"/>
          </a:xfrm>
          <a:prstGeom prst="rect">
            <a:avLst/>
          </a:prstGeom>
          <a:noFill/>
        </p:spPr>
        <p:txBody>
          <a:bodyPr wrap="non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0F124A"/>
                </a:solidFill>
                <a:effectLst/>
                <a:uLnTx/>
                <a:uFillTx/>
                <a:latin typeface="Arial"/>
                <a:ea typeface="+mn-ea"/>
                <a:cs typeface="+mn-cs"/>
              </a:rPr>
              <a:t>SAC meeting #8, Peterhouse Cambridge, 18-20 November 2024</a:t>
            </a:r>
            <a:endParaRPr kumimoji="0" lang="en-GB" sz="3000" b="0" i="0" u="none" strike="noStrike" kern="1200" cap="none" spc="0" normalizeH="0" baseline="0" noProof="0" dirty="0">
              <a:ln>
                <a:noFill/>
              </a:ln>
              <a:solidFill>
                <a:srgbClr val="0F124A"/>
              </a:solidFill>
              <a:effectLst/>
              <a:uLnTx/>
              <a:uFillTx/>
              <a:latin typeface="Arial"/>
              <a:ea typeface="+mn-ea"/>
              <a:cs typeface="+mn-cs"/>
            </a:endParaRPr>
          </a:p>
        </p:txBody>
      </p:sp>
      <p:pic>
        <p:nvPicPr>
          <p:cNvPr id="4" name="Picture 3" descr="A group of people sitting at a table with laptops&#10;&#10;Description automatically generated">
            <a:extLst>
              <a:ext uri="{FF2B5EF4-FFF2-40B4-BE49-F238E27FC236}">
                <a16:creationId xmlns:a16="http://schemas.microsoft.com/office/drawing/2014/main" id="{58E82124-94F6-F59D-3B02-3DCB36C7DE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945" y="941272"/>
            <a:ext cx="12124055" cy="5185005"/>
          </a:xfrm>
          <a:prstGeom prst="rect">
            <a:avLst/>
          </a:prstGeom>
        </p:spPr>
      </p:pic>
    </p:spTree>
    <p:extLst>
      <p:ext uri="{BB962C8B-B14F-4D97-AF65-F5344CB8AC3E}">
        <p14:creationId xmlns:p14="http://schemas.microsoft.com/office/powerpoint/2010/main" val="7640729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0D94553-3407-46E5-D962-A9DB71DD04C4}"/>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4</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0CDF18CE-20EE-AFEC-3A3F-A6858BB220C4}"/>
              </a:ext>
            </a:extLst>
          </p:cNvPr>
          <p:cNvSpPr txBox="1"/>
          <p:nvPr/>
        </p:nvSpPr>
        <p:spPr>
          <a:xfrm>
            <a:off x="571296" y="126621"/>
            <a:ext cx="11521103" cy="535724"/>
          </a:xfrm>
          <a:prstGeom prst="rect">
            <a:avLst/>
          </a:prstGeom>
          <a:noFill/>
        </p:spPr>
        <p:txBody>
          <a:bodyPr wrap="non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0F124A"/>
                </a:solidFill>
                <a:effectLst/>
                <a:uLnTx/>
                <a:uFillTx/>
                <a:latin typeface="Arial"/>
                <a:ea typeface="+mn-ea"/>
                <a:cs typeface="+mn-cs"/>
              </a:rPr>
              <a:t>SAC meeting #8, Peterhouse Cambridge, 18-20 November 2024</a:t>
            </a:r>
            <a:endParaRPr kumimoji="0" lang="en-GB" sz="3000" b="0" i="0" u="none" strike="noStrike" kern="1200" cap="none" spc="0" normalizeH="0" baseline="0" noProof="0" dirty="0">
              <a:ln>
                <a:noFill/>
              </a:ln>
              <a:solidFill>
                <a:srgbClr val="0F124A"/>
              </a:solidFill>
              <a:effectLst/>
              <a:uLnTx/>
              <a:uFillTx/>
              <a:latin typeface="Arial"/>
              <a:ea typeface="+mn-ea"/>
              <a:cs typeface="+mn-cs"/>
            </a:endParaRPr>
          </a:p>
        </p:txBody>
      </p:sp>
      <p:sp>
        <p:nvSpPr>
          <p:cNvPr id="4" name="TextBox 3">
            <a:extLst>
              <a:ext uri="{FF2B5EF4-FFF2-40B4-BE49-F238E27FC236}">
                <a16:creationId xmlns:a16="http://schemas.microsoft.com/office/drawing/2014/main" id="{6FB90C4C-BAD0-74CA-95D3-A42BE1B9EFC3}"/>
              </a:ext>
            </a:extLst>
          </p:cNvPr>
          <p:cNvSpPr txBox="1"/>
          <p:nvPr/>
        </p:nvSpPr>
        <p:spPr>
          <a:xfrm>
            <a:off x="0" y="748575"/>
            <a:ext cx="12192000" cy="5749331"/>
          </a:xfrm>
          <a:prstGeom prst="rect">
            <a:avLst/>
          </a:prstGeom>
          <a:noFill/>
        </p:spPr>
        <p:txBody>
          <a:bodyPr wrap="square" rtlCol="0">
            <a:spAutoFit/>
          </a:bodyPr>
          <a:lstStyle/>
          <a:p>
            <a:pPr marL="457200" marR="0" lvl="0" indent="-457200" algn="l" defTabSz="914400" rtl="0" eaLnBrk="1" fontAlgn="auto" latinLnBrk="0" hangingPunct="1">
              <a:lnSpc>
                <a:spcPts val="37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0000CC"/>
                </a:solidFill>
                <a:effectLst/>
                <a:uLnTx/>
                <a:uFillTx/>
                <a:latin typeface="Arial"/>
                <a:ea typeface="+mn-ea"/>
                <a:cs typeface="+mn-cs"/>
              </a:rPr>
              <a:t>On site: </a:t>
            </a:r>
            <a:r>
              <a:rPr kumimoji="0" lang="en-US" sz="2000" b="0" i="0" u="none" strike="noStrike" kern="1200" cap="none" spc="0" normalizeH="0" baseline="0" noProof="0" dirty="0">
                <a:ln>
                  <a:noFill/>
                </a:ln>
                <a:solidFill>
                  <a:srgbClr val="0000CC"/>
                </a:solidFill>
                <a:effectLst/>
                <a:uLnTx/>
                <a:uFillTx/>
                <a:latin typeface="Arial"/>
                <a:ea typeface="+mn-ea"/>
                <a:cs typeface="+mn-cs"/>
              </a:rPr>
              <a:t>Riccardo Bartolini (DESY), Michael Benedikt (CERN, FCC Study Leader), Christian Carli (CERN), Gerardo Ganis (CERN), Cédric Garion (CERN), Andre Henriques (CERN), Gudrun Hiller (U. Dortmund), Patrick </a:t>
            </a:r>
            <a:r>
              <a:rPr kumimoji="0" lang="en-US" sz="2000" b="0" i="0" u="none" strike="noStrike" kern="1200" cap="none" spc="0" normalizeH="0" baseline="0" noProof="0" dirty="0" err="1">
                <a:ln>
                  <a:noFill/>
                </a:ln>
                <a:solidFill>
                  <a:srgbClr val="0000CC"/>
                </a:solidFill>
                <a:effectLst/>
                <a:uLnTx/>
                <a:uFillTx/>
                <a:latin typeface="Arial"/>
                <a:ea typeface="+mn-ea"/>
                <a:cs typeface="+mn-cs"/>
              </a:rPr>
              <a:t>Janot</a:t>
            </a:r>
            <a:r>
              <a:rPr kumimoji="0" lang="en-US" sz="2000" b="0" i="0" u="none" strike="noStrike" kern="1200" cap="none" spc="0" normalizeH="0" baseline="0" noProof="0" dirty="0">
                <a:ln>
                  <a:noFill/>
                </a:ln>
                <a:solidFill>
                  <a:srgbClr val="0000CC"/>
                </a:solidFill>
                <a:effectLst/>
                <a:uLnTx/>
                <a:uFillTx/>
                <a:latin typeface="Arial"/>
                <a:ea typeface="+mn-ea"/>
                <a:cs typeface="+mn-cs"/>
              </a:rPr>
              <a:t> (CERN), Ivan Karpov (CERN), Philippe Lebrun (ESI), Peter McIntosh (STFC UKRI), Michiko Minty (BNL), Katsunobu Oide (UNIGE), Andy Parker (Cambridge University, Chair), Franck Peauger (CERN), Roberto Tenchini (University Pisa and INFN Pisa), Rogelio Toms (CERN), Tim Watson (CERN), Frank Zimmermann (CERN, Secretary)</a:t>
            </a:r>
          </a:p>
          <a:p>
            <a:pPr marL="457200" marR="0" lvl="0" indent="-457200" algn="l" defTabSz="914400" rtl="0" eaLnBrk="1" fontAlgn="auto" latinLnBrk="0" hangingPunct="1">
              <a:lnSpc>
                <a:spcPts val="37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0000CC"/>
                </a:solidFill>
                <a:effectLst/>
                <a:uLnTx/>
                <a:uFillTx/>
                <a:latin typeface="Arial"/>
                <a:ea typeface="+mn-ea"/>
                <a:cs typeface="+mn-cs"/>
              </a:rPr>
              <a:t>Most SAC members present in person  </a:t>
            </a:r>
            <a:r>
              <a:rPr kumimoji="0" lang="en-US" sz="2000" b="0" i="0" u="none" strike="noStrike" kern="1200" cap="none" spc="0" normalizeH="0" baseline="0" noProof="0" dirty="0">
                <a:ln>
                  <a:noFill/>
                </a:ln>
                <a:solidFill>
                  <a:srgbClr val="0000CC"/>
                </a:solidFill>
                <a:effectLst/>
                <a:uLnTx/>
                <a:uFillTx/>
                <a:latin typeface="Arial"/>
                <a:ea typeface="+mn-ea"/>
                <a:cs typeface="+mn-cs"/>
              </a:rPr>
              <a:t>(Kyo Shibata, Belen Gavela, Alain Chabert, Srinivas Krishnagopal, Heinz Ehrbar remote)</a:t>
            </a:r>
          </a:p>
          <a:p>
            <a:pPr marL="457200" marR="0" lvl="0" indent="-457200" algn="l" defTabSz="914400" rtl="0" eaLnBrk="1" fontAlgn="auto" latinLnBrk="0" hangingPunct="1">
              <a:lnSpc>
                <a:spcPts val="37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0000CC"/>
                </a:solidFill>
                <a:effectLst/>
                <a:uLnTx/>
                <a:uFillTx/>
                <a:latin typeface="Arial"/>
                <a:ea typeface="+mn-ea"/>
                <a:cs typeface="+mn-cs"/>
              </a:rPr>
              <a:t>Most presenters attending in person </a:t>
            </a:r>
            <a:r>
              <a:rPr kumimoji="0" lang="en-US" sz="2000" b="0" i="0" u="none" strike="noStrike" kern="1200" cap="none" spc="0" normalizeH="0" baseline="0" noProof="0" dirty="0">
                <a:ln>
                  <a:noFill/>
                </a:ln>
                <a:solidFill>
                  <a:srgbClr val="0000CC"/>
                </a:solidFill>
                <a:effectLst/>
                <a:uLnTx/>
                <a:uFillTx/>
                <a:latin typeface="Arial"/>
                <a:ea typeface="+mn-ea"/>
                <a:cs typeface="+mn-cs"/>
              </a:rPr>
              <a:t>(Anton Lechner, Bernhard Auchmann, David </a:t>
            </a:r>
            <a:r>
              <a:rPr kumimoji="0" lang="en-US" sz="2000" b="0" i="0" u="none" strike="noStrike" kern="1200" cap="none" spc="0" normalizeH="0" baseline="0" noProof="0" dirty="0" err="1">
                <a:ln>
                  <a:noFill/>
                </a:ln>
                <a:solidFill>
                  <a:srgbClr val="0000CC"/>
                </a:solidFill>
                <a:effectLst/>
                <a:uLnTx/>
                <a:uFillTx/>
                <a:latin typeface="Arial"/>
                <a:ea typeface="+mn-ea"/>
                <a:cs typeface="+mn-cs"/>
              </a:rPr>
              <a:t>d’Enterria</a:t>
            </a:r>
            <a:r>
              <a:rPr kumimoji="0" lang="en-US" sz="2000" b="0" i="0" u="none" strike="noStrike" kern="1200" cap="none" spc="0" normalizeH="0" baseline="0" noProof="0" dirty="0">
                <a:ln>
                  <a:noFill/>
                </a:ln>
                <a:solidFill>
                  <a:srgbClr val="0000CC"/>
                </a:solidFill>
                <a:effectLst/>
                <a:uLnTx/>
                <a:uFillTx/>
                <a:latin typeface="Arial"/>
                <a:ea typeface="+mn-ea"/>
                <a:cs typeface="+mn-cs"/>
              </a:rPr>
              <a:t> remote)</a:t>
            </a:r>
          </a:p>
          <a:p>
            <a:pPr marL="457200" marR="0" lvl="0" indent="-457200" algn="l" defTabSz="914400" rtl="0" eaLnBrk="1" fontAlgn="auto" latinLnBrk="0" hangingPunct="1">
              <a:lnSpc>
                <a:spcPts val="3700"/>
              </a:lnSpc>
              <a:spcBef>
                <a:spcPts val="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0000CC"/>
                </a:solidFill>
                <a:effectLst/>
                <a:uLnTx/>
                <a:uFillTx/>
                <a:latin typeface="Arial"/>
                <a:ea typeface="+mn-ea"/>
                <a:cs typeface="+mn-cs"/>
              </a:rPr>
              <a:t>Goal: to tick off as many points from the mid-term report as possible</a:t>
            </a:r>
          </a:p>
          <a:p>
            <a:pPr marL="457200" marR="0" lvl="0" indent="-457200" algn="l" defTabSz="914400" rtl="0" eaLnBrk="1" fontAlgn="auto" latinLnBrk="0" hangingPunct="1">
              <a:lnSpc>
                <a:spcPts val="3700"/>
              </a:lnSpc>
              <a:spcBef>
                <a:spcPts val="0"/>
              </a:spcBef>
              <a:spcAft>
                <a:spcPts val="0"/>
              </a:spcAft>
              <a:buClrTx/>
              <a:buSzTx/>
              <a:buFont typeface="Arial" panose="020B0604020202020204" pitchFamily="34" charset="0"/>
              <a:buChar char="•"/>
              <a:tabLst/>
              <a:defRPr/>
            </a:pPr>
            <a:endParaRPr kumimoji="0" lang="en-US" sz="2400" b="0" i="0" u="none" strike="noStrike" kern="1200" cap="none" spc="0" normalizeH="0" baseline="0" noProof="0" dirty="0">
              <a:ln>
                <a:noFill/>
              </a:ln>
              <a:solidFill>
                <a:srgbClr val="0000CC"/>
              </a:solidFill>
              <a:effectLst/>
              <a:uLnTx/>
              <a:uFillTx/>
              <a:latin typeface="Arial"/>
              <a:ea typeface="+mn-ea"/>
              <a:cs typeface="+mn-cs"/>
            </a:endParaRPr>
          </a:p>
        </p:txBody>
      </p:sp>
    </p:spTree>
    <p:extLst>
      <p:ext uri="{BB962C8B-B14F-4D97-AF65-F5344CB8AC3E}">
        <p14:creationId xmlns:p14="http://schemas.microsoft.com/office/powerpoint/2010/main" val="34493832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B901B33-B0D9-191C-7406-B7C40B27FF14}"/>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5</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pic>
        <p:nvPicPr>
          <p:cNvPr id="6" name="Picture 5">
            <a:extLst>
              <a:ext uri="{FF2B5EF4-FFF2-40B4-BE49-F238E27FC236}">
                <a16:creationId xmlns:a16="http://schemas.microsoft.com/office/drawing/2014/main" id="{96B3FD52-4907-3176-AD50-CF49EBCC8C9F}"/>
              </a:ext>
            </a:extLst>
          </p:cNvPr>
          <p:cNvPicPr>
            <a:picLocks noChangeAspect="1"/>
          </p:cNvPicPr>
          <p:nvPr/>
        </p:nvPicPr>
        <p:blipFill>
          <a:blip r:embed="rId2"/>
          <a:stretch>
            <a:fillRect/>
          </a:stretch>
        </p:blipFill>
        <p:spPr>
          <a:xfrm>
            <a:off x="36257" y="819150"/>
            <a:ext cx="6534662" cy="5524500"/>
          </a:xfrm>
          <a:prstGeom prst="rect">
            <a:avLst/>
          </a:prstGeom>
        </p:spPr>
      </p:pic>
      <p:pic>
        <p:nvPicPr>
          <p:cNvPr id="8" name="Picture 7">
            <a:extLst>
              <a:ext uri="{FF2B5EF4-FFF2-40B4-BE49-F238E27FC236}">
                <a16:creationId xmlns:a16="http://schemas.microsoft.com/office/drawing/2014/main" id="{6DCC5268-E15A-0BE0-9EB7-F16680520ABD}"/>
              </a:ext>
            </a:extLst>
          </p:cNvPr>
          <p:cNvPicPr>
            <a:picLocks noChangeAspect="1"/>
          </p:cNvPicPr>
          <p:nvPr/>
        </p:nvPicPr>
        <p:blipFill>
          <a:blip r:embed="rId3"/>
          <a:stretch>
            <a:fillRect/>
          </a:stretch>
        </p:blipFill>
        <p:spPr>
          <a:xfrm>
            <a:off x="5981699" y="819150"/>
            <a:ext cx="6210301" cy="5490982"/>
          </a:xfrm>
          <a:prstGeom prst="rect">
            <a:avLst/>
          </a:prstGeom>
        </p:spPr>
      </p:pic>
      <p:sp>
        <p:nvSpPr>
          <p:cNvPr id="9" name="TextBox 8">
            <a:extLst>
              <a:ext uri="{FF2B5EF4-FFF2-40B4-BE49-F238E27FC236}">
                <a16:creationId xmlns:a16="http://schemas.microsoft.com/office/drawing/2014/main" id="{5EE3DFF0-F088-68A2-E373-FC6CB4871A8E}"/>
              </a:ext>
            </a:extLst>
          </p:cNvPr>
          <p:cNvSpPr txBox="1"/>
          <p:nvPr/>
        </p:nvSpPr>
        <p:spPr>
          <a:xfrm>
            <a:off x="142875" y="60994"/>
            <a:ext cx="9836772"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0" i="0" u="none" strike="noStrike" kern="1200" cap="none" spc="0" normalizeH="0" baseline="0" noProof="0" dirty="0">
                <a:ln>
                  <a:noFill/>
                </a:ln>
                <a:solidFill>
                  <a:srgbClr val="0F124A"/>
                </a:solidFill>
                <a:effectLst/>
                <a:uLnTx/>
                <a:uFillTx/>
                <a:latin typeface="Arial" panose="020B0604020202020204" pitchFamily="34" charset="0"/>
                <a:ea typeface="Times New Roman" panose="02020603050405020304" pitchFamily="18" charset="0"/>
                <a:cs typeface="Arial" panose="020B0604020202020204" pitchFamily="34" charset="0"/>
              </a:rPr>
              <a:t>SAC Program 1</a:t>
            </a:r>
            <a:r>
              <a:rPr kumimoji="0" lang="en-GB" sz="3200" b="0" i="0" u="none" strike="noStrike" kern="1200" cap="none" spc="0" normalizeH="0" baseline="30000" noProof="0" dirty="0">
                <a:ln>
                  <a:noFill/>
                </a:ln>
                <a:solidFill>
                  <a:srgbClr val="0F124A"/>
                </a:solidFill>
                <a:effectLst/>
                <a:uLnTx/>
                <a:uFillTx/>
                <a:latin typeface="Arial" panose="020B0604020202020204" pitchFamily="34" charset="0"/>
                <a:ea typeface="Times New Roman" panose="02020603050405020304" pitchFamily="18" charset="0"/>
                <a:cs typeface="Arial" panose="020B0604020202020204" pitchFamily="34" charset="0"/>
              </a:rPr>
              <a:t>st</a:t>
            </a:r>
            <a:r>
              <a:rPr kumimoji="0" lang="en-GB" sz="3200" b="0" i="0" u="none" strike="noStrike" kern="1200" cap="none" spc="0" normalizeH="0" baseline="0" noProof="0" dirty="0">
                <a:ln>
                  <a:noFill/>
                </a:ln>
                <a:solidFill>
                  <a:srgbClr val="0F124A"/>
                </a:solidFill>
                <a:effectLst/>
                <a:uLnTx/>
                <a:uFillTx/>
                <a:latin typeface="Arial" panose="020B0604020202020204" pitchFamily="34" charset="0"/>
                <a:ea typeface="Times New Roman" panose="02020603050405020304" pitchFamily="18" charset="0"/>
                <a:cs typeface="Arial" panose="020B0604020202020204" pitchFamily="34" charset="0"/>
              </a:rPr>
              <a:t> half</a:t>
            </a:r>
            <a:endParaRPr kumimoji="0" lang="en-GB" sz="3200" b="0" i="0" u="none" strike="noStrike" kern="1200" cap="none" spc="0" normalizeH="0" baseline="0" noProof="0" dirty="0">
              <a:ln>
                <a:noFill/>
              </a:ln>
              <a:solidFill>
                <a:srgbClr val="0F124A"/>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4127703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090D8D8-BAA5-924A-355D-BC75CC634888}"/>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6</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D0627424-69D7-2D9D-B8F5-347122BC1312}"/>
              </a:ext>
            </a:extLst>
          </p:cNvPr>
          <p:cNvSpPr txBox="1"/>
          <p:nvPr/>
        </p:nvSpPr>
        <p:spPr>
          <a:xfrm>
            <a:off x="142875" y="60994"/>
            <a:ext cx="9836772"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0" i="0" u="none" strike="noStrike" kern="1200" cap="none" spc="0" normalizeH="0" baseline="0" noProof="0" dirty="0">
                <a:ln>
                  <a:noFill/>
                </a:ln>
                <a:solidFill>
                  <a:srgbClr val="0F124A"/>
                </a:solidFill>
                <a:effectLst/>
                <a:uLnTx/>
                <a:uFillTx/>
                <a:latin typeface="Arial" panose="020B0604020202020204" pitchFamily="34" charset="0"/>
                <a:ea typeface="Times New Roman" panose="02020603050405020304" pitchFamily="18" charset="0"/>
                <a:cs typeface="Arial" panose="020B0604020202020204" pitchFamily="34" charset="0"/>
              </a:rPr>
              <a:t>SAC Program 2</a:t>
            </a:r>
            <a:r>
              <a:rPr kumimoji="0" lang="en-GB" sz="3200" b="0" i="0" u="none" strike="noStrike" kern="1200" cap="none" spc="0" normalizeH="0" baseline="30000" noProof="0" dirty="0">
                <a:ln>
                  <a:noFill/>
                </a:ln>
                <a:solidFill>
                  <a:srgbClr val="0F124A"/>
                </a:solidFill>
                <a:effectLst/>
                <a:uLnTx/>
                <a:uFillTx/>
                <a:latin typeface="Arial" panose="020B0604020202020204" pitchFamily="34" charset="0"/>
                <a:ea typeface="Times New Roman" panose="02020603050405020304" pitchFamily="18" charset="0"/>
                <a:cs typeface="Arial" panose="020B0604020202020204" pitchFamily="34" charset="0"/>
              </a:rPr>
              <a:t>nd</a:t>
            </a:r>
            <a:r>
              <a:rPr kumimoji="0" lang="en-GB" sz="3200" b="0" i="0" u="none" strike="noStrike" kern="1200" cap="none" spc="0" normalizeH="0" baseline="0" noProof="0" dirty="0">
                <a:ln>
                  <a:noFill/>
                </a:ln>
                <a:solidFill>
                  <a:srgbClr val="0F124A"/>
                </a:solidFill>
                <a:effectLst/>
                <a:uLnTx/>
                <a:uFillTx/>
                <a:latin typeface="Arial" panose="020B0604020202020204" pitchFamily="34" charset="0"/>
                <a:ea typeface="Times New Roman" panose="02020603050405020304" pitchFamily="18" charset="0"/>
                <a:cs typeface="Arial" panose="020B0604020202020204" pitchFamily="34" charset="0"/>
              </a:rPr>
              <a:t> half</a:t>
            </a:r>
            <a:endParaRPr kumimoji="0" lang="en-GB" sz="3200" b="0" i="0" u="none" strike="noStrike" kern="1200" cap="none" spc="0" normalizeH="0" baseline="0" noProof="0" dirty="0">
              <a:ln>
                <a:noFill/>
              </a:ln>
              <a:solidFill>
                <a:srgbClr val="0F124A"/>
              </a:solidFill>
              <a:effectLst/>
              <a:uLnTx/>
              <a:uFillTx/>
              <a:latin typeface="Arial" panose="020B0604020202020204" pitchFamily="34" charset="0"/>
              <a:ea typeface="+mn-ea"/>
              <a:cs typeface="Arial" panose="020B0604020202020204" pitchFamily="34" charset="0"/>
            </a:endParaRPr>
          </a:p>
        </p:txBody>
      </p:sp>
      <p:pic>
        <p:nvPicPr>
          <p:cNvPr id="5" name="Picture 4">
            <a:extLst>
              <a:ext uri="{FF2B5EF4-FFF2-40B4-BE49-F238E27FC236}">
                <a16:creationId xmlns:a16="http://schemas.microsoft.com/office/drawing/2014/main" id="{C3AA1DA5-5B1A-DB1B-509E-FD0C148DB5FE}"/>
              </a:ext>
            </a:extLst>
          </p:cNvPr>
          <p:cNvPicPr>
            <a:picLocks noChangeAspect="1"/>
          </p:cNvPicPr>
          <p:nvPr/>
        </p:nvPicPr>
        <p:blipFill>
          <a:blip r:embed="rId2"/>
          <a:stretch>
            <a:fillRect/>
          </a:stretch>
        </p:blipFill>
        <p:spPr>
          <a:xfrm>
            <a:off x="0" y="816464"/>
            <a:ext cx="6972771" cy="5516318"/>
          </a:xfrm>
          <a:prstGeom prst="rect">
            <a:avLst/>
          </a:prstGeom>
        </p:spPr>
      </p:pic>
      <p:pic>
        <p:nvPicPr>
          <p:cNvPr id="9" name="Picture 8">
            <a:extLst>
              <a:ext uri="{FF2B5EF4-FFF2-40B4-BE49-F238E27FC236}">
                <a16:creationId xmlns:a16="http://schemas.microsoft.com/office/drawing/2014/main" id="{4825CDE3-01D3-FBE6-A46B-68FA30BD0534}"/>
              </a:ext>
            </a:extLst>
          </p:cNvPr>
          <p:cNvPicPr>
            <a:picLocks noChangeAspect="1"/>
          </p:cNvPicPr>
          <p:nvPr/>
        </p:nvPicPr>
        <p:blipFill>
          <a:blip r:embed="rId3"/>
          <a:stretch>
            <a:fillRect/>
          </a:stretch>
        </p:blipFill>
        <p:spPr>
          <a:xfrm>
            <a:off x="4887457" y="816465"/>
            <a:ext cx="7204941" cy="4131774"/>
          </a:xfrm>
          <a:prstGeom prst="rect">
            <a:avLst/>
          </a:prstGeom>
        </p:spPr>
      </p:pic>
    </p:spTree>
    <p:extLst>
      <p:ext uri="{BB962C8B-B14F-4D97-AF65-F5344CB8AC3E}">
        <p14:creationId xmlns:p14="http://schemas.microsoft.com/office/powerpoint/2010/main" val="35284140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6ABF283-AE9E-EA09-DF2C-7ABC32060EB4}"/>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7</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2EF00367-151E-A344-521F-F4CC97827525}"/>
              </a:ext>
            </a:extLst>
          </p:cNvPr>
          <p:cNvSpPr txBox="1"/>
          <p:nvPr/>
        </p:nvSpPr>
        <p:spPr>
          <a:xfrm>
            <a:off x="251660" y="116433"/>
            <a:ext cx="11940339"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srgbClr val="0F124A"/>
                </a:solidFill>
                <a:effectLst/>
                <a:uLnTx/>
                <a:uFillTx/>
                <a:latin typeface="Arial"/>
                <a:ea typeface="+mn-ea"/>
                <a:cs typeface="+mn-cs"/>
              </a:rPr>
              <a:t>SAC #8: regarding FCC-ee optics &amp; tolerances </a:t>
            </a:r>
            <a:r>
              <a:rPr kumimoji="0" lang="en-GB" sz="2400" b="0" i="0" u="none" strike="noStrike" kern="1200" cap="none" spc="0" normalizeH="0" baseline="0" noProof="0" dirty="0">
                <a:ln>
                  <a:noFill/>
                </a:ln>
                <a:solidFill>
                  <a:srgbClr val="0F124A"/>
                </a:solidFill>
                <a:effectLst/>
                <a:uLnTx/>
                <a:uFillTx/>
                <a:latin typeface="Arial"/>
                <a:ea typeface="+mn-ea"/>
                <a:cs typeface="+mn-cs"/>
              </a:rPr>
              <a:t>(K. Oide, R. Tomas)</a:t>
            </a:r>
            <a:endParaRPr kumimoji="0" lang="en-GB" sz="2800" b="0" i="0" u="none" strike="noStrike" kern="1200" cap="none" spc="0" normalizeH="0" baseline="0" noProof="0" dirty="0">
              <a:ln>
                <a:noFill/>
              </a:ln>
              <a:solidFill>
                <a:srgbClr val="0F124A"/>
              </a:solidFill>
              <a:effectLst/>
              <a:uLnTx/>
              <a:uFillTx/>
              <a:latin typeface="Arial"/>
              <a:ea typeface="+mn-ea"/>
              <a:cs typeface="+mn-cs"/>
            </a:endParaRPr>
          </a:p>
        </p:txBody>
      </p:sp>
      <p:sp>
        <p:nvSpPr>
          <p:cNvPr id="4" name="TextBox 3">
            <a:extLst>
              <a:ext uri="{FF2B5EF4-FFF2-40B4-BE49-F238E27FC236}">
                <a16:creationId xmlns:a16="http://schemas.microsoft.com/office/drawing/2014/main" id="{13E09EFC-DF0C-C004-81AE-076A4AD49901}"/>
              </a:ext>
            </a:extLst>
          </p:cNvPr>
          <p:cNvSpPr txBox="1"/>
          <p:nvPr/>
        </p:nvSpPr>
        <p:spPr>
          <a:xfrm>
            <a:off x="466725" y="961534"/>
            <a:ext cx="11193674" cy="6135334"/>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3000" b="0" i="0" u="sng" strike="noStrike" kern="1200" cap="none" spc="0" normalizeH="0" baseline="0" noProof="0" dirty="0">
                <a:ln>
                  <a:noFill/>
                </a:ln>
                <a:solidFill>
                  <a:srgbClr val="0F124A"/>
                </a:solidFill>
                <a:effectLst/>
                <a:uLnTx/>
                <a:uFillTx/>
                <a:latin typeface="Arial"/>
                <a:ea typeface="+mn-ea"/>
                <a:cs typeface="+mn-cs"/>
              </a:rPr>
              <a:t>discussion points:</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0F124A"/>
                </a:solidFill>
                <a:effectLst/>
                <a:uLnTx/>
                <a:uFillTx/>
                <a:latin typeface="Arial"/>
                <a:ea typeface="+mn-ea"/>
                <a:cs typeface="+mn-cs"/>
              </a:rPr>
              <a:t>choice of baseline optics</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en-GB" sz="3000" b="0" i="0" u="none" strike="noStrike" kern="1200" cap="none" spc="0" normalizeH="0" baseline="0" noProof="0" dirty="0">
                <a:ln>
                  <a:noFill/>
                </a:ln>
                <a:solidFill>
                  <a:srgbClr val="0F124A"/>
                </a:solidFill>
                <a:effectLst/>
                <a:uLnTx/>
                <a:uFillTx/>
                <a:latin typeface="Arial"/>
                <a:ea typeface="+mn-ea"/>
                <a:cs typeface="+mn-cs"/>
              </a:rPr>
              <a:t>filling time from scratch</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en-GB" sz="3000" b="0" i="0" u="none" strike="noStrike" kern="1200" cap="none" spc="0" normalizeH="0" baseline="0" noProof="0" dirty="0">
                <a:ln>
                  <a:noFill/>
                </a:ln>
                <a:solidFill>
                  <a:srgbClr val="0F124A"/>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GB" sz="3000" b="0" i="0" u="none" strike="noStrike" kern="1200" cap="none" spc="0" normalizeH="0" baseline="0" noProof="0" dirty="0" err="1">
                <a:ln>
                  <a:noFill/>
                </a:ln>
                <a:solidFill>
                  <a:srgbClr val="0F124A"/>
                </a:solidFill>
                <a:effectLst/>
                <a:uLnTx/>
                <a:uFillTx/>
                <a:latin typeface="Arial"/>
                <a:ea typeface="+mn-ea"/>
                <a:cs typeface="+mn-cs"/>
              </a:rPr>
              <a:t>monochromatization</a:t>
            </a:r>
            <a:r>
              <a:rPr kumimoji="0" lang="en-GB" sz="3000" b="0" i="0" u="none" strike="noStrike" kern="1200" cap="none" spc="0" normalizeH="0" baseline="0" noProof="0" dirty="0">
                <a:ln>
                  <a:noFill/>
                </a:ln>
                <a:solidFill>
                  <a:srgbClr val="0F124A"/>
                </a:solidFill>
                <a:effectLst/>
                <a:uLnTx/>
                <a:uFillTx/>
                <a:latin typeface="Arial"/>
                <a:ea typeface="+mn-ea"/>
                <a:cs typeface="+mn-cs"/>
              </a:rPr>
              <a:t> optics</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en-GB" sz="3000" b="0" i="0" u="none" strike="noStrike" kern="1200" cap="none" spc="0" normalizeH="0" baseline="0" noProof="0" dirty="0">
                <a:ln>
                  <a:noFill/>
                </a:ln>
                <a:solidFill>
                  <a:srgbClr val="0F124A"/>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GB" sz="3000" b="0" i="0" u="none" strike="noStrike" kern="1200" cap="none" spc="0" normalizeH="0" baseline="0" noProof="0" dirty="0">
                <a:ln>
                  <a:noFill/>
                </a:ln>
                <a:solidFill>
                  <a:srgbClr val="0F124A"/>
                </a:solidFill>
                <a:effectLst/>
                <a:uLnTx/>
                <a:uFillTx/>
                <a:latin typeface="Arial"/>
                <a:ea typeface="+mn-ea"/>
                <a:cs typeface="+mn-cs"/>
              </a:rPr>
              <a:t>100 micron initial quad-BPM alignment questioned</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en-GB" sz="3000" b="0" i="0" u="none" strike="noStrike" kern="1200" cap="none" spc="0" normalizeH="0" baseline="0" noProof="0" dirty="0">
                <a:ln>
                  <a:noFill/>
                </a:ln>
                <a:solidFill>
                  <a:srgbClr val="0F124A"/>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GB" sz="3000" b="0" i="0" u="none" strike="noStrike" kern="1200" cap="none" spc="0" normalizeH="0" baseline="0" noProof="0" dirty="0">
                <a:ln>
                  <a:noFill/>
                </a:ln>
                <a:solidFill>
                  <a:srgbClr val="0F124A"/>
                </a:solidFill>
                <a:effectLst/>
                <a:uLnTx/>
                <a:uFillTx/>
                <a:latin typeface="Arial"/>
                <a:ea typeface="+mn-ea"/>
                <a:cs typeface="+mn-cs"/>
              </a:rPr>
              <a:t>a4 tolerance for </a:t>
            </a:r>
            <a:r>
              <a:rPr kumimoji="0" lang="en-GB" sz="3000" b="0" i="0" u="none" strike="noStrike" kern="1200" cap="none" spc="0" normalizeH="0" baseline="0" noProof="0" dirty="0" err="1">
                <a:ln>
                  <a:noFill/>
                </a:ln>
                <a:solidFill>
                  <a:srgbClr val="0F124A"/>
                </a:solidFill>
                <a:effectLst/>
                <a:uLnTx/>
                <a:uFillTx/>
                <a:latin typeface="Arial"/>
                <a:ea typeface="+mn-ea"/>
                <a:cs typeface="+mn-cs"/>
              </a:rPr>
              <a:t>sextupoles</a:t>
            </a:r>
            <a:r>
              <a:rPr kumimoji="0" lang="en-GB" sz="3000" b="0" i="0" u="none" strike="noStrike" kern="1200" cap="none" spc="0" normalizeH="0" baseline="0" noProof="0" dirty="0">
                <a:ln>
                  <a:noFill/>
                </a:ln>
                <a:solidFill>
                  <a:srgbClr val="0F124A"/>
                </a:solidFill>
                <a:effectLst/>
                <a:uLnTx/>
                <a:uFillTx/>
                <a:latin typeface="Arial"/>
                <a:ea typeface="+mn-ea"/>
                <a:cs typeface="+mn-cs"/>
              </a:rPr>
              <a:t> (30 units) flagged red</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en-GB" sz="3000" b="0" i="0" u="none" strike="noStrike" kern="1200" cap="none" spc="0" normalizeH="0" baseline="0" noProof="0" dirty="0">
                <a:ln>
                  <a:noFill/>
                </a:ln>
                <a:solidFill>
                  <a:srgbClr val="0F124A"/>
                </a:solidFill>
                <a:effectLst/>
                <a:uLnTx/>
                <a:uFillTx/>
                <a:latin typeface="Calibri" panose="020F0502020204030204" pitchFamily="34" charset="0"/>
                <a:ea typeface="Calibri" panose="020F0502020204030204" pitchFamily="34" charset="0"/>
                <a:cs typeface="Calibri" panose="020F0502020204030204" pitchFamily="34" charset="0"/>
              </a:rPr>
              <a:t>→ study error effects on injection efficiency</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en-GB" sz="3000" b="0" i="0" u="none" strike="noStrike" kern="1200" cap="none" spc="0" normalizeH="0" baseline="0" noProof="0" dirty="0">
                <a:ln>
                  <a:noFill/>
                </a:ln>
                <a:solidFill>
                  <a:srgbClr val="0F124A"/>
                </a:solidFill>
                <a:effectLst/>
                <a:uLnTx/>
                <a:uFillTx/>
                <a:latin typeface="Calibri" panose="020F0502020204030204" pitchFamily="34" charset="0"/>
                <a:ea typeface="Calibri" panose="020F0502020204030204" pitchFamily="34" charset="0"/>
                <a:cs typeface="Calibri" panose="020F0502020204030204" pitchFamily="34" charset="0"/>
              </a:rPr>
              <a:t>→ effect of beam-beam on tolerances</a:t>
            </a:r>
          </a:p>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GB" sz="3000" b="0" i="0" u="none" strike="noStrike" kern="1200" cap="none" spc="0" normalizeH="0" baseline="0" noProof="0" dirty="0">
              <a:ln>
                <a:noFill/>
              </a:ln>
              <a:solidFill>
                <a:srgbClr val="0F124A"/>
              </a:solidFill>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GB" sz="30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GB" sz="3000" b="0" i="0" u="none" strike="noStrike" kern="1200" cap="none" spc="0" normalizeH="0" baseline="0" noProof="0" dirty="0">
              <a:ln>
                <a:noFill/>
              </a:ln>
              <a:solidFill>
                <a:srgbClr val="0F124A"/>
              </a:solidFill>
              <a:effectLst/>
              <a:uLnTx/>
              <a:uFillTx/>
              <a:latin typeface="Arial"/>
              <a:ea typeface="+mn-ea"/>
              <a:cs typeface="+mn-cs"/>
            </a:endParaRPr>
          </a:p>
        </p:txBody>
      </p:sp>
    </p:spTree>
    <p:extLst>
      <p:ext uri="{BB962C8B-B14F-4D97-AF65-F5344CB8AC3E}">
        <p14:creationId xmlns:p14="http://schemas.microsoft.com/office/powerpoint/2010/main" val="347762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B073FC2-7714-EED4-3520-A86E89BEB8FE}"/>
              </a:ext>
            </a:extLst>
          </p:cNvPr>
          <p:cNvPicPr>
            <a:picLocks noChangeAspect="1"/>
          </p:cNvPicPr>
          <p:nvPr/>
        </p:nvPicPr>
        <p:blipFill>
          <a:blip r:embed="rId2"/>
          <a:srcRect t="33056" r="59453"/>
          <a:stretch/>
        </p:blipFill>
        <p:spPr>
          <a:xfrm>
            <a:off x="-1" y="3352800"/>
            <a:ext cx="3593599" cy="3337408"/>
          </a:xfrm>
          <a:prstGeom prst="rect">
            <a:avLst/>
          </a:prstGeom>
        </p:spPr>
      </p:pic>
      <p:sp>
        <p:nvSpPr>
          <p:cNvPr id="2" name="Slide Number Placeholder 1">
            <a:extLst>
              <a:ext uri="{FF2B5EF4-FFF2-40B4-BE49-F238E27FC236}">
                <a16:creationId xmlns:a16="http://schemas.microsoft.com/office/drawing/2014/main" id="{40D94553-3407-46E5-D962-A9DB71DD04C4}"/>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8</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extBox 2">
            <a:extLst>
              <a:ext uri="{FF2B5EF4-FFF2-40B4-BE49-F238E27FC236}">
                <a16:creationId xmlns:a16="http://schemas.microsoft.com/office/drawing/2014/main" id="{0CDF18CE-20EE-AFEC-3A3F-A6858BB220C4}"/>
              </a:ext>
            </a:extLst>
          </p:cNvPr>
          <p:cNvSpPr txBox="1"/>
          <p:nvPr/>
        </p:nvSpPr>
        <p:spPr>
          <a:xfrm>
            <a:off x="571296" y="126621"/>
            <a:ext cx="8404865" cy="535724"/>
          </a:xfrm>
          <a:prstGeom prst="rect">
            <a:avLst/>
          </a:prstGeom>
          <a:noFill/>
        </p:spPr>
        <p:txBody>
          <a:bodyPr wrap="non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0F124A"/>
                </a:solidFill>
                <a:effectLst/>
                <a:uLnTx/>
                <a:uFillTx/>
                <a:latin typeface="Arial"/>
                <a:ea typeface="+mn-ea"/>
                <a:cs typeface="+mn-cs"/>
              </a:rPr>
              <a:t>FCC-ee MDI Mini-workshop, 22 November 2024</a:t>
            </a:r>
            <a:endParaRPr kumimoji="0" lang="en-GB" sz="3000" b="0" i="0" u="none" strike="noStrike" kern="1200" cap="none" spc="0" normalizeH="0" baseline="0" noProof="0" dirty="0">
              <a:ln>
                <a:noFill/>
              </a:ln>
              <a:solidFill>
                <a:srgbClr val="0F124A"/>
              </a:solidFill>
              <a:effectLst/>
              <a:uLnTx/>
              <a:uFillTx/>
              <a:latin typeface="Arial"/>
              <a:ea typeface="+mn-ea"/>
              <a:cs typeface="+mn-cs"/>
            </a:endParaRPr>
          </a:p>
        </p:txBody>
      </p:sp>
      <p:sp>
        <p:nvSpPr>
          <p:cNvPr id="4" name="TextBox 3">
            <a:extLst>
              <a:ext uri="{FF2B5EF4-FFF2-40B4-BE49-F238E27FC236}">
                <a16:creationId xmlns:a16="http://schemas.microsoft.com/office/drawing/2014/main" id="{6FB90C4C-BAD0-74CA-95D3-A42BE1B9EFC3}"/>
              </a:ext>
            </a:extLst>
          </p:cNvPr>
          <p:cNvSpPr txBox="1"/>
          <p:nvPr/>
        </p:nvSpPr>
        <p:spPr>
          <a:xfrm>
            <a:off x="0" y="748575"/>
            <a:ext cx="12192000" cy="2902398"/>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kumimoji="0" lang="en-US" sz="2400" b="0" i="0" u="sng" strike="noStrike" kern="1200" cap="none" spc="0" normalizeH="0" baseline="0" noProof="0" dirty="0">
                <a:ln>
                  <a:noFill/>
                </a:ln>
                <a:solidFill>
                  <a:srgbClr val="0000CC"/>
                </a:solidFill>
                <a:effectLst/>
                <a:uLnTx/>
                <a:uFillTx/>
                <a:latin typeface="Arial"/>
                <a:ea typeface="+mn-ea"/>
                <a:cs typeface="+mn-cs"/>
              </a:rPr>
              <a:t>Participants:</a:t>
            </a:r>
          </a:p>
          <a:p>
            <a:pPr marL="0" marR="0" lvl="0" indent="0" algn="l" defTabSz="914400" rtl="0" eaLnBrk="1" fontAlgn="auto" latinLnBrk="0" hangingPunct="1">
              <a:lnSpc>
                <a:spcPts val="37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000CC"/>
                </a:solidFill>
                <a:effectLst/>
                <a:uLnTx/>
                <a:uFillTx/>
                <a:latin typeface="Arial"/>
                <a:ea typeface="+mn-ea"/>
                <a:cs typeface="+mn-cs"/>
              </a:rPr>
              <a:t>Ilya Agapov (DESY), Patricia Borges de Sousa (CERN), Manuela Boscolo (INFN-LNF), Jean-Paul Burnet (CERN), Francesco Fransesini (INFN-LNF), Mike Koratzinos (PSI), Katsunobu Oide (U. Geneva), Brett Parker (BNL), Vittorio Parma (CERN), John Seeman (SLAC), Laurent Tavian (CERN), Vikas Teotia (BNL), Frank Zimmermann (CERN)</a:t>
            </a:r>
          </a:p>
          <a:p>
            <a:pPr marL="457200" marR="0" lvl="0" indent="-457200" algn="l" defTabSz="914400" rtl="0" eaLnBrk="1" fontAlgn="auto" latinLnBrk="0" hangingPunct="1">
              <a:lnSpc>
                <a:spcPts val="3700"/>
              </a:lnSpc>
              <a:spcBef>
                <a:spcPts val="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srgbClr val="0000CC"/>
              </a:solidFill>
              <a:effectLst/>
              <a:uLnTx/>
              <a:uFillTx/>
              <a:latin typeface="Arial"/>
              <a:ea typeface="+mn-ea"/>
              <a:cs typeface="+mn-cs"/>
            </a:endParaRPr>
          </a:p>
        </p:txBody>
      </p:sp>
      <p:pic>
        <p:nvPicPr>
          <p:cNvPr id="6" name="Picture 5">
            <a:extLst>
              <a:ext uri="{FF2B5EF4-FFF2-40B4-BE49-F238E27FC236}">
                <a16:creationId xmlns:a16="http://schemas.microsoft.com/office/drawing/2014/main" id="{90FA1168-81A3-68C9-14DB-BF1AB4AB60A3}"/>
              </a:ext>
            </a:extLst>
          </p:cNvPr>
          <p:cNvPicPr>
            <a:picLocks noChangeAspect="1"/>
          </p:cNvPicPr>
          <p:nvPr/>
        </p:nvPicPr>
        <p:blipFill>
          <a:blip r:embed="rId3"/>
          <a:srcRect t="28472"/>
          <a:stretch/>
        </p:blipFill>
        <p:spPr>
          <a:xfrm>
            <a:off x="3480049" y="3352800"/>
            <a:ext cx="8711951" cy="3505199"/>
          </a:xfrm>
          <a:prstGeom prst="rect">
            <a:avLst/>
          </a:prstGeom>
        </p:spPr>
      </p:pic>
    </p:spTree>
    <p:extLst>
      <p:ext uri="{BB962C8B-B14F-4D97-AF65-F5344CB8AC3E}">
        <p14:creationId xmlns:p14="http://schemas.microsoft.com/office/powerpoint/2010/main" val="15712609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312C48B-2AD2-AE44-76C0-2B892756FFA3}"/>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9</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pic>
        <p:nvPicPr>
          <p:cNvPr id="6" name="Picture 5">
            <a:extLst>
              <a:ext uri="{FF2B5EF4-FFF2-40B4-BE49-F238E27FC236}">
                <a16:creationId xmlns:a16="http://schemas.microsoft.com/office/drawing/2014/main" id="{0305E7B8-6147-5BB3-F9CA-B09D0B14DAD0}"/>
              </a:ext>
            </a:extLst>
          </p:cNvPr>
          <p:cNvPicPr>
            <a:picLocks noChangeAspect="1"/>
          </p:cNvPicPr>
          <p:nvPr/>
        </p:nvPicPr>
        <p:blipFill>
          <a:blip r:embed="rId2"/>
          <a:stretch>
            <a:fillRect/>
          </a:stretch>
        </p:blipFill>
        <p:spPr>
          <a:xfrm>
            <a:off x="1285874" y="722208"/>
            <a:ext cx="8528601" cy="6135792"/>
          </a:xfrm>
          <a:prstGeom prst="rect">
            <a:avLst/>
          </a:prstGeom>
        </p:spPr>
      </p:pic>
      <p:sp>
        <p:nvSpPr>
          <p:cNvPr id="7" name="TextBox 6">
            <a:extLst>
              <a:ext uri="{FF2B5EF4-FFF2-40B4-BE49-F238E27FC236}">
                <a16:creationId xmlns:a16="http://schemas.microsoft.com/office/drawing/2014/main" id="{28FCA026-4F5F-40D8-2AF7-6C0E919619A0}"/>
              </a:ext>
            </a:extLst>
          </p:cNvPr>
          <p:cNvSpPr txBox="1"/>
          <p:nvPr/>
        </p:nvSpPr>
        <p:spPr>
          <a:xfrm>
            <a:off x="571296" y="126621"/>
            <a:ext cx="1657826" cy="535724"/>
          </a:xfrm>
          <a:prstGeom prst="rect">
            <a:avLst/>
          </a:prstGeom>
          <a:noFill/>
        </p:spPr>
        <p:txBody>
          <a:bodyPr wrap="non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0F124A"/>
                </a:solidFill>
                <a:effectLst/>
                <a:uLnTx/>
                <a:uFillTx/>
                <a:latin typeface="Arial"/>
                <a:ea typeface="+mn-ea"/>
                <a:cs typeface="+mn-cs"/>
              </a:rPr>
              <a:t>Program</a:t>
            </a:r>
            <a:endParaRPr kumimoji="0" lang="en-GB" sz="3000" b="0" i="0" u="none" strike="noStrike" kern="1200" cap="none" spc="0" normalizeH="0" baseline="0" noProof="0" dirty="0">
              <a:ln>
                <a:noFill/>
              </a:ln>
              <a:solidFill>
                <a:srgbClr val="0F124A"/>
              </a:solidFill>
              <a:effectLst/>
              <a:uLnTx/>
              <a:uFillTx/>
              <a:latin typeface="Arial"/>
              <a:ea typeface="+mn-ea"/>
              <a:cs typeface="+mn-cs"/>
            </a:endParaRPr>
          </a:p>
        </p:txBody>
      </p:sp>
    </p:spTree>
    <p:extLst>
      <p:ext uri="{BB962C8B-B14F-4D97-AF65-F5344CB8AC3E}">
        <p14:creationId xmlns:p14="http://schemas.microsoft.com/office/powerpoint/2010/main" val="1722701782"/>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1-BLEED_FCC_PresentationTemplate_16x9_onscreen" id="{793AB792-361D-0145-88B4-1694BCC907D6}" vid="{DD2D8671-E3F2-8B4E-BCFC-6E9DC91A47EB}"/>
    </a:ext>
  </a:extLst>
</a:theme>
</file>

<file path=ppt/theme/theme3.xml><?xml version="1.0" encoding="utf-8"?>
<a:theme xmlns:a="http://schemas.openxmlformats.org/drawingml/2006/main" name="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1-BLEED_FCC_PresentationTemplate_16x9_onscreen" id="{793AB792-361D-0145-88B4-1694BCC907D6}" vid="{DD2D8671-E3F2-8B4E-BCFC-6E9DC91A47EB}"/>
    </a:ext>
  </a:extLst>
</a:theme>
</file>

<file path=ppt/theme/theme4.xml><?xml version="1.0" encoding="utf-8"?>
<a:theme xmlns:a="http://schemas.openxmlformats.org/drawingml/2006/main" name="14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1-BLEED_FCC_PresentationTemplate_16x9_onscreen" id="{793AB792-361D-0145-88B4-1694BCC907D6}" vid="{DD2D8671-E3F2-8B4E-BCFC-6E9DC91A47EB}"/>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6943</TotalTime>
  <Words>803</Words>
  <Application>Microsoft Office PowerPoint</Application>
  <PresentationFormat>Widescreen</PresentationFormat>
  <Paragraphs>116</Paragraphs>
  <Slides>20</Slides>
  <Notes>4</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20</vt:i4>
      </vt:variant>
    </vt:vector>
  </HeadingPairs>
  <TitlesOfParts>
    <vt:vector size="30" baseType="lpstr">
      <vt:lpstr>Aptos</vt:lpstr>
      <vt:lpstr>Arial</vt:lpstr>
      <vt:lpstr>Calibri</vt:lpstr>
      <vt:lpstr>Symbol</vt:lpstr>
      <vt:lpstr>Times New Roman</vt:lpstr>
      <vt:lpstr>Wingdings</vt:lpstr>
      <vt:lpstr>1_Office Theme</vt:lpstr>
      <vt:lpstr>Content Slides - Deep Blue</vt:lpstr>
      <vt:lpstr>1_Content Slides - Deep Blue</vt:lpstr>
      <vt:lpstr>14_Content Slides - Deep Blue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SuperKEKB Lattice Conversion </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Zimmermann</dc:creator>
  <cp:lastModifiedBy>Frank Zimmermann</cp:lastModifiedBy>
  <cp:revision>43</cp:revision>
  <dcterms:created xsi:type="dcterms:W3CDTF">2023-08-29T20:07:43Z</dcterms:created>
  <dcterms:modified xsi:type="dcterms:W3CDTF">2024-11-27T08:50:13Z</dcterms:modified>
</cp:coreProperties>
</file>