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3"/>
  </p:notesMasterIdLst>
  <p:sldIdLst>
    <p:sldId id="263" r:id="rId4"/>
    <p:sldId id="280" r:id="rId5"/>
    <p:sldId id="281" r:id="rId6"/>
    <p:sldId id="278" r:id="rId7"/>
    <p:sldId id="279" r:id="rId8"/>
    <p:sldId id="282" r:id="rId9"/>
    <p:sldId id="283" r:id="rId10"/>
    <p:sldId id="256" r:id="rId11"/>
    <p:sldId id="274" r:id="rId12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280"/>
            <p14:sldId id="281"/>
            <p14:sldId id="278"/>
            <p14:sldId id="279"/>
            <p14:sldId id="282"/>
            <p14:sldId id="283"/>
            <p14:sldId id="256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27" autoAdjust="0"/>
    <p:restoredTop sz="94712" autoAdjust="0"/>
  </p:normalViewPr>
  <p:slideViewPr>
    <p:cSldViewPr>
      <p:cViewPr varScale="1">
        <p:scale>
          <a:sx n="171" d="100"/>
          <a:sy n="171" d="100"/>
        </p:scale>
        <p:origin x="912" y="16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27.11.24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crossing </a:t>
            </a:r>
            <a:br>
              <a:rPr lang="en-US" dirty="0"/>
            </a:br>
            <a:r>
              <a:rPr lang="en-US" dirty="0"/>
              <a:t>in technical insertions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31DF6-41CB-4397-A2A3-BFCE07E6B182}"/>
              </a:ext>
            </a:extLst>
          </p:cNvPr>
          <p:cNvSpPr txBox="1"/>
          <p:nvPr/>
        </p:nvSpPr>
        <p:spPr>
          <a:xfrm>
            <a:off x="1007830" y="97423"/>
            <a:ext cx="3132121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2024-11-27 --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Accelerator Design Meeting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5078421" y="795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Xavier </a:t>
            </a:r>
            <a:r>
              <a:rPr lang="en-US" sz="800" dirty="0" err="1">
                <a:solidFill>
                  <a:schemeClr val="bg1"/>
                </a:solidFill>
              </a:rPr>
              <a:t>Buffat</a:t>
            </a:r>
            <a:r>
              <a:rPr lang="en-US" sz="800" dirty="0">
                <a:solidFill>
                  <a:schemeClr val="bg1"/>
                </a:solidFill>
              </a:rPr>
              <a:t>, Ghislain Roy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5A7F2D7-8C0A-967E-2907-665C12BBE0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AECCE-409D-F9D7-3FFE-6355723319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5CBBE7F-10A1-21FB-E9B6-8A9D4C20A3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1275606"/>
            <a:ext cx="8640960" cy="3600400"/>
          </a:xfrm>
        </p:spPr>
        <p:txBody>
          <a:bodyPr/>
          <a:lstStyle/>
          <a:p>
            <a:r>
              <a:rPr lang="en-CH" sz="1400" dirty="0"/>
              <a:t>FCC-ee has four IP’s with both beams arriving from the inside and exiting on outside: Points A, D, G, and J.</a:t>
            </a:r>
          </a:p>
          <a:p>
            <a:endParaRPr lang="en-CH" sz="1400" dirty="0"/>
          </a:p>
          <a:p>
            <a:r>
              <a:rPr lang="en-CH" sz="1400" dirty="0"/>
              <a:t>Hence the need to cross the beams, “outside to inside” between IP’s, in all technical insertions, at Point B (injection and dumps), Point F (Collimation), Point H (Collider RF) and Point L (Booster RF, no identified function for collider)</a:t>
            </a:r>
          </a:p>
          <a:p>
            <a:endParaRPr lang="en-CH" sz="1400" dirty="0"/>
          </a:p>
          <a:p>
            <a:r>
              <a:rPr lang="en-CH" sz="1400" dirty="0"/>
              <a:t>Small horizontal crossing angles </a:t>
            </a:r>
            <a:r>
              <a:rPr lang="en-CH" sz="1100" dirty="0"/>
              <a:t>(1.6 mrad full angle)</a:t>
            </a:r>
            <a:r>
              <a:rPr lang="en-CH" sz="1400" dirty="0"/>
              <a:t> to limit radiated power in insertions</a:t>
            </a:r>
          </a:p>
          <a:p>
            <a:r>
              <a:rPr lang="en-CH" sz="1400" dirty="0"/>
              <a:t>Limited tunnel real estate and cannot increase angle over a long distance as in IP’s</a:t>
            </a:r>
          </a:p>
          <a:p>
            <a:endParaRPr lang="en-CH" sz="1400" dirty="0"/>
          </a:p>
          <a:p>
            <a:r>
              <a:rPr lang="en-CH" sz="1400" dirty="0"/>
              <a:t>Common crossing scheme is required at all energies in PB, PF and PL</a:t>
            </a:r>
          </a:p>
          <a:p>
            <a:r>
              <a:rPr lang="en-CH" sz="1400" dirty="0"/>
              <a:t>Different crossing at ZH and t-tbar (electro-magnetic combined elements) in Point H (Collider RF)</a:t>
            </a:r>
          </a:p>
          <a:p>
            <a:endParaRPr lang="en-CH" sz="1400" dirty="0"/>
          </a:p>
          <a:p>
            <a:r>
              <a:rPr lang="en-CH" sz="1400" dirty="0"/>
              <a:t>High number of bunches at Z and W implies the possibility of long-range beam-beam encounters in the crossing region in technical insertions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1726E7-B805-0B7C-B0B4-F6224B8B9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CH" dirty="0"/>
              <a:t>Crossings in Technical Insertions</a:t>
            </a:r>
          </a:p>
        </p:txBody>
      </p:sp>
    </p:spTree>
    <p:extLst>
      <p:ext uri="{BB962C8B-B14F-4D97-AF65-F5344CB8AC3E}">
        <p14:creationId xmlns:p14="http://schemas.microsoft.com/office/powerpoint/2010/main" val="520646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9EDB0B-B5BC-07BE-A538-332A020367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8" name="Picture 7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49260E06-81BD-669A-7AFE-01F6234AD3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645" y="0"/>
            <a:ext cx="6471715" cy="51506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8F78E9-DF46-DA29-ABD3-2DD4ADE3BD79}"/>
              </a:ext>
            </a:extLst>
          </p:cNvPr>
          <p:cNvSpPr txBox="1"/>
          <p:nvPr/>
        </p:nvSpPr>
        <p:spPr>
          <a:xfrm>
            <a:off x="107504" y="411510"/>
            <a:ext cx="2204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200" dirty="0"/>
              <a:t>BRX1: l=10m, angle=850urad</a:t>
            </a:r>
          </a:p>
        </p:txBody>
      </p:sp>
    </p:spTree>
    <p:extLst>
      <p:ext uri="{BB962C8B-B14F-4D97-AF65-F5344CB8AC3E}">
        <p14:creationId xmlns:p14="http://schemas.microsoft.com/office/powerpoint/2010/main" val="2669334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698965F-FE08-39D0-5F05-DEF72490A047}"/>
              </a:ext>
            </a:extLst>
          </p:cNvPr>
          <p:cNvGrpSpPr/>
          <p:nvPr/>
        </p:nvGrpSpPr>
        <p:grpSpPr>
          <a:xfrm>
            <a:off x="3686332" y="1995686"/>
            <a:ext cx="4702091" cy="3168352"/>
            <a:chOff x="3686333" y="2139702"/>
            <a:chExt cx="4202420" cy="2839421"/>
          </a:xfrm>
        </p:grpSpPr>
        <p:pic>
          <p:nvPicPr>
            <p:cNvPr id="29" name="Picture 28"/>
            <p:cNvPicPr/>
            <p:nvPr/>
          </p:nvPicPr>
          <p:blipFill>
            <a:blip r:embed="rId2"/>
            <a:stretch/>
          </p:blipFill>
          <p:spPr>
            <a:xfrm>
              <a:off x="3686333" y="2139702"/>
              <a:ext cx="2550551" cy="1912975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0" name="Picture 29"/>
            <p:cNvPicPr/>
            <p:nvPr/>
          </p:nvPicPr>
          <p:blipFill>
            <a:blip r:embed="rId3"/>
            <a:stretch/>
          </p:blipFill>
          <p:spPr>
            <a:xfrm>
              <a:off x="5482961" y="3174901"/>
              <a:ext cx="2405792" cy="1804222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9" name="Rectangle 38"/>
            <p:cNvSpPr/>
            <p:nvPr/>
          </p:nvSpPr>
          <p:spPr>
            <a:xfrm>
              <a:off x="4774107" y="2224538"/>
              <a:ext cx="684360" cy="1430934"/>
            </a:xfrm>
            <a:prstGeom prst="rect">
              <a:avLst/>
            </a:prstGeom>
            <a:noFill/>
            <a:ln w="38160">
              <a:solidFill>
                <a:srgbClr val="3465A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74216" tIns="43599" rIns="74216" bIns="43599" anchor="ctr">
              <a:noAutofit/>
            </a:bodyPr>
            <a:lstStyle/>
            <a:p>
              <a:pPr defTabSz="622158"/>
              <a:endParaRPr lang="en-US" sz="1225" spc="-1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6" name="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22158"/>
            <a:fld id="{F307B353-BF6B-4FC2-99B6-647765820230}" type="slidenum">
              <a:rPr lang="en-US"/>
              <a:pPr defTabSz="622158"/>
              <a:t>4</a:t>
            </a:fld>
            <a:endParaRPr lang="en-US"/>
          </a:p>
        </p:txBody>
      </p:sp>
      <p:sp>
        <p:nvSpPr>
          <p:cNvPr id="27" name="PlaceHolder 1"/>
          <p:cNvSpPr>
            <a:spLocks noGrp="1"/>
          </p:cNvSpPr>
          <p:nvPr>
            <p:ph type="title" idx="4294967295"/>
          </p:nvPr>
        </p:nvSpPr>
        <p:spPr>
          <a:xfrm>
            <a:off x="1143000" y="-35253"/>
            <a:ext cx="6858000" cy="434975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sz="1905" b="1" spc="-1" dirty="0">
                <a:solidFill>
                  <a:srgbClr val="FFFFFF"/>
                </a:solidFill>
                <a:latin typeface="Arial"/>
              </a:rPr>
              <a:t>Orbit effect due to long-range beam-beam interaction</a:t>
            </a:r>
          </a:p>
        </p:txBody>
      </p:sp>
      <p:sp>
        <p:nvSpPr>
          <p:cNvPr id="28" name="PlaceHolder 2"/>
          <p:cNvSpPr>
            <a:spLocks noGrp="1"/>
          </p:cNvSpPr>
          <p:nvPr>
            <p:ph idx="4294967295"/>
          </p:nvPr>
        </p:nvSpPr>
        <p:spPr>
          <a:xfrm>
            <a:off x="-1" y="496888"/>
            <a:ext cx="4297947" cy="1798637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marL="293933" indent="-22045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25" spc="-1" dirty="0">
                <a:solidFill>
                  <a:srgbClr val="000000"/>
                </a:solidFill>
                <a:latin typeface="Arial"/>
              </a:rPr>
              <a:t>A common chamber longer than the bunch spacing leads to multiple bunch crossings</a:t>
            </a:r>
          </a:p>
          <a:p>
            <a:pPr marL="587866" lvl="2" indent="0">
              <a:spcAft>
                <a:spcPts val="772"/>
              </a:spcAft>
              <a:buNone/>
            </a:pPr>
            <a:r>
              <a:rPr lang="en-US" sz="1225" spc="-1" dirty="0">
                <a:solidFill>
                  <a:srgbClr val="000000"/>
                </a:solidFill>
                <a:latin typeface="Arial"/>
              </a:rPr>
              <a:t>→ Parasitic long-range beam-beam interactions. </a:t>
            </a:r>
            <a:br>
              <a:rPr lang="en-US" sz="1225" spc="-1" dirty="0">
                <a:solidFill>
                  <a:srgbClr val="000000"/>
                </a:solidFill>
                <a:latin typeface="Arial"/>
              </a:rPr>
            </a:br>
            <a:r>
              <a:rPr lang="en-US" sz="1225" spc="-1" dirty="0">
                <a:solidFill>
                  <a:srgbClr val="000000"/>
                </a:solidFill>
                <a:latin typeface="Arial"/>
              </a:rPr>
              <a:t>To first order, these interactions lead to a change of the beam orbits</a:t>
            </a:r>
          </a:p>
          <a:p>
            <a:pPr marL="293933" indent="-22045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25" spc="-1" dirty="0">
                <a:solidFill>
                  <a:srgbClr val="000000"/>
                </a:solidFill>
                <a:latin typeface="Arial"/>
              </a:rPr>
              <a:t>Due to the bunch train structure featuring gaps, some bunches are missing parasitic encounters</a:t>
            </a:r>
          </a:p>
          <a:p>
            <a:pPr marL="587866" lvl="2" indent="0">
              <a:spcAft>
                <a:spcPts val="772"/>
              </a:spcAft>
              <a:buNone/>
            </a:pPr>
            <a:r>
              <a:rPr lang="en-US" sz="1225" spc="-1" dirty="0">
                <a:solidFill>
                  <a:srgbClr val="000000"/>
                </a:solidFill>
                <a:latin typeface="Arial"/>
              </a:rPr>
              <a:t>→ bunch-by-bunch orbit spread (PACMAN effect) </a:t>
            </a:r>
          </a:p>
        </p:txBody>
      </p:sp>
      <p:sp>
        <p:nvSpPr>
          <p:cNvPr id="41" name="PlaceHolder 3"/>
          <p:cNvSpPr>
            <a:spLocks noGrp="1"/>
          </p:cNvSpPr>
          <p:nvPr>
            <p:ph idx="4294967295"/>
          </p:nvPr>
        </p:nvSpPr>
        <p:spPr>
          <a:xfrm>
            <a:off x="0" y="2124075"/>
            <a:ext cx="2987824" cy="210185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marL="293933" indent="-22045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25" spc="-1" dirty="0">
                <a:solidFill>
                  <a:srgbClr val="000000"/>
                </a:solidFill>
                <a:latin typeface="Arial"/>
              </a:rPr>
              <a:t>Assumption: </a:t>
            </a:r>
          </a:p>
          <a:p>
            <a:pPr marL="587866" lvl="1" indent="-220450">
              <a:spcAft>
                <a:spcPts val="772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25" spc="-1" dirty="0">
                <a:solidFill>
                  <a:srgbClr val="000000"/>
                </a:solidFill>
                <a:latin typeface="Arial"/>
              </a:rPr>
              <a:t>Full crossing angle: 1.6mrad</a:t>
            </a:r>
          </a:p>
          <a:p>
            <a:pPr marL="587866" lvl="1" indent="-220450">
              <a:spcAft>
                <a:spcPts val="772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25" spc="-1" dirty="0">
                <a:solidFill>
                  <a:srgbClr val="000000"/>
                </a:solidFill>
                <a:latin typeface="Arial"/>
              </a:rPr>
              <a:t>Drift space with minimum </a:t>
            </a:r>
            <a:r>
              <a:rPr lang="en-US" sz="1225" spc="-1" dirty="0">
                <a:solidFill>
                  <a:srgbClr val="000000"/>
                </a:solidFill>
                <a:latin typeface="Source Code Pro Semibold"/>
                <a:ea typeface="Source Code Pro Semibold"/>
              </a:rPr>
              <a:t>β</a:t>
            </a:r>
            <a:r>
              <a:rPr lang="en-US" sz="1225" spc="-1" dirty="0">
                <a:solidFill>
                  <a:srgbClr val="000000"/>
                </a:solidFill>
                <a:latin typeface="Arial"/>
              </a:rPr>
              <a:t> at the center of the common chamber (smallest beta function at closest encounters minimizes the effect)</a:t>
            </a:r>
          </a:p>
          <a:p>
            <a:pPr marL="293933"/>
            <a:endParaRPr lang="en-US" sz="1225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idx="4294967295"/>
          </p:nvPr>
        </p:nvSpPr>
        <p:spPr>
          <a:xfrm>
            <a:off x="0" y="3723878"/>
            <a:ext cx="4211960" cy="1224136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marL="293933" indent="-22045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25" spc="-1" dirty="0">
                <a:solidFill>
                  <a:srgbClr val="000000"/>
                </a:solidFill>
                <a:latin typeface="Arial"/>
              </a:rPr>
              <a:t>The horizontal orbit spread is in the order of the beam size, which is significant, </a:t>
            </a:r>
            <a:r>
              <a:rPr lang="en-US" sz="1225" b="1" spc="-1" dirty="0">
                <a:solidFill>
                  <a:srgbClr val="000000"/>
                </a:solidFill>
                <a:latin typeface="Arial"/>
              </a:rPr>
              <a:t>mitigation is required</a:t>
            </a:r>
            <a:r>
              <a:rPr lang="en-US" sz="1225" spc="-1" dirty="0">
                <a:solidFill>
                  <a:srgbClr val="000000"/>
                </a:solidFill>
                <a:latin typeface="Arial"/>
              </a:rPr>
              <a:t>.</a:t>
            </a:r>
          </a:p>
          <a:p>
            <a:pPr marL="344866" lvl="1" indent="0">
              <a:spcAft>
                <a:spcPts val="772"/>
              </a:spcAft>
              <a:buNone/>
            </a:pPr>
            <a:br>
              <a:rPr lang="en-US" sz="1225" spc="-1" dirty="0">
                <a:solidFill>
                  <a:srgbClr val="000000"/>
                </a:solidFill>
                <a:latin typeface="Arial"/>
              </a:rPr>
            </a:br>
            <a:r>
              <a:rPr lang="en-US" sz="1225" spc="-1" dirty="0">
                <a:solidFill>
                  <a:srgbClr val="000000"/>
                </a:solidFill>
                <a:latin typeface="Arial"/>
              </a:rPr>
              <a:t>→ Vertical separation bump allowing for separate beam pipes and no long-range encounters</a:t>
            </a:r>
          </a:p>
          <a:p>
            <a:pPr marL="344866" lvl="1" indent="0">
              <a:spcAft>
                <a:spcPts val="772"/>
              </a:spcAft>
              <a:buNone/>
            </a:pPr>
            <a:r>
              <a:rPr lang="en-US" sz="1225" spc="-1" dirty="0">
                <a:solidFill>
                  <a:srgbClr val="000000"/>
                </a:solidFill>
                <a:latin typeface="Arial"/>
              </a:rPr>
              <a:t>→ Larger crossing angle, active compensation, others?</a:t>
            </a:r>
          </a:p>
        </p:txBody>
      </p:sp>
      <p:pic>
        <p:nvPicPr>
          <p:cNvPr id="31" name="Picture 30"/>
          <p:cNvPicPr/>
          <p:nvPr/>
        </p:nvPicPr>
        <p:blipFill>
          <a:blip r:embed="rId4"/>
          <a:stretch/>
        </p:blipFill>
        <p:spPr>
          <a:xfrm>
            <a:off x="5970880" y="1076263"/>
            <a:ext cx="1866436" cy="497717"/>
          </a:xfrm>
          <a:prstGeom prst="rect">
            <a:avLst/>
          </a:prstGeom>
          <a:ln w="0">
            <a:noFill/>
          </a:ln>
        </p:spPr>
      </p:pic>
      <p:pic>
        <p:nvPicPr>
          <p:cNvPr id="32" name="Picture 31"/>
          <p:cNvPicPr/>
          <p:nvPr/>
        </p:nvPicPr>
        <p:blipFill>
          <a:blip r:embed="rId5"/>
          <a:stretch/>
        </p:blipFill>
        <p:spPr>
          <a:xfrm>
            <a:off x="5949816" y="496246"/>
            <a:ext cx="1866436" cy="497717"/>
          </a:xfrm>
          <a:prstGeom prst="rect">
            <a:avLst/>
          </a:prstGeom>
          <a:ln w="0">
            <a:noFill/>
          </a:ln>
        </p:spPr>
      </p:pic>
      <p:pic>
        <p:nvPicPr>
          <p:cNvPr id="33" name="Picture 32"/>
          <p:cNvPicPr/>
          <p:nvPr/>
        </p:nvPicPr>
        <p:blipFill>
          <a:blip r:embed="rId6"/>
          <a:stretch/>
        </p:blipFill>
        <p:spPr>
          <a:xfrm>
            <a:off x="5968921" y="1702327"/>
            <a:ext cx="1866436" cy="497717"/>
          </a:xfrm>
          <a:prstGeom prst="rect">
            <a:avLst/>
          </a:prstGeom>
          <a:ln w="0">
            <a:noFill/>
          </a:ln>
        </p:spPr>
      </p:pic>
      <p:sp>
        <p:nvSpPr>
          <p:cNvPr id="34" name="TextBox 33"/>
          <p:cNvSpPr txBox="1"/>
          <p:nvPr/>
        </p:nvSpPr>
        <p:spPr>
          <a:xfrm>
            <a:off x="5311014" y="1208041"/>
            <a:ext cx="746575" cy="233672"/>
          </a:xfrm>
          <a:prstGeom prst="rect">
            <a:avLst/>
          </a:prstGeom>
          <a:noFill/>
          <a:ln w="0">
            <a:noFill/>
          </a:ln>
        </p:spPr>
        <p:txBody>
          <a:bodyPr lIns="61235" tIns="30617" rIns="61235" bIns="30617" anchor="t">
            <a:noAutofit/>
          </a:bodyPr>
          <a:lstStyle/>
          <a:p>
            <a:pPr defTabSz="622158"/>
            <a:r>
              <a:rPr lang="en-US" sz="1225" spc="-1">
                <a:solidFill>
                  <a:srgbClr val="000000"/>
                </a:solidFill>
                <a:latin typeface="Times New Roman"/>
              </a:rPr>
              <a:t>Middle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11014" y="620187"/>
            <a:ext cx="746575" cy="233672"/>
          </a:xfrm>
          <a:prstGeom prst="rect">
            <a:avLst/>
          </a:prstGeom>
          <a:noFill/>
          <a:ln w="0">
            <a:noFill/>
          </a:ln>
        </p:spPr>
        <p:txBody>
          <a:bodyPr lIns="61235" tIns="30617" rIns="61235" bIns="30617" anchor="t">
            <a:noAutofit/>
          </a:bodyPr>
          <a:lstStyle/>
          <a:p>
            <a:pPr defTabSz="622158"/>
            <a:r>
              <a:rPr lang="en-US" sz="1225" spc="-1">
                <a:solidFill>
                  <a:srgbClr val="000000"/>
                </a:solidFill>
                <a:latin typeface="Times New Roman"/>
              </a:rPr>
              <a:t>Head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335508" y="1771400"/>
            <a:ext cx="746575" cy="233672"/>
          </a:xfrm>
          <a:prstGeom prst="rect">
            <a:avLst/>
          </a:prstGeom>
          <a:noFill/>
          <a:ln w="0">
            <a:noFill/>
          </a:ln>
        </p:spPr>
        <p:txBody>
          <a:bodyPr lIns="61235" tIns="30617" rIns="61235" bIns="30617" anchor="t">
            <a:noAutofit/>
          </a:bodyPr>
          <a:lstStyle/>
          <a:p>
            <a:pPr defTabSz="622158"/>
            <a:r>
              <a:rPr lang="en-US" sz="1225" spc="-1">
                <a:solidFill>
                  <a:srgbClr val="000000"/>
                </a:solidFill>
                <a:latin typeface="Times New Roman"/>
              </a:rPr>
              <a:t>Tail</a:t>
            </a:r>
          </a:p>
        </p:txBody>
      </p:sp>
      <p:sp>
        <p:nvSpPr>
          <p:cNvPr id="37" name="Straight Connector 36"/>
          <p:cNvSpPr/>
          <p:nvPr/>
        </p:nvSpPr>
        <p:spPr>
          <a:xfrm flipH="1">
            <a:off x="5725922" y="2449823"/>
            <a:ext cx="1160362" cy="246467"/>
          </a:xfrm>
          <a:prstGeom prst="line">
            <a:avLst/>
          </a:prstGeom>
          <a:ln w="0">
            <a:solidFill>
              <a:srgbClr val="000000"/>
            </a:solidFill>
            <a:prstDash val="dash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235" tIns="30617" rIns="61235" bIns="30617" anchor="ctr">
            <a:noAutofit/>
          </a:bodyPr>
          <a:lstStyle/>
          <a:p>
            <a:pPr defTabSz="622158"/>
            <a:endParaRPr lang="en-US" sz="1225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25208" y="2292608"/>
            <a:ext cx="2053079" cy="750248"/>
          </a:xfrm>
          <a:prstGeom prst="rect">
            <a:avLst/>
          </a:prstGeom>
          <a:noFill/>
          <a:ln w="0">
            <a:noFill/>
          </a:ln>
        </p:spPr>
        <p:txBody>
          <a:bodyPr lIns="61235" tIns="30617" rIns="61235" bIns="30617" anchor="t">
            <a:noAutofit/>
          </a:bodyPr>
          <a:lstStyle/>
          <a:p>
            <a:pPr defTabSz="622158"/>
            <a:r>
              <a:rPr lang="en-US" sz="1225" spc="-1" dirty="0">
                <a:solidFill>
                  <a:srgbClr val="000000"/>
                </a:solidFill>
                <a:latin typeface="Times New Roman"/>
              </a:rPr>
              <a:t>End of common chamber when the orbits are separated by more than twice the beam pipe radius</a:t>
            </a:r>
          </a:p>
        </p:txBody>
      </p:sp>
      <p:sp>
        <p:nvSpPr>
          <p:cNvPr id="40" name="Straight Connector 39"/>
          <p:cNvSpPr/>
          <p:nvPr/>
        </p:nvSpPr>
        <p:spPr>
          <a:xfrm>
            <a:off x="5471694" y="2997565"/>
            <a:ext cx="648109" cy="237591"/>
          </a:xfrm>
          <a:prstGeom prst="line">
            <a:avLst/>
          </a:prstGeom>
          <a:ln w="38160">
            <a:solidFill>
              <a:srgbClr val="3465A4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216" tIns="43599" rIns="74216" bIns="43599" anchor="ctr">
            <a:noAutofit/>
          </a:bodyPr>
          <a:lstStyle/>
          <a:p>
            <a:pPr defTabSz="622158"/>
            <a:endParaRPr lang="en-US" sz="1225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C0BA50-4A26-093E-C6DC-77328174F80B}"/>
              </a:ext>
            </a:extLst>
          </p:cNvPr>
          <p:cNvSpPr txBox="1"/>
          <p:nvPr/>
        </p:nvSpPr>
        <p:spPr>
          <a:xfrm>
            <a:off x="8139184" y="399722"/>
            <a:ext cx="1001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800" dirty="0">
                <a:solidFill>
                  <a:schemeClr val="accent3"/>
                </a:solidFill>
              </a:rPr>
              <a:t>X.Buffat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A26FD6-8DF3-25D3-2504-3834BC9719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4979" y="892512"/>
            <a:ext cx="8263350" cy="2747250"/>
          </a:xfrm>
        </p:spPr>
        <p:txBody>
          <a:bodyPr/>
          <a:lstStyle/>
          <a:p>
            <a:pPr algn="l"/>
            <a:r>
              <a:rPr lang="en-CH" dirty="0"/>
              <a:t>Vertical dipoles </a:t>
            </a:r>
          </a:p>
          <a:p>
            <a:pPr algn="l"/>
            <a:r>
              <a:rPr lang="en-CH" dirty="0"/>
              <a:t>	closed vertical bump; no interleaved elements; single power supply; </a:t>
            </a:r>
          </a:p>
          <a:p>
            <a:pPr algn="l"/>
            <a:r>
              <a:rPr lang="en-CH" dirty="0"/>
              <a:t>	field equivalent to that of horizontal switch dipoles</a:t>
            </a:r>
          </a:p>
          <a:p>
            <a:pPr algn="l"/>
            <a:r>
              <a:rPr lang="en-CH" dirty="0"/>
              <a:t>		</a:t>
            </a:r>
            <a:r>
              <a:rPr lang="en-CH" sz="1400" i="1" dirty="0"/>
              <a:t>BRX1: L=10m, angle=835 urad</a:t>
            </a:r>
            <a:r>
              <a:rPr lang="en-CH" sz="1200" dirty="0"/>
              <a:t>	</a:t>
            </a:r>
            <a:r>
              <a:rPr lang="en-CH" sz="1400" dirty="0"/>
              <a:t>MBD: L=5m, angle=350 urad</a:t>
            </a:r>
            <a:endParaRPr lang="en-CH" dirty="0"/>
          </a:p>
          <a:p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64E502-7468-F061-2203-AEFA31A19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127" y="312388"/>
            <a:ext cx="8263350" cy="534900"/>
          </a:xfrm>
        </p:spPr>
        <p:txBody>
          <a:bodyPr/>
          <a:lstStyle/>
          <a:p>
            <a:r>
              <a:rPr lang="en-CH" dirty="0"/>
              <a:t>Vertical crossing in separate beam pipes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C279274-9F7A-9DB7-16C8-665631A8036B}"/>
              </a:ext>
            </a:extLst>
          </p:cNvPr>
          <p:cNvGrpSpPr/>
          <p:nvPr/>
        </p:nvGrpSpPr>
        <p:grpSpPr>
          <a:xfrm>
            <a:off x="465671" y="1995686"/>
            <a:ext cx="8000540" cy="1834446"/>
            <a:chOff x="586042" y="2177464"/>
            <a:chExt cx="8000540" cy="1834446"/>
          </a:xfrm>
        </p:grpSpPr>
        <p:pic>
          <p:nvPicPr>
            <p:cNvPr id="33" name="Picture 32" descr="A line of black objects&#10;&#10;Description automatically generated">
              <a:extLst>
                <a:ext uri="{FF2B5EF4-FFF2-40B4-BE49-F238E27FC236}">
                  <a16:creationId xmlns:a16="http://schemas.microsoft.com/office/drawing/2014/main" id="{EA8A5F5B-D60C-14C6-90F0-6E07A244C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6042" y="2603432"/>
              <a:ext cx="8000540" cy="1408478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C44A780-0D03-C24D-6693-6BD9C3121E65}"/>
                </a:ext>
              </a:extLst>
            </p:cNvPr>
            <p:cNvCxnSpPr>
              <a:cxnSpLocks/>
            </p:cNvCxnSpPr>
            <p:nvPr/>
          </p:nvCxnSpPr>
          <p:spPr>
            <a:xfrm>
              <a:off x="2446638" y="2177464"/>
              <a:ext cx="1195516" cy="65746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16923B7-7224-C6E5-2F6E-967E148BB6E4}"/>
                </a:ext>
              </a:extLst>
            </p:cNvPr>
            <p:cNvCxnSpPr>
              <a:cxnSpLocks/>
            </p:cNvCxnSpPr>
            <p:nvPr/>
          </p:nvCxnSpPr>
          <p:spPr>
            <a:xfrm>
              <a:off x="2446638" y="2177464"/>
              <a:ext cx="2590446" cy="65746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836A6BB-7294-307B-E175-66734801BD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16016" y="2251072"/>
              <a:ext cx="850271" cy="73752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B1268EC-D66E-1488-23E9-ABFAA973C5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37084" y="2251072"/>
              <a:ext cx="529203" cy="73752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A81CCBC-C953-8B36-5BD5-06081BC3DB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22125" y="2247194"/>
              <a:ext cx="1544162" cy="75994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B4C44EA-D375-13FA-81A1-45D8754D86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92491" y="2251072"/>
              <a:ext cx="1873796" cy="73752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C801301-C540-5F9C-0C06-348A0408EA52}"/>
              </a:ext>
            </a:extLst>
          </p:cNvPr>
          <p:cNvCxnSpPr>
            <a:cxnSpLocks/>
          </p:cNvCxnSpPr>
          <p:nvPr/>
        </p:nvCxnSpPr>
        <p:spPr>
          <a:xfrm>
            <a:off x="4022124" y="3483658"/>
            <a:ext cx="648730" cy="0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281FC9A-604E-9008-988F-F178D61A3107}"/>
              </a:ext>
            </a:extLst>
          </p:cNvPr>
          <p:cNvSpPr txBox="1"/>
          <p:nvPr/>
        </p:nvSpPr>
        <p:spPr>
          <a:xfrm>
            <a:off x="4058078" y="3448663"/>
            <a:ext cx="51007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13" dirty="0"/>
              <a:t>195m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B160FAB-E60B-685B-1579-B3B8B6968495}"/>
              </a:ext>
            </a:extLst>
          </p:cNvPr>
          <p:cNvSpPr txBox="1"/>
          <p:nvPr/>
        </p:nvSpPr>
        <p:spPr>
          <a:xfrm>
            <a:off x="4665341" y="3450224"/>
            <a:ext cx="43794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13" dirty="0"/>
              <a:t>95m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3F22B3C-F755-AF63-60EA-D16BA4C7A1BE}"/>
              </a:ext>
            </a:extLst>
          </p:cNvPr>
          <p:cNvCxnSpPr>
            <a:cxnSpLocks/>
          </p:cNvCxnSpPr>
          <p:nvPr/>
        </p:nvCxnSpPr>
        <p:spPr>
          <a:xfrm>
            <a:off x="4670854" y="3483658"/>
            <a:ext cx="366230" cy="0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27D873B-D287-4EAA-1E6B-6498DC029CAE}"/>
              </a:ext>
            </a:extLst>
          </p:cNvPr>
          <p:cNvSpPr txBox="1"/>
          <p:nvPr/>
        </p:nvSpPr>
        <p:spPr>
          <a:xfrm>
            <a:off x="2399547" y="4141522"/>
            <a:ext cx="4493538" cy="646331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CH" sz="1800" dirty="0"/>
              <a:t>Provides 70 mm vertical beam separation,</a:t>
            </a:r>
            <a:br>
              <a:rPr lang="en-CH" sz="1800" dirty="0"/>
            </a:br>
            <a:r>
              <a:rPr lang="en-CH" sz="1800" dirty="0"/>
              <a:t>over two times the beam pipe radius</a:t>
            </a:r>
          </a:p>
        </p:txBody>
      </p:sp>
    </p:spTree>
    <p:extLst>
      <p:ext uri="{BB962C8B-B14F-4D97-AF65-F5344CB8AC3E}">
        <p14:creationId xmlns:p14="http://schemas.microsoft.com/office/powerpoint/2010/main" val="79484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18DA41-BD78-BDFF-1B90-08C51D5FB1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8" name="Picture 7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F12C102E-9B20-080B-DDED-0DE91CCA0F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804" y="0"/>
            <a:ext cx="64063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533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9183C-BB83-59BD-0CB3-485099B02B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508F74-1065-44F2-B85A-CBAEF4B084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8839" y="1203598"/>
            <a:ext cx="8701200" cy="3289202"/>
          </a:xfrm>
        </p:spPr>
        <p:txBody>
          <a:bodyPr/>
          <a:lstStyle/>
          <a:p>
            <a:r>
              <a:rPr lang="en-CH" sz="1800" dirty="0"/>
              <a:t>A closed vertical bump is possible in the different technical insertions at all energies.</a:t>
            </a:r>
          </a:p>
          <a:p>
            <a:endParaRPr lang="en-CH" sz="1800" dirty="0"/>
          </a:p>
          <a:p>
            <a:r>
              <a:rPr lang="en-CH" sz="1800" dirty="0"/>
              <a:t>This allows beam crossings in different vacuum chambers, </a:t>
            </a:r>
            <a:br>
              <a:rPr lang="en-CH" sz="1800" dirty="0"/>
            </a:br>
            <a:r>
              <a:rPr lang="en-CH" sz="1800" dirty="0"/>
              <a:t>and </a:t>
            </a:r>
            <a:r>
              <a:rPr lang="en-GB" sz="1800" dirty="0"/>
              <a:t>s</a:t>
            </a:r>
            <a:r>
              <a:rPr lang="en-CH" sz="1800" dirty="0"/>
              <a:t>uppresses entirely the long-range beam-beam interactions. </a:t>
            </a:r>
          </a:p>
          <a:p>
            <a:endParaRPr lang="en-CH" sz="1800" dirty="0"/>
          </a:p>
          <a:p>
            <a:r>
              <a:rPr lang="en-CH" sz="1800" dirty="0"/>
              <a:t>Layout to be optimi</a:t>
            </a:r>
            <a:r>
              <a:rPr lang="en-GB" sz="1800" dirty="0"/>
              <a:t>s</a:t>
            </a:r>
            <a:r>
              <a:rPr lang="en-CH" sz="1800" dirty="0"/>
              <a:t>ed for mechanical integration, powering scheme and limitation of Synchrotron Radiation generation in technical insertions, close to sensitive equipment.</a:t>
            </a:r>
          </a:p>
          <a:p>
            <a:endParaRPr lang="en-CH" sz="1800" dirty="0"/>
          </a:p>
          <a:p>
            <a:r>
              <a:rPr lang="en-CH" sz="1800" dirty="0"/>
              <a:t>Effect of vertical bumps on polarisation?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806529-A93F-0A9B-726D-C296105F8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533016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B229F5-34C7-2900-EC4A-12E77EAC3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749" y="394798"/>
            <a:ext cx="7914503" cy="474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535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feld 3">
            <a:extLst>
              <a:ext uri="{FF2B5EF4-FFF2-40B4-BE49-F238E27FC236}">
                <a16:creationId xmlns:a16="http://schemas.microsoft.com/office/drawing/2014/main" id="{23ECC864-A0D1-154E-857F-80E48E9C6D8B}"/>
              </a:ext>
            </a:extLst>
          </p:cNvPr>
          <p:cNvSpPr txBox="1"/>
          <p:nvPr/>
        </p:nvSpPr>
        <p:spPr>
          <a:xfrm>
            <a:off x="5580112" y="63041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Xavier </a:t>
            </a:r>
            <a:r>
              <a:rPr lang="en-US" sz="900" dirty="0" err="1">
                <a:solidFill>
                  <a:schemeClr val="bg1"/>
                </a:solidFill>
              </a:rPr>
              <a:t>Buffat</a:t>
            </a:r>
            <a:r>
              <a:rPr lang="en-US" sz="900" dirty="0">
                <a:solidFill>
                  <a:schemeClr val="bg1"/>
                </a:solidFill>
              </a:rPr>
              <a:t>, Ghislain Roy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2" name="Textfeld 4">
            <a:extLst>
              <a:ext uri="{FF2B5EF4-FFF2-40B4-BE49-F238E27FC236}">
                <a16:creationId xmlns:a16="http://schemas.microsoft.com/office/drawing/2014/main" id="{29CD7A0D-21F6-234B-B1E2-394E44BB10B0}"/>
              </a:ext>
            </a:extLst>
          </p:cNvPr>
          <p:cNvSpPr txBox="1"/>
          <p:nvPr/>
        </p:nvSpPr>
        <p:spPr>
          <a:xfrm>
            <a:off x="1007830" y="97423"/>
            <a:ext cx="2988105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2024-11-27 --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Accelerator Design Meeting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DD97C16B-094F-CC44-8B00-B8AC10E97247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2718095C-09C8-9244-8F67-4E49839FFDC8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F10C82E3-72DE-D648-BE4A-3650188897C3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74</TotalTime>
  <Words>520</Words>
  <Application>Microsoft Macintosh PowerPoint</Application>
  <PresentationFormat>On-screen Show (16:9)</PresentationFormat>
  <Paragraphs>58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Source Code Pro Semibold</vt:lpstr>
      <vt:lpstr>Symbol</vt:lpstr>
      <vt:lpstr>Times New Roman</vt:lpstr>
      <vt:lpstr>Wingdings</vt:lpstr>
      <vt:lpstr>Introslides</vt:lpstr>
      <vt:lpstr>Titleslides, Conclusion</vt:lpstr>
      <vt:lpstr>Content Slides - Deep Blue</vt:lpstr>
      <vt:lpstr>Beam crossing  in technical insertions</vt:lpstr>
      <vt:lpstr>Crossings in Technical Insertions</vt:lpstr>
      <vt:lpstr>PowerPoint Presentation</vt:lpstr>
      <vt:lpstr>Orbit effect due to long-range beam-beam interaction</vt:lpstr>
      <vt:lpstr>Vertical crossing in separate beam pipes</vt:lpstr>
      <vt:lpstr>PowerPoint Presentation</vt:lpstr>
      <vt:lpstr>Conclusions</vt:lpstr>
      <vt:lpstr>PowerPoint Presentation</vt:lpstr>
      <vt:lpstr>Thank you  for your attention.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Ghislain</dc:creator>
  <cp:lastModifiedBy>Ghislain</cp:lastModifiedBy>
  <cp:revision>5</cp:revision>
  <dcterms:created xsi:type="dcterms:W3CDTF">2024-11-26T19:14:50Z</dcterms:created>
  <dcterms:modified xsi:type="dcterms:W3CDTF">2024-11-27T07:54:10Z</dcterms:modified>
</cp:coreProperties>
</file>