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596" r:id="rId2"/>
    <p:sldId id="1189" r:id="rId3"/>
    <p:sldId id="1049" r:id="rId4"/>
    <p:sldId id="1183" r:id="rId5"/>
    <p:sldId id="1184" r:id="rId6"/>
    <p:sldId id="1186" r:id="rId7"/>
    <p:sldId id="1104" r:id="rId8"/>
    <p:sldId id="1101" r:id="rId9"/>
    <p:sldId id="1105" r:id="rId10"/>
    <p:sldId id="1106" r:id="rId11"/>
    <p:sldId id="1168" r:id="rId12"/>
    <p:sldId id="1003" r:id="rId13"/>
    <p:sldId id="1169" r:id="rId14"/>
    <p:sldId id="1179" r:id="rId15"/>
    <p:sldId id="1170" r:id="rId16"/>
    <p:sldId id="1185" r:id="rId17"/>
    <p:sldId id="1174" r:id="rId18"/>
    <p:sldId id="1167" r:id="rId19"/>
    <p:sldId id="1187" r:id="rId20"/>
    <p:sldId id="1007" r:id="rId21"/>
    <p:sldId id="1171" r:id="rId22"/>
    <p:sldId id="1107" r:id="rId23"/>
    <p:sldId id="1058" r:id="rId24"/>
    <p:sldId id="1032" r:id="rId25"/>
    <p:sldId id="1172" r:id="rId26"/>
    <p:sldId id="1110" r:id="rId27"/>
    <p:sldId id="1109" r:id="rId28"/>
    <p:sldId id="1138" r:id="rId29"/>
    <p:sldId id="1157" r:id="rId30"/>
    <p:sldId id="1158" r:id="rId31"/>
    <p:sldId id="1159" r:id="rId32"/>
    <p:sldId id="1154" r:id="rId33"/>
    <p:sldId id="1155" r:id="rId34"/>
    <p:sldId id="1160" r:id="rId35"/>
    <p:sldId id="1129" r:id="rId36"/>
    <p:sldId id="1130" r:id="rId37"/>
    <p:sldId id="1131" r:id="rId38"/>
    <p:sldId id="1128" r:id="rId39"/>
    <p:sldId id="1127" r:id="rId40"/>
    <p:sldId id="1150" r:id="rId41"/>
    <p:sldId id="1117" r:id="rId42"/>
    <p:sldId id="1162" r:id="rId43"/>
    <p:sldId id="1145" r:id="rId44"/>
    <p:sldId id="1146" r:id="rId45"/>
    <p:sldId id="1163" r:id="rId46"/>
    <p:sldId id="1165" r:id="rId47"/>
    <p:sldId id="1164" r:id="rId48"/>
    <p:sldId id="1188" r:id="rId49"/>
    <p:sldId id="1149" r:id="rId50"/>
    <p:sldId id="1161" r:id="rId51"/>
    <p:sldId id="1148" r:id="rId52"/>
    <p:sldId id="1153" r:id="rId53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FFFF"/>
    <a:srgbClr val="C0C0C0"/>
    <a:srgbClr val="00FF00"/>
    <a:srgbClr val="0000FF"/>
    <a:srgbClr val="33CCFF"/>
    <a:srgbClr val="EBE600"/>
    <a:srgbClr val="33CC33"/>
    <a:srgbClr val="010F95"/>
    <a:srgbClr val="19016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8" autoAdjust="0"/>
    <p:restoredTop sz="99524" autoAdjust="0"/>
  </p:normalViewPr>
  <p:slideViewPr>
    <p:cSldViewPr>
      <p:cViewPr varScale="1">
        <p:scale>
          <a:sx n="108" d="100"/>
          <a:sy n="108" d="100"/>
        </p:scale>
        <p:origin x="-9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076"/>
    </p:cViewPr>
  </p:sorterViewPr>
  <p:notesViewPr>
    <p:cSldViewPr>
      <p:cViewPr varScale="1">
        <p:scale>
          <a:sx n="57" d="100"/>
          <a:sy n="57" d="100"/>
        </p:scale>
        <p:origin x="-1764" y="-78"/>
      </p:cViewPr>
      <p:guideLst>
        <p:guide orient="horz" pos="3023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186CC8-1DB0-4CC7-8B99-E15D4B2E857C}" type="doc">
      <dgm:prSet loTypeId="urn:microsoft.com/office/officeart/2005/8/layout/hierarchy1" loCatId="hierarchy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3FB12BBA-DD58-46E9-BAA1-40A4BAB7116F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2400" i="1" dirty="0" smtClean="0">
              <a:latin typeface="Times New Roman" pitchFamily="18" charset="0"/>
              <a:cs typeface="Times New Roman" pitchFamily="18" charset="0"/>
            </a:rPr>
            <a:t>H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2400" i="1" dirty="0" smtClean="0">
              <a:latin typeface="Times New Roman" pitchFamily="18" charset="0"/>
              <a:cs typeface="Times New Roman" pitchFamily="18" charset="0"/>
            </a:rPr>
            <a:t>z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5359AD86-6386-457D-9F5A-0ED7CBE3AA0D}" type="parTrans" cxnId="{5BB6E034-AE92-4C24-A4C9-4C76C23859DB}">
      <dgm:prSet/>
      <dgm:spPr/>
      <dgm:t>
        <a:bodyPr/>
        <a:lstStyle/>
        <a:p>
          <a:endParaRPr lang="en-US"/>
        </a:p>
      </dgm:t>
    </dgm:pt>
    <dgm:pt modelId="{BF8053E5-9082-4C7A-9EC5-5FB371E999E7}" type="sibTrans" cxnId="{5BB6E034-AE92-4C24-A4C9-4C76C23859DB}">
      <dgm:prSet/>
      <dgm:spPr/>
      <dgm:t>
        <a:bodyPr/>
        <a:lstStyle/>
        <a:p>
          <a:endParaRPr lang="en-US"/>
        </a:p>
      </dgm:t>
    </dgm:pt>
    <dgm:pt modelId="{EC4DAA48-BA8D-4079-8F3B-C8400F172F55}" type="asst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2400" i="1" dirty="0" err="1" smtClean="0">
              <a:latin typeface="Times New Roman" pitchFamily="18" charset="0"/>
              <a:cs typeface="Times New Roman" pitchFamily="18" charset="0"/>
            </a:rPr>
            <a:t>d</a:t>
          </a:r>
          <a:r>
            <a:rPr lang="en-US" sz="2400" i="1" baseline="-25000" dirty="0" err="1" smtClean="0">
              <a:latin typeface="Times New Roman" pitchFamily="18" charset="0"/>
              <a:cs typeface="Times New Roman" pitchFamily="18" charset="0"/>
            </a:rPr>
            <a:t>L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2400" i="1" dirty="0" smtClean="0">
              <a:latin typeface="Times New Roman" pitchFamily="18" charset="0"/>
              <a:cs typeface="Times New Roman" pitchFamily="18" charset="0"/>
            </a:rPr>
            <a:t>z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558F1F1F-3ED0-49D3-95CD-03889E8A35A5}" type="parTrans" cxnId="{E3BC9085-E562-4B7B-AA16-9D9C27523391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C5DDFA4A-C5B2-4983-B571-0E99ECF3422E}" type="sibTrans" cxnId="{E3BC9085-E562-4B7B-AA16-9D9C27523391}">
      <dgm:prSet/>
      <dgm:spPr/>
      <dgm:t>
        <a:bodyPr/>
        <a:lstStyle/>
        <a:p>
          <a:endParaRPr lang="en-US"/>
        </a:p>
      </dgm:t>
    </dgm:pt>
    <dgm:pt modelId="{A0E63652-05AB-4AA2-82B3-F2240CD4B4F1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2400" i="1" dirty="0" smtClean="0">
              <a:latin typeface="Times New Roman" pitchFamily="18" charset="0"/>
              <a:cs typeface="Times New Roman" pitchFamily="18" charset="0"/>
            </a:rPr>
            <a:t>V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2400" i="1" dirty="0" smtClean="0">
              <a:latin typeface="Times New Roman" pitchFamily="18" charset="0"/>
              <a:cs typeface="Times New Roman" pitchFamily="18" charset="0"/>
            </a:rPr>
            <a:t>z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091EA3E8-259C-474C-9023-5BA5EAA54ED0}" type="parTrans" cxnId="{B16A7FE5-A37B-405B-9709-0BBD66136683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F308AFC4-18BD-4611-9A3A-001CBD202C2D}" type="sibTrans" cxnId="{B16A7FE5-A37B-405B-9709-0BBD66136683}">
      <dgm:prSet/>
      <dgm:spPr/>
      <dgm:t>
        <a:bodyPr/>
        <a:lstStyle/>
        <a:p>
          <a:endParaRPr lang="en-US"/>
        </a:p>
      </dgm:t>
    </dgm:pt>
    <dgm:pt modelId="{5265E02D-1619-45F7-A2C9-0130FD8B7B6F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1600" dirty="0" smtClean="0"/>
            <a:t>Growth</a:t>
          </a:r>
          <a:endParaRPr lang="en-US" sz="1200" dirty="0"/>
        </a:p>
      </dgm:t>
    </dgm:pt>
    <dgm:pt modelId="{DCD98D54-7618-4EA1-822D-4D498C12E4AF}" type="parTrans" cxnId="{163CE602-D14D-4E65-9B08-8EE460CE9935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85562AD3-CD51-4261-B1C3-91968DA153D3}" type="sibTrans" cxnId="{163CE602-D14D-4E65-9B08-8EE460CE9935}">
      <dgm:prSet/>
      <dgm:spPr/>
      <dgm:t>
        <a:bodyPr/>
        <a:lstStyle/>
        <a:p>
          <a:endParaRPr lang="en-US"/>
        </a:p>
      </dgm:t>
    </dgm:pt>
    <dgm:pt modelId="{46278E6F-EAB2-4CF8-839B-1970880EA374}">
      <dgm:prSet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1800" dirty="0" smtClean="0"/>
            <a:t>BAO</a:t>
          </a:r>
          <a:endParaRPr lang="en-US" sz="1800" dirty="0"/>
        </a:p>
      </dgm:t>
    </dgm:pt>
    <dgm:pt modelId="{96D11919-5E72-492B-B8EA-3901BB434A8D}" type="parTrans" cxnId="{CC4C3077-F755-4626-A2E3-4C7F07E5F277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B20F8173-2FD0-46B2-BB2C-2C2E88B991D8}" type="sibTrans" cxnId="{CC4C3077-F755-4626-A2E3-4C7F07E5F277}">
      <dgm:prSet/>
      <dgm:spPr/>
      <dgm:t>
        <a:bodyPr/>
        <a:lstStyle/>
        <a:p>
          <a:endParaRPr lang="en-US"/>
        </a:p>
      </dgm:t>
    </dgm:pt>
    <dgm:pt modelId="{FABC8475-AF89-46B4-843B-541F244DFB99}">
      <dgm:prSet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1400" dirty="0" smtClean="0"/>
            <a:t>strong</a:t>
          </a:r>
        </a:p>
        <a:p>
          <a:r>
            <a:rPr lang="en-US" sz="1400" dirty="0" smtClean="0"/>
            <a:t>lensing</a:t>
          </a:r>
          <a:endParaRPr lang="en-US" sz="1400" dirty="0"/>
        </a:p>
      </dgm:t>
    </dgm:pt>
    <dgm:pt modelId="{8FE0797E-260B-42DB-A6EB-1D7D7EA61274}" type="parTrans" cxnId="{3360969F-5654-4C23-80F8-AB37878B3F87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7F231E94-D036-4099-AD0E-BBFE06584F56}" type="sibTrans" cxnId="{3360969F-5654-4C23-80F8-AB37878B3F87}">
      <dgm:prSet/>
      <dgm:spPr/>
      <dgm:t>
        <a:bodyPr/>
        <a:lstStyle/>
        <a:p>
          <a:endParaRPr lang="en-US"/>
        </a:p>
      </dgm:t>
    </dgm:pt>
    <dgm:pt modelId="{7C1C169E-0742-4FBA-9ADC-5540E86F7ADC}" type="asst">
      <dgm:prSet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2400" i="1" dirty="0" err="1" smtClean="0">
              <a:latin typeface="Times New Roman" pitchFamily="18" charset="0"/>
              <a:cs typeface="Times New Roman" pitchFamily="18" charset="0"/>
            </a:rPr>
            <a:t>d</a:t>
          </a:r>
          <a:r>
            <a:rPr lang="en-US" sz="2400" i="1" baseline="-25000" dirty="0" err="1" smtClean="0">
              <a:latin typeface="Times New Roman" pitchFamily="18" charset="0"/>
              <a:cs typeface="Times New Roman" pitchFamily="18" charset="0"/>
            </a:rPr>
            <a:t>A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2400" i="1" dirty="0" smtClean="0">
              <a:latin typeface="Times New Roman" pitchFamily="18" charset="0"/>
              <a:cs typeface="Times New Roman" pitchFamily="18" charset="0"/>
            </a:rPr>
            <a:t>z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2A2515EE-4E82-4972-9049-70360548C44A}" type="sibTrans" cxnId="{348B4B7D-C8EA-4361-B383-2823DB572E21}">
      <dgm:prSet/>
      <dgm:spPr/>
      <dgm:t>
        <a:bodyPr/>
        <a:lstStyle/>
        <a:p>
          <a:endParaRPr lang="en-US"/>
        </a:p>
      </dgm:t>
    </dgm:pt>
    <dgm:pt modelId="{B14FD086-07EB-4C39-B55C-3F9AA09A7393}" type="parTrans" cxnId="{348B4B7D-C8EA-4361-B383-2823DB572E21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72BF1052-7029-44EA-9AA7-D60612EDDCD5}">
      <dgm:prSet/>
      <dgm:spPr>
        <a:ln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clusters</a:t>
          </a:r>
          <a:endParaRPr lang="en-US" dirty="0"/>
        </a:p>
      </dgm:t>
    </dgm:pt>
    <dgm:pt modelId="{4E945FC5-0729-4D13-BC22-3218E1DDAAF0}" type="parTrans" cxnId="{5CAFC8A3-EA50-4D85-93C3-5006775B7BC8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9D0CC19D-3CB0-40F8-A0AF-050C7861EF24}" type="sibTrans" cxnId="{5CAFC8A3-EA50-4D85-93C3-5006775B7BC8}">
      <dgm:prSet/>
      <dgm:spPr/>
      <dgm:t>
        <a:bodyPr/>
        <a:lstStyle/>
        <a:p>
          <a:endParaRPr lang="en-US"/>
        </a:p>
      </dgm:t>
    </dgm:pt>
    <dgm:pt modelId="{F24119FF-2F72-4C7F-B494-3F959AF6A2B7}">
      <dgm:prSet/>
      <dgm:spPr>
        <a:ln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strong lensing</a:t>
          </a:r>
          <a:endParaRPr lang="en-US" dirty="0"/>
        </a:p>
      </dgm:t>
    </dgm:pt>
    <dgm:pt modelId="{23CFC5AB-FE20-4D43-B4C7-34D0633F575A}" type="parTrans" cxnId="{CB7A2912-5D9E-4AAB-AD85-D4D051DE8826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12C1FEFF-6419-452E-B3D3-6D6F2B0C6A24}" type="sibTrans" cxnId="{CB7A2912-5D9E-4AAB-AD85-D4D051DE8826}">
      <dgm:prSet/>
      <dgm:spPr/>
      <dgm:t>
        <a:bodyPr/>
        <a:lstStyle/>
        <a:p>
          <a:endParaRPr lang="en-US"/>
        </a:p>
      </dgm:t>
    </dgm:pt>
    <dgm:pt modelId="{14F54C61-5706-4B26-9BA5-84B33E626F9C}">
      <dgm:prSet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1800" dirty="0" smtClean="0"/>
            <a:t>SNe</a:t>
          </a:r>
          <a:endParaRPr lang="en-US" sz="1200" dirty="0"/>
        </a:p>
      </dgm:t>
    </dgm:pt>
    <dgm:pt modelId="{C3CC8DD4-E8D2-401A-B696-C6C52A342336}" type="parTrans" cxnId="{04333DF5-A529-42F8-8B90-34EF6B57EC5A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7F48A20E-3875-4A83-820B-F211B9D1BF6A}" type="sibTrans" cxnId="{04333DF5-A529-42F8-8B90-34EF6B57EC5A}">
      <dgm:prSet/>
      <dgm:spPr/>
      <dgm:t>
        <a:bodyPr/>
        <a:lstStyle/>
        <a:p>
          <a:endParaRPr lang="en-US"/>
        </a:p>
      </dgm:t>
    </dgm:pt>
    <dgm:pt modelId="{9C65BF0F-DE48-4E6D-A54D-8DDCF415F068}">
      <dgm:prSet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1400" dirty="0" smtClean="0"/>
            <a:t>clusters</a:t>
          </a:r>
          <a:endParaRPr lang="en-US" sz="1400" dirty="0"/>
        </a:p>
      </dgm:t>
    </dgm:pt>
    <dgm:pt modelId="{71C1A5E5-54B7-4A37-80D7-3781F097E499}" type="parTrans" cxnId="{6D71A756-E0C0-4D05-9035-D374DA1E7095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D4CE9977-CE3F-4430-9C21-092AA4E222ED}" type="sibTrans" cxnId="{6D71A756-E0C0-4D05-9035-D374DA1E7095}">
      <dgm:prSet/>
      <dgm:spPr/>
      <dgm:t>
        <a:bodyPr/>
        <a:lstStyle/>
        <a:p>
          <a:endParaRPr lang="en-US"/>
        </a:p>
      </dgm:t>
    </dgm:pt>
    <dgm:pt modelId="{46780D97-BCF7-4E80-90B6-FC06E0759118}">
      <dgm:prSet/>
      <dgm:spPr>
        <a:ln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weak lensing</a:t>
          </a:r>
          <a:endParaRPr lang="en-US" dirty="0"/>
        </a:p>
      </dgm:t>
    </dgm:pt>
    <dgm:pt modelId="{E6AB985F-FDD0-4FAF-AEB9-B57590E90416}" type="parTrans" cxnId="{FCBB281E-FBD1-4BE6-8191-6C00D69007EC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E464663B-12E2-417F-B6E0-F60CCC1A4E05}" type="sibTrans" cxnId="{FCBB281E-FBD1-4BE6-8191-6C00D69007EC}">
      <dgm:prSet/>
      <dgm:spPr/>
      <dgm:t>
        <a:bodyPr/>
        <a:lstStyle/>
        <a:p>
          <a:endParaRPr lang="en-US"/>
        </a:p>
      </dgm:t>
    </dgm:pt>
    <dgm:pt modelId="{6900E451-9350-4F12-AE8E-1D738DF54106}">
      <dgm:prSet/>
      <dgm:spPr>
        <a:ln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clusters</a:t>
          </a:r>
          <a:endParaRPr lang="en-US" dirty="0"/>
        </a:p>
      </dgm:t>
    </dgm:pt>
    <dgm:pt modelId="{900AB37B-8926-43AA-8195-7CD9692787A7}" type="parTrans" cxnId="{843F032A-2B79-49DB-81BE-9227096BEDD5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77EE1FF0-E0E7-4C53-B13D-7A0C45661407}" type="sibTrans" cxnId="{843F032A-2B79-49DB-81BE-9227096BEDD5}">
      <dgm:prSet/>
      <dgm:spPr/>
      <dgm:t>
        <a:bodyPr/>
        <a:lstStyle/>
        <a:p>
          <a:endParaRPr lang="en-US"/>
        </a:p>
      </dgm:t>
    </dgm:pt>
    <dgm:pt modelId="{9C091C05-5095-4153-A657-7EEDD8168EF0}">
      <dgm:prSet/>
      <dgm:spPr>
        <a:ln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weak lensing</a:t>
          </a:r>
          <a:endParaRPr lang="en-US" dirty="0"/>
        </a:p>
      </dgm:t>
    </dgm:pt>
    <dgm:pt modelId="{1F17B622-46B3-4689-8C7E-E887CB681C06}" type="parTrans" cxnId="{2287D3DD-39BB-4C7C-A47F-56E347BB0144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F190ED58-23F4-4078-BF02-E46115A398D0}" type="sibTrans" cxnId="{2287D3DD-39BB-4C7C-A47F-56E347BB0144}">
      <dgm:prSet/>
      <dgm:spPr/>
      <dgm:t>
        <a:bodyPr/>
        <a:lstStyle/>
        <a:p>
          <a:endParaRPr lang="en-US"/>
        </a:p>
      </dgm:t>
    </dgm:pt>
    <dgm:pt modelId="{E15CD2B7-27FC-400C-8527-6C15C77EB5D8}" type="pres">
      <dgm:prSet presAssocID="{D2186CC8-1DB0-4CC7-8B99-E15D4B2E857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66DF1E9-518D-4A0F-9355-BDD1F8C1410C}" type="pres">
      <dgm:prSet presAssocID="{3FB12BBA-DD58-46E9-BAA1-40A4BAB7116F}" presName="hierRoot1" presStyleCnt="0"/>
      <dgm:spPr/>
    </dgm:pt>
    <dgm:pt modelId="{15CB74AA-49D6-4CA0-B3A2-97A032978D31}" type="pres">
      <dgm:prSet presAssocID="{3FB12BBA-DD58-46E9-BAA1-40A4BAB7116F}" presName="composite" presStyleCnt="0"/>
      <dgm:spPr/>
    </dgm:pt>
    <dgm:pt modelId="{DC40A0F7-2009-4A04-ABE8-E46D001C7FB6}" type="pres">
      <dgm:prSet presAssocID="{3FB12BBA-DD58-46E9-BAA1-40A4BAB7116F}" presName="background" presStyleLbl="node0" presStyleIdx="0" presStyleCnt="1"/>
      <dgm:spPr>
        <a:ln>
          <a:solidFill>
            <a:schemeClr val="bg1"/>
          </a:solidFill>
        </a:ln>
      </dgm:spPr>
    </dgm:pt>
    <dgm:pt modelId="{24EEADE0-4C0D-4200-94E4-A04358698DF8}" type="pres">
      <dgm:prSet presAssocID="{3FB12BBA-DD58-46E9-BAA1-40A4BAB7116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104710-21DC-4C89-A835-B5615E4131CB}" type="pres">
      <dgm:prSet presAssocID="{3FB12BBA-DD58-46E9-BAA1-40A4BAB7116F}" presName="hierChild2" presStyleCnt="0"/>
      <dgm:spPr/>
    </dgm:pt>
    <dgm:pt modelId="{38D4D4E0-CA6A-4585-878F-721429FD3288}" type="pres">
      <dgm:prSet presAssocID="{558F1F1F-3ED0-49D3-95CD-03889E8A35A5}" presName="Name10" presStyleLbl="parChTrans1D2" presStyleIdx="0" presStyleCnt="4"/>
      <dgm:spPr/>
      <dgm:t>
        <a:bodyPr/>
        <a:lstStyle/>
        <a:p>
          <a:endParaRPr lang="en-US"/>
        </a:p>
      </dgm:t>
    </dgm:pt>
    <dgm:pt modelId="{3D5C4264-FF88-4743-A7A8-C2804501E3D9}" type="pres">
      <dgm:prSet presAssocID="{EC4DAA48-BA8D-4079-8F3B-C8400F172F55}" presName="hierRoot2" presStyleCnt="0"/>
      <dgm:spPr/>
    </dgm:pt>
    <dgm:pt modelId="{005C0BAF-D244-4B45-864D-68B2F1793F0D}" type="pres">
      <dgm:prSet presAssocID="{EC4DAA48-BA8D-4079-8F3B-C8400F172F55}" presName="composite2" presStyleCnt="0"/>
      <dgm:spPr/>
    </dgm:pt>
    <dgm:pt modelId="{3A3BDA57-A061-4E6D-BDEB-ACFC15B2053F}" type="pres">
      <dgm:prSet presAssocID="{EC4DAA48-BA8D-4079-8F3B-C8400F172F55}" presName="background2" presStyleLbl="asst1" presStyleIdx="0" presStyleCnt="2"/>
      <dgm:spPr>
        <a:ln>
          <a:solidFill>
            <a:schemeClr val="bg1"/>
          </a:solidFill>
        </a:ln>
      </dgm:spPr>
    </dgm:pt>
    <dgm:pt modelId="{B75BF44B-6EA3-42A6-85E7-B7E613AA03B8}" type="pres">
      <dgm:prSet presAssocID="{EC4DAA48-BA8D-4079-8F3B-C8400F172F55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0F95ED-1C04-46F3-B697-667D6E4D598B}" type="pres">
      <dgm:prSet presAssocID="{EC4DAA48-BA8D-4079-8F3B-C8400F172F55}" presName="hierChild3" presStyleCnt="0"/>
      <dgm:spPr/>
    </dgm:pt>
    <dgm:pt modelId="{1A9C4C9C-6638-4AC9-9839-2AD996EADBF3}" type="pres">
      <dgm:prSet presAssocID="{C3CC8DD4-E8D2-401A-B696-C6C52A342336}" presName="Name17" presStyleLbl="parChTrans1D3" presStyleIdx="0" presStyleCnt="9"/>
      <dgm:spPr/>
      <dgm:t>
        <a:bodyPr/>
        <a:lstStyle/>
        <a:p>
          <a:endParaRPr lang="en-US"/>
        </a:p>
      </dgm:t>
    </dgm:pt>
    <dgm:pt modelId="{E3911BB3-14A8-4DC9-BF72-43793C632EE5}" type="pres">
      <dgm:prSet presAssocID="{14F54C61-5706-4B26-9BA5-84B33E626F9C}" presName="hierRoot3" presStyleCnt="0"/>
      <dgm:spPr/>
    </dgm:pt>
    <dgm:pt modelId="{A487D250-EAA8-49E5-8665-F4F160318872}" type="pres">
      <dgm:prSet presAssocID="{14F54C61-5706-4B26-9BA5-84B33E626F9C}" presName="composite3" presStyleCnt="0"/>
      <dgm:spPr/>
    </dgm:pt>
    <dgm:pt modelId="{2DF681C5-634B-4481-AD5D-8071C64DE9A3}" type="pres">
      <dgm:prSet presAssocID="{14F54C61-5706-4B26-9BA5-84B33E626F9C}" presName="background3" presStyleLbl="node3" presStyleIdx="0" presStyleCnt="9"/>
      <dgm:spPr>
        <a:ln>
          <a:solidFill>
            <a:schemeClr val="bg1"/>
          </a:solidFill>
        </a:ln>
      </dgm:spPr>
    </dgm:pt>
    <dgm:pt modelId="{5A4EA018-33CC-448A-AFEB-B92C839A7C63}" type="pres">
      <dgm:prSet presAssocID="{14F54C61-5706-4B26-9BA5-84B33E626F9C}" presName="text3" presStyleLbl="fgAcc3" presStyleIdx="0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12ECE69-004E-4BA1-9F61-574023C97E4C}" type="pres">
      <dgm:prSet presAssocID="{14F54C61-5706-4B26-9BA5-84B33E626F9C}" presName="hierChild4" presStyleCnt="0"/>
      <dgm:spPr/>
    </dgm:pt>
    <dgm:pt modelId="{DA893E1B-8FD4-4B86-AF47-8BE0933419A7}" type="pres">
      <dgm:prSet presAssocID="{71C1A5E5-54B7-4A37-80D7-3781F097E499}" presName="Name17" presStyleLbl="parChTrans1D3" presStyleIdx="1" presStyleCnt="9"/>
      <dgm:spPr/>
      <dgm:t>
        <a:bodyPr/>
        <a:lstStyle/>
        <a:p>
          <a:endParaRPr lang="en-US"/>
        </a:p>
      </dgm:t>
    </dgm:pt>
    <dgm:pt modelId="{5F197877-24A9-4426-B9A1-555C8B98326D}" type="pres">
      <dgm:prSet presAssocID="{9C65BF0F-DE48-4E6D-A54D-8DDCF415F068}" presName="hierRoot3" presStyleCnt="0"/>
      <dgm:spPr/>
    </dgm:pt>
    <dgm:pt modelId="{D896F0CF-8BE0-4700-B3CC-35EDEAAAE3EB}" type="pres">
      <dgm:prSet presAssocID="{9C65BF0F-DE48-4E6D-A54D-8DDCF415F068}" presName="composite3" presStyleCnt="0"/>
      <dgm:spPr/>
    </dgm:pt>
    <dgm:pt modelId="{3EF242D0-CDCD-42F4-894F-6F1AB7E1E5BB}" type="pres">
      <dgm:prSet presAssocID="{9C65BF0F-DE48-4E6D-A54D-8DDCF415F068}" presName="background3" presStyleLbl="node3" presStyleIdx="1" presStyleCnt="9"/>
      <dgm:spPr>
        <a:ln>
          <a:solidFill>
            <a:schemeClr val="bg1"/>
          </a:solidFill>
        </a:ln>
      </dgm:spPr>
    </dgm:pt>
    <dgm:pt modelId="{BF800E53-AADE-4AA9-A0AE-A83EB86CDB25}" type="pres">
      <dgm:prSet presAssocID="{9C65BF0F-DE48-4E6D-A54D-8DDCF415F068}" presName="text3" presStyleLbl="fgAcc3" presStyleIdx="1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13D915-9554-4DDA-B681-9A62BC352D6E}" type="pres">
      <dgm:prSet presAssocID="{9C65BF0F-DE48-4E6D-A54D-8DDCF415F068}" presName="hierChild4" presStyleCnt="0"/>
      <dgm:spPr/>
    </dgm:pt>
    <dgm:pt modelId="{2195FD2C-4EFC-4211-B10D-7E2B930907E6}" type="pres">
      <dgm:prSet presAssocID="{B14FD086-07EB-4C39-B55C-3F9AA09A7393}" presName="Name10" presStyleLbl="parChTrans1D2" presStyleIdx="1" presStyleCnt="4"/>
      <dgm:spPr/>
      <dgm:t>
        <a:bodyPr/>
        <a:lstStyle/>
        <a:p>
          <a:endParaRPr lang="en-US"/>
        </a:p>
      </dgm:t>
    </dgm:pt>
    <dgm:pt modelId="{A96EAFF8-A0C3-4FC7-85C1-2B54C9B6499A}" type="pres">
      <dgm:prSet presAssocID="{7C1C169E-0742-4FBA-9ADC-5540E86F7ADC}" presName="hierRoot2" presStyleCnt="0"/>
      <dgm:spPr/>
    </dgm:pt>
    <dgm:pt modelId="{54736986-F1A2-4CD4-A307-CCC333C89374}" type="pres">
      <dgm:prSet presAssocID="{7C1C169E-0742-4FBA-9ADC-5540E86F7ADC}" presName="composite2" presStyleCnt="0"/>
      <dgm:spPr/>
    </dgm:pt>
    <dgm:pt modelId="{CFE2DB0B-BCC6-4BC3-8BD3-7FBED6525B8D}" type="pres">
      <dgm:prSet presAssocID="{7C1C169E-0742-4FBA-9ADC-5540E86F7ADC}" presName="background2" presStyleLbl="asst1" presStyleIdx="1" presStyleCnt="2"/>
      <dgm:spPr>
        <a:ln>
          <a:solidFill>
            <a:schemeClr val="bg1"/>
          </a:solidFill>
        </a:ln>
      </dgm:spPr>
    </dgm:pt>
    <dgm:pt modelId="{DFF64DD4-2AE9-413A-86DD-C07336B030B5}" type="pres">
      <dgm:prSet presAssocID="{7C1C169E-0742-4FBA-9ADC-5540E86F7ADC}" presName="text2" presStyleLbl="fgAcc2" presStyleIdx="1" presStyleCnt="4" custScaleX="1243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FB76E8-DE4B-4640-AC93-CA0740D050F0}" type="pres">
      <dgm:prSet presAssocID="{7C1C169E-0742-4FBA-9ADC-5540E86F7ADC}" presName="hierChild3" presStyleCnt="0"/>
      <dgm:spPr/>
    </dgm:pt>
    <dgm:pt modelId="{8235C9B7-D201-440B-8804-FD0344B22F8F}" type="pres">
      <dgm:prSet presAssocID="{96D11919-5E72-492B-B8EA-3901BB434A8D}" presName="Name17" presStyleLbl="parChTrans1D3" presStyleIdx="2" presStyleCnt="9"/>
      <dgm:spPr/>
      <dgm:t>
        <a:bodyPr/>
        <a:lstStyle/>
        <a:p>
          <a:endParaRPr lang="en-US"/>
        </a:p>
      </dgm:t>
    </dgm:pt>
    <dgm:pt modelId="{72ED755E-296F-4949-94CC-15A5A52A1D05}" type="pres">
      <dgm:prSet presAssocID="{46278E6F-EAB2-4CF8-839B-1970880EA374}" presName="hierRoot3" presStyleCnt="0"/>
      <dgm:spPr/>
    </dgm:pt>
    <dgm:pt modelId="{CED56EA7-B126-42F9-8CF4-B51EB693B2EA}" type="pres">
      <dgm:prSet presAssocID="{46278E6F-EAB2-4CF8-839B-1970880EA374}" presName="composite3" presStyleCnt="0"/>
      <dgm:spPr/>
    </dgm:pt>
    <dgm:pt modelId="{CBF7E797-D944-442A-8768-59D6DE5E18C2}" type="pres">
      <dgm:prSet presAssocID="{46278E6F-EAB2-4CF8-839B-1970880EA374}" presName="background3" presStyleLbl="node3" presStyleIdx="2" presStyleCnt="9"/>
      <dgm:spPr>
        <a:ln>
          <a:solidFill>
            <a:schemeClr val="bg1"/>
          </a:solidFill>
        </a:ln>
      </dgm:spPr>
    </dgm:pt>
    <dgm:pt modelId="{FC38E1ED-B436-4B5D-998C-A7E035AEEE8F}" type="pres">
      <dgm:prSet presAssocID="{46278E6F-EAB2-4CF8-839B-1970880EA374}" presName="text3" presStyleLbl="fgAcc3" presStyleIdx="2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D0267F-D2A2-4D77-ADAE-AB35CF1C797D}" type="pres">
      <dgm:prSet presAssocID="{46278E6F-EAB2-4CF8-839B-1970880EA374}" presName="hierChild4" presStyleCnt="0"/>
      <dgm:spPr/>
    </dgm:pt>
    <dgm:pt modelId="{801FC916-BB5B-4A60-BA5E-5C6D64D0D13D}" type="pres">
      <dgm:prSet presAssocID="{8FE0797E-260B-42DB-A6EB-1D7D7EA61274}" presName="Name17" presStyleLbl="parChTrans1D3" presStyleIdx="3" presStyleCnt="9"/>
      <dgm:spPr/>
      <dgm:t>
        <a:bodyPr/>
        <a:lstStyle/>
        <a:p>
          <a:endParaRPr lang="en-US"/>
        </a:p>
      </dgm:t>
    </dgm:pt>
    <dgm:pt modelId="{F45289EA-2B34-465B-A7AC-E6F4C8D056A9}" type="pres">
      <dgm:prSet presAssocID="{FABC8475-AF89-46B4-843B-541F244DFB99}" presName="hierRoot3" presStyleCnt="0"/>
      <dgm:spPr/>
    </dgm:pt>
    <dgm:pt modelId="{ADD6EA52-6057-4F4E-89FF-5E22BE04BFFD}" type="pres">
      <dgm:prSet presAssocID="{FABC8475-AF89-46B4-843B-541F244DFB99}" presName="composite3" presStyleCnt="0"/>
      <dgm:spPr/>
    </dgm:pt>
    <dgm:pt modelId="{DC0DB9C9-996F-4A9A-8DBB-88DB7DDF41DB}" type="pres">
      <dgm:prSet presAssocID="{FABC8475-AF89-46B4-843B-541F244DFB99}" presName="background3" presStyleLbl="node3" presStyleIdx="3" presStyleCnt="9"/>
      <dgm:spPr>
        <a:ln>
          <a:solidFill>
            <a:schemeClr val="bg1"/>
          </a:solidFill>
        </a:ln>
      </dgm:spPr>
    </dgm:pt>
    <dgm:pt modelId="{259D516E-AE70-496F-B3C6-CBE35CB574D8}" type="pres">
      <dgm:prSet presAssocID="{FABC8475-AF89-46B4-843B-541F244DFB99}" presName="text3" presStyleLbl="fgAcc3" presStyleIdx="3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CB571A-A9D9-40B3-A65A-D594E54AA534}" type="pres">
      <dgm:prSet presAssocID="{FABC8475-AF89-46B4-843B-541F244DFB99}" presName="hierChild4" presStyleCnt="0"/>
      <dgm:spPr/>
    </dgm:pt>
    <dgm:pt modelId="{CD17A95A-40F4-4871-A54B-448DC31034BC}" type="pres">
      <dgm:prSet presAssocID="{E6AB985F-FDD0-4FAF-AEB9-B57590E90416}" presName="Name17" presStyleLbl="parChTrans1D3" presStyleIdx="4" presStyleCnt="9"/>
      <dgm:spPr/>
      <dgm:t>
        <a:bodyPr/>
        <a:lstStyle/>
        <a:p>
          <a:endParaRPr lang="en-US"/>
        </a:p>
      </dgm:t>
    </dgm:pt>
    <dgm:pt modelId="{AA18E733-ABB3-44C6-A504-58AD151CF77C}" type="pres">
      <dgm:prSet presAssocID="{46780D97-BCF7-4E80-90B6-FC06E0759118}" presName="hierRoot3" presStyleCnt="0"/>
      <dgm:spPr/>
    </dgm:pt>
    <dgm:pt modelId="{7D9A3FFA-3EA2-40F3-9E16-509FC7DDC8E7}" type="pres">
      <dgm:prSet presAssocID="{46780D97-BCF7-4E80-90B6-FC06E0759118}" presName="composite3" presStyleCnt="0"/>
      <dgm:spPr/>
    </dgm:pt>
    <dgm:pt modelId="{E873629C-0F4D-4F8C-AAFE-98F085FE1E98}" type="pres">
      <dgm:prSet presAssocID="{46780D97-BCF7-4E80-90B6-FC06E0759118}" presName="background3" presStyleLbl="node3" presStyleIdx="4" presStyleCnt="9"/>
      <dgm:spPr>
        <a:ln>
          <a:solidFill>
            <a:schemeClr val="bg1"/>
          </a:solidFill>
        </a:ln>
      </dgm:spPr>
    </dgm:pt>
    <dgm:pt modelId="{09155EF7-5486-4E43-ACD5-021BE6DC90D7}" type="pres">
      <dgm:prSet presAssocID="{46780D97-BCF7-4E80-90B6-FC06E0759118}" presName="text3" presStyleLbl="fgAcc3" presStyleIdx="4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525CD6-486C-47B4-9FC3-13625B2540D7}" type="pres">
      <dgm:prSet presAssocID="{46780D97-BCF7-4E80-90B6-FC06E0759118}" presName="hierChild4" presStyleCnt="0"/>
      <dgm:spPr/>
    </dgm:pt>
    <dgm:pt modelId="{BA82443A-414D-4A88-9462-728540810EBE}" type="pres">
      <dgm:prSet presAssocID="{091EA3E8-259C-474C-9023-5BA5EAA54ED0}" presName="Name10" presStyleLbl="parChTrans1D2" presStyleIdx="2" presStyleCnt="4"/>
      <dgm:spPr/>
      <dgm:t>
        <a:bodyPr/>
        <a:lstStyle/>
        <a:p>
          <a:endParaRPr lang="en-US"/>
        </a:p>
      </dgm:t>
    </dgm:pt>
    <dgm:pt modelId="{F5F5E9AF-E20C-4D5C-BDFA-9450AE576CA8}" type="pres">
      <dgm:prSet presAssocID="{A0E63652-05AB-4AA2-82B3-F2240CD4B4F1}" presName="hierRoot2" presStyleCnt="0"/>
      <dgm:spPr/>
    </dgm:pt>
    <dgm:pt modelId="{B221A12C-2D0E-4616-989B-A53A2D9F0B81}" type="pres">
      <dgm:prSet presAssocID="{A0E63652-05AB-4AA2-82B3-F2240CD4B4F1}" presName="composite2" presStyleCnt="0"/>
      <dgm:spPr/>
    </dgm:pt>
    <dgm:pt modelId="{EACA24A9-73C3-4EA8-944B-4FDB87938EF3}" type="pres">
      <dgm:prSet presAssocID="{A0E63652-05AB-4AA2-82B3-F2240CD4B4F1}" presName="background2" presStyleLbl="node2" presStyleIdx="0" presStyleCnt="2"/>
      <dgm:spPr>
        <a:ln>
          <a:solidFill>
            <a:schemeClr val="bg1"/>
          </a:solidFill>
        </a:ln>
      </dgm:spPr>
    </dgm:pt>
    <dgm:pt modelId="{337A22A2-8E3A-43F7-8B02-6FE33F3EBF3E}" type="pres">
      <dgm:prSet presAssocID="{A0E63652-05AB-4AA2-82B3-F2240CD4B4F1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FBAA74-16C2-4B7F-A408-A2539E09BD5D}" type="pres">
      <dgm:prSet presAssocID="{A0E63652-05AB-4AA2-82B3-F2240CD4B4F1}" presName="hierChild3" presStyleCnt="0"/>
      <dgm:spPr/>
    </dgm:pt>
    <dgm:pt modelId="{01D6F863-8E23-4B39-86C6-DADED1540879}" type="pres">
      <dgm:prSet presAssocID="{4E945FC5-0729-4D13-BC22-3218E1DDAAF0}" presName="Name17" presStyleLbl="parChTrans1D3" presStyleIdx="5" presStyleCnt="9"/>
      <dgm:spPr/>
      <dgm:t>
        <a:bodyPr/>
        <a:lstStyle/>
        <a:p>
          <a:endParaRPr lang="en-US"/>
        </a:p>
      </dgm:t>
    </dgm:pt>
    <dgm:pt modelId="{9DA0D010-9321-455F-BB2E-D8DCC90EA900}" type="pres">
      <dgm:prSet presAssocID="{72BF1052-7029-44EA-9AA7-D60612EDDCD5}" presName="hierRoot3" presStyleCnt="0"/>
      <dgm:spPr/>
    </dgm:pt>
    <dgm:pt modelId="{2F288444-AB4C-4E86-BCB6-B4D5D3C4D332}" type="pres">
      <dgm:prSet presAssocID="{72BF1052-7029-44EA-9AA7-D60612EDDCD5}" presName="composite3" presStyleCnt="0"/>
      <dgm:spPr/>
    </dgm:pt>
    <dgm:pt modelId="{D753C56B-803C-4A5A-A5E8-8A541A6FDA1D}" type="pres">
      <dgm:prSet presAssocID="{72BF1052-7029-44EA-9AA7-D60612EDDCD5}" presName="background3" presStyleLbl="node3" presStyleIdx="5" presStyleCnt="9"/>
      <dgm:spPr>
        <a:ln>
          <a:solidFill>
            <a:schemeClr val="bg1"/>
          </a:solidFill>
        </a:ln>
      </dgm:spPr>
    </dgm:pt>
    <dgm:pt modelId="{5E113FEC-5A54-4B0D-9A84-9EE1AB9C15C5}" type="pres">
      <dgm:prSet presAssocID="{72BF1052-7029-44EA-9AA7-D60612EDDCD5}" presName="text3" presStyleLbl="fgAcc3" presStyleIdx="5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0799CA-479B-4F44-A21E-B21E42DB3107}" type="pres">
      <dgm:prSet presAssocID="{72BF1052-7029-44EA-9AA7-D60612EDDCD5}" presName="hierChild4" presStyleCnt="0"/>
      <dgm:spPr/>
    </dgm:pt>
    <dgm:pt modelId="{420F513D-1E9D-4CE9-B8C2-8F59276409A9}" type="pres">
      <dgm:prSet presAssocID="{23CFC5AB-FE20-4D43-B4C7-34D0633F575A}" presName="Name17" presStyleLbl="parChTrans1D3" presStyleIdx="6" presStyleCnt="9"/>
      <dgm:spPr/>
      <dgm:t>
        <a:bodyPr/>
        <a:lstStyle/>
        <a:p>
          <a:endParaRPr lang="en-US"/>
        </a:p>
      </dgm:t>
    </dgm:pt>
    <dgm:pt modelId="{1DD8AF4B-EF5D-4445-869C-D082F29BD825}" type="pres">
      <dgm:prSet presAssocID="{F24119FF-2F72-4C7F-B494-3F959AF6A2B7}" presName="hierRoot3" presStyleCnt="0"/>
      <dgm:spPr/>
    </dgm:pt>
    <dgm:pt modelId="{DB5E3052-1213-4DB7-85F9-061F17B4247E}" type="pres">
      <dgm:prSet presAssocID="{F24119FF-2F72-4C7F-B494-3F959AF6A2B7}" presName="composite3" presStyleCnt="0"/>
      <dgm:spPr/>
    </dgm:pt>
    <dgm:pt modelId="{51683218-63CD-4999-AABF-03C2408ABAED}" type="pres">
      <dgm:prSet presAssocID="{F24119FF-2F72-4C7F-B494-3F959AF6A2B7}" presName="background3" presStyleLbl="node3" presStyleIdx="6" presStyleCnt="9"/>
      <dgm:spPr>
        <a:ln>
          <a:solidFill>
            <a:schemeClr val="bg1"/>
          </a:solidFill>
        </a:ln>
      </dgm:spPr>
    </dgm:pt>
    <dgm:pt modelId="{8203BAC3-8A8B-4402-98DA-5ABA82B25DFE}" type="pres">
      <dgm:prSet presAssocID="{F24119FF-2F72-4C7F-B494-3F959AF6A2B7}" presName="text3" presStyleLbl="fgAcc3" presStyleIdx="6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7C71F0-E81A-4DD9-8876-26A330A3581C}" type="pres">
      <dgm:prSet presAssocID="{F24119FF-2F72-4C7F-B494-3F959AF6A2B7}" presName="hierChild4" presStyleCnt="0"/>
      <dgm:spPr/>
    </dgm:pt>
    <dgm:pt modelId="{118DEBBF-98FC-4778-90E0-F082521226D9}" type="pres">
      <dgm:prSet presAssocID="{DCD98D54-7618-4EA1-822D-4D498C12E4AF}" presName="Name10" presStyleLbl="parChTrans1D2" presStyleIdx="3" presStyleCnt="4"/>
      <dgm:spPr/>
      <dgm:t>
        <a:bodyPr/>
        <a:lstStyle/>
        <a:p>
          <a:endParaRPr lang="en-US"/>
        </a:p>
      </dgm:t>
    </dgm:pt>
    <dgm:pt modelId="{6FE934C2-E47A-4A90-97C5-12AFA5C9478A}" type="pres">
      <dgm:prSet presAssocID="{5265E02D-1619-45F7-A2C9-0130FD8B7B6F}" presName="hierRoot2" presStyleCnt="0"/>
      <dgm:spPr/>
    </dgm:pt>
    <dgm:pt modelId="{57C2DD73-CE34-4B9A-B6C2-5F16738F4028}" type="pres">
      <dgm:prSet presAssocID="{5265E02D-1619-45F7-A2C9-0130FD8B7B6F}" presName="composite2" presStyleCnt="0"/>
      <dgm:spPr/>
    </dgm:pt>
    <dgm:pt modelId="{93167505-BF03-4EB8-A2EC-FCD0D7D13C5A}" type="pres">
      <dgm:prSet presAssocID="{5265E02D-1619-45F7-A2C9-0130FD8B7B6F}" presName="background2" presStyleLbl="node2" presStyleIdx="1" presStyleCnt="2"/>
      <dgm:spPr>
        <a:ln>
          <a:solidFill>
            <a:schemeClr val="bg1"/>
          </a:solidFill>
        </a:ln>
      </dgm:spPr>
    </dgm:pt>
    <dgm:pt modelId="{A7F18A19-00E7-4A1B-AEE1-DDD2EDF7F80D}" type="pres">
      <dgm:prSet presAssocID="{5265E02D-1619-45F7-A2C9-0130FD8B7B6F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15A42C-5BB8-415F-B1EB-338CF1D3D249}" type="pres">
      <dgm:prSet presAssocID="{5265E02D-1619-45F7-A2C9-0130FD8B7B6F}" presName="hierChild3" presStyleCnt="0"/>
      <dgm:spPr/>
    </dgm:pt>
    <dgm:pt modelId="{E48B75D3-C297-4475-B64B-F75FD6127532}" type="pres">
      <dgm:prSet presAssocID="{900AB37B-8926-43AA-8195-7CD9692787A7}" presName="Name17" presStyleLbl="parChTrans1D3" presStyleIdx="7" presStyleCnt="9"/>
      <dgm:spPr/>
      <dgm:t>
        <a:bodyPr/>
        <a:lstStyle/>
        <a:p>
          <a:endParaRPr lang="en-US"/>
        </a:p>
      </dgm:t>
    </dgm:pt>
    <dgm:pt modelId="{00A50AE6-77D3-4086-8032-F39F6C9262EC}" type="pres">
      <dgm:prSet presAssocID="{6900E451-9350-4F12-AE8E-1D738DF54106}" presName="hierRoot3" presStyleCnt="0"/>
      <dgm:spPr/>
    </dgm:pt>
    <dgm:pt modelId="{7F4D4E31-C37C-49C1-ACF6-8F46CDF55625}" type="pres">
      <dgm:prSet presAssocID="{6900E451-9350-4F12-AE8E-1D738DF54106}" presName="composite3" presStyleCnt="0"/>
      <dgm:spPr/>
    </dgm:pt>
    <dgm:pt modelId="{D043257F-F79B-4C4B-B884-A55E6030BA39}" type="pres">
      <dgm:prSet presAssocID="{6900E451-9350-4F12-AE8E-1D738DF54106}" presName="background3" presStyleLbl="node3" presStyleIdx="7" presStyleCnt="9"/>
      <dgm:spPr>
        <a:ln>
          <a:solidFill>
            <a:schemeClr val="bg1"/>
          </a:solidFill>
        </a:ln>
      </dgm:spPr>
    </dgm:pt>
    <dgm:pt modelId="{A45B6D3A-B56A-4969-B801-D7DE877E037D}" type="pres">
      <dgm:prSet presAssocID="{6900E451-9350-4F12-AE8E-1D738DF54106}" presName="text3" presStyleLbl="fgAcc3" presStyleIdx="7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6165A2-3223-423E-BBD7-922DA7AE4A42}" type="pres">
      <dgm:prSet presAssocID="{6900E451-9350-4F12-AE8E-1D738DF54106}" presName="hierChild4" presStyleCnt="0"/>
      <dgm:spPr/>
    </dgm:pt>
    <dgm:pt modelId="{FD202776-5DD3-4717-A7E8-FD00C21A4734}" type="pres">
      <dgm:prSet presAssocID="{1F17B622-46B3-4689-8C7E-E887CB681C06}" presName="Name17" presStyleLbl="parChTrans1D3" presStyleIdx="8" presStyleCnt="9"/>
      <dgm:spPr/>
      <dgm:t>
        <a:bodyPr/>
        <a:lstStyle/>
        <a:p>
          <a:endParaRPr lang="en-US"/>
        </a:p>
      </dgm:t>
    </dgm:pt>
    <dgm:pt modelId="{74C1099C-FD77-462B-B007-3551A939C61C}" type="pres">
      <dgm:prSet presAssocID="{9C091C05-5095-4153-A657-7EEDD8168EF0}" presName="hierRoot3" presStyleCnt="0"/>
      <dgm:spPr/>
    </dgm:pt>
    <dgm:pt modelId="{32A3B443-2DC1-4083-99E4-7062AD63C1AF}" type="pres">
      <dgm:prSet presAssocID="{9C091C05-5095-4153-A657-7EEDD8168EF0}" presName="composite3" presStyleCnt="0"/>
      <dgm:spPr/>
    </dgm:pt>
    <dgm:pt modelId="{155511DF-B546-4827-96BD-2A5D665E463E}" type="pres">
      <dgm:prSet presAssocID="{9C091C05-5095-4153-A657-7EEDD8168EF0}" presName="background3" presStyleLbl="node3" presStyleIdx="8" presStyleCnt="9"/>
      <dgm:spPr>
        <a:ln>
          <a:solidFill>
            <a:schemeClr val="bg1"/>
          </a:solidFill>
        </a:ln>
      </dgm:spPr>
    </dgm:pt>
    <dgm:pt modelId="{578AFBF6-829E-4FFB-8E6C-7AF3AC0353C1}" type="pres">
      <dgm:prSet presAssocID="{9C091C05-5095-4153-A657-7EEDD8168EF0}" presName="text3" presStyleLbl="fgAcc3" presStyleIdx="8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F62D51-80D1-46C9-AD39-408948DE8092}" type="pres">
      <dgm:prSet presAssocID="{9C091C05-5095-4153-A657-7EEDD8168EF0}" presName="hierChild4" presStyleCnt="0"/>
      <dgm:spPr/>
    </dgm:pt>
  </dgm:ptLst>
  <dgm:cxnLst>
    <dgm:cxn modelId="{1047A1A0-4966-49A1-AFAA-847FDB14BFC4}" type="presOf" srcId="{FABC8475-AF89-46B4-843B-541F244DFB99}" destId="{259D516E-AE70-496F-B3C6-CBE35CB574D8}" srcOrd="0" destOrd="0" presId="urn:microsoft.com/office/officeart/2005/8/layout/hierarchy1"/>
    <dgm:cxn modelId="{384FB712-4A38-46D8-9EDD-D2456408A5EF}" type="presOf" srcId="{A0E63652-05AB-4AA2-82B3-F2240CD4B4F1}" destId="{337A22A2-8E3A-43F7-8B02-6FE33F3EBF3E}" srcOrd="0" destOrd="0" presId="urn:microsoft.com/office/officeart/2005/8/layout/hierarchy1"/>
    <dgm:cxn modelId="{2E7DD0F9-EE26-4C87-BA78-B2A2A988D931}" type="presOf" srcId="{F24119FF-2F72-4C7F-B494-3F959AF6A2B7}" destId="{8203BAC3-8A8B-4402-98DA-5ABA82B25DFE}" srcOrd="0" destOrd="0" presId="urn:microsoft.com/office/officeart/2005/8/layout/hierarchy1"/>
    <dgm:cxn modelId="{94782D22-2E9A-4385-BC53-EEDA388D0F86}" type="presOf" srcId="{71C1A5E5-54B7-4A37-80D7-3781F097E499}" destId="{DA893E1B-8FD4-4B86-AF47-8BE0933419A7}" srcOrd="0" destOrd="0" presId="urn:microsoft.com/office/officeart/2005/8/layout/hierarchy1"/>
    <dgm:cxn modelId="{09D751BE-4AF0-4C24-B192-FE690E905A19}" type="presOf" srcId="{EC4DAA48-BA8D-4079-8F3B-C8400F172F55}" destId="{B75BF44B-6EA3-42A6-85E7-B7E613AA03B8}" srcOrd="0" destOrd="0" presId="urn:microsoft.com/office/officeart/2005/8/layout/hierarchy1"/>
    <dgm:cxn modelId="{0FE6C869-551E-4096-B059-016521D0C47D}" type="presOf" srcId="{9C65BF0F-DE48-4E6D-A54D-8DDCF415F068}" destId="{BF800E53-AADE-4AA9-A0AE-A83EB86CDB25}" srcOrd="0" destOrd="0" presId="urn:microsoft.com/office/officeart/2005/8/layout/hierarchy1"/>
    <dgm:cxn modelId="{3FA310E7-8D74-48E7-8B0E-2D2EFD877149}" type="presOf" srcId="{C3CC8DD4-E8D2-401A-B696-C6C52A342336}" destId="{1A9C4C9C-6638-4AC9-9839-2AD996EADBF3}" srcOrd="0" destOrd="0" presId="urn:microsoft.com/office/officeart/2005/8/layout/hierarchy1"/>
    <dgm:cxn modelId="{3F08FA81-6E9C-4BFB-BC1C-F3DCDCE7269D}" type="presOf" srcId="{3FB12BBA-DD58-46E9-BAA1-40A4BAB7116F}" destId="{24EEADE0-4C0D-4200-94E4-A04358698DF8}" srcOrd="0" destOrd="0" presId="urn:microsoft.com/office/officeart/2005/8/layout/hierarchy1"/>
    <dgm:cxn modelId="{5BBD9692-FA5A-4CFA-8539-1426215578D2}" type="presOf" srcId="{8FE0797E-260B-42DB-A6EB-1D7D7EA61274}" destId="{801FC916-BB5B-4A60-BA5E-5C6D64D0D13D}" srcOrd="0" destOrd="0" presId="urn:microsoft.com/office/officeart/2005/8/layout/hierarchy1"/>
    <dgm:cxn modelId="{6CB3B27B-0D75-4DE8-95E0-1766BF1000B7}" type="presOf" srcId="{9C091C05-5095-4153-A657-7EEDD8168EF0}" destId="{578AFBF6-829E-4FFB-8E6C-7AF3AC0353C1}" srcOrd="0" destOrd="0" presId="urn:microsoft.com/office/officeart/2005/8/layout/hierarchy1"/>
    <dgm:cxn modelId="{5769305E-B71C-4B5D-94C2-EA3FABA63EA1}" type="presOf" srcId="{091EA3E8-259C-474C-9023-5BA5EAA54ED0}" destId="{BA82443A-414D-4A88-9462-728540810EBE}" srcOrd="0" destOrd="0" presId="urn:microsoft.com/office/officeart/2005/8/layout/hierarchy1"/>
    <dgm:cxn modelId="{B16A7FE5-A37B-405B-9709-0BBD66136683}" srcId="{3FB12BBA-DD58-46E9-BAA1-40A4BAB7116F}" destId="{A0E63652-05AB-4AA2-82B3-F2240CD4B4F1}" srcOrd="2" destOrd="0" parTransId="{091EA3E8-259C-474C-9023-5BA5EAA54ED0}" sibTransId="{F308AFC4-18BD-4611-9A3A-001CBD202C2D}"/>
    <dgm:cxn modelId="{DA08BDAB-57DD-470D-8890-6F4CF26EDD72}" type="presOf" srcId="{14F54C61-5706-4B26-9BA5-84B33E626F9C}" destId="{5A4EA018-33CC-448A-AFEB-B92C839A7C63}" srcOrd="0" destOrd="0" presId="urn:microsoft.com/office/officeart/2005/8/layout/hierarchy1"/>
    <dgm:cxn modelId="{D451CD1F-3DCB-40D0-8514-80497C6D39F8}" type="presOf" srcId="{6900E451-9350-4F12-AE8E-1D738DF54106}" destId="{A45B6D3A-B56A-4969-B801-D7DE877E037D}" srcOrd="0" destOrd="0" presId="urn:microsoft.com/office/officeart/2005/8/layout/hierarchy1"/>
    <dgm:cxn modelId="{5BB6E034-AE92-4C24-A4C9-4C76C23859DB}" srcId="{D2186CC8-1DB0-4CC7-8B99-E15D4B2E857C}" destId="{3FB12BBA-DD58-46E9-BAA1-40A4BAB7116F}" srcOrd="0" destOrd="0" parTransId="{5359AD86-6386-457D-9F5A-0ED7CBE3AA0D}" sibTransId="{BF8053E5-9082-4C7A-9EC5-5FB371E999E7}"/>
    <dgm:cxn modelId="{F3C553C9-0271-4F54-B6E8-8FDF33F53102}" type="presOf" srcId="{96D11919-5E72-492B-B8EA-3901BB434A8D}" destId="{8235C9B7-D201-440B-8804-FD0344B22F8F}" srcOrd="0" destOrd="0" presId="urn:microsoft.com/office/officeart/2005/8/layout/hierarchy1"/>
    <dgm:cxn modelId="{CB7A2912-5D9E-4AAB-AD85-D4D051DE8826}" srcId="{A0E63652-05AB-4AA2-82B3-F2240CD4B4F1}" destId="{F24119FF-2F72-4C7F-B494-3F959AF6A2B7}" srcOrd="1" destOrd="0" parTransId="{23CFC5AB-FE20-4D43-B4C7-34D0633F575A}" sibTransId="{12C1FEFF-6419-452E-B3D3-6D6F2B0C6A24}"/>
    <dgm:cxn modelId="{4A29F945-8E5B-47BA-A74D-0196561AE1EC}" type="presOf" srcId="{B14FD086-07EB-4C39-B55C-3F9AA09A7393}" destId="{2195FD2C-4EFC-4211-B10D-7E2B930907E6}" srcOrd="0" destOrd="0" presId="urn:microsoft.com/office/officeart/2005/8/layout/hierarchy1"/>
    <dgm:cxn modelId="{627982B1-8812-4D17-9771-4463274308B9}" type="presOf" srcId="{46780D97-BCF7-4E80-90B6-FC06E0759118}" destId="{09155EF7-5486-4E43-ACD5-021BE6DC90D7}" srcOrd="0" destOrd="0" presId="urn:microsoft.com/office/officeart/2005/8/layout/hierarchy1"/>
    <dgm:cxn modelId="{2287D3DD-39BB-4C7C-A47F-56E347BB0144}" srcId="{5265E02D-1619-45F7-A2C9-0130FD8B7B6F}" destId="{9C091C05-5095-4153-A657-7EEDD8168EF0}" srcOrd="1" destOrd="0" parTransId="{1F17B622-46B3-4689-8C7E-E887CB681C06}" sibTransId="{F190ED58-23F4-4078-BF02-E46115A398D0}"/>
    <dgm:cxn modelId="{73A615D7-AB94-4A29-94F4-54BBD08A4305}" type="presOf" srcId="{46278E6F-EAB2-4CF8-839B-1970880EA374}" destId="{FC38E1ED-B436-4B5D-998C-A7E035AEEE8F}" srcOrd="0" destOrd="0" presId="urn:microsoft.com/office/officeart/2005/8/layout/hierarchy1"/>
    <dgm:cxn modelId="{853C20DD-1E4E-453E-8B81-62B5EE771D88}" type="presOf" srcId="{5265E02D-1619-45F7-A2C9-0130FD8B7B6F}" destId="{A7F18A19-00E7-4A1B-AEE1-DDD2EDF7F80D}" srcOrd="0" destOrd="0" presId="urn:microsoft.com/office/officeart/2005/8/layout/hierarchy1"/>
    <dgm:cxn modelId="{E3BC9085-E562-4B7B-AA16-9D9C27523391}" srcId="{3FB12BBA-DD58-46E9-BAA1-40A4BAB7116F}" destId="{EC4DAA48-BA8D-4079-8F3B-C8400F172F55}" srcOrd="0" destOrd="0" parTransId="{558F1F1F-3ED0-49D3-95CD-03889E8A35A5}" sibTransId="{C5DDFA4A-C5B2-4983-B571-0E99ECF3422E}"/>
    <dgm:cxn modelId="{47112875-D5C6-44B8-B269-EF3E7572FDD5}" type="presOf" srcId="{23CFC5AB-FE20-4D43-B4C7-34D0633F575A}" destId="{420F513D-1E9D-4CE9-B8C2-8F59276409A9}" srcOrd="0" destOrd="0" presId="urn:microsoft.com/office/officeart/2005/8/layout/hierarchy1"/>
    <dgm:cxn modelId="{03D95122-772E-4C2F-9FA4-12E1CADDEF7C}" type="presOf" srcId="{E6AB985F-FDD0-4FAF-AEB9-B57590E90416}" destId="{CD17A95A-40F4-4871-A54B-448DC31034BC}" srcOrd="0" destOrd="0" presId="urn:microsoft.com/office/officeart/2005/8/layout/hierarchy1"/>
    <dgm:cxn modelId="{FCBB281E-FBD1-4BE6-8191-6C00D69007EC}" srcId="{7C1C169E-0742-4FBA-9ADC-5540E86F7ADC}" destId="{46780D97-BCF7-4E80-90B6-FC06E0759118}" srcOrd="2" destOrd="0" parTransId="{E6AB985F-FDD0-4FAF-AEB9-B57590E90416}" sibTransId="{E464663B-12E2-417F-B6E0-F60CCC1A4E05}"/>
    <dgm:cxn modelId="{843F032A-2B79-49DB-81BE-9227096BEDD5}" srcId="{5265E02D-1619-45F7-A2C9-0130FD8B7B6F}" destId="{6900E451-9350-4F12-AE8E-1D738DF54106}" srcOrd="0" destOrd="0" parTransId="{900AB37B-8926-43AA-8195-7CD9692787A7}" sibTransId="{77EE1FF0-E0E7-4C53-B13D-7A0C45661407}"/>
    <dgm:cxn modelId="{6D71A756-E0C0-4D05-9035-D374DA1E7095}" srcId="{EC4DAA48-BA8D-4079-8F3B-C8400F172F55}" destId="{9C65BF0F-DE48-4E6D-A54D-8DDCF415F068}" srcOrd="1" destOrd="0" parTransId="{71C1A5E5-54B7-4A37-80D7-3781F097E499}" sibTransId="{D4CE9977-CE3F-4430-9C21-092AA4E222ED}"/>
    <dgm:cxn modelId="{AC923340-D0C6-4B11-A28E-8EE1C5E8F24E}" type="presOf" srcId="{900AB37B-8926-43AA-8195-7CD9692787A7}" destId="{E48B75D3-C297-4475-B64B-F75FD6127532}" srcOrd="0" destOrd="0" presId="urn:microsoft.com/office/officeart/2005/8/layout/hierarchy1"/>
    <dgm:cxn modelId="{5CAFC8A3-EA50-4D85-93C3-5006775B7BC8}" srcId="{A0E63652-05AB-4AA2-82B3-F2240CD4B4F1}" destId="{72BF1052-7029-44EA-9AA7-D60612EDDCD5}" srcOrd="0" destOrd="0" parTransId="{4E945FC5-0729-4D13-BC22-3218E1DDAAF0}" sibTransId="{9D0CC19D-3CB0-40F8-A0AF-050C7861EF24}"/>
    <dgm:cxn modelId="{04333DF5-A529-42F8-8B90-34EF6B57EC5A}" srcId="{EC4DAA48-BA8D-4079-8F3B-C8400F172F55}" destId="{14F54C61-5706-4B26-9BA5-84B33E626F9C}" srcOrd="0" destOrd="0" parTransId="{C3CC8DD4-E8D2-401A-B696-C6C52A342336}" sibTransId="{7F48A20E-3875-4A83-820B-F211B9D1BF6A}"/>
    <dgm:cxn modelId="{348B4B7D-C8EA-4361-B383-2823DB572E21}" srcId="{3FB12BBA-DD58-46E9-BAA1-40A4BAB7116F}" destId="{7C1C169E-0742-4FBA-9ADC-5540E86F7ADC}" srcOrd="1" destOrd="0" parTransId="{B14FD086-07EB-4C39-B55C-3F9AA09A7393}" sibTransId="{2A2515EE-4E82-4972-9049-70360548C44A}"/>
    <dgm:cxn modelId="{97A3E54C-3D86-41D5-A2E4-7E998801AE41}" type="presOf" srcId="{DCD98D54-7618-4EA1-822D-4D498C12E4AF}" destId="{118DEBBF-98FC-4778-90E0-F082521226D9}" srcOrd="0" destOrd="0" presId="urn:microsoft.com/office/officeart/2005/8/layout/hierarchy1"/>
    <dgm:cxn modelId="{3360969F-5654-4C23-80F8-AB37878B3F87}" srcId="{7C1C169E-0742-4FBA-9ADC-5540E86F7ADC}" destId="{FABC8475-AF89-46B4-843B-541F244DFB99}" srcOrd="1" destOrd="0" parTransId="{8FE0797E-260B-42DB-A6EB-1D7D7EA61274}" sibTransId="{7F231E94-D036-4099-AD0E-BBFE06584F56}"/>
    <dgm:cxn modelId="{07E43F20-BB6E-4E6B-9E12-2F3BF74E976F}" type="presOf" srcId="{D2186CC8-1DB0-4CC7-8B99-E15D4B2E857C}" destId="{E15CD2B7-27FC-400C-8527-6C15C77EB5D8}" srcOrd="0" destOrd="0" presId="urn:microsoft.com/office/officeart/2005/8/layout/hierarchy1"/>
    <dgm:cxn modelId="{FE97595B-7DAE-4D34-92A5-1B4D614B06EC}" type="presOf" srcId="{7C1C169E-0742-4FBA-9ADC-5540E86F7ADC}" destId="{DFF64DD4-2AE9-413A-86DD-C07336B030B5}" srcOrd="0" destOrd="0" presId="urn:microsoft.com/office/officeart/2005/8/layout/hierarchy1"/>
    <dgm:cxn modelId="{45A4704C-6FD4-4E1E-9FA7-BEE30258CD56}" type="presOf" srcId="{1F17B622-46B3-4689-8C7E-E887CB681C06}" destId="{FD202776-5DD3-4717-A7E8-FD00C21A4734}" srcOrd="0" destOrd="0" presId="urn:microsoft.com/office/officeart/2005/8/layout/hierarchy1"/>
    <dgm:cxn modelId="{FDB5323D-7825-4BA7-8030-745CCF66B7AE}" type="presOf" srcId="{72BF1052-7029-44EA-9AA7-D60612EDDCD5}" destId="{5E113FEC-5A54-4B0D-9A84-9EE1AB9C15C5}" srcOrd="0" destOrd="0" presId="urn:microsoft.com/office/officeart/2005/8/layout/hierarchy1"/>
    <dgm:cxn modelId="{163CE602-D14D-4E65-9B08-8EE460CE9935}" srcId="{3FB12BBA-DD58-46E9-BAA1-40A4BAB7116F}" destId="{5265E02D-1619-45F7-A2C9-0130FD8B7B6F}" srcOrd="3" destOrd="0" parTransId="{DCD98D54-7618-4EA1-822D-4D498C12E4AF}" sibTransId="{85562AD3-CD51-4261-B1C3-91968DA153D3}"/>
    <dgm:cxn modelId="{4A0845F5-9829-4984-A51C-95D1E72EC93B}" type="presOf" srcId="{558F1F1F-3ED0-49D3-95CD-03889E8A35A5}" destId="{38D4D4E0-CA6A-4585-878F-721429FD3288}" srcOrd="0" destOrd="0" presId="urn:microsoft.com/office/officeart/2005/8/layout/hierarchy1"/>
    <dgm:cxn modelId="{CC4C3077-F755-4626-A2E3-4C7F07E5F277}" srcId="{7C1C169E-0742-4FBA-9ADC-5540E86F7ADC}" destId="{46278E6F-EAB2-4CF8-839B-1970880EA374}" srcOrd="0" destOrd="0" parTransId="{96D11919-5E72-492B-B8EA-3901BB434A8D}" sibTransId="{B20F8173-2FD0-46B2-BB2C-2C2E88B991D8}"/>
    <dgm:cxn modelId="{8A713968-46D4-44EF-BC03-F9EFDFF4A716}" type="presOf" srcId="{4E945FC5-0729-4D13-BC22-3218E1DDAAF0}" destId="{01D6F863-8E23-4B39-86C6-DADED1540879}" srcOrd="0" destOrd="0" presId="urn:microsoft.com/office/officeart/2005/8/layout/hierarchy1"/>
    <dgm:cxn modelId="{B433E87A-7122-497D-AE59-0FFE3BDFF54B}" type="presParOf" srcId="{E15CD2B7-27FC-400C-8527-6C15C77EB5D8}" destId="{566DF1E9-518D-4A0F-9355-BDD1F8C1410C}" srcOrd="0" destOrd="0" presId="urn:microsoft.com/office/officeart/2005/8/layout/hierarchy1"/>
    <dgm:cxn modelId="{7674D18A-1306-4271-B60E-6B25BD1D3857}" type="presParOf" srcId="{566DF1E9-518D-4A0F-9355-BDD1F8C1410C}" destId="{15CB74AA-49D6-4CA0-B3A2-97A032978D31}" srcOrd="0" destOrd="0" presId="urn:microsoft.com/office/officeart/2005/8/layout/hierarchy1"/>
    <dgm:cxn modelId="{30F4FA30-EF30-4F05-8787-4029C97C3EAD}" type="presParOf" srcId="{15CB74AA-49D6-4CA0-B3A2-97A032978D31}" destId="{DC40A0F7-2009-4A04-ABE8-E46D001C7FB6}" srcOrd="0" destOrd="0" presId="urn:microsoft.com/office/officeart/2005/8/layout/hierarchy1"/>
    <dgm:cxn modelId="{BF06D3FF-C4EF-4A9D-8ADB-18F500F0DD2E}" type="presParOf" srcId="{15CB74AA-49D6-4CA0-B3A2-97A032978D31}" destId="{24EEADE0-4C0D-4200-94E4-A04358698DF8}" srcOrd="1" destOrd="0" presId="urn:microsoft.com/office/officeart/2005/8/layout/hierarchy1"/>
    <dgm:cxn modelId="{DC9D8C49-B86E-4EE4-BA11-E125AE2A97BC}" type="presParOf" srcId="{566DF1E9-518D-4A0F-9355-BDD1F8C1410C}" destId="{CC104710-21DC-4C89-A835-B5615E4131CB}" srcOrd="1" destOrd="0" presId="urn:microsoft.com/office/officeart/2005/8/layout/hierarchy1"/>
    <dgm:cxn modelId="{4E7F7A94-2D13-4A9A-AA17-F54F0086A102}" type="presParOf" srcId="{CC104710-21DC-4C89-A835-B5615E4131CB}" destId="{38D4D4E0-CA6A-4585-878F-721429FD3288}" srcOrd="0" destOrd="0" presId="urn:microsoft.com/office/officeart/2005/8/layout/hierarchy1"/>
    <dgm:cxn modelId="{1BE99F39-A57C-4630-805F-0A1E439E06E4}" type="presParOf" srcId="{CC104710-21DC-4C89-A835-B5615E4131CB}" destId="{3D5C4264-FF88-4743-A7A8-C2804501E3D9}" srcOrd="1" destOrd="0" presId="urn:microsoft.com/office/officeart/2005/8/layout/hierarchy1"/>
    <dgm:cxn modelId="{3219AADB-77D3-4162-9C51-403B64D671D8}" type="presParOf" srcId="{3D5C4264-FF88-4743-A7A8-C2804501E3D9}" destId="{005C0BAF-D244-4B45-864D-68B2F1793F0D}" srcOrd="0" destOrd="0" presId="urn:microsoft.com/office/officeart/2005/8/layout/hierarchy1"/>
    <dgm:cxn modelId="{4E5AF15F-E06F-4CEF-B38B-19F93996D190}" type="presParOf" srcId="{005C0BAF-D244-4B45-864D-68B2F1793F0D}" destId="{3A3BDA57-A061-4E6D-BDEB-ACFC15B2053F}" srcOrd="0" destOrd="0" presId="urn:microsoft.com/office/officeart/2005/8/layout/hierarchy1"/>
    <dgm:cxn modelId="{B07AA053-4C13-4B00-9F61-52F44C765ACA}" type="presParOf" srcId="{005C0BAF-D244-4B45-864D-68B2F1793F0D}" destId="{B75BF44B-6EA3-42A6-85E7-B7E613AA03B8}" srcOrd="1" destOrd="0" presId="urn:microsoft.com/office/officeart/2005/8/layout/hierarchy1"/>
    <dgm:cxn modelId="{AF76559F-772B-4245-B56A-8ACB1195FA35}" type="presParOf" srcId="{3D5C4264-FF88-4743-A7A8-C2804501E3D9}" destId="{E60F95ED-1C04-46F3-B697-667D6E4D598B}" srcOrd="1" destOrd="0" presId="urn:microsoft.com/office/officeart/2005/8/layout/hierarchy1"/>
    <dgm:cxn modelId="{802C9B42-D4E8-41EA-A036-DBDF7ACC90CB}" type="presParOf" srcId="{E60F95ED-1C04-46F3-B697-667D6E4D598B}" destId="{1A9C4C9C-6638-4AC9-9839-2AD996EADBF3}" srcOrd="0" destOrd="0" presId="urn:microsoft.com/office/officeart/2005/8/layout/hierarchy1"/>
    <dgm:cxn modelId="{CB5FA5F3-0718-43DD-B3DE-9B6BA37FFC18}" type="presParOf" srcId="{E60F95ED-1C04-46F3-B697-667D6E4D598B}" destId="{E3911BB3-14A8-4DC9-BF72-43793C632EE5}" srcOrd="1" destOrd="0" presId="urn:microsoft.com/office/officeart/2005/8/layout/hierarchy1"/>
    <dgm:cxn modelId="{88C288DC-E6B7-4B4D-8F41-8BF43F0A47D7}" type="presParOf" srcId="{E3911BB3-14A8-4DC9-BF72-43793C632EE5}" destId="{A487D250-EAA8-49E5-8665-F4F160318872}" srcOrd="0" destOrd="0" presId="urn:microsoft.com/office/officeart/2005/8/layout/hierarchy1"/>
    <dgm:cxn modelId="{72A031A8-5652-41FB-A1EF-E21DDE4FE5DD}" type="presParOf" srcId="{A487D250-EAA8-49E5-8665-F4F160318872}" destId="{2DF681C5-634B-4481-AD5D-8071C64DE9A3}" srcOrd="0" destOrd="0" presId="urn:microsoft.com/office/officeart/2005/8/layout/hierarchy1"/>
    <dgm:cxn modelId="{ACE80082-46D4-464E-92D5-C03BE16ACF81}" type="presParOf" srcId="{A487D250-EAA8-49E5-8665-F4F160318872}" destId="{5A4EA018-33CC-448A-AFEB-B92C839A7C63}" srcOrd="1" destOrd="0" presId="urn:microsoft.com/office/officeart/2005/8/layout/hierarchy1"/>
    <dgm:cxn modelId="{85A839CC-9F80-4918-9776-DDACA19F5920}" type="presParOf" srcId="{E3911BB3-14A8-4DC9-BF72-43793C632EE5}" destId="{B12ECE69-004E-4BA1-9F61-574023C97E4C}" srcOrd="1" destOrd="0" presId="urn:microsoft.com/office/officeart/2005/8/layout/hierarchy1"/>
    <dgm:cxn modelId="{21676017-8AC9-40B1-999F-389F739F9A4C}" type="presParOf" srcId="{E60F95ED-1C04-46F3-B697-667D6E4D598B}" destId="{DA893E1B-8FD4-4B86-AF47-8BE0933419A7}" srcOrd="2" destOrd="0" presId="urn:microsoft.com/office/officeart/2005/8/layout/hierarchy1"/>
    <dgm:cxn modelId="{77791AAC-EB49-4ABD-A919-AF69A4190EB4}" type="presParOf" srcId="{E60F95ED-1C04-46F3-B697-667D6E4D598B}" destId="{5F197877-24A9-4426-B9A1-555C8B98326D}" srcOrd="3" destOrd="0" presId="urn:microsoft.com/office/officeart/2005/8/layout/hierarchy1"/>
    <dgm:cxn modelId="{C5C39319-4D9C-4B77-8247-E7C0C9538656}" type="presParOf" srcId="{5F197877-24A9-4426-B9A1-555C8B98326D}" destId="{D896F0CF-8BE0-4700-B3CC-35EDEAAAE3EB}" srcOrd="0" destOrd="0" presId="urn:microsoft.com/office/officeart/2005/8/layout/hierarchy1"/>
    <dgm:cxn modelId="{2F529465-22AC-43AD-883F-F3F2706D6A58}" type="presParOf" srcId="{D896F0CF-8BE0-4700-B3CC-35EDEAAAE3EB}" destId="{3EF242D0-CDCD-42F4-894F-6F1AB7E1E5BB}" srcOrd="0" destOrd="0" presId="urn:microsoft.com/office/officeart/2005/8/layout/hierarchy1"/>
    <dgm:cxn modelId="{83AA1160-DEE5-4FD8-A805-B03F72C18469}" type="presParOf" srcId="{D896F0CF-8BE0-4700-B3CC-35EDEAAAE3EB}" destId="{BF800E53-AADE-4AA9-A0AE-A83EB86CDB25}" srcOrd="1" destOrd="0" presId="urn:microsoft.com/office/officeart/2005/8/layout/hierarchy1"/>
    <dgm:cxn modelId="{08066C30-6558-42DA-8586-5D6E9D9694B8}" type="presParOf" srcId="{5F197877-24A9-4426-B9A1-555C8B98326D}" destId="{F713D915-9554-4DDA-B681-9A62BC352D6E}" srcOrd="1" destOrd="0" presId="urn:microsoft.com/office/officeart/2005/8/layout/hierarchy1"/>
    <dgm:cxn modelId="{1246EC63-8433-468F-A2D9-EF67D83E6332}" type="presParOf" srcId="{CC104710-21DC-4C89-A835-B5615E4131CB}" destId="{2195FD2C-4EFC-4211-B10D-7E2B930907E6}" srcOrd="2" destOrd="0" presId="urn:microsoft.com/office/officeart/2005/8/layout/hierarchy1"/>
    <dgm:cxn modelId="{91828ABB-2B15-4F3A-A476-E8E544FC1376}" type="presParOf" srcId="{CC104710-21DC-4C89-A835-B5615E4131CB}" destId="{A96EAFF8-A0C3-4FC7-85C1-2B54C9B6499A}" srcOrd="3" destOrd="0" presId="urn:microsoft.com/office/officeart/2005/8/layout/hierarchy1"/>
    <dgm:cxn modelId="{5110EB4A-0570-4731-8973-CE6727F1FCC7}" type="presParOf" srcId="{A96EAFF8-A0C3-4FC7-85C1-2B54C9B6499A}" destId="{54736986-F1A2-4CD4-A307-CCC333C89374}" srcOrd="0" destOrd="0" presId="urn:microsoft.com/office/officeart/2005/8/layout/hierarchy1"/>
    <dgm:cxn modelId="{E2894180-7AD8-4EB0-A556-57D359C7DDC9}" type="presParOf" srcId="{54736986-F1A2-4CD4-A307-CCC333C89374}" destId="{CFE2DB0B-BCC6-4BC3-8BD3-7FBED6525B8D}" srcOrd="0" destOrd="0" presId="urn:microsoft.com/office/officeart/2005/8/layout/hierarchy1"/>
    <dgm:cxn modelId="{5DA12AC2-81EF-4584-98D5-257D6D45A0B4}" type="presParOf" srcId="{54736986-F1A2-4CD4-A307-CCC333C89374}" destId="{DFF64DD4-2AE9-413A-86DD-C07336B030B5}" srcOrd="1" destOrd="0" presId="urn:microsoft.com/office/officeart/2005/8/layout/hierarchy1"/>
    <dgm:cxn modelId="{5E397175-7BB1-4B1A-9259-0FA62DC4A81C}" type="presParOf" srcId="{A96EAFF8-A0C3-4FC7-85C1-2B54C9B6499A}" destId="{ACFB76E8-DE4B-4640-AC93-CA0740D050F0}" srcOrd="1" destOrd="0" presId="urn:microsoft.com/office/officeart/2005/8/layout/hierarchy1"/>
    <dgm:cxn modelId="{E725F914-F004-4A62-AE02-BD482983DA99}" type="presParOf" srcId="{ACFB76E8-DE4B-4640-AC93-CA0740D050F0}" destId="{8235C9B7-D201-440B-8804-FD0344B22F8F}" srcOrd="0" destOrd="0" presId="urn:microsoft.com/office/officeart/2005/8/layout/hierarchy1"/>
    <dgm:cxn modelId="{AC78298B-687E-4587-988C-126CFB1465B8}" type="presParOf" srcId="{ACFB76E8-DE4B-4640-AC93-CA0740D050F0}" destId="{72ED755E-296F-4949-94CC-15A5A52A1D05}" srcOrd="1" destOrd="0" presId="urn:microsoft.com/office/officeart/2005/8/layout/hierarchy1"/>
    <dgm:cxn modelId="{8D4619EF-163D-47B0-8FB8-3B24F7C49136}" type="presParOf" srcId="{72ED755E-296F-4949-94CC-15A5A52A1D05}" destId="{CED56EA7-B126-42F9-8CF4-B51EB693B2EA}" srcOrd="0" destOrd="0" presId="urn:microsoft.com/office/officeart/2005/8/layout/hierarchy1"/>
    <dgm:cxn modelId="{89869D6D-CE58-45FA-9248-334E1A9C9BBD}" type="presParOf" srcId="{CED56EA7-B126-42F9-8CF4-B51EB693B2EA}" destId="{CBF7E797-D944-442A-8768-59D6DE5E18C2}" srcOrd="0" destOrd="0" presId="urn:microsoft.com/office/officeart/2005/8/layout/hierarchy1"/>
    <dgm:cxn modelId="{52C1BEFC-09BE-4CB9-A1ED-1F0AF60B8668}" type="presParOf" srcId="{CED56EA7-B126-42F9-8CF4-B51EB693B2EA}" destId="{FC38E1ED-B436-4B5D-998C-A7E035AEEE8F}" srcOrd="1" destOrd="0" presId="urn:microsoft.com/office/officeart/2005/8/layout/hierarchy1"/>
    <dgm:cxn modelId="{6BB0AF01-7A88-4FC5-BA01-8F1E9F745CD0}" type="presParOf" srcId="{72ED755E-296F-4949-94CC-15A5A52A1D05}" destId="{ADD0267F-D2A2-4D77-ADAE-AB35CF1C797D}" srcOrd="1" destOrd="0" presId="urn:microsoft.com/office/officeart/2005/8/layout/hierarchy1"/>
    <dgm:cxn modelId="{34E007D4-EF16-4DD6-820D-84E7B162E0F5}" type="presParOf" srcId="{ACFB76E8-DE4B-4640-AC93-CA0740D050F0}" destId="{801FC916-BB5B-4A60-BA5E-5C6D64D0D13D}" srcOrd="2" destOrd="0" presId="urn:microsoft.com/office/officeart/2005/8/layout/hierarchy1"/>
    <dgm:cxn modelId="{9F308C07-4E8C-4622-92E1-C26A45FB293C}" type="presParOf" srcId="{ACFB76E8-DE4B-4640-AC93-CA0740D050F0}" destId="{F45289EA-2B34-465B-A7AC-E6F4C8D056A9}" srcOrd="3" destOrd="0" presId="urn:microsoft.com/office/officeart/2005/8/layout/hierarchy1"/>
    <dgm:cxn modelId="{BBC7B243-69EA-47AA-9F8B-A8848D920D0C}" type="presParOf" srcId="{F45289EA-2B34-465B-A7AC-E6F4C8D056A9}" destId="{ADD6EA52-6057-4F4E-89FF-5E22BE04BFFD}" srcOrd="0" destOrd="0" presId="urn:microsoft.com/office/officeart/2005/8/layout/hierarchy1"/>
    <dgm:cxn modelId="{BF260822-5B45-4ACD-8FA7-3E6836F6EBFB}" type="presParOf" srcId="{ADD6EA52-6057-4F4E-89FF-5E22BE04BFFD}" destId="{DC0DB9C9-996F-4A9A-8DBB-88DB7DDF41DB}" srcOrd="0" destOrd="0" presId="urn:microsoft.com/office/officeart/2005/8/layout/hierarchy1"/>
    <dgm:cxn modelId="{9B8F9EFC-6928-4125-9636-6F643733FB73}" type="presParOf" srcId="{ADD6EA52-6057-4F4E-89FF-5E22BE04BFFD}" destId="{259D516E-AE70-496F-B3C6-CBE35CB574D8}" srcOrd="1" destOrd="0" presId="urn:microsoft.com/office/officeart/2005/8/layout/hierarchy1"/>
    <dgm:cxn modelId="{07A9AA27-28DD-4C3C-9E01-EE5C86A20081}" type="presParOf" srcId="{F45289EA-2B34-465B-A7AC-E6F4C8D056A9}" destId="{85CB571A-A9D9-40B3-A65A-D594E54AA534}" srcOrd="1" destOrd="0" presId="urn:microsoft.com/office/officeart/2005/8/layout/hierarchy1"/>
    <dgm:cxn modelId="{789C6157-790C-4A42-97B1-92D612AA70C3}" type="presParOf" srcId="{ACFB76E8-DE4B-4640-AC93-CA0740D050F0}" destId="{CD17A95A-40F4-4871-A54B-448DC31034BC}" srcOrd="4" destOrd="0" presId="urn:microsoft.com/office/officeart/2005/8/layout/hierarchy1"/>
    <dgm:cxn modelId="{CC5D4E13-08BF-4805-876F-F66AC2610B2E}" type="presParOf" srcId="{ACFB76E8-DE4B-4640-AC93-CA0740D050F0}" destId="{AA18E733-ABB3-44C6-A504-58AD151CF77C}" srcOrd="5" destOrd="0" presId="urn:microsoft.com/office/officeart/2005/8/layout/hierarchy1"/>
    <dgm:cxn modelId="{204D1744-E474-44D6-95E9-FB0B9C63D48B}" type="presParOf" srcId="{AA18E733-ABB3-44C6-A504-58AD151CF77C}" destId="{7D9A3FFA-3EA2-40F3-9E16-509FC7DDC8E7}" srcOrd="0" destOrd="0" presId="urn:microsoft.com/office/officeart/2005/8/layout/hierarchy1"/>
    <dgm:cxn modelId="{171397F3-18CF-409C-AF25-F5451BBF8D00}" type="presParOf" srcId="{7D9A3FFA-3EA2-40F3-9E16-509FC7DDC8E7}" destId="{E873629C-0F4D-4F8C-AAFE-98F085FE1E98}" srcOrd="0" destOrd="0" presId="urn:microsoft.com/office/officeart/2005/8/layout/hierarchy1"/>
    <dgm:cxn modelId="{F0945487-83DF-4A0E-B895-91B99BC2CD7C}" type="presParOf" srcId="{7D9A3FFA-3EA2-40F3-9E16-509FC7DDC8E7}" destId="{09155EF7-5486-4E43-ACD5-021BE6DC90D7}" srcOrd="1" destOrd="0" presId="urn:microsoft.com/office/officeart/2005/8/layout/hierarchy1"/>
    <dgm:cxn modelId="{A68177DB-E9AC-4508-A734-7ACF4B241E36}" type="presParOf" srcId="{AA18E733-ABB3-44C6-A504-58AD151CF77C}" destId="{40525CD6-486C-47B4-9FC3-13625B2540D7}" srcOrd="1" destOrd="0" presId="urn:microsoft.com/office/officeart/2005/8/layout/hierarchy1"/>
    <dgm:cxn modelId="{B478E603-701C-4AF1-B686-6BBB36B84AE8}" type="presParOf" srcId="{CC104710-21DC-4C89-A835-B5615E4131CB}" destId="{BA82443A-414D-4A88-9462-728540810EBE}" srcOrd="4" destOrd="0" presId="urn:microsoft.com/office/officeart/2005/8/layout/hierarchy1"/>
    <dgm:cxn modelId="{1D96DAD7-8276-4461-B541-35C4227FDA2A}" type="presParOf" srcId="{CC104710-21DC-4C89-A835-B5615E4131CB}" destId="{F5F5E9AF-E20C-4D5C-BDFA-9450AE576CA8}" srcOrd="5" destOrd="0" presId="urn:microsoft.com/office/officeart/2005/8/layout/hierarchy1"/>
    <dgm:cxn modelId="{8A062AEF-2575-4668-944A-C9BC25B85392}" type="presParOf" srcId="{F5F5E9AF-E20C-4D5C-BDFA-9450AE576CA8}" destId="{B221A12C-2D0E-4616-989B-A53A2D9F0B81}" srcOrd="0" destOrd="0" presId="urn:microsoft.com/office/officeart/2005/8/layout/hierarchy1"/>
    <dgm:cxn modelId="{B0956281-9A72-405A-8E75-AA6AB5BF5F0A}" type="presParOf" srcId="{B221A12C-2D0E-4616-989B-A53A2D9F0B81}" destId="{EACA24A9-73C3-4EA8-944B-4FDB87938EF3}" srcOrd="0" destOrd="0" presId="urn:microsoft.com/office/officeart/2005/8/layout/hierarchy1"/>
    <dgm:cxn modelId="{5C9EC988-673D-4FAA-B3FC-48D4D5EFD704}" type="presParOf" srcId="{B221A12C-2D0E-4616-989B-A53A2D9F0B81}" destId="{337A22A2-8E3A-43F7-8B02-6FE33F3EBF3E}" srcOrd="1" destOrd="0" presId="urn:microsoft.com/office/officeart/2005/8/layout/hierarchy1"/>
    <dgm:cxn modelId="{A1D24393-D458-4CA1-B942-6F86614E95F5}" type="presParOf" srcId="{F5F5E9AF-E20C-4D5C-BDFA-9450AE576CA8}" destId="{E0FBAA74-16C2-4B7F-A408-A2539E09BD5D}" srcOrd="1" destOrd="0" presId="urn:microsoft.com/office/officeart/2005/8/layout/hierarchy1"/>
    <dgm:cxn modelId="{0D4DBF1C-6E9F-47AE-A4D2-BACC2F5B8A01}" type="presParOf" srcId="{E0FBAA74-16C2-4B7F-A408-A2539E09BD5D}" destId="{01D6F863-8E23-4B39-86C6-DADED1540879}" srcOrd="0" destOrd="0" presId="urn:microsoft.com/office/officeart/2005/8/layout/hierarchy1"/>
    <dgm:cxn modelId="{3E070024-85C6-497B-A393-357504BA1528}" type="presParOf" srcId="{E0FBAA74-16C2-4B7F-A408-A2539E09BD5D}" destId="{9DA0D010-9321-455F-BB2E-D8DCC90EA900}" srcOrd="1" destOrd="0" presId="urn:microsoft.com/office/officeart/2005/8/layout/hierarchy1"/>
    <dgm:cxn modelId="{49020657-62C4-41C0-A20D-9FA0621C8A30}" type="presParOf" srcId="{9DA0D010-9321-455F-BB2E-D8DCC90EA900}" destId="{2F288444-AB4C-4E86-BCB6-B4D5D3C4D332}" srcOrd="0" destOrd="0" presId="urn:microsoft.com/office/officeart/2005/8/layout/hierarchy1"/>
    <dgm:cxn modelId="{75715570-8E40-4B46-8F96-86045917F964}" type="presParOf" srcId="{2F288444-AB4C-4E86-BCB6-B4D5D3C4D332}" destId="{D753C56B-803C-4A5A-A5E8-8A541A6FDA1D}" srcOrd="0" destOrd="0" presId="urn:microsoft.com/office/officeart/2005/8/layout/hierarchy1"/>
    <dgm:cxn modelId="{09E1FBB8-9D8C-4FA4-9194-B4505AC246E2}" type="presParOf" srcId="{2F288444-AB4C-4E86-BCB6-B4D5D3C4D332}" destId="{5E113FEC-5A54-4B0D-9A84-9EE1AB9C15C5}" srcOrd="1" destOrd="0" presId="urn:microsoft.com/office/officeart/2005/8/layout/hierarchy1"/>
    <dgm:cxn modelId="{60A0521F-0286-4828-923A-4250B5E6D4AF}" type="presParOf" srcId="{9DA0D010-9321-455F-BB2E-D8DCC90EA900}" destId="{910799CA-479B-4F44-A21E-B21E42DB3107}" srcOrd="1" destOrd="0" presId="urn:microsoft.com/office/officeart/2005/8/layout/hierarchy1"/>
    <dgm:cxn modelId="{BE658E96-5248-451E-B298-18C908C3901B}" type="presParOf" srcId="{E0FBAA74-16C2-4B7F-A408-A2539E09BD5D}" destId="{420F513D-1E9D-4CE9-B8C2-8F59276409A9}" srcOrd="2" destOrd="0" presId="urn:microsoft.com/office/officeart/2005/8/layout/hierarchy1"/>
    <dgm:cxn modelId="{AEABC3C6-7BDD-4F85-A337-3B359696D7A2}" type="presParOf" srcId="{E0FBAA74-16C2-4B7F-A408-A2539E09BD5D}" destId="{1DD8AF4B-EF5D-4445-869C-D082F29BD825}" srcOrd="3" destOrd="0" presId="urn:microsoft.com/office/officeart/2005/8/layout/hierarchy1"/>
    <dgm:cxn modelId="{CFE40A78-9FC1-4338-BAC8-03EAE8B76A06}" type="presParOf" srcId="{1DD8AF4B-EF5D-4445-869C-D082F29BD825}" destId="{DB5E3052-1213-4DB7-85F9-061F17B4247E}" srcOrd="0" destOrd="0" presId="urn:microsoft.com/office/officeart/2005/8/layout/hierarchy1"/>
    <dgm:cxn modelId="{7489FB02-3D10-49AC-9817-817FE1E8E9E8}" type="presParOf" srcId="{DB5E3052-1213-4DB7-85F9-061F17B4247E}" destId="{51683218-63CD-4999-AABF-03C2408ABAED}" srcOrd="0" destOrd="0" presId="urn:microsoft.com/office/officeart/2005/8/layout/hierarchy1"/>
    <dgm:cxn modelId="{1F3DBBD1-24A5-44C0-B8D7-E89BB5277043}" type="presParOf" srcId="{DB5E3052-1213-4DB7-85F9-061F17B4247E}" destId="{8203BAC3-8A8B-4402-98DA-5ABA82B25DFE}" srcOrd="1" destOrd="0" presId="urn:microsoft.com/office/officeart/2005/8/layout/hierarchy1"/>
    <dgm:cxn modelId="{5E89D663-CD38-4D81-99F2-A2B2BA39E2E7}" type="presParOf" srcId="{1DD8AF4B-EF5D-4445-869C-D082F29BD825}" destId="{157C71F0-E81A-4DD9-8876-26A330A3581C}" srcOrd="1" destOrd="0" presId="urn:microsoft.com/office/officeart/2005/8/layout/hierarchy1"/>
    <dgm:cxn modelId="{B3D1D275-2737-468C-B27B-DA1C9BB0C58A}" type="presParOf" srcId="{CC104710-21DC-4C89-A835-B5615E4131CB}" destId="{118DEBBF-98FC-4778-90E0-F082521226D9}" srcOrd="6" destOrd="0" presId="urn:microsoft.com/office/officeart/2005/8/layout/hierarchy1"/>
    <dgm:cxn modelId="{F3D551CC-1643-49DA-8823-18D11808BFFB}" type="presParOf" srcId="{CC104710-21DC-4C89-A835-B5615E4131CB}" destId="{6FE934C2-E47A-4A90-97C5-12AFA5C9478A}" srcOrd="7" destOrd="0" presId="urn:microsoft.com/office/officeart/2005/8/layout/hierarchy1"/>
    <dgm:cxn modelId="{C9B3DD2D-724A-4793-8B09-EA208FFB5087}" type="presParOf" srcId="{6FE934C2-E47A-4A90-97C5-12AFA5C9478A}" destId="{57C2DD73-CE34-4B9A-B6C2-5F16738F4028}" srcOrd="0" destOrd="0" presId="urn:microsoft.com/office/officeart/2005/8/layout/hierarchy1"/>
    <dgm:cxn modelId="{EC185C39-A34E-4A3B-A8A7-55B0D04A5F75}" type="presParOf" srcId="{57C2DD73-CE34-4B9A-B6C2-5F16738F4028}" destId="{93167505-BF03-4EB8-A2EC-FCD0D7D13C5A}" srcOrd="0" destOrd="0" presId="urn:microsoft.com/office/officeart/2005/8/layout/hierarchy1"/>
    <dgm:cxn modelId="{888219EB-C0D8-4B22-8224-5554B0AA6F1E}" type="presParOf" srcId="{57C2DD73-CE34-4B9A-B6C2-5F16738F4028}" destId="{A7F18A19-00E7-4A1B-AEE1-DDD2EDF7F80D}" srcOrd="1" destOrd="0" presId="urn:microsoft.com/office/officeart/2005/8/layout/hierarchy1"/>
    <dgm:cxn modelId="{15DB9DD9-AE5C-4AAD-863E-2E8DDBB6A8F3}" type="presParOf" srcId="{6FE934C2-E47A-4A90-97C5-12AFA5C9478A}" destId="{E615A42C-5BB8-415F-B1EB-338CF1D3D249}" srcOrd="1" destOrd="0" presId="urn:microsoft.com/office/officeart/2005/8/layout/hierarchy1"/>
    <dgm:cxn modelId="{3B73C557-6203-41B1-9B9D-D965013B00EF}" type="presParOf" srcId="{E615A42C-5BB8-415F-B1EB-338CF1D3D249}" destId="{E48B75D3-C297-4475-B64B-F75FD6127532}" srcOrd="0" destOrd="0" presId="urn:microsoft.com/office/officeart/2005/8/layout/hierarchy1"/>
    <dgm:cxn modelId="{35B8FE99-7BFE-4981-B280-DB820C340DFF}" type="presParOf" srcId="{E615A42C-5BB8-415F-B1EB-338CF1D3D249}" destId="{00A50AE6-77D3-4086-8032-F39F6C9262EC}" srcOrd="1" destOrd="0" presId="urn:microsoft.com/office/officeart/2005/8/layout/hierarchy1"/>
    <dgm:cxn modelId="{6FE3DE4F-6C6D-4E7B-8CD9-E4B722B8794A}" type="presParOf" srcId="{00A50AE6-77D3-4086-8032-F39F6C9262EC}" destId="{7F4D4E31-C37C-49C1-ACF6-8F46CDF55625}" srcOrd="0" destOrd="0" presId="urn:microsoft.com/office/officeart/2005/8/layout/hierarchy1"/>
    <dgm:cxn modelId="{18731767-2C42-441E-9F8E-0CCC527457AC}" type="presParOf" srcId="{7F4D4E31-C37C-49C1-ACF6-8F46CDF55625}" destId="{D043257F-F79B-4C4B-B884-A55E6030BA39}" srcOrd="0" destOrd="0" presId="urn:microsoft.com/office/officeart/2005/8/layout/hierarchy1"/>
    <dgm:cxn modelId="{00C96839-3B4A-4CFE-9171-D54184AED4DA}" type="presParOf" srcId="{7F4D4E31-C37C-49C1-ACF6-8F46CDF55625}" destId="{A45B6D3A-B56A-4969-B801-D7DE877E037D}" srcOrd="1" destOrd="0" presId="urn:microsoft.com/office/officeart/2005/8/layout/hierarchy1"/>
    <dgm:cxn modelId="{85E62D8C-78CC-4345-B78E-7364EE9F9478}" type="presParOf" srcId="{00A50AE6-77D3-4086-8032-F39F6C9262EC}" destId="{9C6165A2-3223-423E-BBD7-922DA7AE4A42}" srcOrd="1" destOrd="0" presId="urn:microsoft.com/office/officeart/2005/8/layout/hierarchy1"/>
    <dgm:cxn modelId="{4940D16A-A32E-4867-80F4-5804F6D8B4F4}" type="presParOf" srcId="{E615A42C-5BB8-415F-B1EB-338CF1D3D249}" destId="{FD202776-5DD3-4717-A7E8-FD00C21A4734}" srcOrd="2" destOrd="0" presId="urn:microsoft.com/office/officeart/2005/8/layout/hierarchy1"/>
    <dgm:cxn modelId="{0CBADEE4-77FC-46CC-B990-FC84B20BBDC2}" type="presParOf" srcId="{E615A42C-5BB8-415F-B1EB-338CF1D3D249}" destId="{74C1099C-FD77-462B-B007-3551A939C61C}" srcOrd="3" destOrd="0" presId="urn:microsoft.com/office/officeart/2005/8/layout/hierarchy1"/>
    <dgm:cxn modelId="{E14CD5F2-BE0B-40FF-B001-663D466A243F}" type="presParOf" srcId="{74C1099C-FD77-462B-B007-3551A939C61C}" destId="{32A3B443-2DC1-4083-99E4-7062AD63C1AF}" srcOrd="0" destOrd="0" presId="urn:microsoft.com/office/officeart/2005/8/layout/hierarchy1"/>
    <dgm:cxn modelId="{EF6E5B73-424D-4C95-8D0F-4420BF1655F3}" type="presParOf" srcId="{32A3B443-2DC1-4083-99E4-7062AD63C1AF}" destId="{155511DF-B546-4827-96BD-2A5D665E463E}" srcOrd="0" destOrd="0" presId="urn:microsoft.com/office/officeart/2005/8/layout/hierarchy1"/>
    <dgm:cxn modelId="{26BCF027-CAFB-4ACF-9C18-1869638EB300}" type="presParOf" srcId="{32A3B443-2DC1-4083-99E4-7062AD63C1AF}" destId="{578AFBF6-829E-4FFB-8E6C-7AF3AC0353C1}" srcOrd="1" destOrd="0" presId="urn:microsoft.com/office/officeart/2005/8/layout/hierarchy1"/>
    <dgm:cxn modelId="{8CC20BA2-CBA2-4AF5-95A9-1F58F4ED2256}" type="presParOf" srcId="{74C1099C-FD77-462B-B007-3551A939C61C}" destId="{01F62D51-80D1-46C9-AD39-408948DE809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202776-5DD3-4717-A7E8-FD00C21A4734}">
      <dsp:nvSpPr>
        <dsp:cNvPr id="0" name=""/>
        <dsp:cNvSpPr/>
      </dsp:nvSpPr>
      <dsp:spPr>
        <a:xfrm>
          <a:off x="8113737" y="1555557"/>
          <a:ext cx="512619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512619" y="166251"/>
              </a:lnTo>
              <a:lnTo>
                <a:pt x="512619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B75D3-C297-4475-B64B-F75FD6127532}">
      <dsp:nvSpPr>
        <dsp:cNvPr id="0" name=""/>
        <dsp:cNvSpPr/>
      </dsp:nvSpPr>
      <dsp:spPr>
        <a:xfrm>
          <a:off x="7601117" y="1555557"/>
          <a:ext cx="512619" cy="243960"/>
        </a:xfrm>
        <a:custGeom>
          <a:avLst/>
          <a:gdLst/>
          <a:ahLst/>
          <a:cxnLst/>
          <a:rect l="0" t="0" r="0" b="0"/>
          <a:pathLst>
            <a:path>
              <a:moveTo>
                <a:pt x="512619" y="0"/>
              </a:moveTo>
              <a:lnTo>
                <a:pt x="51261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8DEBBF-98FC-4778-90E0-F082521226D9}">
      <dsp:nvSpPr>
        <dsp:cNvPr id="0" name=""/>
        <dsp:cNvSpPr/>
      </dsp:nvSpPr>
      <dsp:spPr>
        <a:xfrm>
          <a:off x="4525398" y="778938"/>
          <a:ext cx="3588339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3588339" y="166251"/>
              </a:lnTo>
              <a:lnTo>
                <a:pt x="3588339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0F513D-1E9D-4CE9-B8C2-8F59276409A9}">
      <dsp:nvSpPr>
        <dsp:cNvPr id="0" name=""/>
        <dsp:cNvSpPr/>
      </dsp:nvSpPr>
      <dsp:spPr>
        <a:xfrm>
          <a:off x="6063257" y="1555557"/>
          <a:ext cx="512619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512619" y="166251"/>
              </a:lnTo>
              <a:lnTo>
                <a:pt x="512619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D6F863-8E23-4B39-86C6-DADED1540879}">
      <dsp:nvSpPr>
        <dsp:cNvPr id="0" name=""/>
        <dsp:cNvSpPr/>
      </dsp:nvSpPr>
      <dsp:spPr>
        <a:xfrm>
          <a:off x="5550637" y="1555557"/>
          <a:ext cx="512619" cy="243960"/>
        </a:xfrm>
        <a:custGeom>
          <a:avLst/>
          <a:gdLst/>
          <a:ahLst/>
          <a:cxnLst/>
          <a:rect l="0" t="0" r="0" b="0"/>
          <a:pathLst>
            <a:path>
              <a:moveTo>
                <a:pt x="512619" y="0"/>
              </a:moveTo>
              <a:lnTo>
                <a:pt x="51261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82443A-414D-4A88-9462-728540810EBE}">
      <dsp:nvSpPr>
        <dsp:cNvPr id="0" name=""/>
        <dsp:cNvSpPr/>
      </dsp:nvSpPr>
      <dsp:spPr>
        <a:xfrm>
          <a:off x="4525398" y="778938"/>
          <a:ext cx="1537859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1537859" y="166251"/>
              </a:lnTo>
              <a:lnTo>
                <a:pt x="1537859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17A95A-40F4-4871-A54B-448DC31034BC}">
      <dsp:nvSpPr>
        <dsp:cNvPr id="0" name=""/>
        <dsp:cNvSpPr/>
      </dsp:nvSpPr>
      <dsp:spPr>
        <a:xfrm>
          <a:off x="3500158" y="1555557"/>
          <a:ext cx="1025239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1025239" y="166251"/>
              </a:lnTo>
              <a:lnTo>
                <a:pt x="1025239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1FC916-BB5B-4A60-BA5E-5C6D64D0D13D}">
      <dsp:nvSpPr>
        <dsp:cNvPr id="0" name=""/>
        <dsp:cNvSpPr/>
      </dsp:nvSpPr>
      <dsp:spPr>
        <a:xfrm>
          <a:off x="3454438" y="155555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35C9B7-D201-440B-8804-FD0344B22F8F}">
      <dsp:nvSpPr>
        <dsp:cNvPr id="0" name=""/>
        <dsp:cNvSpPr/>
      </dsp:nvSpPr>
      <dsp:spPr>
        <a:xfrm>
          <a:off x="2474918" y="1555557"/>
          <a:ext cx="1025239" cy="243960"/>
        </a:xfrm>
        <a:custGeom>
          <a:avLst/>
          <a:gdLst/>
          <a:ahLst/>
          <a:cxnLst/>
          <a:rect l="0" t="0" r="0" b="0"/>
          <a:pathLst>
            <a:path>
              <a:moveTo>
                <a:pt x="1025239" y="0"/>
              </a:moveTo>
              <a:lnTo>
                <a:pt x="102523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95FD2C-4EFC-4211-B10D-7E2B930907E6}">
      <dsp:nvSpPr>
        <dsp:cNvPr id="0" name=""/>
        <dsp:cNvSpPr/>
      </dsp:nvSpPr>
      <dsp:spPr>
        <a:xfrm>
          <a:off x="3500158" y="778938"/>
          <a:ext cx="1025239" cy="243960"/>
        </a:xfrm>
        <a:custGeom>
          <a:avLst/>
          <a:gdLst/>
          <a:ahLst/>
          <a:cxnLst/>
          <a:rect l="0" t="0" r="0" b="0"/>
          <a:pathLst>
            <a:path>
              <a:moveTo>
                <a:pt x="1025239" y="0"/>
              </a:moveTo>
              <a:lnTo>
                <a:pt x="102523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893E1B-8FD4-4B86-AF47-8BE0933419A7}">
      <dsp:nvSpPr>
        <dsp:cNvPr id="0" name=""/>
        <dsp:cNvSpPr/>
      </dsp:nvSpPr>
      <dsp:spPr>
        <a:xfrm>
          <a:off x="937059" y="1555557"/>
          <a:ext cx="512619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512619" y="166251"/>
              </a:lnTo>
              <a:lnTo>
                <a:pt x="512619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9C4C9C-6638-4AC9-9839-2AD996EADBF3}">
      <dsp:nvSpPr>
        <dsp:cNvPr id="0" name=""/>
        <dsp:cNvSpPr/>
      </dsp:nvSpPr>
      <dsp:spPr>
        <a:xfrm>
          <a:off x="424439" y="1555557"/>
          <a:ext cx="512619" cy="243960"/>
        </a:xfrm>
        <a:custGeom>
          <a:avLst/>
          <a:gdLst/>
          <a:ahLst/>
          <a:cxnLst/>
          <a:rect l="0" t="0" r="0" b="0"/>
          <a:pathLst>
            <a:path>
              <a:moveTo>
                <a:pt x="512619" y="0"/>
              </a:moveTo>
              <a:lnTo>
                <a:pt x="51261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D4D4E0-CA6A-4585-878F-721429FD3288}">
      <dsp:nvSpPr>
        <dsp:cNvPr id="0" name=""/>
        <dsp:cNvSpPr/>
      </dsp:nvSpPr>
      <dsp:spPr>
        <a:xfrm>
          <a:off x="937059" y="778938"/>
          <a:ext cx="3588339" cy="243960"/>
        </a:xfrm>
        <a:custGeom>
          <a:avLst/>
          <a:gdLst/>
          <a:ahLst/>
          <a:cxnLst/>
          <a:rect l="0" t="0" r="0" b="0"/>
          <a:pathLst>
            <a:path>
              <a:moveTo>
                <a:pt x="3588339" y="0"/>
              </a:moveTo>
              <a:lnTo>
                <a:pt x="358833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40A0F7-2009-4A04-ABE8-E46D001C7FB6}">
      <dsp:nvSpPr>
        <dsp:cNvPr id="0" name=""/>
        <dsp:cNvSpPr/>
      </dsp:nvSpPr>
      <dsp:spPr>
        <a:xfrm>
          <a:off x="4105981" y="246279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4EEADE0-4C0D-4200-94E4-A04358698DF8}">
      <dsp:nvSpPr>
        <dsp:cNvPr id="0" name=""/>
        <dsp:cNvSpPr/>
      </dsp:nvSpPr>
      <dsp:spPr>
        <a:xfrm>
          <a:off x="4199185" y="334823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i="1" kern="1200" dirty="0" smtClean="0">
              <a:latin typeface="Times New Roman" pitchFamily="18" charset="0"/>
              <a:cs typeface="Times New Roman" pitchFamily="18" charset="0"/>
            </a:rPr>
            <a:t>H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2400" i="1" kern="1200" dirty="0" smtClean="0">
              <a:latin typeface="Times New Roman" pitchFamily="18" charset="0"/>
              <a:cs typeface="Times New Roman" pitchFamily="18" charset="0"/>
            </a:rPr>
            <a:t>z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99185" y="334823"/>
        <a:ext cx="838832" cy="532658"/>
      </dsp:txXfrm>
    </dsp:sp>
    <dsp:sp modelId="{3A3BDA57-A061-4E6D-BDEB-ACFC15B2053F}">
      <dsp:nvSpPr>
        <dsp:cNvPr id="0" name=""/>
        <dsp:cNvSpPr/>
      </dsp:nvSpPr>
      <dsp:spPr>
        <a:xfrm>
          <a:off x="517642" y="102289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75BF44B-6EA3-42A6-85E7-B7E613AA03B8}">
      <dsp:nvSpPr>
        <dsp:cNvPr id="0" name=""/>
        <dsp:cNvSpPr/>
      </dsp:nvSpPr>
      <dsp:spPr>
        <a:xfrm>
          <a:off x="610846" y="1111442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i="1" kern="1200" dirty="0" err="1" smtClean="0">
              <a:latin typeface="Times New Roman" pitchFamily="18" charset="0"/>
              <a:cs typeface="Times New Roman" pitchFamily="18" charset="0"/>
            </a:rPr>
            <a:t>d</a:t>
          </a:r>
          <a:r>
            <a:rPr lang="en-US" sz="2400" i="1" kern="1200" baseline="-25000" dirty="0" err="1" smtClean="0">
              <a:latin typeface="Times New Roman" pitchFamily="18" charset="0"/>
              <a:cs typeface="Times New Roman" pitchFamily="18" charset="0"/>
            </a:rPr>
            <a:t>L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2400" i="1" kern="1200" dirty="0" smtClean="0">
              <a:latin typeface="Times New Roman" pitchFamily="18" charset="0"/>
              <a:cs typeface="Times New Roman" pitchFamily="18" charset="0"/>
            </a:rPr>
            <a:t>z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0846" y="1111442"/>
        <a:ext cx="838832" cy="532658"/>
      </dsp:txXfrm>
    </dsp:sp>
    <dsp:sp modelId="{2DF681C5-634B-4481-AD5D-8071C64DE9A3}">
      <dsp:nvSpPr>
        <dsp:cNvPr id="0" name=""/>
        <dsp:cNvSpPr/>
      </dsp:nvSpPr>
      <dsp:spPr>
        <a:xfrm>
          <a:off x="5022" y="179951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A4EA018-33CC-448A-AFEB-B92C839A7C63}">
      <dsp:nvSpPr>
        <dsp:cNvPr id="0" name=""/>
        <dsp:cNvSpPr/>
      </dsp:nvSpPr>
      <dsp:spPr>
        <a:xfrm>
          <a:off x="98226" y="1888061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SNe</a:t>
          </a:r>
          <a:endParaRPr lang="en-US" sz="1200" kern="1200" dirty="0"/>
        </a:p>
      </dsp:txBody>
      <dsp:txXfrm>
        <a:off x="98226" y="1888061"/>
        <a:ext cx="838832" cy="532658"/>
      </dsp:txXfrm>
    </dsp:sp>
    <dsp:sp modelId="{3EF242D0-CDCD-42F4-894F-6F1AB7E1E5BB}">
      <dsp:nvSpPr>
        <dsp:cNvPr id="0" name=""/>
        <dsp:cNvSpPr/>
      </dsp:nvSpPr>
      <dsp:spPr>
        <a:xfrm>
          <a:off x="1030262" y="179951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F800E53-AADE-4AA9-A0AE-A83EB86CDB25}">
      <dsp:nvSpPr>
        <dsp:cNvPr id="0" name=""/>
        <dsp:cNvSpPr/>
      </dsp:nvSpPr>
      <dsp:spPr>
        <a:xfrm>
          <a:off x="1123466" y="1888061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clusters</a:t>
          </a:r>
          <a:endParaRPr lang="en-US" sz="1400" kern="1200" dirty="0"/>
        </a:p>
      </dsp:txBody>
      <dsp:txXfrm>
        <a:off x="1123466" y="1888061"/>
        <a:ext cx="838832" cy="532658"/>
      </dsp:txXfrm>
    </dsp:sp>
    <dsp:sp modelId="{CFE2DB0B-BCC6-4BC3-8BD3-7FBED6525B8D}">
      <dsp:nvSpPr>
        <dsp:cNvPr id="0" name=""/>
        <dsp:cNvSpPr/>
      </dsp:nvSpPr>
      <dsp:spPr>
        <a:xfrm>
          <a:off x="2978719" y="1022898"/>
          <a:ext cx="1042878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F64DD4-2AE9-413A-86DD-C07336B030B5}">
      <dsp:nvSpPr>
        <dsp:cNvPr id="0" name=""/>
        <dsp:cNvSpPr/>
      </dsp:nvSpPr>
      <dsp:spPr>
        <a:xfrm>
          <a:off x="3071922" y="1111442"/>
          <a:ext cx="1042878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i="1" kern="1200" dirty="0" err="1" smtClean="0">
              <a:latin typeface="Times New Roman" pitchFamily="18" charset="0"/>
              <a:cs typeface="Times New Roman" pitchFamily="18" charset="0"/>
            </a:rPr>
            <a:t>d</a:t>
          </a:r>
          <a:r>
            <a:rPr lang="en-US" sz="2400" i="1" kern="1200" baseline="-25000" dirty="0" err="1" smtClean="0">
              <a:latin typeface="Times New Roman" pitchFamily="18" charset="0"/>
              <a:cs typeface="Times New Roman" pitchFamily="18" charset="0"/>
            </a:rPr>
            <a:t>A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2400" i="1" kern="1200" dirty="0" smtClean="0">
              <a:latin typeface="Times New Roman" pitchFamily="18" charset="0"/>
              <a:cs typeface="Times New Roman" pitchFamily="18" charset="0"/>
            </a:rPr>
            <a:t>z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71922" y="1111442"/>
        <a:ext cx="1042878" cy="532658"/>
      </dsp:txXfrm>
    </dsp:sp>
    <dsp:sp modelId="{CBF7E797-D944-442A-8768-59D6DE5E18C2}">
      <dsp:nvSpPr>
        <dsp:cNvPr id="0" name=""/>
        <dsp:cNvSpPr/>
      </dsp:nvSpPr>
      <dsp:spPr>
        <a:xfrm>
          <a:off x="2055502" y="179951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C38E1ED-B436-4B5D-998C-A7E035AEEE8F}">
      <dsp:nvSpPr>
        <dsp:cNvPr id="0" name=""/>
        <dsp:cNvSpPr/>
      </dsp:nvSpPr>
      <dsp:spPr>
        <a:xfrm>
          <a:off x="2148706" y="1888061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BAO</a:t>
          </a:r>
          <a:endParaRPr lang="en-US" sz="1800" kern="1200" dirty="0"/>
        </a:p>
      </dsp:txBody>
      <dsp:txXfrm>
        <a:off x="2148706" y="1888061"/>
        <a:ext cx="838832" cy="532658"/>
      </dsp:txXfrm>
    </dsp:sp>
    <dsp:sp modelId="{DC0DB9C9-996F-4A9A-8DBB-88DB7DDF41DB}">
      <dsp:nvSpPr>
        <dsp:cNvPr id="0" name=""/>
        <dsp:cNvSpPr/>
      </dsp:nvSpPr>
      <dsp:spPr>
        <a:xfrm>
          <a:off x="3080742" y="179951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59D516E-AE70-496F-B3C6-CBE35CB574D8}">
      <dsp:nvSpPr>
        <dsp:cNvPr id="0" name=""/>
        <dsp:cNvSpPr/>
      </dsp:nvSpPr>
      <dsp:spPr>
        <a:xfrm>
          <a:off x="3173945" y="1888061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strong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lensing</a:t>
          </a:r>
          <a:endParaRPr lang="en-US" sz="1400" kern="1200" dirty="0"/>
        </a:p>
      </dsp:txBody>
      <dsp:txXfrm>
        <a:off x="3173945" y="1888061"/>
        <a:ext cx="838832" cy="532658"/>
      </dsp:txXfrm>
    </dsp:sp>
    <dsp:sp modelId="{E873629C-0F4D-4F8C-AAFE-98F085FE1E98}">
      <dsp:nvSpPr>
        <dsp:cNvPr id="0" name=""/>
        <dsp:cNvSpPr/>
      </dsp:nvSpPr>
      <dsp:spPr>
        <a:xfrm>
          <a:off x="4105981" y="179951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9155EF7-5486-4E43-ACD5-021BE6DC90D7}">
      <dsp:nvSpPr>
        <dsp:cNvPr id="0" name=""/>
        <dsp:cNvSpPr/>
      </dsp:nvSpPr>
      <dsp:spPr>
        <a:xfrm>
          <a:off x="4199185" y="1888061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weak lensing</a:t>
          </a:r>
          <a:endParaRPr lang="en-US" sz="1400" kern="1200" dirty="0"/>
        </a:p>
      </dsp:txBody>
      <dsp:txXfrm>
        <a:off x="4199185" y="1888061"/>
        <a:ext cx="838832" cy="532658"/>
      </dsp:txXfrm>
    </dsp:sp>
    <dsp:sp modelId="{EACA24A9-73C3-4EA8-944B-4FDB87938EF3}">
      <dsp:nvSpPr>
        <dsp:cNvPr id="0" name=""/>
        <dsp:cNvSpPr/>
      </dsp:nvSpPr>
      <dsp:spPr>
        <a:xfrm>
          <a:off x="5643841" y="102289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37A22A2-8E3A-43F7-8B02-6FE33F3EBF3E}">
      <dsp:nvSpPr>
        <dsp:cNvPr id="0" name=""/>
        <dsp:cNvSpPr/>
      </dsp:nvSpPr>
      <dsp:spPr>
        <a:xfrm>
          <a:off x="5737045" y="1111442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i="1" kern="1200" dirty="0" smtClean="0">
              <a:latin typeface="Times New Roman" pitchFamily="18" charset="0"/>
              <a:cs typeface="Times New Roman" pitchFamily="18" charset="0"/>
            </a:rPr>
            <a:t>V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2400" i="1" kern="1200" dirty="0" smtClean="0">
              <a:latin typeface="Times New Roman" pitchFamily="18" charset="0"/>
              <a:cs typeface="Times New Roman" pitchFamily="18" charset="0"/>
            </a:rPr>
            <a:t>z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37045" y="1111442"/>
        <a:ext cx="838832" cy="532658"/>
      </dsp:txXfrm>
    </dsp:sp>
    <dsp:sp modelId="{D753C56B-803C-4A5A-A5E8-8A541A6FDA1D}">
      <dsp:nvSpPr>
        <dsp:cNvPr id="0" name=""/>
        <dsp:cNvSpPr/>
      </dsp:nvSpPr>
      <dsp:spPr>
        <a:xfrm>
          <a:off x="5131221" y="179951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E113FEC-5A54-4B0D-9A84-9EE1AB9C15C5}">
      <dsp:nvSpPr>
        <dsp:cNvPr id="0" name=""/>
        <dsp:cNvSpPr/>
      </dsp:nvSpPr>
      <dsp:spPr>
        <a:xfrm>
          <a:off x="5224425" y="1888061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clusters</a:t>
          </a:r>
          <a:endParaRPr lang="en-US" sz="1400" kern="1200" dirty="0"/>
        </a:p>
      </dsp:txBody>
      <dsp:txXfrm>
        <a:off x="5224425" y="1888061"/>
        <a:ext cx="838832" cy="532658"/>
      </dsp:txXfrm>
    </dsp:sp>
    <dsp:sp modelId="{51683218-63CD-4999-AABF-03C2408ABAED}">
      <dsp:nvSpPr>
        <dsp:cNvPr id="0" name=""/>
        <dsp:cNvSpPr/>
      </dsp:nvSpPr>
      <dsp:spPr>
        <a:xfrm>
          <a:off x="6156461" y="179951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203BAC3-8A8B-4402-98DA-5ABA82B25DFE}">
      <dsp:nvSpPr>
        <dsp:cNvPr id="0" name=""/>
        <dsp:cNvSpPr/>
      </dsp:nvSpPr>
      <dsp:spPr>
        <a:xfrm>
          <a:off x="6249665" y="1888061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strong lensing</a:t>
          </a:r>
          <a:endParaRPr lang="en-US" sz="1400" kern="1200" dirty="0"/>
        </a:p>
      </dsp:txBody>
      <dsp:txXfrm>
        <a:off x="6249665" y="1888061"/>
        <a:ext cx="838832" cy="532658"/>
      </dsp:txXfrm>
    </dsp:sp>
    <dsp:sp modelId="{93167505-BF03-4EB8-A2EC-FCD0D7D13C5A}">
      <dsp:nvSpPr>
        <dsp:cNvPr id="0" name=""/>
        <dsp:cNvSpPr/>
      </dsp:nvSpPr>
      <dsp:spPr>
        <a:xfrm>
          <a:off x="7694321" y="102289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7F18A19-00E7-4A1B-AEE1-DDD2EDF7F80D}">
      <dsp:nvSpPr>
        <dsp:cNvPr id="0" name=""/>
        <dsp:cNvSpPr/>
      </dsp:nvSpPr>
      <dsp:spPr>
        <a:xfrm>
          <a:off x="7787524" y="1111442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Growth</a:t>
          </a:r>
          <a:endParaRPr lang="en-US" sz="1200" kern="1200" dirty="0"/>
        </a:p>
      </dsp:txBody>
      <dsp:txXfrm>
        <a:off x="7787524" y="1111442"/>
        <a:ext cx="838832" cy="532658"/>
      </dsp:txXfrm>
    </dsp:sp>
    <dsp:sp modelId="{D043257F-F79B-4C4B-B884-A55E6030BA39}">
      <dsp:nvSpPr>
        <dsp:cNvPr id="0" name=""/>
        <dsp:cNvSpPr/>
      </dsp:nvSpPr>
      <dsp:spPr>
        <a:xfrm>
          <a:off x="7181701" y="179951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45B6D3A-B56A-4969-B801-D7DE877E037D}">
      <dsp:nvSpPr>
        <dsp:cNvPr id="0" name=""/>
        <dsp:cNvSpPr/>
      </dsp:nvSpPr>
      <dsp:spPr>
        <a:xfrm>
          <a:off x="7274904" y="1888061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clusters</a:t>
          </a:r>
          <a:endParaRPr lang="en-US" sz="1400" kern="1200" dirty="0"/>
        </a:p>
      </dsp:txBody>
      <dsp:txXfrm>
        <a:off x="7274904" y="1888061"/>
        <a:ext cx="838832" cy="532658"/>
      </dsp:txXfrm>
    </dsp:sp>
    <dsp:sp modelId="{155511DF-B546-4827-96BD-2A5D665E463E}">
      <dsp:nvSpPr>
        <dsp:cNvPr id="0" name=""/>
        <dsp:cNvSpPr/>
      </dsp:nvSpPr>
      <dsp:spPr>
        <a:xfrm>
          <a:off x="8206940" y="1799518"/>
          <a:ext cx="838832" cy="532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78AFBF6-829E-4FFB-8E6C-7AF3AC0353C1}">
      <dsp:nvSpPr>
        <dsp:cNvPr id="0" name=""/>
        <dsp:cNvSpPr/>
      </dsp:nvSpPr>
      <dsp:spPr>
        <a:xfrm>
          <a:off x="8300144" y="1888061"/>
          <a:ext cx="838832" cy="5326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weak lensing</a:t>
          </a:r>
          <a:endParaRPr lang="en-US" sz="1400" kern="1200" dirty="0"/>
        </a:p>
      </dsp:txBody>
      <dsp:txXfrm>
        <a:off x="8300144" y="1888061"/>
        <a:ext cx="838832" cy="5326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11" Type="http://schemas.openxmlformats.org/officeDocument/2006/relationships/image" Target="../media/image32.wmf"/><Relationship Id="rId5" Type="http://schemas.openxmlformats.org/officeDocument/2006/relationships/image" Target="../media/image26.wmf"/><Relationship Id="rId10" Type="http://schemas.openxmlformats.org/officeDocument/2006/relationships/image" Target="../media/image31.wmf"/><Relationship Id="rId4" Type="http://schemas.openxmlformats.org/officeDocument/2006/relationships/image" Target="../media/image25.wmf"/><Relationship Id="rId9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9.wmf"/><Relationship Id="rId7" Type="http://schemas.openxmlformats.org/officeDocument/2006/relationships/image" Target="../media/image25.wmf"/><Relationship Id="rId2" Type="http://schemas.openxmlformats.org/officeDocument/2006/relationships/image" Target="../media/image33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11" Type="http://schemas.openxmlformats.org/officeDocument/2006/relationships/image" Target="../media/image24.wmf"/><Relationship Id="rId5" Type="http://schemas.openxmlformats.org/officeDocument/2006/relationships/image" Target="../media/image31.wmf"/><Relationship Id="rId10" Type="http://schemas.openxmlformats.org/officeDocument/2006/relationships/image" Target="../media/image23.wmf"/><Relationship Id="rId4" Type="http://schemas.openxmlformats.org/officeDocument/2006/relationships/image" Target="../media/image30.wmf"/><Relationship Id="rId9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4" Type="http://schemas.openxmlformats.org/officeDocument/2006/relationships/image" Target="../media/image7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78" tIns="48891" rIns="97778" bIns="48891" numCol="1" anchor="t" anchorCtr="0" compatLnSpc="1">
            <a:prstTxWarp prst="textNoShape">
              <a:avLst/>
            </a:prstTxWarp>
          </a:bodyPr>
          <a:lstStyle>
            <a:lvl1pPr defTabSz="977900">
              <a:defRPr sz="13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78" tIns="48891" rIns="97778" bIns="48891" numCol="1" anchor="t" anchorCtr="0" compatLnSpc="1">
            <a:prstTxWarp prst="textNoShape">
              <a:avLst/>
            </a:prstTxWarp>
          </a:bodyPr>
          <a:lstStyle>
            <a:lvl1pPr algn="r" defTabSz="977900">
              <a:defRPr sz="13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78" tIns="48891" rIns="97778" bIns="48891" numCol="1" anchor="b" anchorCtr="0" compatLnSpc="1">
            <a:prstTxWarp prst="textNoShape">
              <a:avLst/>
            </a:prstTxWarp>
          </a:bodyPr>
          <a:lstStyle>
            <a:lvl1pPr defTabSz="977900">
              <a:defRPr sz="13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78" tIns="48891" rIns="97778" bIns="48891" numCol="1" anchor="b" anchorCtr="0" compatLnSpc="1">
            <a:prstTxWarp prst="textNoShape">
              <a:avLst/>
            </a:prstTxWarp>
          </a:bodyPr>
          <a:lstStyle>
            <a:lvl1pPr algn="r" defTabSz="977900">
              <a:defRPr sz="13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0084E365-36CA-4DE2-98B8-DB7DBB235B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78" tIns="48891" rIns="97778" bIns="48891" numCol="1" anchor="t" anchorCtr="0" compatLnSpc="1">
            <a:prstTxWarp prst="textNoShape">
              <a:avLst/>
            </a:prstTxWarp>
          </a:bodyPr>
          <a:lstStyle>
            <a:lvl1pPr defTabSz="9779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78" tIns="48891" rIns="97778" bIns="48891" numCol="1" anchor="t" anchorCtr="0" compatLnSpc="1">
            <a:prstTxWarp prst="textNoShape">
              <a:avLst/>
            </a:prstTxWarp>
          </a:bodyPr>
          <a:lstStyle>
            <a:lvl1pPr algn="r" defTabSz="9779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78" tIns="48891" rIns="97778" bIns="488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78" tIns="48891" rIns="97778" bIns="48891" numCol="1" anchor="b" anchorCtr="0" compatLnSpc="1">
            <a:prstTxWarp prst="textNoShape">
              <a:avLst/>
            </a:prstTxWarp>
          </a:bodyPr>
          <a:lstStyle>
            <a:lvl1pPr defTabSz="9779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78" tIns="48891" rIns="97778" bIns="48891" numCol="1" anchor="b" anchorCtr="0" compatLnSpc="1">
            <a:prstTxWarp prst="textNoShape">
              <a:avLst/>
            </a:prstTxWarp>
          </a:bodyPr>
          <a:lstStyle>
            <a:lvl1pPr algn="r" defTabSz="9779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066B05B0-2AB4-4511-82EB-21FF7CA70D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5C98D6-3EA3-4917-B538-3C27C3E270D8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6429" tIns="48215" rIns="96429" bIns="4821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0CECB2-ECC3-4CF6-B9BF-8E7EFD6A3939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5363" cy="3603625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4559300"/>
            <a:ext cx="5368925" cy="4322763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93A5B5-6E1F-41F8-94F7-3EBA5D3A7F06}" type="slidenum">
              <a:rPr lang="de-DE" smtClean="0"/>
              <a:pPr/>
              <a:t>19</a:t>
            </a:fld>
            <a:endParaRPr lang="de-DE" smtClean="0"/>
          </a:p>
        </p:txBody>
      </p:sp>
      <p:sp>
        <p:nvSpPr>
          <p:cNvPr id="634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solidFill>
            <a:srgbClr val="FFFFFF"/>
          </a:solidFill>
          <a:ln/>
        </p:spPr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</p:spPr>
        <p:txBody>
          <a:bodyPr wrap="none" anchor="ctr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5C98D6-3EA3-4917-B538-3C27C3E270D8}" type="slidenum">
              <a:rPr lang="en-US" smtClean="0"/>
              <a:pPr/>
              <a:t>28</a:t>
            </a:fld>
            <a:endParaRPr lang="en-US" dirty="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6429" tIns="48215" rIns="96429" bIns="4821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D982B9-5B9F-42E7-A08F-F68BBD4215FF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106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3175" y="727075"/>
            <a:ext cx="4791075" cy="3592513"/>
          </a:xfrm>
          <a:ln/>
        </p:spPr>
      </p:sp>
      <p:sp>
        <p:nvSpPr>
          <p:cNvPr id="106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7901" y="4564063"/>
            <a:ext cx="5359400" cy="4310062"/>
          </a:xfrm>
        </p:spPr>
        <p:txBody>
          <a:bodyPr lIns="93906" tIns="46955" rIns="93906" bIns="46955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5C98D6-3EA3-4917-B538-3C27C3E270D8}" type="slidenum">
              <a:rPr lang="en-US" smtClean="0"/>
              <a:pPr/>
              <a:t>37</a:t>
            </a:fld>
            <a:endParaRPr lang="en-US" dirty="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6429" tIns="48215" rIns="96429" bIns="4821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FBD6B3-66A6-4179-AFF8-3C2904B2484A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146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3900"/>
            <a:ext cx="4795838" cy="3597275"/>
          </a:xfrm>
          <a:ln/>
        </p:spPr>
      </p:sp>
      <p:sp>
        <p:nvSpPr>
          <p:cNvPr id="146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4562475"/>
            <a:ext cx="5368925" cy="4314825"/>
          </a:xfrm>
        </p:spPr>
        <p:txBody>
          <a:bodyPr lIns="97313" tIns="48655" rIns="97313" bIns="48655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D34627-D779-4DB4-975E-AEB3F0F0BBC0}" type="slidenum">
              <a:rPr lang="en-US"/>
              <a:pPr/>
              <a:t>41</a:t>
            </a:fld>
            <a:endParaRPr lang="en-US" dirty="0"/>
          </a:p>
        </p:txBody>
      </p:sp>
      <p:sp>
        <p:nvSpPr>
          <p:cNvPr id="148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0725"/>
            <a:ext cx="4799012" cy="3598863"/>
          </a:xfrm>
          <a:ln/>
        </p:spPr>
      </p:sp>
      <p:sp>
        <p:nvSpPr>
          <p:cNvPr id="148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8375" y="4560888"/>
            <a:ext cx="5378450" cy="4319587"/>
          </a:xfrm>
        </p:spPr>
        <p:txBody>
          <a:bodyPr lIns="96317" tIns="48159" rIns="96317" bIns="48159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6E026-A9CB-48BD-9016-C499A68EC6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C3866-C3E5-4AE0-ABFC-E0AC766F7E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63E89-5096-468A-ACE1-8A0872629D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EFDB4-CF71-4E89-9F20-115A7FEA57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1249C-239C-4290-931B-6D4994CF43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1A312-605D-4FFE-9052-E3F4AD1D6E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26292-73CD-4D94-94E1-B929360EEB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3FCC1-75AA-4737-AFBE-DDFCA1778D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EC90E-5122-4ADA-B93A-4DD9A79A15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F3DB1-24A9-4212-B899-AE22FE45AF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1998D-F4A5-4DC2-B9E3-8716D54D37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EFE74-F682-4F34-94B4-A49F20E842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B41BA950-9BE0-4122-912B-D9162DF9C5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oleObject" Target="../embeddings/oleObject29.bin"/><Relationship Id="rId18" Type="http://schemas.openxmlformats.org/officeDocument/2006/relationships/oleObject" Target="../embeddings/oleObject34.bin"/><Relationship Id="rId3" Type="http://schemas.openxmlformats.org/officeDocument/2006/relationships/image" Target="../media/image9.jpeg"/><Relationship Id="rId21" Type="http://schemas.openxmlformats.org/officeDocument/2006/relationships/oleObject" Target="../embeddings/oleObject37.bin"/><Relationship Id="rId7" Type="http://schemas.openxmlformats.org/officeDocument/2006/relationships/oleObject" Target="../embeddings/oleObject23.bin"/><Relationship Id="rId12" Type="http://schemas.openxmlformats.org/officeDocument/2006/relationships/oleObject" Target="../embeddings/oleObject28.bin"/><Relationship Id="rId1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2.bin"/><Relationship Id="rId20" Type="http://schemas.openxmlformats.org/officeDocument/2006/relationships/oleObject" Target="../embeddings/oleObject36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2.bin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31.bin"/><Relationship Id="rId10" Type="http://schemas.openxmlformats.org/officeDocument/2006/relationships/oleObject" Target="../embeddings/oleObject26.bin"/><Relationship Id="rId19" Type="http://schemas.openxmlformats.org/officeDocument/2006/relationships/oleObject" Target="../embeddings/oleObject35.bin"/><Relationship Id="rId4" Type="http://schemas.openxmlformats.org/officeDocument/2006/relationships/image" Target="../media/image34.jpeg"/><Relationship Id="rId9" Type="http://schemas.openxmlformats.org/officeDocument/2006/relationships/oleObject" Target="../embeddings/oleObject25.bin"/><Relationship Id="rId14" Type="http://schemas.openxmlformats.org/officeDocument/2006/relationships/oleObject" Target="../embeddings/oleObject30.bin"/><Relationship Id="rId22" Type="http://schemas.openxmlformats.org/officeDocument/2006/relationships/oleObject" Target="../embeddings/oleObject3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image" Target="../media/image60.png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6.bin"/><Relationship Id="rId5" Type="http://schemas.openxmlformats.org/officeDocument/2006/relationships/oleObject" Target="../embeddings/oleObject45.bin"/><Relationship Id="rId4" Type="http://schemas.openxmlformats.org/officeDocument/2006/relationships/oleObject" Target="../embeddings/oleObject44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83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48.bin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91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92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oleObject" Target="../embeddings/oleObject12.bin"/><Relationship Id="rId18" Type="http://schemas.openxmlformats.org/officeDocument/2006/relationships/oleObject" Target="../embeddings/oleObject17.bin"/><Relationship Id="rId3" Type="http://schemas.openxmlformats.org/officeDocument/2006/relationships/image" Target="../media/image9.jpeg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11.bin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.bin"/><Relationship Id="rId20" Type="http://schemas.openxmlformats.org/officeDocument/2006/relationships/oleObject" Target="../embeddings/oleObject19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14.bin"/><Relationship Id="rId10" Type="http://schemas.openxmlformats.org/officeDocument/2006/relationships/oleObject" Target="../embeddings/oleObject9.bin"/><Relationship Id="rId19" Type="http://schemas.openxmlformats.org/officeDocument/2006/relationships/oleObject" Target="../embeddings/oleObject18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Relationship Id="rId1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orner1"/>
          <p:cNvPicPr>
            <a:picLocks noChangeAspect="1" noChangeArrowheads="1"/>
          </p:cNvPicPr>
          <p:nvPr/>
        </p:nvPicPr>
        <p:blipFill>
          <a:blip r:embed="rId4" cstate="print"/>
          <a:srcRect l="25960" t="3713" r="4527" b="5718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0" name="Text Box 6"/>
          <p:cNvSpPr txBox="1">
            <a:spLocks noChangeArrowheads="1"/>
          </p:cNvSpPr>
          <p:nvPr/>
        </p:nvSpPr>
        <p:spPr bwMode="auto">
          <a:xfrm flipV="1">
            <a:off x="4829175" y="6408738"/>
            <a:ext cx="1333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 wrap="none" lIns="66076" tIns="33038" rIns="66076" bIns="33038">
            <a:spAutoFit/>
          </a:bodyPr>
          <a:lstStyle/>
          <a:p>
            <a:pPr defTabSz="820738">
              <a:spcBef>
                <a:spcPct val="20000"/>
              </a:spcBef>
              <a:buClr>
                <a:srgbClr val="FF0000"/>
              </a:buClr>
              <a:buSzPct val="80000"/>
              <a:buFont typeface="ZapfDingbats BT" pitchFamily="18" charset="2"/>
              <a:buNone/>
            </a:pPr>
            <a:endParaRPr lang="en-US" sz="2500" dirty="0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 flipV="1">
            <a:off x="4265613" y="6240463"/>
            <a:ext cx="131762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 wrap="none" lIns="66076" tIns="33038" rIns="66076" bIns="33038">
            <a:spAutoFit/>
          </a:bodyPr>
          <a:lstStyle/>
          <a:p>
            <a:pPr defTabSz="820738">
              <a:spcBef>
                <a:spcPct val="20000"/>
              </a:spcBef>
              <a:buClr>
                <a:srgbClr val="FF0000"/>
              </a:buClr>
              <a:buSzPct val="80000"/>
              <a:buFont typeface="ZapfDingbats BT" pitchFamily="18" charset="2"/>
              <a:buNone/>
            </a:pP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102350" y="5686425"/>
            <a:ext cx="1333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6076" tIns="33038" rIns="66076" bIns="33038">
            <a:spAutoFit/>
          </a:bodyPr>
          <a:lstStyle/>
          <a:p>
            <a:pPr defTabSz="820738">
              <a:spcBef>
                <a:spcPct val="20000"/>
              </a:spcBef>
              <a:buClr>
                <a:srgbClr val="FF0000"/>
              </a:buClr>
              <a:buSzPct val="80000"/>
              <a:buFont typeface="ZapfDingbats BT" pitchFamily="18" charset="2"/>
              <a:buNone/>
            </a:pPr>
            <a:endParaRPr lang="en-US" sz="2500" dirty="0">
              <a:solidFill>
                <a:schemeClr val="tx2"/>
              </a:solidFill>
            </a:endParaRPr>
          </a:p>
        </p:txBody>
      </p:sp>
      <p:graphicFrame>
        <p:nvGraphicFramePr>
          <p:cNvPr id="1026" name="Object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Equation" r:id="rId5" imgW="114120" imgH="2156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0"/>
            <a:ext cx="9067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Cosmological Standard Model and Its Implications for Beyond the Standard Model of Particle Physics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   CERN                                                                 Rocky Kolb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28 July 2011                                                   University of Chicago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ieces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10260" name="Rectangle 45"/>
          <p:cNvSpPr>
            <a:spLocks noChangeArrowheads="1"/>
          </p:cNvSpPr>
          <p:nvPr/>
        </p:nvSpPr>
        <p:spPr bwMode="auto">
          <a:xfrm>
            <a:off x="5045313" y="805831"/>
            <a:ext cx="3886200" cy="2896150"/>
          </a:xfrm>
          <a:prstGeom prst="rect">
            <a:avLst/>
          </a:prstGeom>
          <a:solidFill>
            <a:schemeClr val="tx1"/>
          </a:solidFill>
          <a:ln w="2857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8" name="Line 5"/>
          <p:cNvSpPr>
            <a:spLocks noChangeShapeType="1"/>
          </p:cNvSpPr>
          <p:nvPr/>
        </p:nvSpPr>
        <p:spPr bwMode="auto">
          <a:xfrm flipV="1">
            <a:off x="5292968" y="1971819"/>
            <a:ext cx="983838" cy="460588"/>
          </a:xfrm>
          <a:prstGeom prst="line">
            <a:avLst/>
          </a:prstGeom>
          <a:noFill/>
          <a:ln w="28575">
            <a:solidFill>
              <a:schemeClr val="accent3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n>
                <a:solidFill>
                  <a:srgbClr val="FFFFFF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56" name="Line 21"/>
          <p:cNvSpPr>
            <a:spLocks noChangeShapeType="1"/>
          </p:cNvSpPr>
          <p:nvPr/>
        </p:nvSpPr>
        <p:spPr bwMode="auto">
          <a:xfrm flipV="1">
            <a:off x="7696200" y="1101839"/>
            <a:ext cx="983838" cy="460588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274" name="Text Box 25"/>
          <p:cNvSpPr txBox="1">
            <a:spLocks noChangeArrowheads="1"/>
          </p:cNvSpPr>
          <p:nvPr/>
        </p:nvSpPr>
        <p:spPr bwMode="auto">
          <a:xfrm>
            <a:off x="565315" y="4473476"/>
            <a:ext cx="341792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velocity dependence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co-annihilation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resonances</a:t>
            </a:r>
          </a:p>
          <a:p>
            <a:pPr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superwimps</a:t>
            </a:r>
            <a:endParaRPr lang="en-US" dirty="0">
              <a:solidFill>
                <a:schemeClr val="bg1"/>
              </a:solidFill>
            </a:endParaRPr>
          </a:p>
          <a:p>
            <a:pP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dependence on </a:t>
            </a:r>
            <a:r>
              <a:rPr lang="en-US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i="1" dirty="0">
                <a:solidFill>
                  <a:schemeClr val="bg1"/>
                </a:solidFill>
                <a:latin typeface="Times New Roman" pitchFamily="18" charset="0"/>
              </a:rPr>
              <a:t>g</a:t>
            </a:r>
            <a:r>
              <a:rPr lang="en-US" i="1" baseline="-25000" dirty="0">
                <a:solidFill>
                  <a:schemeClr val="bg1"/>
                </a:solidFill>
              </a:rPr>
              <a:t>*</a:t>
            </a:r>
            <a:r>
              <a:rPr lang="en-US" i="1" dirty="0">
                <a:solidFill>
                  <a:schemeClr val="bg1"/>
                </a:solidFill>
              </a:rPr>
              <a:t>,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...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275" name="Text Box 26"/>
          <p:cNvSpPr txBox="1">
            <a:spLocks noChangeArrowheads="1"/>
          </p:cNvSpPr>
          <p:nvPr/>
        </p:nvSpPr>
        <p:spPr bwMode="auto">
          <a:xfrm>
            <a:off x="829810" y="3940040"/>
            <a:ext cx="28889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bg1"/>
                </a:solidFill>
              </a:rPr>
              <a:t>Not quite so </a:t>
            </a:r>
            <a:r>
              <a:rPr lang="en-US" u="sng" dirty="0" smtClean="0">
                <a:solidFill>
                  <a:schemeClr val="bg1"/>
                </a:solidFill>
              </a:rPr>
              <a:t>simple: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0261" name="Text Box 26"/>
          <p:cNvSpPr txBox="1">
            <a:spLocks noChangeArrowheads="1"/>
          </p:cNvSpPr>
          <p:nvPr/>
        </p:nvSpPr>
        <p:spPr bwMode="auto">
          <a:xfrm>
            <a:off x="5543947" y="3927710"/>
            <a:ext cx="28889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bg1"/>
                </a:solidFill>
              </a:rPr>
              <a:t>Not quite so </a:t>
            </a:r>
            <a:r>
              <a:rPr lang="en-US" u="sng" dirty="0" smtClean="0">
                <a:solidFill>
                  <a:schemeClr val="bg1"/>
                </a:solidFill>
              </a:rPr>
              <a:t>simple: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0262" name="Text Box 25"/>
          <p:cNvSpPr txBox="1">
            <a:spLocks noChangeArrowheads="1"/>
          </p:cNvSpPr>
          <p:nvPr/>
        </p:nvSpPr>
        <p:spPr bwMode="auto">
          <a:xfrm>
            <a:off x="4958851" y="4470739"/>
            <a:ext cx="40591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velocity </a:t>
            </a:r>
            <a:r>
              <a:rPr lang="en-US" dirty="0" smtClean="0">
                <a:solidFill>
                  <a:schemeClr val="bg1"/>
                </a:solidFill>
              </a:rPr>
              <a:t>dependence</a:t>
            </a:r>
            <a:endParaRPr lang="en-US" dirty="0">
              <a:solidFill>
                <a:schemeClr val="bg1"/>
              </a:solidFill>
            </a:endParaRPr>
          </a:p>
          <a:p>
            <a:pP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local phase-space density</a:t>
            </a:r>
            <a:endParaRPr lang="en-US" dirty="0">
              <a:solidFill>
                <a:schemeClr val="bg1"/>
              </a:solidFill>
            </a:endParaRPr>
          </a:p>
          <a:p>
            <a:pPr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flavor dependence</a:t>
            </a:r>
          </a:p>
          <a:p>
            <a:pPr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co-production</a:t>
            </a:r>
          </a:p>
          <a:p>
            <a:pPr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Sommerfield enhancement</a:t>
            </a:r>
          </a:p>
          <a:p>
            <a:pPr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9" name="Rectangle 51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dirty="0">
                <a:solidFill>
                  <a:schemeClr val="bg1"/>
                </a:solidFill>
              </a:rPr>
              <a:t>WIMPs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331176" y="823415"/>
            <a:ext cx="3886200" cy="2910385"/>
            <a:chOff x="331176" y="1084384"/>
            <a:chExt cx="3886200" cy="2910385"/>
          </a:xfrm>
        </p:grpSpPr>
        <p:sp>
          <p:nvSpPr>
            <p:cNvPr id="197" name="Rectangle 44"/>
            <p:cNvSpPr>
              <a:spLocks noChangeArrowheads="1"/>
            </p:cNvSpPr>
            <p:nvPr/>
          </p:nvSpPr>
          <p:spPr bwMode="auto">
            <a:xfrm>
              <a:off x="331176" y="1084384"/>
              <a:ext cx="3886200" cy="2895807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dirty="0">
                <a:solidFill>
                  <a:schemeClr val="bg1"/>
                </a:solidFill>
              </a:endParaRPr>
            </a:p>
          </p:txBody>
        </p:sp>
        <p:pic>
          <p:nvPicPr>
            <p:cNvPr id="66" name="Picture 65" descr="talk_middle.jpg"/>
            <p:cNvPicPr>
              <a:picLocks/>
            </p:cNvPicPr>
            <p:nvPr/>
          </p:nvPicPr>
          <p:blipFill>
            <a:blip r:embed="rId4" cstate="print"/>
            <a:srcRect l="10658" t="5016" r="5016" b="10031"/>
            <a:stretch>
              <a:fillRect/>
            </a:stretch>
          </p:blipFill>
          <p:spPr>
            <a:xfrm>
              <a:off x="1040424" y="1198688"/>
              <a:ext cx="2898648" cy="2359152"/>
            </a:xfrm>
            <a:prstGeom prst="rect">
              <a:avLst/>
            </a:prstGeom>
          </p:spPr>
        </p:pic>
        <p:sp>
          <p:nvSpPr>
            <p:cNvPr id="70" name="Rectangle 69"/>
            <p:cNvSpPr/>
            <p:nvPr/>
          </p:nvSpPr>
          <p:spPr bwMode="auto">
            <a:xfrm>
              <a:off x="1040424" y="1201616"/>
              <a:ext cx="2895600" cy="2362200"/>
            </a:xfrm>
            <a:prstGeom prst="rect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60" name="Group 159"/>
            <p:cNvGrpSpPr/>
            <p:nvPr/>
          </p:nvGrpSpPr>
          <p:grpSpPr>
            <a:xfrm>
              <a:off x="334951" y="1143000"/>
              <a:ext cx="3855597" cy="2851769"/>
              <a:chOff x="-211358" y="762000"/>
              <a:chExt cx="9225199" cy="5552223"/>
            </a:xfrm>
          </p:grpSpPr>
          <p:sp>
            <p:nvSpPr>
              <p:cNvPr id="162" name="Text Box 16"/>
              <p:cNvSpPr txBox="1">
                <a:spLocks noChangeArrowheads="1"/>
              </p:cNvSpPr>
              <p:nvPr/>
            </p:nvSpPr>
            <p:spPr bwMode="auto">
              <a:xfrm rot="16200000">
                <a:off x="-1759591" y="2869579"/>
                <a:ext cx="3623172" cy="5267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</a:rPr>
                  <a:t>Relative abundance</a:t>
                </a:r>
              </a:p>
            </p:txBody>
          </p:sp>
          <p:grpSp>
            <p:nvGrpSpPr>
              <p:cNvPr id="167" name="Group 83"/>
              <p:cNvGrpSpPr/>
              <p:nvPr/>
            </p:nvGrpSpPr>
            <p:grpSpPr>
              <a:xfrm>
                <a:off x="298890" y="762000"/>
                <a:ext cx="8714951" cy="5552223"/>
                <a:chOff x="298891" y="609600"/>
                <a:chExt cx="8714950" cy="5552223"/>
              </a:xfrm>
            </p:grpSpPr>
            <p:sp>
              <p:nvSpPr>
                <p:cNvPr id="172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343398" y="5562600"/>
                  <a:ext cx="1205105" cy="5992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i="1" dirty="0" smtClean="0">
                      <a:solidFill>
                        <a:schemeClr val="bg1"/>
                      </a:solidFill>
                      <a:latin typeface="Times New Roman" pitchFamily="18" charset="0"/>
                    </a:rPr>
                    <a:t>M</a:t>
                  </a:r>
                  <a:r>
                    <a:rPr lang="en-US" sz="1400" b="1" i="1" dirty="0" smtClean="0">
                      <a:solidFill>
                        <a:schemeClr val="bg1"/>
                      </a:solidFill>
                    </a:rPr>
                    <a:t>/</a:t>
                  </a:r>
                  <a:r>
                    <a:rPr lang="en-US" sz="1400" b="1" i="1" dirty="0" smtClean="0">
                      <a:solidFill>
                        <a:schemeClr val="bg1"/>
                      </a:solidFill>
                      <a:latin typeface="Times New Roman" pitchFamily="18" charset="0"/>
                    </a:rPr>
                    <a:t>T</a:t>
                  </a:r>
                  <a:endParaRPr lang="en-US" sz="1400" b="1" i="1" baseline="-25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3" name="TextBox 172"/>
                <p:cNvSpPr txBox="1"/>
                <p:nvPr/>
              </p:nvSpPr>
              <p:spPr>
                <a:xfrm>
                  <a:off x="3452446" y="5334000"/>
                  <a:ext cx="1013332" cy="5992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10</a:t>
                  </a:r>
                  <a:r>
                    <a:rPr lang="en-US" sz="1400" baseline="300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1</a:t>
                  </a:r>
                  <a:endParaRPr lang="en-US" sz="1400" baseline="30000" dirty="0">
                    <a:solidFill>
                      <a:schemeClr val="bg1"/>
                    </a:solidFill>
                    <a:latin typeface="Symbol" pitchFamily="18" charset="2"/>
                  </a:endParaRPr>
                </a:p>
              </p:txBody>
            </p:sp>
            <p:sp>
              <p:nvSpPr>
                <p:cNvPr id="174" name="TextBox 173"/>
                <p:cNvSpPr txBox="1"/>
                <p:nvPr/>
              </p:nvSpPr>
              <p:spPr>
                <a:xfrm>
                  <a:off x="5714509" y="5334000"/>
                  <a:ext cx="1013332" cy="5992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10</a:t>
                  </a:r>
                  <a:r>
                    <a:rPr lang="en-US" sz="1400" baseline="300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2</a:t>
                  </a:r>
                  <a:endParaRPr lang="en-US" sz="1400" baseline="30000" dirty="0">
                    <a:solidFill>
                      <a:schemeClr val="bg1"/>
                    </a:solidFill>
                    <a:latin typeface="Symbol" pitchFamily="18" charset="2"/>
                  </a:endParaRPr>
                </a:p>
              </p:txBody>
            </p:sp>
            <p:sp>
              <p:nvSpPr>
                <p:cNvPr id="175" name="TextBox 174"/>
                <p:cNvSpPr txBox="1"/>
                <p:nvPr/>
              </p:nvSpPr>
              <p:spPr>
                <a:xfrm>
                  <a:off x="8000509" y="5334000"/>
                  <a:ext cx="1013332" cy="5992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10</a:t>
                  </a:r>
                  <a:r>
                    <a:rPr lang="en-US" sz="1400" baseline="300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3</a:t>
                  </a:r>
                  <a:endParaRPr lang="en-US" sz="1400" baseline="30000" dirty="0">
                    <a:solidFill>
                      <a:schemeClr val="bg1"/>
                    </a:solidFill>
                    <a:latin typeface="Symbol" pitchFamily="18" charset="2"/>
                  </a:endParaRPr>
                </a:p>
              </p:txBody>
            </p:sp>
            <p:sp>
              <p:nvSpPr>
                <p:cNvPr id="176" name="TextBox 175"/>
                <p:cNvSpPr txBox="1"/>
                <p:nvPr/>
              </p:nvSpPr>
              <p:spPr>
                <a:xfrm>
                  <a:off x="1371600" y="5334001"/>
                  <a:ext cx="521828" cy="684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1</a:t>
                  </a:r>
                  <a:endParaRPr lang="en-US" sz="1400" baseline="30000" dirty="0">
                    <a:solidFill>
                      <a:schemeClr val="bg1"/>
                    </a:solidFill>
                    <a:latin typeface="Symbol" pitchFamily="18" charset="2"/>
                  </a:endParaRPr>
                </a:p>
              </p:txBody>
            </p:sp>
            <p:sp>
              <p:nvSpPr>
                <p:cNvPr id="177" name="TextBox 176"/>
                <p:cNvSpPr txBox="1"/>
                <p:nvPr/>
              </p:nvSpPr>
              <p:spPr>
                <a:xfrm>
                  <a:off x="298891" y="5002826"/>
                  <a:ext cx="1043047" cy="6845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10</a:t>
                  </a:r>
                  <a:r>
                    <a:rPr lang="en-US" sz="1400" baseline="300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-20</a:t>
                  </a:r>
                  <a:endParaRPr lang="en-US" sz="1400" baseline="30000" dirty="0">
                    <a:solidFill>
                      <a:schemeClr val="bg1"/>
                    </a:solidFill>
                    <a:latin typeface="Symbol" pitchFamily="18" charset="2"/>
                  </a:endParaRPr>
                </a:p>
              </p:txBody>
            </p:sp>
            <p:sp>
              <p:nvSpPr>
                <p:cNvPr id="178" name="TextBox 177"/>
                <p:cNvSpPr txBox="1"/>
                <p:nvPr/>
              </p:nvSpPr>
              <p:spPr>
                <a:xfrm>
                  <a:off x="298891" y="3886199"/>
                  <a:ext cx="1043047" cy="684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10</a:t>
                  </a:r>
                  <a:r>
                    <a:rPr lang="en-US" sz="1400" baseline="300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-15</a:t>
                  </a:r>
                  <a:endParaRPr lang="en-US" sz="1400" baseline="30000" dirty="0">
                    <a:solidFill>
                      <a:schemeClr val="bg1"/>
                    </a:solidFill>
                    <a:latin typeface="Symbol" pitchFamily="18" charset="2"/>
                  </a:endParaRPr>
                </a:p>
              </p:txBody>
            </p:sp>
            <p:sp>
              <p:nvSpPr>
                <p:cNvPr id="179" name="TextBox 178"/>
                <p:cNvSpPr txBox="1"/>
                <p:nvPr/>
              </p:nvSpPr>
              <p:spPr>
                <a:xfrm>
                  <a:off x="298891" y="2819400"/>
                  <a:ext cx="1043047" cy="684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10</a:t>
                  </a:r>
                  <a:r>
                    <a:rPr lang="en-US" sz="1400" baseline="300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-10</a:t>
                  </a:r>
                  <a:endParaRPr lang="en-US" sz="1400" baseline="30000" dirty="0">
                    <a:solidFill>
                      <a:schemeClr val="bg1"/>
                    </a:solidFill>
                    <a:latin typeface="Symbol" pitchFamily="18" charset="2"/>
                  </a:endParaRPr>
                </a:p>
              </p:txBody>
            </p:sp>
            <p:sp>
              <p:nvSpPr>
                <p:cNvPr id="180" name="TextBox 179"/>
                <p:cNvSpPr txBox="1"/>
                <p:nvPr/>
              </p:nvSpPr>
              <p:spPr>
                <a:xfrm>
                  <a:off x="427131" y="1676401"/>
                  <a:ext cx="930266" cy="684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10</a:t>
                  </a:r>
                  <a:r>
                    <a:rPr lang="en-US" sz="1400" baseline="300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-5</a:t>
                  </a:r>
                  <a:endParaRPr lang="en-US" sz="1400" baseline="30000" dirty="0">
                    <a:solidFill>
                      <a:schemeClr val="bg1"/>
                    </a:solidFill>
                    <a:latin typeface="Symbol" pitchFamily="18" charset="2"/>
                  </a:endParaRPr>
                </a:p>
              </p:txBody>
            </p:sp>
            <p:sp>
              <p:nvSpPr>
                <p:cNvPr id="181" name="TextBox 180"/>
                <p:cNvSpPr txBox="1"/>
                <p:nvPr/>
              </p:nvSpPr>
              <p:spPr>
                <a:xfrm>
                  <a:off x="810433" y="609600"/>
                  <a:ext cx="521828" cy="684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Symbol" pitchFamily="18" charset="2"/>
                    </a:rPr>
                    <a:t>1</a:t>
                  </a:r>
                  <a:endParaRPr lang="en-US" sz="1400" baseline="30000" dirty="0">
                    <a:solidFill>
                      <a:schemeClr val="bg1"/>
                    </a:solidFill>
                    <a:latin typeface="Symbol" pitchFamily="18" charset="2"/>
                  </a:endParaRPr>
                </a:p>
              </p:txBody>
            </p:sp>
            <p:cxnSp>
              <p:nvCxnSpPr>
                <p:cNvPr id="187" name="Straight Connector 186"/>
                <p:cNvCxnSpPr/>
                <p:nvPr/>
              </p:nvCxnSpPr>
              <p:spPr bwMode="auto">
                <a:xfrm>
                  <a:off x="1541584" y="4114800"/>
                  <a:ext cx="228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88" name="Straight Connector 187"/>
                <p:cNvCxnSpPr/>
                <p:nvPr/>
              </p:nvCxnSpPr>
              <p:spPr bwMode="auto">
                <a:xfrm>
                  <a:off x="1541584" y="2998176"/>
                  <a:ext cx="228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89" name="Straight Connector 188"/>
                <p:cNvCxnSpPr/>
                <p:nvPr/>
              </p:nvCxnSpPr>
              <p:spPr bwMode="auto">
                <a:xfrm>
                  <a:off x="1541584" y="1905000"/>
                  <a:ext cx="228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0" name="Straight Connector 189"/>
                <p:cNvCxnSpPr/>
                <p:nvPr/>
              </p:nvCxnSpPr>
              <p:spPr bwMode="auto">
                <a:xfrm>
                  <a:off x="8135816" y="1905000"/>
                  <a:ext cx="228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1" name="Straight Connector 190"/>
                <p:cNvCxnSpPr/>
                <p:nvPr/>
              </p:nvCxnSpPr>
              <p:spPr bwMode="auto">
                <a:xfrm>
                  <a:off x="8135816" y="3015760"/>
                  <a:ext cx="228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2" name="Straight Connector 191"/>
                <p:cNvCxnSpPr/>
                <p:nvPr/>
              </p:nvCxnSpPr>
              <p:spPr bwMode="auto">
                <a:xfrm>
                  <a:off x="8135816" y="4114800"/>
                  <a:ext cx="228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3" name="Straight Connector 192"/>
                <p:cNvCxnSpPr/>
                <p:nvPr/>
              </p:nvCxnSpPr>
              <p:spPr bwMode="auto">
                <a:xfrm rot="16200000">
                  <a:off x="3601916" y="876301"/>
                  <a:ext cx="228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4" name="Straight Connector 193"/>
                <p:cNvCxnSpPr/>
                <p:nvPr/>
              </p:nvCxnSpPr>
              <p:spPr bwMode="auto">
                <a:xfrm rot="16200000">
                  <a:off x="5914292" y="876300"/>
                  <a:ext cx="228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5" name="Straight Connector 194"/>
                <p:cNvCxnSpPr/>
                <p:nvPr/>
              </p:nvCxnSpPr>
              <p:spPr bwMode="auto">
                <a:xfrm rot="16200000">
                  <a:off x="5914292" y="5152292"/>
                  <a:ext cx="228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6" name="Straight Connector 195"/>
                <p:cNvCxnSpPr/>
                <p:nvPr/>
              </p:nvCxnSpPr>
              <p:spPr bwMode="auto">
                <a:xfrm rot="16200000">
                  <a:off x="3601916" y="5143501"/>
                  <a:ext cx="228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</p:grpSp>
      <p:grpSp>
        <p:nvGrpSpPr>
          <p:cNvPr id="107" name="Group 106"/>
          <p:cNvGrpSpPr/>
          <p:nvPr/>
        </p:nvGrpSpPr>
        <p:grpSpPr>
          <a:xfrm>
            <a:off x="5105400" y="882031"/>
            <a:ext cx="3733800" cy="2743200"/>
            <a:chOff x="252413" y="565640"/>
            <a:chExt cx="8675687" cy="6211888"/>
          </a:xfrm>
        </p:grpSpPr>
        <p:grpSp>
          <p:nvGrpSpPr>
            <p:cNvPr id="108" name="Group 62"/>
            <p:cNvGrpSpPr/>
            <p:nvPr/>
          </p:nvGrpSpPr>
          <p:grpSpPr>
            <a:xfrm>
              <a:off x="252413" y="2388884"/>
              <a:ext cx="3074987" cy="2532062"/>
              <a:chOff x="252413" y="2388884"/>
              <a:chExt cx="3074987" cy="2532062"/>
            </a:xfrm>
          </p:grpSpPr>
          <p:graphicFrame>
            <p:nvGraphicFramePr>
              <p:cNvPr id="142" name="Object 29"/>
              <p:cNvGraphicFramePr>
                <a:graphicFrameLocks noChangeAspect="1"/>
              </p:cNvGraphicFramePr>
              <p:nvPr/>
            </p:nvGraphicFramePr>
            <p:xfrm>
              <a:off x="3042136" y="3048000"/>
              <a:ext cx="280987" cy="365125"/>
            </p:xfrm>
            <a:graphic>
              <a:graphicData uri="http://schemas.openxmlformats.org/presentationml/2006/ole">
                <p:oleObj spid="_x0000_s104467" name="Equation" r:id="rId5" imgW="126720" imgH="164880" progId="Equation.DSMT4">
                  <p:embed/>
                </p:oleObj>
              </a:graphicData>
            </a:graphic>
          </p:graphicFrame>
          <p:graphicFrame>
            <p:nvGraphicFramePr>
              <p:cNvPr id="143" name="Object 3"/>
              <p:cNvGraphicFramePr>
                <a:graphicFrameLocks noChangeAspect="1"/>
              </p:cNvGraphicFramePr>
              <p:nvPr/>
            </p:nvGraphicFramePr>
            <p:xfrm>
              <a:off x="804863" y="2388884"/>
              <a:ext cx="1843087" cy="660400"/>
            </p:xfrm>
            <a:graphic>
              <a:graphicData uri="http://schemas.openxmlformats.org/presentationml/2006/ole">
                <p:oleObj spid="_x0000_s104468" name="Equation" r:id="rId6" imgW="634680" imgH="228600" progId="Equation.DSMT4">
                  <p:embed/>
                </p:oleObj>
              </a:graphicData>
            </a:graphic>
          </p:graphicFrame>
          <p:grpSp>
            <p:nvGrpSpPr>
              <p:cNvPr id="144" name="Group 4"/>
              <p:cNvGrpSpPr>
                <a:grpSpLocks/>
              </p:cNvGrpSpPr>
              <p:nvPr/>
            </p:nvGrpSpPr>
            <p:grpSpPr bwMode="auto">
              <a:xfrm>
                <a:off x="685800" y="3015946"/>
                <a:ext cx="2286000" cy="1042987"/>
                <a:chOff x="288" y="1623"/>
                <a:chExt cx="1440" cy="657"/>
              </a:xfrm>
            </p:grpSpPr>
            <p:sp>
              <p:nvSpPr>
                <p:cNvPr id="150" name="Line 6"/>
                <p:cNvSpPr>
                  <a:spLocks noChangeShapeType="1"/>
                </p:cNvSpPr>
                <p:nvPr/>
              </p:nvSpPr>
              <p:spPr bwMode="auto">
                <a:xfrm>
                  <a:off x="288" y="1623"/>
                  <a:ext cx="1440" cy="657"/>
                </a:xfrm>
                <a:prstGeom prst="line">
                  <a:avLst/>
                </a:prstGeom>
                <a:noFill/>
                <a:ln w="285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1" name="Line 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583" y="2116"/>
                  <a:ext cx="65" cy="37"/>
                </a:xfrm>
                <a:prstGeom prst="line">
                  <a:avLst/>
                </a:prstGeom>
                <a:noFill/>
                <a:ln w="28575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2" name="Line 8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1433" y="1733"/>
                  <a:ext cx="66" cy="18"/>
                </a:xfrm>
                <a:prstGeom prst="line">
                  <a:avLst/>
                </a:prstGeom>
                <a:noFill/>
                <a:ln w="28575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3" name="Line 9"/>
                <p:cNvSpPr>
                  <a:spLocks noChangeShapeType="1"/>
                </p:cNvSpPr>
                <p:nvPr/>
              </p:nvSpPr>
              <p:spPr bwMode="auto">
                <a:xfrm>
                  <a:off x="484" y="1714"/>
                  <a:ext cx="99" cy="37"/>
                </a:xfrm>
                <a:prstGeom prst="line">
                  <a:avLst/>
                </a:prstGeom>
                <a:noFill/>
                <a:ln w="28575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4" name="Line 10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1431" y="2104"/>
                  <a:ext cx="37" cy="98"/>
                </a:xfrm>
                <a:prstGeom prst="line">
                  <a:avLst/>
                </a:prstGeom>
                <a:noFill/>
                <a:ln w="28575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5" name="Oval 11"/>
                <p:cNvSpPr>
                  <a:spLocks noChangeArrowheads="1"/>
                </p:cNvSpPr>
                <p:nvPr/>
              </p:nvSpPr>
              <p:spPr bwMode="auto">
                <a:xfrm>
                  <a:off x="779" y="1730"/>
                  <a:ext cx="458" cy="4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145" name="Object 12"/>
              <p:cNvGraphicFramePr>
                <a:graphicFrameLocks noChangeAspect="1"/>
              </p:cNvGraphicFramePr>
              <p:nvPr/>
            </p:nvGraphicFramePr>
            <p:xfrm>
              <a:off x="468313" y="4327221"/>
              <a:ext cx="2514600" cy="593725"/>
            </p:xfrm>
            <a:graphic>
              <a:graphicData uri="http://schemas.openxmlformats.org/presentationml/2006/ole">
                <p:oleObj spid="_x0000_s104469" name="Equation" r:id="rId7" imgW="965160" imgH="228600" progId="Equation.DSMT4">
                  <p:embed/>
                </p:oleObj>
              </a:graphicData>
            </a:graphic>
          </p:graphicFrame>
          <p:graphicFrame>
            <p:nvGraphicFramePr>
              <p:cNvPr id="146" name="Object 13"/>
              <p:cNvGraphicFramePr>
                <a:graphicFrameLocks noChangeAspect="1"/>
              </p:cNvGraphicFramePr>
              <p:nvPr/>
            </p:nvGraphicFramePr>
            <p:xfrm>
              <a:off x="252413" y="2863546"/>
              <a:ext cx="393700" cy="365125"/>
            </p:xfrm>
            <a:graphic>
              <a:graphicData uri="http://schemas.openxmlformats.org/presentationml/2006/ole">
                <p:oleObj spid="_x0000_s104470" name="Equation" r:id="rId8" imgW="177480" imgH="164880" progId="Equation.DSMT4">
                  <p:embed/>
                </p:oleObj>
              </a:graphicData>
            </a:graphic>
          </p:graphicFrame>
          <p:graphicFrame>
            <p:nvGraphicFramePr>
              <p:cNvPr id="147" name="Object 14"/>
              <p:cNvGraphicFramePr>
                <a:graphicFrameLocks noChangeAspect="1"/>
              </p:cNvGraphicFramePr>
              <p:nvPr/>
            </p:nvGraphicFramePr>
            <p:xfrm>
              <a:off x="252413" y="3854146"/>
              <a:ext cx="393700" cy="420687"/>
            </p:xfrm>
            <a:graphic>
              <a:graphicData uri="http://schemas.openxmlformats.org/presentationml/2006/ole">
                <p:oleObj spid="_x0000_s104471" name="Equation" r:id="rId9" imgW="177480" imgH="190440" progId="Equation.DSMT4">
                  <p:embed/>
                </p:oleObj>
              </a:graphicData>
            </a:graphic>
          </p:graphicFrame>
          <p:graphicFrame>
            <p:nvGraphicFramePr>
              <p:cNvPr id="148" name="Object 16"/>
              <p:cNvGraphicFramePr>
                <a:graphicFrameLocks noChangeAspect="1"/>
              </p:cNvGraphicFramePr>
              <p:nvPr/>
            </p:nvGraphicFramePr>
            <p:xfrm>
              <a:off x="3019425" y="3854146"/>
              <a:ext cx="307975" cy="420687"/>
            </p:xfrm>
            <a:graphic>
              <a:graphicData uri="http://schemas.openxmlformats.org/presentationml/2006/ole">
                <p:oleObj spid="_x0000_s104472" name="Equation" r:id="rId10" imgW="139680" imgH="190440" progId="Equation.DSMT4">
                  <p:embed/>
                </p:oleObj>
              </a:graphicData>
            </a:graphic>
          </p:graphicFrame>
        </p:grpSp>
        <p:grpSp>
          <p:nvGrpSpPr>
            <p:cNvPr id="109" name="Group 60"/>
            <p:cNvGrpSpPr/>
            <p:nvPr/>
          </p:nvGrpSpPr>
          <p:grpSpPr>
            <a:xfrm>
              <a:off x="5778500" y="565640"/>
              <a:ext cx="3149600" cy="2438400"/>
              <a:chOff x="5778500" y="565640"/>
              <a:chExt cx="3149600" cy="2438400"/>
            </a:xfrm>
          </p:grpSpPr>
          <p:graphicFrame>
            <p:nvGraphicFramePr>
              <p:cNvPr id="128" name="Object 13"/>
              <p:cNvGraphicFramePr>
                <a:graphicFrameLocks noChangeAspect="1"/>
              </p:cNvGraphicFramePr>
              <p:nvPr/>
            </p:nvGraphicFramePr>
            <p:xfrm>
              <a:off x="5778500" y="914400"/>
              <a:ext cx="393700" cy="365125"/>
            </p:xfrm>
            <a:graphic>
              <a:graphicData uri="http://schemas.openxmlformats.org/presentationml/2006/ole">
                <p:oleObj spid="_x0000_s104473" name="Equation" r:id="rId11" imgW="177480" imgH="164880" progId="Equation.DSMT4">
                  <p:embed/>
                </p:oleObj>
              </a:graphicData>
            </a:graphic>
          </p:graphicFrame>
          <p:graphicFrame>
            <p:nvGraphicFramePr>
              <p:cNvPr id="129" name="Object 13"/>
              <p:cNvGraphicFramePr>
                <a:graphicFrameLocks noChangeAspect="1"/>
              </p:cNvGraphicFramePr>
              <p:nvPr/>
            </p:nvGraphicFramePr>
            <p:xfrm>
              <a:off x="8534400" y="914400"/>
              <a:ext cx="393700" cy="365125"/>
            </p:xfrm>
            <a:graphic>
              <a:graphicData uri="http://schemas.openxmlformats.org/presentationml/2006/ole">
                <p:oleObj spid="_x0000_s104474" name="Equation" r:id="rId12" imgW="177480" imgH="164880" progId="Equation.DSMT4">
                  <p:embed/>
                </p:oleObj>
              </a:graphicData>
            </a:graphic>
          </p:graphicFrame>
          <p:graphicFrame>
            <p:nvGraphicFramePr>
              <p:cNvPr id="130" name="Object 29"/>
              <p:cNvGraphicFramePr>
                <a:graphicFrameLocks noChangeAspect="1"/>
              </p:cNvGraphicFramePr>
              <p:nvPr/>
            </p:nvGraphicFramePr>
            <p:xfrm>
              <a:off x="8587152" y="2013440"/>
              <a:ext cx="280987" cy="365125"/>
            </p:xfrm>
            <a:graphic>
              <a:graphicData uri="http://schemas.openxmlformats.org/presentationml/2006/ole">
                <p:oleObj spid="_x0000_s104475" name="Equation" r:id="rId13" imgW="126720" imgH="164880" progId="Equation.DSMT4">
                  <p:embed/>
                </p:oleObj>
              </a:graphicData>
            </a:graphic>
          </p:graphicFrame>
          <p:graphicFrame>
            <p:nvGraphicFramePr>
              <p:cNvPr id="131" name="Object 18"/>
              <p:cNvGraphicFramePr>
                <a:graphicFrameLocks noChangeAspect="1"/>
              </p:cNvGraphicFramePr>
              <p:nvPr/>
            </p:nvGraphicFramePr>
            <p:xfrm>
              <a:off x="6418264" y="565640"/>
              <a:ext cx="1843088" cy="660400"/>
            </p:xfrm>
            <a:graphic>
              <a:graphicData uri="http://schemas.openxmlformats.org/presentationml/2006/ole">
                <p:oleObj spid="_x0000_s104476" name="Equation" r:id="rId14" imgW="634680" imgH="228600" progId="Equation.DSMT4">
                  <p:embed/>
                </p:oleObj>
              </a:graphicData>
            </a:graphic>
          </p:graphicFrame>
          <p:graphicFrame>
            <p:nvGraphicFramePr>
              <p:cNvPr id="132" name="Object 19"/>
              <p:cNvGraphicFramePr>
                <a:graphicFrameLocks noChangeAspect="1"/>
              </p:cNvGraphicFramePr>
              <p:nvPr/>
            </p:nvGraphicFramePr>
            <p:xfrm>
              <a:off x="6205539" y="2476990"/>
              <a:ext cx="2481263" cy="527050"/>
            </p:xfrm>
            <a:graphic>
              <a:graphicData uri="http://schemas.openxmlformats.org/presentationml/2006/ole">
                <p:oleObj spid="_x0000_s104477" name="Equation" r:id="rId15" imgW="952200" imgH="203040" progId="Equation.DSMT4">
                  <p:embed/>
                </p:oleObj>
              </a:graphicData>
            </a:graphic>
          </p:graphicFrame>
          <p:grpSp>
            <p:nvGrpSpPr>
              <p:cNvPr id="133" name="Group 20"/>
              <p:cNvGrpSpPr>
                <a:grpSpLocks/>
              </p:cNvGrpSpPr>
              <p:nvPr/>
            </p:nvGrpSpPr>
            <p:grpSpPr bwMode="auto">
              <a:xfrm>
                <a:off x="6197601" y="1099040"/>
                <a:ext cx="2286000" cy="1042988"/>
                <a:chOff x="288" y="1623"/>
                <a:chExt cx="1440" cy="657"/>
              </a:xfrm>
            </p:grpSpPr>
            <p:sp>
              <p:nvSpPr>
                <p:cNvPr id="136" name="Line 22"/>
                <p:cNvSpPr>
                  <a:spLocks noChangeShapeType="1"/>
                </p:cNvSpPr>
                <p:nvPr/>
              </p:nvSpPr>
              <p:spPr bwMode="auto">
                <a:xfrm>
                  <a:off x="288" y="1623"/>
                  <a:ext cx="1440" cy="657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7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583" y="2116"/>
                  <a:ext cx="65" cy="37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8" name="Line 24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1433" y="1733"/>
                  <a:ext cx="66" cy="18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9" name="Line 25"/>
                <p:cNvSpPr>
                  <a:spLocks noChangeShapeType="1"/>
                </p:cNvSpPr>
                <p:nvPr/>
              </p:nvSpPr>
              <p:spPr bwMode="auto">
                <a:xfrm>
                  <a:off x="484" y="1714"/>
                  <a:ext cx="99" cy="37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0" name="Line 26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1431" y="2104"/>
                  <a:ext cx="37" cy="98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1" name="Oval 27"/>
                <p:cNvSpPr>
                  <a:spLocks noChangeArrowheads="1"/>
                </p:cNvSpPr>
                <p:nvPr/>
              </p:nvSpPr>
              <p:spPr bwMode="auto">
                <a:xfrm>
                  <a:off x="779" y="1730"/>
                  <a:ext cx="458" cy="4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134" name="Object 29"/>
              <p:cNvGraphicFramePr>
                <a:graphicFrameLocks noChangeAspect="1"/>
              </p:cNvGraphicFramePr>
              <p:nvPr/>
            </p:nvGraphicFramePr>
            <p:xfrm>
              <a:off x="5819776" y="2013440"/>
              <a:ext cx="280988" cy="365125"/>
            </p:xfrm>
            <a:graphic>
              <a:graphicData uri="http://schemas.openxmlformats.org/presentationml/2006/ole">
                <p:oleObj spid="_x0000_s104478" name="Equation" r:id="rId16" imgW="126720" imgH="164880" progId="Equation.DSMT4">
                  <p:embed/>
                </p:oleObj>
              </a:graphicData>
            </a:graphic>
          </p:graphicFrame>
        </p:grpSp>
        <p:grpSp>
          <p:nvGrpSpPr>
            <p:cNvPr id="110" name="Group 61"/>
            <p:cNvGrpSpPr/>
            <p:nvPr/>
          </p:nvGrpSpPr>
          <p:grpSpPr>
            <a:xfrm>
              <a:off x="5805488" y="4305790"/>
              <a:ext cx="3122612" cy="2471738"/>
              <a:chOff x="5805488" y="4305790"/>
              <a:chExt cx="3122612" cy="2471738"/>
            </a:xfrm>
          </p:grpSpPr>
          <p:graphicFrame>
            <p:nvGraphicFramePr>
              <p:cNvPr id="114" name="Object 14"/>
              <p:cNvGraphicFramePr>
                <a:graphicFrameLocks noChangeAspect="1"/>
              </p:cNvGraphicFramePr>
              <p:nvPr/>
            </p:nvGraphicFramePr>
            <p:xfrm>
              <a:off x="8521700" y="5675313"/>
              <a:ext cx="393700" cy="420687"/>
            </p:xfrm>
            <a:graphic>
              <a:graphicData uri="http://schemas.openxmlformats.org/presentationml/2006/ole">
                <p:oleObj spid="_x0000_s104479" name="Equation" r:id="rId17" imgW="177480" imgH="190440" progId="Equation.DSMT4">
                  <p:embed/>
                </p:oleObj>
              </a:graphicData>
            </a:graphic>
          </p:graphicFrame>
          <p:graphicFrame>
            <p:nvGraphicFramePr>
              <p:cNvPr id="115" name="Object 13"/>
              <p:cNvGraphicFramePr>
                <a:graphicFrameLocks noChangeAspect="1"/>
              </p:cNvGraphicFramePr>
              <p:nvPr/>
            </p:nvGraphicFramePr>
            <p:xfrm>
              <a:off x="8534400" y="4664075"/>
              <a:ext cx="393700" cy="365125"/>
            </p:xfrm>
            <a:graphic>
              <a:graphicData uri="http://schemas.openxmlformats.org/presentationml/2006/ole">
                <p:oleObj spid="_x0000_s104480" name="Equation" r:id="rId18" imgW="177480" imgH="164880" progId="Equation.DSMT4">
                  <p:embed/>
                </p:oleObj>
              </a:graphicData>
            </a:graphic>
          </p:graphicFrame>
          <p:graphicFrame>
            <p:nvGraphicFramePr>
              <p:cNvPr id="116" name="Object 29"/>
              <p:cNvGraphicFramePr>
                <a:graphicFrameLocks noChangeAspect="1"/>
              </p:cNvGraphicFramePr>
              <p:nvPr/>
            </p:nvGraphicFramePr>
            <p:xfrm>
              <a:off x="5815013" y="4572000"/>
              <a:ext cx="280987" cy="365125"/>
            </p:xfrm>
            <a:graphic>
              <a:graphicData uri="http://schemas.openxmlformats.org/presentationml/2006/ole">
                <p:oleObj spid="_x0000_s104481" name="Equation" r:id="rId19" imgW="126720" imgH="164880" progId="Equation.DSMT4">
                  <p:embed/>
                </p:oleObj>
              </a:graphicData>
            </a:graphic>
          </p:graphicFrame>
          <p:graphicFrame>
            <p:nvGraphicFramePr>
              <p:cNvPr id="117" name="Object 33"/>
              <p:cNvGraphicFramePr>
                <a:graphicFrameLocks noChangeAspect="1"/>
              </p:cNvGraphicFramePr>
              <p:nvPr/>
            </p:nvGraphicFramePr>
            <p:xfrm>
              <a:off x="6416676" y="4305790"/>
              <a:ext cx="1843088" cy="660400"/>
            </p:xfrm>
            <a:graphic>
              <a:graphicData uri="http://schemas.openxmlformats.org/presentationml/2006/ole">
                <p:oleObj spid="_x0000_s104482" name="Equation" r:id="rId20" imgW="634680" imgH="228600" progId="Equation.DSMT4">
                  <p:embed/>
                </p:oleObj>
              </a:graphicData>
            </a:graphic>
          </p:graphicFrame>
          <p:graphicFrame>
            <p:nvGraphicFramePr>
              <p:cNvPr id="118" name="Object 34"/>
              <p:cNvGraphicFramePr>
                <a:graphicFrameLocks noChangeAspect="1"/>
              </p:cNvGraphicFramePr>
              <p:nvPr/>
            </p:nvGraphicFramePr>
            <p:xfrm>
              <a:off x="6188076" y="6183803"/>
              <a:ext cx="2514600" cy="593725"/>
            </p:xfrm>
            <a:graphic>
              <a:graphicData uri="http://schemas.openxmlformats.org/presentationml/2006/ole">
                <p:oleObj spid="_x0000_s104483" name="Equation" r:id="rId21" imgW="965160" imgH="228600" progId="Equation.DSMT4">
                  <p:embed/>
                </p:oleObj>
              </a:graphicData>
            </a:graphic>
          </p:graphicFrame>
          <p:grpSp>
            <p:nvGrpSpPr>
              <p:cNvPr id="119" name="Group 35"/>
              <p:cNvGrpSpPr>
                <a:grpSpLocks/>
              </p:cNvGrpSpPr>
              <p:nvPr/>
            </p:nvGrpSpPr>
            <p:grpSpPr bwMode="auto">
              <a:xfrm>
                <a:off x="6196013" y="4839190"/>
                <a:ext cx="2286000" cy="1042988"/>
                <a:chOff x="288" y="1623"/>
                <a:chExt cx="1440" cy="657"/>
              </a:xfrm>
            </p:grpSpPr>
            <p:sp>
              <p:nvSpPr>
                <p:cNvPr id="121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288" y="1623"/>
                  <a:ext cx="1440" cy="657"/>
                </a:xfrm>
                <a:prstGeom prst="line">
                  <a:avLst/>
                </a:prstGeom>
                <a:noFill/>
                <a:ln w="285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2" name="Line 37"/>
                <p:cNvSpPr>
                  <a:spLocks noChangeShapeType="1"/>
                </p:cNvSpPr>
                <p:nvPr/>
              </p:nvSpPr>
              <p:spPr bwMode="auto">
                <a:xfrm>
                  <a:off x="288" y="1623"/>
                  <a:ext cx="1440" cy="657"/>
                </a:xfrm>
                <a:prstGeom prst="line">
                  <a:avLst/>
                </a:prstGeom>
                <a:noFill/>
                <a:ln w="285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3" name="Line 38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583" y="2116"/>
                  <a:ext cx="65" cy="37"/>
                </a:xfrm>
                <a:prstGeom prst="line">
                  <a:avLst/>
                </a:prstGeom>
                <a:noFill/>
                <a:ln w="28575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4" name="Line 39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1433" y="1733"/>
                  <a:ext cx="66" cy="18"/>
                </a:xfrm>
                <a:prstGeom prst="line">
                  <a:avLst/>
                </a:prstGeom>
                <a:noFill/>
                <a:ln w="28575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5" name="Line 40"/>
                <p:cNvSpPr>
                  <a:spLocks noChangeShapeType="1"/>
                </p:cNvSpPr>
                <p:nvPr/>
              </p:nvSpPr>
              <p:spPr bwMode="auto">
                <a:xfrm>
                  <a:off x="484" y="1714"/>
                  <a:ext cx="99" cy="37"/>
                </a:xfrm>
                <a:prstGeom prst="line">
                  <a:avLst/>
                </a:prstGeom>
                <a:noFill/>
                <a:ln w="28575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6" name="Line 41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1431" y="2104"/>
                  <a:ext cx="37" cy="98"/>
                </a:xfrm>
                <a:prstGeom prst="line">
                  <a:avLst/>
                </a:prstGeom>
                <a:noFill/>
                <a:ln w="28575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7" name="Oval 42"/>
                <p:cNvSpPr>
                  <a:spLocks noChangeArrowheads="1"/>
                </p:cNvSpPr>
                <p:nvPr/>
              </p:nvSpPr>
              <p:spPr bwMode="auto">
                <a:xfrm>
                  <a:off x="779" y="1730"/>
                  <a:ext cx="458" cy="4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120" name="Object 44"/>
              <p:cNvGraphicFramePr>
                <a:graphicFrameLocks noChangeAspect="1"/>
              </p:cNvGraphicFramePr>
              <p:nvPr/>
            </p:nvGraphicFramePr>
            <p:xfrm>
              <a:off x="5805488" y="5725015"/>
              <a:ext cx="307975" cy="422275"/>
            </p:xfrm>
            <a:graphic>
              <a:graphicData uri="http://schemas.openxmlformats.org/presentationml/2006/ole">
                <p:oleObj spid="_x0000_s104484" name="Equation" r:id="rId22" imgW="139680" imgH="190440" progId="Equation.DSMT4">
                  <p:embed/>
                </p:oleObj>
              </a:graphicData>
            </a:graphic>
          </p:graphicFrame>
        </p:grpSp>
        <p:grpSp>
          <p:nvGrpSpPr>
            <p:cNvPr id="111" name="Group 57"/>
            <p:cNvGrpSpPr/>
            <p:nvPr/>
          </p:nvGrpSpPr>
          <p:grpSpPr>
            <a:xfrm>
              <a:off x="3688372" y="2066192"/>
              <a:ext cx="1767256" cy="2963008"/>
              <a:chOff x="3751384" y="2066192"/>
              <a:chExt cx="1767256" cy="2963008"/>
            </a:xfrm>
          </p:grpSpPr>
          <p:cxnSp>
            <p:nvCxnSpPr>
              <p:cNvPr id="112" name="Straight Arrow Connector 111"/>
              <p:cNvCxnSpPr/>
              <p:nvPr/>
            </p:nvCxnSpPr>
            <p:spPr bwMode="auto">
              <a:xfrm flipV="1">
                <a:off x="3766040" y="2066192"/>
                <a:ext cx="1752600" cy="144780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  <p:cxnSp>
            <p:nvCxnSpPr>
              <p:cNvPr id="113" name="Straight Arrow Connector 112"/>
              <p:cNvCxnSpPr/>
              <p:nvPr/>
            </p:nvCxnSpPr>
            <p:spPr bwMode="auto">
              <a:xfrm>
                <a:off x="3751384" y="3478824"/>
                <a:ext cx="1735016" cy="1550376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52400" y="468868"/>
            <a:ext cx="2438400" cy="3493532"/>
            <a:chOff x="152400" y="468868"/>
            <a:chExt cx="2438400" cy="3493532"/>
          </a:xfrm>
        </p:grpSpPr>
        <p:pic>
          <p:nvPicPr>
            <p:cNvPr id="768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b="6044"/>
            <a:stretch>
              <a:fillRect/>
            </a:stretch>
          </p:blipFill>
          <p:spPr bwMode="auto">
            <a:xfrm>
              <a:off x="152400" y="838200"/>
              <a:ext cx="2438400" cy="3124200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76815" name="TextBox 7"/>
            <p:cNvSpPr txBox="1">
              <a:spLocks noChangeArrowheads="1"/>
            </p:cNvSpPr>
            <p:nvPr/>
          </p:nvSpPr>
          <p:spPr bwMode="auto">
            <a:xfrm>
              <a:off x="868898" y="468868"/>
              <a:ext cx="10054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800" dirty="0">
                  <a:solidFill>
                    <a:schemeClr val="bg1"/>
                  </a:solidFill>
                </a:rPr>
                <a:t>COUPP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865438" y="609600"/>
            <a:ext cx="2762250" cy="3657600"/>
            <a:chOff x="2865474" y="76200"/>
            <a:chExt cx="2761573" cy="3886200"/>
          </a:xfrm>
        </p:grpSpPr>
        <p:pic>
          <p:nvPicPr>
            <p:cNvPr id="76812" name="Picture 2" descr="CDMS-detectors.jpg"/>
            <p:cNvPicPr>
              <a:picLocks noChangeAspect="1"/>
            </p:cNvPicPr>
            <p:nvPr/>
          </p:nvPicPr>
          <p:blipFill>
            <a:blip r:embed="rId4" cstate="print"/>
            <a:srcRect b="4346"/>
            <a:stretch>
              <a:fillRect/>
            </a:stretch>
          </p:blipFill>
          <p:spPr bwMode="auto">
            <a:xfrm>
              <a:off x="2865474" y="445532"/>
              <a:ext cx="2761573" cy="3516868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76813" name="TextBox 8"/>
            <p:cNvSpPr txBox="1">
              <a:spLocks noChangeArrowheads="1"/>
            </p:cNvSpPr>
            <p:nvPr/>
          </p:nvSpPr>
          <p:spPr bwMode="auto">
            <a:xfrm>
              <a:off x="3814091" y="76200"/>
              <a:ext cx="8643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800" dirty="0">
                  <a:solidFill>
                    <a:schemeClr val="bg1"/>
                  </a:solidFill>
                </a:rPr>
                <a:t>CDMS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5957093" y="381000"/>
            <a:ext cx="2979738" cy="2797175"/>
            <a:chOff x="5901720" y="76200"/>
            <a:chExt cx="2981098" cy="2797572"/>
          </a:xfrm>
        </p:grpSpPr>
        <p:pic>
          <p:nvPicPr>
            <p:cNvPr id="76810" name="Picture 5" descr="xenon100_group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01720" y="445532"/>
              <a:ext cx="2981098" cy="2428240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76811" name="TextBox 9"/>
            <p:cNvSpPr txBox="1">
              <a:spLocks noChangeArrowheads="1"/>
            </p:cNvSpPr>
            <p:nvPr/>
          </p:nvSpPr>
          <p:spPr bwMode="auto">
            <a:xfrm>
              <a:off x="6889567" y="76200"/>
              <a:ext cx="10054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800" dirty="0">
                  <a:solidFill>
                    <a:schemeClr val="bg1"/>
                  </a:solidFill>
                </a:rPr>
                <a:t>XENON</a:t>
              </a:r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5933281" y="3459163"/>
            <a:ext cx="3027363" cy="2865437"/>
            <a:chOff x="5878664" y="3516868"/>
            <a:chExt cx="3027211" cy="2864882"/>
          </a:xfrm>
        </p:grpSpPr>
        <p:pic>
          <p:nvPicPr>
            <p:cNvPr id="76808" name="Picture 3" descr="LIBRA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78664" y="3886200"/>
              <a:ext cx="3027211" cy="2495550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76809" name="TextBox 10"/>
            <p:cNvSpPr txBox="1">
              <a:spLocks noChangeArrowheads="1"/>
            </p:cNvSpPr>
            <p:nvPr/>
          </p:nvSpPr>
          <p:spPr bwMode="auto">
            <a:xfrm>
              <a:off x="6966531" y="3516868"/>
              <a:ext cx="851472" cy="369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800" dirty="0" smtClean="0">
                  <a:solidFill>
                    <a:schemeClr val="bg1"/>
                  </a:solidFill>
                </a:rPr>
                <a:t>DAMA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27000" y="4038600"/>
            <a:ext cx="3149600" cy="2743200"/>
            <a:chOff x="1143000" y="4038600"/>
            <a:chExt cx="3149600" cy="2743200"/>
          </a:xfrm>
        </p:grpSpPr>
        <p:sp>
          <p:nvSpPr>
            <p:cNvPr id="76806" name="TextBox 17"/>
            <p:cNvSpPr txBox="1">
              <a:spLocks noChangeArrowheads="1"/>
            </p:cNvSpPr>
            <p:nvPr/>
          </p:nvSpPr>
          <p:spPr bwMode="auto">
            <a:xfrm>
              <a:off x="2170113" y="4038600"/>
              <a:ext cx="10953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800" dirty="0">
                  <a:solidFill>
                    <a:schemeClr val="bg1"/>
                  </a:solidFill>
                </a:rPr>
                <a:t>CoGeNT</a:t>
              </a:r>
            </a:p>
          </p:txBody>
        </p:sp>
        <p:pic>
          <p:nvPicPr>
            <p:cNvPr id="76807" name="Picture 16" descr="IMG_1625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43000" y="4419600"/>
              <a:ext cx="3149600" cy="2362200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</p:pic>
      </p:grpSp>
      <p:sp>
        <p:nvSpPr>
          <p:cNvPr id="18" name="TextBox 17"/>
          <p:cNvSpPr txBox="1"/>
          <p:nvPr/>
        </p:nvSpPr>
        <p:spPr>
          <a:xfrm>
            <a:off x="3352800" y="4495800"/>
            <a:ext cx="5791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( </a:t>
            </a:r>
            <a:r>
              <a:rPr lang="en-US" sz="1800" dirty="0" smtClean="0">
                <a:solidFill>
                  <a:schemeClr val="bg1"/>
                </a:solidFill>
                <a:latin typeface="Symbol" pitchFamily="18" charset="2"/>
              </a:rPr>
              <a:t>+</a:t>
            </a:r>
            <a:r>
              <a:rPr lang="en-US" sz="1800" dirty="0" smtClean="0">
                <a:solidFill>
                  <a:schemeClr val="bg1"/>
                </a:solidFill>
              </a:rPr>
              <a:t>  EDELWEISS, 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CRESST, EURECA, 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ZEPLIN, DEAP, ArDM, 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WARP, LUX, SIMPLE, 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PICASSO, DMTPC, 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DRIFT, KIMS, …)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9" name="Rectangle 51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chemeClr val="bg1"/>
                </a:solidFill>
              </a:rPr>
              <a:t>Direct Detection</a:t>
            </a:r>
            <a:endParaRPr lang="en-US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chemeClr val="bg1"/>
                </a:solidFill>
              </a:rPr>
              <a:t>DAMA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1685" t="1147" r="1404" b="2222"/>
          <a:stretch>
            <a:fillRect/>
          </a:stretch>
        </p:blipFill>
        <p:spPr bwMode="auto">
          <a:xfrm>
            <a:off x="48701" y="2806236"/>
            <a:ext cx="3380299" cy="2527764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" name="Picture 8" descr="Picture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91257" y="727830"/>
            <a:ext cx="5791200" cy="6095001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91857" y="1066800"/>
            <a:ext cx="31085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cos </a:t>
            </a:r>
            <a:r>
              <a:rPr lang="en-US" sz="2800" i="1" dirty="0" smtClean="0">
                <a:solidFill>
                  <a:schemeClr val="bg1"/>
                </a:solidFill>
                <a:latin typeface="Symbol" pitchFamily="18" charset="2"/>
              </a:rPr>
              <a:t>w </a:t>
            </a:r>
            <a:r>
              <a:rPr lang="en-US" sz="2800" dirty="0" smtClean="0">
                <a:solidFill>
                  <a:schemeClr val="bg1"/>
                </a:solidFill>
              </a:rPr>
              <a:t>(</a:t>
            </a:r>
            <a:r>
              <a:rPr lang="en-US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- </a:t>
            </a:r>
            <a:r>
              <a:rPr lang="en-US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aseline="-25000" dirty="0" smtClean="0">
                <a:solidFill>
                  <a:schemeClr val="bg1"/>
                </a:solidFill>
                <a:latin typeface="Symbol" pitchFamily="18" charset="2"/>
              </a:rPr>
              <a:t>0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= 2</a:t>
            </a:r>
            <a:r>
              <a:rPr lang="en-US" sz="2800" i="1" dirty="0" smtClean="0">
                <a:solidFill>
                  <a:schemeClr val="bg1"/>
                </a:solidFill>
                <a:latin typeface="Symbol" pitchFamily="18" charset="2"/>
              </a:rPr>
              <a:t>p </a:t>
            </a:r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/</a:t>
            </a:r>
            <a:r>
              <a:rPr lang="en-US" sz="2800" i="1" dirty="0" smtClean="0">
                <a:solidFill>
                  <a:schemeClr val="bg1"/>
                </a:solidFill>
                <a:latin typeface="Symbol" pitchFamily="18" charset="2"/>
              </a:rPr>
              <a:t>w</a:t>
            </a:r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 = 1</a:t>
            </a:r>
            <a:r>
              <a:rPr lang="en-US" sz="2800" dirty="0" smtClean="0">
                <a:solidFill>
                  <a:schemeClr val="bg1"/>
                </a:solidFill>
              </a:rPr>
              <a:t> year</a:t>
            </a:r>
          </a:p>
          <a:p>
            <a:r>
              <a:rPr lang="en-US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aseline="-25000" dirty="0" smtClean="0">
                <a:solidFill>
                  <a:schemeClr val="bg1"/>
                </a:solidFill>
                <a:latin typeface="Symbol" pitchFamily="18" charset="2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 = 152.5</a:t>
            </a:r>
            <a:r>
              <a:rPr lang="en-US" sz="2800" i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dirty="0" smtClean="0">
                <a:solidFill>
                  <a:schemeClr val="bg1"/>
                </a:solidFill>
              </a:rPr>
              <a:t> (</a:t>
            </a:r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 June)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5" name="Picture 4" descr="Picture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2514" y="685800"/>
            <a:ext cx="7478973" cy="603572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chemeClr val="bg1"/>
                </a:solidFill>
              </a:rPr>
              <a:t>CoGeNT </a:t>
            </a:r>
            <a:endParaRPr lang="en-US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 bwMode="auto">
          <a:xfrm>
            <a:off x="609600" y="583224"/>
            <a:ext cx="5257800" cy="6248400"/>
          </a:xfrm>
          <a:prstGeom prst="rect">
            <a:avLst/>
          </a:prstGeom>
          <a:solidFill>
            <a:schemeClr val="tx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85800" y="685800"/>
            <a:ext cx="5105400" cy="6066533"/>
            <a:chOff x="1371600" y="712339"/>
            <a:chExt cx="5105400" cy="6066533"/>
          </a:xfrm>
        </p:grpSpPr>
        <p:pic>
          <p:nvPicPr>
            <p:cNvPr id="2" name="Picture 1" descr="cogent_modulation.jpg"/>
            <p:cNvPicPr>
              <a:picLocks noChangeAspect="1"/>
            </p:cNvPicPr>
            <p:nvPr/>
          </p:nvPicPr>
          <p:blipFill>
            <a:blip r:embed="rId3" cstate="print"/>
            <a:srcRect b="26884"/>
            <a:stretch>
              <a:fillRect/>
            </a:stretch>
          </p:blipFill>
          <p:spPr>
            <a:xfrm>
              <a:off x="1371600" y="712339"/>
              <a:ext cx="5105400" cy="5802765"/>
            </a:xfrm>
            <a:prstGeom prst="rect">
              <a:avLst/>
            </a:prstGeom>
            <a:ln w="28575">
              <a:noFill/>
            </a:ln>
          </p:spPr>
        </p:pic>
        <p:pic>
          <p:nvPicPr>
            <p:cNvPr id="3" name="Picture 2" descr="cogent_modulation.jpg"/>
            <p:cNvPicPr>
              <a:picLocks noChangeAspect="1"/>
            </p:cNvPicPr>
            <p:nvPr/>
          </p:nvPicPr>
          <p:blipFill>
            <a:blip r:embed="rId3" cstate="print"/>
            <a:srcRect l="10448" t="94276"/>
            <a:stretch>
              <a:fillRect/>
            </a:stretch>
          </p:blipFill>
          <p:spPr>
            <a:xfrm>
              <a:off x="1905000" y="6324600"/>
              <a:ext cx="4572000" cy="454272"/>
            </a:xfrm>
            <a:prstGeom prst="rect">
              <a:avLst/>
            </a:prstGeom>
            <a:ln w="28575">
              <a:noFill/>
            </a:ln>
          </p:spPr>
        </p:pic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56000" y="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i="1" dirty="0">
                <a:solidFill>
                  <a:schemeClr val="bg1"/>
                </a:solidFill>
              </a:rPr>
              <a:t>CoGeNT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3959" y="2838271"/>
            <a:ext cx="27971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annual modulation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at   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2.8</a:t>
            </a:r>
            <a:r>
              <a:rPr lang="en-US" i="1" dirty="0" smtClean="0">
                <a:solidFill>
                  <a:schemeClr val="bg1"/>
                </a:solidFill>
                <a:latin typeface="Symbol" pitchFamily="18" charset="2"/>
              </a:rPr>
              <a:t>s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Aalseth et al. 2011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4" name="Picture 3" descr="Picture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2042" y="748352"/>
            <a:ext cx="7519916" cy="595724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38200" y="6324600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Hooper et al. 2010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chemeClr val="bg1"/>
                </a:solidFill>
              </a:rPr>
              <a:t>CoGeNT </a:t>
            </a:r>
            <a:r>
              <a:rPr lang="en-US" sz="3600" b="1" dirty="0" smtClean="0">
                <a:solidFill>
                  <a:schemeClr val="bg1"/>
                </a:solidFill>
                <a:latin typeface="Symbol" pitchFamily="18" charset="2"/>
              </a:rPr>
              <a:t>+</a:t>
            </a:r>
            <a:r>
              <a:rPr lang="en-US" sz="3600" b="1" i="1" dirty="0" smtClean="0">
                <a:solidFill>
                  <a:schemeClr val="bg1"/>
                </a:solidFill>
              </a:rPr>
              <a:t> DAMA</a:t>
            </a:r>
            <a:endParaRPr lang="en-US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chemeClr val="bg1"/>
                </a:solidFill>
              </a:rPr>
              <a:t>XENON/CDMS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pic>
        <p:nvPicPr>
          <p:cNvPr id="8" name="Picture 7" descr="fig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762000"/>
            <a:ext cx="7467600" cy="594360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838200" y="6324600"/>
            <a:ext cx="1898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Angle et al. 2011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02861" y="441960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CDMS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9000" y="501273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XENON</a:t>
            </a:r>
            <a:endParaRPr lang="en-US" sz="18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0" y="472200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CDMS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188434main_DkMatter_lg.jpg"/>
          <p:cNvPicPr>
            <a:picLocks noChangeAspect="1"/>
          </p:cNvPicPr>
          <p:nvPr/>
        </p:nvPicPr>
        <p:blipFill>
          <a:blip r:embed="rId2" cstate="print"/>
          <a:srcRect l="1869" t="10892" b="6931"/>
          <a:stretch>
            <a:fillRect/>
          </a:stretch>
        </p:blipFill>
        <p:spPr bwMode="auto">
          <a:xfrm>
            <a:off x="0" y="533400"/>
            <a:ext cx="9161463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188434main_DkMatter_lg.jpg"/>
          <p:cNvPicPr>
            <a:picLocks noChangeAspect="1"/>
          </p:cNvPicPr>
          <p:nvPr/>
        </p:nvPicPr>
        <p:blipFill>
          <a:blip r:embed="rId2" cstate="print"/>
          <a:srcRect l="1869" t="87129" r="68748"/>
          <a:stretch>
            <a:fillRect/>
          </a:stretch>
        </p:blipFill>
        <p:spPr bwMode="auto">
          <a:xfrm>
            <a:off x="0" y="5562600"/>
            <a:ext cx="2743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" y="3500735"/>
            <a:ext cx="114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 Narrow" pitchFamily="34" charset="0"/>
              </a:rPr>
              <a:t>Wimps</a:t>
            </a:r>
            <a:endParaRPr lang="en-US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1" descr="188434main_DkMatter_lg.jpg"/>
          <p:cNvPicPr>
            <a:picLocks noChangeAspect="1"/>
          </p:cNvPicPr>
          <p:nvPr/>
        </p:nvPicPr>
        <p:blipFill>
          <a:blip r:embed="rId2" cstate="print"/>
          <a:srcRect l="1869" t="97030"/>
          <a:stretch>
            <a:fillRect/>
          </a:stretch>
        </p:blipFill>
        <p:spPr bwMode="auto">
          <a:xfrm>
            <a:off x="0" y="0"/>
            <a:ext cx="91614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" y="0"/>
            <a:ext cx="9144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chemeClr val="bg1">
                    <a:lumMod val="95000"/>
                  </a:schemeClr>
                </a:solidFill>
              </a:rPr>
              <a:t>Indirect Detection</a:t>
            </a:r>
            <a:endParaRPr lang="en-US" sz="36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838200"/>
            <a:ext cx="23759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  <a:t>Galactic Center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  <a:t>Dwarf </a:t>
            </a:r>
            <a:r>
              <a:rPr lang="en-US" b="1" dirty="0" err="1" smtClean="0">
                <a:solidFill>
                  <a:schemeClr val="bg1"/>
                </a:solidFill>
                <a:latin typeface="Arial Narrow" pitchFamily="34" charset="0"/>
              </a:rPr>
              <a:t>spheroidals</a:t>
            </a:r>
            <a:endParaRPr lang="en-US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  <a:t>DM clumps, Sun</a:t>
            </a:r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798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818296"/>
            <a:ext cx="1905000" cy="23558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>
            <a:off x="152400" y="838200"/>
            <a:ext cx="1905000" cy="2368550"/>
            <a:chOff x="152400" y="838200"/>
            <a:chExt cx="1905000" cy="2368550"/>
          </a:xfrm>
        </p:grpSpPr>
        <p:pic>
          <p:nvPicPr>
            <p:cNvPr id="79874" name="Picture 3" descr="482px-ATIC_launch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2400" y="838200"/>
              <a:ext cx="1905000" cy="236855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79878" name="TextBox 9"/>
            <p:cNvSpPr txBox="1">
              <a:spLocks noChangeArrowheads="1"/>
            </p:cNvSpPr>
            <p:nvPr/>
          </p:nvSpPr>
          <p:spPr bwMode="auto">
            <a:xfrm>
              <a:off x="758031" y="2830512"/>
              <a:ext cx="6937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800" dirty="0"/>
                <a:t>ATIC</a:t>
              </a:r>
            </a:p>
          </p:txBody>
        </p:sp>
      </p:grpSp>
      <p:sp>
        <p:nvSpPr>
          <p:cNvPr id="79879" name="TextBox 10"/>
          <p:cNvSpPr txBox="1">
            <a:spLocks noChangeArrowheads="1"/>
          </p:cNvSpPr>
          <p:nvPr/>
        </p:nvSpPr>
        <p:spPr bwMode="auto">
          <a:xfrm>
            <a:off x="4876800" y="2830512"/>
            <a:ext cx="1595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800" dirty="0">
                <a:solidFill>
                  <a:schemeClr val="bg1"/>
                </a:solidFill>
              </a:rPr>
              <a:t>Fermi/GLAST</a:t>
            </a:r>
          </a:p>
        </p:txBody>
      </p:sp>
      <p:sp>
        <p:nvSpPr>
          <p:cNvPr id="79880" name="TextBox 11"/>
          <p:cNvSpPr txBox="1">
            <a:spLocks noChangeArrowheads="1"/>
          </p:cNvSpPr>
          <p:nvPr/>
        </p:nvSpPr>
        <p:spPr bwMode="auto">
          <a:xfrm>
            <a:off x="7277100" y="468312"/>
            <a:ext cx="1104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800" dirty="0">
                <a:solidFill>
                  <a:schemeClr val="bg1"/>
                </a:solidFill>
              </a:rPr>
              <a:t>PAMELA</a:t>
            </a:r>
          </a:p>
        </p:txBody>
      </p:sp>
      <p:pic>
        <p:nvPicPr>
          <p:cNvPr id="79881" name="Picture 6"/>
          <p:cNvPicPr>
            <a:picLocks noChangeAspect="1" noChangeArrowheads="1"/>
          </p:cNvPicPr>
          <p:nvPr/>
        </p:nvPicPr>
        <p:blipFill>
          <a:blip r:embed="rId5" cstate="print"/>
          <a:srcRect t="17065" b="9220"/>
          <a:stretch>
            <a:fillRect/>
          </a:stretch>
        </p:blipFill>
        <p:spPr bwMode="auto">
          <a:xfrm>
            <a:off x="5638800" y="3285392"/>
            <a:ext cx="3352800" cy="16500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9882" name="TextBox 15"/>
          <p:cNvSpPr txBox="1">
            <a:spLocks noChangeArrowheads="1"/>
          </p:cNvSpPr>
          <p:nvPr/>
        </p:nvSpPr>
        <p:spPr bwMode="auto">
          <a:xfrm>
            <a:off x="5638800" y="3314089"/>
            <a:ext cx="3352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 dirty="0"/>
              <a:t>IceCube</a:t>
            </a:r>
          </a:p>
        </p:txBody>
      </p:sp>
      <p:pic>
        <p:nvPicPr>
          <p:cNvPr id="79883" name="Picture 11" descr="pam.jpg"/>
          <p:cNvPicPr>
            <a:picLocks noChangeAspect="1"/>
          </p:cNvPicPr>
          <p:nvPr/>
        </p:nvPicPr>
        <p:blipFill>
          <a:blip r:embed="rId6" cstate="print"/>
          <a:srcRect l="25555" t="12222" r="31306" b="47778"/>
          <a:stretch>
            <a:fillRect/>
          </a:stretch>
        </p:blipFill>
        <p:spPr bwMode="auto">
          <a:xfrm>
            <a:off x="6781800" y="829408"/>
            <a:ext cx="2265363" cy="2362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9886" name="Picture 13"/>
          <p:cNvPicPr>
            <a:picLocks noChangeAspect="1" noChangeArrowheads="1"/>
          </p:cNvPicPr>
          <p:nvPr/>
        </p:nvPicPr>
        <p:blipFill>
          <a:blip r:embed="rId7" cstate="print"/>
          <a:srcRect t="4259" b="10559"/>
          <a:stretch>
            <a:fillRect/>
          </a:stretch>
        </p:blipFill>
        <p:spPr bwMode="auto">
          <a:xfrm>
            <a:off x="152400" y="3429000"/>
            <a:ext cx="5029200" cy="15240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52610" name="Picture 2"/>
          <p:cNvPicPr>
            <a:picLocks noChangeAspect="1" noChangeArrowheads="1"/>
          </p:cNvPicPr>
          <p:nvPr/>
        </p:nvPicPr>
        <p:blipFill>
          <a:blip r:embed="rId8" cstate="print"/>
          <a:srcRect t="8364" b="7331"/>
          <a:stretch>
            <a:fillRect/>
          </a:stretch>
        </p:blipFill>
        <p:spPr bwMode="auto">
          <a:xfrm>
            <a:off x="5791200" y="5029200"/>
            <a:ext cx="3124200" cy="17526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7957842" y="5978768"/>
            <a:ext cx="6848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800" dirty="0" smtClean="0">
                <a:solidFill>
                  <a:schemeClr val="bg1"/>
                </a:solidFill>
              </a:rPr>
              <a:t>AMS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" y="0"/>
            <a:ext cx="9144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chemeClr val="bg1">
                    <a:lumMod val="95000"/>
                  </a:schemeClr>
                </a:solidFill>
              </a:rPr>
              <a:t>Indirect Detection</a:t>
            </a:r>
            <a:endParaRPr lang="en-US" sz="36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286000" y="838200"/>
            <a:ext cx="2209800" cy="2362200"/>
            <a:chOff x="2286000" y="990600"/>
            <a:chExt cx="2209800" cy="2362200"/>
          </a:xfrm>
        </p:grpSpPr>
        <p:pic>
          <p:nvPicPr>
            <p:cNvPr id="544769" name="Picture 1"/>
            <p:cNvPicPr>
              <a:picLocks noChangeAspect="1" noChangeArrowheads="1"/>
            </p:cNvPicPr>
            <p:nvPr/>
          </p:nvPicPr>
          <p:blipFill>
            <a:blip r:embed="rId9" cstate="print"/>
            <a:srcRect l="47707" b="16216"/>
            <a:stretch>
              <a:fillRect/>
            </a:stretch>
          </p:blipFill>
          <p:spPr bwMode="auto">
            <a:xfrm>
              <a:off x="2286000" y="990600"/>
              <a:ext cx="2209800" cy="23622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79885" name="TextBox 9"/>
            <p:cNvSpPr txBox="1">
              <a:spLocks noChangeArrowheads="1"/>
            </p:cNvSpPr>
            <p:nvPr/>
          </p:nvSpPr>
          <p:spPr bwMode="auto">
            <a:xfrm>
              <a:off x="2939257" y="990600"/>
              <a:ext cx="90328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800" dirty="0">
                  <a:solidFill>
                    <a:schemeClr val="bg1"/>
                  </a:solidFill>
                </a:rPr>
                <a:t>WMAP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2189914" y="3429000"/>
            <a:ext cx="954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err="1" smtClean="0">
                <a:solidFill>
                  <a:schemeClr val="bg1"/>
                </a:solidFill>
                <a:sym typeface="Symbol" pitchFamily="18" charset="2"/>
              </a:rPr>
              <a:t>Veritas</a:t>
            </a:r>
            <a:r>
              <a:rPr lang="en-US" sz="1800" dirty="0" smtClean="0">
                <a:solidFill>
                  <a:schemeClr val="bg1"/>
                </a:solidFill>
                <a:sym typeface="Symbol" pitchFamily="18" charset="2"/>
              </a:rPr>
              <a:t> 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52400" y="5257800"/>
            <a:ext cx="5029200" cy="1356944"/>
            <a:chOff x="152400" y="5257800"/>
            <a:chExt cx="5029200" cy="1356944"/>
          </a:xfrm>
        </p:grpSpPr>
        <p:pic>
          <p:nvPicPr>
            <p:cNvPr id="79876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 l="4762" t="1944" b="15946"/>
            <a:stretch>
              <a:fillRect/>
            </a:stretch>
          </p:blipFill>
          <p:spPr bwMode="auto">
            <a:xfrm>
              <a:off x="152400" y="5257800"/>
              <a:ext cx="5029200" cy="1356944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27" name="Rectangle 26"/>
            <p:cNvSpPr/>
            <p:nvPr/>
          </p:nvSpPr>
          <p:spPr>
            <a:xfrm>
              <a:off x="2100178" y="5410200"/>
              <a:ext cx="11336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chemeClr val="bg1"/>
                  </a:solidFill>
                </a:rPr>
                <a:t>H.E.S.S. </a:t>
              </a:r>
              <a:endParaRPr lang="en-US" sz="18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pieces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13" name="Picture 12" descr="nature07477-f4.2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" y="709240"/>
            <a:ext cx="8595360" cy="5943600"/>
          </a:xfrm>
          <a:prstGeom prst="rect">
            <a:avLst/>
          </a:prstGeom>
          <a:ln w="28575">
            <a:solidFill>
              <a:srgbClr val="C0C0C0"/>
            </a:solidFill>
          </a:ln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2253760" y="3474794"/>
            <a:ext cx="1835150" cy="833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>
                <a:solidFill>
                  <a:srgbClr val="C0C0C0"/>
                </a:solidFill>
                <a:ea typeface="WenQuanYi Zen Hei" charset="0"/>
                <a:cs typeface="WenQuanYi Zen Hei" charset="0"/>
              </a:rPr>
              <a:t>GALPROP prediction</a:t>
            </a: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0" y="0"/>
            <a:ext cx="91440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3600" b="1" i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ATIC</a:t>
            </a: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3944816" y="4881822"/>
            <a:ext cx="2667000" cy="8331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 smtClean="0">
                <a:solidFill>
                  <a:srgbClr val="C0C0C0"/>
                </a:solidFill>
                <a:ea typeface="WenQuanYi Zen Hei" charset="0"/>
                <a:cs typeface="WenQuanYi Zen Hei" charset="0"/>
              </a:rPr>
              <a:t>620 GeV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 smtClean="0">
                <a:solidFill>
                  <a:srgbClr val="C0C0C0"/>
                </a:solidFill>
                <a:ea typeface="WenQuanYi Zen Hei" charset="0"/>
                <a:cs typeface="WenQuanYi Zen Hei" charset="0"/>
              </a:rPr>
              <a:t>WIMP annihilation</a:t>
            </a:r>
            <a:endParaRPr lang="de-DE" dirty="0">
              <a:solidFill>
                <a:srgbClr val="C0C0C0"/>
              </a:solidFill>
              <a:ea typeface="WenQuanYi Zen Hei" charset="0"/>
              <a:cs typeface="WenQuanYi Zen Hei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" y="63362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C0C0C0"/>
                </a:solidFill>
              </a:rPr>
              <a:t>Chang et al. 2008</a:t>
            </a:r>
            <a:endParaRPr lang="en-US" sz="1800" dirty="0">
              <a:solidFill>
                <a:srgbClr val="C0C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76600" y="1828800"/>
            <a:ext cx="1546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C0C0"/>
                </a:solidFill>
              </a:rPr>
              <a:t>ATIC data</a:t>
            </a:r>
            <a:endParaRPr lang="en-US" dirty="0">
              <a:solidFill>
                <a:srgbClr val="C0C0C0"/>
              </a:solidFill>
            </a:endParaRPr>
          </a:p>
        </p:txBody>
      </p:sp>
      <p:cxnSp>
        <p:nvCxnSpPr>
          <p:cNvPr id="19" name="Straight Arrow Connector 5"/>
          <p:cNvCxnSpPr>
            <a:cxnSpLocks noChangeShapeType="1"/>
          </p:cNvCxnSpPr>
          <p:nvPr/>
        </p:nvCxnSpPr>
        <p:spPr bwMode="auto">
          <a:xfrm flipV="1">
            <a:off x="4114800" y="3200400"/>
            <a:ext cx="990600" cy="685800"/>
          </a:xfrm>
          <a:prstGeom prst="straightConnector1">
            <a:avLst/>
          </a:prstGeom>
          <a:noFill/>
          <a:ln w="38100" algn="ctr">
            <a:solidFill>
              <a:srgbClr val="C0C0C0"/>
            </a:solidFill>
            <a:round/>
            <a:headEnd/>
            <a:tailEnd type="arrow" w="med" len="med"/>
          </a:ln>
        </p:spPr>
      </p:cxnSp>
      <p:cxnSp>
        <p:nvCxnSpPr>
          <p:cNvPr id="21" name="Straight Arrow Connector 5"/>
          <p:cNvCxnSpPr>
            <a:cxnSpLocks noChangeShapeType="1"/>
            <a:stCxn id="20" idx="0"/>
          </p:cNvCxnSpPr>
          <p:nvPr/>
        </p:nvCxnSpPr>
        <p:spPr bwMode="auto">
          <a:xfrm rot="5400000" flipH="1" flipV="1">
            <a:off x="4840166" y="4367473"/>
            <a:ext cx="990600" cy="114300"/>
          </a:xfrm>
          <a:prstGeom prst="straightConnector1">
            <a:avLst/>
          </a:prstGeom>
          <a:noFill/>
          <a:ln w="38100" algn="ctr">
            <a:solidFill>
              <a:srgbClr val="C0C0C0"/>
            </a:solidFill>
            <a:round/>
            <a:headEnd/>
            <a:tailEnd type="arrow" w="med" len="med"/>
          </a:ln>
        </p:spPr>
      </p:cxnSp>
      <p:grpSp>
        <p:nvGrpSpPr>
          <p:cNvPr id="39" name="Group 38"/>
          <p:cNvGrpSpPr/>
          <p:nvPr/>
        </p:nvGrpSpPr>
        <p:grpSpPr>
          <a:xfrm>
            <a:off x="2930768" y="1905000"/>
            <a:ext cx="304800" cy="304800"/>
            <a:chOff x="2895600" y="228600"/>
            <a:chExt cx="304800" cy="304800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 bwMode="auto">
            <a:xfrm>
              <a:off x="2983992" y="316992"/>
              <a:ext cx="128016" cy="128016"/>
            </a:xfrm>
            <a:prstGeom prst="ellipse">
              <a:avLst/>
            </a:prstGeom>
            <a:solidFill>
              <a:srgbClr val="C0C0C0"/>
            </a:solidFill>
            <a:ln w="9525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 rot="5400000">
              <a:off x="2895600" y="381000"/>
              <a:ext cx="3048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2895600" y="381000"/>
              <a:ext cx="3048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3" cstate="print"/>
          <a:srcRect b="7065"/>
          <a:stretch>
            <a:fillRect/>
          </a:stretch>
        </p:blipFill>
        <p:spPr bwMode="auto">
          <a:xfrm>
            <a:off x="0" y="6858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udf"/>
          <p:cNvPicPr>
            <a:picLocks noChangeArrowheads="1"/>
          </p:cNvPicPr>
          <p:nvPr/>
        </p:nvPicPr>
        <p:blipFill>
          <a:blip r:embed="rId4" cstate="print"/>
          <a:srcRect l="1910" t="4677" r="2548" b="89151"/>
          <a:stretch>
            <a:fillRect/>
          </a:stretch>
        </p:blipFill>
        <p:spPr bwMode="auto">
          <a:xfrm>
            <a:off x="0" y="-76200"/>
            <a:ext cx="9144000" cy="762000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884" y="6211669"/>
            <a:ext cx="9094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/>
              <a:t>Beyond Standard Model Physics</a:t>
            </a:r>
            <a:endParaRPr lang="en-US" sz="36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bg1"/>
                </a:solidFill>
                <a:latin typeface="+mn-lt"/>
              </a:rPr>
              <a:t>Standard Cosmological Model</a:t>
            </a:r>
            <a:r>
              <a:rPr lang="en-US" sz="3600" b="1" i="1" dirty="0" smtClean="0">
                <a:solidFill>
                  <a:schemeClr val="bg1"/>
                </a:solidFill>
                <a:latin typeface="Symbol" pitchFamily="18" charset="2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Symbol" pitchFamily="18" charset="2"/>
              </a:rPr>
              <a:t>L</a:t>
            </a:r>
            <a:r>
              <a:rPr lang="en-US" sz="3600" b="1" dirty="0" smtClean="0">
                <a:solidFill>
                  <a:schemeClr val="bg1"/>
                </a:solidFill>
              </a:rPr>
              <a:t>CDM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52400" y="5451232"/>
            <a:ext cx="8991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ight Triangle 24"/>
          <p:cNvSpPr/>
          <p:nvPr/>
        </p:nvSpPr>
        <p:spPr bwMode="auto">
          <a:xfrm rot="5400000">
            <a:off x="76200" y="5334000"/>
            <a:ext cx="685800" cy="838200"/>
          </a:xfrm>
          <a:prstGeom prst="rtTriangle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Right Triangle 25"/>
          <p:cNvSpPr/>
          <p:nvPr/>
        </p:nvSpPr>
        <p:spPr bwMode="auto">
          <a:xfrm rot="16200000" flipH="1">
            <a:off x="8458200" y="5369168"/>
            <a:ext cx="685800" cy="838200"/>
          </a:xfrm>
          <a:prstGeom prst="rtTriangle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62000" y="1600200"/>
            <a:ext cx="990600" cy="38862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4056530" y="1676400"/>
            <a:ext cx="1089210" cy="381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7395880" y="1600200"/>
            <a:ext cx="1062320" cy="38862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5" name="Picture 5" descr="Three Pillars 2.png"/>
          <p:cNvPicPr>
            <a:picLocks noChangeAspect="1"/>
          </p:cNvPicPr>
          <p:nvPr/>
        </p:nvPicPr>
        <p:blipFill>
          <a:blip r:embed="rId5" cstate="print"/>
          <a:srcRect l="1667" r="2500"/>
          <a:stretch>
            <a:fillRect/>
          </a:stretch>
        </p:blipFill>
        <p:spPr bwMode="auto">
          <a:xfrm>
            <a:off x="0" y="609600"/>
            <a:ext cx="9144000" cy="564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3"/>
          <p:cNvGrpSpPr/>
          <p:nvPr/>
        </p:nvGrpSpPr>
        <p:grpSpPr>
          <a:xfrm>
            <a:off x="1931895" y="5401235"/>
            <a:ext cx="5335058" cy="457916"/>
            <a:chOff x="1942042" y="5418449"/>
            <a:chExt cx="5335058" cy="457916"/>
          </a:xfrm>
        </p:grpSpPr>
        <p:sp>
          <p:nvSpPr>
            <p:cNvPr id="27" name="Rectangle 26"/>
            <p:cNvSpPr/>
            <p:nvPr/>
          </p:nvSpPr>
          <p:spPr bwMode="auto">
            <a:xfrm>
              <a:off x="2057400" y="5459505"/>
              <a:ext cx="1752600" cy="4078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5410200" y="5468470"/>
              <a:ext cx="1752600" cy="4078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942042" y="5448300"/>
              <a:ext cx="133616" cy="158750"/>
            </a:xfrm>
            <a:custGeom>
              <a:avLst/>
              <a:gdLst>
                <a:gd name="connsiteX0" fmla="*/ 1058 w 133616"/>
                <a:gd name="connsiteY0" fmla="*/ 12700 h 158750"/>
                <a:gd name="connsiteX1" fmla="*/ 7408 w 133616"/>
                <a:gd name="connsiteY1" fmla="*/ 50800 h 158750"/>
                <a:gd name="connsiteX2" fmla="*/ 45508 w 133616"/>
                <a:gd name="connsiteY2" fmla="*/ 82550 h 158750"/>
                <a:gd name="connsiteX3" fmla="*/ 77258 w 133616"/>
                <a:gd name="connsiteY3" fmla="*/ 146050 h 158750"/>
                <a:gd name="connsiteX4" fmla="*/ 96308 w 133616"/>
                <a:gd name="connsiteY4" fmla="*/ 158750 h 158750"/>
                <a:gd name="connsiteX5" fmla="*/ 115358 w 133616"/>
                <a:gd name="connsiteY5" fmla="*/ 152400 h 158750"/>
                <a:gd name="connsiteX6" fmla="*/ 121708 w 133616"/>
                <a:gd name="connsiteY6" fmla="*/ 133350 h 158750"/>
                <a:gd name="connsiteX7" fmla="*/ 128058 w 133616"/>
                <a:gd name="connsiteY7" fmla="*/ 101600 h 158750"/>
                <a:gd name="connsiteX8" fmla="*/ 121708 w 133616"/>
                <a:gd name="connsiteY8" fmla="*/ 12700 h 158750"/>
                <a:gd name="connsiteX9" fmla="*/ 83608 w 133616"/>
                <a:gd name="connsiteY9" fmla="*/ 0 h 158750"/>
                <a:gd name="connsiteX10" fmla="*/ 13758 w 133616"/>
                <a:gd name="connsiteY10" fmla="*/ 12700 h 158750"/>
                <a:gd name="connsiteX11" fmla="*/ 1058 w 133616"/>
                <a:gd name="connsiteY11" fmla="*/ 12700 h 15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616" h="158750">
                  <a:moveTo>
                    <a:pt x="1058" y="12700"/>
                  </a:moveTo>
                  <a:cubicBezTo>
                    <a:pt x="0" y="19050"/>
                    <a:pt x="2179" y="39035"/>
                    <a:pt x="7408" y="50800"/>
                  </a:cubicBezTo>
                  <a:cubicBezTo>
                    <a:pt x="12555" y="62380"/>
                    <a:pt x="35388" y="75803"/>
                    <a:pt x="45508" y="82550"/>
                  </a:cubicBezTo>
                  <a:cubicBezTo>
                    <a:pt x="55845" y="113562"/>
                    <a:pt x="54690" y="123482"/>
                    <a:pt x="77258" y="146050"/>
                  </a:cubicBezTo>
                  <a:cubicBezTo>
                    <a:pt x="82654" y="151446"/>
                    <a:pt x="89958" y="154517"/>
                    <a:pt x="96308" y="158750"/>
                  </a:cubicBezTo>
                  <a:cubicBezTo>
                    <a:pt x="102658" y="156633"/>
                    <a:pt x="110625" y="157133"/>
                    <a:pt x="115358" y="152400"/>
                  </a:cubicBezTo>
                  <a:cubicBezTo>
                    <a:pt x="120091" y="147667"/>
                    <a:pt x="120085" y="139844"/>
                    <a:pt x="121708" y="133350"/>
                  </a:cubicBezTo>
                  <a:cubicBezTo>
                    <a:pt x="124326" y="122879"/>
                    <a:pt x="125941" y="112183"/>
                    <a:pt x="128058" y="101600"/>
                  </a:cubicBezTo>
                  <a:cubicBezTo>
                    <a:pt x="125941" y="71967"/>
                    <a:pt x="133616" y="39918"/>
                    <a:pt x="121708" y="12700"/>
                  </a:cubicBezTo>
                  <a:cubicBezTo>
                    <a:pt x="116342" y="435"/>
                    <a:pt x="83608" y="0"/>
                    <a:pt x="83608" y="0"/>
                  </a:cubicBezTo>
                  <a:cubicBezTo>
                    <a:pt x="76604" y="875"/>
                    <a:pt x="29214" y="3426"/>
                    <a:pt x="13758" y="12700"/>
                  </a:cubicBezTo>
                  <a:cubicBezTo>
                    <a:pt x="8624" y="15780"/>
                    <a:pt x="2116" y="6350"/>
                    <a:pt x="1058" y="1270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5194300" y="5431367"/>
              <a:ext cx="259402" cy="201083"/>
            </a:xfrm>
            <a:custGeom>
              <a:avLst/>
              <a:gdLst>
                <a:gd name="connsiteX0" fmla="*/ 7408 w 228710"/>
                <a:gd name="connsiteY0" fmla="*/ 4233 h 162983"/>
                <a:gd name="connsiteX1" fmla="*/ 64558 w 228710"/>
                <a:gd name="connsiteY1" fmla="*/ 48683 h 162983"/>
                <a:gd name="connsiteX2" fmla="*/ 83608 w 228710"/>
                <a:gd name="connsiteY2" fmla="*/ 67733 h 162983"/>
                <a:gd name="connsiteX3" fmla="*/ 102658 w 228710"/>
                <a:gd name="connsiteY3" fmla="*/ 80433 h 162983"/>
                <a:gd name="connsiteX4" fmla="*/ 115358 w 228710"/>
                <a:gd name="connsiteY4" fmla="*/ 118533 h 162983"/>
                <a:gd name="connsiteX5" fmla="*/ 121708 w 228710"/>
                <a:gd name="connsiteY5" fmla="*/ 143933 h 162983"/>
                <a:gd name="connsiteX6" fmla="*/ 159808 w 228710"/>
                <a:gd name="connsiteY6" fmla="*/ 162983 h 162983"/>
                <a:gd name="connsiteX7" fmla="*/ 191558 w 228710"/>
                <a:gd name="connsiteY7" fmla="*/ 35983 h 162983"/>
                <a:gd name="connsiteX8" fmla="*/ 159808 w 228710"/>
                <a:gd name="connsiteY8" fmla="*/ 29633 h 162983"/>
                <a:gd name="connsiteX9" fmla="*/ 121708 w 228710"/>
                <a:gd name="connsiteY9" fmla="*/ 16933 h 162983"/>
                <a:gd name="connsiteX10" fmla="*/ 58208 w 228710"/>
                <a:gd name="connsiteY10" fmla="*/ 23283 h 162983"/>
                <a:gd name="connsiteX11" fmla="*/ 39158 w 228710"/>
                <a:gd name="connsiteY11" fmla="*/ 29633 h 162983"/>
                <a:gd name="connsiteX12" fmla="*/ 20108 w 228710"/>
                <a:gd name="connsiteY12" fmla="*/ 23283 h 162983"/>
                <a:gd name="connsiteX13" fmla="*/ 7408 w 228710"/>
                <a:gd name="connsiteY13" fmla="*/ 4233 h 16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8710" h="162983">
                  <a:moveTo>
                    <a:pt x="7408" y="4233"/>
                  </a:moveTo>
                  <a:cubicBezTo>
                    <a:pt x="14816" y="8466"/>
                    <a:pt x="28469" y="36653"/>
                    <a:pt x="64558" y="48683"/>
                  </a:cubicBezTo>
                  <a:cubicBezTo>
                    <a:pt x="70908" y="55033"/>
                    <a:pt x="76709" y="61984"/>
                    <a:pt x="83608" y="67733"/>
                  </a:cubicBezTo>
                  <a:cubicBezTo>
                    <a:pt x="89471" y="72619"/>
                    <a:pt x="98613" y="73961"/>
                    <a:pt x="102658" y="80433"/>
                  </a:cubicBezTo>
                  <a:cubicBezTo>
                    <a:pt x="109753" y="91785"/>
                    <a:pt x="112111" y="105546"/>
                    <a:pt x="115358" y="118533"/>
                  </a:cubicBezTo>
                  <a:cubicBezTo>
                    <a:pt x="117475" y="127000"/>
                    <a:pt x="116867" y="136671"/>
                    <a:pt x="121708" y="143933"/>
                  </a:cubicBezTo>
                  <a:cubicBezTo>
                    <a:pt x="128742" y="154484"/>
                    <a:pt x="148941" y="159361"/>
                    <a:pt x="159808" y="162983"/>
                  </a:cubicBezTo>
                  <a:cubicBezTo>
                    <a:pt x="223563" y="141731"/>
                    <a:pt x="228710" y="153630"/>
                    <a:pt x="191558" y="35983"/>
                  </a:cubicBezTo>
                  <a:cubicBezTo>
                    <a:pt x="188308" y="25691"/>
                    <a:pt x="170221" y="32473"/>
                    <a:pt x="159808" y="29633"/>
                  </a:cubicBezTo>
                  <a:cubicBezTo>
                    <a:pt x="146893" y="26111"/>
                    <a:pt x="121708" y="16933"/>
                    <a:pt x="121708" y="16933"/>
                  </a:cubicBezTo>
                  <a:cubicBezTo>
                    <a:pt x="100541" y="19050"/>
                    <a:pt x="79233" y="20048"/>
                    <a:pt x="58208" y="23283"/>
                  </a:cubicBezTo>
                  <a:cubicBezTo>
                    <a:pt x="51592" y="24301"/>
                    <a:pt x="45851" y="29633"/>
                    <a:pt x="39158" y="29633"/>
                  </a:cubicBezTo>
                  <a:cubicBezTo>
                    <a:pt x="32465" y="29633"/>
                    <a:pt x="26602" y="24906"/>
                    <a:pt x="20108" y="23283"/>
                  </a:cubicBezTo>
                  <a:cubicBezTo>
                    <a:pt x="18055" y="22770"/>
                    <a:pt x="0" y="0"/>
                    <a:pt x="7408" y="42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3733800" y="5418449"/>
              <a:ext cx="241966" cy="195037"/>
            </a:xfrm>
            <a:custGeom>
              <a:avLst/>
              <a:gdLst>
                <a:gd name="connsiteX0" fmla="*/ 37726 w 178092"/>
                <a:gd name="connsiteY0" fmla="*/ 36201 h 195037"/>
                <a:gd name="connsiteX1" fmla="*/ 31376 w 178092"/>
                <a:gd name="connsiteY1" fmla="*/ 87001 h 195037"/>
                <a:gd name="connsiteX2" fmla="*/ 31376 w 178092"/>
                <a:gd name="connsiteY2" fmla="*/ 188601 h 195037"/>
                <a:gd name="connsiteX3" fmla="*/ 50426 w 178092"/>
                <a:gd name="connsiteY3" fmla="*/ 194951 h 195037"/>
                <a:gd name="connsiteX4" fmla="*/ 63126 w 178092"/>
                <a:gd name="connsiteY4" fmla="*/ 175901 h 195037"/>
                <a:gd name="connsiteX5" fmla="*/ 82176 w 178092"/>
                <a:gd name="connsiteY5" fmla="*/ 156851 h 195037"/>
                <a:gd name="connsiteX6" fmla="*/ 107576 w 178092"/>
                <a:gd name="connsiteY6" fmla="*/ 118751 h 195037"/>
                <a:gd name="connsiteX7" fmla="*/ 113926 w 178092"/>
                <a:gd name="connsiteY7" fmla="*/ 99701 h 195037"/>
                <a:gd name="connsiteX8" fmla="*/ 152026 w 178092"/>
                <a:gd name="connsiteY8" fmla="*/ 74301 h 195037"/>
                <a:gd name="connsiteX9" fmla="*/ 50426 w 178092"/>
                <a:gd name="connsiteY9" fmla="*/ 42551 h 195037"/>
                <a:gd name="connsiteX10" fmla="*/ 37726 w 178092"/>
                <a:gd name="connsiteY10" fmla="*/ 36201 h 195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8092" h="195037">
                  <a:moveTo>
                    <a:pt x="37726" y="36201"/>
                  </a:moveTo>
                  <a:cubicBezTo>
                    <a:pt x="35609" y="53134"/>
                    <a:pt x="34429" y="70211"/>
                    <a:pt x="31376" y="87001"/>
                  </a:cubicBezTo>
                  <a:cubicBezTo>
                    <a:pt x="22244" y="137227"/>
                    <a:pt x="0" y="78785"/>
                    <a:pt x="31376" y="188601"/>
                  </a:cubicBezTo>
                  <a:cubicBezTo>
                    <a:pt x="33215" y="195037"/>
                    <a:pt x="44076" y="192834"/>
                    <a:pt x="50426" y="194951"/>
                  </a:cubicBezTo>
                  <a:cubicBezTo>
                    <a:pt x="54659" y="188601"/>
                    <a:pt x="58240" y="181764"/>
                    <a:pt x="63126" y="175901"/>
                  </a:cubicBezTo>
                  <a:cubicBezTo>
                    <a:pt x="68875" y="169002"/>
                    <a:pt x="77195" y="164323"/>
                    <a:pt x="82176" y="156851"/>
                  </a:cubicBezTo>
                  <a:cubicBezTo>
                    <a:pt x="118935" y="101712"/>
                    <a:pt x="46805" y="179522"/>
                    <a:pt x="107576" y="118751"/>
                  </a:cubicBezTo>
                  <a:cubicBezTo>
                    <a:pt x="109693" y="112401"/>
                    <a:pt x="109193" y="104434"/>
                    <a:pt x="113926" y="99701"/>
                  </a:cubicBezTo>
                  <a:cubicBezTo>
                    <a:pt x="124719" y="88908"/>
                    <a:pt x="152026" y="74301"/>
                    <a:pt x="152026" y="74301"/>
                  </a:cubicBezTo>
                  <a:cubicBezTo>
                    <a:pt x="176793" y="0"/>
                    <a:pt x="178092" y="35458"/>
                    <a:pt x="50426" y="42551"/>
                  </a:cubicBezTo>
                  <a:lnTo>
                    <a:pt x="37726" y="362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7131050" y="5440860"/>
              <a:ext cx="146050" cy="162326"/>
            </a:xfrm>
            <a:custGeom>
              <a:avLst/>
              <a:gdLst>
                <a:gd name="connsiteX0" fmla="*/ 25400 w 146050"/>
                <a:gd name="connsiteY0" fmla="*/ 20140 h 162326"/>
                <a:gd name="connsiteX1" fmla="*/ 19050 w 146050"/>
                <a:gd name="connsiteY1" fmla="*/ 45540 h 162326"/>
                <a:gd name="connsiteX2" fmla="*/ 6350 w 146050"/>
                <a:gd name="connsiteY2" fmla="*/ 64590 h 162326"/>
                <a:gd name="connsiteX3" fmla="*/ 0 w 146050"/>
                <a:gd name="connsiteY3" fmla="*/ 83640 h 162326"/>
                <a:gd name="connsiteX4" fmla="*/ 6350 w 146050"/>
                <a:gd name="connsiteY4" fmla="*/ 140790 h 162326"/>
                <a:gd name="connsiteX5" fmla="*/ 19050 w 146050"/>
                <a:gd name="connsiteY5" fmla="*/ 159840 h 162326"/>
                <a:gd name="connsiteX6" fmla="*/ 38100 w 146050"/>
                <a:gd name="connsiteY6" fmla="*/ 153490 h 162326"/>
                <a:gd name="connsiteX7" fmla="*/ 82550 w 146050"/>
                <a:gd name="connsiteY7" fmla="*/ 109040 h 162326"/>
                <a:gd name="connsiteX8" fmla="*/ 101600 w 146050"/>
                <a:gd name="connsiteY8" fmla="*/ 89990 h 162326"/>
                <a:gd name="connsiteX9" fmla="*/ 139700 w 146050"/>
                <a:gd name="connsiteY9" fmla="*/ 64590 h 162326"/>
                <a:gd name="connsiteX10" fmla="*/ 146050 w 146050"/>
                <a:gd name="connsiteY10" fmla="*/ 39190 h 162326"/>
                <a:gd name="connsiteX11" fmla="*/ 82550 w 146050"/>
                <a:gd name="connsiteY11" fmla="*/ 26490 h 162326"/>
                <a:gd name="connsiteX12" fmla="*/ 25400 w 146050"/>
                <a:gd name="connsiteY12" fmla="*/ 20140 h 16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6050" h="162326">
                  <a:moveTo>
                    <a:pt x="25400" y="20140"/>
                  </a:moveTo>
                  <a:cubicBezTo>
                    <a:pt x="14817" y="23315"/>
                    <a:pt x="22488" y="37518"/>
                    <a:pt x="19050" y="45540"/>
                  </a:cubicBezTo>
                  <a:cubicBezTo>
                    <a:pt x="16044" y="52555"/>
                    <a:pt x="9763" y="57764"/>
                    <a:pt x="6350" y="64590"/>
                  </a:cubicBezTo>
                  <a:cubicBezTo>
                    <a:pt x="3357" y="70577"/>
                    <a:pt x="2117" y="77290"/>
                    <a:pt x="0" y="83640"/>
                  </a:cubicBezTo>
                  <a:cubicBezTo>
                    <a:pt x="2117" y="102690"/>
                    <a:pt x="1701" y="122195"/>
                    <a:pt x="6350" y="140790"/>
                  </a:cubicBezTo>
                  <a:cubicBezTo>
                    <a:pt x="8201" y="148194"/>
                    <a:pt x="11964" y="157006"/>
                    <a:pt x="19050" y="159840"/>
                  </a:cubicBezTo>
                  <a:cubicBezTo>
                    <a:pt x="25265" y="162326"/>
                    <a:pt x="31750" y="155607"/>
                    <a:pt x="38100" y="153490"/>
                  </a:cubicBezTo>
                  <a:cubicBezTo>
                    <a:pt x="52468" y="110385"/>
                    <a:pt x="31602" y="159988"/>
                    <a:pt x="82550" y="109040"/>
                  </a:cubicBezTo>
                  <a:cubicBezTo>
                    <a:pt x="88900" y="102690"/>
                    <a:pt x="94511" y="95503"/>
                    <a:pt x="101600" y="89990"/>
                  </a:cubicBezTo>
                  <a:cubicBezTo>
                    <a:pt x="113648" y="80619"/>
                    <a:pt x="139700" y="64590"/>
                    <a:pt x="139700" y="64590"/>
                  </a:cubicBezTo>
                  <a:cubicBezTo>
                    <a:pt x="141817" y="56123"/>
                    <a:pt x="146050" y="47917"/>
                    <a:pt x="146050" y="39190"/>
                  </a:cubicBezTo>
                  <a:cubicBezTo>
                    <a:pt x="146050" y="0"/>
                    <a:pt x="110812" y="25003"/>
                    <a:pt x="82550" y="26490"/>
                  </a:cubicBezTo>
                  <a:cubicBezTo>
                    <a:pt x="61413" y="27602"/>
                    <a:pt x="35983" y="16965"/>
                    <a:pt x="25400" y="2014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" name="Group 36"/>
          <p:cNvGrpSpPr/>
          <p:nvPr/>
        </p:nvGrpSpPr>
        <p:grpSpPr>
          <a:xfrm>
            <a:off x="838201" y="1645025"/>
            <a:ext cx="7489685" cy="4038600"/>
            <a:chOff x="1981201" y="1645025"/>
            <a:chExt cx="7489685" cy="4038600"/>
          </a:xfrm>
        </p:grpSpPr>
        <p:sp>
          <p:nvSpPr>
            <p:cNvPr id="19" name="TextBox 7"/>
            <p:cNvSpPr txBox="1">
              <a:spLocks noChangeArrowheads="1"/>
            </p:cNvSpPr>
            <p:nvPr/>
          </p:nvSpPr>
          <p:spPr bwMode="auto">
            <a:xfrm rot="16200000">
              <a:off x="7097643" y="3310382"/>
              <a:ext cx="403860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000" b="1" dirty="0">
                  <a:latin typeface="Adobe Song Std L" pitchFamily="18" charset="-128"/>
                  <a:ea typeface="Adobe Song Std L" pitchFamily="18" charset="-128"/>
                </a:rPr>
                <a:t>DARK ENERGY</a:t>
              </a:r>
            </a:p>
          </p:txBody>
        </p:sp>
        <p:sp>
          <p:nvSpPr>
            <p:cNvPr id="21" name="TextBox 7"/>
            <p:cNvSpPr txBox="1">
              <a:spLocks noChangeArrowheads="1"/>
            </p:cNvSpPr>
            <p:nvPr/>
          </p:nvSpPr>
          <p:spPr bwMode="auto">
            <a:xfrm rot="16200000">
              <a:off x="315844" y="3310382"/>
              <a:ext cx="403860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000" b="1" dirty="0">
                  <a:latin typeface="Adobe Song Std L" pitchFamily="18" charset="-128"/>
                  <a:ea typeface="Adobe Song Std L" pitchFamily="18" charset="-128"/>
                </a:rPr>
                <a:t>DARK </a:t>
              </a:r>
              <a:r>
                <a:rPr lang="en-US" sz="4000" b="1" dirty="0" smtClean="0">
                  <a:latin typeface="Adobe Song Std L" pitchFamily="18" charset="-128"/>
                  <a:ea typeface="Adobe Song Std L" pitchFamily="18" charset="-128"/>
                </a:rPr>
                <a:t>MATTER</a:t>
              </a:r>
              <a:endParaRPr lang="en-US" sz="4000" b="1" dirty="0">
                <a:latin typeface="Adobe Song Std L" pitchFamily="18" charset="-128"/>
                <a:ea typeface="Adobe Song Std L" pitchFamily="18" charset="-128"/>
              </a:endParaRPr>
            </a:p>
          </p:txBody>
        </p:sp>
        <p:sp>
          <p:nvSpPr>
            <p:cNvPr id="20" name="TextBox 8"/>
            <p:cNvSpPr txBox="1">
              <a:spLocks noChangeArrowheads="1"/>
            </p:cNvSpPr>
            <p:nvPr/>
          </p:nvSpPr>
          <p:spPr bwMode="auto">
            <a:xfrm rot="16200000">
              <a:off x="4049643" y="3310382"/>
              <a:ext cx="3276601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000" b="1" dirty="0">
                  <a:latin typeface="Adobe Song Std L" pitchFamily="18" charset="-128"/>
                  <a:ea typeface="Adobe Song Std L" pitchFamily="18" charset="-128"/>
                </a:rPr>
                <a:t>INFLATION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0" y="2019300"/>
            <a:ext cx="9144000" cy="2819400"/>
            <a:chOff x="0" y="3886200"/>
            <a:chExt cx="9144000" cy="2819400"/>
          </a:xfrm>
        </p:grpSpPr>
        <p:sp>
          <p:nvSpPr>
            <p:cNvPr id="42" name="Rectangle 41"/>
            <p:cNvSpPr/>
            <p:nvPr/>
          </p:nvSpPr>
          <p:spPr bwMode="auto">
            <a:xfrm>
              <a:off x="0" y="3886200"/>
              <a:ext cx="9144000" cy="28194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Rectangle 2"/>
            <p:cNvSpPr>
              <a:spLocks noChangeArrowheads="1"/>
            </p:cNvSpPr>
            <p:nvPr/>
          </p:nvSpPr>
          <p:spPr bwMode="auto">
            <a:xfrm>
              <a:off x="2324100" y="4093983"/>
              <a:ext cx="4495800" cy="120032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"How helpful </a:t>
              </a:r>
              <a:r>
                <a:rPr lang="en-US" dirty="0" smtClean="0">
                  <a:solidFill>
                    <a:schemeClr val="bg1"/>
                  </a:solidFill>
                </a:rPr>
                <a:t>is </a:t>
              </a:r>
              <a:r>
                <a:rPr lang="en-US" dirty="0">
                  <a:solidFill>
                    <a:schemeClr val="bg1"/>
                  </a:solidFill>
                </a:rPr>
                <a:t>astronomy's pedantic accuracy, which I used to secretly ridicule!"</a:t>
              </a:r>
            </a:p>
          </p:txBody>
        </p:sp>
        <p:sp>
          <p:nvSpPr>
            <p:cNvPr id="44" name="Rectangle 5"/>
            <p:cNvSpPr>
              <a:spLocks noChangeArrowheads="1"/>
            </p:cNvSpPr>
            <p:nvPr/>
          </p:nvSpPr>
          <p:spPr bwMode="auto">
            <a:xfrm>
              <a:off x="2362200" y="5574049"/>
              <a:ext cx="4419600" cy="101566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2000" i="1" dirty="0">
                  <a:solidFill>
                    <a:schemeClr val="bg1"/>
                  </a:solidFill>
                </a:rPr>
                <a:t>Einstein’s </a:t>
              </a:r>
              <a:r>
                <a:rPr lang="en-US" sz="2000" i="1" dirty="0" smtClean="0">
                  <a:solidFill>
                    <a:schemeClr val="bg1"/>
                  </a:solidFill>
                </a:rPr>
                <a:t>to </a:t>
              </a:r>
              <a:r>
                <a:rPr lang="en-US" sz="2000" i="1" dirty="0">
                  <a:solidFill>
                    <a:schemeClr val="bg1"/>
                  </a:solidFill>
                </a:rPr>
                <a:t>Arnold Sommerfeld on December 9, 1915 </a:t>
              </a:r>
              <a:r>
                <a:rPr lang="en-US" sz="2000" i="1" dirty="0" smtClean="0">
                  <a:solidFill>
                    <a:schemeClr val="bg1"/>
                  </a:solidFill>
                </a:rPr>
                <a:t>(measurements </a:t>
              </a:r>
              <a:r>
                <a:rPr lang="en-US" sz="2000" i="1" dirty="0">
                  <a:solidFill>
                    <a:schemeClr val="bg1"/>
                  </a:solidFill>
                </a:rPr>
                <a:t>of the </a:t>
              </a:r>
              <a:r>
                <a:rPr lang="en-US" sz="2000" i="1" dirty="0" smtClean="0">
                  <a:solidFill>
                    <a:schemeClr val="bg1"/>
                  </a:solidFill>
                </a:rPr>
                <a:t>perihelion advance </a:t>
              </a:r>
              <a:r>
                <a:rPr lang="en-US" sz="2000" i="1" dirty="0">
                  <a:solidFill>
                    <a:schemeClr val="bg1"/>
                  </a:solidFill>
                </a:rPr>
                <a:t>of </a:t>
              </a:r>
              <a:r>
                <a:rPr lang="en-US" sz="2000" i="1" dirty="0" smtClean="0">
                  <a:solidFill>
                    <a:schemeClr val="bg1"/>
                  </a:solidFill>
                </a:rPr>
                <a:t>Mercury</a:t>
              </a:r>
              <a:r>
                <a:rPr lang="en-US" sz="2000" i="1" dirty="0">
                  <a:solidFill>
                    <a:schemeClr val="bg1"/>
                  </a:solidFill>
                </a:rPr>
                <a:t>)</a:t>
              </a:r>
            </a:p>
          </p:txBody>
        </p:sp>
        <p:pic>
          <p:nvPicPr>
            <p:cNvPr id="45" name="Picture 6"/>
            <p:cNvPicPr>
              <a:picLocks noChangeArrowheads="1"/>
            </p:cNvPicPr>
            <p:nvPr/>
          </p:nvPicPr>
          <p:blipFill>
            <a:blip r:embed="rId6" cstate="print"/>
            <a:srcRect l="6250" r="6250"/>
            <a:stretch>
              <a:fillRect/>
            </a:stretch>
          </p:blipFill>
          <p:spPr bwMode="auto">
            <a:xfrm>
              <a:off x="7080250" y="4040188"/>
              <a:ext cx="1911350" cy="249555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pic>
          <p:nvPicPr>
            <p:cNvPr id="46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 l="11075"/>
            <a:stretch>
              <a:fillRect/>
            </a:stretch>
          </p:blipFill>
          <p:spPr bwMode="auto">
            <a:xfrm flipH="1">
              <a:off x="152400" y="4038600"/>
              <a:ext cx="1909763" cy="249872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4" name="Picture 3" descr="Picture11.jpg"/>
          <p:cNvPicPr>
            <a:picLocks noChangeAspect="1"/>
          </p:cNvPicPr>
          <p:nvPr/>
        </p:nvPicPr>
        <p:blipFill>
          <a:blip r:embed="rId3" cstate="print"/>
          <a:srcRect l="-43" t="-775"/>
          <a:stretch>
            <a:fillRect/>
          </a:stretch>
        </p:blipFill>
        <p:spPr>
          <a:xfrm>
            <a:off x="1066800" y="762000"/>
            <a:ext cx="7010400" cy="594360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0" y="0"/>
            <a:ext cx="9144000" cy="703263"/>
          </a:xfrm>
          <a:prstGeom prst="rect">
            <a:avLst/>
          </a:prstGeom>
          <a:ln/>
        </p:spPr>
        <p:txBody>
          <a:bodyPr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3600" b="1" i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PAMELA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5" name="Picture 4" descr="Picture7.jpg"/>
          <p:cNvPicPr>
            <a:picLocks noChangeAspect="1"/>
          </p:cNvPicPr>
          <p:nvPr/>
        </p:nvPicPr>
        <p:blipFill>
          <a:blip r:embed="rId3" cstate="print"/>
          <a:srcRect l="2135" t="1664" r="1295" b="1425"/>
          <a:stretch>
            <a:fillRect/>
          </a:stretch>
        </p:blipFill>
        <p:spPr>
          <a:xfrm>
            <a:off x="190500" y="1066800"/>
            <a:ext cx="8763000" cy="518160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0" y="0"/>
            <a:ext cx="91440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3600" b="1" i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Fermi/GLAST</a:t>
            </a:r>
            <a:endParaRPr lang="de-DE" sz="3600" b="1" i="1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5867400"/>
            <a:ext cx="3761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Hooper &amp; Goodenough 2010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0" y="685800"/>
            <a:ext cx="810869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WIMPs: causation or coincidence?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Situation now </a:t>
            </a:r>
            <a:r>
              <a:rPr lang="en-US" dirty="0" smtClean="0">
                <a:solidFill>
                  <a:schemeClr val="bg1"/>
                </a:solidFill>
              </a:rPr>
              <a:t>is muddled</a:t>
            </a:r>
          </a:p>
          <a:p>
            <a:pPr lvl="1">
              <a:buFont typeface="Arial" pitchFamily="34" charset="0"/>
              <a:buChar char="˗"/>
            </a:pPr>
            <a:r>
              <a:rPr lang="en-US" dirty="0" smtClean="0">
                <a:solidFill>
                  <a:schemeClr val="bg1"/>
                </a:solidFill>
              </a:rPr>
              <a:t> direct hints:    DAMA/LIBRA, CoGeNT, CRESST II, …</a:t>
            </a:r>
          </a:p>
          <a:p>
            <a:pPr lvl="1">
              <a:buFont typeface="Arial" pitchFamily="34" charset="0"/>
              <a:buChar char="˗"/>
            </a:pPr>
            <a:r>
              <a:rPr lang="en-US" dirty="0" smtClean="0">
                <a:solidFill>
                  <a:schemeClr val="bg1"/>
                </a:solidFill>
              </a:rPr>
              <a:t> indirect hints: PAMELA, ATIC, Fermi/GLAST, …</a:t>
            </a:r>
          </a:p>
          <a:p>
            <a:pPr lvl="1">
              <a:buFont typeface="Arial" pitchFamily="34" charset="0"/>
              <a:buChar char="˗"/>
            </a:pPr>
            <a:r>
              <a:rPr lang="en-US" dirty="0" smtClean="0">
                <a:solidFill>
                  <a:schemeClr val="bg1"/>
                </a:solidFill>
              </a:rPr>
              <a:t> LHC will soon weigh in: …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51"/>
          <p:cNvSpPr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dirty="0">
                <a:solidFill>
                  <a:schemeClr val="bg1"/>
                </a:solidFill>
              </a:rPr>
              <a:t>WIMPs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49" name="Rectangle 51"/>
          <p:cNvSpPr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dirty="0">
                <a:solidFill>
                  <a:schemeClr val="bg1"/>
                </a:solidFill>
              </a:rPr>
              <a:t>WIMPs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636216"/>
            <a:ext cx="4343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solidFill>
                  <a:schemeClr val="bg1"/>
                </a:solidFill>
              </a:rPr>
              <a:t>Maverick WIMP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WIMP is a loner.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Use effective field theory,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 e.g.: 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4</a:t>
            </a:r>
            <a:r>
              <a:rPr lang="en-US" dirty="0" smtClean="0">
                <a:solidFill>
                  <a:schemeClr val="bg1"/>
                </a:solidFill>
              </a:rPr>
              <a:t>-Fermi interaction.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WIMP only new species.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Clear relationships between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annihilation-scattering-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production cross sections.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9600" y="1629176"/>
            <a:ext cx="47095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solidFill>
                  <a:schemeClr val="bg1"/>
                </a:solidFill>
              </a:rPr>
              <a:t>Social WIMP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WIMP part of a social network.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Motivated model framework,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 e.g.: low-energy SUSY.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Many new particles/parameters.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Muddy relationships between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annihilation-scattering-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production cross sections.</a:t>
            </a:r>
          </a:p>
        </p:txBody>
      </p:sp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0" y="762000"/>
            <a:ext cx="91440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280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Collider Searches</a:t>
            </a:r>
            <a:endParaRPr lang="de-DE" sz="28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16" name="Rectangle 1"/>
          <p:cNvSpPr txBox="1">
            <a:spLocks noChangeArrowheads="1"/>
          </p:cNvSpPr>
          <p:nvPr/>
        </p:nvSpPr>
        <p:spPr bwMode="auto">
          <a:xfrm>
            <a:off x="0" y="762000"/>
            <a:ext cx="91440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280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Collider Searches</a:t>
            </a:r>
            <a:endParaRPr lang="de-DE" sz="28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572000" y="1546711"/>
            <a:ext cx="4572000" cy="4625489"/>
            <a:chOff x="0" y="1146601"/>
            <a:chExt cx="4572000" cy="4625489"/>
          </a:xfrm>
        </p:grpSpPr>
        <p:sp>
          <p:nvSpPr>
            <p:cNvPr id="52231" name="Rectangle 12"/>
            <p:cNvSpPr>
              <a:spLocks noChangeArrowheads="1"/>
            </p:cNvSpPr>
            <p:nvPr/>
          </p:nvSpPr>
          <p:spPr bwMode="auto">
            <a:xfrm>
              <a:off x="108440" y="1146601"/>
              <a:ext cx="4343400" cy="3955198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39" name="Picture 38" descr="Picture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4640" y="1676400"/>
              <a:ext cx="4191000" cy="3133344"/>
            </a:xfrm>
            <a:prstGeom prst="rect">
              <a:avLst/>
            </a:prstGeom>
          </p:spPr>
        </p:pic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1074228" y="1200639"/>
              <a:ext cx="241925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Social WIMPs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0" y="5341203"/>
              <a:ext cx="4572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 smtClean="0">
                  <a:solidFill>
                    <a:schemeClr val="bg1"/>
                  </a:solidFill>
                </a:rPr>
                <a:t> Complicated decay chain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6200" y="1516734"/>
            <a:ext cx="4460046" cy="4655466"/>
            <a:chOff x="4572000" y="1116624"/>
            <a:chExt cx="4460046" cy="4655466"/>
          </a:xfrm>
        </p:grpSpPr>
        <p:pic>
          <p:nvPicPr>
            <p:cNvPr id="42" name="Picture 41" descr="Picture2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21824" y="1116624"/>
              <a:ext cx="4410222" cy="4023360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4572000" y="5341203"/>
              <a:ext cx="4419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 smtClean="0">
                  <a:solidFill>
                    <a:schemeClr val="bg1"/>
                  </a:solidFill>
                </a:rPr>
                <a:t>Backgrounds (neutrino, QCD, …)</a:t>
              </a:r>
            </a:p>
          </p:txBody>
        </p:sp>
        <p:sp>
          <p:nvSpPr>
            <p:cNvPr id="43" name="TextBox 8"/>
            <p:cNvSpPr txBox="1">
              <a:spLocks noChangeArrowheads="1"/>
            </p:cNvSpPr>
            <p:nvPr/>
          </p:nvSpPr>
          <p:spPr bwMode="auto">
            <a:xfrm>
              <a:off x="5359880" y="1229380"/>
              <a:ext cx="2879314" cy="52322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Maverick WIMPs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6060832" y="3581400"/>
              <a:ext cx="304800" cy="457200"/>
            </a:xfrm>
            <a:prstGeom prst="ellipse">
              <a:avLst/>
            </a:prstGeom>
            <a:noFill/>
            <a:ln w="38100" cap="flat" cmpd="sng" algn="ctr">
              <a:solidFill>
                <a:srgbClr val="33CC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Straight Arrow Connector 46"/>
            <p:cNvCxnSpPr>
              <a:stCxn id="48" idx="0"/>
            </p:cNvCxnSpPr>
            <p:nvPr/>
          </p:nvCxnSpPr>
          <p:spPr bwMode="auto">
            <a:xfrm rot="5400000" flipH="1" flipV="1">
              <a:off x="5855944" y="4255744"/>
              <a:ext cx="457200" cy="17531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33CC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5181600" y="4572000"/>
              <a:ext cx="16305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coupling from </a:t>
              </a:r>
              <a:r>
                <a:rPr lang="en-US" sz="1600" dirty="0" smtClean="0">
                  <a:solidFill>
                    <a:schemeClr val="bg1"/>
                  </a:solidFill>
                  <a:latin typeface="Symbol" pitchFamily="18" charset="2"/>
                </a:rPr>
                <a:t>W</a:t>
              </a:r>
              <a:endParaRPr lang="en-US" sz="1600" dirty="0">
                <a:solidFill>
                  <a:schemeClr val="bg1"/>
                </a:solidFill>
                <a:latin typeface="Symbol" pitchFamily="18" charset="2"/>
              </a:endParaRPr>
            </a:p>
          </p:txBody>
        </p:sp>
      </p:grpSp>
      <p:sp>
        <p:nvSpPr>
          <p:cNvPr id="18" name="Rectangle 51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dirty="0">
                <a:solidFill>
                  <a:schemeClr val="bg1"/>
                </a:solidFill>
              </a:rPr>
              <a:t>WIMPs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54274" name="Text Box 6"/>
          <p:cNvSpPr txBox="1">
            <a:spLocks noChangeArrowheads="1"/>
          </p:cNvSpPr>
          <p:nvPr/>
        </p:nvSpPr>
        <p:spPr bwMode="auto">
          <a:xfrm>
            <a:off x="0" y="3897352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Direct, indirect, collider information: confusing decade. </a:t>
            </a: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How will we all know they all see the same phenomenon?</a:t>
            </a:r>
          </a:p>
        </p:txBody>
      </p:sp>
      <p:sp>
        <p:nvSpPr>
          <p:cNvPr id="1177609" name="Text Box 9"/>
          <p:cNvSpPr txBox="1">
            <a:spLocks noChangeArrowheads="1"/>
          </p:cNvSpPr>
          <p:nvPr/>
        </p:nvSpPr>
        <p:spPr bwMode="auto">
          <a:xfrm>
            <a:off x="0" y="5334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i="1" u="sng" dirty="0" smtClean="0">
                <a:solidFill>
                  <a:schemeClr val="bg1"/>
                </a:solidFill>
              </a:rPr>
              <a:t>Let’s </a:t>
            </a:r>
            <a:r>
              <a:rPr lang="en-US" i="1" u="sng" dirty="0">
                <a:solidFill>
                  <a:schemeClr val="bg1"/>
                </a:solidFill>
              </a:rPr>
              <a:t>hope for this problem!!!!</a:t>
            </a:r>
          </a:p>
        </p:txBody>
      </p:sp>
      <p:sp>
        <p:nvSpPr>
          <p:cNvPr id="54279" name="TextBox 8"/>
          <p:cNvSpPr txBox="1">
            <a:spLocks noChangeArrowheads="1"/>
          </p:cNvSpPr>
          <p:nvPr/>
        </p:nvSpPr>
        <p:spPr bwMode="auto">
          <a:xfrm>
            <a:off x="0" y="313140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In the next decade the </a:t>
            </a:r>
            <a:r>
              <a:rPr lang="en-US" dirty="0">
                <a:solidFill>
                  <a:schemeClr val="bg1"/>
                </a:solidFill>
              </a:rPr>
              <a:t>WIMP hypothesis will have </a:t>
            </a:r>
            <a:r>
              <a:rPr lang="en-US" dirty="0" smtClean="0">
                <a:solidFill>
                  <a:schemeClr val="bg1"/>
                </a:solidFill>
              </a:rPr>
              <a:t>either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convincing evidence, or a near-death experience.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51"/>
          <p:cNvSpPr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dirty="0">
                <a:solidFill>
                  <a:schemeClr val="bg1"/>
                </a:solidFill>
              </a:rPr>
              <a:t>WIMPs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0" y="685800"/>
            <a:ext cx="810869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WIMPs: causation or coincidence?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Situation now </a:t>
            </a:r>
            <a:r>
              <a:rPr lang="en-US" dirty="0" smtClean="0">
                <a:solidFill>
                  <a:schemeClr val="bg1"/>
                </a:solidFill>
              </a:rPr>
              <a:t>is muddled</a:t>
            </a:r>
          </a:p>
          <a:p>
            <a:pPr lvl="1">
              <a:buFont typeface="Arial" pitchFamily="34" charset="0"/>
              <a:buChar char="˗"/>
            </a:pPr>
            <a:r>
              <a:rPr lang="en-US" dirty="0" smtClean="0">
                <a:solidFill>
                  <a:schemeClr val="bg1"/>
                </a:solidFill>
              </a:rPr>
              <a:t> direct hints:    DAMA/LIBRA, CoGeNT, CRESST II, …</a:t>
            </a:r>
          </a:p>
          <a:p>
            <a:pPr lvl="1">
              <a:buFont typeface="Arial" pitchFamily="34" charset="0"/>
              <a:buChar char="˗"/>
            </a:pPr>
            <a:r>
              <a:rPr lang="en-US" dirty="0" smtClean="0">
                <a:solidFill>
                  <a:schemeClr val="bg1"/>
                </a:solidFill>
              </a:rPr>
              <a:t> indirect hints: PAMELA, ATIC, Fermi/GLAST, …</a:t>
            </a:r>
          </a:p>
          <a:p>
            <a:pPr lvl="1">
              <a:buFont typeface="Arial" pitchFamily="34" charset="0"/>
              <a:buChar char="˗"/>
            </a:pPr>
            <a:r>
              <a:rPr lang="en-US" dirty="0" smtClean="0">
                <a:solidFill>
                  <a:schemeClr val="bg1"/>
                </a:solidFill>
              </a:rPr>
              <a:t> LHC will soon weigh in: …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0" y="685800"/>
            <a:ext cx="9144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Why only one WIMP?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If social network of several WIMPs, stronger interacting ones: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― Easier to detect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― Smaller 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W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Super-WIMPs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Self-interacting WIMPs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Inelastic WIMPs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Leptophilic WIMPs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Flavor-dependent WIMP couplings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Haze, fog, mist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953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And this is just for WIMPs!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84119" y="0"/>
            <a:ext cx="39757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i="1" dirty="0" smtClean="0">
                <a:solidFill>
                  <a:schemeClr val="bg1"/>
                </a:solidFill>
              </a:rPr>
              <a:t>Dark Questions</a:t>
            </a:r>
            <a:endParaRPr lang="en-US" sz="4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20574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WIMPs </a:t>
            </a:r>
            <a:r>
              <a:rPr lang="en-US" dirty="0">
                <a:solidFill>
                  <a:schemeClr val="bg1"/>
                </a:solidFill>
              </a:rPr>
              <a:t>are </a:t>
            </a:r>
            <a:r>
              <a:rPr lang="en-US" dirty="0" smtClean="0">
                <a:solidFill>
                  <a:schemeClr val="bg1"/>
                </a:solidFill>
              </a:rPr>
              <a:t>a simple</a:t>
            </a:r>
            <a:r>
              <a:rPr lang="en-US" dirty="0">
                <a:solidFill>
                  <a:schemeClr val="bg1"/>
                </a:solidFill>
              </a:rPr>
              <a:t>, elegant, compelling explanation for a complex physical phenomenon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38691" name="Rectangle 3"/>
          <p:cNvSpPr>
            <a:spLocks noChangeArrowheads="1"/>
          </p:cNvSpPr>
          <p:nvPr/>
        </p:nvSpPr>
        <p:spPr bwMode="auto">
          <a:xfrm>
            <a:off x="0" y="3505200"/>
            <a:ext cx="9144000" cy="125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</a:rPr>
              <a:t>“For every complex natural phenomenon there is </a:t>
            </a:r>
            <a:r>
              <a:rPr lang="en-US" dirty="0" smtClean="0">
                <a:solidFill>
                  <a:schemeClr val="bg1"/>
                </a:solidFill>
              </a:rPr>
              <a:t>a simple, elegant, compelling, wrong explanation.”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</a:rPr>
              <a:t>                                                                      </a:t>
            </a:r>
            <a:r>
              <a:rPr lang="en-US" i="1" dirty="0" smtClean="0">
                <a:solidFill>
                  <a:schemeClr val="bg1"/>
                </a:solidFill>
              </a:rPr>
              <a:t>— Tommy Gold  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2772" name="Text Box 2"/>
          <p:cNvSpPr txBox="1">
            <a:spLocks noChangeArrowheads="1"/>
          </p:cNvSpPr>
          <p:nvPr/>
        </p:nvSpPr>
        <p:spPr bwMode="auto">
          <a:xfrm>
            <a:off x="0" y="11430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Dark matter is a complex physical phenomenon.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638892" y="0"/>
            <a:ext cx="18662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i="1" dirty="0">
                <a:solidFill>
                  <a:schemeClr val="bg1"/>
                </a:solidFill>
              </a:rPr>
              <a:t>WIMPs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869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258" name="Picture 2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 l="6667" t="18889" r="6667" b="18889"/>
          <a:stretch>
            <a:fillRect/>
          </a:stretch>
        </p:blipFill>
        <p:spPr bwMode="auto">
          <a:xfrm>
            <a:off x="43543" y="990600"/>
            <a:ext cx="905691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137744" y="1257300"/>
            <a:ext cx="8839200" cy="434340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bg1"/>
                </a:solidFill>
              </a:rPr>
              <a:t>Inflation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91400" y="5181600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WMAP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37744" y="1257300"/>
            <a:ext cx="8839200" cy="434340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1" name="Group 40"/>
          <p:cNvGrpSpPr/>
          <p:nvPr/>
        </p:nvGrpSpPr>
        <p:grpSpPr>
          <a:xfrm>
            <a:off x="1838325" y="1790700"/>
            <a:ext cx="5467350" cy="3270793"/>
            <a:chOff x="419100" y="685800"/>
            <a:chExt cx="8305800" cy="4953000"/>
          </a:xfrm>
        </p:grpSpPr>
        <p:sp>
          <p:nvSpPr>
            <p:cNvPr id="15" name="Rectangle 14"/>
            <p:cNvSpPr/>
            <p:nvPr/>
          </p:nvSpPr>
          <p:spPr bwMode="auto">
            <a:xfrm>
              <a:off x="419100" y="685800"/>
              <a:ext cx="8305800" cy="4953000"/>
            </a:xfrm>
            <a:prstGeom prst="rect">
              <a:avLst/>
            </a:prstGeom>
            <a:solidFill>
              <a:schemeClr val="tx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6" name="Picture 15" descr="inflatonpotentialred.jpg"/>
            <p:cNvPicPr>
              <a:picLocks/>
            </p:cNvPicPr>
            <p:nvPr/>
          </p:nvPicPr>
          <p:blipFill>
            <a:blip r:embed="rId4" cstate="print"/>
            <a:srcRect l="16941" t="41091" r="6824" b="21545"/>
            <a:stretch>
              <a:fillRect/>
            </a:stretch>
          </p:blipFill>
          <p:spPr>
            <a:xfrm>
              <a:off x="1752600" y="950260"/>
              <a:ext cx="6364224" cy="4041648"/>
            </a:xfrm>
            <a:prstGeom prst="rect">
              <a:avLst/>
            </a:prstGeom>
          </p:spPr>
        </p:pic>
        <p:sp>
          <p:nvSpPr>
            <p:cNvPr id="17" name="Line 9"/>
            <p:cNvSpPr>
              <a:spLocks noChangeShapeType="1"/>
            </p:cNvSpPr>
            <p:nvPr/>
          </p:nvSpPr>
          <p:spPr bwMode="auto">
            <a:xfrm flipV="1">
              <a:off x="1661744" y="5029200"/>
              <a:ext cx="678180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121149" y="4987697"/>
              <a:ext cx="482663" cy="605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solidFill>
                    <a:schemeClr val="bg1"/>
                  </a:solidFill>
                  <a:latin typeface="Symbol" pitchFamily="18" charset="2"/>
                </a:rPr>
                <a:t>f</a:t>
              </a:r>
              <a:endParaRPr lang="en-US" sz="1100" dirty="0">
                <a:solidFill>
                  <a:schemeClr val="bg1"/>
                </a:solidFill>
                <a:latin typeface="+mn-lt"/>
                <a:cs typeface="Times New Roman" pitchFamily="18" charset="0"/>
              </a:endParaRPr>
            </a:p>
          </p:txBody>
        </p:sp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3619501" y="1551229"/>
              <a:ext cx="1904999" cy="699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dirty="0" err="1" smtClean="0">
                  <a:solidFill>
                    <a:schemeClr val="bg1"/>
                  </a:solidFill>
                </a:rPr>
                <a:t>inflaton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7829" y="1532792"/>
              <a:ext cx="1076856" cy="605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sz="2000" i="1" dirty="0" smtClean="0">
                  <a:solidFill>
                    <a:schemeClr val="bg1"/>
                  </a:solidFill>
                  <a:latin typeface="Symbol" pitchFamily="18" charset="2"/>
                </a:rPr>
                <a:t> </a:t>
              </a:r>
              <a:r>
                <a:rPr lang="en-US" sz="2000" dirty="0" smtClean="0">
                  <a:solidFill>
                    <a:schemeClr val="bg1"/>
                  </a:solidFill>
                  <a:latin typeface="+mn-lt"/>
                </a:rPr>
                <a:t>(</a:t>
              </a:r>
              <a:r>
                <a:rPr lang="en-US" sz="2000" i="1" dirty="0" smtClean="0">
                  <a:solidFill>
                    <a:schemeClr val="bg1"/>
                  </a:solidFill>
                  <a:latin typeface="Symbol" pitchFamily="18" charset="2"/>
                </a:rPr>
                <a:t>f</a:t>
              </a:r>
              <a:r>
                <a:rPr lang="en-US" sz="2000" dirty="0" smtClean="0">
                  <a:solidFill>
                    <a:schemeClr val="bg1"/>
                  </a:solidFill>
                  <a:latin typeface="+mn-lt"/>
                </a:rPr>
                <a:t>)</a:t>
              </a:r>
              <a:endParaRPr lang="en-US" sz="1400" dirty="0">
                <a:solidFill>
                  <a:schemeClr val="bg1"/>
                </a:solidFill>
                <a:latin typeface="+mn-lt"/>
                <a:cs typeface="Times New Roman" pitchFamily="18" charset="0"/>
              </a:endParaRPr>
            </a:p>
          </p:txBody>
        </p:sp>
        <p:grpSp>
          <p:nvGrpSpPr>
            <p:cNvPr id="21" name="Group 27"/>
            <p:cNvGrpSpPr/>
            <p:nvPr/>
          </p:nvGrpSpPr>
          <p:grpSpPr>
            <a:xfrm>
              <a:off x="6412666" y="2069120"/>
              <a:ext cx="518744" cy="530472"/>
              <a:chOff x="6186856" y="2209800"/>
              <a:chExt cx="518744" cy="530472"/>
            </a:xfrm>
            <a:solidFill>
              <a:srgbClr val="00FFFF"/>
            </a:solidFill>
          </p:grpSpPr>
          <p:sp>
            <p:nvSpPr>
              <p:cNvPr id="23" name="Oval 12"/>
              <p:cNvSpPr>
                <a:spLocks noChangeArrowheads="1"/>
              </p:cNvSpPr>
              <p:nvPr/>
            </p:nvSpPr>
            <p:spPr bwMode="auto">
              <a:xfrm>
                <a:off x="6477000" y="2209800"/>
                <a:ext cx="228600" cy="228600"/>
              </a:xfrm>
              <a:prstGeom prst="ellips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4" name="Line 13"/>
              <p:cNvSpPr>
                <a:spLocks noChangeShapeType="1"/>
              </p:cNvSpPr>
              <p:nvPr/>
            </p:nvSpPr>
            <p:spPr bwMode="auto">
              <a:xfrm flipH="1">
                <a:off x="6186856" y="2362200"/>
                <a:ext cx="366344" cy="378072"/>
              </a:xfrm>
              <a:prstGeom prst="line">
                <a:avLst/>
              </a:prstGeom>
              <a:grpFill/>
              <a:ln w="38100">
                <a:solidFill>
                  <a:srgbClr val="00FF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2" name="Line 8"/>
            <p:cNvSpPr>
              <a:spLocks noChangeShapeType="1"/>
            </p:cNvSpPr>
            <p:nvPr/>
          </p:nvSpPr>
          <p:spPr bwMode="auto">
            <a:xfrm flipV="1">
              <a:off x="1697058" y="846992"/>
              <a:ext cx="0" cy="41910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73818" y="5867400"/>
            <a:ext cx="7996364" cy="830997"/>
            <a:chOff x="573818" y="5867400"/>
            <a:chExt cx="7996364" cy="830997"/>
          </a:xfrm>
        </p:grpSpPr>
        <p:grpSp>
          <p:nvGrpSpPr>
            <p:cNvPr id="10" name="Group 31"/>
            <p:cNvGrpSpPr/>
            <p:nvPr/>
          </p:nvGrpSpPr>
          <p:grpSpPr>
            <a:xfrm>
              <a:off x="5373473" y="5867400"/>
              <a:ext cx="3196709" cy="830997"/>
              <a:chOff x="2973646" y="5903893"/>
              <a:chExt cx="3196709" cy="830997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2973646" y="5903893"/>
                <a:ext cx="319670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+mn-lt"/>
                  </a:rPr>
                  <a:t>Quantum Fluctuations</a:t>
                </a:r>
              </a:p>
              <a:p>
                <a:r>
                  <a:rPr lang="en-US" i="1" dirty="0" smtClean="0">
                    <a:solidFill>
                      <a:schemeClr val="bg1"/>
                    </a:solidFill>
                    <a:latin typeface="Symbol" pitchFamily="18" charset="2"/>
                  </a:rPr>
                  <a:t>df              dr            d</a:t>
                </a:r>
                <a:r>
                  <a:rPr lang="en-US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endParaRPr lang="en-US" sz="1600" i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Line 5"/>
              <p:cNvSpPr>
                <a:spLocks noChangeShapeType="1"/>
              </p:cNvSpPr>
              <p:nvPr/>
            </p:nvSpPr>
            <p:spPr bwMode="auto">
              <a:xfrm rot="10800000" flipH="1">
                <a:off x="4891457" y="6550272"/>
                <a:ext cx="685800" cy="0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Line 6"/>
              <p:cNvSpPr>
                <a:spLocks noChangeShapeType="1"/>
              </p:cNvSpPr>
              <p:nvPr/>
            </p:nvSpPr>
            <p:spPr bwMode="auto">
              <a:xfrm rot="10800000" flipH="1">
                <a:off x="3581400" y="6550272"/>
                <a:ext cx="685800" cy="0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 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Group 33"/>
            <p:cNvGrpSpPr/>
            <p:nvPr/>
          </p:nvGrpSpPr>
          <p:grpSpPr>
            <a:xfrm>
              <a:off x="573818" y="5867400"/>
              <a:ext cx="4225837" cy="830997"/>
              <a:chOff x="2459082" y="5112603"/>
              <a:chExt cx="4225837" cy="830997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2459082" y="5112603"/>
                <a:ext cx="422583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+mn-lt"/>
                    <a:cs typeface="Times New Roman" pitchFamily="18" charset="0"/>
                  </a:rPr>
                  <a:t>Classical Equations of Motion</a:t>
                </a:r>
              </a:p>
              <a:p>
                <a:pPr algn="ctr"/>
                <a:r>
                  <a:rPr lang="en-US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V </a:t>
                </a:r>
                <a:r>
                  <a:rPr lang="en-US" dirty="0" smtClean="0">
                    <a:solidFill>
                      <a:schemeClr val="bg1"/>
                    </a:solidFill>
                    <a:latin typeface="Symbol" pitchFamily="18" charset="2"/>
                    <a:cs typeface="Times New Roman" pitchFamily="18" charset="0"/>
                  </a:rPr>
                  <a:t>(</a:t>
                </a:r>
                <a:r>
                  <a:rPr lang="en-US" i="1" dirty="0" smtClean="0">
                    <a:solidFill>
                      <a:schemeClr val="bg1"/>
                    </a:solidFill>
                    <a:latin typeface="Symbol" pitchFamily="18" charset="2"/>
                  </a:rPr>
                  <a:t>f </a:t>
                </a:r>
                <a:r>
                  <a:rPr lang="en-US" dirty="0" smtClean="0">
                    <a:solidFill>
                      <a:schemeClr val="bg1"/>
                    </a:solidFill>
                    <a:latin typeface="Symbol" pitchFamily="18" charset="2"/>
                  </a:rPr>
                  <a:t>) </a:t>
                </a:r>
                <a:r>
                  <a:rPr lang="en-US" dirty="0" smtClean="0">
                    <a:solidFill>
                      <a:schemeClr val="bg1"/>
                    </a:solidFill>
                    <a:latin typeface="Symbol" pitchFamily="18" charset="2"/>
                    <a:sym typeface="Symbol"/>
                  </a:rPr>
                  <a:t></a:t>
                </a:r>
                <a:r>
                  <a:rPr lang="en-US" dirty="0" smtClean="0">
                    <a:solidFill>
                      <a:schemeClr val="bg1"/>
                    </a:solidFill>
                    <a:latin typeface="Symbol" pitchFamily="18" charset="2"/>
                  </a:rPr>
                  <a:t> 0</a:t>
                </a:r>
                <a:r>
                  <a:rPr lang="en-US" i="1" dirty="0" smtClean="0">
                    <a:solidFill>
                      <a:schemeClr val="bg1"/>
                    </a:solidFill>
                    <a:latin typeface="Symbol" pitchFamily="18" charset="2"/>
                  </a:rPr>
                  <a:t>              </a:t>
                </a:r>
                <a:r>
                  <a:rPr lang="en-US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V </a:t>
                </a:r>
                <a:r>
                  <a:rPr lang="en-US" dirty="0" smtClean="0">
                    <a:solidFill>
                      <a:schemeClr val="bg1"/>
                    </a:solidFill>
                    <a:latin typeface="Symbol" pitchFamily="18" charset="2"/>
                    <a:cs typeface="Times New Roman" pitchFamily="18" charset="0"/>
                  </a:rPr>
                  <a:t>(</a:t>
                </a:r>
                <a:r>
                  <a:rPr lang="en-US" i="1" dirty="0" smtClean="0">
                    <a:solidFill>
                      <a:schemeClr val="bg1"/>
                    </a:solidFill>
                    <a:latin typeface="Symbol" pitchFamily="18" charset="2"/>
                  </a:rPr>
                  <a:t>f </a:t>
                </a:r>
                <a:r>
                  <a:rPr lang="en-US" dirty="0" smtClean="0">
                    <a:solidFill>
                      <a:schemeClr val="bg1"/>
                    </a:solidFill>
                    <a:latin typeface="Symbol" pitchFamily="18" charset="2"/>
                  </a:rPr>
                  <a:t>)</a:t>
                </a:r>
                <a:r>
                  <a:rPr lang="en-US" i="1" dirty="0" smtClean="0">
                    <a:solidFill>
                      <a:schemeClr val="bg1"/>
                    </a:solidFill>
                    <a:latin typeface="Symbol" pitchFamily="18" charset="2"/>
                  </a:rPr>
                  <a:t> </a:t>
                </a:r>
                <a:r>
                  <a:rPr lang="en-US" dirty="0" smtClean="0">
                    <a:solidFill>
                      <a:schemeClr val="bg1"/>
                    </a:solidFill>
                    <a:latin typeface="Symbol" pitchFamily="18" charset="2"/>
                  </a:rPr>
                  <a:t>= 0</a:t>
                </a:r>
                <a:r>
                  <a:rPr lang="en-US" i="1" dirty="0" smtClean="0">
                    <a:solidFill>
                      <a:schemeClr val="bg1"/>
                    </a:solidFill>
                    <a:latin typeface="Symbol" pitchFamily="18" charset="2"/>
                  </a:rPr>
                  <a:t> </a:t>
                </a:r>
                <a:endParaRPr lang="en-US" sz="1600" i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Line 5"/>
              <p:cNvSpPr>
                <a:spLocks noChangeShapeType="1"/>
              </p:cNvSpPr>
              <p:nvPr/>
            </p:nvSpPr>
            <p:spPr bwMode="auto">
              <a:xfrm rot="10800000" flipH="1">
                <a:off x="4229101" y="5715000"/>
                <a:ext cx="685800" cy="0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2190750" y="1599467"/>
            <a:ext cx="4762500" cy="3989509"/>
            <a:chOff x="4267200" y="1838325"/>
            <a:chExt cx="4762500" cy="3989509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67200" y="1838325"/>
              <a:ext cx="4762500" cy="3181350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3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53075" y="5046784"/>
              <a:ext cx="2190750" cy="781050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</p:pic>
      </p:grpSp>
      <p:pic>
        <p:nvPicPr>
          <p:cNvPr id="31" name="Picture 30"/>
          <p:cNvPicPr>
            <a:picLocks noChangeAspect="1" noChangeArrowheads="1"/>
          </p:cNvPicPr>
          <p:nvPr/>
        </p:nvPicPr>
        <p:blipFill>
          <a:blip r:embed="rId7" cstate="print"/>
          <a:srcRect l="5467" r="5467"/>
          <a:stretch>
            <a:fillRect/>
          </a:stretch>
        </p:blipFill>
        <p:spPr bwMode="auto">
          <a:xfrm>
            <a:off x="2438400" y="1828800"/>
            <a:ext cx="4267200" cy="32004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>
            <a:lum bright="-40000"/>
          </a:blip>
          <a:srcRect l="6667" t="18889" r="6667" b="18889"/>
          <a:stretch>
            <a:fillRect/>
          </a:stretch>
        </p:blipFill>
        <p:spPr bwMode="auto">
          <a:xfrm>
            <a:off x="43543" y="990600"/>
            <a:ext cx="905691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Oval 30"/>
          <p:cNvSpPr/>
          <p:nvPr/>
        </p:nvSpPr>
        <p:spPr bwMode="auto">
          <a:xfrm>
            <a:off x="137744" y="1257300"/>
            <a:ext cx="8839200" cy="434340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7010" name="Rectangle 2"/>
          <p:cNvSpPr>
            <a:spLocks noChangeArrowheads="1"/>
          </p:cNvSpPr>
          <p:nvPr/>
        </p:nvSpPr>
        <p:spPr bwMode="auto">
          <a:xfrm>
            <a:off x="0" y="0"/>
            <a:ext cx="9144000" cy="64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>
            <a:spAutoFit/>
          </a:bodyPr>
          <a:lstStyle/>
          <a:p>
            <a:pPr algn="ctr" defTabSz="820738" eaLnBrk="1" hangingPunct="1">
              <a:spcBef>
                <a:spcPct val="20000"/>
              </a:spcBef>
              <a:buClr>
                <a:srgbClr val="FF0000"/>
              </a:buClr>
              <a:buSzPct val="80000"/>
              <a:buFont typeface="ZapfDingbats BT" pitchFamily="18" charset="2"/>
              <a:buNone/>
            </a:pPr>
            <a:r>
              <a:rPr lang="en-US" sz="3600" b="1" i="1" dirty="0">
                <a:solidFill>
                  <a:schemeClr val="bg1"/>
                </a:solidFill>
              </a:rPr>
              <a:t>Disturbing the Quantum Vacuum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671888" y="2209800"/>
            <a:ext cx="1914525" cy="914400"/>
            <a:chOff x="2313" y="1104"/>
            <a:chExt cx="1206" cy="57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520" y="1104"/>
              <a:ext cx="720" cy="576"/>
              <a:chOff x="2544" y="816"/>
              <a:chExt cx="720" cy="576"/>
            </a:xfrm>
          </p:grpSpPr>
          <p:sp>
            <p:nvSpPr>
              <p:cNvPr id="1067013" name="Oval 5"/>
              <p:cNvSpPr>
                <a:spLocks noChangeArrowheads="1"/>
              </p:cNvSpPr>
              <p:nvPr/>
            </p:nvSpPr>
            <p:spPr bwMode="auto">
              <a:xfrm>
                <a:off x="2592" y="816"/>
                <a:ext cx="624" cy="576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67014" name="Oval 6"/>
              <p:cNvSpPr>
                <a:spLocks noChangeArrowheads="1"/>
              </p:cNvSpPr>
              <p:nvPr/>
            </p:nvSpPr>
            <p:spPr bwMode="auto">
              <a:xfrm>
                <a:off x="2544" y="1056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7015" name="Oval 7"/>
              <p:cNvSpPr>
                <a:spLocks noChangeArrowheads="1"/>
              </p:cNvSpPr>
              <p:nvPr/>
            </p:nvSpPr>
            <p:spPr bwMode="auto">
              <a:xfrm>
                <a:off x="3168" y="1056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1067016" name="Object 8"/>
            <p:cNvGraphicFramePr>
              <a:graphicFrameLocks noChangeAspect="1"/>
            </p:cNvGraphicFramePr>
            <p:nvPr/>
          </p:nvGraphicFramePr>
          <p:xfrm>
            <a:off x="2313" y="1240"/>
            <a:ext cx="247" cy="303"/>
          </p:xfrm>
          <a:graphic>
            <a:graphicData uri="http://schemas.openxmlformats.org/presentationml/2006/ole">
              <p:oleObj spid="_x0000_s348165" name="Equation" r:id="rId4" imgW="164880" imgH="203040" progId="Equation.DSMT4">
                <p:embed/>
              </p:oleObj>
            </a:graphicData>
          </a:graphic>
        </p:graphicFrame>
        <p:graphicFrame>
          <p:nvGraphicFramePr>
            <p:cNvPr id="1067017" name="Object 9"/>
            <p:cNvGraphicFramePr>
              <a:graphicFrameLocks noChangeAspect="1"/>
            </p:cNvGraphicFramePr>
            <p:nvPr/>
          </p:nvGraphicFramePr>
          <p:xfrm>
            <a:off x="3273" y="1240"/>
            <a:ext cx="246" cy="303"/>
          </p:xfrm>
          <a:graphic>
            <a:graphicData uri="http://schemas.openxmlformats.org/presentationml/2006/ole">
              <p:oleObj spid="_x0000_s348166" name="Equation" r:id="rId5" imgW="164880" imgH="203040" progId="Equation.DSMT4">
                <p:embed/>
              </p:oleObj>
            </a:graphicData>
          </a:graphic>
        </p:graphicFrame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928938" y="3581400"/>
            <a:ext cx="3343275" cy="914400"/>
            <a:chOff x="1845" y="2352"/>
            <a:chExt cx="2106" cy="576"/>
          </a:xfrm>
        </p:grpSpPr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2064" y="2352"/>
              <a:ext cx="1632" cy="576"/>
              <a:chOff x="2112" y="2064"/>
              <a:chExt cx="1632" cy="576"/>
            </a:xfrm>
          </p:grpSpPr>
          <p:sp>
            <p:nvSpPr>
              <p:cNvPr id="1067020" name="Oval 12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1536" cy="576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67021" name="Oval 13"/>
              <p:cNvSpPr>
                <a:spLocks noChangeArrowheads="1"/>
              </p:cNvSpPr>
              <p:nvPr/>
            </p:nvSpPr>
            <p:spPr bwMode="auto">
              <a:xfrm>
                <a:off x="2112" y="2304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7022" name="Oval 14"/>
              <p:cNvSpPr>
                <a:spLocks noChangeArrowheads="1"/>
              </p:cNvSpPr>
              <p:nvPr/>
            </p:nvSpPr>
            <p:spPr bwMode="auto">
              <a:xfrm>
                <a:off x="3648" y="2304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2496" y="2427"/>
              <a:ext cx="720" cy="319"/>
              <a:chOff x="2448" y="2139"/>
              <a:chExt cx="720" cy="319"/>
            </a:xfrm>
          </p:grpSpPr>
          <p:graphicFrame>
            <p:nvGraphicFramePr>
              <p:cNvPr id="1067024" name="Object 16"/>
              <p:cNvGraphicFramePr>
                <a:graphicFrameLocks noChangeAspect="1"/>
              </p:cNvGraphicFramePr>
              <p:nvPr/>
            </p:nvGraphicFramePr>
            <p:xfrm>
              <a:off x="2448" y="2139"/>
              <a:ext cx="239" cy="319"/>
            </p:xfrm>
            <a:graphic>
              <a:graphicData uri="http://schemas.openxmlformats.org/presentationml/2006/ole">
                <p:oleObj spid="_x0000_s348164" name="Equation" r:id="rId6" imgW="152280" imgH="203040" progId="Equation.DSMT4">
                  <p:embed/>
                </p:oleObj>
              </a:graphicData>
            </a:graphic>
          </p:graphicFrame>
          <p:sp>
            <p:nvSpPr>
              <p:cNvPr id="1067025" name="Line 17"/>
              <p:cNvSpPr>
                <a:spLocks noChangeShapeType="1"/>
              </p:cNvSpPr>
              <p:nvPr/>
            </p:nvSpPr>
            <p:spPr bwMode="auto">
              <a:xfrm>
                <a:off x="2736" y="2340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graphicFrame>
          <p:nvGraphicFramePr>
            <p:cNvPr id="1067026" name="Object 18"/>
            <p:cNvGraphicFramePr>
              <a:graphicFrameLocks noChangeAspect="1"/>
            </p:cNvGraphicFramePr>
            <p:nvPr/>
          </p:nvGraphicFramePr>
          <p:xfrm>
            <a:off x="1845" y="2488"/>
            <a:ext cx="246" cy="303"/>
          </p:xfrm>
          <a:graphic>
            <a:graphicData uri="http://schemas.openxmlformats.org/presentationml/2006/ole">
              <p:oleObj spid="_x0000_s348162" name="Equation" r:id="rId7" imgW="164880" imgH="203040" progId="Equation.DSMT4">
                <p:embed/>
              </p:oleObj>
            </a:graphicData>
          </a:graphic>
        </p:graphicFrame>
        <p:graphicFrame>
          <p:nvGraphicFramePr>
            <p:cNvPr id="1067027" name="Object 19"/>
            <p:cNvGraphicFramePr>
              <a:graphicFrameLocks noChangeAspect="1"/>
            </p:cNvGraphicFramePr>
            <p:nvPr/>
          </p:nvGraphicFramePr>
          <p:xfrm>
            <a:off x="3705" y="2488"/>
            <a:ext cx="246" cy="303"/>
          </p:xfrm>
          <a:graphic>
            <a:graphicData uri="http://schemas.openxmlformats.org/presentationml/2006/ole">
              <p:oleObj spid="_x0000_s348163" name="Equation" r:id="rId8" imgW="164880" imgH="203040" progId="Equation.DSMT4">
                <p:embed/>
              </p:oleObj>
            </a:graphicData>
          </a:graphic>
        </p:graphicFrame>
      </p:grpSp>
      <p:sp>
        <p:nvSpPr>
          <p:cNvPr id="1067029" name="Text Box 21"/>
          <p:cNvSpPr txBox="1">
            <a:spLocks noChangeArrowheads="1"/>
          </p:cNvSpPr>
          <p:nvPr/>
        </p:nvSpPr>
        <p:spPr bwMode="auto">
          <a:xfrm>
            <a:off x="0" y="556980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Particle creation if energy gained in </a:t>
            </a:r>
            <a:r>
              <a:rPr lang="en-US" dirty="0" smtClean="0">
                <a:solidFill>
                  <a:schemeClr val="bg1"/>
                </a:solidFill>
              </a:rPr>
              <a:t>acceleration from electric field  over </a:t>
            </a:r>
            <a:r>
              <a:rPr lang="en-US" dirty="0">
                <a:solidFill>
                  <a:schemeClr val="bg1"/>
                </a:solidFill>
              </a:rPr>
              <a:t>a Compton wavelength exceeds the </a:t>
            </a:r>
            <a:r>
              <a:rPr lang="en-US" dirty="0" smtClean="0">
                <a:solidFill>
                  <a:schemeClr val="bg1"/>
                </a:solidFill>
              </a:rPr>
              <a:t>particle’s rest mass.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67030" name="Line 22"/>
          <p:cNvSpPr>
            <a:spLocks noChangeShapeType="1"/>
          </p:cNvSpPr>
          <p:nvPr/>
        </p:nvSpPr>
        <p:spPr bwMode="auto">
          <a:xfrm flipH="1">
            <a:off x="4572000" y="3127375"/>
            <a:ext cx="762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067031" name="Line 23"/>
          <p:cNvSpPr>
            <a:spLocks noChangeShapeType="1"/>
          </p:cNvSpPr>
          <p:nvPr/>
        </p:nvSpPr>
        <p:spPr bwMode="auto">
          <a:xfrm flipH="1" flipV="1">
            <a:off x="4541228" y="4495800"/>
            <a:ext cx="762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067032" name="Line 24"/>
          <p:cNvSpPr>
            <a:spLocks noChangeShapeType="1"/>
          </p:cNvSpPr>
          <p:nvPr/>
        </p:nvSpPr>
        <p:spPr bwMode="auto">
          <a:xfrm>
            <a:off x="4541228" y="3581400"/>
            <a:ext cx="762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067033" name="Line 25"/>
          <p:cNvSpPr>
            <a:spLocks noChangeShapeType="1"/>
          </p:cNvSpPr>
          <p:nvPr/>
        </p:nvSpPr>
        <p:spPr bwMode="auto">
          <a:xfrm>
            <a:off x="4572000" y="2209800"/>
            <a:ext cx="762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067028" name="Text Box 20"/>
          <p:cNvSpPr txBox="1">
            <a:spLocks noChangeArrowheads="1"/>
          </p:cNvSpPr>
          <p:nvPr/>
        </p:nvSpPr>
        <p:spPr bwMode="auto">
          <a:xfrm>
            <a:off x="5257800" y="762000"/>
            <a:ext cx="388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Particle creation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Line 5"/>
          <p:cNvSpPr>
            <a:spLocks noChangeShapeType="1"/>
          </p:cNvSpPr>
          <p:nvPr/>
        </p:nvSpPr>
        <p:spPr bwMode="auto">
          <a:xfrm flipH="1" flipV="1">
            <a:off x="4191000" y="992832"/>
            <a:ext cx="7620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triangle" w="med" len="med"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Schwinger (1951); Heisenberg &amp; Euler (1935); Weisskopf (1936)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3" name="Text Box 20"/>
          <p:cNvSpPr txBox="1">
            <a:spLocks noChangeArrowheads="1"/>
          </p:cNvSpPr>
          <p:nvPr/>
        </p:nvSpPr>
        <p:spPr bwMode="auto">
          <a:xfrm>
            <a:off x="0" y="762000"/>
            <a:ext cx="388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Changing Electric field             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bg1"/>
                </a:solidFill>
              </a:rPr>
              <a:t>Dark Matter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6200" y="2558534"/>
            <a:ext cx="8991600" cy="2236232"/>
            <a:chOff x="76200" y="2558534"/>
            <a:chExt cx="8991600" cy="2236232"/>
          </a:xfrm>
        </p:grpSpPr>
        <p:sp>
          <p:nvSpPr>
            <p:cNvPr id="5" name="TextBox 4"/>
            <p:cNvSpPr txBox="1"/>
            <p:nvPr/>
          </p:nvSpPr>
          <p:spPr>
            <a:xfrm>
              <a:off x="2999294" y="2558534"/>
              <a:ext cx="3145412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Fritz </a:t>
              </a:r>
              <a:r>
                <a:rPr lang="en-US" dirty="0" err="1" smtClean="0">
                  <a:solidFill>
                    <a:schemeClr val="bg1"/>
                  </a:solidFill>
                </a:rPr>
                <a:t>Zwicky</a:t>
              </a:r>
              <a:endParaRPr lang="en-US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Clusters 1930s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Swiss (</a:t>
              </a:r>
              <a:r>
                <a:rPr lang="en-US" dirty="0" err="1" smtClean="0">
                  <a:solidFill>
                    <a:schemeClr val="bg1"/>
                  </a:solidFill>
                </a:rPr>
                <a:t>Mollis</a:t>
              </a:r>
              <a:r>
                <a:rPr lang="en-US" dirty="0" smtClean="0">
                  <a:solidFill>
                    <a:schemeClr val="bg1"/>
                  </a:solidFill>
                </a:rPr>
                <a:t>, Glarus)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ETHZ: </a:t>
              </a:r>
              <a:r>
                <a:rPr lang="en-US" dirty="0" err="1" smtClean="0">
                  <a:solidFill>
                    <a:schemeClr val="bg1"/>
                  </a:solidFill>
                </a:rPr>
                <a:t>Weyl</a:t>
              </a:r>
              <a:r>
                <a:rPr lang="en-US" dirty="0" smtClean="0">
                  <a:solidFill>
                    <a:schemeClr val="bg1"/>
                  </a:solidFill>
                </a:rPr>
                <a:t>, </a:t>
              </a:r>
            </a:p>
            <a:p>
              <a:pPr algn="ctr"/>
              <a:r>
                <a:rPr lang="en-US" dirty="0" err="1" smtClean="0">
                  <a:solidFill>
                    <a:schemeClr val="bg1"/>
                  </a:solidFill>
                </a:rPr>
                <a:t>Scherrer</a:t>
              </a:r>
              <a:r>
                <a:rPr lang="en-US" dirty="0" smtClean="0">
                  <a:solidFill>
                    <a:schemeClr val="bg1"/>
                  </a:solidFill>
                </a:rPr>
                <a:t>, &amp; Debye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76200" y="2602468"/>
              <a:ext cx="2743200" cy="2192298"/>
              <a:chOff x="76200" y="2602468"/>
              <a:chExt cx="2743200" cy="2192298"/>
            </a:xfrm>
          </p:grpSpPr>
          <p:pic>
            <p:nvPicPr>
              <p:cNvPr id="230401" name="Picture 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0803" t="49910" r="14341" b="22662"/>
              <a:stretch>
                <a:fillRect/>
              </a:stretch>
            </p:blipFill>
            <p:spPr bwMode="auto">
              <a:xfrm>
                <a:off x="76200" y="2602468"/>
                <a:ext cx="2743200" cy="18288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sp>
            <p:nvSpPr>
              <p:cNvPr id="7" name="Rectangle 6"/>
              <p:cNvSpPr/>
              <p:nvPr/>
            </p:nvSpPr>
            <p:spPr>
              <a:xfrm>
                <a:off x="568938" y="4425434"/>
                <a:ext cx="17577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800" dirty="0" smtClean="0">
                    <a:solidFill>
                      <a:schemeClr val="bg1"/>
                    </a:solidFill>
                  </a:rPr>
                  <a:t>Varna, Bulgaria</a:t>
                </a:r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324600" y="2579054"/>
              <a:ext cx="2743200" cy="2215712"/>
              <a:chOff x="6324600" y="2579054"/>
              <a:chExt cx="2743200" cy="2215712"/>
            </a:xfrm>
          </p:grpSpPr>
          <p:pic>
            <p:nvPicPr>
              <p:cNvPr id="523265" name="Picture 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25013" t="5855" r="4444" b="56535"/>
              <a:stretch>
                <a:fillRect/>
              </a:stretch>
            </p:blipFill>
            <p:spPr bwMode="auto">
              <a:xfrm>
                <a:off x="6324600" y="2579054"/>
                <a:ext cx="2743200" cy="1881051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6994726" y="4425434"/>
                <a:ext cx="14029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800" dirty="0" smtClean="0">
                    <a:solidFill>
                      <a:schemeClr val="bg1"/>
                    </a:solidFill>
                  </a:rPr>
                  <a:t>Fritz </a:t>
                </a:r>
                <a:r>
                  <a:rPr lang="en-US" sz="1800" dirty="0" err="1" smtClean="0">
                    <a:solidFill>
                      <a:schemeClr val="bg1"/>
                    </a:solidFill>
                  </a:rPr>
                  <a:t>Zwicky</a:t>
                </a:r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lum bright="-40000"/>
          </a:blip>
          <a:srcRect l="6667" t="18889" r="6667" b="18889"/>
          <a:stretch>
            <a:fillRect/>
          </a:stretch>
        </p:blipFill>
        <p:spPr bwMode="auto">
          <a:xfrm>
            <a:off x="43543" y="990600"/>
            <a:ext cx="905691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Oval 21"/>
          <p:cNvSpPr/>
          <p:nvPr/>
        </p:nvSpPr>
        <p:spPr bwMode="auto">
          <a:xfrm>
            <a:off x="137744" y="1257300"/>
            <a:ext cx="8839200" cy="434340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8035" name="Rectangle 3"/>
          <p:cNvSpPr>
            <a:spLocks noChangeArrowheads="1"/>
          </p:cNvSpPr>
          <p:nvPr/>
        </p:nvSpPr>
        <p:spPr bwMode="auto">
          <a:xfrm>
            <a:off x="0" y="0"/>
            <a:ext cx="9144000" cy="64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>
            <a:spAutoFit/>
          </a:bodyPr>
          <a:lstStyle/>
          <a:p>
            <a:pPr algn="ctr" defTabSz="820738" eaLnBrk="1" hangingPunct="1">
              <a:spcBef>
                <a:spcPct val="20000"/>
              </a:spcBef>
              <a:buClr>
                <a:srgbClr val="FF0000"/>
              </a:buClr>
              <a:buSzPct val="80000"/>
              <a:buFont typeface="ZapfDingbats BT" pitchFamily="18" charset="2"/>
              <a:buNone/>
            </a:pPr>
            <a:r>
              <a:rPr lang="en-US" sz="3600" b="1" i="1" dirty="0">
                <a:solidFill>
                  <a:schemeClr val="bg1"/>
                </a:solidFill>
              </a:rPr>
              <a:t>Disturbing the Quantum Vacuum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Hawking (1974); Bekenstein (1972) 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990850" y="1828800"/>
            <a:ext cx="3162300" cy="3200400"/>
            <a:chOff x="2667001" y="1828800"/>
            <a:chExt cx="4572000" cy="4572000"/>
          </a:xfrm>
        </p:grpSpPr>
        <p:sp>
          <p:nvSpPr>
            <p:cNvPr id="23" name="Line 9"/>
            <p:cNvSpPr>
              <a:spLocks noChangeShapeType="1"/>
            </p:cNvSpPr>
            <p:nvPr/>
          </p:nvSpPr>
          <p:spPr bwMode="auto">
            <a:xfrm rot="10800000">
              <a:off x="2667001" y="4114799"/>
              <a:ext cx="457200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  <p:txBody>
            <a:bodyPr wrap="none" lIns="101882" tIns="50941" rIns="101882" bIns="50941" anchor="ctr"/>
            <a:lstStyle/>
            <a:p>
              <a:endParaRPr lang="en-US" dirty="0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 rot="19558839" flipV="1">
              <a:off x="2667001" y="3945980"/>
              <a:ext cx="4572000" cy="33764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  <p:txBody>
            <a:bodyPr wrap="none" lIns="101882" tIns="50941" rIns="101882" bIns="50941" anchor="ctr"/>
            <a:lstStyle/>
            <a:p>
              <a:endParaRPr lang="en-US" dirty="0"/>
            </a:p>
          </p:txBody>
        </p:sp>
        <p:sp>
          <p:nvSpPr>
            <p:cNvPr id="1068041" name="Line 9"/>
            <p:cNvSpPr>
              <a:spLocks noChangeShapeType="1"/>
            </p:cNvSpPr>
            <p:nvPr/>
          </p:nvSpPr>
          <p:spPr bwMode="auto">
            <a:xfrm rot="-5400000">
              <a:off x="2667001" y="4114800"/>
              <a:ext cx="457200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  <p:txBody>
            <a:bodyPr wrap="none" lIns="101882" tIns="50941" rIns="101882" bIns="50941" anchor="ctr"/>
            <a:lstStyle/>
            <a:p>
              <a:endParaRPr lang="en-US" dirty="0"/>
            </a:p>
          </p:txBody>
        </p:sp>
        <p:sp>
          <p:nvSpPr>
            <p:cNvPr id="1068043" name="Line 11"/>
            <p:cNvSpPr>
              <a:spLocks noChangeShapeType="1"/>
            </p:cNvSpPr>
            <p:nvPr/>
          </p:nvSpPr>
          <p:spPr bwMode="auto">
            <a:xfrm rot="2041161">
              <a:off x="2667001" y="3945980"/>
              <a:ext cx="4572000" cy="33764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  <p:txBody>
            <a:bodyPr wrap="none" lIns="101882" tIns="50941" rIns="101882" bIns="50941" anchor="ctr"/>
            <a:lstStyle/>
            <a:p>
              <a:endParaRPr lang="en-US" dirty="0"/>
            </a:p>
          </p:txBody>
        </p:sp>
        <p:sp>
          <p:nvSpPr>
            <p:cNvPr id="1068046" name="Oval 14"/>
            <p:cNvSpPr>
              <a:spLocks noChangeArrowheads="1"/>
            </p:cNvSpPr>
            <p:nvPr/>
          </p:nvSpPr>
          <p:spPr bwMode="auto">
            <a:xfrm>
              <a:off x="3810001" y="2971800"/>
              <a:ext cx="2286000" cy="224354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101882" tIns="50941" rIns="101882" bIns="50941" anchor="ctr"/>
            <a:lstStyle/>
            <a:p>
              <a:endParaRPr lang="en-US" dirty="0"/>
            </a:p>
          </p:txBody>
        </p:sp>
        <p:sp>
          <p:nvSpPr>
            <p:cNvPr id="1068047" name="Text Box 15"/>
            <p:cNvSpPr txBox="1">
              <a:spLocks noChangeArrowheads="1"/>
            </p:cNvSpPr>
            <p:nvPr/>
          </p:nvSpPr>
          <p:spPr bwMode="auto">
            <a:xfrm>
              <a:off x="4324717" y="3536950"/>
              <a:ext cx="1256568" cy="1099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29" tIns="45714" rIns="91429" bIns="45714">
              <a:spAutoFit/>
            </a:bodyPr>
            <a:lstStyle/>
            <a:p>
              <a:pPr algn="ctr" defTabSz="820738" eaLnBrk="1" hangingPunct="1">
                <a:spcBef>
                  <a:spcPct val="20000"/>
                </a:spcBef>
                <a:buClr>
                  <a:srgbClr val="FF0000"/>
                </a:buClr>
                <a:buSzPct val="80000"/>
                <a:buFont typeface="ZapfDingbats BT" pitchFamily="18" charset="2"/>
                <a:buNone/>
              </a:pPr>
              <a:r>
                <a:rPr lang="en-US" sz="2000" b="1" dirty="0">
                  <a:solidFill>
                    <a:srgbClr val="F8F8F8"/>
                  </a:solidFill>
                </a:rPr>
                <a:t>Black</a:t>
              </a:r>
            </a:p>
            <a:p>
              <a:pPr algn="ctr" defTabSz="820738" eaLnBrk="1" hangingPunct="1">
                <a:spcBef>
                  <a:spcPct val="20000"/>
                </a:spcBef>
                <a:buClr>
                  <a:srgbClr val="FF0000"/>
                </a:buClr>
                <a:buSzPct val="80000"/>
                <a:buFont typeface="ZapfDingbats BT" pitchFamily="18" charset="2"/>
                <a:buNone/>
              </a:pPr>
              <a:r>
                <a:rPr lang="en-US" sz="2000" b="1" dirty="0">
                  <a:solidFill>
                    <a:srgbClr val="F8F8F8"/>
                  </a:solidFill>
                </a:rPr>
                <a:t>Hole</a:t>
              </a:r>
              <a:endParaRPr lang="en-US" sz="1800" dirty="0"/>
            </a:p>
          </p:txBody>
        </p:sp>
      </p:grp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0" y="556980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Particle creation if energy gained in </a:t>
            </a:r>
            <a:r>
              <a:rPr lang="en-US" dirty="0" smtClean="0">
                <a:solidFill>
                  <a:schemeClr val="bg1"/>
                </a:solidFill>
              </a:rPr>
              <a:t>acceleration from gravitational field over </a:t>
            </a:r>
            <a:r>
              <a:rPr lang="en-US" dirty="0">
                <a:solidFill>
                  <a:schemeClr val="bg1"/>
                </a:solidFill>
              </a:rPr>
              <a:t>a Compton wavelength exceeds </a:t>
            </a:r>
            <a:r>
              <a:rPr lang="en-US" dirty="0" smtClean="0">
                <a:solidFill>
                  <a:schemeClr val="bg1"/>
                </a:solidFill>
              </a:rPr>
              <a:t>the particle’s rest mass.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5257800" y="762000"/>
            <a:ext cx="388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Particle creation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Line 5"/>
          <p:cNvSpPr>
            <a:spLocks noChangeShapeType="1"/>
          </p:cNvSpPr>
          <p:nvPr/>
        </p:nvSpPr>
        <p:spPr bwMode="auto">
          <a:xfrm flipH="1" flipV="1">
            <a:off x="4191000" y="992832"/>
            <a:ext cx="7620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triangle" w="med" len="med"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 dirty="0"/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0" y="762000"/>
            <a:ext cx="388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Tidal gravitational field             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lum bright="-40000"/>
          </a:blip>
          <a:srcRect l="6667" t="18889" r="6667" b="18889"/>
          <a:stretch>
            <a:fillRect/>
          </a:stretch>
        </p:blipFill>
        <p:spPr bwMode="auto">
          <a:xfrm>
            <a:off x="43543" y="990600"/>
            <a:ext cx="905691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Oval 24"/>
          <p:cNvSpPr/>
          <p:nvPr/>
        </p:nvSpPr>
        <p:spPr bwMode="auto">
          <a:xfrm>
            <a:off x="137744" y="1257300"/>
            <a:ext cx="8839200" cy="434340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0082" name="Rectangle 2"/>
          <p:cNvSpPr>
            <a:spLocks noChangeArrowheads="1"/>
          </p:cNvSpPr>
          <p:nvPr/>
        </p:nvSpPr>
        <p:spPr bwMode="auto">
          <a:xfrm>
            <a:off x="0" y="0"/>
            <a:ext cx="9144000" cy="64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>
            <a:spAutoFit/>
          </a:bodyPr>
          <a:lstStyle/>
          <a:p>
            <a:pPr algn="ctr" defTabSz="820738" eaLnBrk="1" hangingPunct="1">
              <a:spcBef>
                <a:spcPct val="20000"/>
              </a:spcBef>
              <a:buClr>
                <a:srgbClr val="FF0000"/>
              </a:buClr>
              <a:buSzPct val="80000"/>
              <a:buFont typeface="ZapfDingbats BT" pitchFamily="18" charset="2"/>
              <a:buNone/>
            </a:pPr>
            <a:r>
              <a:rPr lang="en-US" sz="3600" b="1" i="1" dirty="0">
                <a:solidFill>
                  <a:schemeClr val="bg1"/>
                </a:solidFill>
              </a:rPr>
              <a:t>Disturbing the Quantum Vacuum</a:t>
            </a:r>
          </a:p>
        </p:txBody>
      </p:sp>
      <p:sp>
        <p:nvSpPr>
          <p:cNvPr id="1070097" name="Text Box 17"/>
          <p:cNvSpPr txBox="1">
            <a:spLocks noChangeArrowheads="1"/>
          </p:cNvSpPr>
          <p:nvPr/>
        </p:nvSpPr>
        <p:spPr bwMode="auto">
          <a:xfrm>
            <a:off x="0" y="556980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Particle creation if energy gained in expansion over a Compton wavelength exceeds the particle’s </a:t>
            </a:r>
            <a:r>
              <a:rPr lang="en-US" dirty="0" smtClean="0">
                <a:solidFill>
                  <a:schemeClr val="bg1"/>
                </a:solidFill>
              </a:rPr>
              <a:t>rest-mass.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944813" y="2286000"/>
            <a:ext cx="3254375" cy="2286000"/>
            <a:chOff x="2973388" y="2209800"/>
            <a:chExt cx="3254375" cy="2286000"/>
          </a:xfrm>
        </p:grpSpPr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3276600" y="3581400"/>
              <a:ext cx="2590800" cy="914400"/>
              <a:chOff x="2112" y="2064"/>
              <a:chExt cx="1632" cy="576"/>
            </a:xfrm>
          </p:grpSpPr>
          <p:sp>
            <p:nvSpPr>
              <p:cNvPr id="1070091" name="Oval 11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1536" cy="576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70092" name="Oval 12"/>
              <p:cNvSpPr>
                <a:spLocks noChangeArrowheads="1"/>
              </p:cNvSpPr>
              <p:nvPr/>
            </p:nvSpPr>
            <p:spPr bwMode="auto">
              <a:xfrm>
                <a:off x="2112" y="2304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70093" name="Oval 13"/>
              <p:cNvSpPr>
                <a:spLocks noChangeArrowheads="1"/>
              </p:cNvSpPr>
              <p:nvPr/>
            </p:nvSpPr>
            <p:spPr bwMode="auto">
              <a:xfrm>
                <a:off x="3648" y="2304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1070094" name="Object 14"/>
            <p:cNvGraphicFramePr>
              <a:graphicFrameLocks noChangeAspect="1"/>
            </p:cNvGraphicFramePr>
            <p:nvPr/>
          </p:nvGraphicFramePr>
          <p:xfrm>
            <a:off x="2973388" y="3797300"/>
            <a:ext cx="301625" cy="481013"/>
          </p:xfrm>
          <a:graphic>
            <a:graphicData uri="http://schemas.openxmlformats.org/presentationml/2006/ole">
              <p:oleObj spid="_x0000_s349186" name="Equation" r:id="rId4" imgW="126720" imgH="203040" progId="Equation.DSMT4">
                <p:embed/>
              </p:oleObj>
            </a:graphicData>
          </a:graphic>
        </p:graphicFrame>
        <p:graphicFrame>
          <p:nvGraphicFramePr>
            <p:cNvPr id="1070095" name="Object 15"/>
            <p:cNvGraphicFramePr>
              <a:graphicFrameLocks noChangeAspect="1"/>
            </p:cNvGraphicFramePr>
            <p:nvPr/>
          </p:nvGraphicFramePr>
          <p:xfrm>
            <a:off x="5927725" y="3797300"/>
            <a:ext cx="300038" cy="481013"/>
          </p:xfrm>
          <a:graphic>
            <a:graphicData uri="http://schemas.openxmlformats.org/presentationml/2006/ole">
              <p:oleObj spid="_x0000_s349187" name="Equation" r:id="rId5" imgW="126720" imgH="203040" progId="Equation.DSMT4">
                <p:embed/>
              </p:oleObj>
            </a:graphicData>
          </a:graphic>
        </p:graphicFrame>
        <p:sp>
          <p:nvSpPr>
            <p:cNvPr id="1070098" name="Line 18"/>
            <p:cNvSpPr>
              <a:spLocks noChangeShapeType="1"/>
            </p:cNvSpPr>
            <p:nvPr/>
          </p:nvSpPr>
          <p:spPr bwMode="auto">
            <a:xfrm>
              <a:off x="3733800" y="4038600"/>
              <a:ext cx="1600200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0099" name="Text Box 19"/>
            <p:cNvSpPr txBox="1">
              <a:spLocks noChangeArrowheads="1"/>
            </p:cNvSpPr>
            <p:nvPr/>
          </p:nvSpPr>
          <p:spPr bwMode="auto">
            <a:xfrm>
              <a:off x="3874729" y="3552825"/>
              <a:ext cx="1354858" cy="892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2000" dirty="0" smtClean="0">
                  <a:solidFill>
                    <a:schemeClr val="bg1"/>
                  </a:solidFill>
                </a:rPr>
                <a:t>expansion</a:t>
              </a:r>
              <a:endParaRPr lang="en-US" sz="2000" dirty="0">
                <a:solidFill>
                  <a:schemeClr val="bg1"/>
                </a:solidFill>
              </a:endParaRPr>
            </a:p>
            <a:p>
              <a:pPr algn="ctr">
                <a:lnSpc>
                  <a:spcPct val="130000"/>
                </a:lnSpc>
              </a:pPr>
              <a:r>
                <a:rPr lang="en-US" sz="2000" dirty="0" smtClean="0">
                  <a:solidFill>
                    <a:schemeClr val="bg1"/>
                  </a:solidFill>
                </a:rPr>
                <a:t> of space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070100" name="Line 20"/>
            <p:cNvSpPr>
              <a:spLocks noChangeShapeType="1"/>
            </p:cNvSpPr>
            <p:nvPr/>
          </p:nvSpPr>
          <p:spPr bwMode="auto">
            <a:xfrm>
              <a:off x="4572000" y="3581400"/>
              <a:ext cx="7620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0101" name="Line 21"/>
            <p:cNvSpPr>
              <a:spLocks noChangeShapeType="1"/>
            </p:cNvSpPr>
            <p:nvPr/>
          </p:nvSpPr>
          <p:spPr bwMode="auto">
            <a:xfrm flipH="1">
              <a:off x="4572000" y="4495800"/>
              <a:ext cx="7620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0102" name="Line 22"/>
            <p:cNvSpPr>
              <a:spLocks noChangeShapeType="1"/>
            </p:cNvSpPr>
            <p:nvPr/>
          </p:nvSpPr>
          <p:spPr bwMode="auto">
            <a:xfrm flipH="1">
              <a:off x="4572000" y="3124200"/>
              <a:ext cx="7620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0103" name="Line 23"/>
            <p:cNvSpPr>
              <a:spLocks noChangeShapeType="1"/>
            </p:cNvSpPr>
            <p:nvPr/>
          </p:nvSpPr>
          <p:spPr bwMode="auto">
            <a:xfrm>
              <a:off x="4572000" y="2209800"/>
              <a:ext cx="7620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" name="Group 3"/>
            <p:cNvGrpSpPr>
              <a:grpSpLocks/>
            </p:cNvGrpSpPr>
            <p:nvPr/>
          </p:nvGrpSpPr>
          <p:grpSpPr bwMode="auto">
            <a:xfrm>
              <a:off x="3717925" y="2209800"/>
              <a:ext cx="1824038" cy="914400"/>
              <a:chOff x="2342" y="1104"/>
              <a:chExt cx="1149" cy="576"/>
            </a:xfrm>
          </p:grpSpPr>
          <p:grpSp>
            <p:nvGrpSpPr>
              <p:cNvPr id="3" name="Group 4"/>
              <p:cNvGrpSpPr>
                <a:grpSpLocks/>
              </p:cNvGrpSpPr>
              <p:nvPr/>
            </p:nvGrpSpPr>
            <p:grpSpPr bwMode="auto">
              <a:xfrm>
                <a:off x="2520" y="1104"/>
                <a:ext cx="720" cy="576"/>
                <a:chOff x="2544" y="816"/>
                <a:chExt cx="720" cy="576"/>
              </a:xfrm>
            </p:grpSpPr>
            <p:sp>
              <p:nvSpPr>
                <p:cNvPr id="1070085" name="Oval 5"/>
                <p:cNvSpPr>
                  <a:spLocks noChangeArrowheads="1"/>
                </p:cNvSpPr>
                <p:nvPr/>
              </p:nvSpPr>
              <p:spPr bwMode="auto">
                <a:xfrm>
                  <a:off x="2592" y="816"/>
                  <a:ext cx="624" cy="576"/>
                </a:xfrm>
                <a:prstGeom prst="ellips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070086" name="Oval 6"/>
                <p:cNvSpPr>
                  <a:spLocks noChangeArrowheads="1"/>
                </p:cNvSpPr>
                <p:nvPr/>
              </p:nvSpPr>
              <p:spPr bwMode="auto">
                <a:xfrm>
                  <a:off x="2544" y="1056"/>
                  <a:ext cx="96" cy="96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70087" name="Oval 7"/>
                <p:cNvSpPr>
                  <a:spLocks noChangeArrowheads="1"/>
                </p:cNvSpPr>
                <p:nvPr/>
              </p:nvSpPr>
              <p:spPr bwMode="auto">
                <a:xfrm>
                  <a:off x="3168" y="1056"/>
                  <a:ext cx="96" cy="96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1070088" name="Object 8"/>
              <p:cNvGraphicFramePr>
                <a:graphicFrameLocks noChangeAspect="1"/>
              </p:cNvGraphicFramePr>
              <p:nvPr/>
            </p:nvGraphicFramePr>
            <p:xfrm>
              <a:off x="2342" y="1240"/>
              <a:ext cx="189" cy="303"/>
            </p:xfrm>
            <a:graphic>
              <a:graphicData uri="http://schemas.openxmlformats.org/presentationml/2006/ole">
                <p:oleObj spid="_x0000_s349188" name="Equation" r:id="rId6" imgW="126720" imgH="203040" progId="Equation.DSMT4">
                  <p:embed/>
                </p:oleObj>
              </a:graphicData>
            </a:graphic>
          </p:graphicFrame>
          <p:graphicFrame>
            <p:nvGraphicFramePr>
              <p:cNvPr id="1070089" name="Object 9"/>
              <p:cNvGraphicFramePr>
                <a:graphicFrameLocks noChangeAspect="1"/>
              </p:cNvGraphicFramePr>
              <p:nvPr/>
            </p:nvGraphicFramePr>
            <p:xfrm>
              <a:off x="3301" y="1240"/>
              <a:ext cx="190" cy="303"/>
            </p:xfrm>
            <a:graphic>
              <a:graphicData uri="http://schemas.openxmlformats.org/presentationml/2006/ole">
                <p:oleObj spid="_x0000_s349189" name="Equation" r:id="rId7" imgW="126720" imgH="203040" progId="Equation.DSMT4">
                  <p:embed/>
                </p:oleObj>
              </a:graphicData>
            </a:graphic>
          </p:graphicFrame>
        </p:grpSp>
      </p:grpSp>
      <p:sp>
        <p:nvSpPr>
          <p:cNvPr id="30" name="TextBox 29"/>
          <p:cNvSpPr txBox="1"/>
          <p:nvPr/>
        </p:nvSpPr>
        <p:spPr>
          <a:xfrm>
            <a:off x="1890785" y="6457890"/>
            <a:ext cx="5362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Schrödinger’s alarming phenomenon (1939)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3" name="Text Box 20"/>
          <p:cNvSpPr txBox="1">
            <a:spLocks noChangeArrowheads="1"/>
          </p:cNvSpPr>
          <p:nvPr/>
        </p:nvSpPr>
        <p:spPr bwMode="auto">
          <a:xfrm>
            <a:off x="5257800" y="762000"/>
            <a:ext cx="388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Particle creation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Line 5"/>
          <p:cNvSpPr>
            <a:spLocks noChangeShapeType="1"/>
          </p:cNvSpPr>
          <p:nvPr/>
        </p:nvSpPr>
        <p:spPr bwMode="auto">
          <a:xfrm flipH="1" flipV="1">
            <a:off x="4191000" y="992832"/>
            <a:ext cx="7620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triangle" w="med" len="med"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 dirty="0"/>
          </a:p>
        </p:txBody>
      </p:sp>
      <p:sp>
        <p:nvSpPr>
          <p:cNvPr id="35" name="Text Box 20"/>
          <p:cNvSpPr txBox="1">
            <a:spLocks noChangeArrowheads="1"/>
          </p:cNvSpPr>
          <p:nvPr/>
        </p:nvSpPr>
        <p:spPr bwMode="auto">
          <a:xfrm>
            <a:off x="0" y="762000"/>
            <a:ext cx="388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Expanding Universe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lum bright="-40000"/>
          </a:blip>
          <a:srcRect l="6667" t="18889" r="6667" b="18889"/>
          <a:stretch>
            <a:fillRect/>
          </a:stretch>
        </p:blipFill>
        <p:spPr bwMode="auto">
          <a:xfrm>
            <a:off x="43543" y="990600"/>
            <a:ext cx="905691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 bwMode="auto">
          <a:xfrm>
            <a:off x="137744" y="1257300"/>
            <a:ext cx="8839200" cy="434340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1890" name="Text Box 2"/>
          <p:cNvSpPr txBox="1">
            <a:spLocks noChangeArrowheads="1"/>
          </p:cNvSpPr>
          <p:nvPr/>
        </p:nvSpPr>
        <p:spPr bwMode="auto">
          <a:xfrm>
            <a:off x="379030" y="2286000"/>
            <a:ext cx="85725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Introduction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>
              <a:lnSpc>
                <a:spcPct val="50000"/>
              </a:lnSpc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“ </a:t>
            </a:r>
            <a:r>
              <a:rPr lang="en-US" sz="2400" dirty="0" smtClean="0">
                <a:solidFill>
                  <a:schemeClr val="bg1"/>
                </a:solidFill>
              </a:rPr>
              <a:t>… production </a:t>
            </a:r>
            <a:r>
              <a:rPr lang="en-US" sz="2400" dirty="0">
                <a:solidFill>
                  <a:schemeClr val="bg1"/>
                </a:solidFill>
              </a:rPr>
              <a:t>of matter, merely by </a:t>
            </a:r>
            <a:r>
              <a:rPr lang="en-US" sz="2400" dirty="0" smtClean="0">
                <a:solidFill>
                  <a:schemeClr val="bg1"/>
                </a:solidFill>
              </a:rPr>
              <a:t>expansion,…  </a:t>
            </a:r>
            <a:r>
              <a:rPr lang="en-US" sz="2400" dirty="0">
                <a:solidFill>
                  <a:schemeClr val="bg1"/>
                </a:solidFill>
              </a:rPr>
              <a:t>Alarmed by these prospects, I have examined the matter in </a:t>
            </a:r>
            <a:r>
              <a:rPr lang="en-US" sz="2400" dirty="0" smtClean="0">
                <a:solidFill>
                  <a:schemeClr val="bg1"/>
                </a:solidFill>
              </a:rPr>
              <a:t>more detail.”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61891" name="Text Box 3"/>
          <p:cNvSpPr txBox="1">
            <a:spLocks noChangeArrowheads="1"/>
          </p:cNvSpPr>
          <p:nvPr/>
        </p:nvSpPr>
        <p:spPr bwMode="auto">
          <a:xfrm>
            <a:off x="379030" y="3772763"/>
            <a:ext cx="876497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Conclusion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>
              <a:lnSpc>
                <a:spcPct val="50000"/>
              </a:lnSpc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“ …  </a:t>
            </a:r>
            <a:r>
              <a:rPr lang="en-US" sz="2400" dirty="0">
                <a:solidFill>
                  <a:schemeClr val="bg1"/>
                </a:solidFill>
              </a:rPr>
              <a:t>There will be a mutual adulteration of [particles] in the course of time, giving rise to … the ‘alarming </a:t>
            </a:r>
            <a:r>
              <a:rPr lang="en-US" sz="2400" dirty="0" smtClean="0">
                <a:solidFill>
                  <a:schemeClr val="bg1"/>
                </a:solidFill>
              </a:rPr>
              <a:t>phenomenon</a:t>
            </a:r>
            <a:r>
              <a:rPr lang="en-US" dirty="0" smtClean="0">
                <a:solidFill>
                  <a:schemeClr val="bg1"/>
                </a:solidFill>
              </a:rPr>
              <a:t>’.</a:t>
            </a:r>
            <a:r>
              <a:rPr lang="en-US" sz="2400" dirty="0" smtClean="0">
                <a:solidFill>
                  <a:schemeClr val="bg1"/>
                </a:solidFill>
              </a:rPr>
              <a:t>”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0"/>
            <a:ext cx="9144000" cy="64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>
            <a:spAutoFit/>
          </a:bodyPr>
          <a:lstStyle/>
          <a:p>
            <a:pPr algn="ctr" defTabSz="820738" eaLnBrk="1" hangingPunct="1">
              <a:spcBef>
                <a:spcPct val="20000"/>
              </a:spcBef>
              <a:buClr>
                <a:srgbClr val="FF0000"/>
              </a:buClr>
              <a:buSzPct val="80000"/>
              <a:buFont typeface="ZapfDingbats BT" pitchFamily="18" charset="2"/>
              <a:buNone/>
            </a:pPr>
            <a:r>
              <a:rPr lang="en-US" sz="3600" b="1" i="1" dirty="0">
                <a:solidFill>
                  <a:schemeClr val="bg1"/>
                </a:solidFill>
              </a:rPr>
              <a:t>Disturbing the Quantum Vacuum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1676400"/>
            <a:ext cx="9144000" cy="5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</a:rPr>
              <a:t>Erwin </a:t>
            </a:r>
            <a:r>
              <a:rPr lang="en-US" dirty="0" smtClean="0">
                <a:solidFill>
                  <a:schemeClr val="bg1"/>
                </a:solidFill>
              </a:rPr>
              <a:t>Schr</a:t>
            </a:r>
            <a:r>
              <a:rPr lang="en-US" dirty="0" smtClean="0">
                <a:solidFill>
                  <a:schemeClr val="bg1"/>
                </a:solidFill>
                <a:cs typeface="Arial" charset="0"/>
              </a:rPr>
              <a:t>ö</a:t>
            </a:r>
            <a:r>
              <a:rPr lang="en-US" dirty="0" smtClean="0">
                <a:solidFill>
                  <a:schemeClr val="bg1"/>
                </a:solidFill>
              </a:rPr>
              <a:t>dinger, </a:t>
            </a:r>
            <a:r>
              <a:rPr lang="en-US" i="1" dirty="0" smtClean="0">
                <a:solidFill>
                  <a:schemeClr val="bg1"/>
                </a:solidFill>
              </a:rPr>
              <a:t>Physica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>
                <a:solidFill>
                  <a:schemeClr val="bg1"/>
                </a:solidFill>
              </a:rPr>
              <a:t>6</a:t>
            </a:r>
            <a:r>
              <a:rPr lang="en-US" dirty="0">
                <a:solidFill>
                  <a:schemeClr val="bg1"/>
                </a:solidFill>
              </a:rPr>
              <a:t>, 899 (1939)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0" y="7620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The </a:t>
            </a:r>
            <a:r>
              <a:rPr lang="en-US" i="1" dirty="0" smtClean="0">
                <a:solidFill>
                  <a:schemeClr val="bg1"/>
                </a:solidFill>
              </a:rPr>
              <a:t>Proper </a:t>
            </a:r>
            <a:r>
              <a:rPr lang="en-US" i="1" dirty="0">
                <a:solidFill>
                  <a:schemeClr val="bg1"/>
                </a:solidFill>
              </a:rPr>
              <a:t>V</a:t>
            </a:r>
            <a:r>
              <a:rPr lang="en-US" i="1" dirty="0" smtClean="0">
                <a:solidFill>
                  <a:schemeClr val="bg1"/>
                </a:solidFill>
              </a:rPr>
              <a:t>ibrations of the Expanding Universe</a:t>
            </a:r>
            <a:endParaRPr lang="en-US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lum bright="-40000"/>
          </a:blip>
          <a:srcRect l="6667" t="18889" r="6667" b="18889"/>
          <a:stretch>
            <a:fillRect/>
          </a:stretch>
        </p:blipFill>
        <p:spPr bwMode="auto">
          <a:xfrm>
            <a:off x="43543" y="990600"/>
            <a:ext cx="905691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 bwMode="auto">
          <a:xfrm>
            <a:off x="137744" y="1257300"/>
            <a:ext cx="8839200" cy="434340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3938" name="Text Box 2"/>
          <p:cNvSpPr txBox="1">
            <a:spLocks noChangeArrowheads="1"/>
          </p:cNvSpPr>
          <p:nvPr/>
        </p:nvSpPr>
        <p:spPr bwMode="auto">
          <a:xfrm>
            <a:off x="914400" y="2348705"/>
            <a:ext cx="7239000" cy="216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tabLst>
                <a:tab pos="457200" algn="l"/>
              </a:tabLst>
            </a:pPr>
            <a:r>
              <a:rPr lang="en-US" sz="2400" dirty="0">
                <a:solidFill>
                  <a:schemeClr val="bg1"/>
                </a:solidFill>
              </a:rPr>
              <a:t>Creation of a </a:t>
            </a:r>
            <a:r>
              <a:rPr lang="en-US" sz="2400" u="sng" dirty="0">
                <a:solidFill>
                  <a:schemeClr val="bg1"/>
                </a:solidFill>
              </a:rPr>
              <a:t>single</a:t>
            </a:r>
            <a:r>
              <a:rPr lang="en-US" sz="2400" dirty="0">
                <a:solidFill>
                  <a:schemeClr val="bg1"/>
                </a:solidFill>
              </a:rPr>
              <a:t> pair of </a:t>
            </a:r>
            <a:r>
              <a:rPr lang="en-US" sz="2400" dirty="0" smtClean="0">
                <a:solidFill>
                  <a:schemeClr val="bg1"/>
                </a:solidFill>
              </a:rPr>
              <a:t>particles somewhere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lnSpc>
                <a:spcPct val="140000"/>
              </a:lnSpc>
              <a:tabLst>
                <a:tab pos="457200" algn="l"/>
              </a:tabLst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in a Hubble volume	</a:t>
            </a:r>
            <a:r>
              <a:rPr lang="en-US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Symbol" pitchFamily="18" charset="2"/>
              </a:rPr>
              <a:t>=</a:t>
            </a:r>
            <a:r>
              <a:rPr lang="en-US" sz="2400" dirty="0" smtClean="0">
                <a:solidFill>
                  <a:schemeClr val="bg1"/>
                </a:solidFill>
              </a:rPr>
              <a:t> (</a:t>
            </a:r>
            <a:r>
              <a:rPr lang="en-US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 H</a:t>
            </a:r>
            <a:r>
              <a:rPr lang="en-US" sz="2400" baseline="-25000" dirty="0" smtClean="0">
                <a:solidFill>
                  <a:schemeClr val="bg1"/>
                </a:solidFill>
                <a:latin typeface="Symbol" pitchFamily="18" charset="2"/>
                <a:cs typeface="Times New Roman" pitchFamily="18" charset="0"/>
              </a:rPr>
              <a:t>0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  <a:r>
              <a:rPr lang="en-US" sz="2400" baseline="30000" dirty="0" smtClean="0">
                <a:solidFill>
                  <a:schemeClr val="bg1"/>
                </a:solidFill>
                <a:latin typeface="Symbol" pitchFamily="18" charset="2"/>
              </a:rPr>
              <a:t>-3</a:t>
            </a:r>
            <a:r>
              <a:rPr lang="en-US" sz="2400" dirty="0" smtClean="0">
                <a:solidFill>
                  <a:schemeClr val="bg1"/>
                </a:solidFill>
                <a:latin typeface="Symbol" pitchFamily="18" charset="2"/>
              </a:rPr>
              <a:t> = 10</a:t>
            </a:r>
            <a:r>
              <a:rPr lang="en-US" sz="2400" baseline="30000" dirty="0" smtClean="0">
                <a:solidFill>
                  <a:schemeClr val="bg1"/>
                </a:solidFill>
                <a:latin typeface="Symbol" pitchFamily="18" charset="2"/>
              </a:rPr>
              <a:t>12</a:t>
            </a:r>
            <a:r>
              <a:rPr lang="en-US" sz="2400" dirty="0" smtClean="0">
                <a:solidFill>
                  <a:schemeClr val="bg1"/>
                </a:solidFill>
                <a:latin typeface="Symbol" pitchFamily="18" charset="2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Mpc</a:t>
            </a:r>
            <a:r>
              <a:rPr lang="en-US" sz="2400" baseline="300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lnSpc>
                <a:spcPct val="140000"/>
              </a:lnSpc>
              <a:tabLst>
                <a:tab pos="457200" algn="l"/>
              </a:tabLst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in a Hubble time		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=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  <a:latin typeface="Symbol" pitchFamily="18" charset="2"/>
                <a:cs typeface="Times New Roman" pitchFamily="18" charset="0"/>
              </a:rPr>
              <a:t>0</a:t>
            </a:r>
            <a:r>
              <a:rPr lang="en-US" baseline="30000" dirty="0" smtClean="0">
                <a:solidFill>
                  <a:schemeClr val="bg1"/>
                </a:solidFill>
                <a:latin typeface="Symbol" pitchFamily="18" charset="2"/>
              </a:rPr>
              <a:t>-1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 = 10</a:t>
            </a:r>
            <a:r>
              <a:rPr lang="en-US" baseline="30000" dirty="0" smtClean="0">
                <a:solidFill>
                  <a:schemeClr val="bg1"/>
                </a:solidFill>
                <a:latin typeface="Symbol" pitchFamily="18" charset="2"/>
              </a:rPr>
              <a:t>10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years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lnSpc>
                <a:spcPct val="140000"/>
              </a:lnSpc>
              <a:tabLst>
                <a:tab pos="457200" algn="l"/>
              </a:tabLst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with a Hubble energy	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</a:t>
            </a:r>
            <a:r>
              <a:rPr lang="en-US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=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Euclid Math One"/>
              </a:rPr>
              <a:t>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-US" baseline="-25000" dirty="0" smtClean="0">
                <a:solidFill>
                  <a:schemeClr val="bg1"/>
                </a:solidFill>
                <a:latin typeface="Symbol" pitchFamily="18" charset="2"/>
                <a:cs typeface="Times New Roman" pitchFamily="18" charset="0"/>
              </a:rPr>
              <a:t>0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 = 10</a:t>
            </a:r>
            <a:r>
              <a:rPr lang="en-US" baseline="30000" dirty="0" smtClean="0">
                <a:solidFill>
                  <a:schemeClr val="bg1"/>
                </a:solidFill>
                <a:latin typeface="Symbol" pitchFamily="18" charset="2"/>
              </a:rPr>
              <a:t>-33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eV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63939" name="Text Box 3"/>
          <p:cNvSpPr txBox="1">
            <a:spLocks noChangeArrowheads="1"/>
          </p:cNvSpPr>
          <p:nvPr/>
        </p:nvSpPr>
        <p:spPr bwMode="auto">
          <a:xfrm>
            <a:off x="3785567" y="4796135"/>
            <a:ext cx="1572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bg1"/>
                </a:solidFill>
              </a:rPr>
              <a:t>Alarming?</a:t>
            </a:r>
          </a:p>
        </p:txBody>
      </p:sp>
      <p:sp>
        <p:nvSpPr>
          <p:cNvPr id="1063941" name="Rectangle 5"/>
          <p:cNvSpPr>
            <a:spLocks noChangeArrowheads="1"/>
          </p:cNvSpPr>
          <p:nvPr/>
        </p:nvSpPr>
        <p:spPr bwMode="auto">
          <a:xfrm>
            <a:off x="0" y="1676400"/>
            <a:ext cx="9144000" cy="5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</a:rPr>
              <a:t>Erwin </a:t>
            </a:r>
            <a:r>
              <a:rPr lang="en-US" dirty="0" smtClean="0">
                <a:solidFill>
                  <a:schemeClr val="bg1"/>
                </a:solidFill>
              </a:rPr>
              <a:t>Schr</a:t>
            </a:r>
            <a:r>
              <a:rPr lang="en-US" dirty="0" smtClean="0">
                <a:solidFill>
                  <a:schemeClr val="bg1"/>
                </a:solidFill>
                <a:cs typeface="Arial" charset="0"/>
              </a:rPr>
              <a:t>ö</a:t>
            </a:r>
            <a:r>
              <a:rPr lang="en-US" dirty="0" smtClean="0">
                <a:solidFill>
                  <a:schemeClr val="bg1"/>
                </a:solidFill>
              </a:rPr>
              <a:t>dinger, </a:t>
            </a:r>
            <a:r>
              <a:rPr lang="en-US" i="1" dirty="0" smtClean="0">
                <a:solidFill>
                  <a:schemeClr val="bg1"/>
                </a:solidFill>
              </a:rPr>
              <a:t>Physica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>
                <a:solidFill>
                  <a:schemeClr val="bg1"/>
                </a:solidFill>
              </a:rPr>
              <a:t>6</a:t>
            </a:r>
            <a:r>
              <a:rPr lang="en-US" dirty="0">
                <a:solidFill>
                  <a:schemeClr val="bg1"/>
                </a:solidFill>
              </a:rPr>
              <a:t>, 899 (1939)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7620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The </a:t>
            </a:r>
            <a:r>
              <a:rPr lang="en-US" i="1" dirty="0" smtClean="0">
                <a:solidFill>
                  <a:schemeClr val="bg1"/>
                </a:solidFill>
              </a:rPr>
              <a:t>Proper </a:t>
            </a:r>
            <a:r>
              <a:rPr lang="en-US" i="1" dirty="0">
                <a:solidFill>
                  <a:schemeClr val="bg1"/>
                </a:solidFill>
              </a:rPr>
              <a:t>V</a:t>
            </a:r>
            <a:r>
              <a:rPr lang="en-US" i="1" dirty="0" smtClean="0">
                <a:solidFill>
                  <a:schemeClr val="bg1"/>
                </a:solidFill>
              </a:rPr>
              <a:t>ibrations of the Expanding Universe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9144000" cy="64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>
            <a:spAutoFit/>
          </a:bodyPr>
          <a:lstStyle/>
          <a:p>
            <a:pPr algn="ctr" defTabSz="820738" eaLnBrk="1" hangingPunct="1">
              <a:spcBef>
                <a:spcPct val="20000"/>
              </a:spcBef>
              <a:buClr>
                <a:srgbClr val="FF0000"/>
              </a:buClr>
              <a:buSzPct val="80000"/>
              <a:buFont typeface="ZapfDingbats BT" pitchFamily="18" charset="2"/>
              <a:buNone/>
            </a:pPr>
            <a:r>
              <a:rPr lang="en-US" sz="3600" b="1" i="1" dirty="0">
                <a:solidFill>
                  <a:schemeClr val="bg1"/>
                </a:solidFill>
              </a:rPr>
              <a:t>Disturbing the Quantum Vacuum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6" name="Picture 2" descr="Chicago and WMAP"/>
          <p:cNvPicPr>
            <a:picLocks noChangeAspect="1" noChangeArrowheads="1"/>
          </p:cNvPicPr>
          <p:nvPr/>
        </p:nvPicPr>
        <p:blipFill>
          <a:blip r:embed="rId2" cstate="print"/>
          <a:srcRect r="1639"/>
          <a:stretch>
            <a:fillRect/>
          </a:stretch>
        </p:blipFill>
        <p:spPr bwMode="auto">
          <a:xfrm>
            <a:off x="0" y="17463"/>
            <a:ext cx="9144000" cy="6827837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4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>
            <a:spAutoFit/>
          </a:bodyPr>
          <a:lstStyle/>
          <a:p>
            <a:pPr algn="ctr" defTabSz="820738" eaLnBrk="1" hangingPunct="1">
              <a:spcBef>
                <a:spcPct val="20000"/>
              </a:spcBef>
              <a:buClr>
                <a:srgbClr val="FF0000"/>
              </a:buClr>
              <a:buSzPct val="80000"/>
              <a:buFont typeface="ZapfDingbats BT" pitchFamily="18" charset="2"/>
              <a:buNone/>
            </a:pPr>
            <a:r>
              <a:rPr lang="en-US" sz="3600" b="1" i="1" dirty="0">
                <a:solidFill>
                  <a:schemeClr val="bg1"/>
                </a:solidFill>
              </a:rPr>
              <a:t>Disturbing the Quantum Vacuum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-40000"/>
          </a:blip>
          <a:srcRect l="6667" t="18889" r="6667" b="18889"/>
          <a:stretch>
            <a:fillRect/>
          </a:stretch>
        </p:blipFill>
        <p:spPr bwMode="auto">
          <a:xfrm>
            <a:off x="43543" y="990600"/>
            <a:ext cx="905691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>
            <a:off x="137744" y="1257300"/>
            <a:ext cx="8839200" cy="434340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91439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bg1"/>
                </a:solidFill>
              </a:rPr>
              <a:t>Most Fundamental Question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2303" y="838200"/>
            <a:ext cx="91193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Is inflation eternal?  Is there a multiverse?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2837" y="3198168"/>
            <a:ext cx="90947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/>
            <a:r>
              <a:rPr lang="en-US" dirty="0" smtClean="0">
                <a:solidFill>
                  <a:schemeClr val="bg1"/>
                </a:solidFill>
              </a:rPr>
              <a:t>Does inflation do what it was invented to do?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lum bright="-40000"/>
          </a:blip>
          <a:srcRect l="6667" t="18889" r="6667" b="18889"/>
          <a:stretch>
            <a:fillRect/>
          </a:stretch>
        </p:blipFill>
        <p:spPr bwMode="auto">
          <a:xfrm>
            <a:off x="43543" y="990600"/>
            <a:ext cx="905691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Oval 14"/>
          <p:cNvSpPr/>
          <p:nvPr/>
        </p:nvSpPr>
        <p:spPr bwMode="auto">
          <a:xfrm>
            <a:off x="137744" y="1257300"/>
            <a:ext cx="8839200" cy="434340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85800" y="3995678"/>
            <a:ext cx="8458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What do observations tell us about spectral index (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Search for gravitational waves </a:t>
            </a:r>
            <a:r>
              <a:rPr lang="en-US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from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dirty="0" smtClean="0">
                <a:solidFill>
                  <a:schemeClr val="bg1"/>
                </a:solidFill>
              </a:rPr>
              <a:t>-mode polarization (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solidFill>
                  <a:schemeClr val="bg1"/>
                </a:solidFill>
              </a:rPr>
              <a:t>).</a:t>
            </a:r>
            <a:endParaRPr lang="en-US" sz="10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Search for non-</a:t>
            </a:r>
            <a:r>
              <a:rPr lang="en-US" dirty="0" err="1" smtClean="0">
                <a:solidFill>
                  <a:schemeClr val="bg1"/>
                </a:solidFill>
              </a:rPr>
              <a:t>gaussianity</a:t>
            </a:r>
            <a:r>
              <a:rPr lang="en-US" dirty="0" smtClean="0">
                <a:solidFill>
                  <a:schemeClr val="bg1"/>
                </a:solidFill>
              </a:rPr>
              <a:t> ( </a:t>
            </a:r>
            <a:r>
              <a:rPr lang="en-US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).</a:t>
            </a:r>
            <a:endParaRPr lang="en-US" sz="10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Theory developments: effective field theory approach.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Who is the </a:t>
            </a:r>
            <a:r>
              <a:rPr lang="en-US" dirty="0" err="1" smtClean="0">
                <a:solidFill>
                  <a:schemeClr val="bg1"/>
                </a:solidFill>
              </a:rPr>
              <a:t>inflaton</a:t>
            </a:r>
            <a:r>
              <a:rPr lang="en-US" dirty="0" smtClean="0">
                <a:solidFill>
                  <a:schemeClr val="bg1"/>
                </a:solidFill>
              </a:rPr>
              <a:t> … superstrings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 </a:t>
            </a:r>
            <a:r>
              <a:rPr lang="en-US" dirty="0" err="1" smtClean="0">
                <a:solidFill>
                  <a:schemeClr val="bg1"/>
                </a:solidFill>
              </a:rPr>
              <a:t>inflaton</a:t>
            </a:r>
            <a:r>
              <a:rPr lang="en-US" dirty="0" smtClean="0">
                <a:solidFill>
                  <a:schemeClr val="bg1"/>
                </a:solidFill>
              </a:rPr>
              <a:t> 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bg1"/>
                </a:solidFill>
              </a:rPr>
              <a:t>Next Most Fundamental Question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0" y="8382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What </a:t>
            </a:r>
            <a:r>
              <a:rPr lang="en-US" dirty="0">
                <a:solidFill>
                  <a:schemeClr val="bg1"/>
                </a:solidFill>
              </a:rPr>
              <a:t>if exact </a:t>
            </a:r>
            <a:r>
              <a:rPr lang="en-US" dirty="0" smtClean="0">
                <a:solidFill>
                  <a:schemeClr val="bg1"/>
                </a:solidFill>
              </a:rPr>
              <a:t>Harrison-</a:t>
            </a:r>
            <a:r>
              <a:rPr lang="en-US" dirty="0" err="1" smtClean="0">
                <a:solidFill>
                  <a:schemeClr val="bg1"/>
                </a:solidFill>
              </a:rPr>
              <a:t>Zel’dovich</a:t>
            </a:r>
            <a:r>
              <a:rPr lang="en-US" dirty="0" smtClean="0">
                <a:solidFill>
                  <a:schemeClr val="bg1"/>
                </a:solidFill>
              </a:rPr>
              <a:t> perturbation spectrum?  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03632" y="1524000"/>
            <a:ext cx="8937664" cy="2441448"/>
            <a:chOff x="103632" y="1524000"/>
            <a:chExt cx="8937664" cy="2441448"/>
          </a:xfrm>
        </p:grpSpPr>
        <p:sp>
          <p:nvSpPr>
            <p:cNvPr id="1070089" name="Text Box 9"/>
            <p:cNvSpPr txBox="1">
              <a:spLocks noChangeArrowheads="1"/>
            </p:cNvSpPr>
            <p:nvPr/>
          </p:nvSpPr>
          <p:spPr bwMode="auto">
            <a:xfrm>
              <a:off x="2398969" y="1959894"/>
              <a:ext cx="4431021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+mn-lt"/>
                </a:rPr>
                <a:t>spectral index </a:t>
              </a:r>
              <a:r>
                <a:rPr lang="en-US" dirty="0" smtClean="0">
                  <a:solidFill>
                    <a:schemeClr val="bg1"/>
                  </a:solidFill>
                  <a:latin typeface="+mn-lt"/>
                  <a:sym typeface="Symbol" pitchFamily="18" charset="2"/>
                </a:rPr>
                <a:t>exactly unity</a:t>
              </a:r>
              <a:endParaRPr lang="en-US" dirty="0" smtClean="0">
                <a:solidFill>
                  <a:schemeClr val="bg1"/>
                </a:solidFill>
                <a:latin typeface="+mn-lt"/>
              </a:endParaRPr>
            </a:p>
            <a:p>
              <a:r>
                <a:rPr lang="en-US" dirty="0" smtClean="0">
                  <a:solidFill>
                    <a:schemeClr val="bg1"/>
                  </a:solidFill>
                  <a:latin typeface="+mn-lt"/>
                  <a:sym typeface="Symbol" pitchFamily="18" charset="2"/>
                </a:rPr>
                <a:t>no gravitational waves</a:t>
              </a:r>
            </a:p>
            <a:p>
              <a:r>
                <a:rPr lang="en-US" dirty="0" smtClean="0">
                  <a:solidFill>
                    <a:schemeClr val="bg1"/>
                  </a:solidFill>
                </a:rPr>
                <a:t>exactly gaussian </a:t>
              </a:r>
              <a:r>
                <a:rPr lang="en-US" dirty="0" smtClean="0">
                  <a:solidFill>
                    <a:schemeClr val="bg1"/>
                  </a:solidFill>
                  <a:latin typeface="+mn-lt"/>
                  <a:sym typeface="Symbol" pitchFamily="18" charset="2"/>
                </a:rPr>
                <a:t>p</a:t>
              </a:r>
              <a:r>
                <a:rPr lang="en-US" dirty="0" smtClean="0">
                  <a:solidFill>
                    <a:schemeClr val="bg1"/>
                  </a:solidFill>
                </a:rPr>
                <a:t>erturbations </a:t>
              </a:r>
            </a:p>
            <a:p>
              <a:r>
                <a:rPr lang="en-US" dirty="0" smtClean="0">
                  <a:solidFill>
                    <a:schemeClr val="bg1"/>
                  </a:solidFill>
                </a:rPr>
                <a:t>only curvature perturbations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03632" y="1524000"/>
              <a:ext cx="1801368" cy="2441448"/>
              <a:chOff x="103632" y="1692462"/>
              <a:chExt cx="1801368" cy="2441448"/>
            </a:xfrm>
          </p:grpSpPr>
          <p:pic>
            <p:nvPicPr>
              <p:cNvPr id="18" name="Picture 7" descr="20060112beatlegeorge"/>
              <p:cNvPicPr>
                <a:picLocks noChangeArrowheads="1"/>
              </p:cNvPicPr>
              <p:nvPr/>
            </p:nvPicPr>
            <p:blipFill>
              <a:blip r:embed="rId3" cstate="print"/>
              <a:srcRect l="23021" t="1425" r="43396" b="34505"/>
              <a:stretch>
                <a:fillRect/>
              </a:stretch>
            </p:blipFill>
            <p:spPr bwMode="auto">
              <a:xfrm>
                <a:off x="103632" y="1692462"/>
                <a:ext cx="1801368" cy="2441448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427075" y="3733800"/>
                <a:ext cx="115448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</a:rPr>
                  <a:t>Harrison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39000" y="1525524"/>
              <a:ext cx="1802296" cy="2438400"/>
              <a:chOff x="7239000" y="1524000"/>
              <a:chExt cx="1802296" cy="2438400"/>
            </a:xfrm>
          </p:grpSpPr>
          <p:pic>
            <p:nvPicPr>
              <p:cNvPr id="1070086" name="Picture 6" descr="200px-Zeldovich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5318" t="12207" r="4266"/>
              <a:stretch>
                <a:fillRect/>
              </a:stretch>
            </p:blipFill>
            <p:spPr bwMode="auto">
              <a:xfrm>
                <a:off x="7239000" y="1524000"/>
                <a:ext cx="1802296" cy="2438400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7469131" y="3562290"/>
                <a:ext cx="13420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err="1" smtClean="0">
                    <a:solidFill>
                      <a:schemeClr val="bg1"/>
                    </a:solidFill>
                  </a:rPr>
                  <a:t>Zel’dovich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SciAmOrigins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 l="398" t="1006" r="998" b="19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4921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bg1"/>
                </a:solidFill>
              </a:rPr>
              <a:t>Inflation &amp; Superstrings Are a Match 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0" y="2236738"/>
            <a:ext cx="381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Make some perturbations?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Lonely 32-year-old scalar field (inflaton) seeks a fundamental theory in which to be embedded.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36738"/>
            <a:ext cx="419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Strings attached?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Mature 37-year-old idea (superstrings) seeks a partner to develop some physical implications.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 descr="Picture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685800"/>
            <a:ext cx="4162057" cy="7812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-40000"/>
          </a:blip>
          <a:srcRect l="6667" t="18889" r="6667" b="18889"/>
          <a:stretch>
            <a:fillRect/>
          </a:stretch>
        </p:blipFill>
        <p:spPr bwMode="auto">
          <a:xfrm>
            <a:off x="43543" y="990600"/>
            <a:ext cx="905691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137744" y="1257300"/>
            <a:ext cx="8839200" cy="434340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309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bg1"/>
                </a:solidFill>
              </a:rPr>
              <a:t>Additional Fundamental Questions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723904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 startAt="3"/>
            </a:pPr>
            <a:r>
              <a:rPr lang="en-US" dirty="0" smtClean="0">
                <a:solidFill>
                  <a:schemeClr val="bg1"/>
                </a:solidFill>
              </a:rPr>
              <a:t>How did inflation begin?                                          (is it eternal)</a:t>
            </a: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Tx/>
              <a:buAutoNum type="arabicPeriod" startAt="3"/>
            </a:pPr>
            <a:r>
              <a:rPr lang="en-US" dirty="0" smtClean="0">
                <a:solidFill>
                  <a:schemeClr val="bg1"/>
                </a:solidFill>
              </a:rPr>
              <a:t>How did inflation end?    (preheating</a:t>
            </a:r>
            <a:r>
              <a:rPr lang="en-US" dirty="0">
                <a:solidFill>
                  <a:schemeClr val="bg1"/>
                </a:solidFill>
              </a:rPr>
              <a:t>, reheating, </a:t>
            </a:r>
            <a:r>
              <a:rPr lang="en-US" dirty="0" smtClean="0">
                <a:solidFill>
                  <a:schemeClr val="bg1"/>
                </a:solidFill>
              </a:rPr>
              <a:t>defrosting, ….)</a:t>
            </a: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Tx/>
              <a:buAutoNum type="arabicPeriod" startAt="3"/>
            </a:pPr>
            <a:r>
              <a:rPr lang="en-US" dirty="0" smtClean="0">
                <a:solidFill>
                  <a:schemeClr val="bg1"/>
                </a:solidFill>
              </a:rPr>
              <a:t>Other particle </a:t>
            </a:r>
            <a:r>
              <a:rPr lang="en-US" dirty="0" smtClean="0">
                <a:solidFill>
                  <a:schemeClr val="bg1"/>
                </a:solidFill>
              </a:rPr>
              <a:t>production             </a:t>
            </a:r>
            <a:r>
              <a:rPr lang="en-US" dirty="0" smtClean="0">
                <a:solidFill>
                  <a:schemeClr val="bg1"/>
                </a:solidFill>
              </a:rPr>
              <a:t>(gravitons, WIMPZILLAS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….)</a:t>
            </a: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Tx/>
              <a:buAutoNum type="arabicPeriod" startAt="3"/>
            </a:pPr>
            <a:r>
              <a:rPr lang="en-US" dirty="0">
                <a:solidFill>
                  <a:schemeClr val="bg1"/>
                </a:solidFill>
              </a:rPr>
              <a:t>Why only one </a:t>
            </a:r>
            <a:r>
              <a:rPr lang="en-US" dirty="0" err="1" smtClean="0">
                <a:solidFill>
                  <a:schemeClr val="bg1"/>
                </a:solidFill>
              </a:rPr>
              <a:t>inflaton</a:t>
            </a:r>
            <a:r>
              <a:rPr lang="en-US" dirty="0" smtClean="0">
                <a:solidFill>
                  <a:schemeClr val="bg1"/>
                </a:solidFill>
              </a:rPr>
              <a:t>?                    (isocurvature perturbations)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3"/>
            </a:pPr>
            <a:r>
              <a:rPr lang="en-US" dirty="0" smtClean="0">
                <a:solidFill>
                  <a:schemeClr val="bg1"/>
                </a:solidFill>
              </a:rPr>
              <a:t>Why so gaussian?                                               (nonlinearities)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3"/>
            </a:pPr>
            <a:r>
              <a:rPr lang="en-US" dirty="0" smtClean="0">
                <a:solidFill>
                  <a:schemeClr val="bg1"/>
                </a:solidFill>
              </a:rPr>
              <a:t>Was inflation “normal?”                                              (3-D FRW)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Tx/>
              <a:buAutoNum type="arabicPeriod" startAt="9"/>
            </a:pPr>
            <a:r>
              <a:rPr lang="en-US" dirty="0" smtClean="0">
                <a:solidFill>
                  <a:schemeClr val="bg1"/>
                </a:solidFill>
              </a:rPr>
              <a:t>Dynamics in terms of a normal scalar field?       (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dirty="0" smtClean="0">
                <a:solidFill>
                  <a:schemeClr val="bg1"/>
                </a:solidFill>
              </a:rPr>
              <a:t>-essence, …)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Tx/>
              <a:buAutoNum type="arabicPeriod" startAt="9"/>
            </a:pPr>
            <a:r>
              <a:rPr lang="en-US" dirty="0" smtClean="0">
                <a:solidFill>
                  <a:schemeClr val="bg1"/>
                </a:solidFill>
              </a:rPr>
              <a:t>Perturbations from fluctuations in the </a:t>
            </a:r>
            <a:r>
              <a:rPr lang="en-US" dirty="0" err="1" smtClean="0">
                <a:solidFill>
                  <a:schemeClr val="bg1"/>
                </a:solidFill>
              </a:rPr>
              <a:t>inflaton</a:t>
            </a:r>
            <a:r>
              <a:rPr lang="en-US" dirty="0" smtClean="0">
                <a:solidFill>
                  <a:schemeClr val="bg1"/>
                </a:solidFill>
              </a:rPr>
              <a:t>?           (</a:t>
            </a:r>
            <a:r>
              <a:rPr lang="en-US" dirty="0" err="1" smtClean="0">
                <a:solidFill>
                  <a:schemeClr val="bg1"/>
                </a:solidFill>
              </a:rPr>
              <a:t>curvaton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-40000"/>
          </a:blip>
          <a:srcRect l="6667" t="18889" r="6667" b="18889"/>
          <a:stretch>
            <a:fillRect/>
          </a:stretch>
        </p:blipFill>
        <p:spPr bwMode="auto">
          <a:xfrm>
            <a:off x="43543" y="990600"/>
            <a:ext cx="905691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137744" y="1257300"/>
            <a:ext cx="8839200" cy="434340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202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/>
            <a:r>
              <a:rPr lang="en-US" sz="3600" b="1" i="1" dirty="0" smtClean="0">
                <a:solidFill>
                  <a:schemeClr val="bg1"/>
                </a:solidFill>
              </a:rPr>
              <a:t>Additional Fundamental Questions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724856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 startAt="11"/>
            </a:pPr>
            <a:r>
              <a:rPr lang="en-US" dirty="0" smtClean="0">
                <a:solidFill>
                  <a:schemeClr val="bg1"/>
                </a:solidFill>
              </a:rPr>
              <a:t>What </a:t>
            </a:r>
            <a:r>
              <a:rPr lang="en-US" dirty="0">
                <a:solidFill>
                  <a:schemeClr val="bg1"/>
                </a:solidFill>
              </a:rPr>
              <a:t>was the expansion rate during inflation?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Tx/>
              <a:buAutoNum type="arabicPeriod" startAt="11"/>
            </a:pPr>
            <a:r>
              <a:rPr lang="en-US" dirty="0">
                <a:solidFill>
                  <a:schemeClr val="bg1"/>
                </a:solidFill>
              </a:rPr>
              <a:t>What was the general shape of the </a:t>
            </a:r>
            <a:r>
              <a:rPr lang="en-US" dirty="0" smtClean="0">
                <a:solidFill>
                  <a:schemeClr val="bg1"/>
                </a:solidFill>
              </a:rPr>
              <a:t>potential (reconstruction)?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Tx/>
              <a:buAutoNum type="arabicPeriod" startAt="11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Tx/>
              <a:buAutoNum type="arabicPeriod" startAt="11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Tx/>
              <a:buAutoNum type="arabicPeriod" startAt="11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Tx/>
              <a:buAutoNum type="arabicPeriod" startAt="11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Tx/>
              <a:buAutoNum type="arabicPeriod" startAt="11"/>
            </a:pPr>
            <a:r>
              <a:rPr lang="en-US" dirty="0" smtClean="0">
                <a:solidFill>
                  <a:schemeClr val="bg1"/>
                </a:solidFill>
              </a:rPr>
              <a:t>Can we learn about unification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strings, Planck physics?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533400" y="1937240"/>
            <a:ext cx="8024448" cy="2076581"/>
            <a:chOff x="533400" y="3276600"/>
            <a:chExt cx="8024448" cy="2076581"/>
          </a:xfrm>
        </p:grpSpPr>
        <p:grpSp>
          <p:nvGrpSpPr>
            <p:cNvPr id="35" name="Group 34"/>
            <p:cNvGrpSpPr/>
            <p:nvPr/>
          </p:nvGrpSpPr>
          <p:grpSpPr>
            <a:xfrm>
              <a:off x="533400" y="3276600"/>
              <a:ext cx="2880948" cy="2062531"/>
              <a:chOff x="4243752" y="3581400"/>
              <a:chExt cx="2880948" cy="2062531"/>
            </a:xfrm>
          </p:grpSpPr>
          <p:sp>
            <p:nvSpPr>
              <p:cNvPr id="36" name="Rectangle 35"/>
              <p:cNvSpPr/>
              <p:nvPr/>
            </p:nvSpPr>
            <p:spPr bwMode="auto">
              <a:xfrm>
                <a:off x="4267200" y="3581400"/>
                <a:ext cx="2857500" cy="2062531"/>
              </a:xfrm>
              <a:prstGeom prst="rect">
                <a:avLst/>
              </a:prstGeom>
              <a:solidFill>
                <a:schemeClr val="tx1"/>
              </a:solidFill>
              <a:ln w="381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37" name="Picture 36" descr="inflatonpotentialred.jpg"/>
              <p:cNvPicPr>
                <a:picLocks noChangeAspect="1"/>
              </p:cNvPicPr>
              <p:nvPr/>
            </p:nvPicPr>
            <p:blipFill>
              <a:blip r:embed="rId3" cstate="print"/>
              <a:srcRect l="16928" t="41111" r="6863" b="21517"/>
              <a:stretch>
                <a:fillRect/>
              </a:stretch>
            </p:blipFill>
            <p:spPr>
              <a:xfrm>
                <a:off x="4716551" y="3693681"/>
                <a:ext cx="2189400" cy="1681756"/>
              </a:xfrm>
              <a:prstGeom prst="rect">
                <a:avLst/>
              </a:prstGeom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6834552" y="5389430"/>
                <a:ext cx="25519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i="1" dirty="0" smtClean="0">
                    <a:solidFill>
                      <a:schemeClr val="bg1"/>
                    </a:solidFill>
                    <a:latin typeface="Symbol" pitchFamily="18" charset="2"/>
                  </a:rPr>
                  <a:t>f</a:t>
                </a:r>
                <a:endParaRPr lang="en-US" sz="800" dirty="0">
                  <a:solidFill>
                    <a:schemeClr val="bg1"/>
                  </a:solidFill>
                  <a:latin typeface="+mn-lt"/>
                  <a:cs typeface="Times New Roman" pitchFamily="18" charset="0"/>
                </a:endParaRPr>
              </a:p>
            </p:txBody>
          </p:sp>
          <p:sp>
            <p:nvSpPr>
              <p:cNvPr id="39" name="Line 8"/>
              <p:cNvSpPr>
                <a:spLocks noChangeShapeType="1"/>
              </p:cNvSpPr>
              <p:nvPr/>
            </p:nvSpPr>
            <p:spPr bwMode="auto">
              <a:xfrm flipV="1">
                <a:off x="4706865" y="3648524"/>
                <a:ext cx="0" cy="1745218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243752" y="3934105"/>
                <a:ext cx="46038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050" i="1" dirty="0" smtClean="0">
                    <a:solidFill>
                      <a:schemeClr val="bg1"/>
                    </a:solidFill>
                    <a:latin typeface="Symbol" pitchFamily="18" charset="2"/>
                  </a:rPr>
                  <a:t> </a:t>
                </a:r>
                <a:r>
                  <a:rPr lang="en-US" sz="1050" dirty="0" smtClean="0">
                    <a:solidFill>
                      <a:schemeClr val="bg1"/>
                    </a:solidFill>
                    <a:latin typeface="+mn-lt"/>
                  </a:rPr>
                  <a:t>(</a:t>
                </a:r>
                <a:r>
                  <a:rPr lang="en-US" sz="1050" i="1" dirty="0" smtClean="0">
                    <a:solidFill>
                      <a:schemeClr val="bg1"/>
                    </a:solidFill>
                    <a:latin typeface="Symbol" pitchFamily="18" charset="2"/>
                  </a:rPr>
                  <a:t>f</a:t>
                </a:r>
                <a:r>
                  <a:rPr lang="en-US" sz="1050" dirty="0" smtClean="0">
                    <a:solidFill>
                      <a:schemeClr val="bg1"/>
                    </a:solidFill>
                    <a:latin typeface="+mn-lt"/>
                  </a:rPr>
                  <a:t>)</a:t>
                </a:r>
                <a:endParaRPr lang="en-US" sz="800" dirty="0">
                  <a:solidFill>
                    <a:schemeClr val="bg1"/>
                  </a:solidFill>
                  <a:latin typeface="+mn-lt"/>
                  <a:cs typeface="Times New Roman" pitchFamily="18" charset="0"/>
                </a:endParaRPr>
              </a:p>
            </p:txBody>
          </p:sp>
          <p:grpSp>
            <p:nvGrpSpPr>
              <p:cNvPr id="42" name="Group 27"/>
              <p:cNvGrpSpPr/>
              <p:nvPr/>
            </p:nvGrpSpPr>
            <p:grpSpPr>
              <a:xfrm>
                <a:off x="6329207" y="4157447"/>
                <a:ext cx="178467" cy="220900"/>
                <a:chOff x="6186856" y="2209800"/>
                <a:chExt cx="518744" cy="530472"/>
              </a:xfrm>
              <a:solidFill>
                <a:srgbClr val="00FFFF"/>
              </a:solidFill>
            </p:grpSpPr>
            <p:sp>
              <p:nvSpPr>
                <p:cNvPr id="45" name="Oval 12"/>
                <p:cNvSpPr>
                  <a:spLocks noChangeArrowheads="1"/>
                </p:cNvSpPr>
                <p:nvPr/>
              </p:nvSpPr>
              <p:spPr bwMode="auto">
                <a:xfrm>
                  <a:off x="6477000" y="2209800"/>
                  <a:ext cx="228600" cy="228600"/>
                </a:xfrm>
                <a:prstGeom prst="ellipse">
                  <a:avLst/>
                </a:pr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 dirty="0"/>
                </a:p>
              </p:txBody>
            </p:sp>
            <p:sp>
              <p:nvSpPr>
                <p:cNvPr id="46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6186856" y="2362200"/>
                  <a:ext cx="366344" cy="378072"/>
                </a:xfrm>
                <a:prstGeom prst="line">
                  <a:avLst/>
                </a:prstGeom>
                <a:grpFill/>
                <a:ln w="38100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 sz="1000" dirty="0"/>
                </a:p>
              </p:txBody>
            </p:sp>
          </p:grpSp>
          <p:cxnSp>
            <p:nvCxnSpPr>
              <p:cNvPr id="43" name="Straight Connector 42"/>
              <p:cNvCxnSpPr/>
              <p:nvPr/>
            </p:nvCxnSpPr>
            <p:spPr bwMode="auto">
              <a:xfrm>
                <a:off x="5018425" y="5369333"/>
                <a:ext cx="1992385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4" name="Line 9"/>
              <p:cNvSpPr>
                <a:spLocks noChangeShapeType="1"/>
              </p:cNvSpPr>
              <p:nvPr/>
            </p:nvSpPr>
            <p:spPr bwMode="auto">
              <a:xfrm flipV="1">
                <a:off x="4694716" y="5390081"/>
                <a:ext cx="2333188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47" name="Picture 46" descr="power_spectrum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38448" y="3303957"/>
              <a:ext cx="2819400" cy="2049224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</p:pic>
        <p:cxnSp>
          <p:nvCxnSpPr>
            <p:cNvPr id="51" name="Curved Connector 50"/>
            <p:cNvCxnSpPr/>
            <p:nvPr/>
          </p:nvCxnSpPr>
          <p:spPr bwMode="auto">
            <a:xfrm>
              <a:off x="2869224" y="3944816"/>
              <a:ext cx="4495800" cy="685800"/>
            </a:xfrm>
            <a:prstGeom prst="curvedConnector3">
              <a:avLst>
                <a:gd name="adj1" fmla="val 52738"/>
              </a:avLst>
            </a:prstGeom>
            <a:solidFill>
              <a:schemeClr val="accent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57" name="Line 13"/>
            <p:cNvSpPr>
              <a:spLocks noChangeShapeType="1"/>
            </p:cNvSpPr>
            <p:nvPr/>
          </p:nvSpPr>
          <p:spPr bwMode="auto">
            <a:xfrm flipH="1">
              <a:off x="2819400" y="3657600"/>
              <a:ext cx="126036" cy="157437"/>
            </a:xfrm>
            <a:prstGeom prst="line">
              <a:avLst/>
            </a:prstGeom>
            <a:solidFill>
              <a:srgbClr val="00FFFF"/>
            </a:solidFill>
            <a:ln w="38100">
              <a:solidFill>
                <a:srgbClr val="00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000" dirty="0"/>
            </a:p>
          </p:txBody>
        </p:sp>
        <p:sp>
          <p:nvSpPr>
            <p:cNvPr id="58" name="Oval 12"/>
            <p:cNvSpPr>
              <a:spLocks noChangeArrowheads="1"/>
            </p:cNvSpPr>
            <p:nvPr/>
          </p:nvSpPr>
          <p:spPr bwMode="auto">
            <a:xfrm>
              <a:off x="2915035" y="3590192"/>
              <a:ext cx="78647" cy="95194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000" dirty="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385957" y="4100144"/>
              <a:ext cx="178467" cy="220900"/>
              <a:chOff x="2362200" y="4122500"/>
              <a:chExt cx="178467" cy="220900"/>
            </a:xfrm>
          </p:grpSpPr>
          <p:sp>
            <p:nvSpPr>
              <p:cNvPr id="23" name="Oval 12"/>
              <p:cNvSpPr>
                <a:spLocks noChangeArrowheads="1"/>
              </p:cNvSpPr>
              <p:nvPr/>
            </p:nvSpPr>
            <p:spPr bwMode="auto">
              <a:xfrm>
                <a:off x="2462020" y="4122500"/>
                <a:ext cx="78647" cy="95194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000" dirty="0"/>
              </a:p>
            </p:txBody>
          </p:sp>
          <p:sp>
            <p:nvSpPr>
              <p:cNvPr id="24" name="Line 13"/>
              <p:cNvSpPr>
                <a:spLocks noChangeShapeType="1"/>
              </p:cNvSpPr>
              <p:nvPr/>
            </p:nvSpPr>
            <p:spPr bwMode="auto">
              <a:xfrm flipH="1">
                <a:off x="2362200" y="4185963"/>
                <a:ext cx="126036" cy="157437"/>
              </a:xfrm>
              <a:prstGeom prst="line">
                <a:avLst/>
              </a:prstGeom>
              <a:solidFill>
                <a:srgbClr val="00FFFF"/>
              </a:solidFill>
              <a:ln w="38100">
                <a:solidFill>
                  <a:srgbClr val="00FF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sz="1000" dirty="0"/>
              </a:p>
            </p:txBody>
          </p:sp>
        </p:grpSp>
        <p:cxnSp>
          <p:nvCxnSpPr>
            <p:cNvPr id="26" name="Curved Connector 25"/>
            <p:cNvCxnSpPr/>
            <p:nvPr/>
          </p:nvCxnSpPr>
          <p:spPr bwMode="auto">
            <a:xfrm>
              <a:off x="2667000" y="4191000"/>
              <a:ext cx="5181600" cy="685800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31" name="Rectangle 24"/>
            <p:cNvSpPr>
              <a:spLocks noChangeArrowheads="1"/>
            </p:cNvSpPr>
            <p:nvPr/>
          </p:nvSpPr>
          <p:spPr bwMode="auto">
            <a:xfrm>
              <a:off x="1600200" y="3708484"/>
              <a:ext cx="78373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inflaton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33" name="Curved Connector 32"/>
            <p:cNvCxnSpPr/>
            <p:nvPr/>
          </p:nvCxnSpPr>
          <p:spPr bwMode="auto">
            <a:xfrm>
              <a:off x="3048000" y="3657600"/>
              <a:ext cx="3962400" cy="685800"/>
            </a:xfrm>
            <a:prstGeom prst="curvedConnector3">
              <a:avLst>
                <a:gd name="adj1" fmla="val 54438"/>
              </a:avLst>
            </a:prstGeom>
            <a:solidFill>
              <a:schemeClr val="accent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arrow"/>
              <a:tailEnd type="arrow"/>
            </a:ln>
            <a:effectLst/>
          </p:spPr>
        </p:cxnSp>
      </p:grpSp>
      <p:pic>
        <p:nvPicPr>
          <p:cNvPr id="58573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85918" y="4624925"/>
            <a:ext cx="2130552" cy="2130552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53" name="TextBox 52"/>
          <p:cNvSpPr txBox="1"/>
          <p:nvPr/>
        </p:nvSpPr>
        <p:spPr>
          <a:xfrm>
            <a:off x="2784232" y="4572000"/>
            <a:ext cx="18734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Weak-scale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detectors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419600" y="5943600"/>
            <a:ext cx="19319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Planck-scale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</a:rPr>
              <a:t>detectors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 bwMode="auto">
          <a:xfrm rot="10800000">
            <a:off x="2895601" y="5484811"/>
            <a:ext cx="14478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Straight Arrow Connector 60"/>
          <p:cNvCxnSpPr/>
          <p:nvPr/>
        </p:nvCxnSpPr>
        <p:spPr bwMode="auto">
          <a:xfrm rot="10800000" flipH="1">
            <a:off x="4724400" y="5865811"/>
            <a:ext cx="14478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8" name="Group 47"/>
          <p:cNvGrpSpPr/>
          <p:nvPr/>
        </p:nvGrpSpPr>
        <p:grpSpPr>
          <a:xfrm>
            <a:off x="632010" y="4624925"/>
            <a:ext cx="2133600" cy="2130552"/>
            <a:chOff x="632010" y="4624925"/>
            <a:chExt cx="2133600" cy="2130552"/>
          </a:xfrm>
        </p:grpSpPr>
        <p:pic>
          <p:nvPicPr>
            <p:cNvPr id="585731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l="21438" r="11867"/>
            <a:stretch>
              <a:fillRect/>
            </a:stretch>
          </p:blipFill>
          <p:spPr bwMode="auto">
            <a:xfrm>
              <a:off x="632010" y="4624925"/>
              <a:ext cx="2133600" cy="2130552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</p:pic>
        <p:sp>
          <p:nvSpPr>
            <p:cNvPr id="40" name="TextBox 39"/>
            <p:cNvSpPr txBox="1"/>
            <p:nvPr/>
          </p:nvSpPr>
          <p:spPr>
            <a:xfrm>
              <a:off x="1208836" y="6324600"/>
              <a:ext cx="9799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</a:rPr>
                <a:t>ATLAS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35976" y="4628833"/>
            <a:ext cx="2133600" cy="2130552"/>
            <a:chOff x="2819400" y="4628833"/>
            <a:chExt cx="2133600" cy="2130552"/>
          </a:xfrm>
        </p:grpSpPr>
        <p:pic>
          <p:nvPicPr>
            <p:cNvPr id="585732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l="14901" r="17667"/>
            <a:stretch>
              <a:fillRect/>
            </a:stretch>
          </p:blipFill>
          <p:spPr bwMode="auto">
            <a:xfrm>
              <a:off x="2819400" y="4628833"/>
              <a:ext cx="2133600" cy="2130552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</p:pic>
        <p:sp>
          <p:nvSpPr>
            <p:cNvPr id="49" name="TextBox 48"/>
            <p:cNvSpPr txBox="1"/>
            <p:nvPr/>
          </p:nvSpPr>
          <p:spPr>
            <a:xfrm>
              <a:off x="3508533" y="6359275"/>
              <a:ext cx="7553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</a:rPr>
                <a:t>CMS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pieces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2051118" y="5410200"/>
            <a:ext cx="5041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WIMPs dominate the MACHOs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615" name="Rectangle 9"/>
          <p:cNvSpPr>
            <a:spLocks noChangeArrowheads="1"/>
          </p:cNvSpPr>
          <p:nvPr/>
        </p:nvSpPr>
        <p:spPr bwMode="auto">
          <a:xfrm>
            <a:off x="0" y="3522169"/>
            <a:ext cx="1952779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chemeClr val="bg1"/>
              </a:buClr>
              <a:buFontTx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rgbClr val="FFFFFF"/>
                </a:solidFill>
              </a:rPr>
              <a:t>Black holes</a:t>
            </a:r>
          </a:p>
        </p:txBody>
      </p:sp>
      <p:sp>
        <p:nvSpPr>
          <p:cNvPr id="25616" name="Rectangle 10"/>
          <p:cNvSpPr>
            <a:spLocks noChangeArrowheads="1"/>
          </p:cNvSpPr>
          <p:nvPr/>
        </p:nvSpPr>
        <p:spPr bwMode="auto">
          <a:xfrm>
            <a:off x="0" y="1807568"/>
            <a:ext cx="1404552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chemeClr val="bg1"/>
              </a:buClr>
              <a:buFontTx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rgbClr val="FFFFFF"/>
                </a:solidFill>
              </a:rPr>
              <a:t>Planets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3810000" y="1981200"/>
            <a:ext cx="1916998" cy="1904999"/>
            <a:chOff x="5871757" y="1981201"/>
            <a:chExt cx="1916998" cy="1447800"/>
          </a:xfrm>
        </p:grpSpPr>
        <p:sp>
          <p:nvSpPr>
            <p:cNvPr id="25618" name="Text Box 12"/>
            <p:cNvSpPr txBox="1">
              <a:spLocks noChangeArrowheads="1"/>
            </p:cNvSpPr>
            <p:nvPr/>
          </p:nvSpPr>
          <p:spPr bwMode="auto">
            <a:xfrm>
              <a:off x="6252757" y="2541906"/>
              <a:ext cx="1535998" cy="350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MACHOS</a:t>
              </a:r>
            </a:p>
          </p:txBody>
        </p:sp>
        <p:sp>
          <p:nvSpPr>
            <p:cNvPr id="25619" name="AutoShape 13"/>
            <p:cNvSpPr>
              <a:spLocks/>
            </p:cNvSpPr>
            <p:nvPr/>
          </p:nvSpPr>
          <p:spPr bwMode="auto">
            <a:xfrm>
              <a:off x="5871757" y="1981201"/>
              <a:ext cx="235131" cy="1447800"/>
            </a:xfrm>
            <a:prstGeom prst="rightBrace">
              <a:avLst>
                <a:gd name="adj1" fmla="val 51389"/>
                <a:gd name="adj2" fmla="val 50000"/>
              </a:avLst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5607" name="Text Box 17"/>
          <p:cNvSpPr txBox="1">
            <a:spLocks noChangeArrowheads="1"/>
          </p:cNvSpPr>
          <p:nvPr/>
        </p:nvSpPr>
        <p:spPr bwMode="auto">
          <a:xfrm>
            <a:off x="0" y="0"/>
            <a:ext cx="9144000" cy="64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>
            <a:spAutoFit/>
          </a:bodyPr>
          <a:lstStyle/>
          <a:p>
            <a:pPr algn="ctr" defTabSz="820738">
              <a:spcBef>
                <a:spcPct val="20000"/>
              </a:spcBef>
              <a:buClr>
                <a:srgbClr val="FF0000"/>
              </a:buClr>
              <a:buSzPct val="80000"/>
              <a:buFont typeface="ZapfDingbats BT" pitchFamily="18" charset="2"/>
              <a:buNone/>
            </a:pPr>
            <a:r>
              <a:rPr lang="en-US" sz="3600" b="1" i="1" dirty="0">
                <a:solidFill>
                  <a:schemeClr val="bg1"/>
                </a:solidFill>
              </a:rPr>
              <a:t>Dark Matter</a:t>
            </a:r>
          </a:p>
        </p:txBody>
      </p:sp>
      <p:sp>
        <p:nvSpPr>
          <p:cNvPr id="25614" name="Rectangle 4"/>
          <p:cNvSpPr>
            <a:spLocks noChangeArrowheads="1"/>
          </p:cNvSpPr>
          <p:nvPr/>
        </p:nvSpPr>
        <p:spPr bwMode="auto">
          <a:xfrm>
            <a:off x="0" y="2474442"/>
            <a:ext cx="2057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Clr>
                <a:schemeClr val="bg1"/>
              </a:buClr>
              <a:buFontTx/>
              <a:buChar char="•"/>
            </a:pPr>
            <a:r>
              <a:rPr lang="en-US" dirty="0"/>
              <a:t> </a:t>
            </a:r>
            <a:r>
              <a:rPr lang="en-US" dirty="0" smtClean="0">
                <a:solidFill>
                  <a:srgbClr val="FFFFFF"/>
                </a:solidFill>
              </a:rPr>
              <a:t>Dwarf stars</a:t>
            </a: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11016" y="2655833"/>
            <a:ext cx="3626314" cy="696967"/>
            <a:chOff x="211016" y="2655833"/>
            <a:chExt cx="3626314" cy="696967"/>
          </a:xfrm>
        </p:grpSpPr>
        <p:sp>
          <p:nvSpPr>
            <p:cNvPr id="15" name="Rectangle 14"/>
            <p:cNvSpPr/>
            <p:nvPr/>
          </p:nvSpPr>
          <p:spPr>
            <a:xfrm>
              <a:off x="211016" y="2891135"/>
              <a:ext cx="36263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Size disadvantaged stars</a:t>
              </a:r>
              <a:endParaRPr lang="en-US" dirty="0"/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>
              <a:off x="260840" y="2655833"/>
              <a:ext cx="1600200" cy="128399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0" y="1288602"/>
            <a:ext cx="4522392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Modified </a:t>
            </a:r>
            <a:r>
              <a:rPr lang="en-US" dirty="0">
                <a:solidFill>
                  <a:srgbClr val="FFFFFF"/>
                </a:solidFill>
              </a:rPr>
              <a:t>Newtonian </a:t>
            </a:r>
            <a:r>
              <a:rPr lang="en-US" dirty="0" smtClean="0">
                <a:solidFill>
                  <a:srgbClr val="FFFFFF"/>
                </a:solidFill>
              </a:rPr>
              <a:t>Dynamics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4188869"/>
            <a:ext cx="4039888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chemeClr val="bg1"/>
              </a:buClr>
              <a:buFontTx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rgbClr val="FFFFFF"/>
                </a:solidFill>
              </a:rPr>
              <a:t>Particle relic from the bang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236367" y="4262735"/>
            <a:ext cx="10214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WIMP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2" name="Group 14"/>
          <p:cNvGrpSpPr>
            <a:grpSpLocks/>
          </p:cNvGrpSpPr>
          <p:nvPr/>
        </p:nvGrpSpPr>
        <p:grpSpPr bwMode="auto">
          <a:xfrm>
            <a:off x="3809717" y="1752600"/>
            <a:ext cx="3810000" cy="3505200"/>
            <a:chOff x="3233" y="1104"/>
            <a:chExt cx="2688" cy="2686"/>
          </a:xfrm>
        </p:grpSpPr>
        <p:pic>
          <p:nvPicPr>
            <p:cNvPr id="33" name="Picture 15" descr="macho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33" y="1104"/>
              <a:ext cx="2688" cy="2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 Box 16"/>
            <p:cNvSpPr txBox="1">
              <a:spLocks noChangeArrowheads="1"/>
            </p:cNvSpPr>
            <p:nvPr/>
          </p:nvSpPr>
          <p:spPr bwMode="auto">
            <a:xfrm>
              <a:off x="4022" y="1465"/>
              <a:ext cx="1147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/>
                <a:t>Microlensing</a:t>
              </a:r>
            </a:p>
          </p:txBody>
        </p:sp>
      </p:grp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914400" y="1676400"/>
            <a:ext cx="7467600" cy="4992687"/>
            <a:chOff x="-240" y="1111"/>
            <a:chExt cx="4704" cy="3145"/>
          </a:xfrm>
        </p:grpSpPr>
        <p:pic>
          <p:nvPicPr>
            <p:cNvPr id="36" name="Picture 6" descr="1e0657odx"/>
            <p:cNvPicPr>
              <a:picLocks noChangeAspect="1" noChangeArrowheads="1"/>
            </p:cNvPicPr>
            <p:nvPr/>
          </p:nvPicPr>
          <p:blipFill>
            <a:blip r:embed="rId5" cstate="print"/>
            <a:srcRect l="833" t="1250"/>
            <a:stretch>
              <a:fillRect/>
            </a:stretch>
          </p:blipFill>
          <p:spPr bwMode="auto">
            <a:xfrm>
              <a:off x="-240" y="1133"/>
              <a:ext cx="4704" cy="3123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37" name="Text Box 7"/>
            <p:cNvSpPr txBox="1">
              <a:spLocks noChangeArrowheads="1"/>
            </p:cNvSpPr>
            <p:nvPr/>
          </p:nvSpPr>
          <p:spPr bwMode="auto">
            <a:xfrm>
              <a:off x="1418" y="1111"/>
              <a:ext cx="1388" cy="2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The Bullet Cluster</a:t>
              </a:r>
            </a:p>
          </p:txBody>
        </p:sp>
      </p:grpSp>
      <p:pic>
        <p:nvPicPr>
          <p:cNvPr id="38" name="Picture 6" descr="nonewton"/>
          <p:cNvPicPr>
            <a:picLocks noChangeAspect="1" noChangeArrowheads="1"/>
          </p:cNvPicPr>
          <p:nvPr/>
        </p:nvPicPr>
        <p:blipFill>
          <a:blip r:embed="rId6" cstate="print"/>
          <a:srcRect l="1056" t="5826"/>
          <a:stretch>
            <a:fillRect/>
          </a:stretch>
        </p:blipFill>
        <p:spPr bwMode="auto">
          <a:xfrm>
            <a:off x="2820988" y="1727569"/>
            <a:ext cx="3502025" cy="4953000"/>
          </a:xfrm>
          <a:prstGeom prst="rect">
            <a:avLst/>
          </a:prstGeom>
          <a:noFill/>
          <a:ln w="28575" cmpd="sng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615" grpId="0"/>
      <p:bldP spid="25616" grpId="0"/>
      <p:bldP spid="25614" grpId="0"/>
      <p:bldP spid="18" grpId="0"/>
      <p:bldP spid="25" grpId="0"/>
      <p:bldP spid="2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ark_energy.jpg"/>
          <p:cNvPicPr>
            <a:picLocks noChangeAspect="1"/>
          </p:cNvPicPr>
          <p:nvPr/>
        </p:nvPicPr>
        <p:blipFill>
          <a:blip r:embed="rId3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653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>
            <a:spAutoFit/>
          </a:bodyPr>
          <a:lstStyle/>
          <a:p>
            <a:pPr algn="ctr" eaLnBrk="1" hangingPunct="1"/>
            <a:r>
              <a:rPr lang="en-US" sz="3600" b="1" i="1" dirty="0">
                <a:solidFill>
                  <a:schemeClr val="bg1"/>
                </a:solidFill>
              </a:rPr>
              <a:t>Cosmological Constant (Dark Energy)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465347" name="Text Box 3"/>
          <p:cNvSpPr txBox="1">
            <a:spLocks noChangeArrowheads="1"/>
          </p:cNvSpPr>
          <p:nvPr/>
        </p:nvSpPr>
        <p:spPr bwMode="auto">
          <a:xfrm>
            <a:off x="4656138" y="1456238"/>
            <a:ext cx="448786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u="sng" dirty="0">
                <a:solidFill>
                  <a:schemeClr val="bg1"/>
                </a:solidFill>
              </a:rPr>
              <a:t>1917</a:t>
            </a:r>
            <a:r>
              <a:rPr lang="en-US" dirty="0">
                <a:solidFill>
                  <a:schemeClr val="bg1"/>
                </a:solidFill>
              </a:rPr>
              <a:t> Einstein proposed</a:t>
            </a:r>
          </a:p>
          <a:p>
            <a:pPr algn="l" eaLnBrk="1" hangingPunct="1"/>
            <a:r>
              <a:rPr lang="en-US" dirty="0">
                <a:solidFill>
                  <a:schemeClr val="bg1"/>
                </a:solidFill>
              </a:rPr>
              <a:t>cosmological constant, 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L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pPr algn="l" eaLnBrk="1" hangingPunct="1"/>
            <a:endParaRPr lang="en-US" dirty="0">
              <a:solidFill>
                <a:schemeClr val="bg1"/>
              </a:solidFill>
            </a:endParaRPr>
          </a:p>
          <a:p>
            <a:pPr algn="l" eaLnBrk="1" hangingPunct="1"/>
            <a:r>
              <a:rPr lang="en-US" u="sng" dirty="0">
                <a:solidFill>
                  <a:schemeClr val="bg1"/>
                </a:solidFill>
              </a:rPr>
              <a:t>1929</a:t>
            </a:r>
            <a:r>
              <a:rPr lang="en-US" dirty="0">
                <a:solidFill>
                  <a:schemeClr val="bg1"/>
                </a:solidFill>
              </a:rPr>
              <a:t> Hubble discovered</a:t>
            </a:r>
          </a:p>
          <a:p>
            <a:pPr algn="l" eaLnBrk="1" hangingPunct="1"/>
            <a:r>
              <a:rPr lang="en-US" dirty="0">
                <a:solidFill>
                  <a:schemeClr val="bg1"/>
                </a:solidFill>
              </a:rPr>
              <a:t>expansion of the Universe.</a:t>
            </a:r>
          </a:p>
          <a:p>
            <a:pPr algn="l" eaLnBrk="1" hangingPunct="1"/>
            <a:endParaRPr lang="en-US" dirty="0">
              <a:solidFill>
                <a:schemeClr val="bg1"/>
              </a:solidFill>
            </a:endParaRPr>
          </a:p>
          <a:p>
            <a:pPr algn="l" eaLnBrk="1" hangingPunct="1"/>
            <a:r>
              <a:rPr lang="en-US" u="sng" dirty="0">
                <a:solidFill>
                  <a:schemeClr val="bg1"/>
                </a:solidFill>
              </a:rPr>
              <a:t>1934</a:t>
            </a:r>
            <a:r>
              <a:rPr lang="en-US" dirty="0">
                <a:solidFill>
                  <a:schemeClr val="bg1"/>
                </a:solidFill>
              </a:rPr>
              <a:t> Einstein called it</a:t>
            </a:r>
          </a:p>
          <a:p>
            <a:pPr algn="l" eaLnBrk="1" hangingPunct="1"/>
            <a:r>
              <a:rPr lang="en-US" dirty="0">
                <a:solidFill>
                  <a:schemeClr val="bg1"/>
                </a:solidFill>
              </a:rPr>
              <a:t>“my biggest blunder.”</a:t>
            </a:r>
          </a:p>
          <a:p>
            <a:pPr algn="l" eaLnBrk="1" hangingPunct="1"/>
            <a:endParaRPr lang="en-US" dirty="0">
              <a:solidFill>
                <a:schemeClr val="bg1"/>
              </a:solidFill>
            </a:endParaRPr>
          </a:p>
          <a:p>
            <a:pPr algn="l" eaLnBrk="1" hangingPunct="1"/>
            <a:r>
              <a:rPr lang="en-US" u="sng" dirty="0">
                <a:solidFill>
                  <a:schemeClr val="bg1"/>
                </a:solidFill>
              </a:rPr>
              <a:t>1998</a:t>
            </a:r>
            <a:r>
              <a:rPr lang="en-US" dirty="0">
                <a:solidFill>
                  <a:schemeClr val="bg1"/>
                </a:solidFill>
              </a:rPr>
              <a:t> Astronomers found</a:t>
            </a:r>
          </a:p>
          <a:p>
            <a:pPr algn="l" eaLnBrk="1" hangingPunct="1"/>
            <a:r>
              <a:rPr lang="en-US" dirty="0">
                <a:solidFill>
                  <a:schemeClr val="bg1"/>
                </a:solidFill>
              </a:rPr>
              <a:t>evidence for it, and renamed </a:t>
            </a:r>
            <a:endParaRPr lang="en-US" dirty="0" smtClean="0">
              <a:solidFill>
                <a:schemeClr val="bg1"/>
              </a:solidFill>
            </a:endParaRPr>
          </a:p>
          <a:p>
            <a:pPr algn="l" eaLnBrk="1" hangingPunct="1"/>
            <a:r>
              <a:rPr lang="en-US" dirty="0" smtClean="0">
                <a:solidFill>
                  <a:schemeClr val="bg1"/>
                </a:solidFill>
              </a:rPr>
              <a:t>it </a:t>
            </a:r>
            <a:r>
              <a:rPr lang="en-US" dirty="0">
                <a:solidFill>
                  <a:schemeClr val="bg1"/>
                </a:solidFill>
              </a:rPr>
              <a:t>“Dark Energy.”</a:t>
            </a:r>
          </a:p>
        </p:txBody>
      </p:sp>
      <p:pic>
        <p:nvPicPr>
          <p:cNvPr id="1465348" name="Picture 4" descr="Einstein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37406"/>
            <a:ext cx="4350142" cy="6161978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534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dark_energy.jpg"/>
          <p:cNvPicPr>
            <a:picLocks noChangeAspect="1"/>
          </p:cNvPicPr>
          <p:nvPr/>
        </p:nvPicPr>
        <p:blipFill>
          <a:blip r:embed="rId3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 bwMode="auto">
          <a:xfrm>
            <a:off x="457200" y="762000"/>
            <a:ext cx="8305800" cy="4114800"/>
          </a:xfrm>
          <a:prstGeom prst="rect">
            <a:avLst/>
          </a:prstGeom>
          <a:solidFill>
            <a:schemeClr val="tx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20" descr="Picture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857" y="864576"/>
            <a:ext cx="5714286" cy="3819048"/>
          </a:xfrm>
          <a:prstGeom prst="rect">
            <a:avLst/>
          </a:prstGeom>
        </p:spPr>
      </p:pic>
      <p:sp>
        <p:nvSpPr>
          <p:cNvPr id="1481730" name="Rectangle 2"/>
          <p:cNvSpPr>
            <a:spLocks noChangeArrowheads="1"/>
          </p:cNvSpPr>
          <p:nvPr/>
        </p:nvSpPr>
        <p:spPr bwMode="auto">
          <a:xfrm>
            <a:off x="1752600" y="5410200"/>
            <a:ext cx="91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81731" name="Rectangle 3"/>
          <p:cNvSpPr>
            <a:spLocks noChangeArrowheads="1"/>
          </p:cNvSpPr>
          <p:nvPr/>
        </p:nvSpPr>
        <p:spPr bwMode="auto">
          <a:xfrm>
            <a:off x="1752600" y="5410200"/>
            <a:ext cx="91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81734" name="Text Box 6"/>
          <p:cNvSpPr txBox="1">
            <a:spLocks noChangeArrowheads="1"/>
          </p:cNvSpPr>
          <p:nvPr/>
        </p:nvSpPr>
        <p:spPr bwMode="auto">
          <a:xfrm rot="-5400000">
            <a:off x="-603767" y="2596635"/>
            <a:ext cx="29718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</a:rPr>
              <a:t>Astier et al. (</a:t>
            </a:r>
            <a:r>
              <a:rPr lang="en-US" sz="1800" b="1" dirty="0" smtClean="0">
                <a:solidFill>
                  <a:schemeClr val="bg1"/>
                </a:solidFill>
              </a:rPr>
              <a:t>2006)   SNLS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481735" name="Text Box 7"/>
          <p:cNvSpPr txBox="1">
            <a:spLocks noChangeArrowheads="1"/>
          </p:cNvSpPr>
          <p:nvPr/>
        </p:nvSpPr>
        <p:spPr bwMode="auto">
          <a:xfrm rot="5400000">
            <a:off x="6368321" y="2243434"/>
            <a:ext cx="32367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b="1" dirty="0">
                <a:solidFill>
                  <a:srgbClr val="EBE600"/>
                </a:solidFill>
              </a:rPr>
              <a:t>Einstein-de Sitter: </a:t>
            </a:r>
          </a:p>
          <a:p>
            <a:pPr algn="ctr"/>
            <a:r>
              <a:rPr lang="en-US" sz="1800" b="1" dirty="0">
                <a:solidFill>
                  <a:srgbClr val="EBE600"/>
                </a:solidFill>
              </a:rPr>
              <a:t>spatially </a:t>
            </a:r>
            <a:r>
              <a:rPr lang="en-US" sz="1800" b="1" dirty="0" smtClean="0">
                <a:solidFill>
                  <a:srgbClr val="EBE600"/>
                </a:solidFill>
              </a:rPr>
              <a:t>flat matter model</a:t>
            </a:r>
            <a:endParaRPr lang="en-US" sz="1800" b="1" dirty="0">
              <a:solidFill>
                <a:srgbClr val="EBE600"/>
              </a:solidFill>
            </a:endParaRPr>
          </a:p>
          <a:p>
            <a:pPr algn="ctr"/>
            <a:r>
              <a:rPr lang="en-US" sz="1800" b="1" dirty="0">
                <a:solidFill>
                  <a:srgbClr val="EBE600"/>
                </a:solidFill>
              </a:rPr>
              <a:t>(maximum theoretical bliss)</a:t>
            </a:r>
          </a:p>
        </p:txBody>
      </p:sp>
      <p:sp>
        <p:nvSpPr>
          <p:cNvPr id="1481736" name="Line 8"/>
          <p:cNvSpPr>
            <a:spLocks noChangeShapeType="1"/>
          </p:cNvSpPr>
          <p:nvPr/>
        </p:nvSpPr>
        <p:spPr bwMode="auto">
          <a:xfrm flipH="1">
            <a:off x="5562600" y="2667000"/>
            <a:ext cx="1905000" cy="609600"/>
          </a:xfrm>
          <a:prstGeom prst="line">
            <a:avLst/>
          </a:prstGeom>
          <a:noFill/>
          <a:ln w="38100">
            <a:solidFill>
              <a:srgbClr val="EBE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81737" name="Text Box 9"/>
          <p:cNvSpPr txBox="1">
            <a:spLocks noChangeArrowheads="1"/>
          </p:cNvSpPr>
          <p:nvPr/>
        </p:nvSpPr>
        <p:spPr bwMode="auto">
          <a:xfrm>
            <a:off x="2895600" y="1157287"/>
            <a:ext cx="862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b="1" dirty="0">
                <a:solidFill>
                  <a:schemeClr val="bg1">
                    <a:lumMod val="75000"/>
                  </a:schemeClr>
                </a:solidFill>
                <a:latin typeface="Symbol" pitchFamily="18" charset="2"/>
              </a:rPr>
              <a:t>L</a:t>
            </a:r>
            <a:r>
              <a:rPr lang="en-US" sz="1800" b="1" dirty="0">
                <a:solidFill>
                  <a:schemeClr val="bg1">
                    <a:lumMod val="75000"/>
                  </a:schemeClr>
                </a:solidFill>
              </a:rPr>
              <a:t>CDM</a:t>
            </a:r>
          </a:p>
        </p:txBody>
      </p:sp>
      <p:sp>
        <p:nvSpPr>
          <p:cNvPr id="1481738" name="Line 10"/>
          <p:cNvSpPr>
            <a:spLocks noChangeShapeType="1"/>
          </p:cNvSpPr>
          <p:nvPr/>
        </p:nvSpPr>
        <p:spPr bwMode="auto">
          <a:xfrm>
            <a:off x="3276600" y="1524000"/>
            <a:ext cx="7938" cy="1090613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81740" name="Text Box 12"/>
          <p:cNvSpPr txBox="1">
            <a:spLocks noChangeArrowheads="1"/>
          </p:cNvSpPr>
          <p:nvPr/>
        </p:nvSpPr>
        <p:spPr bwMode="auto">
          <a:xfrm>
            <a:off x="3794125" y="4540250"/>
            <a:ext cx="21494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supernova redshift </a:t>
            </a:r>
            <a:r>
              <a:rPr lang="en-US" sz="1600" b="1" i="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</a:rPr>
              <a:t>z</a:t>
            </a:r>
          </a:p>
        </p:txBody>
      </p:sp>
      <p:sp>
        <p:nvSpPr>
          <p:cNvPr id="1481742" name="Rectangle 14"/>
          <p:cNvSpPr>
            <a:spLocks noChangeArrowheads="1"/>
          </p:cNvSpPr>
          <p:nvPr/>
        </p:nvSpPr>
        <p:spPr bwMode="auto">
          <a:xfrm>
            <a:off x="76200" y="5980113"/>
            <a:ext cx="43284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3) Baryon acoustic oscillations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4) Weak lensing</a:t>
            </a:r>
          </a:p>
        </p:txBody>
      </p:sp>
      <p:sp>
        <p:nvSpPr>
          <p:cNvPr id="1481743" name="Text Box 15"/>
          <p:cNvSpPr txBox="1">
            <a:spLocks noChangeArrowheads="1"/>
          </p:cNvSpPr>
          <p:nvPr/>
        </p:nvSpPr>
        <p:spPr bwMode="auto">
          <a:xfrm>
            <a:off x="76200" y="4876800"/>
            <a:ext cx="419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 u="sng" dirty="0">
                <a:solidFill>
                  <a:schemeClr val="bg1"/>
                </a:solidFill>
              </a:rPr>
              <a:t> </a:t>
            </a:r>
          </a:p>
          <a:p>
            <a:pPr marL="457200" indent="-457200" algn="l"/>
            <a:r>
              <a:rPr lang="en-US" dirty="0">
                <a:solidFill>
                  <a:schemeClr val="bg1"/>
                </a:solidFill>
              </a:rPr>
              <a:t>1) Hubble diagram (SNe)</a:t>
            </a:r>
            <a:endParaRPr lang="en-US" i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481744" name="Rectangle 16"/>
          <p:cNvSpPr>
            <a:spLocks noChangeArrowheads="1"/>
          </p:cNvSpPr>
          <p:nvPr/>
        </p:nvSpPr>
        <p:spPr bwMode="auto">
          <a:xfrm>
            <a:off x="76200" y="5622925"/>
            <a:ext cx="556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</a:rPr>
              <a:t>2) Cosmic </a:t>
            </a:r>
            <a:r>
              <a:rPr lang="en-US" dirty="0" smtClean="0">
                <a:solidFill>
                  <a:schemeClr val="bg1"/>
                </a:solidFill>
              </a:rPr>
              <a:t>Subtraction (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1 - 0.3 = 0.7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1481745" name="Text Box 17"/>
          <p:cNvSpPr txBox="1">
            <a:spLocks noChangeArrowheads="1"/>
          </p:cNvSpPr>
          <p:nvPr/>
        </p:nvSpPr>
        <p:spPr bwMode="auto">
          <a:xfrm>
            <a:off x="0" y="4884738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 u="sng" dirty="0">
                <a:solidFill>
                  <a:schemeClr val="bg1"/>
                </a:solidFill>
              </a:rPr>
              <a:t>The case for </a:t>
            </a:r>
            <a:r>
              <a:rPr lang="en-US" u="sng" dirty="0">
                <a:solidFill>
                  <a:schemeClr val="bg1"/>
                </a:solidFill>
                <a:latin typeface="Symbol" pitchFamily="18" charset="2"/>
              </a:rPr>
              <a:t>L</a:t>
            </a:r>
            <a:r>
              <a:rPr lang="en-US" u="sng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1481746" name="Rectangle 18"/>
          <p:cNvSpPr>
            <a:spLocks noChangeArrowheads="1"/>
          </p:cNvSpPr>
          <p:nvPr/>
        </p:nvSpPr>
        <p:spPr bwMode="auto">
          <a:xfrm>
            <a:off x="5651480" y="5245100"/>
            <a:ext cx="317971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5) Galaxy clusters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6) Age of the universe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7) Structure formation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3600" b="1" i="1" dirty="0">
                <a:solidFill>
                  <a:schemeClr val="bg1"/>
                </a:solidFill>
              </a:rPr>
              <a:t>The </a:t>
            </a:r>
            <a:r>
              <a:rPr lang="en-US" sz="3600" b="1" i="1" dirty="0" smtClean="0">
                <a:solidFill>
                  <a:schemeClr val="bg1"/>
                </a:solidFill>
              </a:rPr>
              <a:t>Cosmological Constant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1481739" name="Text Box 11"/>
          <p:cNvSpPr txBox="1">
            <a:spLocks noChangeArrowheads="1"/>
          </p:cNvSpPr>
          <p:nvPr/>
        </p:nvSpPr>
        <p:spPr bwMode="auto">
          <a:xfrm rot="16200000">
            <a:off x="-262731" y="2413794"/>
            <a:ext cx="3392487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confusing astronomical notation </a:t>
            </a:r>
          </a:p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related to supernova brightness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4548187" y="1385887"/>
            <a:ext cx="6591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FF00"/>
                </a:solidFill>
                <a:latin typeface="+mn-lt"/>
              </a:rPr>
              <a:t>data</a:t>
            </a:r>
            <a:endParaRPr lang="en-US" sz="1800" b="1" dirty="0">
              <a:solidFill>
                <a:srgbClr val="00FF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ark_energy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73538" name="Text Box 2"/>
          <p:cNvSpPr txBox="1">
            <a:spLocks noChangeArrowheads="1"/>
          </p:cNvSpPr>
          <p:nvPr/>
        </p:nvSpPr>
        <p:spPr bwMode="auto">
          <a:xfrm>
            <a:off x="0" y="10668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dirty="0">
                <a:solidFill>
                  <a:schemeClr val="bg1"/>
                </a:solidFill>
              </a:rPr>
              <a:t>The Unbearable Lightness of Nothing</a:t>
            </a:r>
          </a:p>
        </p:txBody>
      </p:sp>
      <p:sp>
        <p:nvSpPr>
          <p:cNvPr id="1473539" name="Text Box 3"/>
          <p:cNvSpPr txBox="1">
            <a:spLocks noChangeArrowheads="1"/>
          </p:cNvSpPr>
          <p:nvPr/>
        </p:nvSpPr>
        <p:spPr bwMode="auto">
          <a:xfrm>
            <a:off x="4478841" y="914400"/>
            <a:ext cx="18473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endParaRPr lang="en-US" baseline="30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147354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3600" b="1" i="1" dirty="0">
                <a:solidFill>
                  <a:schemeClr val="bg1"/>
                </a:solidFill>
              </a:rPr>
              <a:t>The Cosmoillogical Constant</a:t>
            </a:r>
          </a:p>
        </p:txBody>
      </p:sp>
      <p:sp>
        <p:nvSpPr>
          <p:cNvPr id="1473541" name="Text Box 5"/>
          <p:cNvSpPr txBox="1">
            <a:spLocks noChangeArrowheads="1"/>
          </p:cNvSpPr>
          <p:nvPr/>
        </p:nvSpPr>
        <p:spPr bwMode="auto">
          <a:xfrm>
            <a:off x="0" y="2129135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i="1" dirty="0" smtClean="0">
                <a:solidFill>
                  <a:schemeClr val="bg1"/>
                </a:solidFill>
                <a:latin typeface="Symbol" pitchFamily="18" charset="2"/>
                <a:ea typeface="Tahoma" pitchFamily="34" charset="0"/>
                <a:cs typeface="Tahoma" pitchFamily="34" charset="0"/>
              </a:rPr>
              <a:t>r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  <a:ea typeface="Tahoma" pitchFamily="34" charset="0"/>
                <a:cs typeface="Tahoma" pitchFamily="34" charset="0"/>
              </a:rPr>
              <a:t> </a:t>
            </a:r>
            <a:r>
              <a:rPr lang="en-US" baseline="-25000" dirty="0" smtClean="0">
                <a:solidFill>
                  <a:schemeClr val="bg1"/>
                </a:solidFill>
                <a:latin typeface="Symbol" pitchFamily="18" charset="2"/>
                <a:ea typeface="Tahoma" pitchFamily="34" charset="0"/>
                <a:cs typeface="Tahoma" pitchFamily="34" charset="0"/>
              </a:rPr>
              <a:t>L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  <a:ea typeface="Tahoma" pitchFamily="34" charset="0"/>
                <a:cs typeface="Tahoma" pitchFamily="34" charset="0"/>
              </a:rPr>
              <a:t> = 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10</a:t>
            </a:r>
            <a:r>
              <a:rPr lang="en-US" baseline="30000" dirty="0" smtClean="0">
                <a:solidFill>
                  <a:schemeClr val="bg1"/>
                </a:solidFill>
                <a:latin typeface="Symbol" pitchFamily="18" charset="2"/>
              </a:rPr>
              <a:t>-30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</a:rPr>
              <a:t>g cm</a:t>
            </a:r>
            <a:r>
              <a:rPr lang="en-US" baseline="30000" dirty="0" smtClean="0">
                <a:solidFill>
                  <a:schemeClr val="bg1"/>
                </a:solidFill>
                <a:latin typeface="Symbol" pitchFamily="18" charset="2"/>
              </a:rPr>
              <a:t>-3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…..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   </a:t>
            </a:r>
            <a:r>
              <a:rPr lang="en-US" dirty="0" smtClean="0">
                <a:solidFill>
                  <a:schemeClr val="bg1"/>
                </a:solidFill>
              </a:rPr>
              <a:t>so </a:t>
            </a:r>
            <a:r>
              <a:rPr lang="en-US" dirty="0">
                <a:solidFill>
                  <a:schemeClr val="bg1"/>
                </a:solidFill>
              </a:rPr>
              <a:t>small, and yet not zero!</a:t>
            </a:r>
          </a:p>
        </p:txBody>
      </p:sp>
      <p:sp>
        <p:nvSpPr>
          <p:cNvPr id="1473542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3600" b="1" i="1" dirty="0">
                <a:solidFill>
                  <a:schemeClr val="bg1"/>
                </a:solidFill>
              </a:rPr>
              <a:t>The Cosmological Constant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3540" grpId="0"/>
      <p:bldP spid="147354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ark_energy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86850" name="Text Box 2"/>
          <p:cNvSpPr txBox="1">
            <a:spLocks noChangeArrowheads="1"/>
          </p:cNvSpPr>
          <p:nvPr/>
        </p:nvSpPr>
        <p:spPr bwMode="auto">
          <a:xfrm>
            <a:off x="114300" y="0"/>
            <a:ext cx="891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Clr>
                <a:srgbClr val="FFFFFF"/>
              </a:buClr>
            </a:pPr>
            <a:r>
              <a:rPr lang="en-US" sz="3600" b="1" i="1" dirty="0">
                <a:solidFill>
                  <a:schemeClr val="bg1"/>
                </a:solidFill>
              </a:rPr>
              <a:t>Taking Sides!</a:t>
            </a:r>
          </a:p>
        </p:txBody>
      </p:sp>
      <p:sp>
        <p:nvSpPr>
          <p:cNvPr id="1486851" name="Text Box 3"/>
          <p:cNvSpPr txBox="1">
            <a:spLocks noChangeArrowheads="1"/>
          </p:cNvSpPr>
          <p:nvPr/>
        </p:nvSpPr>
        <p:spPr bwMode="auto">
          <a:xfrm>
            <a:off x="0" y="685800"/>
            <a:ext cx="7486345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buClr>
                <a:srgbClr val="FFFFFF"/>
              </a:buClr>
            </a:pPr>
            <a:r>
              <a:rPr lang="en-US" dirty="0" smtClean="0">
                <a:solidFill>
                  <a:schemeClr val="bg1"/>
                </a:solidFill>
              </a:rPr>
              <a:t>Can’t </a:t>
            </a:r>
            <a:r>
              <a:rPr lang="en-US" dirty="0">
                <a:solidFill>
                  <a:schemeClr val="bg1"/>
                </a:solidFill>
              </a:rPr>
              <a:t>hide from the data </a:t>
            </a:r>
            <a:r>
              <a:rPr lang="en-US" dirty="0">
                <a:solidFill>
                  <a:schemeClr val="bg1"/>
                </a:solidFill>
                <a:cs typeface="Arial" charset="0"/>
              </a:rPr>
              <a:t>– 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L</a:t>
            </a:r>
            <a:r>
              <a:rPr lang="en-US" dirty="0">
                <a:solidFill>
                  <a:schemeClr val="bg1"/>
                </a:solidFill>
              </a:rPr>
              <a:t>CDM too good to ignore</a:t>
            </a:r>
          </a:p>
          <a:p>
            <a:pPr lvl="1" algn="l" eaLnBrk="1" hangingPunct="1">
              <a:lnSpc>
                <a:spcPct val="110000"/>
              </a:lnSpc>
              <a:buClr>
                <a:srgbClr val="FFFFFF"/>
              </a:buClr>
              <a:buFont typeface="Arial" charset="0"/>
              <a:buChar char="–"/>
            </a:pPr>
            <a:r>
              <a:rPr lang="en-US" dirty="0">
                <a:solidFill>
                  <a:schemeClr val="bg1"/>
                </a:solidFill>
              </a:rPr>
              <a:t> SNe</a:t>
            </a:r>
          </a:p>
          <a:p>
            <a:pPr lvl="1" algn="l" eaLnBrk="1" hangingPunct="1">
              <a:buClr>
                <a:srgbClr val="FFFFFF"/>
              </a:buClr>
              <a:buFont typeface="Arial" charset="0"/>
              <a:buChar char="–"/>
            </a:pPr>
            <a:r>
              <a:rPr lang="en-US" dirty="0">
                <a:solidFill>
                  <a:schemeClr val="bg1"/>
                </a:solidFill>
              </a:rPr>
              <a:t> Subtraction: 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1.0 - 0.3 = 0.7</a:t>
            </a:r>
          </a:p>
          <a:p>
            <a:pPr lvl="1" algn="l" eaLnBrk="1" hangingPunct="1">
              <a:lnSpc>
                <a:spcPct val="110000"/>
              </a:lnSpc>
              <a:buClr>
                <a:srgbClr val="FFFFFF"/>
              </a:buClr>
              <a:buFont typeface="Arial" charset="0"/>
              <a:buChar char="–"/>
            </a:pPr>
            <a:r>
              <a:rPr lang="en-US" dirty="0">
                <a:solidFill>
                  <a:schemeClr val="bg1"/>
                </a:solidFill>
              </a:rPr>
              <a:t> Baryon acoustic oscillations</a:t>
            </a:r>
          </a:p>
          <a:p>
            <a:pPr lvl="1" algn="l" eaLnBrk="1" hangingPunct="1">
              <a:buClr>
                <a:srgbClr val="FFFFFF"/>
              </a:buClr>
              <a:buFont typeface="Arial" charset="0"/>
              <a:buChar char="–"/>
            </a:pPr>
            <a:r>
              <a:rPr lang="en-US" dirty="0">
                <a:solidFill>
                  <a:schemeClr val="bg1"/>
                </a:solidFill>
              </a:rPr>
              <a:t> Galaxy clusters</a:t>
            </a:r>
          </a:p>
          <a:p>
            <a:pPr lvl="1" algn="l" eaLnBrk="1" hangingPunct="1">
              <a:buClr>
                <a:srgbClr val="FFFFFF"/>
              </a:buClr>
              <a:buFont typeface="Arial" charset="0"/>
              <a:buChar char="–"/>
            </a:pPr>
            <a:r>
              <a:rPr lang="en-US" dirty="0">
                <a:solidFill>
                  <a:schemeClr val="bg1"/>
                </a:solidFill>
              </a:rPr>
              <a:t> Weak lensing</a:t>
            </a:r>
          </a:p>
          <a:p>
            <a:pPr lvl="1" algn="l" eaLnBrk="1" hangingPunct="1">
              <a:buClr>
                <a:srgbClr val="FFFFFF"/>
              </a:buClr>
              <a:buFont typeface="Arial" charset="0"/>
              <a:buChar char="–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  <a:cs typeface="Arial" charset="0"/>
              </a:rPr>
              <a:t>…</a:t>
            </a:r>
          </a:p>
        </p:txBody>
      </p:sp>
      <p:sp>
        <p:nvSpPr>
          <p:cNvPr id="1486852" name="AutoShape 4"/>
          <p:cNvSpPr>
            <a:spLocks/>
          </p:cNvSpPr>
          <p:nvPr/>
        </p:nvSpPr>
        <p:spPr bwMode="auto">
          <a:xfrm>
            <a:off x="4930775" y="1219200"/>
            <a:ext cx="304800" cy="1905000"/>
          </a:xfrm>
          <a:prstGeom prst="rightBrace">
            <a:avLst>
              <a:gd name="adj1" fmla="val 52083"/>
              <a:gd name="adj2" fmla="val 50000"/>
            </a:avLst>
          </a:prstGeom>
          <a:noFill/>
          <a:ln w="2857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FFFFFF"/>
              </a:buClr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86853" name="Text Box 5"/>
          <p:cNvSpPr txBox="1">
            <a:spLocks noChangeArrowheads="1"/>
          </p:cNvSpPr>
          <p:nvPr/>
        </p:nvSpPr>
        <p:spPr bwMode="auto">
          <a:xfrm>
            <a:off x="5418138" y="1719262"/>
            <a:ext cx="2659062" cy="937949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buClr>
                <a:srgbClr val="FFFFFF"/>
              </a:buClr>
            </a:pPr>
            <a:r>
              <a:rPr lang="en-US" i="1" dirty="0">
                <a:solidFill>
                  <a:schemeClr val="bg1"/>
                </a:solidFill>
                <a:latin typeface="Times New Roman" pitchFamily="18" charset="0"/>
              </a:rPr>
              <a:t>H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(</a:t>
            </a:r>
            <a:r>
              <a:rPr lang="en-US" i="1" dirty="0">
                <a:solidFill>
                  <a:schemeClr val="bg1"/>
                </a:solidFill>
                <a:latin typeface="Times New Roman" pitchFamily="18" charset="0"/>
              </a:rPr>
              <a:t>z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)</a:t>
            </a:r>
            <a:r>
              <a:rPr lang="en-US" dirty="0">
                <a:solidFill>
                  <a:schemeClr val="bg1"/>
                </a:solidFill>
              </a:rPr>
              <a:t> not given by</a:t>
            </a:r>
          </a:p>
          <a:p>
            <a:pPr algn="l">
              <a:lnSpc>
                <a:spcPct val="120000"/>
              </a:lnSpc>
              <a:buClr>
                <a:srgbClr val="FFFFFF"/>
              </a:buClr>
            </a:pPr>
            <a:r>
              <a:rPr lang="en-US" dirty="0">
                <a:solidFill>
                  <a:schemeClr val="bg1"/>
                </a:solidFill>
              </a:rPr>
              <a:t>Einstein</a:t>
            </a:r>
            <a:r>
              <a:rPr lang="en-US" dirty="0">
                <a:solidFill>
                  <a:schemeClr val="bg1"/>
                </a:solidFill>
                <a:cs typeface="Arial" charset="0"/>
              </a:rPr>
              <a:t>–</a:t>
            </a:r>
            <a:r>
              <a:rPr lang="en-US" dirty="0">
                <a:solidFill>
                  <a:schemeClr val="bg1"/>
                </a:solidFill>
              </a:rPr>
              <a:t>de Sitter       </a:t>
            </a:r>
          </a:p>
        </p:txBody>
      </p:sp>
      <p:sp>
        <p:nvSpPr>
          <p:cNvPr id="1486854" name="Text Box 6"/>
          <p:cNvSpPr txBox="1">
            <a:spLocks noChangeArrowheads="1"/>
          </p:cNvSpPr>
          <p:nvPr/>
        </p:nvSpPr>
        <p:spPr bwMode="auto">
          <a:xfrm>
            <a:off x="2416201" y="3322637"/>
            <a:ext cx="4308424" cy="535531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Clr>
                <a:srgbClr val="FFFFFF"/>
              </a:buClr>
            </a:pPr>
            <a:r>
              <a:rPr lang="en-US" i="1" dirty="0">
                <a:solidFill>
                  <a:schemeClr val="bg1"/>
                </a:solidFill>
                <a:latin typeface="Times New Roman" pitchFamily="18" charset="0"/>
              </a:rPr>
              <a:t>G</a:t>
            </a:r>
            <a:r>
              <a:rPr lang="en-US" baseline="-25000" dirty="0">
                <a:solidFill>
                  <a:schemeClr val="bg1"/>
                </a:solidFill>
                <a:latin typeface="Symbol" pitchFamily="18" charset="2"/>
              </a:rPr>
              <a:t>00 </a:t>
            </a:r>
            <a:r>
              <a:rPr lang="en-US" dirty="0">
                <a:solidFill>
                  <a:schemeClr val="bg1"/>
                </a:solidFill>
              </a:rPr>
              <a:t>(FLRW)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 </a:t>
            </a:r>
            <a:r>
              <a:rPr lang="en-US" dirty="0">
                <a:solidFill>
                  <a:schemeClr val="bg1"/>
                </a:solidFill>
                <a:sym typeface="Euclid Symbol" pitchFamily="18" charset="2"/>
              </a:rPr>
              <a:t>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 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  <a:sym typeface="Euclid Symbol" pitchFamily="18" charset="2"/>
              </a:rPr>
              <a:t>8</a:t>
            </a:r>
            <a:r>
              <a:rPr lang="en-US" i="1" dirty="0">
                <a:solidFill>
                  <a:schemeClr val="bg1"/>
                </a:solidFill>
                <a:sym typeface="Symbol" pitchFamily="18" charset="2"/>
              </a:rPr>
              <a:t></a:t>
            </a:r>
            <a:r>
              <a:rPr lang="en-US" sz="1000" i="1" dirty="0">
                <a:solidFill>
                  <a:schemeClr val="bg1"/>
                </a:solidFill>
                <a:sym typeface="Symbol" pitchFamily="18" charset="2"/>
              </a:rPr>
              <a:t>  </a:t>
            </a:r>
            <a:r>
              <a:rPr lang="en-US" i="1" dirty="0">
                <a:solidFill>
                  <a:schemeClr val="bg1"/>
                </a:solidFill>
                <a:latin typeface="Times New Roman" pitchFamily="18" charset="0"/>
                <a:sym typeface="Euclid Symbol" pitchFamily="18" charset="2"/>
              </a:rPr>
              <a:t>G</a:t>
            </a:r>
            <a:r>
              <a:rPr lang="en-US" sz="1000" i="1" dirty="0">
                <a:solidFill>
                  <a:schemeClr val="bg1"/>
                </a:solidFill>
                <a:latin typeface="Times New Roman" pitchFamily="18" charset="0"/>
                <a:sym typeface="Euclid Symbol" pitchFamily="18" charset="2"/>
              </a:rPr>
              <a:t> </a:t>
            </a:r>
            <a:r>
              <a:rPr lang="en-US" i="1" dirty="0">
                <a:solidFill>
                  <a:schemeClr val="bg1"/>
                </a:solidFill>
                <a:latin typeface="Times New Roman" pitchFamily="18" charset="0"/>
              </a:rPr>
              <a:t>T</a:t>
            </a:r>
            <a:r>
              <a:rPr lang="en-US" baseline="-25000" dirty="0">
                <a:solidFill>
                  <a:schemeClr val="bg1"/>
                </a:solidFill>
                <a:latin typeface="Symbol" pitchFamily="18" charset="2"/>
              </a:rPr>
              <a:t>00</a:t>
            </a:r>
            <a:r>
              <a:rPr lang="en-US" dirty="0">
                <a:solidFill>
                  <a:schemeClr val="bg1"/>
                </a:solidFill>
              </a:rPr>
              <a:t>(matter)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 </a:t>
            </a:r>
          </a:p>
        </p:txBody>
      </p:sp>
      <p:sp>
        <p:nvSpPr>
          <p:cNvPr id="1486855" name="Text Box 7"/>
          <p:cNvSpPr txBox="1">
            <a:spLocks noChangeArrowheads="1"/>
          </p:cNvSpPr>
          <p:nvPr/>
        </p:nvSpPr>
        <p:spPr bwMode="auto">
          <a:xfrm>
            <a:off x="4763" y="5343525"/>
            <a:ext cx="7938392" cy="1535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914400" lvl="1" indent="-457200" algn="l" eaLnBrk="1" hangingPunct="1">
              <a:buClr>
                <a:srgbClr val="FFFFFF"/>
              </a:buClr>
              <a:buFont typeface="Arial" charset="0"/>
              <a:buNone/>
            </a:pPr>
            <a:endParaRPr lang="en-US" sz="500" i="1" dirty="0">
              <a:solidFill>
                <a:schemeClr val="bg1"/>
              </a:solidFill>
            </a:endParaRPr>
          </a:p>
          <a:p>
            <a:pPr marL="457200" indent="-457200" algn="l" eaLnBrk="1" hangingPunct="1">
              <a:lnSpc>
                <a:spcPct val="130000"/>
              </a:lnSpc>
              <a:buClr>
                <a:srgbClr val="FFFFFF"/>
              </a:buClr>
            </a:pPr>
            <a:r>
              <a:rPr lang="en-US" dirty="0" smtClean="0">
                <a:solidFill>
                  <a:schemeClr val="bg1"/>
                </a:solidFill>
              </a:rPr>
              <a:t>Modify </a:t>
            </a:r>
            <a:r>
              <a:rPr lang="en-US" u="sng" dirty="0">
                <a:solidFill>
                  <a:schemeClr val="bg1"/>
                </a:solidFill>
              </a:rPr>
              <a:t>left-hand side</a:t>
            </a:r>
            <a:r>
              <a:rPr lang="en-US" dirty="0">
                <a:solidFill>
                  <a:schemeClr val="bg1"/>
                </a:solidFill>
              </a:rPr>
              <a:t> of Einstein equations      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(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D</a:t>
            </a:r>
            <a:r>
              <a:rPr lang="en-US" i="1" dirty="0">
                <a:solidFill>
                  <a:schemeClr val="bg1"/>
                </a:solidFill>
                <a:latin typeface="Times New Roman" pitchFamily="18" charset="0"/>
              </a:rPr>
              <a:t>G</a:t>
            </a:r>
            <a:r>
              <a:rPr lang="en-US" baseline="-25000" dirty="0">
                <a:solidFill>
                  <a:schemeClr val="bg1"/>
                </a:solidFill>
                <a:latin typeface="Symbol" pitchFamily="18" charset="2"/>
              </a:rPr>
              <a:t>00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)</a:t>
            </a:r>
          </a:p>
          <a:p>
            <a:pPr marL="914400" lvl="1" indent="-457200" algn="l" eaLnBrk="1" hangingPunct="1">
              <a:lnSpc>
                <a:spcPct val="120000"/>
              </a:lnSpc>
              <a:buClr>
                <a:srgbClr val="FFFFFF"/>
              </a:buClr>
              <a:buFont typeface="Arial" charset="0"/>
              <a:buAutoNum type="arabicPeriod" startAt="3"/>
            </a:pPr>
            <a:r>
              <a:rPr lang="en-US" dirty="0">
                <a:solidFill>
                  <a:schemeClr val="bg1"/>
                </a:solidFill>
              </a:rPr>
              <a:t> Beyond Einstein (non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GR)</a:t>
            </a:r>
          </a:p>
          <a:p>
            <a:pPr marL="914400" lvl="1" indent="-457200" algn="l" eaLnBrk="1" hangingPunct="1">
              <a:lnSpc>
                <a:spcPct val="120000"/>
              </a:lnSpc>
              <a:buClr>
                <a:srgbClr val="FFFFFF"/>
              </a:buClr>
              <a:buFont typeface="Arial" charset="0"/>
              <a:buAutoNum type="arabicPeriod" startAt="3"/>
            </a:pPr>
            <a:r>
              <a:rPr lang="en-US" dirty="0">
                <a:solidFill>
                  <a:schemeClr val="bg1"/>
                </a:solidFill>
              </a:rPr>
              <a:t> (Just) Einstein (back reaction of inhomogeneities)</a:t>
            </a:r>
          </a:p>
        </p:txBody>
      </p:sp>
      <p:sp>
        <p:nvSpPr>
          <p:cNvPr id="1486856" name="Text Box 8"/>
          <p:cNvSpPr txBox="1">
            <a:spLocks noChangeArrowheads="1"/>
          </p:cNvSpPr>
          <p:nvPr/>
        </p:nvSpPr>
        <p:spPr bwMode="auto">
          <a:xfrm>
            <a:off x="0" y="3962400"/>
            <a:ext cx="8236550" cy="159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914400" lvl="1" indent="-457200" algn="l" eaLnBrk="1" hangingPunct="1">
              <a:buClr>
                <a:srgbClr val="FFFFFF"/>
              </a:buClr>
              <a:buFont typeface="Arial" charset="0"/>
              <a:buNone/>
            </a:pPr>
            <a:endParaRPr lang="en-US" sz="500" dirty="0">
              <a:solidFill>
                <a:schemeClr val="bg1"/>
              </a:solidFill>
            </a:endParaRPr>
          </a:p>
          <a:p>
            <a:pPr marL="457200" indent="-457200" algn="l" eaLnBrk="1" hangingPunct="1">
              <a:lnSpc>
                <a:spcPct val="120000"/>
              </a:lnSpc>
              <a:buClr>
                <a:srgbClr val="FFFFFF"/>
              </a:buClr>
            </a:pPr>
            <a:r>
              <a:rPr lang="en-US" dirty="0" smtClean="0">
                <a:solidFill>
                  <a:schemeClr val="bg1"/>
                </a:solidFill>
              </a:rPr>
              <a:t>Modify </a:t>
            </a:r>
            <a:r>
              <a:rPr lang="en-US" u="sng" dirty="0">
                <a:solidFill>
                  <a:schemeClr val="bg1"/>
                </a:solidFill>
              </a:rPr>
              <a:t>right-hand side</a:t>
            </a:r>
            <a:r>
              <a:rPr lang="en-US" dirty="0">
                <a:solidFill>
                  <a:schemeClr val="bg1"/>
                </a:solidFill>
              </a:rPr>
              <a:t> of Einstein equations    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(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D</a:t>
            </a:r>
            <a:r>
              <a:rPr lang="en-US" i="1" dirty="0">
                <a:solidFill>
                  <a:schemeClr val="bg1"/>
                </a:solidFill>
                <a:latin typeface="Times New Roman" pitchFamily="18" charset="0"/>
              </a:rPr>
              <a:t>T</a:t>
            </a:r>
            <a:r>
              <a:rPr lang="en-US" baseline="-25000" dirty="0">
                <a:solidFill>
                  <a:schemeClr val="bg1"/>
                </a:solidFill>
                <a:latin typeface="Symbol" pitchFamily="18" charset="2"/>
              </a:rPr>
              <a:t>00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)</a:t>
            </a:r>
          </a:p>
          <a:p>
            <a:pPr marL="914400" lvl="1" indent="-457200" algn="l" eaLnBrk="1" hangingPunct="1">
              <a:lnSpc>
                <a:spcPct val="120000"/>
              </a:lnSpc>
              <a:buClr>
                <a:srgbClr val="FFFFFF"/>
              </a:buClr>
              <a:buFont typeface="Arial" charset="0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 Constant (“just” a cosmoillogical constant) </a:t>
            </a:r>
          </a:p>
          <a:p>
            <a:pPr marL="914400" lvl="1" indent="-457200" algn="l" eaLnBrk="1" hangingPunct="1">
              <a:lnSpc>
                <a:spcPct val="120000"/>
              </a:lnSpc>
              <a:buClr>
                <a:srgbClr val="FFFFFF"/>
              </a:buClr>
              <a:buFont typeface="Arial" charset="0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 Not constant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(dynamics described by a scalar field)</a:t>
            </a:r>
            <a:r>
              <a:rPr lang="en-US" i="1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endParaRPr lang="en-US" dirty="0">
              <a:solidFill>
                <a:schemeClr val="bg1"/>
              </a:solidFill>
            </a:endParaRPr>
          </a:p>
          <a:p>
            <a:pPr marL="914400" lvl="1" indent="-457200" algn="l" eaLnBrk="1" hangingPunct="1">
              <a:lnSpc>
                <a:spcPct val="130000"/>
              </a:lnSpc>
              <a:buClr>
                <a:srgbClr val="FFFFFF"/>
              </a:buClr>
              <a:buFontTx/>
              <a:buChar char="•"/>
            </a:pPr>
            <a:endParaRPr lang="en-US" sz="5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6854" grpId="0" animBg="1"/>
      <p:bldP spid="1486855" grpId="0"/>
      <p:bldP spid="148685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ark_energy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88898" name="Text Box 2"/>
          <p:cNvSpPr txBox="1">
            <a:spLocks noChangeArrowheads="1"/>
          </p:cNvSpPr>
          <p:nvPr/>
        </p:nvSpPr>
        <p:spPr bwMode="auto">
          <a:xfrm>
            <a:off x="0" y="2362200"/>
            <a:ext cx="472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n-lt"/>
              </a:rPr>
              <a:t>anthropic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principle the landscape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88899" name="Text Box 3"/>
          <p:cNvSpPr txBox="1">
            <a:spLocks noChangeArrowheads="1"/>
          </p:cNvSpPr>
          <p:nvPr/>
        </p:nvSpPr>
        <p:spPr bwMode="auto">
          <a:xfrm>
            <a:off x="5029200" y="6015335"/>
            <a:ext cx="4114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n-lt"/>
              </a:rPr>
              <a:t>scalar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fields (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quintessence)</a:t>
            </a:r>
          </a:p>
        </p:txBody>
      </p:sp>
      <p:sp>
        <p:nvSpPr>
          <p:cNvPr id="1488900" name="Text Box 4"/>
          <p:cNvSpPr txBox="1">
            <a:spLocks noChangeArrowheads="1"/>
          </p:cNvSpPr>
          <p:nvPr/>
        </p:nvSpPr>
        <p:spPr bwMode="auto">
          <a:xfrm>
            <a:off x="114300" y="0"/>
            <a:ext cx="891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n-US" sz="3600" b="1" i="1" dirty="0">
                <a:solidFill>
                  <a:schemeClr val="bg1"/>
                </a:solidFill>
              </a:rPr>
              <a:t>Tools to Modify the </a:t>
            </a:r>
            <a:r>
              <a:rPr lang="en-US" sz="3600" b="1" i="1" u="sng" dirty="0">
                <a:solidFill>
                  <a:schemeClr val="bg1"/>
                </a:solidFill>
              </a:rPr>
              <a:t>Right-Hand</a:t>
            </a:r>
            <a:r>
              <a:rPr lang="en-US" sz="3600" b="1" i="1" dirty="0">
                <a:solidFill>
                  <a:schemeClr val="bg1"/>
                </a:solidFill>
              </a:rPr>
              <a:t> Side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488901" name="Picture 5" descr="homeyellow3"/>
          <p:cNvPicPr>
            <a:picLocks noChangeAspect="1" noChangeArrowheads="1"/>
          </p:cNvPicPr>
          <p:nvPr/>
        </p:nvPicPr>
        <p:blipFill>
          <a:blip r:embed="rId3" cstate="print"/>
          <a:srcRect b="597"/>
          <a:stretch>
            <a:fillRect/>
          </a:stretch>
        </p:blipFill>
        <p:spPr bwMode="auto">
          <a:xfrm>
            <a:off x="5436394" y="1376065"/>
            <a:ext cx="3300413" cy="4648200"/>
          </a:xfrm>
          <a:prstGeom prst="rect">
            <a:avLst/>
          </a:prstGeom>
          <a:noFill/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90500" y="2883198"/>
            <a:ext cx="4343400" cy="3228975"/>
            <a:chOff x="192" y="1165"/>
            <a:chExt cx="2736" cy="2034"/>
          </a:xfrm>
        </p:grpSpPr>
        <p:pic>
          <p:nvPicPr>
            <p:cNvPr id="1488903" name="Picture 7" descr="duct-tape-heavy-duty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1165"/>
              <a:ext cx="2736" cy="2034"/>
            </a:xfrm>
            <a:prstGeom prst="rect">
              <a:avLst/>
            </a:prstGeom>
            <a:noFill/>
            <a:ln w="28575">
              <a:solidFill>
                <a:srgbClr val="FFFF66"/>
              </a:solidFill>
              <a:miter lim="800000"/>
              <a:headEnd/>
              <a:tailEnd/>
            </a:ln>
          </p:spPr>
        </p:pic>
        <p:sp>
          <p:nvSpPr>
            <p:cNvPr id="1488904" name="Text Box 8"/>
            <p:cNvSpPr txBox="1">
              <a:spLocks noChangeArrowheads="1"/>
            </p:cNvSpPr>
            <p:nvPr/>
          </p:nvSpPr>
          <p:spPr bwMode="auto">
            <a:xfrm>
              <a:off x="1038" y="2592"/>
              <a:ext cx="1044" cy="288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Duct Tape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8898" grpId="0"/>
      <p:bldP spid="148889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ark_energy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899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>
                <a:solidFill>
                  <a:schemeClr val="bg1"/>
                </a:solidFill>
              </a:rPr>
              <a:t>Anthropic/Landscape/DUCTtape</a:t>
            </a:r>
          </a:p>
        </p:txBody>
      </p:sp>
      <p:sp>
        <p:nvSpPr>
          <p:cNvPr id="1489923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34163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Many sources of vacuum </a:t>
            </a:r>
            <a:r>
              <a:rPr lang="en-US" dirty="0" smtClean="0">
                <a:solidFill>
                  <a:schemeClr val="bg1"/>
                </a:solidFill>
              </a:rPr>
              <a:t>energy.</a:t>
            </a:r>
            <a:endParaRPr lang="en-US" dirty="0">
              <a:solidFill>
                <a:schemeClr val="bg1"/>
              </a:solidFill>
            </a:endParaRPr>
          </a:p>
          <a:p>
            <a:pPr algn="l">
              <a:lnSpc>
                <a:spcPct val="16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String theory has many (</a:t>
            </a:r>
            <a:r>
              <a:rPr lang="en-US" dirty="0">
                <a:solidFill>
                  <a:schemeClr val="bg1"/>
                </a:solidFill>
                <a:sym typeface="Symbol" pitchFamily="18" charset="2"/>
              </a:rPr>
              <a:t>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10</a:t>
            </a:r>
            <a:r>
              <a:rPr lang="en-US" baseline="30000" dirty="0">
                <a:solidFill>
                  <a:schemeClr val="bg1"/>
                </a:solidFill>
                <a:latin typeface="Symbol" pitchFamily="18" charset="2"/>
              </a:rPr>
              <a:t>500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?) </a:t>
            </a:r>
            <a:r>
              <a:rPr lang="en-US" dirty="0" smtClean="0">
                <a:solidFill>
                  <a:schemeClr val="bg1"/>
                </a:solidFill>
              </a:rPr>
              <a:t>vacua … the landscape.</a:t>
            </a:r>
          </a:p>
          <a:p>
            <a:pPr algn="l">
              <a:lnSpc>
                <a:spcPct val="160000"/>
              </a:lnSpc>
              <a:buClr>
                <a:schemeClr val="bg1"/>
              </a:buClr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The multiverse could populate many (all?) vacua.</a:t>
            </a:r>
            <a:endParaRPr lang="en-US" dirty="0">
              <a:solidFill>
                <a:schemeClr val="bg1"/>
              </a:solidFill>
            </a:endParaRPr>
          </a:p>
          <a:p>
            <a:pPr algn="l">
              <a:lnSpc>
                <a:spcPct val="16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Very, very rarely vacua have cancellations </a:t>
            </a:r>
            <a:r>
              <a:rPr lang="en-US" dirty="0">
                <a:solidFill>
                  <a:schemeClr val="bg1"/>
                </a:solidFill>
              </a:rPr>
              <a:t>that yield a small 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L.</a:t>
            </a:r>
            <a:endParaRPr lang="en-US" dirty="0">
              <a:solidFill>
                <a:schemeClr val="bg1"/>
              </a:solidFill>
              <a:latin typeface="Symbol" pitchFamily="18" charset="2"/>
            </a:endParaRPr>
          </a:p>
          <a:p>
            <a:pPr algn="l">
              <a:lnSpc>
                <a:spcPct val="16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While exponentially </a:t>
            </a:r>
            <a:r>
              <a:rPr lang="en-US" dirty="0">
                <a:solidFill>
                  <a:schemeClr val="bg1"/>
                </a:solidFill>
              </a:rPr>
              <a:t>uncommon, they are preferred because …</a:t>
            </a:r>
          </a:p>
          <a:p>
            <a:pPr algn="l"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  … more </a:t>
            </a:r>
            <a:r>
              <a:rPr lang="en-US" dirty="0">
                <a:solidFill>
                  <a:schemeClr val="bg1"/>
                </a:solidFill>
              </a:rPr>
              <a:t>common values of 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L</a:t>
            </a:r>
            <a:r>
              <a:rPr lang="en-US" dirty="0">
                <a:solidFill>
                  <a:schemeClr val="bg1"/>
                </a:solidFill>
              </a:rPr>
              <a:t> results in an inhospitable </a:t>
            </a:r>
            <a:r>
              <a:rPr lang="en-US" dirty="0" smtClean="0">
                <a:solidFill>
                  <a:schemeClr val="bg1"/>
                </a:solidFill>
              </a:rPr>
              <a:t>universe.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73" y="4953000"/>
            <a:ext cx="9113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Anthropic principle requires </a:t>
            </a:r>
            <a:r>
              <a:rPr lang="en-US" dirty="0" smtClean="0">
                <a:solidFill>
                  <a:srgbClr val="FFFFFF"/>
                </a:solidFill>
                <a:latin typeface="Symbol" pitchFamily="18" charset="2"/>
              </a:rPr>
              <a:t>L </a:t>
            </a:r>
            <a:r>
              <a:rPr lang="en-US" dirty="0" smtClean="0">
                <a:solidFill>
                  <a:srgbClr val="FFFFFF"/>
                </a:solidFill>
                <a:sym typeface="Euclid Symbol"/>
              </a:rPr>
              <a:t>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  <a:latin typeface="Symbol" pitchFamily="18" charset="2"/>
              </a:rPr>
              <a:t>L</a:t>
            </a:r>
            <a:r>
              <a:rPr lang="en-US" baseline="-250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baseline="-25000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Explains a </a:t>
            </a:r>
            <a:r>
              <a:rPr lang="en-US" dirty="0" smtClean="0">
                <a:solidFill>
                  <a:srgbClr val="FFFFFF"/>
                </a:solidFill>
              </a:rPr>
              <a:t>(</a:t>
            </a:r>
            <a:r>
              <a:rPr lang="en-US" dirty="0" smtClean="0">
                <a:solidFill>
                  <a:srgbClr val="FFFFFF"/>
                </a:solidFill>
                <a:latin typeface="Symbol" pitchFamily="18" charset="2"/>
              </a:rPr>
              <a:t>10</a:t>
            </a:r>
            <a:r>
              <a:rPr lang="en-US" baseline="30000" dirty="0" smtClean="0">
                <a:solidFill>
                  <a:srgbClr val="FFFFFF"/>
                </a:solidFill>
                <a:latin typeface="Symbol" pitchFamily="18" charset="2"/>
              </a:rPr>
              <a:t>120</a:t>
            </a:r>
            <a:r>
              <a:rPr lang="en-US" dirty="0" smtClean="0">
                <a:solidFill>
                  <a:srgbClr val="FFFFFF"/>
                </a:solidFill>
                <a:latin typeface="Symbol" pitchFamily="18" charset="2"/>
              </a:rPr>
              <a:t> -1)</a:t>
            </a:r>
            <a:r>
              <a:rPr lang="en-US" i="1" dirty="0" smtClean="0">
                <a:solidFill>
                  <a:srgbClr val="FFFFFF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rgbClr val="FFFFFF"/>
                </a:solidFill>
              </a:rPr>
              <a:t>  </a:t>
            </a:r>
            <a:r>
              <a:rPr lang="en-US" dirty="0" smtClean="0">
                <a:solidFill>
                  <a:srgbClr val="FFFFFF"/>
                </a:solidFill>
              </a:rPr>
              <a:t>result. 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ark_energy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899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>
                <a:solidFill>
                  <a:schemeClr val="bg1"/>
                </a:solidFill>
              </a:rPr>
              <a:t>Anthropic/Landscape/DUCTtape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685800"/>
            <a:ext cx="9191170" cy="50413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6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The anthropic “principle” can explain the cosmoillogical constant.</a:t>
            </a:r>
          </a:p>
          <a:p>
            <a:pPr algn="l">
              <a:lnSpc>
                <a:spcPct val="160000"/>
              </a:lnSpc>
              <a:buClr>
                <a:schemeClr val="bg1"/>
              </a:buClr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 Perhaps there is no better idea than the anthropic principle …</a:t>
            </a:r>
            <a:endParaRPr lang="en-US" dirty="0">
              <a:solidFill>
                <a:schemeClr val="bg1"/>
              </a:solidFill>
              <a:latin typeface="+mn-lt"/>
            </a:endParaRP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  … (people without ideas can still have principles).</a:t>
            </a:r>
          </a:p>
          <a:p>
            <a:pPr>
              <a:lnSpc>
                <a:spcPct val="200000"/>
              </a:lnSpc>
              <a:buClr>
                <a:schemeClr val="bg1"/>
              </a:buClr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 But principles must not be applied selectively.</a:t>
            </a:r>
            <a:endParaRPr lang="en-US" dirty="0">
              <a:solidFill>
                <a:schemeClr val="bg1"/>
              </a:solidFill>
              <a:latin typeface="+mn-lt"/>
            </a:endParaRPr>
          </a:p>
          <a:p>
            <a:pPr algn="l">
              <a:lnSpc>
                <a:spcPct val="16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What does this mean for particle physics?</a:t>
            </a:r>
          </a:p>
          <a:p>
            <a:pPr lvl="1">
              <a:buClr>
                <a:schemeClr val="bg1"/>
              </a:buClr>
              <a:buFont typeface="Arial" pitchFamily="34" charset="0"/>
              <a:buChar char="˗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 Does it explain the weak scale/Planck scale hierarchy?</a:t>
            </a:r>
          </a:p>
          <a:p>
            <a:pPr lvl="1">
              <a:buClr>
                <a:schemeClr val="bg1"/>
              </a:buClr>
              <a:buFont typeface="Arial" pitchFamily="34" charset="0"/>
              <a:buChar char="˗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 Who needs low-energy SUSY?</a:t>
            </a:r>
          </a:p>
          <a:p>
            <a:pPr lvl="1">
              <a:buClr>
                <a:schemeClr val="bg1"/>
              </a:buClr>
              <a:buFont typeface="Arial" pitchFamily="34" charset="0"/>
              <a:buChar char="˗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 Give up searching for many answers (masses, etc.).</a:t>
            </a:r>
          </a:p>
          <a:p>
            <a:pPr lvl="1">
              <a:buClr>
                <a:schemeClr val="bg1"/>
              </a:buClr>
              <a:buFont typeface="Arial" pitchFamily="34" charset="0"/>
              <a:buChar char="˗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 No dreams of a final theory.</a:t>
            </a:r>
            <a:endParaRPr lang="en-US" dirty="0">
              <a:solidFill>
                <a:schemeClr val="bg1"/>
              </a:solidFill>
              <a:latin typeface="+mn-lt"/>
            </a:endParaRPr>
          </a:p>
          <a:p>
            <a:pPr algn="l">
              <a:lnSpc>
                <a:spcPct val="16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Is particle physics an environmental science?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ark_energy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909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sz="3600" b="1" i="1" dirty="0">
                <a:solidFill>
                  <a:schemeClr val="bg1"/>
                </a:solidFill>
              </a:rPr>
              <a:t>Quintessence/</a:t>
            </a:r>
            <a:r>
              <a:rPr lang="en-US" sz="3600" b="1" dirty="0">
                <a:solidFill>
                  <a:schemeClr val="bg1"/>
                </a:solidFill>
              </a:rPr>
              <a:t>WD</a:t>
            </a:r>
            <a:r>
              <a:rPr lang="en-US" sz="3600" b="1" i="1" dirty="0">
                <a:solidFill>
                  <a:schemeClr val="bg1"/>
                </a:solidFill>
                <a:cs typeface="Arial" charset="0"/>
              </a:rPr>
              <a:t>–</a:t>
            </a:r>
            <a:r>
              <a:rPr lang="en-US" sz="3600" b="1" dirty="0">
                <a:solidFill>
                  <a:schemeClr val="bg1"/>
                </a:solidFill>
              </a:rPr>
              <a:t>40</a:t>
            </a:r>
            <a:endParaRPr lang="en-US" sz="3600" b="1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1490947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2123658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Many possible contributions. </a:t>
            </a:r>
          </a:p>
          <a:p>
            <a:pPr algn="l">
              <a:lnSpc>
                <a:spcPct val="15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Why then is total so small?</a:t>
            </a:r>
          </a:p>
          <a:p>
            <a:pPr>
              <a:lnSpc>
                <a:spcPct val="15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Perhaps </a:t>
            </a:r>
            <a:r>
              <a:rPr lang="en-US" dirty="0" smtClean="0">
                <a:solidFill>
                  <a:schemeClr val="bg1"/>
                </a:solidFill>
              </a:rPr>
              <a:t>some dynamics </a:t>
            </a:r>
            <a:r>
              <a:rPr lang="en-US" dirty="0">
                <a:solidFill>
                  <a:schemeClr val="bg1"/>
                </a:solidFill>
              </a:rPr>
              <a:t>sets </a:t>
            </a:r>
            <a:r>
              <a:rPr lang="en-US" dirty="0" smtClean="0">
                <a:solidFill>
                  <a:schemeClr val="bg1"/>
                </a:solidFill>
              </a:rPr>
              <a:t>global vacuum energy to zero …</a:t>
            </a:r>
            <a:endParaRPr lang="en-US" dirty="0">
              <a:solidFill>
                <a:schemeClr val="bg1"/>
              </a:solidFill>
            </a:endParaRPr>
          </a:p>
          <a:p>
            <a:pPr algn="l"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   … but </a:t>
            </a:r>
            <a:r>
              <a:rPr lang="en-US" dirty="0">
                <a:solidFill>
                  <a:schemeClr val="bg1"/>
                </a:solidFill>
              </a:rPr>
              <a:t>we’re not there yet!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1905000" y="2895600"/>
            <a:ext cx="5334000" cy="2895600"/>
          </a:xfrm>
          <a:prstGeom prst="rect">
            <a:avLst/>
          </a:prstGeom>
          <a:solidFill>
            <a:schemeClr val="tx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5726152"/>
            <a:ext cx="58737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Can nature admit ultralight scalar fields?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Long-range forces?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982788" y="2921976"/>
            <a:ext cx="5256212" cy="2790826"/>
            <a:chOff x="1982788" y="2921976"/>
            <a:chExt cx="5256212" cy="2790826"/>
          </a:xfrm>
        </p:grpSpPr>
        <p:sp>
          <p:nvSpPr>
            <p:cNvPr id="1490951" name="Text Box 7"/>
            <p:cNvSpPr txBox="1">
              <a:spLocks noChangeArrowheads="1"/>
            </p:cNvSpPr>
            <p:nvPr/>
          </p:nvSpPr>
          <p:spPr bwMode="auto">
            <a:xfrm>
              <a:off x="1982788" y="2921976"/>
              <a:ext cx="825500" cy="519113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sz="2800" i="1" dirty="0" smtClean="0">
                  <a:solidFill>
                    <a:schemeClr val="bg1"/>
                  </a:solidFill>
                  <a:latin typeface="Times New Roman" pitchFamily="18" charset="0"/>
                </a:rPr>
                <a:t>V</a:t>
              </a:r>
              <a:r>
                <a:rPr lang="en-US" sz="2800" dirty="0" smtClean="0">
                  <a:solidFill>
                    <a:schemeClr val="bg1"/>
                  </a:solidFill>
                </a:rPr>
                <a:t>(</a:t>
              </a:r>
              <a:r>
                <a:rPr lang="en-US" sz="2800" i="1" dirty="0" smtClean="0">
                  <a:solidFill>
                    <a:schemeClr val="bg1"/>
                  </a:solidFill>
                  <a:latin typeface="Symbol" pitchFamily="18" charset="2"/>
                </a:rPr>
                <a:t>f</a:t>
              </a:r>
              <a:r>
                <a:rPr lang="en-US" sz="2800" dirty="0" smtClean="0">
                  <a:solidFill>
                    <a:schemeClr val="bg1"/>
                  </a:solidFill>
                </a:rPr>
                <a:t>)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490953" name="Rectangle 9"/>
            <p:cNvSpPr>
              <a:spLocks noChangeArrowheads="1"/>
            </p:cNvSpPr>
            <p:nvPr/>
          </p:nvSpPr>
          <p:spPr bwMode="auto">
            <a:xfrm>
              <a:off x="2592388" y="5117489"/>
              <a:ext cx="361950" cy="519112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sz="2800" dirty="0">
                  <a:solidFill>
                    <a:schemeClr val="bg1"/>
                  </a:solidFill>
                  <a:latin typeface="Times New Roman" pitchFamily="18" charset="0"/>
                </a:rPr>
                <a:t>0</a:t>
              </a:r>
            </a:p>
          </p:txBody>
        </p:sp>
        <p:pic>
          <p:nvPicPr>
            <p:cNvPr id="21" name="Picture 20" descr="inflatonpotentialred.jpg"/>
            <p:cNvPicPr>
              <a:picLocks noChangeAspect="1"/>
            </p:cNvPicPr>
            <p:nvPr/>
          </p:nvPicPr>
          <p:blipFill>
            <a:blip r:embed="rId3" cstate="print"/>
            <a:srcRect l="21920" t="40000" r="2549" b="18889"/>
            <a:stretch>
              <a:fillRect/>
            </a:stretch>
          </p:blipFill>
          <p:spPr>
            <a:xfrm flipH="1">
              <a:off x="2971800" y="3405552"/>
              <a:ext cx="3657600" cy="2133600"/>
            </a:xfrm>
            <a:prstGeom prst="rect">
              <a:avLst/>
            </a:prstGeom>
          </p:spPr>
        </p:pic>
        <p:sp>
          <p:nvSpPr>
            <p:cNvPr id="1490958" name="Text Box 14"/>
            <p:cNvSpPr txBox="1">
              <a:spLocks noChangeArrowheads="1"/>
            </p:cNvSpPr>
            <p:nvPr/>
          </p:nvSpPr>
          <p:spPr bwMode="auto">
            <a:xfrm>
              <a:off x="3592512" y="3200400"/>
              <a:ext cx="3265488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buClr>
                  <a:schemeClr val="tx1"/>
                </a:buClr>
              </a:pPr>
              <a:r>
                <a:rPr lang="en-US" dirty="0">
                  <a:solidFill>
                    <a:schemeClr val="bg1"/>
                  </a:solidFill>
                </a:rPr>
                <a:t>Requires </a:t>
              </a:r>
              <a:r>
                <a:rPr lang="en-US" i="1" dirty="0">
                  <a:solidFill>
                    <a:schemeClr val="bg1"/>
                  </a:solidFill>
                  <a:latin typeface="Times New Roman" pitchFamily="18" charset="0"/>
                </a:rPr>
                <a:t>m</a:t>
              </a:r>
              <a:r>
                <a:rPr lang="en-US" i="1" baseline="-25000" dirty="0">
                  <a:solidFill>
                    <a:schemeClr val="bg1"/>
                  </a:solidFill>
                  <a:latin typeface="Symbol" pitchFamily="18" charset="2"/>
                </a:rPr>
                <a:t>f</a:t>
              </a:r>
              <a:r>
                <a:rPr lang="en-US" dirty="0">
                  <a:solidFill>
                    <a:schemeClr val="bg1"/>
                  </a:solidFill>
                  <a:latin typeface="Symbol" pitchFamily="18" charset="2"/>
                </a:rPr>
                <a:t> </a:t>
              </a:r>
              <a:r>
                <a:rPr lang="en-US" dirty="0">
                  <a:solidFill>
                    <a:schemeClr val="bg1"/>
                  </a:solidFill>
                  <a:latin typeface="Symbol" pitchFamily="18" charset="2"/>
                  <a:sym typeface="Euclid Extra" pitchFamily="18" charset="2"/>
                </a:rPr>
                <a:t></a:t>
              </a:r>
              <a:r>
                <a:rPr lang="en-US" dirty="0">
                  <a:solidFill>
                    <a:schemeClr val="bg1"/>
                  </a:solidFill>
                  <a:latin typeface="Symbol" pitchFamily="18" charset="2"/>
                </a:rPr>
                <a:t> 10</a:t>
              </a:r>
              <a:r>
                <a:rPr lang="en-US" baseline="30000" dirty="0">
                  <a:solidFill>
                    <a:schemeClr val="bg1"/>
                  </a:solidFill>
                  <a:latin typeface="Symbol" pitchFamily="18" charset="2"/>
                </a:rPr>
                <a:t>-33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>
                  <a:solidFill>
                    <a:schemeClr val="bg1"/>
                  </a:solidFill>
                  <a:latin typeface="Times New Roman" pitchFamily="18" charset="0"/>
                </a:rPr>
                <a:t>eV</a:t>
              </a:r>
            </a:p>
          </p:txBody>
        </p:sp>
        <p:sp>
          <p:nvSpPr>
            <p:cNvPr id="1490950" name="Line 6"/>
            <p:cNvSpPr>
              <a:spLocks noChangeShapeType="1"/>
            </p:cNvSpPr>
            <p:nvPr/>
          </p:nvSpPr>
          <p:spPr bwMode="auto">
            <a:xfrm rot="5400000" flipH="1" flipV="1">
              <a:off x="4860926" y="3531576"/>
              <a:ext cx="0" cy="381000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90948" name="Oval 4"/>
            <p:cNvSpPr>
              <a:spLocks noChangeArrowheads="1"/>
            </p:cNvSpPr>
            <p:nvPr/>
          </p:nvSpPr>
          <p:spPr bwMode="auto">
            <a:xfrm>
              <a:off x="4175125" y="4223726"/>
              <a:ext cx="152400" cy="152400"/>
            </a:xfrm>
            <a:prstGeom prst="ellipse">
              <a:avLst/>
            </a:prstGeom>
            <a:solidFill>
              <a:srgbClr val="00FFFF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90955" name="Line 11"/>
            <p:cNvSpPr>
              <a:spLocks noChangeShapeType="1"/>
            </p:cNvSpPr>
            <p:nvPr/>
          </p:nvSpPr>
          <p:spPr bwMode="auto">
            <a:xfrm flipV="1">
              <a:off x="4252912" y="4487251"/>
              <a:ext cx="0" cy="30480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90956" name="Line 12"/>
            <p:cNvSpPr>
              <a:spLocks noChangeShapeType="1"/>
            </p:cNvSpPr>
            <p:nvPr/>
          </p:nvSpPr>
          <p:spPr bwMode="auto">
            <a:xfrm>
              <a:off x="4252912" y="5117489"/>
              <a:ext cx="0" cy="284162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90954" name="Text Box 10"/>
            <p:cNvSpPr txBox="1">
              <a:spLocks noChangeArrowheads="1"/>
            </p:cNvSpPr>
            <p:nvPr/>
          </p:nvSpPr>
          <p:spPr bwMode="auto">
            <a:xfrm>
              <a:off x="4038600" y="4695214"/>
              <a:ext cx="428625" cy="519112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sz="2800" b="1" dirty="0">
                  <a:solidFill>
                    <a:schemeClr val="bg1"/>
                  </a:solidFill>
                  <a:latin typeface="Symbol" pitchFamily="18" charset="2"/>
                </a:rPr>
                <a:t>L</a:t>
              </a:r>
            </a:p>
          </p:txBody>
        </p:sp>
        <p:sp>
          <p:nvSpPr>
            <p:cNvPr id="1490949" name="Line 5"/>
            <p:cNvSpPr>
              <a:spLocks noChangeShapeType="1"/>
            </p:cNvSpPr>
            <p:nvPr/>
          </p:nvSpPr>
          <p:spPr bwMode="auto">
            <a:xfrm flipH="1" flipV="1">
              <a:off x="2955926" y="2998176"/>
              <a:ext cx="0" cy="243840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90952" name="Text Box 8"/>
            <p:cNvSpPr txBox="1">
              <a:spLocks noChangeArrowheads="1"/>
            </p:cNvSpPr>
            <p:nvPr/>
          </p:nvSpPr>
          <p:spPr bwMode="auto">
            <a:xfrm>
              <a:off x="6783388" y="5193689"/>
              <a:ext cx="455612" cy="519113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sz="2800" i="1" dirty="0">
                  <a:solidFill>
                    <a:schemeClr val="bg1"/>
                  </a:solidFill>
                  <a:latin typeface="Symbol" pitchFamily="18" charset="2"/>
                </a:rPr>
                <a:t>f</a:t>
              </a:r>
              <a:endParaRPr lang="en-US" sz="2800" i="1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>
              <a:off x="4249616" y="4308232"/>
              <a:ext cx="322384" cy="187568"/>
            </a:xfrm>
            <a:prstGeom prst="line">
              <a:avLst/>
            </a:prstGeom>
            <a:solidFill>
              <a:srgbClr val="00FFFF"/>
            </a:solidFill>
            <a:ln w="38100">
              <a:solidFill>
                <a:srgbClr val="00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ark_energy.jpg"/>
          <p:cNvPicPr>
            <a:picLocks noChangeAspect="1"/>
          </p:cNvPicPr>
          <p:nvPr/>
        </p:nvPicPr>
        <p:blipFill>
          <a:blip r:embed="rId3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91970" name="Text Box 2"/>
          <p:cNvSpPr txBox="1">
            <a:spLocks noChangeArrowheads="1"/>
          </p:cNvSpPr>
          <p:nvPr/>
        </p:nvSpPr>
        <p:spPr bwMode="auto">
          <a:xfrm>
            <a:off x="114300" y="0"/>
            <a:ext cx="891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Clr>
                <a:srgbClr val="FFFFFF"/>
              </a:buClr>
            </a:pPr>
            <a:r>
              <a:rPr lang="en-US" sz="3600" b="1" i="1" dirty="0">
                <a:solidFill>
                  <a:schemeClr val="bg1"/>
                </a:solidFill>
              </a:rPr>
              <a:t>Tools to Modify the </a:t>
            </a:r>
            <a:r>
              <a:rPr lang="en-US" sz="3600" b="1" i="1" u="sng" dirty="0">
                <a:solidFill>
                  <a:schemeClr val="bg1"/>
                </a:solidFill>
              </a:rPr>
              <a:t>Left-Hand</a:t>
            </a:r>
            <a:r>
              <a:rPr lang="en-US" sz="3600" b="1" i="1" dirty="0">
                <a:solidFill>
                  <a:schemeClr val="bg1"/>
                </a:solidFill>
              </a:rPr>
              <a:t> Side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491971" name="Text Box 3"/>
          <p:cNvSpPr txBox="1">
            <a:spLocks noChangeArrowheads="1"/>
          </p:cNvSpPr>
          <p:nvPr/>
        </p:nvSpPr>
        <p:spPr bwMode="auto">
          <a:xfrm>
            <a:off x="76200" y="519132"/>
            <a:ext cx="9067800" cy="6586418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FFFF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Braneworld modifies Friedmann </a:t>
            </a:r>
            <a:r>
              <a:rPr lang="en-US" dirty="0" smtClean="0">
                <a:solidFill>
                  <a:schemeClr val="bg1"/>
                </a:solidFill>
              </a:rPr>
              <a:t>equation</a:t>
            </a:r>
          </a:p>
          <a:p>
            <a:pPr lvl="1">
              <a:buClr>
                <a:srgbClr val="FFFFFF"/>
              </a:buClr>
            </a:pPr>
            <a:r>
              <a:rPr lang="en-US" sz="2000" i="1" dirty="0" smtClean="0">
                <a:solidFill>
                  <a:schemeClr val="bg1"/>
                </a:solidFill>
              </a:rPr>
              <a:t>	Friedmann equation not from 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-25000" dirty="0" smtClean="0">
                <a:solidFill>
                  <a:schemeClr val="bg1"/>
                </a:solidFill>
                <a:latin typeface="Symbol" pitchFamily="18" charset="2"/>
              </a:rPr>
              <a:t>00</a:t>
            </a:r>
            <a:r>
              <a:rPr lang="en-US" sz="2000" i="1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Symbol" pitchFamily="18" charset="2"/>
              </a:rPr>
              <a:t>= 8</a:t>
            </a:r>
            <a:r>
              <a:rPr lang="en-US" sz="2000" i="1" dirty="0" smtClean="0">
                <a:solidFill>
                  <a:schemeClr val="bg1"/>
                </a:solidFill>
                <a:latin typeface="Symbol" pitchFamily="18" charset="2"/>
              </a:rPr>
              <a:t>p 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 T</a:t>
            </a:r>
            <a:r>
              <a:rPr lang="en-US" sz="2000" baseline="-25000" dirty="0" smtClean="0">
                <a:solidFill>
                  <a:schemeClr val="bg1"/>
                </a:solidFill>
                <a:latin typeface="Symbol" pitchFamily="18" charset="2"/>
              </a:rPr>
              <a:t>00</a:t>
            </a:r>
            <a:r>
              <a:rPr lang="en-US" sz="2000" dirty="0" smtClean="0">
                <a:solidFill>
                  <a:schemeClr val="bg1"/>
                </a:solidFill>
                <a:latin typeface="Symbol" pitchFamily="18" charset="2"/>
              </a:rPr>
              <a:t>           </a:t>
            </a:r>
            <a:r>
              <a:rPr lang="en-US" sz="1600" dirty="0" smtClean="0">
                <a:solidFill>
                  <a:schemeClr val="bg1"/>
                </a:solidFill>
              </a:rPr>
              <a:t>Binetruy, Deffayet, </a:t>
            </a:r>
            <a:r>
              <a:rPr lang="en-US" sz="1600" dirty="0" err="1" smtClean="0">
                <a:solidFill>
                  <a:schemeClr val="bg1"/>
                </a:solidFill>
              </a:rPr>
              <a:t>Langois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endParaRPr lang="en-US" sz="2000" i="1" dirty="0">
              <a:solidFill>
                <a:schemeClr val="bg1"/>
              </a:solidFill>
              <a:latin typeface="+mn-lt"/>
            </a:endParaRPr>
          </a:p>
          <a:p>
            <a:pPr algn="l">
              <a:lnSpc>
                <a:spcPct val="150000"/>
              </a:lnSpc>
              <a:buClr>
                <a:srgbClr val="FFFFFF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 Gravitational force law modified at large </a:t>
            </a:r>
            <a:r>
              <a:rPr lang="en-US" dirty="0" smtClean="0">
                <a:solidFill>
                  <a:schemeClr val="bg1"/>
                </a:solidFill>
              </a:rPr>
              <a:t>distance</a:t>
            </a:r>
          </a:p>
          <a:p>
            <a:pPr>
              <a:buClr>
                <a:srgbClr val="FFFFFF"/>
              </a:buClr>
            </a:pPr>
            <a:r>
              <a:rPr lang="en-US" sz="2000" i="1" dirty="0" smtClean="0">
                <a:solidFill>
                  <a:schemeClr val="bg1"/>
                </a:solidFill>
              </a:rPr>
              <a:t>	Five-dimensional at cosmic distances	             </a:t>
            </a:r>
            <a:r>
              <a:rPr lang="en-US" sz="1600" dirty="0" smtClean="0">
                <a:solidFill>
                  <a:schemeClr val="bg1"/>
                </a:solidFill>
              </a:rPr>
              <a:t>Deffayet, Dvali, Gabadadze</a:t>
            </a:r>
          </a:p>
          <a:p>
            <a:pPr algn="l">
              <a:lnSpc>
                <a:spcPct val="150000"/>
              </a:lnSpc>
              <a:buClr>
                <a:srgbClr val="FFFFFF"/>
              </a:buClr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Tired </a:t>
            </a:r>
            <a:r>
              <a:rPr lang="en-US" dirty="0" smtClean="0">
                <a:solidFill>
                  <a:schemeClr val="bg1"/>
                </a:solidFill>
              </a:rPr>
              <a:t>gravitons</a:t>
            </a:r>
          </a:p>
          <a:p>
            <a:pPr>
              <a:buClr>
                <a:srgbClr val="FFFFFF"/>
              </a:buClr>
            </a:pPr>
            <a:r>
              <a:rPr lang="en-US" sz="2000" i="1" dirty="0" smtClean="0">
                <a:solidFill>
                  <a:schemeClr val="bg1"/>
                </a:solidFill>
              </a:rPr>
              <a:t>	</a:t>
            </a:r>
            <a:r>
              <a:rPr lang="en-US" sz="2000" i="1" dirty="0" smtClean="0">
                <a:solidFill>
                  <a:schemeClr val="bg1"/>
                </a:solidFill>
              </a:rPr>
              <a:t>Gravitons </a:t>
            </a:r>
            <a:r>
              <a:rPr lang="en-US" sz="2000" i="1" dirty="0" smtClean="0">
                <a:solidFill>
                  <a:schemeClr val="bg1"/>
                </a:solidFill>
              </a:rPr>
              <a:t>unstable-leak into bulk                   </a:t>
            </a:r>
            <a:r>
              <a:rPr lang="en-US" sz="1600" dirty="0" smtClean="0">
                <a:solidFill>
                  <a:schemeClr val="bg1"/>
                </a:solidFill>
              </a:rPr>
              <a:t>Gregory, Rubakov &amp; Sibiryakov</a:t>
            </a:r>
          </a:p>
          <a:p>
            <a:pPr>
              <a:lnSpc>
                <a:spcPct val="150000"/>
              </a:lnSpc>
              <a:buClr>
                <a:srgbClr val="FFFFFF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Gravity changes at </a:t>
            </a:r>
            <a:r>
              <a:rPr lang="en-US" dirty="0">
                <a:solidFill>
                  <a:schemeClr val="bg1"/>
                </a:solidFill>
              </a:rPr>
              <a:t>distance </a:t>
            </a:r>
            <a:r>
              <a:rPr lang="en-US" i="1" dirty="0">
                <a:solidFill>
                  <a:schemeClr val="bg1"/>
                </a:solidFill>
                <a:latin typeface="Times New Roman" pitchFamily="18" charset="0"/>
              </a:rPr>
              <a:t>R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  <a:sym typeface="Symbol" pitchFamily="18" charset="2"/>
              </a:rPr>
              <a:t>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Gpc</a:t>
            </a:r>
          </a:p>
          <a:p>
            <a:pPr>
              <a:lnSpc>
                <a:spcPct val="150000"/>
              </a:lnSpc>
              <a:buClr>
                <a:srgbClr val="FFFFFF"/>
              </a:buClr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	</a:t>
            </a:r>
            <a:r>
              <a:rPr lang="en-US" sz="2000" i="1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Becomes repulsive</a:t>
            </a:r>
            <a:r>
              <a:rPr lang="en-US" sz="2000" i="1" dirty="0" smtClean="0">
                <a:solidFill>
                  <a:schemeClr val="bg1"/>
                </a:solidFill>
                <a:latin typeface="+mn-lt"/>
              </a:rPr>
              <a:t>                                       </a:t>
            </a:r>
            <a:r>
              <a:rPr lang="en-US" sz="1600" dirty="0" smtClean="0">
                <a:solidFill>
                  <a:schemeClr val="bg1"/>
                </a:solidFill>
              </a:rPr>
              <a:t>Csaki, Erlich, Hollowood &amp; Terning</a:t>
            </a:r>
          </a:p>
          <a:p>
            <a:pPr>
              <a:lnSpc>
                <a:spcPct val="150000"/>
              </a:lnSpc>
              <a:buClr>
                <a:srgbClr val="FFFFFF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</a:rPr>
              <a:t>n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= 1</a:t>
            </a:r>
            <a:r>
              <a:rPr lang="en-US" dirty="0">
                <a:solidFill>
                  <a:schemeClr val="bg1"/>
                </a:solidFill>
              </a:rPr>
              <a:t> KK graviton mode very </a:t>
            </a:r>
            <a:r>
              <a:rPr lang="en-US" dirty="0" smtClean="0">
                <a:solidFill>
                  <a:schemeClr val="bg1"/>
                </a:solidFill>
              </a:rPr>
              <a:t>light 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  <a:p>
            <a:pPr>
              <a:buClr>
                <a:srgbClr val="FFFFFF"/>
              </a:buClr>
            </a:pP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</a:rPr>
              <a:t>	m </a:t>
            </a:r>
            <a:r>
              <a:rPr lang="en-US" sz="2000" dirty="0">
                <a:solidFill>
                  <a:schemeClr val="bg1"/>
                </a:solidFill>
                <a:sym typeface="Symbol" pitchFamily="18" charset="2"/>
              </a:rPr>
              <a:t> (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Gpc</a:t>
            </a:r>
            <a:r>
              <a:rPr lang="en-US" sz="2000" dirty="0">
                <a:solidFill>
                  <a:schemeClr val="bg1"/>
                </a:solidFill>
                <a:sym typeface="Symbol" pitchFamily="18" charset="2"/>
              </a:rPr>
              <a:t>)</a:t>
            </a:r>
            <a:r>
              <a:rPr lang="en-US" sz="2000" baseline="30000" dirty="0">
                <a:solidFill>
                  <a:schemeClr val="bg1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sz="2000" baseline="30000" dirty="0" smtClean="0">
                <a:solidFill>
                  <a:schemeClr val="bg1"/>
                </a:solidFill>
                <a:latin typeface="Symbol" pitchFamily="18" charset="2"/>
                <a:sym typeface="Symbol" pitchFamily="18" charset="2"/>
              </a:rPr>
              <a:t>1</a:t>
            </a:r>
            <a:r>
              <a:rPr lang="en-US" sz="2000" dirty="0" smtClean="0">
                <a:solidFill>
                  <a:schemeClr val="bg1"/>
                </a:solidFill>
                <a:latin typeface="Symbol" pitchFamily="18" charset="2"/>
                <a:sym typeface="Symbol" pitchFamily="18" charset="2"/>
              </a:rPr>
              <a:t>   </a:t>
            </a:r>
            <a:r>
              <a:rPr lang="en-US" sz="1600" dirty="0" smtClean="0">
                <a:solidFill>
                  <a:schemeClr val="bg1"/>
                </a:solidFill>
              </a:rPr>
              <a:t>                               Kogan, Mouslopoulos, Papazoglou, Ross &amp; Santiago</a:t>
            </a:r>
          </a:p>
          <a:p>
            <a:pPr algn="l">
              <a:lnSpc>
                <a:spcPct val="150000"/>
              </a:lnSpc>
              <a:buClr>
                <a:srgbClr val="FFFFFF"/>
              </a:buClr>
              <a:buFontTx/>
              <a:buChar char="•"/>
            </a:pPr>
            <a:r>
              <a:rPr lang="en-US" baseline="30000" dirty="0" smtClean="0">
                <a:solidFill>
                  <a:schemeClr val="bg1"/>
                </a:solidFill>
                <a:sym typeface="Symbol" pitchFamily="18" charset="2"/>
              </a:rPr>
              <a:t> </a:t>
            </a:r>
            <a:r>
              <a:rPr lang="en-US" dirty="0">
                <a:solidFill>
                  <a:schemeClr val="bg1"/>
                </a:solidFill>
                <a:sym typeface="Symbol" pitchFamily="18" charset="2"/>
              </a:rPr>
              <a:t>Einstein &amp; Hilbert got it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wrong</a:t>
            </a:r>
          </a:p>
          <a:p>
            <a:pPr lvl="1">
              <a:buClr>
                <a:srgbClr val="FFFFFF"/>
              </a:buClr>
            </a:pP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	f </a:t>
            </a:r>
            <a:r>
              <a:rPr lang="en-US" sz="2000" dirty="0" smtClean="0">
                <a:solidFill>
                  <a:schemeClr val="bg1"/>
                </a:solidFill>
                <a:sym typeface="Symbol" pitchFamily="18" charset="2"/>
              </a:rPr>
              <a:t>(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R</a:t>
            </a:r>
            <a:r>
              <a:rPr lang="en-US" sz="2000" dirty="0" smtClean="0">
                <a:solidFill>
                  <a:schemeClr val="bg1"/>
                </a:solidFill>
                <a:sym typeface="Symbol" pitchFamily="18" charset="2"/>
              </a:rPr>
              <a:t>)</a:t>
            </a:r>
            <a:r>
              <a:rPr lang="en-US" sz="2000" dirty="0" smtClean="0">
                <a:solidFill>
                  <a:schemeClr val="bg1"/>
                </a:solidFill>
              </a:rPr>
              <a:t>                                                               </a:t>
            </a:r>
            <a:r>
              <a:rPr lang="en-US" sz="1600" dirty="0" smtClean="0">
                <a:solidFill>
                  <a:schemeClr val="bg1"/>
                </a:solidFill>
              </a:rPr>
              <a:t>Carroll, Duvvuri, Turner &amp; Trodden</a:t>
            </a:r>
          </a:p>
          <a:p>
            <a:pPr algn="l">
              <a:lnSpc>
                <a:spcPct val="150000"/>
              </a:lnSpc>
              <a:buClr>
                <a:srgbClr val="FFFFFF"/>
              </a:buClr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“</a:t>
            </a:r>
            <a:r>
              <a:rPr lang="en-US" dirty="0">
                <a:solidFill>
                  <a:schemeClr val="bg1"/>
                </a:solidFill>
              </a:rPr>
              <a:t>Backreaction” of </a:t>
            </a:r>
            <a:r>
              <a:rPr lang="en-US" dirty="0" smtClean="0">
                <a:solidFill>
                  <a:schemeClr val="bg1"/>
                </a:solidFill>
              </a:rPr>
              <a:t>inhomogeneities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Clr>
                <a:srgbClr val="FFFFFF"/>
              </a:buClr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	No dark energy      </a:t>
            </a:r>
            <a:r>
              <a:rPr lang="en-US" sz="1600" dirty="0" smtClean="0">
                <a:solidFill>
                  <a:schemeClr val="bg1"/>
                </a:solidFill>
              </a:rPr>
              <a:t>Räsänen, Kolb, Matarrese, Notari, Riotto, </a:t>
            </a:r>
            <a:r>
              <a:rPr lang="en-US" sz="1600" dirty="0" err="1" smtClean="0">
                <a:solidFill>
                  <a:schemeClr val="bg1"/>
                </a:solidFill>
              </a:rPr>
              <a:t>Buchert</a:t>
            </a:r>
            <a:r>
              <a:rPr lang="en-US" sz="1600" dirty="0" smtClean="0">
                <a:solidFill>
                  <a:schemeClr val="bg1"/>
                </a:solidFill>
              </a:rPr>
              <a:t>; Ellis; </a:t>
            </a:r>
            <a:r>
              <a:rPr lang="en-US" sz="1600" dirty="0" err="1" smtClean="0">
                <a:solidFill>
                  <a:schemeClr val="bg1"/>
                </a:solidFill>
              </a:rPr>
              <a:t>Celerier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491980" name="Object 12"/>
          <p:cNvGraphicFramePr>
            <a:graphicFrameLocks noChangeAspect="1"/>
          </p:cNvGraphicFramePr>
          <p:nvPr/>
        </p:nvGraphicFramePr>
        <p:xfrm>
          <a:off x="1600200" y="5512047"/>
          <a:ext cx="3276600" cy="431553"/>
        </p:xfrm>
        <a:graphic>
          <a:graphicData uri="http://schemas.openxmlformats.org/presentationml/2006/ole">
            <p:oleObj spid="_x0000_s574466" name="Equation" r:id="rId4" imgW="2209680" imgH="291960" progId="Equation.DSMT4">
              <p:embed/>
            </p:oleObj>
          </a:graphicData>
        </a:graphic>
      </p:graphicFrame>
      <p:sp>
        <p:nvSpPr>
          <p:cNvPr id="1491981" name="Text Box 13"/>
          <p:cNvSpPr txBox="1">
            <a:spLocks noChangeArrowheads="1"/>
          </p:cNvSpPr>
          <p:nvPr/>
        </p:nvSpPr>
        <p:spPr bwMode="auto">
          <a:xfrm>
            <a:off x="8959269" y="5454650"/>
            <a:ext cx="184731" cy="338554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buClr>
                <a:srgbClr val="FFFFFF"/>
              </a:buClr>
            </a:pP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ark_energy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62946" name="Rectangle 2"/>
          <p:cNvSpPr>
            <a:spLocks noChangeArrowheads="1"/>
          </p:cNvSpPr>
          <p:nvPr/>
        </p:nvSpPr>
        <p:spPr bwMode="auto">
          <a:xfrm>
            <a:off x="0" y="30480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"Nothing more can be done by the theorists. In this matter it is only you, the astronomers, who can perform a simply invaluable service to theoretical physics." 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28599" y="4276725"/>
            <a:ext cx="8686801" cy="2505075"/>
            <a:chOff x="48" y="2493"/>
            <a:chExt cx="5472" cy="1578"/>
          </a:xfrm>
        </p:grpSpPr>
        <p:sp>
          <p:nvSpPr>
            <p:cNvPr id="1362948" name="Rectangle 4"/>
            <p:cNvSpPr>
              <a:spLocks noChangeArrowheads="1"/>
            </p:cNvSpPr>
            <p:nvPr/>
          </p:nvSpPr>
          <p:spPr bwMode="auto">
            <a:xfrm>
              <a:off x="1584" y="2666"/>
              <a:ext cx="2592" cy="1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l"/>
              <a:r>
                <a:rPr lang="en-US" i="1" dirty="0">
                  <a:solidFill>
                    <a:schemeClr val="bg1"/>
                  </a:solidFill>
                </a:rPr>
                <a:t>Einstein in August 1913 to </a:t>
              </a:r>
              <a:r>
                <a:rPr lang="en-US" i="1" dirty="0" smtClean="0">
                  <a:solidFill>
                    <a:schemeClr val="bg1"/>
                  </a:solidFill>
                </a:rPr>
                <a:t>astronomer </a:t>
              </a:r>
              <a:r>
                <a:rPr lang="en-US" i="1" dirty="0">
                  <a:solidFill>
                    <a:schemeClr val="bg1"/>
                  </a:solidFill>
                </a:rPr>
                <a:t>Erwin Freundlich encouraging him to </a:t>
              </a:r>
              <a:r>
                <a:rPr lang="en-US" i="1" dirty="0" smtClean="0">
                  <a:solidFill>
                    <a:schemeClr val="bg1"/>
                  </a:solidFill>
                </a:rPr>
                <a:t>measure </a:t>
              </a:r>
              <a:r>
                <a:rPr lang="en-US" i="1" dirty="0">
                  <a:solidFill>
                    <a:schemeClr val="bg1"/>
                  </a:solidFill>
                </a:rPr>
                <a:t>the deflection of light by the sun.</a:t>
              </a:r>
            </a:p>
          </p:txBody>
        </p:sp>
        <p:pic>
          <p:nvPicPr>
            <p:cNvPr id="136294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b="6876"/>
            <a:stretch>
              <a:fillRect/>
            </a:stretch>
          </p:blipFill>
          <p:spPr bwMode="auto">
            <a:xfrm>
              <a:off x="4316" y="2493"/>
              <a:ext cx="1204" cy="1567"/>
            </a:xfrm>
            <a:prstGeom prst="rect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  <a:effectLst/>
          </p:spPr>
        </p:pic>
        <p:pic>
          <p:nvPicPr>
            <p:cNvPr id="1362950" name="Picture 6"/>
            <p:cNvPicPr>
              <a:picLocks noChangeArrowheads="1"/>
            </p:cNvPicPr>
            <p:nvPr/>
          </p:nvPicPr>
          <p:blipFill>
            <a:blip r:embed="rId4" cstate="print"/>
            <a:srcRect r="11075"/>
            <a:stretch>
              <a:fillRect/>
            </a:stretch>
          </p:blipFill>
          <p:spPr bwMode="auto">
            <a:xfrm>
              <a:off x="48" y="2499"/>
              <a:ext cx="1204" cy="1572"/>
            </a:xfrm>
            <a:prstGeom prst="rect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1362951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>
                <a:solidFill>
                  <a:schemeClr val="bg1"/>
                </a:solidFill>
              </a:rPr>
              <a:t>Dark Energy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0" y="457200"/>
          <a:ext cx="91440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pieces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117555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1429" tIns="45714" rIns="91429" bIns="45714">
            <a:spAutoFit/>
          </a:bodyPr>
          <a:lstStyle/>
          <a:p>
            <a:pPr algn="ctr" defTabSz="820738">
              <a:spcBef>
                <a:spcPct val="20000"/>
              </a:spcBef>
              <a:buClr>
                <a:srgbClr val="FF0000"/>
              </a:buClr>
              <a:buSzPct val="80000"/>
              <a:buFont typeface="ZapfDingbats BT" pitchFamily="18" charset="2"/>
              <a:buNone/>
              <a:defRPr/>
            </a:pPr>
            <a:r>
              <a:rPr lang="en-US" sz="3600" b="1" i="1" dirty="0">
                <a:solidFill>
                  <a:schemeClr val="bg1"/>
                </a:solidFill>
              </a:rPr>
              <a:t>Particle Relic from the Bang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52400" y="5105400"/>
            <a:ext cx="8853488" cy="1524000"/>
            <a:chOff x="96" y="3264"/>
            <a:chExt cx="5577" cy="960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96" y="3264"/>
              <a:ext cx="2751" cy="960"/>
              <a:chOff x="96" y="3264"/>
              <a:chExt cx="2751" cy="960"/>
            </a:xfrm>
          </p:grpSpPr>
          <p:grpSp>
            <p:nvGrpSpPr>
              <p:cNvPr id="4" name="Group 14"/>
              <p:cNvGrpSpPr>
                <a:grpSpLocks/>
              </p:cNvGrpSpPr>
              <p:nvPr/>
            </p:nvGrpSpPr>
            <p:grpSpPr bwMode="auto">
              <a:xfrm>
                <a:off x="122" y="3560"/>
                <a:ext cx="2725" cy="663"/>
                <a:chOff x="167" y="3552"/>
                <a:chExt cx="2725" cy="663"/>
              </a:xfrm>
            </p:grpSpPr>
            <p:sp>
              <p:nvSpPr>
                <p:cNvPr id="5145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36" y="3552"/>
                  <a:ext cx="1356" cy="6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dirty="0">
                      <a:solidFill>
                        <a:schemeClr val="bg1"/>
                      </a:solidFill>
                    </a:rPr>
                    <a:t> B.E.C.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dirty="0">
                      <a:solidFill>
                        <a:schemeClr val="bg1"/>
                      </a:solidFill>
                    </a:rPr>
                    <a:t> axion clusters</a:t>
                  </a:r>
                </a:p>
              </p:txBody>
            </p:sp>
            <p:graphicFrame>
              <p:nvGraphicFramePr>
                <p:cNvPr id="5122" name="Object 16"/>
                <p:cNvGraphicFramePr>
                  <a:graphicFrameLocks noChangeAspect="1"/>
                </p:cNvGraphicFramePr>
                <p:nvPr/>
              </p:nvGraphicFramePr>
              <p:xfrm>
                <a:off x="167" y="3587"/>
                <a:ext cx="1443" cy="589"/>
              </p:xfrm>
              <a:graphic>
                <a:graphicData uri="http://schemas.openxmlformats.org/presentationml/2006/ole">
                  <p:oleObj spid="_x0000_s520194" name="Equation" r:id="rId4" imgW="1079280" imgH="482400" progId="Equation.DSMT4">
                    <p:embed/>
                  </p:oleObj>
                </a:graphicData>
              </a:graphic>
            </p:graphicFrame>
          </p:grpSp>
          <p:sp>
            <p:nvSpPr>
              <p:cNvPr id="5143" name="Rectangle 17"/>
              <p:cNvSpPr>
                <a:spLocks noChangeArrowheads="1"/>
              </p:cNvSpPr>
              <p:nvPr/>
            </p:nvSpPr>
            <p:spPr bwMode="auto">
              <a:xfrm>
                <a:off x="904" y="3272"/>
                <a:ext cx="113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u="sng" dirty="0">
                    <a:solidFill>
                      <a:schemeClr val="bg1"/>
                    </a:solidFill>
                  </a:rPr>
                  <a:t>Mass range</a:t>
                </a:r>
              </a:p>
            </p:txBody>
          </p:sp>
          <p:sp>
            <p:nvSpPr>
              <p:cNvPr id="5144" name="Rectangle 18"/>
              <p:cNvSpPr>
                <a:spLocks noChangeArrowheads="1"/>
              </p:cNvSpPr>
              <p:nvPr/>
            </p:nvSpPr>
            <p:spPr bwMode="auto">
              <a:xfrm>
                <a:off x="96" y="3264"/>
                <a:ext cx="2736" cy="96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2937" y="3264"/>
              <a:ext cx="2736" cy="960"/>
              <a:chOff x="2937" y="3264"/>
              <a:chExt cx="2736" cy="960"/>
            </a:xfrm>
          </p:grpSpPr>
          <p:sp>
            <p:nvSpPr>
              <p:cNvPr id="5139" name="Text Box 20"/>
              <p:cNvSpPr txBox="1">
                <a:spLocks noChangeArrowheads="1"/>
              </p:cNvSpPr>
              <p:nvPr/>
            </p:nvSpPr>
            <p:spPr bwMode="auto">
              <a:xfrm>
                <a:off x="3001" y="3552"/>
                <a:ext cx="2608" cy="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dirty="0" smtClean="0">
                    <a:solidFill>
                      <a:schemeClr val="bg1"/>
                    </a:solidFill>
                  </a:rPr>
                  <a:t>Only gravitational: </a:t>
                </a:r>
                <a:r>
                  <a:rPr lang="en-US" dirty="0">
                    <a:solidFill>
                      <a:schemeClr val="bg1"/>
                    </a:solidFill>
                  </a:rPr>
                  <a:t>wimpzillas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dirty="0" smtClean="0">
                    <a:solidFill>
                      <a:schemeClr val="bg1"/>
                    </a:solidFill>
                  </a:rPr>
                  <a:t>Strongly interacting: </a:t>
                </a:r>
                <a:r>
                  <a:rPr lang="en-US" dirty="0">
                    <a:solidFill>
                      <a:schemeClr val="bg1"/>
                    </a:solidFill>
                  </a:rPr>
                  <a:t>B balls</a:t>
                </a:r>
              </a:p>
            </p:txBody>
          </p:sp>
          <p:sp>
            <p:nvSpPr>
              <p:cNvPr id="5140" name="Text Box 21"/>
              <p:cNvSpPr txBox="1">
                <a:spLocks noChangeArrowheads="1"/>
              </p:cNvSpPr>
              <p:nvPr/>
            </p:nvSpPr>
            <p:spPr bwMode="auto">
              <a:xfrm>
                <a:off x="3142" y="3264"/>
                <a:ext cx="23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u="sng" dirty="0">
                    <a:solidFill>
                      <a:schemeClr val="bg1"/>
                    </a:solidFill>
                  </a:rPr>
                  <a:t>Interaction strength range</a:t>
                </a:r>
              </a:p>
            </p:txBody>
          </p:sp>
          <p:sp>
            <p:nvSpPr>
              <p:cNvPr id="5141" name="Rectangle 22"/>
              <p:cNvSpPr>
                <a:spLocks noChangeArrowheads="1"/>
              </p:cNvSpPr>
              <p:nvPr/>
            </p:nvSpPr>
            <p:spPr bwMode="auto">
              <a:xfrm>
                <a:off x="2937" y="3264"/>
                <a:ext cx="2736" cy="96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24" name="Right Brace 23"/>
          <p:cNvSpPr/>
          <p:nvPr/>
        </p:nvSpPr>
        <p:spPr bwMode="auto">
          <a:xfrm>
            <a:off x="5503984" y="1075592"/>
            <a:ext cx="457200" cy="1981200"/>
          </a:xfrm>
          <a:prstGeom prst="rightBrace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5" name="Right Brace 24"/>
          <p:cNvSpPr/>
          <p:nvPr/>
        </p:nvSpPr>
        <p:spPr bwMode="auto">
          <a:xfrm>
            <a:off x="5503984" y="3253152"/>
            <a:ext cx="457200" cy="1403840"/>
          </a:xfrm>
          <a:prstGeom prst="rightBrace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135" name="TextBox 25"/>
          <p:cNvSpPr txBox="1">
            <a:spLocks noChangeArrowheads="1"/>
          </p:cNvSpPr>
          <p:nvPr/>
        </p:nvSpPr>
        <p:spPr bwMode="auto">
          <a:xfrm>
            <a:off x="5744320" y="1805352"/>
            <a:ext cx="2438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thermal relics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136" name="TextBox 26"/>
          <p:cNvSpPr txBox="1">
            <a:spLocks noChangeArrowheads="1"/>
          </p:cNvSpPr>
          <p:nvPr/>
        </p:nvSpPr>
        <p:spPr bwMode="auto">
          <a:xfrm>
            <a:off x="5769991" y="3685375"/>
            <a:ext cx="28406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nonthermal relics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838200"/>
            <a:ext cx="570060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neutrinos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sterile neutrinos, gravitinos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LSP (neutralino)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LKP (lightest Kaluza-Klein particle)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B.E.C.s, axions, axion clusters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solitons (Q-balls, B-balls, odd-balls, …)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supermassive wimpzillas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ark_energy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400300" y="762000"/>
            <a:ext cx="4343400" cy="4343400"/>
            <a:chOff x="2438400" y="685800"/>
            <a:chExt cx="4343400" cy="4343400"/>
          </a:xfrm>
        </p:grpSpPr>
        <p:sp>
          <p:nvSpPr>
            <p:cNvPr id="6" name="Rectangle 5"/>
            <p:cNvSpPr/>
            <p:nvPr/>
          </p:nvSpPr>
          <p:spPr bwMode="auto">
            <a:xfrm>
              <a:off x="2438400" y="685800"/>
              <a:ext cx="4343400" cy="4343400"/>
            </a:xfrm>
            <a:prstGeom prst="rect">
              <a:avLst/>
            </a:prstGeom>
            <a:solidFill>
              <a:schemeClr val="tx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2291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71750" y="819150"/>
              <a:ext cx="4076700" cy="407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bg1"/>
                </a:solidFill>
              </a:rPr>
              <a:t>Asymptotic de Sitter Space?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172154"/>
            <a:ext cx="7686720" cy="16858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Our cosmic horizon is limited — finite visible Universe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Finite-dimensional Hilbert space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Have to do astronomy now!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ark_energy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 l="5429" r="178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0" y="205740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L</a:t>
            </a:r>
            <a:r>
              <a:rPr lang="en-US" sz="2800" dirty="0" smtClean="0">
                <a:solidFill>
                  <a:schemeClr val="bg1"/>
                </a:solidFill>
              </a:rPr>
              <a:t> is a simple</a:t>
            </a:r>
            <a:r>
              <a:rPr lang="en-US" sz="2800" dirty="0">
                <a:solidFill>
                  <a:schemeClr val="bg1"/>
                </a:solidFill>
              </a:rPr>
              <a:t>, elegant, compelling explanation for a complex physical phenomenon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0" y="11430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Dark </a:t>
            </a:r>
            <a:r>
              <a:rPr lang="en-US" sz="2800" dirty="0" smtClean="0">
                <a:solidFill>
                  <a:schemeClr val="bg1"/>
                </a:solidFill>
              </a:rPr>
              <a:t>energy is </a:t>
            </a:r>
            <a:r>
              <a:rPr lang="en-US" sz="2800" dirty="0">
                <a:solidFill>
                  <a:schemeClr val="bg1"/>
                </a:solidFill>
              </a:rPr>
              <a:t>a complex physical phenomenon.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3120323" y="0"/>
            <a:ext cx="29033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chemeClr val="bg1"/>
                </a:solidFill>
              </a:rPr>
              <a:t>Dark Energy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2209800" y="2362200"/>
            <a:ext cx="32004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orner1"/>
          <p:cNvPicPr>
            <a:picLocks noChangeAspect="1" noChangeArrowheads="1"/>
          </p:cNvPicPr>
          <p:nvPr/>
        </p:nvPicPr>
        <p:blipFill>
          <a:blip r:embed="rId2" cstate="print"/>
          <a:srcRect l="25960" t="3713" r="4527" b="5718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62276" name="Picture 4" descr="bohr"/>
          <p:cNvPicPr>
            <a:picLocks noChangeAspect="1" noChangeArrowheads="1"/>
          </p:cNvPicPr>
          <p:nvPr/>
        </p:nvPicPr>
        <p:blipFill>
          <a:blip r:embed="rId3" cstate="print"/>
          <a:srcRect l="4348" t="6109" r="4348" b="29746"/>
          <a:stretch>
            <a:fillRect/>
          </a:stretch>
        </p:blipFill>
        <p:spPr bwMode="auto">
          <a:xfrm>
            <a:off x="7467600" y="2671365"/>
            <a:ext cx="1600200" cy="16002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462277" name="Picture 5" descr="Morrison"/>
          <p:cNvPicPr>
            <a:picLocks noChangeAspect="1" noChangeArrowheads="1"/>
          </p:cNvPicPr>
          <p:nvPr/>
        </p:nvPicPr>
        <p:blipFill>
          <a:blip r:embed="rId4" cstate="print"/>
          <a:srcRect l="10345" r="17241"/>
          <a:stretch>
            <a:fillRect/>
          </a:stretch>
        </p:blipFill>
        <p:spPr bwMode="auto">
          <a:xfrm>
            <a:off x="76200" y="2667000"/>
            <a:ext cx="1600200" cy="1608931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462278" name="Rectangle 6"/>
          <p:cNvSpPr>
            <a:spLocks noChangeArrowheads="1"/>
          </p:cNvSpPr>
          <p:nvPr/>
        </p:nvSpPr>
        <p:spPr bwMode="auto">
          <a:xfrm>
            <a:off x="0" y="4648200"/>
            <a:ext cx="91440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“Until </a:t>
            </a:r>
            <a:r>
              <a:rPr lang="en-US" dirty="0">
                <a:solidFill>
                  <a:schemeClr val="bg1"/>
                </a:solidFill>
              </a:rPr>
              <a:t>cosmology and particle physics </a:t>
            </a:r>
            <a:r>
              <a:rPr lang="en-US" dirty="0" smtClean="0">
                <a:solidFill>
                  <a:schemeClr val="bg1"/>
                </a:solidFill>
              </a:rPr>
              <a:t>can </a:t>
            </a:r>
            <a:r>
              <a:rPr lang="en-US" dirty="0">
                <a:solidFill>
                  <a:schemeClr val="bg1"/>
                </a:solidFill>
              </a:rPr>
              <a:t>be brought together in the same context, there is not much hope for real progress in cosmology</a:t>
            </a:r>
            <a:r>
              <a:rPr lang="en-US" dirty="0" smtClean="0">
                <a:solidFill>
                  <a:schemeClr val="bg1"/>
                </a:solidFill>
              </a:rPr>
              <a:t>.”                                                           —  N. Bohr, 1939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067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Cosmological Standard Model and Its Implications for Beyond the Standard Model of Particle Physics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   CERN                                                                 Rocky Kolb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28 July 2011                                                   University of Chicago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22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64" name="Rectangle 63"/>
          <p:cNvSpPr/>
          <p:nvPr/>
        </p:nvSpPr>
        <p:spPr bwMode="auto">
          <a:xfrm>
            <a:off x="1524000" y="914400"/>
            <a:ext cx="6812280" cy="4507992"/>
          </a:xfrm>
          <a:prstGeom prst="rect">
            <a:avLst/>
          </a:prstGeom>
          <a:solidFill>
            <a:schemeClr val="tx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89" name="Text Box 16"/>
          <p:cNvSpPr txBox="1">
            <a:spLocks noChangeArrowheads="1"/>
          </p:cNvSpPr>
          <p:nvPr/>
        </p:nvSpPr>
        <p:spPr bwMode="auto">
          <a:xfrm rot="16200000">
            <a:off x="-1304546" y="2871322"/>
            <a:ext cx="33666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Relative abundance</a:t>
            </a:r>
          </a:p>
        </p:txBody>
      </p:sp>
      <p:sp>
        <p:nvSpPr>
          <p:cNvPr id="7191" name="Text Box 28"/>
          <p:cNvSpPr txBox="1">
            <a:spLocks noChangeArrowheads="1"/>
          </p:cNvSpPr>
          <p:nvPr/>
        </p:nvSpPr>
        <p:spPr bwMode="auto">
          <a:xfrm>
            <a:off x="4343400" y="5791200"/>
            <a:ext cx="10567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 dirty="0" smtClean="0">
                <a:solidFill>
                  <a:schemeClr val="bg1"/>
                </a:solidFill>
                <a:latin typeface="Times New Roman" pitchFamily="18" charset="0"/>
              </a:rPr>
              <a:t>M</a:t>
            </a:r>
            <a:r>
              <a:rPr lang="en-US" sz="3200" i="1" baseline="-25000" dirty="0" smtClean="0">
                <a:solidFill>
                  <a:schemeClr val="bg1"/>
                </a:solidFill>
              </a:rPr>
              <a:t> </a:t>
            </a:r>
            <a:r>
              <a:rPr lang="en-US" sz="3200" i="1" dirty="0" smtClean="0">
                <a:solidFill>
                  <a:schemeClr val="bg1"/>
                </a:solidFill>
              </a:rPr>
              <a:t>/ </a:t>
            </a:r>
            <a:r>
              <a:rPr lang="en-US" sz="3200" i="1" dirty="0" smtClean="0">
                <a:solidFill>
                  <a:schemeClr val="bg1"/>
                </a:solidFill>
                <a:latin typeface="Times New Roman" pitchFamily="18" charset="0"/>
              </a:rPr>
              <a:t>T</a:t>
            </a:r>
            <a:endParaRPr lang="en-US" sz="3200" i="1" baseline="-25000" dirty="0">
              <a:solidFill>
                <a:schemeClr val="bg1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1569720" y="955548"/>
            <a:ext cx="6720840" cy="4425696"/>
            <a:chOff x="1211580" y="1216152"/>
            <a:chExt cx="6720840" cy="4425696"/>
          </a:xfrm>
        </p:grpSpPr>
        <p:pic>
          <p:nvPicPr>
            <p:cNvPr id="71" name="Picture 70" descr="talk_yeq.jpg"/>
            <p:cNvPicPr>
              <a:picLocks/>
            </p:cNvPicPr>
            <p:nvPr/>
          </p:nvPicPr>
          <p:blipFill>
            <a:blip r:embed="rId3" cstate="print"/>
            <a:srcRect l="10658" t="5016" r="5016" b="10031"/>
            <a:stretch>
              <a:fillRect/>
            </a:stretch>
          </p:blipFill>
          <p:spPr>
            <a:xfrm>
              <a:off x="1211580" y="1216152"/>
              <a:ext cx="6720840" cy="4425696"/>
            </a:xfrm>
            <a:prstGeom prst="rect">
              <a:avLst/>
            </a:prstGeom>
          </p:spPr>
        </p:pic>
        <p:sp>
          <p:nvSpPr>
            <p:cNvPr id="72" name="Text Box 10"/>
            <p:cNvSpPr txBox="1">
              <a:spLocks noChangeArrowheads="1"/>
            </p:cNvSpPr>
            <p:nvPr/>
          </p:nvSpPr>
          <p:spPr bwMode="auto">
            <a:xfrm>
              <a:off x="1450728" y="4913367"/>
              <a:ext cx="16770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equilibrium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987659" y="4905617"/>
              <a:ext cx="8787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baseline="30000" dirty="0" smtClean="0">
                  <a:solidFill>
                    <a:schemeClr val="bg1"/>
                  </a:solidFill>
                  <a:latin typeface="Symbol" pitchFamily="18" charset="2"/>
                  <a:cs typeface="Times New Roman" pitchFamily="18" charset="0"/>
                </a:rPr>
                <a:t>-</a:t>
              </a:r>
              <a:r>
                <a:rPr lang="en-US" i="1" baseline="30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 / T</a:t>
              </a:r>
              <a:endParaRPr lang="en-US" i="1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Line 11"/>
            <p:cNvSpPr>
              <a:spLocks noChangeShapeType="1"/>
            </p:cNvSpPr>
            <p:nvPr/>
          </p:nvSpPr>
          <p:spPr bwMode="auto">
            <a:xfrm rot="5400000" flipV="1">
              <a:off x="4314092" y="4732697"/>
              <a:ext cx="0" cy="8382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>
                <a:solidFill>
                  <a:srgbClr val="00FF00"/>
                </a:solidFill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1569720" y="955548"/>
            <a:ext cx="6720840" cy="4425696"/>
            <a:chOff x="1211580" y="1216152"/>
            <a:chExt cx="6720840" cy="4425696"/>
          </a:xfrm>
        </p:grpSpPr>
        <p:pic>
          <p:nvPicPr>
            <p:cNvPr id="76" name="Picture 75" descr="talk_one.jpg"/>
            <p:cNvPicPr>
              <a:picLocks/>
            </p:cNvPicPr>
            <p:nvPr/>
          </p:nvPicPr>
          <p:blipFill>
            <a:blip r:embed="rId4" cstate="print"/>
            <a:srcRect l="10658" t="5016" r="5016" b="10031"/>
            <a:stretch>
              <a:fillRect/>
            </a:stretch>
          </p:blipFill>
          <p:spPr>
            <a:xfrm>
              <a:off x="1211580" y="1216152"/>
              <a:ext cx="6720840" cy="4425696"/>
            </a:xfrm>
            <a:prstGeom prst="rect">
              <a:avLst/>
            </a:prstGeom>
          </p:spPr>
        </p:pic>
        <p:sp>
          <p:nvSpPr>
            <p:cNvPr id="77" name="Text Box 10"/>
            <p:cNvSpPr txBox="1">
              <a:spLocks noChangeArrowheads="1"/>
            </p:cNvSpPr>
            <p:nvPr/>
          </p:nvSpPr>
          <p:spPr bwMode="auto">
            <a:xfrm>
              <a:off x="1450728" y="4913367"/>
              <a:ext cx="16770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equilibrium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987659" y="4905617"/>
              <a:ext cx="8787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baseline="30000" dirty="0" smtClean="0">
                  <a:solidFill>
                    <a:schemeClr val="bg1"/>
                  </a:solidFill>
                  <a:latin typeface="Symbol" pitchFamily="18" charset="2"/>
                  <a:cs typeface="Times New Roman" pitchFamily="18" charset="0"/>
                </a:rPr>
                <a:t>-</a:t>
              </a:r>
              <a:r>
                <a:rPr lang="en-US" i="1" baseline="30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 / T</a:t>
              </a:r>
              <a:endParaRPr lang="en-US" i="1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Line 11"/>
            <p:cNvSpPr>
              <a:spLocks noChangeShapeType="1"/>
            </p:cNvSpPr>
            <p:nvPr/>
          </p:nvSpPr>
          <p:spPr bwMode="auto">
            <a:xfrm rot="5400000" flipV="1">
              <a:off x="4314092" y="4732697"/>
              <a:ext cx="0" cy="8382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>
                <a:solidFill>
                  <a:srgbClr val="00FF00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569720" y="955548"/>
            <a:ext cx="6720840" cy="4425696"/>
            <a:chOff x="1211580" y="1216152"/>
            <a:chExt cx="6720840" cy="4425696"/>
          </a:xfrm>
        </p:grpSpPr>
        <p:pic>
          <p:nvPicPr>
            <p:cNvPr id="81" name="Picture 80" descr="talk_two.jpg"/>
            <p:cNvPicPr>
              <a:picLocks/>
            </p:cNvPicPr>
            <p:nvPr/>
          </p:nvPicPr>
          <p:blipFill>
            <a:blip r:embed="rId5" cstate="print"/>
            <a:srcRect l="10658" t="5016" r="5016" b="10031"/>
            <a:stretch>
              <a:fillRect/>
            </a:stretch>
          </p:blipFill>
          <p:spPr>
            <a:xfrm>
              <a:off x="1211580" y="1216152"/>
              <a:ext cx="6720840" cy="4425696"/>
            </a:xfrm>
            <a:prstGeom prst="rect">
              <a:avLst/>
            </a:prstGeom>
          </p:spPr>
        </p:pic>
        <p:sp>
          <p:nvSpPr>
            <p:cNvPr id="82" name="Text Box 10"/>
            <p:cNvSpPr txBox="1">
              <a:spLocks noChangeArrowheads="1"/>
            </p:cNvSpPr>
            <p:nvPr/>
          </p:nvSpPr>
          <p:spPr bwMode="auto">
            <a:xfrm>
              <a:off x="1450728" y="4913367"/>
              <a:ext cx="16770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equilibrium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987659" y="4905617"/>
              <a:ext cx="8787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baseline="30000" dirty="0" smtClean="0">
                  <a:solidFill>
                    <a:schemeClr val="bg1"/>
                  </a:solidFill>
                  <a:latin typeface="Symbol" pitchFamily="18" charset="2"/>
                  <a:cs typeface="Times New Roman" pitchFamily="18" charset="0"/>
                </a:rPr>
                <a:t>-</a:t>
              </a:r>
              <a:r>
                <a:rPr lang="en-US" i="1" baseline="30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 / T</a:t>
              </a:r>
              <a:endParaRPr lang="en-US" i="1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Line 11"/>
            <p:cNvSpPr>
              <a:spLocks noChangeShapeType="1"/>
            </p:cNvSpPr>
            <p:nvPr/>
          </p:nvSpPr>
          <p:spPr bwMode="auto">
            <a:xfrm rot="5400000" flipV="1">
              <a:off x="4314092" y="4732697"/>
              <a:ext cx="0" cy="8382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>
                <a:solidFill>
                  <a:srgbClr val="00FF00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1569720" y="955548"/>
            <a:ext cx="6720840" cy="4425696"/>
            <a:chOff x="1278988" y="1170432"/>
            <a:chExt cx="6720840" cy="4425696"/>
          </a:xfrm>
        </p:grpSpPr>
        <p:pic>
          <p:nvPicPr>
            <p:cNvPr id="89" name="Picture 88" descr="talk_three.jpg"/>
            <p:cNvPicPr>
              <a:picLocks/>
            </p:cNvPicPr>
            <p:nvPr/>
          </p:nvPicPr>
          <p:blipFill>
            <a:blip r:embed="rId6" cstate="print"/>
            <a:srcRect l="10658" t="5016" r="5016" b="10031"/>
            <a:stretch>
              <a:fillRect/>
            </a:stretch>
          </p:blipFill>
          <p:spPr>
            <a:xfrm>
              <a:off x="1278988" y="1170432"/>
              <a:ext cx="6720840" cy="4425696"/>
            </a:xfrm>
            <a:prstGeom prst="rect">
              <a:avLst/>
            </a:prstGeom>
          </p:spPr>
        </p:pic>
        <p:sp>
          <p:nvSpPr>
            <p:cNvPr id="90" name="Text Box 10"/>
            <p:cNvSpPr txBox="1">
              <a:spLocks noChangeArrowheads="1"/>
            </p:cNvSpPr>
            <p:nvPr/>
          </p:nvSpPr>
          <p:spPr bwMode="auto">
            <a:xfrm>
              <a:off x="1450728" y="4913367"/>
              <a:ext cx="16770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equilibrium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987659" y="4905617"/>
              <a:ext cx="8787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baseline="30000" dirty="0" smtClean="0">
                  <a:solidFill>
                    <a:schemeClr val="bg1"/>
                  </a:solidFill>
                  <a:latin typeface="Symbol" pitchFamily="18" charset="2"/>
                  <a:cs typeface="Times New Roman" pitchFamily="18" charset="0"/>
                </a:rPr>
                <a:t>-</a:t>
              </a:r>
              <a:r>
                <a:rPr lang="en-US" i="1" baseline="30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 / T</a:t>
              </a:r>
              <a:endParaRPr lang="en-US" i="1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Line 11"/>
            <p:cNvSpPr>
              <a:spLocks noChangeShapeType="1"/>
            </p:cNvSpPr>
            <p:nvPr/>
          </p:nvSpPr>
          <p:spPr bwMode="auto">
            <a:xfrm rot="5400000" flipV="1">
              <a:off x="4314092" y="4732697"/>
              <a:ext cx="0" cy="8382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>
                <a:solidFill>
                  <a:srgbClr val="00FF00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452448" y="5486400"/>
            <a:ext cx="6976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Symbol" pitchFamily="18" charset="2"/>
              </a:rPr>
              <a:t>10</a:t>
            </a:r>
            <a:r>
              <a:rPr lang="en-US" sz="3000" baseline="30000" dirty="0" smtClean="0">
                <a:solidFill>
                  <a:schemeClr val="bg1"/>
                </a:solidFill>
                <a:latin typeface="Symbol" pitchFamily="18" charset="2"/>
              </a:rPr>
              <a:t>1</a:t>
            </a:r>
            <a:endParaRPr lang="en-US" sz="3000" baseline="30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14509" y="5486400"/>
            <a:ext cx="6976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Symbol" pitchFamily="18" charset="2"/>
              </a:rPr>
              <a:t>10</a:t>
            </a:r>
            <a:r>
              <a:rPr lang="en-US" sz="3000" baseline="30000" dirty="0" smtClean="0">
                <a:solidFill>
                  <a:schemeClr val="bg1"/>
                </a:solidFill>
                <a:latin typeface="Symbol" pitchFamily="18" charset="2"/>
              </a:rPr>
              <a:t>2</a:t>
            </a:r>
            <a:endParaRPr lang="en-US" sz="3000" baseline="30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000509" y="5486400"/>
            <a:ext cx="6976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Symbol" pitchFamily="18" charset="2"/>
              </a:rPr>
              <a:t>10</a:t>
            </a:r>
            <a:r>
              <a:rPr lang="en-US" sz="3000" baseline="30000" dirty="0" smtClean="0">
                <a:solidFill>
                  <a:schemeClr val="bg1"/>
                </a:solidFill>
                <a:latin typeface="Symbol" pitchFamily="18" charset="2"/>
              </a:rPr>
              <a:t>3</a:t>
            </a:r>
            <a:endParaRPr lang="en-US" sz="3000" baseline="30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71600" y="5486400"/>
            <a:ext cx="3770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Symbol" pitchFamily="18" charset="2"/>
              </a:rPr>
              <a:t>1</a:t>
            </a:r>
            <a:endParaRPr lang="en-US" sz="3000" baseline="30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7245" y="5155224"/>
            <a:ext cx="966931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Symbol" pitchFamily="18" charset="2"/>
              </a:rPr>
              <a:t>10</a:t>
            </a:r>
            <a:r>
              <a:rPr lang="en-US" sz="3000" baseline="30000" dirty="0" smtClean="0">
                <a:solidFill>
                  <a:schemeClr val="bg1"/>
                </a:solidFill>
                <a:latin typeface="Symbol" pitchFamily="18" charset="2"/>
              </a:rPr>
              <a:t>-20</a:t>
            </a:r>
            <a:endParaRPr lang="en-US" sz="3000" baseline="30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7245" y="4038600"/>
            <a:ext cx="9669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Symbol" pitchFamily="18" charset="2"/>
              </a:rPr>
              <a:t>10</a:t>
            </a:r>
            <a:r>
              <a:rPr lang="en-US" sz="3000" baseline="30000" dirty="0" smtClean="0">
                <a:solidFill>
                  <a:schemeClr val="bg1"/>
                </a:solidFill>
                <a:latin typeface="Symbol" pitchFamily="18" charset="2"/>
              </a:rPr>
              <a:t>-15</a:t>
            </a:r>
            <a:endParaRPr lang="en-US" sz="3000" baseline="30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7245" y="2971800"/>
            <a:ext cx="9669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Symbol" pitchFamily="18" charset="2"/>
              </a:rPr>
              <a:t>10</a:t>
            </a:r>
            <a:r>
              <a:rPr lang="en-US" sz="3000" baseline="30000" dirty="0" smtClean="0">
                <a:solidFill>
                  <a:schemeClr val="bg1"/>
                </a:solidFill>
                <a:latin typeface="Symbol" pitchFamily="18" charset="2"/>
              </a:rPr>
              <a:t>-10</a:t>
            </a:r>
            <a:endParaRPr lang="en-US" sz="3000" baseline="30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5485" y="1828800"/>
            <a:ext cx="8386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Symbol" pitchFamily="18" charset="2"/>
              </a:rPr>
              <a:t>10</a:t>
            </a:r>
            <a:r>
              <a:rPr lang="en-US" sz="3000" baseline="30000" dirty="0" smtClean="0">
                <a:solidFill>
                  <a:schemeClr val="bg1"/>
                </a:solidFill>
                <a:latin typeface="Symbol" pitchFamily="18" charset="2"/>
              </a:rPr>
              <a:t>-5</a:t>
            </a:r>
            <a:endParaRPr lang="en-US" sz="3000" baseline="30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97150" y="762000"/>
            <a:ext cx="3770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Symbol" pitchFamily="18" charset="2"/>
              </a:rPr>
              <a:t>1</a:t>
            </a:r>
            <a:endParaRPr lang="en-US" sz="3000" baseline="30000" dirty="0">
              <a:solidFill>
                <a:schemeClr val="bg1"/>
              </a:solidFill>
              <a:latin typeface="Symbol" pitchFamily="18" charset="2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541584" y="4267200"/>
            <a:ext cx="2286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1541584" y="3150576"/>
            <a:ext cx="2286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1541584" y="2057400"/>
            <a:ext cx="2286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rot="16200000">
            <a:off x="3601916" y="1028701"/>
            <a:ext cx="2286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 rot="16200000">
            <a:off x="5914292" y="1028700"/>
            <a:ext cx="2286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rot="16200000">
            <a:off x="5914292" y="5304692"/>
            <a:ext cx="2286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 rot="16200000">
            <a:off x="3601916" y="5295901"/>
            <a:ext cx="2286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8135816" y="2057400"/>
            <a:ext cx="2286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8135816" y="3168160"/>
            <a:ext cx="2286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8135816" y="4267200"/>
            <a:ext cx="2286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97" name="Group 96"/>
          <p:cNvGrpSpPr/>
          <p:nvPr/>
        </p:nvGrpSpPr>
        <p:grpSpPr>
          <a:xfrm>
            <a:off x="5943600" y="1824335"/>
            <a:ext cx="2064989" cy="2823865"/>
            <a:chOff x="5943600" y="1824335"/>
            <a:chExt cx="2064989" cy="2823865"/>
          </a:xfrm>
        </p:grpSpPr>
        <p:sp>
          <p:nvSpPr>
            <p:cNvPr id="93" name="TextBox 92"/>
            <p:cNvSpPr txBox="1"/>
            <p:nvPr/>
          </p:nvSpPr>
          <p:spPr>
            <a:xfrm>
              <a:off x="5982874" y="1824335"/>
              <a:ext cx="19864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increasing </a:t>
              </a:r>
              <a:r>
                <a:rPr lang="en-US" i="1" dirty="0" smtClean="0">
                  <a:solidFill>
                    <a:schemeClr val="bg1"/>
                  </a:solidFill>
                  <a:latin typeface="Symbol" pitchFamily="18" charset="2"/>
                </a:rPr>
                <a:t>s</a:t>
              </a:r>
              <a:r>
                <a:rPr lang="en-US" i="1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i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4" name="Straight Arrow Connector 93"/>
            <p:cNvCxnSpPr/>
            <p:nvPr/>
          </p:nvCxnSpPr>
          <p:spPr bwMode="auto">
            <a:xfrm rot="5400000">
              <a:off x="6099794" y="3162300"/>
              <a:ext cx="1752600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6" name="TextBox 95"/>
            <p:cNvSpPr txBox="1"/>
            <p:nvPr/>
          </p:nvSpPr>
          <p:spPr>
            <a:xfrm>
              <a:off x="5943600" y="4186535"/>
              <a:ext cx="20649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decreasing </a:t>
              </a:r>
              <a:r>
                <a:rPr lang="en-US" dirty="0" smtClean="0">
                  <a:solidFill>
                    <a:schemeClr val="bg1"/>
                  </a:solidFill>
                  <a:latin typeface="Symbol" pitchFamily="18" charset="2"/>
                </a:rPr>
                <a:t>W</a:t>
              </a:r>
              <a:endParaRPr lang="en-US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6" name="Rectangle 7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i="1" dirty="0">
                <a:solidFill>
                  <a:schemeClr val="bg1"/>
                </a:solidFill>
              </a:rPr>
              <a:t>Cold Thermal Relics*</a:t>
            </a:r>
          </a:p>
        </p:txBody>
      </p:sp>
      <p:sp>
        <p:nvSpPr>
          <p:cNvPr id="67" name="Text Box 8"/>
          <p:cNvSpPr txBox="1">
            <a:spLocks noChangeArrowheads="1"/>
          </p:cNvSpPr>
          <p:nvPr/>
        </p:nvSpPr>
        <p:spPr bwMode="auto">
          <a:xfrm>
            <a:off x="0" y="6496050"/>
            <a:ext cx="376263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* An object of particular veneration.</a:t>
            </a:r>
          </a:p>
        </p:txBody>
      </p:sp>
      <p:sp>
        <p:nvSpPr>
          <p:cNvPr id="68" name="Line 9"/>
          <p:cNvSpPr>
            <a:spLocks noChangeShapeType="1"/>
          </p:cNvSpPr>
          <p:nvPr/>
        </p:nvSpPr>
        <p:spPr bwMode="auto">
          <a:xfrm>
            <a:off x="0" y="6477000"/>
            <a:ext cx="3276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8399584" y="2246367"/>
            <a:ext cx="744416" cy="461665"/>
            <a:chOff x="8399584" y="2246367"/>
            <a:chExt cx="744416" cy="461665"/>
          </a:xfrm>
        </p:grpSpPr>
        <p:sp>
          <p:nvSpPr>
            <p:cNvPr id="85" name="TextBox 84"/>
            <p:cNvSpPr txBox="1"/>
            <p:nvPr/>
          </p:nvSpPr>
          <p:spPr>
            <a:xfrm>
              <a:off x="8646748" y="2246367"/>
              <a:ext cx="497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Symbol" pitchFamily="18" charset="2"/>
                </a:rPr>
                <a:t> W</a:t>
              </a:r>
              <a:endParaRPr lang="en-US" i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3" name="Straight Arrow Connector 62"/>
            <p:cNvCxnSpPr/>
            <p:nvPr/>
          </p:nvCxnSpPr>
          <p:spPr bwMode="auto">
            <a:xfrm>
              <a:off x="8399584" y="2497016"/>
              <a:ext cx="381000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99" name="Group 98"/>
          <p:cNvGrpSpPr/>
          <p:nvPr/>
        </p:nvGrpSpPr>
        <p:grpSpPr>
          <a:xfrm>
            <a:off x="8399584" y="3084567"/>
            <a:ext cx="744416" cy="461665"/>
            <a:chOff x="8399584" y="3084567"/>
            <a:chExt cx="744416" cy="461665"/>
          </a:xfrm>
        </p:grpSpPr>
        <p:sp>
          <p:nvSpPr>
            <p:cNvPr id="41" name="TextBox 40"/>
            <p:cNvSpPr txBox="1"/>
            <p:nvPr/>
          </p:nvSpPr>
          <p:spPr>
            <a:xfrm>
              <a:off x="8646748" y="3084567"/>
              <a:ext cx="497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Symbol" pitchFamily="18" charset="2"/>
                </a:rPr>
                <a:t> W</a:t>
              </a:r>
              <a:endParaRPr lang="en-US" i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6" name="Straight Arrow Connector 85"/>
            <p:cNvCxnSpPr/>
            <p:nvPr/>
          </p:nvCxnSpPr>
          <p:spPr bwMode="auto">
            <a:xfrm>
              <a:off x="8399584" y="3333628"/>
              <a:ext cx="381000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00" name="Group 99"/>
          <p:cNvGrpSpPr/>
          <p:nvPr/>
        </p:nvGrpSpPr>
        <p:grpSpPr>
          <a:xfrm>
            <a:off x="8399584" y="3868616"/>
            <a:ext cx="744416" cy="461665"/>
            <a:chOff x="8399584" y="3922767"/>
            <a:chExt cx="744416" cy="461665"/>
          </a:xfrm>
        </p:grpSpPr>
        <p:sp>
          <p:nvSpPr>
            <p:cNvPr id="87" name="TextBox 86"/>
            <p:cNvSpPr txBox="1"/>
            <p:nvPr/>
          </p:nvSpPr>
          <p:spPr>
            <a:xfrm>
              <a:off x="8646748" y="3922767"/>
              <a:ext cx="497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Symbol" pitchFamily="18" charset="2"/>
                </a:rPr>
                <a:t> W</a:t>
              </a:r>
              <a:endParaRPr lang="en-US" i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5" name="Straight Arrow Connector 94"/>
            <p:cNvCxnSpPr/>
            <p:nvPr/>
          </p:nvCxnSpPr>
          <p:spPr bwMode="auto">
            <a:xfrm>
              <a:off x="8399584" y="4180620"/>
              <a:ext cx="381000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27650" name="Picture 1" descr="MIRACLE WIMP Jacket Cov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739" y="1770184"/>
            <a:ext cx="3251200" cy="48768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i="1" dirty="0">
                <a:solidFill>
                  <a:schemeClr val="bg1"/>
                </a:solidFill>
              </a:rPr>
              <a:t>The</a:t>
            </a:r>
            <a:r>
              <a:rPr lang="en-US" sz="3600" b="1" dirty="0">
                <a:solidFill>
                  <a:schemeClr val="bg1"/>
                </a:solidFill>
              </a:rPr>
              <a:t> WIMP </a:t>
            </a:r>
            <a:r>
              <a:rPr lang="en-US" sz="3600" b="1" dirty="0" smtClean="0">
                <a:solidFill>
                  <a:schemeClr val="bg1"/>
                </a:solidFill>
              </a:rPr>
              <a:t>“</a:t>
            </a:r>
            <a:r>
              <a:rPr lang="en-US" sz="3600" b="1" i="1" dirty="0" smtClean="0">
                <a:solidFill>
                  <a:schemeClr val="bg1"/>
                </a:solidFill>
              </a:rPr>
              <a:t>Miracle”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0" y="688728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W 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  <a:sym typeface="Symbol"/>
              </a:rPr>
              <a:t></a:t>
            </a:r>
            <a:r>
              <a:rPr lang="en-US" dirty="0" smtClean="0">
                <a:solidFill>
                  <a:schemeClr val="bg1"/>
                </a:solidFill>
              </a:rPr>
              <a:t> Cross </a:t>
            </a:r>
            <a:r>
              <a:rPr lang="en-US" dirty="0">
                <a:solidFill>
                  <a:schemeClr val="bg1"/>
                </a:solidFill>
              </a:rPr>
              <a:t>section </a:t>
            </a:r>
            <a:r>
              <a:rPr lang="en-US" dirty="0" smtClean="0">
                <a:solidFill>
                  <a:schemeClr val="bg1"/>
                </a:solidFill>
              </a:rPr>
              <a:t>(&amp; mass ?) of order </a:t>
            </a:r>
            <a:r>
              <a:rPr lang="en-US" dirty="0">
                <a:solidFill>
                  <a:schemeClr val="bg1"/>
                </a:solidFill>
              </a:rPr>
              <a:t>weak scale </a:t>
            </a:r>
          </a:p>
        </p:txBody>
      </p:sp>
      <p:sp>
        <p:nvSpPr>
          <p:cNvPr id="27653" name="TextBox 4"/>
          <p:cNvSpPr txBox="1">
            <a:spLocks noChangeArrowheads="1"/>
          </p:cNvSpPr>
          <p:nvPr/>
        </p:nvSpPr>
        <p:spPr bwMode="auto">
          <a:xfrm>
            <a:off x="0" y="1145928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WIMP (</a:t>
            </a:r>
            <a:r>
              <a:rPr lang="en-US" u="sng" dirty="0">
                <a:solidFill>
                  <a:schemeClr val="bg1"/>
                </a:solidFill>
              </a:rPr>
              <a:t>W</a:t>
            </a:r>
            <a:r>
              <a:rPr lang="en-US" dirty="0">
                <a:solidFill>
                  <a:schemeClr val="bg1"/>
                </a:solidFill>
              </a:rPr>
              <a:t>eakly </a:t>
            </a:r>
            <a:r>
              <a:rPr lang="en-US" u="sng" dirty="0">
                <a:solidFill>
                  <a:schemeClr val="bg1"/>
                </a:solidFill>
              </a:rPr>
              <a:t>I</a:t>
            </a:r>
            <a:r>
              <a:rPr lang="en-US" dirty="0">
                <a:solidFill>
                  <a:schemeClr val="bg1"/>
                </a:solidFill>
              </a:rPr>
              <a:t>nteracting </a:t>
            </a:r>
            <a:r>
              <a:rPr lang="en-US" u="sng" dirty="0">
                <a:solidFill>
                  <a:schemeClr val="bg1"/>
                </a:solidFill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assive </a:t>
            </a:r>
            <a:r>
              <a:rPr lang="en-US" u="sng" dirty="0" smtClean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article)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1" y="5786735"/>
            <a:ext cx="4952999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Coincidence or Causation?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376678" y="2143791"/>
            <a:ext cx="4204583" cy="3276600"/>
            <a:chOff x="4177417" y="1767256"/>
            <a:chExt cx="4204583" cy="3276600"/>
          </a:xfrm>
        </p:grpSpPr>
        <p:sp>
          <p:nvSpPr>
            <p:cNvPr id="34817" name="Rectangle 1"/>
            <p:cNvSpPr>
              <a:spLocks noChangeArrowheads="1"/>
            </p:cNvSpPr>
            <p:nvPr/>
          </p:nvSpPr>
          <p:spPr bwMode="auto">
            <a:xfrm>
              <a:off x="4260573" y="2573925"/>
              <a:ext cx="4121427" cy="2385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		</a:t>
              </a:r>
              <a:r>
                <a:rPr kumimoji="0" lang="en-US" sz="1800" b="0" i="0" u="none" strike="noStrike" cap="none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       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mir·a·cle</a:t>
              </a: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		</a:t>
              </a:r>
              <a:r>
                <a:rPr kumimoji="0" lang="en-US" sz="1800" b="0" i="0" u="none" strike="noStrike" cap="none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      </a:t>
              </a: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\ˈmir-i-kəl \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		</a:t>
              </a:r>
              <a:r>
                <a:rPr kumimoji="0" lang="en-US" sz="1800" b="0" i="0" u="none" strike="noStrike" cap="none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           </a:t>
              </a:r>
              <a:r>
                <a:rPr kumimoji="0" lang="en-US" sz="1800" b="0" i="1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noun</a:t>
              </a: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		</a:t>
              </a:r>
              <a:endParaRPr lang="en-US" sz="1800" dirty="0" smtClean="0">
                <a:solidFill>
                  <a:schemeClr val="bg1"/>
                </a:solidFill>
                <a:cs typeface="Arial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1</a:t>
              </a: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 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:</a:t>
              </a: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 an extraordinary event manifesting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>
                  <a:solidFill>
                    <a:schemeClr val="bg1"/>
                  </a:solidFill>
                  <a:cs typeface="Arial" charset="0"/>
                </a:rPr>
                <a:t>      divine </a:t>
              </a: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intervention in human affairs</a:t>
              </a:r>
            </a:p>
          </p:txBody>
        </p:sp>
        <p:pic>
          <p:nvPicPr>
            <p:cNvPr id="3481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36880" y="1998784"/>
              <a:ext cx="1736801" cy="2146280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 bwMode="auto">
            <a:xfrm>
              <a:off x="4177417" y="1767256"/>
              <a:ext cx="4197841" cy="3276600"/>
            </a:xfrm>
            <a:prstGeom prst="rect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iece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0" y="5043404"/>
            <a:ext cx="9144000" cy="201285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6">
              <a:lnSpc>
                <a:spcPct val="130000"/>
              </a:lnSpc>
            </a:pPr>
            <a:r>
              <a:rPr lang="en-US" u="sng" dirty="0" smtClean="0">
                <a:solidFill>
                  <a:schemeClr val="bg1"/>
                </a:solidFill>
              </a:rPr>
              <a:t>WIMPs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 marL="0" lvl="6">
              <a:lnSpc>
                <a:spcPct val="130000"/>
              </a:lnSpc>
              <a:tabLst>
                <a:tab pos="633413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       massive, stable, “weakly” interacting,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r>
              <a:rPr lang="en-US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r>
              <a:rPr lang="en-US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dirty="0" smtClean="0">
                <a:solidFill>
                  <a:schemeClr val="bg1"/>
                </a:solidFill>
              </a:rPr>
              <a:t>  singlet</a:t>
            </a:r>
          </a:p>
          <a:p>
            <a:pPr marL="0" lvl="6">
              <a:lnSpc>
                <a:spcPct val="130000"/>
              </a:lnSpc>
              <a:tabLst>
                <a:tab pos="633413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	WIMP must be a </a:t>
            </a:r>
            <a:r>
              <a:rPr lang="en-US" i="1" dirty="0" smtClean="0">
                <a:solidFill>
                  <a:schemeClr val="bg1"/>
                </a:solidFill>
              </a:rPr>
              <a:t>BSM </a:t>
            </a:r>
            <a:r>
              <a:rPr lang="en-US" dirty="0" smtClean="0">
                <a:solidFill>
                  <a:schemeClr val="bg1"/>
                </a:solidFill>
              </a:rPr>
              <a:t>(but perhaps not far BSM) particle.</a:t>
            </a:r>
            <a:endParaRPr lang="en-US" i="1" dirty="0" smtClean="0">
              <a:solidFill>
                <a:schemeClr val="bg1"/>
              </a:solidFill>
            </a:endParaRPr>
          </a:p>
          <a:p>
            <a:pPr marL="0" lvl="6" algn="ctr">
              <a:lnSpc>
                <a:spcPct val="13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51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dirty="0">
                <a:solidFill>
                  <a:schemeClr val="bg1"/>
                </a:solidFill>
              </a:rPr>
              <a:t>WIMPs</a:t>
            </a:r>
            <a:endParaRPr lang="en-US" sz="3200" b="1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6002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Particle Physics: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Discover dark matter and learn how it is …</a:t>
            </a:r>
          </a:p>
          <a:p>
            <a:pPr>
              <a:tabLst>
                <a:tab pos="57150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	… grounded in physical law</a:t>
            </a:r>
          </a:p>
          <a:p>
            <a:pPr>
              <a:tabLst>
                <a:tab pos="57150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	… embedded in an overarching </a:t>
            </a:r>
            <a:r>
              <a:rPr lang="en-US" dirty="0" smtClean="0">
                <a:solidFill>
                  <a:schemeClr val="bg1"/>
                </a:solidFill>
              </a:rPr>
              <a:t>physics </a:t>
            </a:r>
            <a:r>
              <a:rPr lang="en-US" dirty="0" smtClean="0">
                <a:solidFill>
                  <a:schemeClr val="bg1"/>
                </a:solidFill>
              </a:rPr>
              <a:t>model/theory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321802"/>
            <a:ext cx="61686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 smtClean="0">
                <a:solidFill>
                  <a:schemeClr val="bg1"/>
                </a:solidFill>
              </a:rPr>
              <a:t>Astro</a:t>
            </a:r>
            <a:r>
              <a:rPr lang="en-US" u="sng" dirty="0" smtClean="0">
                <a:solidFill>
                  <a:schemeClr val="bg1"/>
                </a:solidFill>
              </a:rPr>
              <a:t> Physics:</a:t>
            </a:r>
          </a:p>
          <a:p>
            <a:pPr>
              <a:tabLst>
                <a:tab pos="57150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	Understand the role of dark matter in …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… formation of structure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… evolution of structure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195" y="909935"/>
            <a:ext cx="9015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Goal:  Discover dark matter and its role in shaping the universe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 descr="pieces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 l="7249" t="2481" r="3192" b="2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1134643" name="Rectangle 51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dirty="0">
                <a:solidFill>
                  <a:schemeClr val="bg1"/>
                </a:solidFill>
              </a:rPr>
              <a:t>WIMPs</a:t>
            </a:r>
            <a:endParaRPr lang="en-US" sz="3200" b="1" i="1" dirty="0">
              <a:solidFill>
                <a:schemeClr val="bg1"/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52413" y="1447800"/>
            <a:ext cx="8675687" cy="4784725"/>
            <a:chOff x="252413" y="1752600"/>
            <a:chExt cx="8675687" cy="4784725"/>
          </a:xfrm>
        </p:grpSpPr>
        <p:grpSp>
          <p:nvGrpSpPr>
            <p:cNvPr id="63" name="Group 62"/>
            <p:cNvGrpSpPr/>
            <p:nvPr/>
          </p:nvGrpSpPr>
          <p:grpSpPr>
            <a:xfrm>
              <a:off x="252413" y="2982364"/>
              <a:ext cx="3074987" cy="2411961"/>
              <a:chOff x="252413" y="2388884"/>
              <a:chExt cx="3074987" cy="2411961"/>
            </a:xfrm>
          </p:grpSpPr>
          <p:graphicFrame>
            <p:nvGraphicFramePr>
              <p:cNvPr id="4" name="Object 29"/>
              <p:cNvGraphicFramePr>
                <a:graphicFrameLocks noChangeAspect="1"/>
              </p:cNvGraphicFramePr>
              <p:nvPr/>
            </p:nvGraphicFramePr>
            <p:xfrm>
              <a:off x="3042136" y="2911720"/>
              <a:ext cx="280987" cy="365125"/>
            </p:xfrm>
            <a:graphic>
              <a:graphicData uri="http://schemas.openxmlformats.org/presentationml/2006/ole">
                <p:oleObj spid="_x0000_s103442" name="Equation" r:id="rId4" imgW="126720" imgH="164880" progId="Equation.DSMT4">
                  <p:embed/>
                </p:oleObj>
              </a:graphicData>
            </a:graphic>
          </p:graphicFrame>
          <p:graphicFrame>
            <p:nvGraphicFramePr>
              <p:cNvPr id="9230" name="Object 3"/>
              <p:cNvGraphicFramePr>
                <a:graphicFrameLocks noChangeAspect="1"/>
              </p:cNvGraphicFramePr>
              <p:nvPr/>
            </p:nvGraphicFramePr>
            <p:xfrm>
              <a:off x="804863" y="2388884"/>
              <a:ext cx="1843087" cy="660400"/>
            </p:xfrm>
            <a:graphic>
              <a:graphicData uri="http://schemas.openxmlformats.org/presentationml/2006/ole">
                <p:oleObj spid="_x0000_s103432" name="Equation" r:id="rId5" imgW="634680" imgH="228600" progId="Equation.DSMT4">
                  <p:embed/>
                </p:oleObj>
              </a:graphicData>
            </a:graphic>
          </p:graphicFrame>
          <p:grpSp>
            <p:nvGrpSpPr>
              <p:cNvPr id="6" name="Group 4"/>
              <p:cNvGrpSpPr>
                <a:grpSpLocks/>
              </p:cNvGrpSpPr>
              <p:nvPr/>
            </p:nvGrpSpPr>
            <p:grpSpPr bwMode="auto">
              <a:xfrm>
                <a:off x="685800" y="3015946"/>
                <a:ext cx="2286000" cy="1042987"/>
                <a:chOff x="288" y="1623"/>
                <a:chExt cx="1440" cy="657"/>
              </a:xfrm>
            </p:grpSpPr>
            <p:sp>
              <p:nvSpPr>
                <p:cNvPr id="9258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288" y="1623"/>
                  <a:ext cx="1440" cy="657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59" name="Line 6"/>
                <p:cNvSpPr>
                  <a:spLocks noChangeShapeType="1"/>
                </p:cNvSpPr>
                <p:nvPr/>
              </p:nvSpPr>
              <p:spPr bwMode="auto">
                <a:xfrm>
                  <a:off x="288" y="1623"/>
                  <a:ext cx="1440" cy="657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60" name="Line 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583" y="2116"/>
                  <a:ext cx="65" cy="37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61" name="Line 8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1433" y="1733"/>
                  <a:ext cx="66" cy="18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62" name="Line 9"/>
                <p:cNvSpPr>
                  <a:spLocks noChangeShapeType="1"/>
                </p:cNvSpPr>
                <p:nvPr/>
              </p:nvSpPr>
              <p:spPr bwMode="auto">
                <a:xfrm>
                  <a:off x="484" y="1714"/>
                  <a:ext cx="99" cy="37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63" name="Line 10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1431" y="2104"/>
                  <a:ext cx="37" cy="98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64" name="Oval 11"/>
                <p:cNvSpPr>
                  <a:spLocks noChangeArrowheads="1"/>
                </p:cNvSpPr>
                <p:nvPr/>
              </p:nvSpPr>
              <p:spPr bwMode="auto">
                <a:xfrm>
                  <a:off x="779" y="1730"/>
                  <a:ext cx="458" cy="4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>
                    <a:ln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9231" name="Object 12"/>
              <p:cNvGraphicFramePr>
                <a:graphicFrameLocks noChangeAspect="1"/>
              </p:cNvGraphicFramePr>
              <p:nvPr/>
            </p:nvGraphicFramePr>
            <p:xfrm>
              <a:off x="468313" y="4207120"/>
              <a:ext cx="2514600" cy="593725"/>
            </p:xfrm>
            <a:graphic>
              <a:graphicData uri="http://schemas.openxmlformats.org/presentationml/2006/ole">
                <p:oleObj spid="_x0000_s103433" name="Equation" r:id="rId6" imgW="965160" imgH="228600" progId="Equation.DSMT4">
                  <p:embed/>
                </p:oleObj>
              </a:graphicData>
            </a:graphic>
          </p:graphicFrame>
          <p:graphicFrame>
            <p:nvGraphicFramePr>
              <p:cNvPr id="9232" name="Object 13"/>
              <p:cNvGraphicFramePr>
                <a:graphicFrameLocks noChangeAspect="1"/>
              </p:cNvGraphicFramePr>
              <p:nvPr/>
            </p:nvGraphicFramePr>
            <p:xfrm>
              <a:off x="252413" y="2863546"/>
              <a:ext cx="393700" cy="365125"/>
            </p:xfrm>
            <a:graphic>
              <a:graphicData uri="http://schemas.openxmlformats.org/presentationml/2006/ole">
                <p:oleObj spid="_x0000_s103434" name="Equation" r:id="rId7" imgW="177480" imgH="164880" progId="Equation.DSMT4">
                  <p:embed/>
                </p:oleObj>
              </a:graphicData>
            </a:graphic>
          </p:graphicFrame>
          <p:graphicFrame>
            <p:nvGraphicFramePr>
              <p:cNvPr id="9233" name="Object 14"/>
              <p:cNvGraphicFramePr>
                <a:graphicFrameLocks noChangeAspect="1"/>
              </p:cNvGraphicFramePr>
              <p:nvPr/>
            </p:nvGraphicFramePr>
            <p:xfrm>
              <a:off x="252413" y="3854146"/>
              <a:ext cx="393700" cy="420687"/>
            </p:xfrm>
            <a:graphic>
              <a:graphicData uri="http://schemas.openxmlformats.org/presentationml/2006/ole">
                <p:oleObj spid="_x0000_s103435" name="Equation" r:id="rId8" imgW="177480" imgH="190440" progId="Equation.DSMT4">
                  <p:embed/>
                </p:oleObj>
              </a:graphicData>
            </a:graphic>
          </p:graphicFrame>
          <p:graphicFrame>
            <p:nvGraphicFramePr>
              <p:cNvPr id="9235" name="Object 16"/>
              <p:cNvGraphicFramePr>
                <a:graphicFrameLocks noChangeAspect="1"/>
              </p:cNvGraphicFramePr>
              <p:nvPr/>
            </p:nvGraphicFramePr>
            <p:xfrm>
              <a:off x="3019425" y="3854146"/>
              <a:ext cx="307975" cy="420687"/>
            </p:xfrm>
            <a:graphic>
              <a:graphicData uri="http://schemas.openxmlformats.org/presentationml/2006/ole">
                <p:oleObj spid="_x0000_s103436" name="Equation" r:id="rId9" imgW="139680" imgH="190440" progId="Equation.DSMT4">
                  <p:embed/>
                </p:oleObj>
              </a:graphicData>
            </a:graphic>
          </p:graphicFrame>
        </p:grpSp>
        <p:grpSp>
          <p:nvGrpSpPr>
            <p:cNvPr id="61" name="Group 60"/>
            <p:cNvGrpSpPr/>
            <p:nvPr/>
          </p:nvGrpSpPr>
          <p:grpSpPr>
            <a:xfrm>
              <a:off x="5778500" y="1752600"/>
              <a:ext cx="3149600" cy="2279650"/>
              <a:chOff x="5778500" y="565640"/>
              <a:chExt cx="3149600" cy="2279650"/>
            </a:xfrm>
          </p:grpSpPr>
          <p:graphicFrame>
            <p:nvGraphicFramePr>
              <p:cNvPr id="49" name="Object 13"/>
              <p:cNvGraphicFramePr>
                <a:graphicFrameLocks noChangeAspect="1"/>
              </p:cNvGraphicFramePr>
              <p:nvPr/>
            </p:nvGraphicFramePr>
            <p:xfrm>
              <a:off x="5778500" y="914400"/>
              <a:ext cx="393700" cy="365125"/>
            </p:xfrm>
            <a:graphic>
              <a:graphicData uri="http://schemas.openxmlformats.org/presentationml/2006/ole">
                <p:oleObj spid="_x0000_s103437" name="Equation" r:id="rId10" imgW="177480" imgH="164880" progId="Equation.DSMT4">
                  <p:embed/>
                </p:oleObj>
              </a:graphicData>
            </a:graphic>
          </p:graphicFrame>
          <p:graphicFrame>
            <p:nvGraphicFramePr>
              <p:cNvPr id="2" name="Object 13"/>
              <p:cNvGraphicFramePr>
                <a:graphicFrameLocks noChangeAspect="1"/>
              </p:cNvGraphicFramePr>
              <p:nvPr/>
            </p:nvGraphicFramePr>
            <p:xfrm>
              <a:off x="8534400" y="914400"/>
              <a:ext cx="393700" cy="365125"/>
            </p:xfrm>
            <a:graphic>
              <a:graphicData uri="http://schemas.openxmlformats.org/presentationml/2006/ole">
                <p:oleObj spid="_x0000_s103438" name="Equation" r:id="rId11" imgW="177480" imgH="164880" progId="Equation.DSMT4">
                  <p:embed/>
                </p:oleObj>
              </a:graphicData>
            </a:graphic>
          </p:graphicFrame>
          <p:graphicFrame>
            <p:nvGraphicFramePr>
              <p:cNvPr id="52" name="Object 29"/>
              <p:cNvGraphicFramePr>
                <a:graphicFrameLocks noChangeAspect="1"/>
              </p:cNvGraphicFramePr>
              <p:nvPr/>
            </p:nvGraphicFramePr>
            <p:xfrm>
              <a:off x="8587152" y="2013440"/>
              <a:ext cx="280987" cy="365125"/>
            </p:xfrm>
            <a:graphic>
              <a:graphicData uri="http://schemas.openxmlformats.org/presentationml/2006/ole">
                <p:oleObj spid="_x0000_s103440" name="Equation" r:id="rId12" imgW="126720" imgH="164880" progId="Equation.DSMT4">
                  <p:embed/>
                </p:oleObj>
              </a:graphicData>
            </a:graphic>
          </p:graphicFrame>
          <p:graphicFrame>
            <p:nvGraphicFramePr>
              <p:cNvPr id="9224" name="Object 18"/>
              <p:cNvGraphicFramePr>
                <a:graphicFrameLocks noChangeAspect="1"/>
              </p:cNvGraphicFramePr>
              <p:nvPr/>
            </p:nvGraphicFramePr>
            <p:xfrm>
              <a:off x="6418264" y="565640"/>
              <a:ext cx="1843088" cy="660400"/>
            </p:xfrm>
            <a:graphic>
              <a:graphicData uri="http://schemas.openxmlformats.org/presentationml/2006/ole">
                <p:oleObj spid="_x0000_s103429" name="Equation" r:id="rId13" imgW="634680" imgH="228600" progId="Equation.DSMT4">
                  <p:embed/>
                </p:oleObj>
              </a:graphicData>
            </a:graphic>
          </p:graphicFrame>
          <p:graphicFrame>
            <p:nvGraphicFramePr>
              <p:cNvPr id="9225" name="Object 19"/>
              <p:cNvGraphicFramePr>
                <a:graphicFrameLocks noChangeAspect="1"/>
              </p:cNvGraphicFramePr>
              <p:nvPr/>
            </p:nvGraphicFramePr>
            <p:xfrm>
              <a:off x="6205539" y="2318240"/>
              <a:ext cx="2481263" cy="527050"/>
            </p:xfrm>
            <a:graphic>
              <a:graphicData uri="http://schemas.openxmlformats.org/presentationml/2006/ole">
                <p:oleObj spid="_x0000_s103430" name="Equation" r:id="rId14" imgW="952200" imgH="203040" progId="Equation.DSMT4">
                  <p:embed/>
                </p:oleObj>
              </a:graphicData>
            </a:graphic>
          </p:graphicFrame>
          <p:grpSp>
            <p:nvGrpSpPr>
              <p:cNvPr id="8" name="Group 20"/>
              <p:cNvGrpSpPr>
                <a:grpSpLocks/>
              </p:cNvGrpSpPr>
              <p:nvPr/>
            </p:nvGrpSpPr>
            <p:grpSpPr bwMode="auto">
              <a:xfrm>
                <a:off x="6197601" y="1099040"/>
                <a:ext cx="2286000" cy="1042988"/>
                <a:chOff x="288" y="1623"/>
                <a:chExt cx="1440" cy="657"/>
              </a:xfrm>
            </p:grpSpPr>
            <p:sp>
              <p:nvSpPr>
                <p:cNvPr id="9250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288" y="1623"/>
                  <a:ext cx="1440" cy="657"/>
                </a:xfrm>
                <a:prstGeom prst="line">
                  <a:avLst/>
                </a:prstGeom>
                <a:noFill/>
                <a:ln w="571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51" name="Line 22"/>
                <p:cNvSpPr>
                  <a:spLocks noChangeShapeType="1"/>
                </p:cNvSpPr>
                <p:nvPr/>
              </p:nvSpPr>
              <p:spPr bwMode="auto">
                <a:xfrm>
                  <a:off x="288" y="1623"/>
                  <a:ext cx="1440" cy="657"/>
                </a:xfrm>
                <a:prstGeom prst="line">
                  <a:avLst/>
                </a:prstGeom>
                <a:noFill/>
                <a:ln w="571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52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583" y="2116"/>
                  <a:ext cx="65" cy="37"/>
                </a:xfrm>
                <a:prstGeom prst="line">
                  <a:avLst/>
                </a:prstGeom>
                <a:noFill/>
                <a:ln w="57150">
                  <a:solidFill>
                    <a:schemeClr val="bg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53" name="Line 24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1433" y="1733"/>
                  <a:ext cx="66" cy="18"/>
                </a:xfrm>
                <a:prstGeom prst="line">
                  <a:avLst/>
                </a:prstGeom>
                <a:noFill/>
                <a:ln w="57150">
                  <a:solidFill>
                    <a:schemeClr val="bg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54" name="Line 25"/>
                <p:cNvSpPr>
                  <a:spLocks noChangeShapeType="1"/>
                </p:cNvSpPr>
                <p:nvPr/>
              </p:nvSpPr>
              <p:spPr bwMode="auto">
                <a:xfrm>
                  <a:off x="484" y="1714"/>
                  <a:ext cx="99" cy="37"/>
                </a:xfrm>
                <a:prstGeom prst="line">
                  <a:avLst/>
                </a:prstGeom>
                <a:noFill/>
                <a:ln w="57150">
                  <a:solidFill>
                    <a:schemeClr val="bg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55" name="Line 26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1431" y="2104"/>
                  <a:ext cx="37" cy="98"/>
                </a:xfrm>
                <a:prstGeom prst="line">
                  <a:avLst/>
                </a:prstGeom>
                <a:noFill/>
                <a:ln w="57150">
                  <a:solidFill>
                    <a:schemeClr val="bg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56" name="Oval 27"/>
                <p:cNvSpPr>
                  <a:spLocks noChangeArrowheads="1"/>
                </p:cNvSpPr>
                <p:nvPr/>
              </p:nvSpPr>
              <p:spPr bwMode="auto">
                <a:xfrm>
                  <a:off x="779" y="1730"/>
                  <a:ext cx="458" cy="4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9227" name="Object 29"/>
              <p:cNvGraphicFramePr>
                <a:graphicFrameLocks noChangeAspect="1"/>
              </p:cNvGraphicFramePr>
              <p:nvPr/>
            </p:nvGraphicFramePr>
            <p:xfrm>
              <a:off x="5819776" y="2013440"/>
              <a:ext cx="280988" cy="365125"/>
            </p:xfrm>
            <a:graphic>
              <a:graphicData uri="http://schemas.openxmlformats.org/presentationml/2006/ole">
                <p:oleObj spid="_x0000_s103431" name="Equation" r:id="rId15" imgW="126720" imgH="164880" progId="Equation.DSMT4">
                  <p:embed/>
                </p:oleObj>
              </a:graphicData>
            </a:graphic>
          </p:graphicFrame>
        </p:grpSp>
        <p:grpSp>
          <p:nvGrpSpPr>
            <p:cNvPr id="62" name="Group 61"/>
            <p:cNvGrpSpPr/>
            <p:nvPr/>
          </p:nvGrpSpPr>
          <p:grpSpPr>
            <a:xfrm>
              <a:off x="5791994" y="4305790"/>
              <a:ext cx="3122612" cy="2231535"/>
              <a:chOff x="5805488" y="4305790"/>
              <a:chExt cx="3122612" cy="2231535"/>
            </a:xfrm>
          </p:grpSpPr>
          <p:graphicFrame>
            <p:nvGraphicFramePr>
              <p:cNvPr id="55" name="Object 14"/>
              <p:cNvGraphicFramePr>
                <a:graphicFrameLocks noChangeAspect="1"/>
              </p:cNvGraphicFramePr>
              <p:nvPr/>
            </p:nvGraphicFramePr>
            <p:xfrm>
              <a:off x="8521700" y="5638800"/>
              <a:ext cx="393700" cy="420687"/>
            </p:xfrm>
            <a:graphic>
              <a:graphicData uri="http://schemas.openxmlformats.org/presentationml/2006/ole">
                <p:oleObj spid="_x0000_s103443" name="Equation" r:id="rId16" imgW="177480" imgH="190440" progId="Equation.DSMT4">
                  <p:embed/>
                </p:oleObj>
              </a:graphicData>
            </a:graphic>
          </p:graphicFrame>
          <p:graphicFrame>
            <p:nvGraphicFramePr>
              <p:cNvPr id="3" name="Object 13"/>
              <p:cNvGraphicFramePr>
                <a:graphicFrameLocks noChangeAspect="1"/>
              </p:cNvGraphicFramePr>
              <p:nvPr/>
            </p:nvGraphicFramePr>
            <p:xfrm>
              <a:off x="8534400" y="4664075"/>
              <a:ext cx="393700" cy="365125"/>
            </p:xfrm>
            <a:graphic>
              <a:graphicData uri="http://schemas.openxmlformats.org/presentationml/2006/ole">
                <p:oleObj spid="_x0000_s103439" name="Equation" r:id="rId17" imgW="177480" imgH="164880" progId="Equation.DSMT4">
                  <p:embed/>
                </p:oleObj>
              </a:graphicData>
            </a:graphic>
          </p:graphicFrame>
          <p:graphicFrame>
            <p:nvGraphicFramePr>
              <p:cNvPr id="9240" name="Object 29"/>
              <p:cNvGraphicFramePr>
                <a:graphicFrameLocks noChangeAspect="1"/>
              </p:cNvGraphicFramePr>
              <p:nvPr/>
            </p:nvGraphicFramePr>
            <p:xfrm>
              <a:off x="5815013" y="4572000"/>
              <a:ext cx="280987" cy="365125"/>
            </p:xfrm>
            <a:graphic>
              <a:graphicData uri="http://schemas.openxmlformats.org/presentationml/2006/ole">
                <p:oleObj spid="_x0000_s103441" name="Equation" r:id="rId18" imgW="126720" imgH="164880" progId="Equation.DSMT4">
                  <p:embed/>
                </p:oleObj>
              </a:graphicData>
            </a:graphic>
          </p:graphicFrame>
          <p:graphicFrame>
            <p:nvGraphicFramePr>
              <p:cNvPr id="9218" name="Object 33"/>
              <p:cNvGraphicFramePr>
                <a:graphicFrameLocks noChangeAspect="1"/>
              </p:cNvGraphicFramePr>
              <p:nvPr/>
            </p:nvGraphicFramePr>
            <p:xfrm>
              <a:off x="6416676" y="4305790"/>
              <a:ext cx="1843088" cy="660400"/>
            </p:xfrm>
            <a:graphic>
              <a:graphicData uri="http://schemas.openxmlformats.org/presentationml/2006/ole">
                <p:oleObj spid="_x0000_s103426" name="Equation" r:id="rId19" imgW="634680" imgH="228600" progId="Equation.DSMT4">
                  <p:embed/>
                </p:oleObj>
              </a:graphicData>
            </a:graphic>
          </p:graphicFrame>
          <p:graphicFrame>
            <p:nvGraphicFramePr>
              <p:cNvPr id="9219" name="Object 34"/>
              <p:cNvGraphicFramePr>
                <a:graphicFrameLocks noChangeAspect="1"/>
              </p:cNvGraphicFramePr>
              <p:nvPr/>
            </p:nvGraphicFramePr>
            <p:xfrm>
              <a:off x="6188076" y="5943600"/>
              <a:ext cx="2514600" cy="593725"/>
            </p:xfrm>
            <a:graphic>
              <a:graphicData uri="http://schemas.openxmlformats.org/presentationml/2006/ole">
                <p:oleObj spid="_x0000_s103427" name="Equation" r:id="rId20" imgW="965160" imgH="228600" progId="Equation.DSMT4">
                  <p:embed/>
                </p:oleObj>
              </a:graphicData>
            </a:graphic>
          </p:graphicFrame>
          <p:grpSp>
            <p:nvGrpSpPr>
              <p:cNvPr id="10" name="Group 35"/>
              <p:cNvGrpSpPr>
                <a:grpSpLocks/>
              </p:cNvGrpSpPr>
              <p:nvPr/>
            </p:nvGrpSpPr>
            <p:grpSpPr bwMode="auto">
              <a:xfrm>
                <a:off x="6196013" y="4839190"/>
                <a:ext cx="2286000" cy="1042988"/>
                <a:chOff x="288" y="1623"/>
                <a:chExt cx="1440" cy="657"/>
              </a:xfrm>
            </p:grpSpPr>
            <p:sp>
              <p:nvSpPr>
                <p:cNvPr id="9242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288" y="1623"/>
                  <a:ext cx="1440" cy="657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43" name="Line 37"/>
                <p:cNvSpPr>
                  <a:spLocks noChangeShapeType="1"/>
                </p:cNvSpPr>
                <p:nvPr/>
              </p:nvSpPr>
              <p:spPr bwMode="auto">
                <a:xfrm>
                  <a:off x="288" y="1623"/>
                  <a:ext cx="1440" cy="657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44" name="Line 38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583" y="2116"/>
                  <a:ext cx="65" cy="37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45" name="Line 39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1433" y="1733"/>
                  <a:ext cx="66" cy="18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46" name="Line 40"/>
                <p:cNvSpPr>
                  <a:spLocks noChangeShapeType="1"/>
                </p:cNvSpPr>
                <p:nvPr/>
              </p:nvSpPr>
              <p:spPr bwMode="auto">
                <a:xfrm>
                  <a:off x="484" y="1714"/>
                  <a:ext cx="99" cy="37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47" name="Line 41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1431" y="2104"/>
                  <a:ext cx="37" cy="98"/>
                </a:xfrm>
                <a:prstGeom prst="line">
                  <a:avLst/>
                </a:prstGeom>
                <a:noFill/>
                <a:ln w="57150">
                  <a:solidFill>
                    <a:schemeClr val="accent3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48" name="Oval 42"/>
                <p:cNvSpPr>
                  <a:spLocks noChangeArrowheads="1"/>
                </p:cNvSpPr>
                <p:nvPr/>
              </p:nvSpPr>
              <p:spPr bwMode="auto">
                <a:xfrm>
                  <a:off x="779" y="1730"/>
                  <a:ext cx="458" cy="4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9221" name="Object 44"/>
              <p:cNvGraphicFramePr>
                <a:graphicFrameLocks noChangeAspect="1"/>
              </p:cNvGraphicFramePr>
              <p:nvPr/>
            </p:nvGraphicFramePr>
            <p:xfrm>
              <a:off x="5805488" y="5688502"/>
              <a:ext cx="307975" cy="422275"/>
            </p:xfrm>
            <a:graphic>
              <a:graphicData uri="http://schemas.openxmlformats.org/presentationml/2006/ole">
                <p:oleObj spid="_x0000_s103428" name="Equation" r:id="rId21" imgW="139680" imgH="190440" progId="Equation.DSMT4">
                  <p:embed/>
                </p:oleObj>
              </a:graphicData>
            </a:graphic>
          </p:graphicFrame>
        </p:grpSp>
        <p:grpSp>
          <p:nvGrpSpPr>
            <p:cNvPr id="58" name="Group 57"/>
            <p:cNvGrpSpPr/>
            <p:nvPr/>
          </p:nvGrpSpPr>
          <p:grpSpPr>
            <a:xfrm>
              <a:off x="3429000" y="3259016"/>
              <a:ext cx="2179028" cy="1770184"/>
              <a:chOff x="3644412" y="2573216"/>
              <a:chExt cx="2179028" cy="1770184"/>
            </a:xfrm>
          </p:grpSpPr>
          <p:cxnSp>
            <p:nvCxnSpPr>
              <p:cNvPr id="53" name="Straight Arrow Connector 52"/>
              <p:cNvCxnSpPr/>
              <p:nvPr/>
            </p:nvCxnSpPr>
            <p:spPr bwMode="auto">
              <a:xfrm flipV="1">
                <a:off x="3650276" y="2573216"/>
                <a:ext cx="2088172" cy="923192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  <p:cxnSp>
            <p:nvCxnSpPr>
              <p:cNvPr id="56" name="Straight Arrow Connector 55"/>
              <p:cNvCxnSpPr/>
              <p:nvPr/>
            </p:nvCxnSpPr>
            <p:spPr bwMode="auto">
              <a:xfrm>
                <a:off x="3644412" y="3478824"/>
                <a:ext cx="2179028" cy="864576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</p:grpSp>
      </p:grpSp>
      <p:sp>
        <p:nvSpPr>
          <p:cNvPr id="65" name="TextBox 64"/>
          <p:cNvSpPr txBox="1"/>
          <p:nvPr/>
        </p:nvSpPr>
        <p:spPr>
          <a:xfrm>
            <a:off x="3067646" y="914400"/>
            <a:ext cx="3008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Too good to be true?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24260</TotalTime>
  <Words>2096</Words>
  <Application>Microsoft Office PowerPoint</Application>
  <PresentationFormat>On-screen Show (4:3)</PresentationFormat>
  <Paragraphs>476</Paragraphs>
  <Slides>52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4" baseType="lpstr">
      <vt:lpstr>Blank Presentation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</vt:vector>
  </TitlesOfParts>
  <Company>Fermilab-Astrophysics Theory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Rocky Kolb</dc:creator>
  <dc:description>Lecture #1, CERN Summer School Lectures, 2005</dc:description>
  <cp:lastModifiedBy>Rocky Kolb</cp:lastModifiedBy>
  <cp:revision>788</cp:revision>
  <cp:lastPrinted>2001-04-03T19:39:02Z</cp:lastPrinted>
  <dcterms:created xsi:type="dcterms:W3CDTF">2000-08-04T20:47:02Z</dcterms:created>
  <dcterms:modified xsi:type="dcterms:W3CDTF">2011-07-28T13:52:13Z</dcterms:modified>
</cp:coreProperties>
</file>