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287" r:id="rId2"/>
    <p:sldId id="364" r:id="rId3"/>
    <p:sldId id="359" r:id="rId4"/>
    <p:sldId id="369" r:id="rId5"/>
    <p:sldId id="370" r:id="rId6"/>
    <p:sldId id="371" r:id="rId7"/>
    <p:sldId id="372" r:id="rId8"/>
    <p:sldId id="373" r:id="rId9"/>
    <p:sldId id="363" r:id="rId10"/>
    <p:sldId id="374" r:id="rId11"/>
    <p:sldId id="37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2C40FC"/>
    <a:srgbClr val="ACA800"/>
    <a:srgbClr val="D1CC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4600" autoAdjust="0"/>
  </p:normalViewPr>
  <p:slideViewPr>
    <p:cSldViewPr snapToGrid="0">
      <p:cViewPr varScale="1">
        <p:scale>
          <a:sx n="93" d="100"/>
          <a:sy n="93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7A0A91F-CC67-448D-8F90-6216BAEA2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01A41A4-A1DF-44A5-9FD0-DF8D6F12FA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0C5D0-A0D8-4436-A4B3-73760150CF27}" type="slidenum">
              <a:rPr lang="de-DE">
                <a:cs typeface="Arial" charset="0"/>
              </a:rPr>
              <a:pPr/>
              <a:t>1</a:t>
            </a:fld>
            <a:endParaRPr lang="de-DE">
              <a:cs typeface="Arial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B8F64D7-45BD-4EB5-9357-DBC007BE7107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23988" y="1663700"/>
            <a:ext cx="6796087" cy="1081088"/>
          </a:xfrm>
        </p:spPr>
        <p:txBody>
          <a:bodyPr anchor="b"/>
          <a:lstStyle>
            <a:lvl1pPr algn="r">
              <a:lnSpc>
                <a:spcPct val="110000"/>
              </a:lnSpc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329113" y="2827338"/>
            <a:ext cx="3914775" cy="800100"/>
          </a:xfrm>
        </p:spPr>
        <p:txBody>
          <a:bodyPr tIns="45720" bIns="45720"/>
          <a:lstStyle>
            <a:lvl1pPr marL="0" indent="0" algn="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725" y="265113"/>
            <a:ext cx="2130425" cy="553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5275" y="265113"/>
            <a:ext cx="6242050" cy="553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2651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D16CEDFD-7EEA-40FF-A6D4-8EAECD0152B4}" type="slidenum">
              <a:rPr lang="de-DE" sz="1000"/>
              <a:pPr>
                <a:defRPr/>
              </a:pPr>
              <a:t>‹#›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478418" y="1663700"/>
            <a:ext cx="6796087" cy="1081088"/>
          </a:xfrm>
        </p:spPr>
        <p:txBody>
          <a:bodyPr/>
          <a:lstStyle/>
          <a:p>
            <a:pPr eaLnBrk="1" hangingPunct="1"/>
            <a:r>
              <a:rPr lang="en-GB" dirty="0" err="1" smtClean="0"/>
              <a:t>H→bb</a:t>
            </a:r>
            <a:r>
              <a:rPr lang="en-GB" dirty="0" smtClean="0"/>
              <a:t> Analysis for </a:t>
            </a:r>
            <a:r>
              <a:rPr lang="en-GB" dirty="0" smtClean="0"/>
              <a:t>the CDR</a:t>
            </a:r>
            <a:endParaRPr lang="en-CA" noProof="1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002971" y="2827337"/>
            <a:ext cx="6240918" cy="2256291"/>
          </a:xfrm>
        </p:spPr>
        <p:txBody>
          <a:bodyPr/>
          <a:lstStyle/>
          <a:p>
            <a:pPr eaLnBrk="1" hangingPunct="1"/>
            <a:r>
              <a:rPr lang="en-CA" noProof="1" smtClean="0">
                <a:latin typeface="Calibri" pitchFamily="34" charset="0"/>
              </a:rPr>
              <a:t>Tomáš Laštovička</a:t>
            </a:r>
          </a:p>
          <a:p>
            <a:pPr eaLnBrk="1" hangingPunct="1"/>
            <a:r>
              <a:rPr lang="en-CA" sz="2000" noProof="1" smtClean="0">
                <a:latin typeface="Calibri" pitchFamily="34" charset="0"/>
              </a:rPr>
              <a:t>WG6 Meeting 31</a:t>
            </a:r>
            <a:r>
              <a:rPr lang="en-US" sz="2000" dirty="0" smtClean="0">
                <a:latin typeface="Calibri" pitchFamily="34" charset="0"/>
              </a:rPr>
              <a:t>/8/2011</a:t>
            </a:r>
            <a:endParaRPr lang="en-CA" sz="2000" dirty="0" smtClean="0">
              <a:latin typeface="Calibri" pitchFamily="34" charset="0"/>
            </a:endParaRPr>
          </a:p>
          <a:p>
            <a:pPr eaLnBrk="1" hangingPunct="1"/>
            <a:endParaRPr lang="en-CA" noProof="1" smtClean="0">
              <a:latin typeface="Calibri" pitchFamily="34" charset="0"/>
            </a:endParaRPr>
          </a:p>
        </p:txBody>
      </p:sp>
      <p:pic>
        <p:nvPicPr>
          <p:cNvPr id="4" name="Picture 3" descr="CLIC-Logo-Color-7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740228"/>
            <a:ext cx="1394111" cy="1394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1 – Summary of samples</a:t>
            </a:r>
            <a:endParaRPr lang="en-CA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97572"/>
            <a:ext cx="9144000" cy="315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 – Summary of results</a:t>
            </a:r>
            <a:endParaRPr lang="en-CA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8223"/>
            <a:ext cx="9144000" cy="370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5756" y="5548046"/>
            <a:ext cx="8681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The </a:t>
            </a:r>
            <a:r>
              <a:rPr lang="en-US" sz="1800" dirty="0" err="1" smtClean="0">
                <a:solidFill>
                  <a:srgbClr val="0070C0"/>
                </a:solidFill>
                <a:latin typeface="Calibri" pitchFamily="34" charset="0"/>
              </a:rPr>
              <a:t>H→cc</a:t>
            </a:r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 channel was added to complement </a:t>
            </a:r>
            <a:r>
              <a:rPr lang="en-US" sz="1800" dirty="0" err="1" smtClean="0">
                <a:solidFill>
                  <a:srgbClr val="0070C0"/>
                </a:solidFill>
                <a:latin typeface="Calibri" pitchFamily="34" charset="0"/>
              </a:rPr>
              <a:t>H→bb</a:t>
            </a:r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results. The analysis itself is identical to that of the </a:t>
            </a:r>
            <a:r>
              <a:rPr lang="en-US" sz="1800" dirty="0" err="1" smtClean="0">
                <a:solidFill>
                  <a:srgbClr val="0070C0"/>
                </a:solidFill>
                <a:latin typeface="Calibri" pitchFamily="34" charset="0"/>
              </a:rPr>
              <a:t>H→bb</a:t>
            </a:r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latin typeface="Calibri" pitchFamily="34" charset="0"/>
              </a:rPr>
              <a:t>and only signal/background in the NN training is flagged accordingly.</a:t>
            </a:r>
            <a:endParaRPr lang="en-CA" sz="18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update of changes/additions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489075"/>
            <a:ext cx="8524875" cy="4716516"/>
          </a:xfrm>
        </p:spPr>
        <p:txBody>
          <a:bodyPr/>
          <a:lstStyle/>
          <a:p>
            <a:r>
              <a:rPr lang="en-US" dirty="0" smtClean="0"/>
              <a:t>Primary vertex </a:t>
            </a:r>
            <a:r>
              <a:rPr lang="en-US" dirty="0" smtClean="0"/>
              <a:t>reconstruction studied in more detail</a:t>
            </a:r>
          </a:p>
          <a:p>
            <a:pPr lvl="1"/>
            <a:r>
              <a:rPr lang="en-US" dirty="0" smtClean="0"/>
              <a:t>allows one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draw conclusions regarding secondary vertices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598 sample </a:t>
            </a:r>
            <a:r>
              <a:rPr lang="en-US" dirty="0" smtClean="0"/>
              <a:t>(</a:t>
            </a:r>
            <a:r>
              <a:rPr lang="en-US" dirty="0" err="1" smtClean="0"/>
              <a:t>qqe</a:t>
            </a:r>
            <a:r>
              <a:rPr lang="en-US" dirty="0" smtClean="0">
                <a:sym typeface="Symbol"/>
              </a:rPr>
              <a:t></a:t>
            </a:r>
            <a:r>
              <a:rPr lang="en-US" dirty="0" smtClean="0"/>
              <a:t>) did </a:t>
            </a:r>
            <a:r>
              <a:rPr lang="en-US" dirty="0" smtClean="0"/>
              <a:t>not contain b quarks</a:t>
            </a:r>
            <a:endParaRPr lang="en-CA" dirty="0" smtClean="0"/>
          </a:p>
          <a:p>
            <a:pPr lvl="1"/>
            <a:r>
              <a:rPr lang="en-US" dirty="0" smtClean="0"/>
              <a:t>negligible effect, checked with</a:t>
            </a:r>
          </a:p>
          <a:p>
            <a:pPr lvl="1"/>
            <a:r>
              <a:rPr lang="en-US" dirty="0" smtClean="0"/>
              <a:t>sample 649, added to the analysis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Polar angle cut relaxed</a:t>
            </a:r>
          </a:p>
          <a:p>
            <a:pPr lvl="1"/>
            <a:r>
              <a:rPr lang="en-US" dirty="0" smtClean="0"/>
              <a:t>it</a:t>
            </a:r>
            <a:r>
              <a:rPr lang="en-US" dirty="0" smtClean="0"/>
              <a:t> </a:t>
            </a:r>
            <a:r>
              <a:rPr lang="en-US" dirty="0" smtClean="0"/>
              <a:t>was selecting the central barrel only</a:t>
            </a:r>
          </a:p>
          <a:p>
            <a:pPr lvl="1"/>
            <a:r>
              <a:rPr lang="en-US" dirty="0" smtClean="0"/>
              <a:t>max(|</a:t>
            </a:r>
            <a:r>
              <a:rPr lang="el-GR" dirty="0" smtClean="0"/>
              <a:t>η</a:t>
            </a:r>
            <a:r>
              <a:rPr lang="en-US" baseline="-25000" dirty="0" smtClean="0"/>
              <a:t>1</a:t>
            </a:r>
            <a:r>
              <a:rPr lang="en-US" dirty="0" smtClean="0"/>
              <a:t>|,|</a:t>
            </a:r>
            <a:r>
              <a:rPr lang="el-GR" dirty="0" smtClean="0"/>
              <a:t>η</a:t>
            </a:r>
            <a:r>
              <a:rPr lang="en-US" baseline="-25000" dirty="0" smtClean="0"/>
              <a:t>2</a:t>
            </a:r>
            <a:r>
              <a:rPr lang="en-US" dirty="0" smtClean="0"/>
              <a:t>|) added to neural net inputs</a:t>
            </a:r>
          </a:p>
          <a:p>
            <a:pPr lvl="1"/>
            <a:r>
              <a:rPr lang="en-US" dirty="0" smtClean="0"/>
              <a:t>leads to a modest </a:t>
            </a:r>
            <a:r>
              <a:rPr lang="en-US" dirty="0" smtClean="0"/>
              <a:t>improvement and to utilization of the forward caps 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cap="none" dirty="0" smtClean="0">
                <a:solidFill>
                  <a:schemeClr val="tx1"/>
                </a:solidFill>
              </a:rPr>
              <a:t/>
            </a:r>
            <a:br>
              <a:rPr lang="en-US" sz="3600" cap="none" dirty="0" smtClean="0">
                <a:solidFill>
                  <a:schemeClr val="tx1"/>
                </a:solidFill>
              </a:rPr>
            </a:br>
            <a:r>
              <a:rPr lang="en-US" sz="3600" cap="none" dirty="0" smtClean="0">
                <a:solidFill>
                  <a:schemeClr val="tx1"/>
                </a:solidFill>
              </a:rPr>
              <a:t>Drafts of plots/tables for the CDR</a:t>
            </a:r>
            <a:endParaRPr lang="en-CA" sz="3600" cap="none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097" y="1191319"/>
            <a:ext cx="42957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vertex reconstruction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Done with 636 sample (</a:t>
            </a:r>
            <a:r>
              <a:rPr lang="en-US" dirty="0" err="1" smtClean="0"/>
              <a:t>qq</a:t>
            </a:r>
            <a:r>
              <a:rPr lang="en-US" dirty="0" smtClean="0">
                <a:sym typeface="Symbol"/>
              </a:rPr>
              <a:t></a:t>
            </a:r>
            <a:r>
              <a:rPr lang="en-US" dirty="0" smtClean="0"/>
              <a:t>), only light quark jets selected (</a:t>
            </a:r>
            <a:r>
              <a:rPr lang="en-US" dirty="0" err="1" smtClean="0"/>
              <a:t>u,d,s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60BX overlay, full </a:t>
            </a:r>
            <a:r>
              <a:rPr lang="en-US" dirty="0" err="1" smtClean="0"/>
              <a:t>Sim</a:t>
            </a:r>
            <a:r>
              <a:rPr lang="en-US" dirty="0" smtClean="0"/>
              <a:t>/</a:t>
            </a:r>
            <a:r>
              <a:rPr lang="en-US" dirty="0" err="1" smtClean="0"/>
              <a:t>Rec</a:t>
            </a:r>
            <a:r>
              <a:rPr lang="en-US" dirty="0" smtClean="0"/>
              <a:t>, ISR, …</a:t>
            </a:r>
          </a:p>
          <a:p>
            <a:pPr lvl="1"/>
            <a:r>
              <a:rPr lang="en-US" dirty="0" smtClean="0"/>
              <a:t>Resolution in x-y (green) and z (blue)  and </a:t>
            </a:r>
            <a:r>
              <a:rPr lang="en-US" dirty="0" err="1" smtClean="0"/>
              <a:t>vtx</a:t>
            </a:r>
            <a:r>
              <a:rPr lang="en-US" dirty="0" smtClean="0"/>
              <a:t> position in x-y for n</a:t>
            </a:r>
            <a:r>
              <a:rPr lang="en-US" baseline="-25000" dirty="0" smtClean="0"/>
              <a:t>tracks</a:t>
            </a:r>
            <a:r>
              <a:rPr lang="en-US" dirty="0" smtClean="0"/>
              <a:t> &gt; 20 </a:t>
            </a:r>
            <a:endParaRPr lang="en-CA" dirty="0"/>
          </a:p>
        </p:txBody>
      </p:sp>
      <p:graphicFrame>
        <p:nvGraphicFramePr>
          <p:cNvPr id="29700" name="Content Placeholder 3"/>
          <p:cNvGraphicFramePr>
            <a:graphicFrameLocks noChangeAspect="1"/>
          </p:cNvGraphicFramePr>
          <p:nvPr/>
        </p:nvGraphicFramePr>
        <p:xfrm>
          <a:off x="123288" y="2734156"/>
          <a:ext cx="4602163" cy="3449637"/>
        </p:xfrm>
        <a:graphic>
          <a:graphicData uri="http://schemas.openxmlformats.org/presentationml/2006/ole">
            <p:oleObj spid="_x0000_s29700" name="Acrobat Document" r:id="rId3" imgW="5401429" imgH="4048690" progId="AcroExch.Document.7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4409538" y="2748443"/>
          <a:ext cx="4584700" cy="3435350"/>
        </p:xfrm>
        <a:graphic>
          <a:graphicData uri="http://schemas.openxmlformats.org/presentationml/2006/ole">
            <p:oleObj spid="_x0000_s29699" name="Acrobat Document" r:id="rId4" imgW="5401429" imgH="404869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66463"/>
            <a:ext cx="8524875" cy="4435850"/>
          </a:xfrm>
        </p:spPr>
        <p:txBody>
          <a:bodyPr/>
          <a:lstStyle/>
          <a:p>
            <a:r>
              <a:rPr lang="en-US" dirty="0" smtClean="0"/>
              <a:t>The usual b-tag plot</a:t>
            </a:r>
          </a:p>
          <a:p>
            <a:pPr lvl="1"/>
            <a:r>
              <a:rPr lang="en-US" dirty="0" err="1" smtClean="0"/>
              <a:t>m</a:t>
            </a:r>
            <a:r>
              <a:rPr lang="en-US" dirty="0" err="1" smtClean="0"/>
              <a:t>is</a:t>
            </a:r>
            <a:r>
              <a:rPr lang="en-US" dirty="0" smtClean="0"/>
              <a:t>-tag rate for c (blue) and light (green) jets as a function of b-tag efficiency</a:t>
            </a:r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omplemented by a similar plot for c-tag (worse performance, as expected) with b-jets (red) and light jets (green)</a:t>
            </a:r>
            <a:endParaRPr lang="en-CA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0" y="2866610"/>
          <a:ext cx="4564063" cy="3421062"/>
        </p:xfrm>
        <a:graphic>
          <a:graphicData uri="http://schemas.openxmlformats.org/presentationml/2006/ole">
            <p:oleObj spid="_x0000_s30722" name="Acrobat Document" r:id="rId3" imgW="5401429" imgH="4048690" progId="AcroExch.Document.7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4522787" y="2861756"/>
          <a:ext cx="4621213" cy="3462337"/>
        </p:xfrm>
        <a:graphic>
          <a:graphicData uri="http://schemas.openxmlformats.org/presentationml/2006/ole">
            <p:oleObj spid="_x0000_s30723" name="Acrobat Document" r:id="rId4" imgW="5401429" imgH="404869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 control plots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ability to separate signal and background of the two most separating variables</a:t>
            </a:r>
          </a:p>
          <a:p>
            <a:pPr lvl="1"/>
            <a:r>
              <a:rPr lang="en-US" dirty="0" smtClean="0"/>
              <a:t>the invariant mass of jet-pair and a sum of their </a:t>
            </a:r>
            <a:r>
              <a:rPr lang="en-US" dirty="0" err="1" smtClean="0"/>
              <a:t>flavour</a:t>
            </a:r>
            <a:r>
              <a:rPr lang="en-US" dirty="0" smtClean="0"/>
              <a:t> tags.</a:t>
            </a:r>
            <a:endParaRPr lang="en-CA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2735296"/>
            <a:ext cx="9144000" cy="3462248"/>
            <a:chOff x="0" y="2550364"/>
            <a:chExt cx="9144000" cy="3462248"/>
          </a:xfrm>
        </p:grpSpPr>
        <p:graphicFrame>
          <p:nvGraphicFramePr>
            <p:cNvPr id="31746" name="Content Placeholder 3"/>
            <p:cNvGraphicFramePr>
              <a:graphicFrameLocks noChangeAspect="1"/>
            </p:cNvGraphicFramePr>
            <p:nvPr/>
          </p:nvGraphicFramePr>
          <p:xfrm>
            <a:off x="0" y="2550364"/>
            <a:ext cx="4613275" cy="3457575"/>
          </p:xfrm>
          <a:graphic>
            <a:graphicData uri="http://schemas.openxmlformats.org/presentationml/2006/ole">
              <p:oleObj spid="_x0000_s31746" name="Acrobat Document" r:id="rId3" imgW="5401429" imgH="4048690" progId="AcroExch.Document.7">
                <p:embed/>
              </p:oleObj>
            </a:graphicData>
          </a:graphic>
        </p:graphicFrame>
        <p:graphicFrame>
          <p:nvGraphicFramePr>
            <p:cNvPr id="31747" name="Object 3"/>
            <p:cNvGraphicFramePr>
              <a:graphicFrameLocks noChangeAspect="1"/>
            </p:cNvGraphicFramePr>
            <p:nvPr/>
          </p:nvGraphicFramePr>
          <p:xfrm>
            <a:off x="4559300" y="2577262"/>
            <a:ext cx="4584700" cy="3435350"/>
          </p:xfrm>
          <a:graphic>
            <a:graphicData uri="http://schemas.openxmlformats.org/presentationml/2006/ole">
              <p:oleObj spid="_x0000_s31747" name="Acrobat Document" r:id="rId4" imgW="5401429" imgH="4048690" progId="AcroExch.Document.7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 output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Demonstrates the separation of signal with the </a:t>
            </a:r>
            <a:r>
              <a:rPr lang="en-US" dirty="0" smtClean="0"/>
              <a:t>signal selection neural net</a:t>
            </a:r>
          </a:p>
          <a:p>
            <a:pPr lvl="1"/>
            <a:r>
              <a:rPr lang="en-US" dirty="0" smtClean="0"/>
              <a:t>arrow </a:t>
            </a:r>
            <a:r>
              <a:rPr lang="en-US" dirty="0" smtClean="0"/>
              <a:t>= working </a:t>
            </a:r>
            <a:r>
              <a:rPr lang="en-US" dirty="0" smtClean="0"/>
              <a:t>point; </a:t>
            </a:r>
            <a:r>
              <a:rPr lang="en-US" dirty="0" smtClean="0"/>
              <a:t>omits low values due to huge background statistics in bins.</a:t>
            </a:r>
            <a:endParaRPr lang="en-CA" dirty="0" smtClean="0"/>
          </a:p>
          <a:p>
            <a:endParaRPr lang="en-CA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779855" y="2491376"/>
          <a:ext cx="5400675" cy="4048125"/>
        </p:xfrm>
        <a:graphic>
          <a:graphicData uri="http://schemas.openxmlformats.org/presentationml/2006/ole">
            <p:oleObj spid="_x0000_s32770" name="Acrobat Document" r:id="rId3" imgW="5401429" imgH="404869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 performance and working point selection plots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uncertainty and signal purity as a function of signal selection efficiency</a:t>
            </a:r>
          </a:p>
          <a:p>
            <a:pPr lvl="1"/>
            <a:r>
              <a:rPr lang="en-US" dirty="0" smtClean="0"/>
              <a:t>show </a:t>
            </a:r>
            <a:r>
              <a:rPr lang="en-US" dirty="0" smtClean="0"/>
              <a:t>rather </a:t>
            </a:r>
            <a:r>
              <a:rPr lang="en-US" dirty="0" smtClean="0"/>
              <a:t>uncertainty flat </a:t>
            </a:r>
            <a:r>
              <a:rPr lang="en-US" dirty="0" smtClean="0"/>
              <a:t>behavior, combined with purity allows for </a:t>
            </a:r>
            <a:r>
              <a:rPr lang="en-US" dirty="0" smtClean="0"/>
              <a:t>a proper working </a:t>
            </a:r>
            <a:r>
              <a:rPr lang="en-US" dirty="0" smtClean="0"/>
              <a:t>point selection</a:t>
            </a:r>
            <a:endParaRPr lang="en-CA" dirty="0" smtClean="0"/>
          </a:p>
          <a:p>
            <a:pPr lvl="1"/>
            <a:endParaRPr lang="en-CA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2867417"/>
            <a:ext cx="9144000" cy="3455988"/>
            <a:chOff x="0" y="2826321"/>
            <a:chExt cx="9144000" cy="3455988"/>
          </a:xfrm>
        </p:grpSpPr>
        <p:graphicFrame>
          <p:nvGraphicFramePr>
            <p:cNvPr id="33794" name="Content Placeholder 3"/>
            <p:cNvGraphicFramePr>
              <a:graphicFrameLocks noChangeAspect="1"/>
            </p:cNvGraphicFramePr>
            <p:nvPr/>
          </p:nvGraphicFramePr>
          <p:xfrm>
            <a:off x="0" y="2826321"/>
            <a:ext cx="4610100" cy="3455988"/>
          </p:xfrm>
          <a:graphic>
            <a:graphicData uri="http://schemas.openxmlformats.org/presentationml/2006/ole">
              <p:oleObj spid="_x0000_s33794" name="Acrobat Document" r:id="rId3" imgW="5401429" imgH="4048690" progId="AcroExch.Document.7">
                <p:embed/>
              </p:oleObj>
            </a:graphicData>
          </a:graphic>
        </p:graphicFrame>
        <p:graphicFrame>
          <p:nvGraphicFramePr>
            <p:cNvPr id="33795" name="Object 3"/>
            <p:cNvGraphicFramePr>
              <a:graphicFrameLocks noChangeAspect="1"/>
            </p:cNvGraphicFramePr>
            <p:nvPr/>
          </p:nvGraphicFramePr>
          <p:xfrm>
            <a:off x="4556125" y="2840698"/>
            <a:ext cx="4587875" cy="3438525"/>
          </p:xfrm>
          <a:graphic>
            <a:graphicData uri="http://schemas.openxmlformats.org/presentationml/2006/ole">
              <p:oleObj spid="_x0000_s33795" name="Acrobat Document" r:id="rId4" imgW="5401429" imgH="4048690" progId="AcroExch.Document.7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smtClean="0"/>
              <a:t>peak over the 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76737"/>
            <a:ext cx="8524875" cy="4425576"/>
          </a:xfrm>
        </p:spPr>
        <p:txBody>
          <a:bodyPr/>
          <a:lstStyle/>
          <a:p>
            <a:r>
              <a:rPr lang="en-US" dirty="0" smtClean="0"/>
              <a:t>Illustrates invariant mass reconstruction at low p</a:t>
            </a:r>
            <a:r>
              <a:rPr lang="en-US" baseline="-25000" dirty="0" smtClean="0"/>
              <a:t>T</a:t>
            </a:r>
            <a:r>
              <a:rPr lang="en-US" dirty="0" smtClean="0"/>
              <a:t>/E</a:t>
            </a:r>
          </a:p>
          <a:p>
            <a:pPr lvl="1"/>
            <a:r>
              <a:rPr lang="en-US" dirty="0" smtClean="0"/>
              <a:t>Analysis background (yellow) and signal (blue); i.e. Z-peak vs. Higgs-peak</a:t>
            </a:r>
          </a:p>
          <a:p>
            <a:pPr lvl="1"/>
            <a:r>
              <a:rPr lang="en-US" dirty="0" smtClean="0"/>
              <a:t>Signal purity strongly depends on the invariant mass reconstruction.</a:t>
            </a:r>
            <a:endParaRPr lang="en-US" dirty="0" smtClean="0"/>
          </a:p>
        </p:txBody>
      </p:sp>
      <p:graphicFrame>
        <p:nvGraphicFramePr>
          <p:cNvPr id="28673" name="Content Placeholder 3"/>
          <p:cNvGraphicFramePr>
            <a:graphicFrameLocks noChangeAspect="1"/>
          </p:cNvGraphicFramePr>
          <p:nvPr/>
        </p:nvGraphicFramePr>
        <p:xfrm>
          <a:off x="2126751" y="2487185"/>
          <a:ext cx="4810125" cy="4064000"/>
        </p:xfrm>
        <a:graphic>
          <a:graphicData uri="http://schemas.openxmlformats.org/presentationml/2006/ole">
            <p:oleObj spid="_x0000_s28673" name="Acrobat Document" r:id="rId3" imgW="5401429" imgH="4563112" progId="AcroExch.Document.7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10083</TotalTime>
  <Words>373</Words>
  <Application>Microsoft Office PowerPoint</Application>
  <PresentationFormat>On-screen Show 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Standarddesign</vt:lpstr>
      <vt:lpstr>Acrobat Document</vt:lpstr>
      <vt:lpstr>H→bb Analysis for the CDR</vt:lpstr>
      <vt:lpstr>Quick update of changes/additions</vt:lpstr>
      <vt:lpstr> Drafts of plots/tables for the CDR</vt:lpstr>
      <vt:lpstr>Primary vertex reconstruction</vt:lpstr>
      <vt:lpstr>Flavour tagging</vt:lpstr>
      <vt:lpstr>Stacked control plots</vt:lpstr>
      <vt:lpstr>Neural net output</vt:lpstr>
      <vt:lpstr>NN performance and working point selection plots</vt:lpstr>
      <vt:lpstr>Higgs peak over the background</vt:lpstr>
      <vt:lpstr>Table 1 – Summary of samples</vt:lpstr>
      <vt:lpstr>Table 2 – Summary of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tomas</dc:creator>
  <dc:description>PresentationLoad.com</dc:description>
  <cp:lastModifiedBy>Tomas</cp:lastModifiedBy>
  <cp:revision>927</cp:revision>
  <dcterms:created xsi:type="dcterms:W3CDTF">2007-11-27T23:54:21Z</dcterms:created>
  <dcterms:modified xsi:type="dcterms:W3CDTF">2011-08-31T11:21:57Z</dcterms:modified>
</cp:coreProperties>
</file>