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2" r:id="rId2"/>
    <p:sldId id="256" r:id="rId3"/>
    <p:sldId id="297" r:id="rId4"/>
    <p:sldId id="293" r:id="rId5"/>
    <p:sldId id="263" r:id="rId6"/>
    <p:sldId id="265" r:id="rId7"/>
    <p:sldId id="264" r:id="rId8"/>
    <p:sldId id="266" r:id="rId9"/>
    <p:sldId id="289" r:id="rId10"/>
    <p:sldId id="290" r:id="rId11"/>
    <p:sldId id="295" r:id="rId12"/>
    <p:sldId id="296" r:id="rId13"/>
    <p:sldId id="292" r:id="rId14"/>
    <p:sldId id="273" r:id="rId15"/>
    <p:sldId id="291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0" autoAdjust="0"/>
    <p:restoredTop sz="92750" autoAdjust="0"/>
  </p:normalViewPr>
  <p:slideViewPr>
    <p:cSldViewPr snapToGrid="0">
      <p:cViewPr varScale="1">
        <p:scale>
          <a:sx n="65" d="100"/>
          <a:sy n="65" d="100"/>
        </p:scale>
        <p:origin x="64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180B0-599B-42AE-9440-6F36D1F0F99C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D1BF7-5880-43D5-81A2-3FBAE0D33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57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82EC9-C2B8-49A0-A4F4-7A7D10B5506C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/>
        </p:spPr>
        <p:txBody>
          <a:bodyPr/>
          <a:lstStyle/>
          <a:p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8" rIns="92075" bIns="46038"/>
          <a:lstStyle/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76469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9E4170-9AAE-4FF9-B29C-AC836C73A578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/>
        </p:spPr>
        <p:txBody>
          <a:bodyPr/>
          <a:lstStyle/>
          <a:p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8" rIns="92075" bIns="46038"/>
          <a:lstStyle/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80081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77A765-2AFD-4056-8F21-BC6CDB5F332E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92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51606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5B10C-0F7E-4929-B202-FB44A8881E9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792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7634F-5639-49F6-8497-08712AB6470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58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255A95-ADEF-8C65-5A4B-6A3DED8F4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C07BE2B-A7EF-11E5-9DC1-687A357B73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33D0929-C855-C6A0-5AF3-714A87303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1BFF278-DABD-52CF-3495-B1A48CB57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A50BA7F-F083-D707-5645-F30587D2C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43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9FECEC-88EF-FC9E-4F76-114D12F15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5D6BB4C-AE5D-B9A9-B409-577ADEE97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02C04A7-4B55-201B-C042-DFBC53BF5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D84625C-03C8-A787-66FF-58FD397AC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508878D-1B2C-D8DA-8905-37A635705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91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097B179-1497-FED6-265C-5F9A90A85E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BCDBD29-D530-A2B9-4CB3-891C30205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66346A4-D10A-1A99-8FAF-5F03DDB9E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E68053-0AF3-F946-3407-E2CE0B48C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1ADBC73-2F8E-0BFB-499D-2F1A2E80C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862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BCBB07-30FB-31F2-8BA0-34E3CFB48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49B720-4A16-B7B6-EB94-FBEDC66C9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BD9DC0C-4A67-9735-E704-1C6F8311F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5816479-8770-92F4-6507-0DB1D2061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7613AB1-1867-1CEB-CD5E-A50903B7A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083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038D1D-776A-66F6-EABA-9886EA9CC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399D6ED-6D29-E00B-E3C2-2E4C20F6D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A70ECA-4F6E-96AD-25EE-00B6E65EF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590E549-BE45-6546-7906-8D48B5391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152AD4F-DDB8-46CC-7D83-C681B0291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463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5E7218-CCA4-6C72-3F20-352C495DF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46EA6A8-4276-8492-B70D-A951234BC3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24FDA84-E137-F5AE-7360-AFB60BC42C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61BDC4-1F1D-CE07-34C7-24C8E046A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CDBAD3C-2983-5CF8-9F94-A04FF832C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D80AFF5-C425-A8C7-F440-E97807664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6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6A360F-C881-DD69-1FCC-579B5F293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98A3436-3402-6B35-A50E-19074FABE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6B073C2-4CE0-E00A-7C76-384939ADAC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EE4543C-26EE-B5D8-9361-869535A15C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BA9B637-3E07-E2E3-6773-4C97A5A9C6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D02B19E-16BC-5E9B-98F4-5BEA6ECF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37E5D84-D338-6472-98A0-D8B90DAED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068B914-6B8A-7BBD-DE39-062DF79DF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322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6F8532-12AC-707B-2FDE-AFD312913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20193B4-39FE-3A76-F46A-79FA61E10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FC081BF-0468-106D-1AF0-36D2CD4CF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E8B1DF1-7F2E-03C7-8DCE-E7955D7E5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844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ADC6E92-D1AD-8A40-5F6B-A138EA3DD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CD435EA-8F8F-49CF-41FD-C8C3AF53D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04B2287-4D50-F222-C787-04A4CCC9A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65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4BEEBE-CF17-6906-E142-55063C837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F89A357-24EC-2B7C-FB57-61037BC2E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8F8CC5D-297A-69AE-0CEE-4F9C2BBE1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5E31E33-B449-46C0-CBE9-949501A5F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5DD7337-FAED-1132-2619-BD9BF8892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C7648A4-BD76-039E-34A1-AFC8C71D7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297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8FC4F6-C59C-59AC-928D-01B784F90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CBD0B917-FBD8-211C-68F6-837B1CDA1F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86DFA96-578F-591C-A5E6-2759D267E0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90F8472-FBC3-BAD3-D4D4-BB8DE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C5DAA5A-3CC0-B411-926B-20814BC1B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F90A9AE-A908-3FF6-BD88-4463DD193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085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008FFD-596A-5BCF-2FB2-DD40B497A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60C4F67-F0DA-BF99-B726-562AABD888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3041EEC-635F-8057-A09C-091A5CD1FE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5516A-A5CC-4D6D-8141-3B111E63231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F74989A-F6B9-0935-1586-DE0CCF42BA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9CB88E4-79D3-5084-8F88-BBD8AEF14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3764B-0D5A-40EB-8FD4-A242B7BFE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39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emf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G"/><Relationship Id="rId3" Type="http://schemas.openxmlformats.org/officeDocument/2006/relationships/image" Target="../media/image39.JPG"/><Relationship Id="rId7" Type="http://schemas.openxmlformats.org/officeDocument/2006/relationships/image" Target="../media/image43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10" Type="http://schemas.openxmlformats.org/officeDocument/2006/relationships/image" Target="../media/image46.JPG"/><Relationship Id="rId4" Type="http://schemas.openxmlformats.org/officeDocument/2006/relationships/image" Target="../media/image40.JPG"/><Relationship Id="rId9" Type="http://schemas.openxmlformats.org/officeDocument/2006/relationships/image" Target="../media/image4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7A938A6-6E94-E122-AEEC-403C7052FB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514FB4E-54F2-387A-FE58-AF93A4F4A7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19" y="973778"/>
            <a:ext cx="6430426" cy="425136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EEFF115-5DF8-292F-4E4B-12D284DF4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438" y="973778"/>
            <a:ext cx="3674828" cy="234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F5AC84B-AF44-9B47-961B-B407C4EA03D4}"/>
              </a:ext>
            </a:extLst>
          </p:cNvPr>
          <p:cNvSpPr txBox="1"/>
          <p:nvPr/>
        </p:nvSpPr>
        <p:spPr>
          <a:xfrm>
            <a:off x="2692730" y="239736"/>
            <a:ext cx="7888184" cy="595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2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history of colliding beams in Novosibirsk</a:t>
            </a:r>
            <a:endParaRPr lang="ru-RU" sz="3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AF173D0-8F1F-CBF3-D141-7591134A10A5}"/>
              </a:ext>
            </a:extLst>
          </p:cNvPr>
          <p:cNvSpPr txBox="1"/>
          <p:nvPr/>
        </p:nvSpPr>
        <p:spPr>
          <a:xfrm>
            <a:off x="8456622" y="4493696"/>
            <a:ext cx="3328459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200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Alexandr</a:t>
            </a:r>
            <a:r>
              <a:rPr lang="en-US" sz="3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Skrinsky   </a:t>
            </a:r>
            <a:endParaRPr lang="ru-RU" sz="3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0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700" y="140482"/>
            <a:ext cx="10515600" cy="1325563"/>
          </a:xfrm>
        </p:spPr>
        <p:txBody>
          <a:bodyPr/>
          <a:lstStyle/>
          <a:p>
            <a:r>
              <a:rPr lang="en-US" b="1" dirty="0"/>
              <a:t>VEPP-2000</a:t>
            </a:r>
            <a:endParaRPr lang="ru-RU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8D76-E925-4834-9252-CB507BD6FEB2}" type="slidenum">
              <a:rPr lang="ru-RU" smtClean="0"/>
              <a:t>10</a:t>
            </a:fld>
            <a:endParaRPr lang="ru-RU" dirty="0"/>
          </a:p>
        </p:txBody>
      </p:sp>
      <p:pic>
        <p:nvPicPr>
          <p:cNvPr id="712" name="Рисунок 7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360" y="230002"/>
            <a:ext cx="8203474" cy="1219746"/>
          </a:xfrm>
          <a:prstGeom prst="rect">
            <a:avLst/>
          </a:prstGeom>
        </p:spPr>
      </p:pic>
      <p:sp>
        <p:nvSpPr>
          <p:cNvPr id="713" name="TextBox 712"/>
          <p:cNvSpPr txBox="1"/>
          <p:nvPr/>
        </p:nvSpPr>
        <p:spPr>
          <a:xfrm>
            <a:off x="6308890" y="251300"/>
            <a:ext cx="271605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250 m beamline</a:t>
            </a:r>
          </a:p>
        </p:txBody>
      </p:sp>
      <p:sp>
        <p:nvSpPr>
          <p:cNvPr id="715" name="TextBox 714"/>
          <p:cNvSpPr txBox="1"/>
          <p:nvPr/>
        </p:nvSpPr>
        <p:spPr>
          <a:xfrm>
            <a:off x="3841422" y="1068971"/>
            <a:ext cx="1969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Injection complex </a:t>
            </a:r>
            <a:endParaRPr lang="ru-RU" dirty="0"/>
          </a:p>
        </p:txBody>
      </p:sp>
      <p:sp>
        <p:nvSpPr>
          <p:cNvPr id="716" name="TextBox 715"/>
          <p:cNvSpPr txBox="1"/>
          <p:nvPr/>
        </p:nvSpPr>
        <p:spPr>
          <a:xfrm>
            <a:off x="10658738" y="566703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VEPP-2000</a:t>
            </a:r>
            <a:endParaRPr lang="ru-RU" dirty="0"/>
          </a:p>
        </p:txBody>
      </p:sp>
      <p:pic>
        <p:nvPicPr>
          <p:cNvPr id="23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9182" y="4230872"/>
            <a:ext cx="2358550" cy="23543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657904" y="4945468"/>
                <a:ext cx="3470801" cy="9343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600" dirty="0"/>
                  <a:t>Round beam optics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sz="1600" dirty="0"/>
                  <a:t>Energy monitoring by Compton backscattering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ad>
                          <m:radPr>
                            <m:degHide m:val="on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rad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≈0.1</m:t>
                    </m:r>
                  </m:oMath>
                </a14:m>
                <a:r>
                  <a:rPr lang="en-US" sz="1600" dirty="0"/>
                  <a:t> MeV)</a:t>
                </a: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904" y="4945468"/>
                <a:ext cx="3470801" cy="934358"/>
              </a:xfrm>
              <a:prstGeom prst="rect">
                <a:avLst/>
              </a:prstGeom>
              <a:blipFill rotWithShape="0">
                <a:blip r:embed="rId5"/>
                <a:stretch>
                  <a:fillRect t="-1948" b="-4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7969" y="1498705"/>
            <a:ext cx="4241843" cy="332595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" t="-161" r="32039" b="161"/>
          <a:stretch/>
        </p:blipFill>
        <p:spPr>
          <a:xfrm>
            <a:off x="123285" y="4043479"/>
            <a:ext cx="4047101" cy="257413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35" y="1186162"/>
            <a:ext cx="3842478" cy="269759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324199" y="1345887"/>
            <a:ext cx="1325396" cy="57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050" dirty="0"/>
              <a:t>209 </a:t>
            </a:r>
            <a:r>
              <a:rPr lang="en-US" sz="1050" dirty="0"/>
              <a:t>energy points</a:t>
            </a:r>
          </a:p>
          <a:p>
            <a:pPr algn="ctr"/>
            <a:r>
              <a:rPr lang="en-US" sz="1050" dirty="0"/>
              <a:t>Data collected at</a:t>
            </a:r>
            <a:endParaRPr lang="ru-RU" sz="1050" dirty="0"/>
          </a:p>
          <a:p>
            <a:pPr algn="ctr"/>
            <a:r>
              <a:rPr lang="en-US" sz="1050" dirty="0"/>
              <a:t>2013, 2018, 2020 </a:t>
            </a:r>
            <a:endParaRPr lang="ru-RU" sz="1050" dirty="0"/>
          </a:p>
        </p:txBody>
      </p:sp>
      <p:sp>
        <p:nvSpPr>
          <p:cNvPr id="24" name="TextBox 23"/>
          <p:cNvSpPr txBox="1"/>
          <p:nvPr/>
        </p:nvSpPr>
        <p:spPr>
          <a:xfrm>
            <a:off x="261588" y="4322106"/>
            <a:ext cx="606757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KMD-2</a:t>
            </a:r>
            <a:endParaRPr lang="ru-RU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1545428" y="5014126"/>
            <a:ext cx="780713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KMD-3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1587" y="4135552"/>
            <a:ext cx="606757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SND-2006</a:t>
            </a:r>
            <a:endParaRPr lang="ru-RU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488036" y="5304925"/>
            <a:ext cx="1622118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Lattice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32309" y="5953006"/>
            <a:ext cx="780713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Ins="0" rtlCol="0">
            <a:spAutoFit/>
          </a:bodyPr>
          <a:lstStyle/>
          <a:p>
            <a:pPr algn="ctr"/>
            <a:r>
              <a:rPr lang="en-US" sz="800" dirty="0"/>
              <a:t>BNL</a:t>
            </a:r>
          </a:p>
        </p:txBody>
      </p:sp>
      <p:sp>
        <p:nvSpPr>
          <p:cNvPr id="29" name="TextBox 28"/>
          <p:cNvSpPr txBox="1">
            <a:spLocks noChangeAspect="1"/>
          </p:cNvSpPr>
          <p:nvPr/>
        </p:nvSpPr>
        <p:spPr>
          <a:xfrm>
            <a:off x="3021687" y="5852530"/>
            <a:ext cx="627908" cy="1846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FNL 2021</a:t>
            </a:r>
          </a:p>
        </p:txBody>
      </p:sp>
      <p:sp>
        <p:nvSpPr>
          <p:cNvPr id="30" name="TextBox 29"/>
          <p:cNvSpPr txBox="1">
            <a:spLocks noChangeAspect="1"/>
          </p:cNvSpPr>
          <p:nvPr/>
        </p:nvSpPr>
        <p:spPr>
          <a:xfrm>
            <a:off x="2934310" y="5694866"/>
            <a:ext cx="627908" cy="1846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FNL 2023</a:t>
            </a:r>
          </a:p>
        </p:txBody>
      </p:sp>
      <p:sp>
        <p:nvSpPr>
          <p:cNvPr id="31" name="TextBox 30"/>
          <p:cNvSpPr txBox="1">
            <a:spLocks noChangeAspect="1"/>
          </p:cNvSpPr>
          <p:nvPr/>
        </p:nvSpPr>
        <p:spPr>
          <a:xfrm>
            <a:off x="2881437" y="5566111"/>
            <a:ext cx="627908" cy="1846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FNL 2025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1587" y="4796239"/>
            <a:ext cx="606757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SND-2020</a:t>
            </a:r>
            <a:endParaRPr lang="ru-RU" sz="700" dirty="0"/>
          </a:p>
        </p:txBody>
      </p:sp>
      <p:sp>
        <p:nvSpPr>
          <p:cNvPr id="35" name="TextBox 34"/>
          <p:cNvSpPr txBox="1"/>
          <p:nvPr/>
        </p:nvSpPr>
        <p:spPr>
          <a:xfrm>
            <a:off x="2888447" y="4145072"/>
            <a:ext cx="1171069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Experimental value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98703" y="3694086"/>
            <a:ext cx="2122984" cy="4001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10 years of data taking and data analysis</a:t>
            </a: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8569" y="1279652"/>
            <a:ext cx="1008744" cy="970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422" y="1939803"/>
            <a:ext cx="965938" cy="85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494" y="1553784"/>
            <a:ext cx="3423257" cy="2229769"/>
          </a:xfrm>
          <a:prstGeom prst="rect">
            <a:avLst/>
          </a:prstGeom>
        </p:spPr>
      </p:pic>
      <p:sp>
        <p:nvSpPr>
          <p:cNvPr id="41" name="Овал 40"/>
          <p:cNvSpPr/>
          <p:nvPr/>
        </p:nvSpPr>
        <p:spPr>
          <a:xfrm rot="19694536">
            <a:off x="8923932" y="2271779"/>
            <a:ext cx="1154841" cy="4439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8687179" y="3695402"/>
            <a:ext cx="31658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Record per-bunch luminosity of colliders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49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005" y="0"/>
            <a:ext cx="3943900" cy="37914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005" y="3893219"/>
            <a:ext cx="4115374" cy="28864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575" y="2538635"/>
            <a:ext cx="4979754" cy="38724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2116" y="737673"/>
            <a:ext cx="72365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Pioneer work starting in the 1960s on proton-antiproton colliders and cooling.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As a result — CERN proton-antiproton program.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same technique was used </a:t>
            </a:r>
            <a:r>
              <a:rPr lang="en-US" sz="2400" dirty="0" smtClean="0"/>
              <a:t>to</a:t>
            </a:r>
            <a:r>
              <a:rPr lang="ru-RU" sz="2400" dirty="0" smtClean="0"/>
              <a:t> </a:t>
            </a:r>
            <a:r>
              <a:rPr lang="en-US" sz="2400" dirty="0" smtClean="0"/>
              <a:t>store </a:t>
            </a:r>
            <a:r>
              <a:rPr lang="en-US" sz="2400" dirty="0"/>
              <a:t>ions </a:t>
            </a:r>
            <a:r>
              <a:rPr lang="en-US" sz="2400" dirty="0" smtClean="0"/>
              <a:t>in LEAR.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1373" y="0"/>
            <a:ext cx="29091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Electron cooling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8365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в ЦЕРНЕ на магнит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517" y="134169"/>
            <a:ext cx="7221948" cy="470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02658" y="5000916"/>
            <a:ext cx="8986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CERN </a:t>
            </a:r>
            <a:r>
              <a:rPr lang="ru-RU" sz="2400" dirty="0" err="1"/>
              <a:t>is</a:t>
            </a:r>
            <a:r>
              <a:rPr lang="ru-RU" sz="2400" dirty="0"/>
              <a:t> </a:t>
            </a:r>
            <a:r>
              <a:rPr lang="ru-RU" sz="2400" dirty="0" err="1"/>
              <a:t>investing</a:t>
            </a:r>
            <a:r>
              <a:rPr lang="ru-RU" sz="2400" dirty="0"/>
              <a:t> 1/3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global</a:t>
            </a:r>
            <a:r>
              <a:rPr lang="ru-RU" sz="2400" dirty="0"/>
              <a:t> (</a:t>
            </a:r>
            <a:r>
              <a:rPr lang="ru-RU" sz="2400" dirty="0" err="1"/>
              <a:t>project</a:t>
            </a:r>
            <a:r>
              <a:rPr lang="ru-RU" sz="2400" dirty="0"/>
              <a:t>) </a:t>
            </a:r>
            <a:r>
              <a:rPr lang="ru-RU" sz="2400" dirty="0" err="1"/>
              <a:t>price</a:t>
            </a:r>
            <a:r>
              <a:rPr lang="ru-RU" sz="2400" dirty="0"/>
              <a:t>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Russian</a:t>
            </a:r>
            <a:r>
              <a:rPr lang="ru-RU" sz="2400" dirty="0"/>
              <a:t> LHC </a:t>
            </a:r>
            <a:r>
              <a:rPr lang="ru-RU" sz="2400" dirty="0" err="1"/>
              <a:t>systems</a:t>
            </a:r>
            <a:r>
              <a:rPr lang="ru-RU" sz="2400" dirty="0"/>
              <a:t>, </a:t>
            </a:r>
            <a:r>
              <a:rPr lang="ru-RU" sz="2400" dirty="0" err="1"/>
              <a:t>Russia</a:t>
            </a:r>
            <a:r>
              <a:rPr lang="ru-RU" sz="2400" dirty="0"/>
              <a:t> </a:t>
            </a:r>
            <a:r>
              <a:rPr lang="ru-RU" sz="2400" dirty="0" err="1"/>
              <a:t>is</a:t>
            </a:r>
            <a:r>
              <a:rPr lang="ru-RU" sz="2400" dirty="0"/>
              <a:t> </a:t>
            </a:r>
            <a:r>
              <a:rPr lang="ru-RU" sz="2400" dirty="0" err="1"/>
              <a:t>investing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same</a:t>
            </a:r>
            <a:r>
              <a:rPr lang="ru-RU" sz="2400" dirty="0"/>
              <a:t> </a:t>
            </a:r>
            <a:r>
              <a:rPr lang="ru-RU" sz="2400" dirty="0" err="1"/>
              <a:t>amount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money</a:t>
            </a:r>
            <a:r>
              <a:rPr lang="ru-RU" sz="2400" dirty="0"/>
              <a:t>,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our</a:t>
            </a:r>
            <a:r>
              <a:rPr lang="ru-RU" sz="2400" dirty="0"/>
              <a:t> </a:t>
            </a:r>
            <a:r>
              <a:rPr lang="ru-RU" sz="2400" dirty="0" err="1"/>
              <a:t>centers</a:t>
            </a:r>
            <a:r>
              <a:rPr lang="ru-RU" sz="2400" dirty="0"/>
              <a:t> </a:t>
            </a:r>
            <a:r>
              <a:rPr lang="ru-RU" sz="2400" dirty="0" err="1"/>
              <a:t>are</a:t>
            </a:r>
            <a:r>
              <a:rPr lang="ru-RU" sz="2400" dirty="0"/>
              <a:t> </a:t>
            </a:r>
            <a:r>
              <a:rPr lang="ru-RU" sz="2400" dirty="0" err="1"/>
              <a:t>taking</a:t>
            </a:r>
            <a:r>
              <a:rPr lang="ru-RU" sz="2400" dirty="0"/>
              <a:t> </a:t>
            </a:r>
            <a:r>
              <a:rPr lang="ru-RU" sz="2400" dirty="0" err="1"/>
              <a:t>on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implementation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their</a:t>
            </a:r>
            <a:r>
              <a:rPr lang="ru-RU" sz="2400" dirty="0"/>
              <a:t> </a:t>
            </a:r>
            <a:r>
              <a:rPr lang="ru-RU" sz="2400" dirty="0" err="1"/>
              <a:t>parts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project</a:t>
            </a:r>
            <a:r>
              <a:rPr lang="ru-RU" sz="2400" dirty="0"/>
              <a:t>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supplying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corresponding</a:t>
            </a:r>
            <a:r>
              <a:rPr lang="ru-RU" sz="2400" dirty="0"/>
              <a:t> </a:t>
            </a:r>
            <a:r>
              <a:rPr lang="ru-RU" sz="2400" dirty="0" err="1"/>
              <a:t>equipment</a:t>
            </a:r>
            <a:r>
              <a:rPr lang="ru-RU" sz="2400" dirty="0"/>
              <a:t> </a:t>
            </a:r>
            <a:r>
              <a:rPr lang="ru-RU" sz="2400" dirty="0" err="1"/>
              <a:t>for</a:t>
            </a:r>
            <a:r>
              <a:rPr lang="ru-RU" sz="2400" dirty="0"/>
              <a:t> 2/3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global</a:t>
            </a:r>
            <a:r>
              <a:rPr lang="ru-RU" sz="2400" dirty="0"/>
              <a:t> </a:t>
            </a:r>
            <a:r>
              <a:rPr lang="ru-RU" sz="2400" dirty="0" err="1"/>
              <a:t>price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620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4">
            <a:extLst>
              <a:ext uri="{FF2B5EF4-FFF2-40B4-BE49-F238E27FC236}">
                <a16:creationId xmlns:a16="http://schemas.microsoft.com/office/drawing/2014/main" xmlns="" id="{A6BCDE18-E86D-C942-8322-AA37FD8CB1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886199"/>
            <a:ext cx="9144000" cy="770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altLang="ru-RU" sz="4400" b="1" dirty="0">
                <a:solidFill>
                  <a:srgbClr val="002060"/>
                </a:solidFill>
                <a:latin typeface="Times New Roman" pitchFamily="18" charset="0"/>
              </a:rPr>
              <a:t>Summing up</a:t>
            </a:r>
            <a:endParaRPr lang="ru-RU" altLang="ru-RU" sz="44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18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432" y="1708399"/>
            <a:ext cx="6143897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dirty="0"/>
              <a:t>The colliding beams method. Construction of the first electron-electron collider and tests of the QED (Quantum Electrodynamics) at this facility</a:t>
            </a:r>
            <a:r>
              <a:rPr lang="ru-RU" dirty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Construction of the first collider and experiments with colliding electron-positron beams.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The method of linear colliding beams was proposed.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The method of resonant depolarization for the precise measurement of the average beam energy in colliders. Record-precision measurement of the masses of a number of particles. Development of the theory describing beam polarization in storage rings with a strong-focusing structure</a:t>
            </a:r>
            <a:r>
              <a:rPr lang="ru-RU" dirty="0"/>
              <a:t>. 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Measurement of the total cross-section of hadron production in e+e- annihilation from the threshold up to 9.5 GeV. Determination of the hadronic vacuum polarization contribution to the muon g-2 (anomalous magnetic moment)</a:t>
            </a:r>
            <a:r>
              <a:rPr lang="ru-RU" dirty="0"/>
              <a:t>.</a:t>
            </a:r>
          </a:p>
          <a:p>
            <a:pPr marL="342900" lvl="0" indent="-342900">
              <a:buFont typeface="+mj-lt"/>
              <a:buAutoNum type="arabicPeriod"/>
            </a:pPr>
            <a:endParaRPr lang="ru-RU" dirty="0"/>
          </a:p>
          <a:p>
            <a:endParaRPr lang="ru-RU" sz="2400" dirty="0"/>
          </a:p>
        </p:txBody>
      </p:sp>
      <p:pic>
        <p:nvPicPr>
          <p:cNvPr id="5" name="Picture 2" descr="фото вэп-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091" y="190082"/>
            <a:ext cx="4968960" cy="31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38932" y="2566225"/>
            <a:ext cx="2137345" cy="85729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FF0000"/>
                </a:solidFill>
              </a:rPr>
              <a:t>VEP</a:t>
            </a:r>
            <a:r>
              <a:rPr lang="ru-RU" sz="3600" b="1" dirty="0">
                <a:solidFill>
                  <a:srgbClr val="FF0000"/>
                </a:solidFill>
              </a:rPr>
              <a:t>-1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3432" y="303815"/>
            <a:ext cx="6439598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Major scientific achievements of the </a:t>
            </a:r>
            <a:r>
              <a:rPr lang="en-US" sz="2000" b="1" i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Budker</a:t>
            </a:r>
            <a:r>
              <a:rPr lang="en-US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Institute of Nuclear Physics (BINP), Novosibirsk, that have made a significant contribution to the development of Particle Physics</a:t>
            </a:r>
            <a:endParaRPr lang="ru-RU" sz="2000" b="1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1091" y="3490548"/>
            <a:ext cx="4296509" cy="3259618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0208927" y="5959893"/>
            <a:ext cx="2137345" cy="85729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rgbClr val="FF0000"/>
                </a:solidFill>
              </a:rPr>
              <a:t>VEPP-2000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03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3826" y="644783"/>
            <a:ext cx="6537374" cy="1969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6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and advancement of the electron cooling method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 -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Friction forces due to  				 	finite magnetic field and 					cooling section transit time effects.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6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 of the ionization cooling method for muons and the concept of muon colliders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6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charge-exchange injection method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7889" y="371475"/>
            <a:ext cx="4280559" cy="32077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889" y="3652082"/>
            <a:ext cx="4267499" cy="301451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98" y="1017357"/>
            <a:ext cx="3326181" cy="64757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586278" y="2969298"/>
            <a:ext cx="3031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One of the first cooling device produced by BINP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655" y="2681587"/>
            <a:ext cx="5215313" cy="391148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890489" y="3292463"/>
            <a:ext cx="16028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Electron cooling machine for COSY, Germany – project (right) and result (left)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1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0050" y="313473"/>
            <a:ext cx="11675836" cy="7433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9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Contributions to the development of Quantum Electrodynamics (QED)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observation of double bremsstrahlung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Discovery of the effect of impact parameter restriction in single bremsstrahlung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MD-effect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Remarkable results obtained in the theory of radiation effects in the field of an intense electromagnetic wave, and a powerful formalism of quasi-classical Green's functions has been developed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V.N. Bayer, A.I. Milstein et al.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experimental measurement of weak interaction effects in atomic transitions (L.M. Barkov et al.). Confirmation of the parity violation effect in 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weak neutral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currents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of the BFKL method for describing total cross-sections of semi-hard processes in QCD (V.S. Fadin et al.)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10"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0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 rules in QCD (A.I.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Vainshtein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al.)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0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0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0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0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0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0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0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960" y="4613286"/>
            <a:ext cx="2946785" cy="6937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783" y="4618391"/>
            <a:ext cx="2325876" cy="7731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960" y="5309029"/>
            <a:ext cx="5254699" cy="1044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24" y="4626159"/>
            <a:ext cx="4095110" cy="17662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664" y="3337278"/>
            <a:ext cx="3175002" cy="9184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24" y="2730089"/>
            <a:ext cx="4674650" cy="7670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084" y="2723261"/>
            <a:ext cx="3175002" cy="7193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24" y="3390244"/>
            <a:ext cx="4674651" cy="6650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382" y="2725261"/>
            <a:ext cx="2599286" cy="15303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26936" y="6392398"/>
            <a:ext cx="2127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Condensates contributions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7957" y="4032950"/>
            <a:ext cx="4703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</a:rPr>
              <a:t>Reggeization</a:t>
            </a:r>
            <a:r>
              <a:rPr lang="en-US" sz="1400" dirty="0">
                <a:solidFill>
                  <a:srgbClr val="FF0000"/>
                </a:solidFill>
              </a:rPr>
              <a:t> hypothesis</a:t>
            </a:r>
            <a:r>
              <a:rPr lang="ru-RU" sz="1400" dirty="0">
                <a:solidFill>
                  <a:srgbClr val="FF0000"/>
                </a:solidFill>
              </a:rPr>
              <a:t> (</a:t>
            </a:r>
            <a:r>
              <a:rPr lang="en-US" sz="1400" dirty="0">
                <a:solidFill>
                  <a:srgbClr val="FF0000"/>
                </a:solidFill>
              </a:rPr>
              <a:t>proved by V. Fadin, L. </a:t>
            </a:r>
            <a:r>
              <a:rPr lang="en-US" sz="1400" dirty="0" err="1">
                <a:solidFill>
                  <a:srgbClr val="FF0000"/>
                </a:solidFill>
              </a:rPr>
              <a:t>Lipatov</a:t>
            </a:r>
            <a:r>
              <a:rPr lang="en-US" sz="1400" dirty="0">
                <a:solidFill>
                  <a:srgbClr val="FF0000"/>
                </a:solidFill>
              </a:rPr>
              <a:t> et al.)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15515" y="4205651"/>
            <a:ext cx="4823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</a:rPr>
              <a:t>Balitsky</a:t>
            </a:r>
            <a:r>
              <a:rPr lang="en-US" sz="1400" dirty="0">
                <a:solidFill>
                  <a:srgbClr val="FF0000"/>
                </a:solidFill>
              </a:rPr>
              <a:t>-Fadin-</a:t>
            </a:r>
            <a:r>
              <a:rPr lang="en-US" sz="1400" dirty="0" err="1">
                <a:solidFill>
                  <a:srgbClr val="FF0000"/>
                </a:solidFill>
              </a:rPr>
              <a:t>Kuraev</a:t>
            </a:r>
            <a:r>
              <a:rPr lang="en-US" sz="1400" dirty="0">
                <a:solidFill>
                  <a:srgbClr val="FF0000"/>
                </a:solidFill>
              </a:rPr>
              <a:t>-</a:t>
            </a:r>
            <a:r>
              <a:rPr lang="en-US" sz="1400" dirty="0" err="1">
                <a:solidFill>
                  <a:srgbClr val="FF0000"/>
                </a:solidFill>
              </a:rPr>
              <a:t>Lipatov</a:t>
            </a:r>
            <a:r>
              <a:rPr lang="en-US" sz="1400" dirty="0">
                <a:solidFill>
                  <a:srgbClr val="FF0000"/>
                </a:solidFill>
              </a:rPr>
              <a:t> (BFKL) equation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52487" y="6353883"/>
            <a:ext cx="4805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Sum rules and J/</a:t>
            </a:r>
            <a:r>
              <a:rPr lang="el-GR" sz="1400" dirty="0">
                <a:solidFill>
                  <a:srgbClr val="FF0000"/>
                </a:solidFill>
              </a:rPr>
              <a:t>Ψ</a:t>
            </a:r>
            <a:r>
              <a:rPr lang="en-US" sz="1400" dirty="0">
                <a:solidFill>
                  <a:srgbClr val="FF0000"/>
                </a:solidFill>
              </a:rPr>
              <a:t> decay</a:t>
            </a:r>
            <a:r>
              <a:rPr lang="ru-RU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parametrization width via</a:t>
            </a:r>
            <a:r>
              <a:rPr lang="ru-RU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moments A</a:t>
            </a:r>
            <a:r>
              <a:rPr lang="en-US" sz="1000" dirty="0">
                <a:solidFill>
                  <a:srgbClr val="FF0000"/>
                </a:solidFill>
              </a:rPr>
              <a:t>n</a:t>
            </a:r>
            <a:endParaRPr lang="ru-RU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58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F1997FE-5B39-300A-4498-80637F822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1115" y="736951"/>
            <a:ext cx="1905000" cy="2676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69D58CF-4143-D61B-664D-4041576500DC}"/>
              </a:ext>
            </a:extLst>
          </p:cNvPr>
          <p:cNvSpPr txBox="1"/>
          <p:nvPr/>
        </p:nvSpPr>
        <p:spPr>
          <a:xfrm>
            <a:off x="9836727" y="3017008"/>
            <a:ext cx="155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Rolf </a:t>
            </a:r>
            <a:r>
              <a:rPr lang="en-US" dirty="0" err="1">
                <a:solidFill>
                  <a:schemeClr val="bg1"/>
                </a:solidFill>
              </a:rPr>
              <a:t>Wideröe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08F4763-3AF7-8F3E-009F-565EA83BC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203" y="786368"/>
            <a:ext cx="1772617" cy="23487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075BFCC-636A-D044-3A11-1D0DD5B4B17C}"/>
              </a:ext>
            </a:extLst>
          </p:cNvPr>
          <p:cNvSpPr txBox="1"/>
          <p:nvPr/>
        </p:nvSpPr>
        <p:spPr>
          <a:xfrm>
            <a:off x="3435702" y="2861952"/>
            <a:ext cx="174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Gerard K. O'Neill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8F1EEFD-DA41-CE6C-78BB-468E3DAD0097}"/>
              </a:ext>
            </a:extLst>
          </p:cNvPr>
          <p:cNvSpPr txBox="1"/>
          <p:nvPr/>
        </p:nvSpPr>
        <p:spPr>
          <a:xfrm>
            <a:off x="403761" y="178130"/>
            <a:ext cx="1106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 1956, the Geneva Conference on the Peaceful Uses of Atomic Energy</a:t>
            </a:r>
            <a:endParaRPr lang="ru-RU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6E5DE2B-5AC1-D5AF-3763-29A64FB41A7E}"/>
              </a:ext>
            </a:extLst>
          </p:cNvPr>
          <p:cNvSpPr txBox="1"/>
          <p:nvPr/>
        </p:nvSpPr>
        <p:spPr>
          <a:xfrm>
            <a:off x="498765" y="1068778"/>
            <a:ext cx="27669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Gerard O'Neill (USA) presented at this conference a proposal for an experiment at Stanford to test the "point</a:t>
            </a:r>
            <a:r>
              <a:rPr lang="ru-RU" dirty="0"/>
              <a:t>-</a:t>
            </a:r>
            <a:r>
              <a:rPr lang="en-US" dirty="0"/>
              <a:t>likeness" of an electron in electron-electron colliding beams.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C4A9CE1-79F2-CE7F-E4BB-9C7568EF39DD}"/>
              </a:ext>
            </a:extLst>
          </p:cNvPr>
          <p:cNvSpPr txBox="1"/>
          <p:nvPr/>
        </p:nvSpPr>
        <p:spPr>
          <a:xfrm>
            <a:off x="5700158" y="1068778"/>
            <a:ext cx="3777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Rolf </a:t>
            </a:r>
            <a:r>
              <a:rPr lang="en-US" dirty="0" err="1"/>
              <a:t>Widerøe</a:t>
            </a:r>
            <a:r>
              <a:rPr lang="en-US" dirty="0"/>
              <a:t>  who was the originator of many particle concepts, including the </a:t>
            </a:r>
            <a:r>
              <a:rPr lang="en-US" dirty="0" err="1"/>
              <a:t>betatron</a:t>
            </a:r>
            <a:r>
              <a:rPr lang="en-US" dirty="0"/>
              <a:t> accelerator, in 1943 introduced the theoretical concept of colliding particles head-on to increase interaction energy.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CFB5C1D0-D9A6-ED68-EA87-9823BF5F3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886" y="3499271"/>
            <a:ext cx="2422195" cy="32073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C963063-587D-E74D-5C6E-A7971DC4E8CC}"/>
              </a:ext>
            </a:extLst>
          </p:cNvPr>
          <p:cNvSpPr txBox="1"/>
          <p:nvPr/>
        </p:nvSpPr>
        <p:spPr>
          <a:xfrm>
            <a:off x="1201161" y="3465616"/>
            <a:ext cx="158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Gersh </a:t>
            </a:r>
            <a:r>
              <a:rPr lang="en-US" dirty="0" err="1">
                <a:solidFill>
                  <a:schemeClr val="bg1"/>
                </a:solidFill>
              </a:rPr>
              <a:t>Budker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AE232B6-F7E7-4800-EBF6-15654A6F0E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3670" y="3681783"/>
            <a:ext cx="2628571" cy="30095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78462F7-8D49-6F6B-0493-CAB6C29E7132}"/>
              </a:ext>
            </a:extLst>
          </p:cNvPr>
          <p:cNvSpPr txBox="1"/>
          <p:nvPr/>
        </p:nvSpPr>
        <p:spPr>
          <a:xfrm>
            <a:off x="3239987" y="3560615"/>
            <a:ext cx="40277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Gersh </a:t>
            </a:r>
            <a:r>
              <a:rPr lang="en-US" dirty="0" err="1"/>
              <a:t>Budker</a:t>
            </a:r>
            <a:r>
              <a:rPr lang="en-US" dirty="0"/>
              <a:t>, at the time the head of the Laboratory of New Acceleration Methods at the Institute of Atomic Energy (now the Kurchatov Center), participated in this conference and gave several presentations.</a:t>
            </a:r>
            <a:r>
              <a:rPr lang="ru-RU" dirty="0"/>
              <a:t> </a:t>
            </a:r>
            <a:r>
              <a:rPr lang="en-US" dirty="0"/>
              <a:t>He was fascinated with the idea of ​​colliding beams, which became the main project of his laboratory and, later, of the New Institute he founded in Novosibirsk.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13A294B-7437-2343-315F-B70F3744FF86}"/>
              </a:ext>
            </a:extLst>
          </p:cNvPr>
          <p:cNvSpPr txBox="1"/>
          <p:nvPr/>
        </p:nvSpPr>
        <p:spPr>
          <a:xfrm>
            <a:off x="10428282" y="5092534"/>
            <a:ext cx="1741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 of the first sketches of the VEP-1 magnet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862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year, 1956, I was still a student of the Moscow State University.</a:t>
            </a:r>
          </a:p>
          <a:p>
            <a:pPr marL="0" indent="0">
              <a:buNone/>
            </a:pPr>
            <a:r>
              <a:rPr lang="en-US" dirty="0" smtClean="0"/>
              <a:t>And joint the </a:t>
            </a:r>
            <a:r>
              <a:rPr lang="en-US" dirty="0" err="1" smtClean="0"/>
              <a:t>Budker</a:t>
            </a:r>
            <a:r>
              <a:rPr lang="en-US" dirty="0" smtClean="0"/>
              <a:t> Laboratory of New Methods of Acceleration </a:t>
            </a:r>
            <a:r>
              <a:rPr lang="en-US" dirty="0"/>
              <a:t>o</a:t>
            </a:r>
            <a:r>
              <a:rPr lang="en-US" dirty="0" smtClean="0"/>
              <a:t>f the Institute of Atomic Energy led by academician </a:t>
            </a:r>
            <a:r>
              <a:rPr lang="en-US" dirty="0" err="1" smtClean="0"/>
              <a:t>I.V.Kurchatov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Upon arriving after Geneva Conference, </a:t>
            </a:r>
            <a:r>
              <a:rPr lang="en-US" dirty="0" err="1" smtClean="0"/>
              <a:t>Budker</a:t>
            </a:r>
            <a:r>
              <a:rPr lang="en-US" dirty="0" smtClean="0"/>
              <a:t> proposed me to start the Colliding beams activity. I immediately started to work in the field.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762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4F2ABF4-BE08-9863-150F-6E50E1177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DA4A259-7427-546A-B6D2-0CD2235C2D8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97" y="705395"/>
            <a:ext cx="5218145" cy="3011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D9738556-3134-0789-AB77-C643DC491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518" y="164131"/>
            <a:ext cx="4924056" cy="3552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13F7DA65-80A9-AE35-E676-9304D7116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3823848" y="3779548"/>
            <a:ext cx="5142016" cy="309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D1E7435-A5CA-EC6A-FE2B-4A46B02871F3}"/>
              </a:ext>
            </a:extLst>
          </p:cNvPr>
          <p:cNvSpPr txBox="1"/>
          <p:nvPr/>
        </p:nvSpPr>
        <p:spPr>
          <a:xfrm>
            <a:off x="232229" y="3740725"/>
            <a:ext cx="3306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1958, signing of government documents on the establishment of the Institute of Nuclear Physics in Novosibirsk.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0D77F0F-5E95-F175-3EB5-BF7BFAA91EC0}"/>
              </a:ext>
            </a:extLst>
          </p:cNvPr>
          <p:cNvSpPr txBox="1"/>
          <p:nvPr/>
        </p:nvSpPr>
        <p:spPr>
          <a:xfrm>
            <a:off x="7082971" y="203202"/>
            <a:ext cx="237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1962, construction of the main building of the Institute of Nuclear Physics, Novosibirsk</a:t>
            </a:r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CD487CC-2CC8-534A-D90A-E95347B20978}"/>
              </a:ext>
            </a:extLst>
          </p:cNvPr>
          <p:cNvSpPr txBox="1"/>
          <p:nvPr/>
        </p:nvSpPr>
        <p:spPr>
          <a:xfrm>
            <a:off x="9078688" y="4332513"/>
            <a:ext cx="3113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 team of young physicists, led by G. Budker, enthusiastically took on the implementation of colliding beams ideas. (Round table)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7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396311" y="2711116"/>
            <a:ext cx="7224509" cy="4110655"/>
            <a:chOff x="576" y="1536"/>
            <a:chExt cx="4752" cy="2606"/>
          </a:xfrm>
        </p:grpSpPr>
        <p:grpSp>
          <p:nvGrpSpPr>
            <p:cNvPr id="60419" name="Group 3"/>
            <p:cNvGrpSpPr>
              <a:grpSpLocks/>
            </p:cNvGrpSpPr>
            <p:nvPr/>
          </p:nvGrpSpPr>
          <p:grpSpPr bwMode="auto">
            <a:xfrm>
              <a:off x="576" y="1701"/>
              <a:ext cx="4641" cy="2441"/>
              <a:chOff x="576" y="1701"/>
              <a:chExt cx="4641" cy="2441"/>
            </a:xfrm>
          </p:grpSpPr>
          <p:sp>
            <p:nvSpPr>
              <p:cNvPr id="60420" name="Rectangle 4"/>
              <p:cNvSpPr>
                <a:spLocks noChangeArrowheads="1"/>
              </p:cNvSpPr>
              <p:nvPr/>
            </p:nvSpPr>
            <p:spPr bwMode="auto">
              <a:xfrm>
                <a:off x="4395" y="1942"/>
                <a:ext cx="665" cy="176"/>
              </a:xfrm>
              <a:prstGeom prst="rect">
                <a:avLst/>
              </a:prstGeom>
              <a:solidFill>
                <a:srgbClr val="EC963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21" name="Rectangle 5"/>
              <p:cNvSpPr>
                <a:spLocks noChangeArrowheads="1"/>
              </p:cNvSpPr>
              <p:nvPr/>
            </p:nvSpPr>
            <p:spPr bwMode="auto">
              <a:xfrm>
                <a:off x="4397" y="1943"/>
                <a:ext cx="661" cy="173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22" name="Freeform 6"/>
              <p:cNvSpPr>
                <a:spLocks/>
              </p:cNvSpPr>
              <p:nvPr/>
            </p:nvSpPr>
            <p:spPr bwMode="auto">
              <a:xfrm>
                <a:off x="1247" y="2420"/>
                <a:ext cx="692" cy="1188"/>
              </a:xfrm>
              <a:custGeom>
                <a:avLst/>
                <a:gdLst>
                  <a:gd name="T0" fmla="*/ 415 w 692"/>
                  <a:gd name="T1" fmla="*/ 7 h 1188"/>
                  <a:gd name="T2" fmla="*/ 495 w 692"/>
                  <a:gd name="T3" fmla="*/ 33 h 1188"/>
                  <a:gd name="T4" fmla="*/ 565 w 692"/>
                  <a:gd name="T5" fmla="*/ 75 h 1188"/>
                  <a:gd name="T6" fmla="*/ 622 w 692"/>
                  <a:gd name="T7" fmla="*/ 133 h 1188"/>
                  <a:gd name="T8" fmla="*/ 664 w 692"/>
                  <a:gd name="T9" fmla="*/ 202 h 1188"/>
                  <a:gd name="T10" fmla="*/ 688 w 692"/>
                  <a:gd name="T11" fmla="*/ 279 h 1188"/>
                  <a:gd name="T12" fmla="*/ 690 w 692"/>
                  <a:gd name="T13" fmla="*/ 355 h 1188"/>
                  <a:gd name="T14" fmla="*/ 679 w 692"/>
                  <a:gd name="T15" fmla="*/ 415 h 1188"/>
                  <a:gd name="T16" fmla="*/ 589 w 692"/>
                  <a:gd name="T17" fmla="*/ 502 h 1188"/>
                  <a:gd name="T18" fmla="*/ 583 w 692"/>
                  <a:gd name="T19" fmla="*/ 518 h 1188"/>
                  <a:gd name="T20" fmla="*/ 587 w 692"/>
                  <a:gd name="T21" fmla="*/ 537 h 1188"/>
                  <a:gd name="T22" fmla="*/ 595 w 692"/>
                  <a:gd name="T23" fmla="*/ 549 h 1188"/>
                  <a:gd name="T24" fmla="*/ 599 w 692"/>
                  <a:gd name="T25" fmla="*/ 552 h 1188"/>
                  <a:gd name="T26" fmla="*/ 577 w 692"/>
                  <a:gd name="T27" fmla="*/ 574 h 1188"/>
                  <a:gd name="T28" fmla="*/ 560 w 692"/>
                  <a:gd name="T29" fmla="*/ 599 h 1188"/>
                  <a:gd name="T30" fmla="*/ 596 w 692"/>
                  <a:gd name="T31" fmla="*/ 632 h 1188"/>
                  <a:gd name="T32" fmla="*/ 627 w 692"/>
                  <a:gd name="T33" fmla="*/ 668 h 1188"/>
                  <a:gd name="T34" fmla="*/ 653 w 692"/>
                  <a:gd name="T35" fmla="*/ 708 h 1188"/>
                  <a:gd name="T36" fmla="*/ 673 w 692"/>
                  <a:gd name="T37" fmla="*/ 751 h 1188"/>
                  <a:gd name="T38" fmla="*/ 686 w 692"/>
                  <a:gd name="T39" fmla="*/ 799 h 1188"/>
                  <a:gd name="T40" fmla="*/ 691 w 692"/>
                  <a:gd name="T41" fmla="*/ 848 h 1188"/>
                  <a:gd name="T42" fmla="*/ 690 w 692"/>
                  <a:gd name="T43" fmla="*/ 879 h 1188"/>
                  <a:gd name="T44" fmla="*/ 646 w 692"/>
                  <a:gd name="T45" fmla="*/ 977 h 1188"/>
                  <a:gd name="T46" fmla="*/ 642 w 692"/>
                  <a:gd name="T47" fmla="*/ 990 h 1188"/>
                  <a:gd name="T48" fmla="*/ 642 w 692"/>
                  <a:gd name="T49" fmla="*/ 1002 h 1188"/>
                  <a:gd name="T50" fmla="*/ 647 w 692"/>
                  <a:gd name="T51" fmla="*/ 1014 h 1188"/>
                  <a:gd name="T52" fmla="*/ 617 w 692"/>
                  <a:gd name="T53" fmla="*/ 1061 h 1188"/>
                  <a:gd name="T54" fmla="*/ 567 w 692"/>
                  <a:gd name="T55" fmla="*/ 1110 h 1188"/>
                  <a:gd name="T56" fmla="*/ 509 w 692"/>
                  <a:gd name="T57" fmla="*/ 1148 h 1188"/>
                  <a:gd name="T58" fmla="*/ 475 w 692"/>
                  <a:gd name="T59" fmla="*/ 1134 h 1188"/>
                  <a:gd name="T60" fmla="*/ 445 w 692"/>
                  <a:gd name="T61" fmla="*/ 1146 h 1188"/>
                  <a:gd name="T62" fmla="*/ 423 w 692"/>
                  <a:gd name="T63" fmla="*/ 1179 h 1188"/>
                  <a:gd name="T64" fmla="*/ 368 w 692"/>
                  <a:gd name="T65" fmla="*/ 1186 h 1188"/>
                  <a:gd name="T66" fmla="*/ 293 w 692"/>
                  <a:gd name="T67" fmla="*/ 1183 h 1188"/>
                  <a:gd name="T68" fmla="*/ 211 w 692"/>
                  <a:gd name="T69" fmla="*/ 1161 h 1188"/>
                  <a:gd name="T70" fmla="*/ 139 w 692"/>
                  <a:gd name="T71" fmla="*/ 1121 h 1188"/>
                  <a:gd name="T72" fmla="*/ 79 w 692"/>
                  <a:gd name="T73" fmla="*/ 1067 h 1188"/>
                  <a:gd name="T74" fmla="*/ 35 w 692"/>
                  <a:gd name="T75" fmla="*/ 1001 h 1188"/>
                  <a:gd name="T76" fmla="*/ 7 w 692"/>
                  <a:gd name="T77" fmla="*/ 924 h 1188"/>
                  <a:gd name="T78" fmla="*/ 0 w 692"/>
                  <a:gd name="T79" fmla="*/ 848 h 1188"/>
                  <a:gd name="T80" fmla="*/ 5 w 692"/>
                  <a:gd name="T81" fmla="*/ 799 h 1188"/>
                  <a:gd name="T82" fmla="*/ 19 w 692"/>
                  <a:gd name="T83" fmla="*/ 751 h 1188"/>
                  <a:gd name="T84" fmla="*/ 38 w 692"/>
                  <a:gd name="T85" fmla="*/ 708 h 1188"/>
                  <a:gd name="T86" fmla="*/ 64 w 692"/>
                  <a:gd name="T87" fmla="*/ 668 h 1188"/>
                  <a:gd name="T88" fmla="*/ 95 w 692"/>
                  <a:gd name="T89" fmla="*/ 632 h 1188"/>
                  <a:gd name="T90" fmla="*/ 131 w 692"/>
                  <a:gd name="T91" fmla="*/ 599 h 1188"/>
                  <a:gd name="T92" fmla="*/ 109 w 692"/>
                  <a:gd name="T93" fmla="*/ 569 h 1188"/>
                  <a:gd name="T94" fmla="*/ 75 w 692"/>
                  <a:gd name="T95" fmla="*/ 534 h 1188"/>
                  <a:gd name="T96" fmla="*/ 48 w 692"/>
                  <a:gd name="T97" fmla="*/ 496 h 1188"/>
                  <a:gd name="T98" fmla="*/ 26 w 692"/>
                  <a:gd name="T99" fmla="*/ 453 h 1188"/>
                  <a:gd name="T100" fmla="*/ 10 w 692"/>
                  <a:gd name="T101" fmla="*/ 408 h 1188"/>
                  <a:gd name="T102" fmla="*/ 2 w 692"/>
                  <a:gd name="T103" fmla="*/ 360 h 1188"/>
                  <a:gd name="T104" fmla="*/ 1 w 692"/>
                  <a:gd name="T105" fmla="*/ 302 h 1188"/>
                  <a:gd name="T106" fmla="*/ 15 w 692"/>
                  <a:gd name="T107" fmla="*/ 236 h 1188"/>
                  <a:gd name="T108" fmla="*/ 41 w 692"/>
                  <a:gd name="T109" fmla="*/ 175 h 1188"/>
                  <a:gd name="T110" fmla="*/ 79 w 692"/>
                  <a:gd name="T111" fmla="*/ 121 h 1188"/>
                  <a:gd name="T112" fmla="*/ 127 w 692"/>
                  <a:gd name="T113" fmla="*/ 74 h 1188"/>
                  <a:gd name="T114" fmla="*/ 184 w 692"/>
                  <a:gd name="T115" fmla="*/ 38 h 1188"/>
                  <a:gd name="T116" fmla="*/ 249 w 692"/>
                  <a:gd name="T117" fmla="*/ 14 h 1188"/>
                  <a:gd name="T118" fmla="*/ 279 w 692"/>
                  <a:gd name="T119" fmla="*/ 34 h 1188"/>
                  <a:gd name="T120" fmla="*/ 296 w 692"/>
                  <a:gd name="T121" fmla="*/ 3 h 1188"/>
                  <a:gd name="T122" fmla="*/ 327 w 692"/>
                  <a:gd name="T123" fmla="*/ 1 h 1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92" h="1188">
                    <a:moveTo>
                      <a:pt x="345" y="0"/>
                    </a:moveTo>
                    <a:lnTo>
                      <a:pt x="363" y="1"/>
                    </a:lnTo>
                    <a:lnTo>
                      <a:pt x="381" y="2"/>
                    </a:lnTo>
                    <a:lnTo>
                      <a:pt x="398" y="4"/>
                    </a:lnTo>
                    <a:lnTo>
                      <a:pt x="415" y="7"/>
                    </a:lnTo>
                    <a:lnTo>
                      <a:pt x="432" y="10"/>
                    </a:lnTo>
                    <a:lnTo>
                      <a:pt x="448" y="15"/>
                    </a:lnTo>
                    <a:lnTo>
                      <a:pt x="465" y="20"/>
                    </a:lnTo>
                    <a:lnTo>
                      <a:pt x="480" y="26"/>
                    </a:lnTo>
                    <a:lnTo>
                      <a:pt x="495" y="33"/>
                    </a:lnTo>
                    <a:lnTo>
                      <a:pt x="510" y="40"/>
                    </a:lnTo>
                    <a:lnTo>
                      <a:pt x="525" y="48"/>
                    </a:lnTo>
                    <a:lnTo>
                      <a:pt x="539" y="57"/>
                    </a:lnTo>
                    <a:lnTo>
                      <a:pt x="552" y="66"/>
                    </a:lnTo>
                    <a:lnTo>
                      <a:pt x="565" y="75"/>
                    </a:lnTo>
                    <a:lnTo>
                      <a:pt x="578" y="86"/>
                    </a:lnTo>
                    <a:lnTo>
                      <a:pt x="589" y="97"/>
                    </a:lnTo>
                    <a:lnTo>
                      <a:pt x="601" y="108"/>
                    </a:lnTo>
                    <a:lnTo>
                      <a:pt x="612" y="120"/>
                    </a:lnTo>
                    <a:lnTo>
                      <a:pt x="622" y="133"/>
                    </a:lnTo>
                    <a:lnTo>
                      <a:pt x="632" y="146"/>
                    </a:lnTo>
                    <a:lnTo>
                      <a:pt x="641" y="159"/>
                    </a:lnTo>
                    <a:lnTo>
                      <a:pt x="650" y="173"/>
                    </a:lnTo>
                    <a:lnTo>
                      <a:pt x="657" y="187"/>
                    </a:lnTo>
                    <a:lnTo>
                      <a:pt x="664" y="202"/>
                    </a:lnTo>
                    <a:lnTo>
                      <a:pt x="670" y="217"/>
                    </a:lnTo>
                    <a:lnTo>
                      <a:pt x="675" y="232"/>
                    </a:lnTo>
                    <a:lnTo>
                      <a:pt x="680" y="247"/>
                    </a:lnTo>
                    <a:lnTo>
                      <a:pt x="684" y="263"/>
                    </a:lnTo>
                    <a:lnTo>
                      <a:pt x="688" y="279"/>
                    </a:lnTo>
                    <a:lnTo>
                      <a:pt x="689" y="296"/>
                    </a:lnTo>
                    <a:lnTo>
                      <a:pt x="690" y="312"/>
                    </a:lnTo>
                    <a:lnTo>
                      <a:pt x="691" y="330"/>
                    </a:lnTo>
                    <a:lnTo>
                      <a:pt x="691" y="342"/>
                    </a:lnTo>
                    <a:lnTo>
                      <a:pt x="690" y="355"/>
                    </a:lnTo>
                    <a:lnTo>
                      <a:pt x="688" y="367"/>
                    </a:lnTo>
                    <a:lnTo>
                      <a:pt x="688" y="379"/>
                    </a:lnTo>
                    <a:lnTo>
                      <a:pt x="685" y="392"/>
                    </a:lnTo>
                    <a:lnTo>
                      <a:pt x="682" y="404"/>
                    </a:lnTo>
                    <a:lnTo>
                      <a:pt x="679" y="415"/>
                    </a:lnTo>
                    <a:lnTo>
                      <a:pt x="675" y="426"/>
                    </a:lnTo>
                    <a:lnTo>
                      <a:pt x="596" y="492"/>
                    </a:lnTo>
                    <a:lnTo>
                      <a:pt x="594" y="495"/>
                    </a:lnTo>
                    <a:lnTo>
                      <a:pt x="591" y="498"/>
                    </a:lnTo>
                    <a:lnTo>
                      <a:pt x="589" y="502"/>
                    </a:lnTo>
                    <a:lnTo>
                      <a:pt x="587" y="505"/>
                    </a:lnTo>
                    <a:lnTo>
                      <a:pt x="586" y="508"/>
                    </a:lnTo>
                    <a:lnTo>
                      <a:pt x="584" y="512"/>
                    </a:lnTo>
                    <a:lnTo>
                      <a:pt x="583" y="515"/>
                    </a:lnTo>
                    <a:lnTo>
                      <a:pt x="583" y="518"/>
                    </a:lnTo>
                    <a:lnTo>
                      <a:pt x="583" y="523"/>
                    </a:lnTo>
                    <a:lnTo>
                      <a:pt x="583" y="526"/>
                    </a:lnTo>
                    <a:lnTo>
                      <a:pt x="584" y="529"/>
                    </a:lnTo>
                    <a:lnTo>
                      <a:pt x="585" y="534"/>
                    </a:lnTo>
                    <a:lnTo>
                      <a:pt x="587" y="537"/>
                    </a:lnTo>
                    <a:lnTo>
                      <a:pt x="588" y="540"/>
                    </a:lnTo>
                    <a:lnTo>
                      <a:pt x="590" y="544"/>
                    </a:lnTo>
                    <a:lnTo>
                      <a:pt x="593" y="547"/>
                    </a:lnTo>
                    <a:lnTo>
                      <a:pt x="594" y="548"/>
                    </a:lnTo>
                    <a:lnTo>
                      <a:pt x="595" y="549"/>
                    </a:lnTo>
                    <a:lnTo>
                      <a:pt x="596" y="549"/>
                    </a:lnTo>
                    <a:lnTo>
                      <a:pt x="596" y="550"/>
                    </a:lnTo>
                    <a:lnTo>
                      <a:pt x="597" y="551"/>
                    </a:lnTo>
                    <a:lnTo>
                      <a:pt x="598" y="551"/>
                    </a:lnTo>
                    <a:lnTo>
                      <a:pt x="599" y="552"/>
                    </a:lnTo>
                    <a:lnTo>
                      <a:pt x="600" y="553"/>
                    </a:lnTo>
                    <a:lnTo>
                      <a:pt x="594" y="558"/>
                    </a:lnTo>
                    <a:lnTo>
                      <a:pt x="588" y="563"/>
                    </a:lnTo>
                    <a:lnTo>
                      <a:pt x="583" y="569"/>
                    </a:lnTo>
                    <a:lnTo>
                      <a:pt x="577" y="574"/>
                    </a:lnTo>
                    <a:lnTo>
                      <a:pt x="571" y="579"/>
                    </a:lnTo>
                    <a:lnTo>
                      <a:pt x="565" y="584"/>
                    </a:lnTo>
                    <a:lnTo>
                      <a:pt x="558" y="589"/>
                    </a:lnTo>
                    <a:lnTo>
                      <a:pt x="552" y="594"/>
                    </a:lnTo>
                    <a:lnTo>
                      <a:pt x="560" y="599"/>
                    </a:lnTo>
                    <a:lnTo>
                      <a:pt x="567" y="605"/>
                    </a:lnTo>
                    <a:lnTo>
                      <a:pt x="575" y="611"/>
                    </a:lnTo>
                    <a:lnTo>
                      <a:pt x="582" y="618"/>
                    </a:lnTo>
                    <a:lnTo>
                      <a:pt x="589" y="625"/>
                    </a:lnTo>
                    <a:lnTo>
                      <a:pt x="596" y="632"/>
                    </a:lnTo>
                    <a:lnTo>
                      <a:pt x="603" y="638"/>
                    </a:lnTo>
                    <a:lnTo>
                      <a:pt x="610" y="645"/>
                    </a:lnTo>
                    <a:lnTo>
                      <a:pt x="616" y="653"/>
                    </a:lnTo>
                    <a:lnTo>
                      <a:pt x="622" y="660"/>
                    </a:lnTo>
                    <a:lnTo>
                      <a:pt x="627" y="668"/>
                    </a:lnTo>
                    <a:lnTo>
                      <a:pt x="633" y="675"/>
                    </a:lnTo>
                    <a:lnTo>
                      <a:pt x="639" y="683"/>
                    </a:lnTo>
                    <a:lnTo>
                      <a:pt x="643" y="692"/>
                    </a:lnTo>
                    <a:lnTo>
                      <a:pt x="649" y="699"/>
                    </a:lnTo>
                    <a:lnTo>
                      <a:pt x="653" y="708"/>
                    </a:lnTo>
                    <a:lnTo>
                      <a:pt x="657" y="716"/>
                    </a:lnTo>
                    <a:lnTo>
                      <a:pt x="662" y="725"/>
                    </a:lnTo>
                    <a:lnTo>
                      <a:pt x="665" y="734"/>
                    </a:lnTo>
                    <a:lnTo>
                      <a:pt x="669" y="743"/>
                    </a:lnTo>
                    <a:lnTo>
                      <a:pt x="673" y="751"/>
                    </a:lnTo>
                    <a:lnTo>
                      <a:pt x="676" y="761"/>
                    </a:lnTo>
                    <a:lnTo>
                      <a:pt x="679" y="770"/>
                    </a:lnTo>
                    <a:lnTo>
                      <a:pt x="681" y="779"/>
                    </a:lnTo>
                    <a:lnTo>
                      <a:pt x="684" y="789"/>
                    </a:lnTo>
                    <a:lnTo>
                      <a:pt x="686" y="799"/>
                    </a:lnTo>
                    <a:lnTo>
                      <a:pt x="688" y="808"/>
                    </a:lnTo>
                    <a:lnTo>
                      <a:pt x="688" y="817"/>
                    </a:lnTo>
                    <a:lnTo>
                      <a:pt x="689" y="827"/>
                    </a:lnTo>
                    <a:lnTo>
                      <a:pt x="690" y="838"/>
                    </a:lnTo>
                    <a:lnTo>
                      <a:pt x="691" y="848"/>
                    </a:lnTo>
                    <a:lnTo>
                      <a:pt x="691" y="858"/>
                    </a:lnTo>
                    <a:lnTo>
                      <a:pt x="691" y="863"/>
                    </a:lnTo>
                    <a:lnTo>
                      <a:pt x="691" y="868"/>
                    </a:lnTo>
                    <a:lnTo>
                      <a:pt x="691" y="873"/>
                    </a:lnTo>
                    <a:lnTo>
                      <a:pt x="690" y="879"/>
                    </a:lnTo>
                    <a:lnTo>
                      <a:pt x="690" y="884"/>
                    </a:lnTo>
                    <a:lnTo>
                      <a:pt x="689" y="889"/>
                    </a:lnTo>
                    <a:lnTo>
                      <a:pt x="689" y="894"/>
                    </a:lnTo>
                    <a:lnTo>
                      <a:pt x="688" y="899"/>
                    </a:lnTo>
                    <a:lnTo>
                      <a:pt x="646" y="977"/>
                    </a:lnTo>
                    <a:lnTo>
                      <a:pt x="644" y="979"/>
                    </a:lnTo>
                    <a:lnTo>
                      <a:pt x="643" y="982"/>
                    </a:lnTo>
                    <a:lnTo>
                      <a:pt x="642" y="985"/>
                    </a:lnTo>
                    <a:lnTo>
                      <a:pt x="642" y="987"/>
                    </a:lnTo>
                    <a:lnTo>
                      <a:pt x="642" y="990"/>
                    </a:lnTo>
                    <a:lnTo>
                      <a:pt x="642" y="992"/>
                    </a:lnTo>
                    <a:lnTo>
                      <a:pt x="642" y="995"/>
                    </a:lnTo>
                    <a:lnTo>
                      <a:pt x="642" y="997"/>
                    </a:lnTo>
                    <a:lnTo>
                      <a:pt x="642" y="1000"/>
                    </a:lnTo>
                    <a:lnTo>
                      <a:pt x="642" y="1002"/>
                    </a:lnTo>
                    <a:lnTo>
                      <a:pt x="642" y="1005"/>
                    </a:lnTo>
                    <a:lnTo>
                      <a:pt x="643" y="1007"/>
                    </a:lnTo>
                    <a:lnTo>
                      <a:pt x="644" y="1009"/>
                    </a:lnTo>
                    <a:lnTo>
                      <a:pt x="645" y="1012"/>
                    </a:lnTo>
                    <a:lnTo>
                      <a:pt x="647" y="1014"/>
                    </a:lnTo>
                    <a:lnTo>
                      <a:pt x="649" y="1017"/>
                    </a:lnTo>
                    <a:lnTo>
                      <a:pt x="641" y="1028"/>
                    </a:lnTo>
                    <a:lnTo>
                      <a:pt x="634" y="1039"/>
                    </a:lnTo>
                    <a:lnTo>
                      <a:pt x="626" y="1050"/>
                    </a:lnTo>
                    <a:lnTo>
                      <a:pt x="617" y="1061"/>
                    </a:lnTo>
                    <a:lnTo>
                      <a:pt x="607" y="1071"/>
                    </a:lnTo>
                    <a:lnTo>
                      <a:pt x="598" y="1082"/>
                    </a:lnTo>
                    <a:lnTo>
                      <a:pt x="588" y="1092"/>
                    </a:lnTo>
                    <a:lnTo>
                      <a:pt x="578" y="1101"/>
                    </a:lnTo>
                    <a:lnTo>
                      <a:pt x="567" y="1110"/>
                    </a:lnTo>
                    <a:lnTo>
                      <a:pt x="556" y="1119"/>
                    </a:lnTo>
                    <a:lnTo>
                      <a:pt x="545" y="1126"/>
                    </a:lnTo>
                    <a:lnTo>
                      <a:pt x="533" y="1134"/>
                    </a:lnTo>
                    <a:lnTo>
                      <a:pt x="521" y="1142"/>
                    </a:lnTo>
                    <a:lnTo>
                      <a:pt x="509" y="1148"/>
                    </a:lnTo>
                    <a:lnTo>
                      <a:pt x="502" y="1151"/>
                    </a:lnTo>
                    <a:lnTo>
                      <a:pt x="496" y="1154"/>
                    </a:lnTo>
                    <a:lnTo>
                      <a:pt x="489" y="1157"/>
                    </a:lnTo>
                    <a:lnTo>
                      <a:pt x="482" y="1160"/>
                    </a:lnTo>
                    <a:lnTo>
                      <a:pt x="475" y="1134"/>
                    </a:lnTo>
                    <a:lnTo>
                      <a:pt x="470" y="1136"/>
                    </a:lnTo>
                    <a:lnTo>
                      <a:pt x="464" y="1139"/>
                    </a:lnTo>
                    <a:lnTo>
                      <a:pt x="457" y="1142"/>
                    </a:lnTo>
                    <a:lnTo>
                      <a:pt x="451" y="1143"/>
                    </a:lnTo>
                    <a:lnTo>
                      <a:pt x="445" y="1146"/>
                    </a:lnTo>
                    <a:lnTo>
                      <a:pt x="439" y="1147"/>
                    </a:lnTo>
                    <a:lnTo>
                      <a:pt x="433" y="1149"/>
                    </a:lnTo>
                    <a:lnTo>
                      <a:pt x="427" y="1151"/>
                    </a:lnTo>
                    <a:lnTo>
                      <a:pt x="434" y="1176"/>
                    </a:lnTo>
                    <a:lnTo>
                      <a:pt x="423" y="1179"/>
                    </a:lnTo>
                    <a:lnTo>
                      <a:pt x="412" y="1181"/>
                    </a:lnTo>
                    <a:lnTo>
                      <a:pt x="402" y="1183"/>
                    </a:lnTo>
                    <a:lnTo>
                      <a:pt x="390" y="1185"/>
                    </a:lnTo>
                    <a:lnTo>
                      <a:pt x="380" y="1185"/>
                    </a:lnTo>
                    <a:lnTo>
                      <a:pt x="368" y="1186"/>
                    </a:lnTo>
                    <a:lnTo>
                      <a:pt x="357" y="1187"/>
                    </a:lnTo>
                    <a:lnTo>
                      <a:pt x="345" y="1187"/>
                    </a:lnTo>
                    <a:lnTo>
                      <a:pt x="328" y="1186"/>
                    </a:lnTo>
                    <a:lnTo>
                      <a:pt x="311" y="1185"/>
                    </a:lnTo>
                    <a:lnTo>
                      <a:pt x="293" y="1183"/>
                    </a:lnTo>
                    <a:lnTo>
                      <a:pt x="276" y="1180"/>
                    </a:lnTo>
                    <a:lnTo>
                      <a:pt x="259" y="1177"/>
                    </a:lnTo>
                    <a:lnTo>
                      <a:pt x="243" y="1172"/>
                    </a:lnTo>
                    <a:lnTo>
                      <a:pt x="227" y="1167"/>
                    </a:lnTo>
                    <a:lnTo>
                      <a:pt x="211" y="1161"/>
                    </a:lnTo>
                    <a:lnTo>
                      <a:pt x="196" y="1154"/>
                    </a:lnTo>
                    <a:lnTo>
                      <a:pt x="181" y="1147"/>
                    </a:lnTo>
                    <a:lnTo>
                      <a:pt x="167" y="1139"/>
                    </a:lnTo>
                    <a:lnTo>
                      <a:pt x="153" y="1131"/>
                    </a:lnTo>
                    <a:lnTo>
                      <a:pt x="139" y="1121"/>
                    </a:lnTo>
                    <a:lnTo>
                      <a:pt x="127" y="1112"/>
                    </a:lnTo>
                    <a:lnTo>
                      <a:pt x="113" y="1101"/>
                    </a:lnTo>
                    <a:lnTo>
                      <a:pt x="102" y="1091"/>
                    </a:lnTo>
                    <a:lnTo>
                      <a:pt x="90" y="1079"/>
                    </a:lnTo>
                    <a:lnTo>
                      <a:pt x="79" y="1067"/>
                    </a:lnTo>
                    <a:lnTo>
                      <a:pt x="69" y="1055"/>
                    </a:lnTo>
                    <a:lnTo>
                      <a:pt x="59" y="1042"/>
                    </a:lnTo>
                    <a:lnTo>
                      <a:pt x="50" y="1028"/>
                    </a:lnTo>
                    <a:lnTo>
                      <a:pt x="42" y="1015"/>
                    </a:lnTo>
                    <a:lnTo>
                      <a:pt x="35" y="1001"/>
                    </a:lnTo>
                    <a:lnTo>
                      <a:pt x="27" y="985"/>
                    </a:lnTo>
                    <a:lnTo>
                      <a:pt x="21" y="970"/>
                    </a:lnTo>
                    <a:lnTo>
                      <a:pt x="16" y="956"/>
                    </a:lnTo>
                    <a:lnTo>
                      <a:pt x="11" y="940"/>
                    </a:lnTo>
                    <a:lnTo>
                      <a:pt x="7" y="924"/>
                    </a:lnTo>
                    <a:lnTo>
                      <a:pt x="4" y="908"/>
                    </a:lnTo>
                    <a:lnTo>
                      <a:pt x="2" y="891"/>
                    </a:lnTo>
                    <a:lnTo>
                      <a:pt x="1" y="875"/>
                    </a:lnTo>
                    <a:lnTo>
                      <a:pt x="0" y="858"/>
                    </a:lnTo>
                    <a:lnTo>
                      <a:pt x="0" y="848"/>
                    </a:lnTo>
                    <a:lnTo>
                      <a:pt x="1" y="838"/>
                    </a:lnTo>
                    <a:lnTo>
                      <a:pt x="2" y="827"/>
                    </a:lnTo>
                    <a:lnTo>
                      <a:pt x="3" y="817"/>
                    </a:lnTo>
                    <a:lnTo>
                      <a:pt x="4" y="808"/>
                    </a:lnTo>
                    <a:lnTo>
                      <a:pt x="5" y="799"/>
                    </a:lnTo>
                    <a:lnTo>
                      <a:pt x="8" y="789"/>
                    </a:lnTo>
                    <a:lnTo>
                      <a:pt x="10" y="779"/>
                    </a:lnTo>
                    <a:lnTo>
                      <a:pt x="12" y="770"/>
                    </a:lnTo>
                    <a:lnTo>
                      <a:pt x="16" y="761"/>
                    </a:lnTo>
                    <a:lnTo>
                      <a:pt x="19" y="751"/>
                    </a:lnTo>
                    <a:lnTo>
                      <a:pt x="22" y="743"/>
                    </a:lnTo>
                    <a:lnTo>
                      <a:pt x="26" y="734"/>
                    </a:lnTo>
                    <a:lnTo>
                      <a:pt x="29" y="725"/>
                    </a:lnTo>
                    <a:lnTo>
                      <a:pt x="34" y="716"/>
                    </a:lnTo>
                    <a:lnTo>
                      <a:pt x="38" y="708"/>
                    </a:lnTo>
                    <a:lnTo>
                      <a:pt x="42" y="699"/>
                    </a:lnTo>
                    <a:lnTo>
                      <a:pt x="48" y="692"/>
                    </a:lnTo>
                    <a:lnTo>
                      <a:pt x="53" y="683"/>
                    </a:lnTo>
                    <a:lnTo>
                      <a:pt x="58" y="675"/>
                    </a:lnTo>
                    <a:lnTo>
                      <a:pt x="64" y="668"/>
                    </a:lnTo>
                    <a:lnTo>
                      <a:pt x="69" y="660"/>
                    </a:lnTo>
                    <a:lnTo>
                      <a:pt x="75" y="653"/>
                    </a:lnTo>
                    <a:lnTo>
                      <a:pt x="81" y="645"/>
                    </a:lnTo>
                    <a:lnTo>
                      <a:pt x="88" y="638"/>
                    </a:lnTo>
                    <a:lnTo>
                      <a:pt x="95" y="632"/>
                    </a:lnTo>
                    <a:lnTo>
                      <a:pt x="102" y="625"/>
                    </a:lnTo>
                    <a:lnTo>
                      <a:pt x="109" y="618"/>
                    </a:lnTo>
                    <a:lnTo>
                      <a:pt x="116" y="611"/>
                    </a:lnTo>
                    <a:lnTo>
                      <a:pt x="123" y="605"/>
                    </a:lnTo>
                    <a:lnTo>
                      <a:pt x="131" y="599"/>
                    </a:lnTo>
                    <a:lnTo>
                      <a:pt x="139" y="594"/>
                    </a:lnTo>
                    <a:lnTo>
                      <a:pt x="131" y="588"/>
                    </a:lnTo>
                    <a:lnTo>
                      <a:pt x="123" y="582"/>
                    </a:lnTo>
                    <a:lnTo>
                      <a:pt x="116" y="576"/>
                    </a:lnTo>
                    <a:lnTo>
                      <a:pt x="109" y="569"/>
                    </a:lnTo>
                    <a:lnTo>
                      <a:pt x="102" y="562"/>
                    </a:lnTo>
                    <a:lnTo>
                      <a:pt x="95" y="556"/>
                    </a:lnTo>
                    <a:lnTo>
                      <a:pt x="88" y="549"/>
                    </a:lnTo>
                    <a:lnTo>
                      <a:pt x="81" y="542"/>
                    </a:lnTo>
                    <a:lnTo>
                      <a:pt x="75" y="534"/>
                    </a:lnTo>
                    <a:lnTo>
                      <a:pt x="69" y="527"/>
                    </a:lnTo>
                    <a:lnTo>
                      <a:pt x="64" y="520"/>
                    </a:lnTo>
                    <a:lnTo>
                      <a:pt x="58" y="512"/>
                    </a:lnTo>
                    <a:lnTo>
                      <a:pt x="53" y="504"/>
                    </a:lnTo>
                    <a:lnTo>
                      <a:pt x="48" y="496"/>
                    </a:lnTo>
                    <a:lnTo>
                      <a:pt x="42" y="488"/>
                    </a:lnTo>
                    <a:lnTo>
                      <a:pt x="38" y="480"/>
                    </a:lnTo>
                    <a:lnTo>
                      <a:pt x="34" y="471"/>
                    </a:lnTo>
                    <a:lnTo>
                      <a:pt x="29" y="462"/>
                    </a:lnTo>
                    <a:lnTo>
                      <a:pt x="26" y="453"/>
                    </a:lnTo>
                    <a:lnTo>
                      <a:pt x="22" y="445"/>
                    </a:lnTo>
                    <a:lnTo>
                      <a:pt x="19" y="436"/>
                    </a:lnTo>
                    <a:lnTo>
                      <a:pt x="16" y="426"/>
                    </a:lnTo>
                    <a:lnTo>
                      <a:pt x="12" y="417"/>
                    </a:lnTo>
                    <a:lnTo>
                      <a:pt x="10" y="408"/>
                    </a:lnTo>
                    <a:lnTo>
                      <a:pt x="8" y="399"/>
                    </a:lnTo>
                    <a:lnTo>
                      <a:pt x="5" y="388"/>
                    </a:lnTo>
                    <a:lnTo>
                      <a:pt x="4" y="379"/>
                    </a:lnTo>
                    <a:lnTo>
                      <a:pt x="3" y="370"/>
                    </a:lnTo>
                    <a:lnTo>
                      <a:pt x="2" y="360"/>
                    </a:lnTo>
                    <a:lnTo>
                      <a:pt x="1" y="350"/>
                    </a:lnTo>
                    <a:lnTo>
                      <a:pt x="0" y="339"/>
                    </a:lnTo>
                    <a:lnTo>
                      <a:pt x="0" y="330"/>
                    </a:lnTo>
                    <a:lnTo>
                      <a:pt x="0" y="316"/>
                    </a:lnTo>
                    <a:lnTo>
                      <a:pt x="1" y="302"/>
                    </a:lnTo>
                    <a:lnTo>
                      <a:pt x="3" y="289"/>
                    </a:lnTo>
                    <a:lnTo>
                      <a:pt x="4" y="274"/>
                    </a:lnTo>
                    <a:lnTo>
                      <a:pt x="7" y="262"/>
                    </a:lnTo>
                    <a:lnTo>
                      <a:pt x="11" y="248"/>
                    </a:lnTo>
                    <a:lnTo>
                      <a:pt x="15" y="236"/>
                    </a:lnTo>
                    <a:lnTo>
                      <a:pt x="19" y="223"/>
                    </a:lnTo>
                    <a:lnTo>
                      <a:pt x="24" y="210"/>
                    </a:lnTo>
                    <a:lnTo>
                      <a:pt x="29" y="198"/>
                    </a:lnTo>
                    <a:lnTo>
                      <a:pt x="35" y="187"/>
                    </a:lnTo>
                    <a:lnTo>
                      <a:pt x="41" y="175"/>
                    </a:lnTo>
                    <a:lnTo>
                      <a:pt x="48" y="163"/>
                    </a:lnTo>
                    <a:lnTo>
                      <a:pt x="55" y="152"/>
                    </a:lnTo>
                    <a:lnTo>
                      <a:pt x="63" y="141"/>
                    </a:lnTo>
                    <a:lnTo>
                      <a:pt x="71" y="131"/>
                    </a:lnTo>
                    <a:lnTo>
                      <a:pt x="79" y="121"/>
                    </a:lnTo>
                    <a:lnTo>
                      <a:pt x="88" y="111"/>
                    </a:lnTo>
                    <a:lnTo>
                      <a:pt x="97" y="100"/>
                    </a:lnTo>
                    <a:lnTo>
                      <a:pt x="107" y="92"/>
                    </a:lnTo>
                    <a:lnTo>
                      <a:pt x="117" y="83"/>
                    </a:lnTo>
                    <a:lnTo>
                      <a:pt x="127" y="74"/>
                    </a:lnTo>
                    <a:lnTo>
                      <a:pt x="138" y="66"/>
                    </a:lnTo>
                    <a:lnTo>
                      <a:pt x="150" y="58"/>
                    </a:lnTo>
                    <a:lnTo>
                      <a:pt x="160" y="52"/>
                    </a:lnTo>
                    <a:lnTo>
                      <a:pt x="173" y="45"/>
                    </a:lnTo>
                    <a:lnTo>
                      <a:pt x="184" y="38"/>
                    </a:lnTo>
                    <a:lnTo>
                      <a:pt x="196" y="32"/>
                    </a:lnTo>
                    <a:lnTo>
                      <a:pt x="210" y="27"/>
                    </a:lnTo>
                    <a:lnTo>
                      <a:pt x="222" y="22"/>
                    </a:lnTo>
                    <a:lnTo>
                      <a:pt x="235" y="18"/>
                    </a:lnTo>
                    <a:lnTo>
                      <a:pt x="249" y="14"/>
                    </a:lnTo>
                    <a:lnTo>
                      <a:pt x="256" y="39"/>
                    </a:lnTo>
                    <a:lnTo>
                      <a:pt x="261" y="37"/>
                    </a:lnTo>
                    <a:lnTo>
                      <a:pt x="267" y="36"/>
                    </a:lnTo>
                    <a:lnTo>
                      <a:pt x="273" y="35"/>
                    </a:lnTo>
                    <a:lnTo>
                      <a:pt x="279" y="34"/>
                    </a:lnTo>
                    <a:lnTo>
                      <a:pt x="285" y="32"/>
                    </a:lnTo>
                    <a:lnTo>
                      <a:pt x="290" y="31"/>
                    </a:lnTo>
                    <a:lnTo>
                      <a:pt x="296" y="30"/>
                    </a:lnTo>
                    <a:lnTo>
                      <a:pt x="303" y="29"/>
                    </a:lnTo>
                    <a:lnTo>
                      <a:pt x="296" y="3"/>
                    </a:lnTo>
                    <a:lnTo>
                      <a:pt x="302" y="3"/>
                    </a:lnTo>
                    <a:lnTo>
                      <a:pt x="308" y="2"/>
                    </a:lnTo>
                    <a:lnTo>
                      <a:pt x="314" y="2"/>
                    </a:lnTo>
                    <a:lnTo>
                      <a:pt x="320" y="1"/>
                    </a:lnTo>
                    <a:lnTo>
                      <a:pt x="327" y="1"/>
                    </a:lnTo>
                    <a:lnTo>
                      <a:pt x="333" y="0"/>
                    </a:lnTo>
                    <a:lnTo>
                      <a:pt x="339" y="0"/>
                    </a:lnTo>
                    <a:lnTo>
                      <a:pt x="345" y="0"/>
                    </a:lnTo>
                  </a:path>
                </a:pathLst>
              </a:custGeom>
              <a:solidFill>
                <a:srgbClr val="EC963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23" name="Freeform 7"/>
              <p:cNvSpPr>
                <a:spLocks/>
              </p:cNvSpPr>
              <p:nvPr/>
            </p:nvSpPr>
            <p:spPr bwMode="auto">
              <a:xfrm>
                <a:off x="1247" y="2420"/>
                <a:ext cx="692" cy="1188"/>
              </a:xfrm>
              <a:custGeom>
                <a:avLst/>
                <a:gdLst>
                  <a:gd name="T0" fmla="*/ 415 w 692"/>
                  <a:gd name="T1" fmla="*/ 7 h 1188"/>
                  <a:gd name="T2" fmla="*/ 495 w 692"/>
                  <a:gd name="T3" fmla="*/ 33 h 1188"/>
                  <a:gd name="T4" fmla="*/ 565 w 692"/>
                  <a:gd name="T5" fmla="*/ 75 h 1188"/>
                  <a:gd name="T6" fmla="*/ 622 w 692"/>
                  <a:gd name="T7" fmla="*/ 133 h 1188"/>
                  <a:gd name="T8" fmla="*/ 664 w 692"/>
                  <a:gd name="T9" fmla="*/ 202 h 1188"/>
                  <a:gd name="T10" fmla="*/ 688 w 692"/>
                  <a:gd name="T11" fmla="*/ 279 h 1188"/>
                  <a:gd name="T12" fmla="*/ 690 w 692"/>
                  <a:gd name="T13" fmla="*/ 355 h 1188"/>
                  <a:gd name="T14" fmla="*/ 679 w 692"/>
                  <a:gd name="T15" fmla="*/ 415 h 1188"/>
                  <a:gd name="T16" fmla="*/ 589 w 692"/>
                  <a:gd name="T17" fmla="*/ 502 h 1188"/>
                  <a:gd name="T18" fmla="*/ 583 w 692"/>
                  <a:gd name="T19" fmla="*/ 518 h 1188"/>
                  <a:gd name="T20" fmla="*/ 587 w 692"/>
                  <a:gd name="T21" fmla="*/ 537 h 1188"/>
                  <a:gd name="T22" fmla="*/ 595 w 692"/>
                  <a:gd name="T23" fmla="*/ 549 h 1188"/>
                  <a:gd name="T24" fmla="*/ 599 w 692"/>
                  <a:gd name="T25" fmla="*/ 552 h 1188"/>
                  <a:gd name="T26" fmla="*/ 577 w 692"/>
                  <a:gd name="T27" fmla="*/ 574 h 1188"/>
                  <a:gd name="T28" fmla="*/ 560 w 692"/>
                  <a:gd name="T29" fmla="*/ 599 h 1188"/>
                  <a:gd name="T30" fmla="*/ 596 w 692"/>
                  <a:gd name="T31" fmla="*/ 632 h 1188"/>
                  <a:gd name="T32" fmla="*/ 627 w 692"/>
                  <a:gd name="T33" fmla="*/ 668 h 1188"/>
                  <a:gd name="T34" fmla="*/ 653 w 692"/>
                  <a:gd name="T35" fmla="*/ 708 h 1188"/>
                  <a:gd name="T36" fmla="*/ 673 w 692"/>
                  <a:gd name="T37" fmla="*/ 751 h 1188"/>
                  <a:gd name="T38" fmla="*/ 686 w 692"/>
                  <a:gd name="T39" fmla="*/ 799 h 1188"/>
                  <a:gd name="T40" fmla="*/ 691 w 692"/>
                  <a:gd name="T41" fmla="*/ 848 h 1188"/>
                  <a:gd name="T42" fmla="*/ 690 w 692"/>
                  <a:gd name="T43" fmla="*/ 879 h 1188"/>
                  <a:gd name="T44" fmla="*/ 646 w 692"/>
                  <a:gd name="T45" fmla="*/ 977 h 1188"/>
                  <a:gd name="T46" fmla="*/ 642 w 692"/>
                  <a:gd name="T47" fmla="*/ 990 h 1188"/>
                  <a:gd name="T48" fmla="*/ 642 w 692"/>
                  <a:gd name="T49" fmla="*/ 1002 h 1188"/>
                  <a:gd name="T50" fmla="*/ 647 w 692"/>
                  <a:gd name="T51" fmla="*/ 1014 h 1188"/>
                  <a:gd name="T52" fmla="*/ 617 w 692"/>
                  <a:gd name="T53" fmla="*/ 1061 h 1188"/>
                  <a:gd name="T54" fmla="*/ 567 w 692"/>
                  <a:gd name="T55" fmla="*/ 1110 h 1188"/>
                  <a:gd name="T56" fmla="*/ 509 w 692"/>
                  <a:gd name="T57" fmla="*/ 1148 h 1188"/>
                  <a:gd name="T58" fmla="*/ 475 w 692"/>
                  <a:gd name="T59" fmla="*/ 1134 h 1188"/>
                  <a:gd name="T60" fmla="*/ 445 w 692"/>
                  <a:gd name="T61" fmla="*/ 1146 h 1188"/>
                  <a:gd name="T62" fmla="*/ 423 w 692"/>
                  <a:gd name="T63" fmla="*/ 1179 h 1188"/>
                  <a:gd name="T64" fmla="*/ 368 w 692"/>
                  <a:gd name="T65" fmla="*/ 1186 h 1188"/>
                  <a:gd name="T66" fmla="*/ 293 w 692"/>
                  <a:gd name="T67" fmla="*/ 1183 h 1188"/>
                  <a:gd name="T68" fmla="*/ 211 w 692"/>
                  <a:gd name="T69" fmla="*/ 1161 h 1188"/>
                  <a:gd name="T70" fmla="*/ 139 w 692"/>
                  <a:gd name="T71" fmla="*/ 1121 h 1188"/>
                  <a:gd name="T72" fmla="*/ 79 w 692"/>
                  <a:gd name="T73" fmla="*/ 1067 h 1188"/>
                  <a:gd name="T74" fmla="*/ 35 w 692"/>
                  <a:gd name="T75" fmla="*/ 1001 h 1188"/>
                  <a:gd name="T76" fmla="*/ 7 w 692"/>
                  <a:gd name="T77" fmla="*/ 924 h 1188"/>
                  <a:gd name="T78" fmla="*/ 0 w 692"/>
                  <a:gd name="T79" fmla="*/ 848 h 1188"/>
                  <a:gd name="T80" fmla="*/ 5 w 692"/>
                  <a:gd name="T81" fmla="*/ 799 h 1188"/>
                  <a:gd name="T82" fmla="*/ 19 w 692"/>
                  <a:gd name="T83" fmla="*/ 751 h 1188"/>
                  <a:gd name="T84" fmla="*/ 38 w 692"/>
                  <a:gd name="T85" fmla="*/ 708 h 1188"/>
                  <a:gd name="T86" fmla="*/ 64 w 692"/>
                  <a:gd name="T87" fmla="*/ 668 h 1188"/>
                  <a:gd name="T88" fmla="*/ 95 w 692"/>
                  <a:gd name="T89" fmla="*/ 632 h 1188"/>
                  <a:gd name="T90" fmla="*/ 131 w 692"/>
                  <a:gd name="T91" fmla="*/ 599 h 1188"/>
                  <a:gd name="T92" fmla="*/ 109 w 692"/>
                  <a:gd name="T93" fmla="*/ 569 h 1188"/>
                  <a:gd name="T94" fmla="*/ 75 w 692"/>
                  <a:gd name="T95" fmla="*/ 534 h 1188"/>
                  <a:gd name="T96" fmla="*/ 48 w 692"/>
                  <a:gd name="T97" fmla="*/ 496 h 1188"/>
                  <a:gd name="T98" fmla="*/ 26 w 692"/>
                  <a:gd name="T99" fmla="*/ 453 h 1188"/>
                  <a:gd name="T100" fmla="*/ 10 w 692"/>
                  <a:gd name="T101" fmla="*/ 408 h 1188"/>
                  <a:gd name="T102" fmla="*/ 2 w 692"/>
                  <a:gd name="T103" fmla="*/ 360 h 1188"/>
                  <a:gd name="T104" fmla="*/ 1 w 692"/>
                  <a:gd name="T105" fmla="*/ 302 h 1188"/>
                  <a:gd name="T106" fmla="*/ 15 w 692"/>
                  <a:gd name="T107" fmla="*/ 236 h 1188"/>
                  <a:gd name="T108" fmla="*/ 41 w 692"/>
                  <a:gd name="T109" fmla="*/ 175 h 1188"/>
                  <a:gd name="T110" fmla="*/ 79 w 692"/>
                  <a:gd name="T111" fmla="*/ 121 h 1188"/>
                  <a:gd name="T112" fmla="*/ 127 w 692"/>
                  <a:gd name="T113" fmla="*/ 74 h 1188"/>
                  <a:gd name="T114" fmla="*/ 184 w 692"/>
                  <a:gd name="T115" fmla="*/ 38 h 1188"/>
                  <a:gd name="T116" fmla="*/ 249 w 692"/>
                  <a:gd name="T117" fmla="*/ 14 h 1188"/>
                  <a:gd name="T118" fmla="*/ 279 w 692"/>
                  <a:gd name="T119" fmla="*/ 34 h 1188"/>
                  <a:gd name="T120" fmla="*/ 296 w 692"/>
                  <a:gd name="T121" fmla="*/ 3 h 1188"/>
                  <a:gd name="T122" fmla="*/ 327 w 692"/>
                  <a:gd name="T123" fmla="*/ 1 h 1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92" h="1188">
                    <a:moveTo>
                      <a:pt x="345" y="0"/>
                    </a:moveTo>
                    <a:lnTo>
                      <a:pt x="363" y="1"/>
                    </a:lnTo>
                    <a:lnTo>
                      <a:pt x="381" y="2"/>
                    </a:lnTo>
                    <a:lnTo>
                      <a:pt x="398" y="4"/>
                    </a:lnTo>
                    <a:lnTo>
                      <a:pt x="415" y="7"/>
                    </a:lnTo>
                    <a:lnTo>
                      <a:pt x="432" y="10"/>
                    </a:lnTo>
                    <a:lnTo>
                      <a:pt x="448" y="15"/>
                    </a:lnTo>
                    <a:lnTo>
                      <a:pt x="465" y="20"/>
                    </a:lnTo>
                    <a:lnTo>
                      <a:pt x="480" y="26"/>
                    </a:lnTo>
                    <a:lnTo>
                      <a:pt x="495" y="33"/>
                    </a:lnTo>
                    <a:lnTo>
                      <a:pt x="510" y="40"/>
                    </a:lnTo>
                    <a:lnTo>
                      <a:pt x="525" y="48"/>
                    </a:lnTo>
                    <a:lnTo>
                      <a:pt x="539" y="57"/>
                    </a:lnTo>
                    <a:lnTo>
                      <a:pt x="552" y="66"/>
                    </a:lnTo>
                    <a:lnTo>
                      <a:pt x="565" y="75"/>
                    </a:lnTo>
                    <a:lnTo>
                      <a:pt x="578" y="86"/>
                    </a:lnTo>
                    <a:lnTo>
                      <a:pt x="589" y="97"/>
                    </a:lnTo>
                    <a:lnTo>
                      <a:pt x="601" y="108"/>
                    </a:lnTo>
                    <a:lnTo>
                      <a:pt x="612" y="120"/>
                    </a:lnTo>
                    <a:lnTo>
                      <a:pt x="622" y="133"/>
                    </a:lnTo>
                    <a:lnTo>
                      <a:pt x="632" y="146"/>
                    </a:lnTo>
                    <a:lnTo>
                      <a:pt x="641" y="159"/>
                    </a:lnTo>
                    <a:lnTo>
                      <a:pt x="650" y="173"/>
                    </a:lnTo>
                    <a:lnTo>
                      <a:pt x="657" y="187"/>
                    </a:lnTo>
                    <a:lnTo>
                      <a:pt x="664" y="202"/>
                    </a:lnTo>
                    <a:lnTo>
                      <a:pt x="670" y="217"/>
                    </a:lnTo>
                    <a:lnTo>
                      <a:pt x="675" y="232"/>
                    </a:lnTo>
                    <a:lnTo>
                      <a:pt x="680" y="247"/>
                    </a:lnTo>
                    <a:lnTo>
                      <a:pt x="684" y="263"/>
                    </a:lnTo>
                    <a:lnTo>
                      <a:pt x="688" y="279"/>
                    </a:lnTo>
                    <a:lnTo>
                      <a:pt x="689" y="296"/>
                    </a:lnTo>
                    <a:lnTo>
                      <a:pt x="690" y="312"/>
                    </a:lnTo>
                    <a:lnTo>
                      <a:pt x="691" y="330"/>
                    </a:lnTo>
                    <a:lnTo>
                      <a:pt x="691" y="342"/>
                    </a:lnTo>
                    <a:lnTo>
                      <a:pt x="690" y="355"/>
                    </a:lnTo>
                    <a:lnTo>
                      <a:pt x="688" y="367"/>
                    </a:lnTo>
                    <a:lnTo>
                      <a:pt x="688" y="379"/>
                    </a:lnTo>
                    <a:lnTo>
                      <a:pt x="685" y="392"/>
                    </a:lnTo>
                    <a:lnTo>
                      <a:pt x="682" y="404"/>
                    </a:lnTo>
                    <a:lnTo>
                      <a:pt x="679" y="415"/>
                    </a:lnTo>
                    <a:lnTo>
                      <a:pt x="675" y="426"/>
                    </a:lnTo>
                    <a:lnTo>
                      <a:pt x="596" y="492"/>
                    </a:lnTo>
                    <a:lnTo>
                      <a:pt x="594" y="495"/>
                    </a:lnTo>
                    <a:lnTo>
                      <a:pt x="591" y="498"/>
                    </a:lnTo>
                    <a:lnTo>
                      <a:pt x="589" y="502"/>
                    </a:lnTo>
                    <a:lnTo>
                      <a:pt x="587" y="505"/>
                    </a:lnTo>
                    <a:lnTo>
                      <a:pt x="586" y="508"/>
                    </a:lnTo>
                    <a:lnTo>
                      <a:pt x="584" y="512"/>
                    </a:lnTo>
                    <a:lnTo>
                      <a:pt x="583" y="515"/>
                    </a:lnTo>
                    <a:lnTo>
                      <a:pt x="583" y="518"/>
                    </a:lnTo>
                    <a:lnTo>
                      <a:pt x="583" y="523"/>
                    </a:lnTo>
                    <a:lnTo>
                      <a:pt x="583" y="526"/>
                    </a:lnTo>
                    <a:lnTo>
                      <a:pt x="584" y="529"/>
                    </a:lnTo>
                    <a:lnTo>
                      <a:pt x="585" y="534"/>
                    </a:lnTo>
                    <a:lnTo>
                      <a:pt x="587" y="537"/>
                    </a:lnTo>
                    <a:lnTo>
                      <a:pt x="588" y="540"/>
                    </a:lnTo>
                    <a:lnTo>
                      <a:pt x="590" y="544"/>
                    </a:lnTo>
                    <a:lnTo>
                      <a:pt x="593" y="547"/>
                    </a:lnTo>
                    <a:lnTo>
                      <a:pt x="594" y="548"/>
                    </a:lnTo>
                    <a:lnTo>
                      <a:pt x="595" y="549"/>
                    </a:lnTo>
                    <a:lnTo>
                      <a:pt x="596" y="549"/>
                    </a:lnTo>
                    <a:lnTo>
                      <a:pt x="596" y="550"/>
                    </a:lnTo>
                    <a:lnTo>
                      <a:pt x="597" y="551"/>
                    </a:lnTo>
                    <a:lnTo>
                      <a:pt x="598" y="551"/>
                    </a:lnTo>
                    <a:lnTo>
                      <a:pt x="599" y="552"/>
                    </a:lnTo>
                    <a:lnTo>
                      <a:pt x="600" y="553"/>
                    </a:lnTo>
                    <a:lnTo>
                      <a:pt x="594" y="558"/>
                    </a:lnTo>
                    <a:lnTo>
                      <a:pt x="588" y="563"/>
                    </a:lnTo>
                    <a:lnTo>
                      <a:pt x="583" y="569"/>
                    </a:lnTo>
                    <a:lnTo>
                      <a:pt x="577" y="574"/>
                    </a:lnTo>
                    <a:lnTo>
                      <a:pt x="571" y="579"/>
                    </a:lnTo>
                    <a:lnTo>
                      <a:pt x="565" y="584"/>
                    </a:lnTo>
                    <a:lnTo>
                      <a:pt x="558" y="589"/>
                    </a:lnTo>
                    <a:lnTo>
                      <a:pt x="552" y="594"/>
                    </a:lnTo>
                    <a:lnTo>
                      <a:pt x="560" y="599"/>
                    </a:lnTo>
                    <a:lnTo>
                      <a:pt x="567" y="605"/>
                    </a:lnTo>
                    <a:lnTo>
                      <a:pt x="575" y="611"/>
                    </a:lnTo>
                    <a:lnTo>
                      <a:pt x="582" y="618"/>
                    </a:lnTo>
                    <a:lnTo>
                      <a:pt x="589" y="625"/>
                    </a:lnTo>
                    <a:lnTo>
                      <a:pt x="596" y="632"/>
                    </a:lnTo>
                    <a:lnTo>
                      <a:pt x="603" y="638"/>
                    </a:lnTo>
                    <a:lnTo>
                      <a:pt x="610" y="645"/>
                    </a:lnTo>
                    <a:lnTo>
                      <a:pt x="616" y="653"/>
                    </a:lnTo>
                    <a:lnTo>
                      <a:pt x="622" y="660"/>
                    </a:lnTo>
                    <a:lnTo>
                      <a:pt x="627" y="668"/>
                    </a:lnTo>
                    <a:lnTo>
                      <a:pt x="633" y="675"/>
                    </a:lnTo>
                    <a:lnTo>
                      <a:pt x="639" y="683"/>
                    </a:lnTo>
                    <a:lnTo>
                      <a:pt x="643" y="692"/>
                    </a:lnTo>
                    <a:lnTo>
                      <a:pt x="649" y="699"/>
                    </a:lnTo>
                    <a:lnTo>
                      <a:pt x="653" y="708"/>
                    </a:lnTo>
                    <a:lnTo>
                      <a:pt x="657" y="716"/>
                    </a:lnTo>
                    <a:lnTo>
                      <a:pt x="662" y="725"/>
                    </a:lnTo>
                    <a:lnTo>
                      <a:pt x="665" y="734"/>
                    </a:lnTo>
                    <a:lnTo>
                      <a:pt x="669" y="743"/>
                    </a:lnTo>
                    <a:lnTo>
                      <a:pt x="673" y="751"/>
                    </a:lnTo>
                    <a:lnTo>
                      <a:pt x="676" y="761"/>
                    </a:lnTo>
                    <a:lnTo>
                      <a:pt x="679" y="770"/>
                    </a:lnTo>
                    <a:lnTo>
                      <a:pt x="681" y="779"/>
                    </a:lnTo>
                    <a:lnTo>
                      <a:pt x="684" y="789"/>
                    </a:lnTo>
                    <a:lnTo>
                      <a:pt x="686" y="799"/>
                    </a:lnTo>
                    <a:lnTo>
                      <a:pt x="688" y="808"/>
                    </a:lnTo>
                    <a:lnTo>
                      <a:pt x="688" y="817"/>
                    </a:lnTo>
                    <a:lnTo>
                      <a:pt x="689" y="827"/>
                    </a:lnTo>
                    <a:lnTo>
                      <a:pt x="690" y="838"/>
                    </a:lnTo>
                    <a:lnTo>
                      <a:pt x="691" y="848"/>
                    </a:lnTo>
                    <a:lnTo>
                      <a:pt x="691" y="858"/>
                    </a:lnTo>
                    <a:lnTo>
                      <a:pt x="691" y="863"/>
                    </a:lnTo>
                    <a:lnTo>
                      <a:pt x="691" y="868"/>
                    </a:lnTo>
                    <a:lnTo>
                      <a:pt x="691" y="873"/>
                    </a:lnTo>
                    <a:lnTo>
                      <a:pt x="690" y="879"/>
                    </a:lnTo>
                    <a:lnTo>
                      <a:pt x="690" y="884"/>
                    </a:lnTo>
                    <a:lnTo>
                      <a:pt x="689" y="889"/>
                    </a:lnTo>
                    <a:lnTo>
                      <a:pt x="689" y="894"/>
                    </a:lnTo>
                    <a:lnTo>
                      <a:pt x="688" y="899"/>
                    </a:lnTo>
                    <a:lnTo>
                      <a:pt x="646" y="977"/>
                    </a:lnTo>
                    <a:lnTo>
                      <a:pt x="644" y="979"/>
                    </a:lnTo>
                    <a:lnTo>
                      <a:pt x="643" y="982"/>
                    </a:lnTo>
                    <a:lnTo>
                      <a:pt x="642" y="985"/>
                    </a:lnTo>
                    <a:lnTo>
                      <a:pt x="642" y="987"/>
                    </a:lnTo>
                    <a:lnTo>
                      <a:pt x="642" y="990"/>
                    </a:lnTo>
                    <a:lnTo>
                      <a:pt x="642" y="992"/>
                    </a:lnTo>
                    <a:lnTo>
                      <a:pt x="642" y="995"/>
                    </a:lnTo>
                    <a:lnTo>
                      <a:pt x="642" y="997"/>
                    </a:lnTo>
                    <a:lnTo>
                      <a:pt x="642" y="1000"/>
                    </a:lnTo>
                    <a:lnTo>
                      <a:pt x="642" y="1002"/>
                    </a:lnTo>
                    <a:lnTo>
                      <a:pt x="642" y="1005"/>
                    </a:lnTo>
                    <a:lnTo>
                      <a:pt x="643" y="1007"/>
                    </a:lnTo>
                    <a:lnTo>
                      <a:pt x="644" y="1009"/>
                    </a:lnTo>
                    <a:lnTo>
                      <a:pt x="645" y="1012"/>
                    </a:lnTo>
                    <a:lnTo>
                      <a:pt x="647" y="1014"/>
                    </a:lnTo>
                    <a:lnTo>
                      <a:pt x="649" y="1017"/>
                    </a:lnTo>
                    <a:lnTo>
                      <a:pt x="641" y="1028"/>
                    </a:lnTo>
                    <a:lnTo>
                      <a:pt x="634" y="1039"/>
                    </a:lnTo>
                    <a:lnTo>
                      <a:pt x="626" y="1050"/>
                    </a:lnTo>
                    <a:lnTo>
                      <a:pt x="617" y="1061"/>
                    </a:lnTo>
                    <a:lnTo>
                      <a:pt x="607" y="1071"/>
                    </a:lnTo>
                    <a:lnTo>
                      <a:pt x="598" y="1082"/>
                    </a:lnTo>
                    <a:lnTo>
                      <a:pt x="588" y="1092"/>
                    </a:lnTo>
                    <a:lnTo>
                      <a:pt x="578" y="1101"/>
                    </a:lnTo>
                    <a:lnTo>
                      <a:pt x="567" y="1110"/>
                    </a:lnTo>
                    <a:lnTo>
                      <a:pt x="556" y="1119"/>
                    </a:lnTo>
                    <a:lnTo>
                      <a:pt x="545" y="1126"/>
                    </a:lnTo>
                    <a:lnTo>
                      <a:pt x="533" y="1134"/>
                    </a:lnTo>
                    <a:lnTo>
                      <a:pt x="521" y="1142"/>
                    </a:lnTo>
                    <a:lnTo>
                      <a:pt x="509" y="1148"/>
                    </a:lnTo>
                    <a:lnTo>
                      <a:pt x="502" y="1151"/>
                    </a:lnTo>
                    <a:lnTo>
                      <a:pt x="496" y="1154"/>
                    </a:lnTo>
                    <a:lnTo>
                      <a:pt x="489" y="1157"/>
                    </a:lnTo>
                    <a:lnTo>
                      <a:pt x="482" y="1160"/>
                    </a:lnTo>
                    <a:lnTo>
                      <a:pt x="475" y="1134"/>
                    </a:lnTo>
                    <a:lnTo>
                      <a:pt x="470" y="1136"/>
                    </a:lnTo>
                    <a:lnTo>
                      <a:pt x="464" y="1139"/>
                    </a:lnTo>
                    <a:lnTo>
                      <a:pt x="457" y="1142"/>
                    </a:lnTo>
                    <a:lnTo>
                      <a:pt x="451" y="1143"/>
                    </a:lnTo>
                    <a:lnTo>
                      <a:pt x="445" y="1146"/>
                    </a:lnTo>
                    <a:lnTo>
                      <a:pt x="439" y="1147"/>
                    </a:lnTo>
                    <a:lnTo>
                      <a:pt x="433" y="1149"/>
                    </a:lnTo>
                    <a:lnTo>
                      <a:pt x="427" y="1151"/>
                    </a:lnTo>
                    <a:lnTo>
                      <a:pt x="434" y="1176"/>
                    </a:lnTo>
                    <a:lnTo>
                      <a:pt x="423" y="1179"/>
                    </a:lnTo>
                    <a:lnTo>
                      <a:pt x="412" y="1181"/>
                    </a:lnTo>
                    <a:lnTo>
                      <a:pt x="402" y="1183"/>
                    </a:lnTo>
                    <a:lnTo>
                      <a:pt x="390" y="1185"/>
                    </a:lnTo>
                    <a:lnTo>
                      <a:pt x="380" y="1185"/>
                    </a:lnTo>
                    <a:lnTo>
                      <a:pt x="368" y="1186"/>
                    </a:lnTo>
                    <a:lnTo>
                      <a:pt x="357" y="1187"/>
                    </a:lnTo>
                    <a:lnTo>
                      <a:pt x="345" y="1187"/>
                    </a:lnTo>
                    <a:lnTo>
                      <a:pt x="328" y="1186"/>
                    </a:lnTo>
                    <a:lnTo>
                      <a:pt x="311" y="1185"/>
                    </a:lnTo>
                    <a:lnTo>
                      <a:pt x="293" y="1183"/>
                    </a:lnTo>
                    <a:lnTo>
                      <a:pt x="276" y="1180"/>
                    </a:lnTo>
                    <a:lnTo>
                      <a:pt x="259" y="1177"/>
                    </a:lnTo>
                    <a:lnTo>
                      <a:pt x="243" y="1172"/>
                    </a:lnTo>
                    <a:lnTo>
                      <a:pt x="227" y="1167"/>
                    </a:lnTo>
                    <a:lnTo>
                      <a:pt x="211" y="1161"/>
                    </a:lnTo>
                    <a:lnTo>
                      <a:pt x="196" y="1154"/>
                    </a:lnTo>
                    <a:lnTo>
                      <a:pt x="181" y="1147"/>
                    </a:lnTo>
                    <a:lnTo>
                      <a:pt x="167" y="1139"/>
                    </a:lnTo>
                    <a:lnTo>
                      <a:pt x="153" y="1131"/>
                    </a:lnTo>
                    <a:lnTo>
                      <a:pt x="139" y="1121"/>
                    </a:lnTo>
                    <a:lnTo>
                      <a:pt x="127" y="1112"/>
                    </a:lnTo>
                    <a:lnTo>
                      <a:pt x="113" y="1101"/>
                    </a:lnTo>
                    <a:lnTo>
                      <a:pt x="102" y="1091"/>
                    </a:lnTo>
                    <a:lnTo>
                      <a:pt x="90" y="1079"/>
                    </a:lnTo>
                    <a:lnTo>
                      <a:pt x="79" y="1067"/>
                    </a:lnTo>
                    <a:lnTo>
                      <a:pt x="69" y="1055"/>
                    </a:lnTo>
                    <a:lnTo>
                      <a:pt x="59" y="1042"/>
                    </a:lnTo>
                    <a:lnTo>
                      <a:pt x="50" y="1028"/>
                    </a:lnTo>
                    <a:lnTo>
                      <a:pt x="42" y="1015"/>
                    </a:lnTo>
                    <a:lnTo>
                      <a:pt x="35" y="1001"/>
                    </a:lnTo>
                    <a:lnTo>
                      <a:pt x="27" y="985"/>
                    </a:lnTo>
                    <a:lnTo>
                      <a:pt x="21" y="970"/>
                    </a:lnTo>
                    <a:lnTo>
                      <a:pt x="16" y="956"/>
                    </a:lnTo>
                    <a:lnTo>
                      <a:pt x="11" y="940"/>
                    </a:lnTo>
                    <a:lnTo>
                      <a:pt x="7" y="924"/>
                    </a:lnTo>
                    <a:lnTo>
                      <a:pt x="4" y="908"/>
                    </a:lnTo>
                    <a:lnTo>
                      <a:pt x="2" y="891"/>
                    </a:lnTo>
                    <a:lnTo>
                      <a:pt x="1" y="875"/>
                    </a:lnTo>
                    <a:lnTo>
                      <a:pt x="0" y="858"/>
                    </a:lnTo>
                    <a:lnTo>
                      <a:pt x="0" y="848"/>
                    </a:lnTo>
                    <a:lnTo>
                      <a:pt x="1" y="838"/>
                    </a:lnTo>
                    <a:lnTo>
                      <a:pt x="2" y="827"/>
                    </a:lnTo>
                    <a:lnTo>
                      <a:pt x="3" y="817"/>
                    </a:lnTo>
                    <a:lnTo>
                      <a:pt x="4" y="808"/>
                    </a:lnTo>
                    <a:lnTo>
                      <a:pt x="5" y="799"/>
                    </a:lnTo>
                    <a:lnTo>
                      <a:pt x="8" y="789"/>
                    </a:lnTo>
                    <a:lnTo>
                      <a:pt x="10" y="779"/>
                    </a:lnTo>
                    <a:lnTo>
                      <a:pt x="12" y="770"/>
                    </a:lnTo>
                    <a:lnTo>
                      <a:pt x="16" y="761"/>
                    </a:lnTo>
                    <a:lnTo>
                      <a:pt x="19" y="751"/>
                    </a:lnTo>
                    <a:lnTo>
                      <a:pt x="22" y="743"/>
                    </a:lnTo>
                    <a:lnTo>
                      <a:pt x="26" y="734"/>
                    </a:lnTo>
                    <a:lnTo>
                      <a:pt x="29" y="725"/>
                    </a:lnTo>
                    <a:lnTo>
                      <a:pt x="34" y="716"/>
                    </a:lnTo>
                    <a:lnTo>
                      <a:pt x="38" y="708"/>
                    </a:lnTo>
                    <a:lnTo>
                      <a:pt x="42" y="699"/>
                    </a:lnTo>
                    <a:lnTo>
                      <a:pt x="48" y="692"/>
                    </a:lnTo>
                    <a:lnTo>
                      <a:pt x="53" y="683"/>
                    </a:lnTo>
                    <a:lnTo>
                      <a:pt x="58" y="675"/>
                    </a:lnTo>
                    <a:lnTo>
                      <a:pt x="64" y="668"/>
                    </a:lnTo>
                    <a:lnTo>
                      <a:pt x="69" y="660"/>
                    </a:lnTo>
                    <a:lnTo>
                      <a:pt x="75" y="653"/>
                    </a:lnTo>
                    <a:lnTo>
                      <a:pt x="81" y="645"/>
                    </a:lnTo>
                    <a:lnTo>
                      <a:pt x="88" y="638"/>
                    </a:lnTo>
                    <a:lnTo>
                      <a:pt x="95" y="632"/>
                    </a:lnTo>
                    <a:lnTo>
                      <a:pt x="102" y="625"/>
                    </a:lnTo>
                    <a:lnTo>
                      <a:pt x="109" y="618"/>
                    </a:lnTo>
                    <a:lnTo>
                      <a:pt x="116" y="611"/>
                    </a:lnTo>
                    <a:lnTo>
                      <a:pt x="123" y="605"/>
                    </a:lnTo>
                    <a:lnTo>
                      <a:pt x="131" y="599"/>
                    </a:lnTo>
                    <a:lnTo>
                      <a:pt x="139" y="594"/>
                    </a:lnTo>
                    <a:lnTo>
                      <a:pt x="131" y="588"/>
                    </a:lnTo>
                    <a:lnTo>
                      <a:pt x="123" y="582"/>
                    </a:lnTo>
                    <a:lnTo>
                      <a:pt x="116" y="576"/>
                    </a:lnTo>
                    <a:lnTo>
                      <a:pt x="109" y="569"/>
                    </a:lnTo>
                    <a:lnTo>
                      <a:pt x="102" y="562"/>
                    </a:lnTo>
                    <a:lnTo>
                      <a:pt x="95" y="556"/>
                    </a:lnTo>
                    <a:lnTo>
                      <a:pt x="88" y="549"/>
                    </a:lnTo>
                    <a:lnTo>
                      <a:pt x="81" y="542"/>
                    </a:lnTo>
                    <a:lnTo>
                      <a:pt x="75" y="534"/>
                    </a:lnTo>
                    <a:lnTo>
                      <a:pt x="69" y="527"/>
                    </a:lnTo>
                    <a:lnTo>
                      <a:pt x="64" y="520"/>
                    </a:lnTo>
                    <a:lnTo>
                      <a:pt x="58" y="512"/>
                    </a:lnTo>
                    <a:lnTo>
                      <a:pt x="53" y="504"/>
                    </a:lnTo>
                    <a:lnTo>
                      <a:pt x="48" y="496"/>
                    </a:lnTo>
                    <a:lnTo>
                      <a:pt x="42" y="488"/>
                    </a:lnTo>
                    <a:lnTo>
                      <a:pt x="38" y="480"/>
                    </a:lnTo>
                    <a:lnTo>
                      <a:pt x="34" y="471"/>
                    </a:lnTo>
                    <a:lnTo>
                      <a:pt x="29" y="462"/>
                    </a:lnTo>
                    <a:lnTo>
                      <a:pt x="26" y="453"/>
                    </a:lnTo>
                    <a:lnTo>
                      <a:pt x="22" y="445"/>
                    </a:lnTo>
                    <a:lnTo>
                      <a:pt x="19" y="436"/>
                    </a:lnTo>
                    <a:lnTo>
                      <a:pt x="16" y="426"/>
                    </a:lnTo>
                    <a:lnTo>
                      <a:pt x="12" y="417"/>
                    </a:lnTo>
                    <a:lnTo>
                      <a:pt x="10" y="408"/>
                    </a:lnTo>
                    <a:lnTo>
                      <a:pt x="8" y="399"/>
                    </a:lnTo>
                    <a:lnTo>
                      <a:pt x="5" y="388"/>
                    </a:lnTo>
                    <a:lnTo>
                      <a:pt x="4" y="379"/>
                    </a:lnTo>
                    <a:lnTo>
                      <a:pt x="3" y="370"/>
                    </a:lnTo>
                    <a:lnTo>
                      <a:pt x="2" y="360"/>
                    </a:lnTo>
                    <a:lnTo>
                      <a:pt x="1" y="350"/>
                    </a:lnTo>
                    <a:lnTo>
                      <a:pt x="0" y="339"/>
                    </a:lnTo>
                    <a:lnTo>
                      <a:pt x="0" y="330"/>
                    </a:lnTo>
                    <a:lnTo>
                      <a:pt x="0" y="316"/>
                    </a:lnTo>
                    <a:lnTo>
                      <a:pt x="1" y="302"/>
                    </a:lnTo>
                    <a:lnTo>
                      <a:pt x="3" y="289"/>
                    </a:lnTo>
                    <a:lnTo>
                      <a:pt x="4" y="274"/>
                    </a:lnTo>
                    <a:lnTo>
                      <a:pt x="7" y="262"/>
                    </a:lnTo>
                    <a:lnTo>
                      <a:pt x="11" y="248"/>
                    </a:lnTo>
                    <a:lnTo>
                      <a:pt x="15" y="236"/>
                    </a:lnTo>
                    <a:lnTo>
                      <a:pt x="19" y="223"/>
                    </a:lnTo>
                    <a:lnTo>
                      <a:pt x="24" y="210"/>
                    </a:lnTo>
                    <a:lnTo>
                      <a:pt x="29" y="198"/>
                    </a:lnTo>
                    <a:lnTo>
                      <a:pt x="35" y="187"/>
                    </a:lnTo>
                    <a:lnTo>
                      <a:pt x="41" y="175"/>
                    </a:lnTo>
                    <a:lnTo>
                      <a:pt x="48" y="163"/>
                    </a:lnTo>
                    <a:lnTo>
                      <a:pt x="55" y="152"/>
                    </a:lnTo>
                    <a:lnTo>
                      <a:pt x="63" y="141"/>
                    </a:lnTo>
                    <a:lnTo>
                      <a:pt x="71" y="131"/>
                    </a:lnTo>
                    <a:lnTo>
                      <a:pt x="79" y="121"/>
                    </a:lnTo>
                    <a:lnTo>
                      <a:pt x="88" y="111"/>
                    </a:lnTo>
                    <a:lnTo>
                      <a:pt x="97" y="100"/>
                    </a:lnTo>
                    <a:lnTo>
                      <a:pt x="107" y="92"/>
                    </a:lnTo>
                    <a:lnTo>
                      <a:pt x="117" y="83"/>
                    </a:lnTo>
                    <a:lnTo>
                      <a:pt x="127" y="74"/>
                    </a:lnTo>
                    <a:lnTo>
                      <a:pt x="138" y="66"/>
                    </a:lnTo>
                    <a:lnTo>
                      <a:pt x="150" y="58"/>
                    </a:lnTo>
                    <a:lnTo>
                      <a:pt x="160" y="52"/>
                    </a:lnTo>
                    <a:lnTo>
                      <a:pt x="173" y="45"/>
                    </a:lnTo>
                    <a:lnTo>
                      <a:pt x="184" y="38"/>
                    </a:lnTo>
                    <a:lnTo>
                      <a:pt x="196" y="32"/>
                    </a:lnTo>
                    <a:lnTo>
                      <a:pt x="210" y="27"/>
                    </a:lnTo>
                    <a:lnTo>
                      <a:pt x="222" y="22"/>
                    </a:lnTo>
                    <a:lnTo>
                      <a:pt x="235" y="18"/>
                    </a:lnTo>
                    <a:lnTo>
                      <a:pt x="249" y="14"/>
                    </a:lnTo>
                    <a:lnTo>
                      <a:pt x="256" y="39"/>
                    </a:lnTo>
                    <a:lnTo>
                      <a:pt x="261" y="37"/>
                    </a:lnTo>
                    <a:lnTo>
                      <a:pt x="267" y="36"/>
                    </a:lnTo>
                    <a:lnTo>
                      <a:pt x="273" y="35"/>
                    </a:lnTo>
                    <a:lnTo>
                      <a:pt x="279" y="34"/>
                    </a:lnTo>
                    <a:lnTo>
                      <a:pt x="285" y="32"/>
                    </a:lnTo>
                    <a:lnTo>
                      <a:pt x="290" y="31"/>
                    </a:lnTo>
                    <a:lnTo>
                      <a:pt x="296" y="30"/>
                    </a:lnTo>
                    <a:lnTo>
                      <a:pt x="303" y="29"/>
                    </a:lnTo>
                    <a:lnTo>
                      <a:pt x="296" y="3"/>
                    </a:lnTo>
                    <a:lnTo>
                      <a:pt x="302" y="3"/>
                    </a:lnTo>
                    <a:lnTo>
                      <a:pt x="308" y="2"/>
                    </a:lnTo>
                    <a:lnTo>
                      <a:pt x="314" y="2"/>
                    </a:lnTo>
                    <a:lnTo>
                      <a:pt x="320" y="1"/>
                    </a:lnTo>
                    <a:lnTo>
                      <a:pt x="327" y="1"/>
                    </a:lnTo>
                    <a:lnTo>
                      <a:pt x="333" y="0"/>
                    </a:lnTo>
                    <a:lnTo>
                      <a:pt x="339" y="0"/>
                    </a:lnTo>
                    <a:lnTo>
                      <a:pt x="34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24" name="Freeform 8"/>
              <p:cNvSpPr>
                <a:spLocks/>
              </p:cNvSpPr>
              <p:nvPr/>
            </p:nvSpPr>
            <p:spPr bwMode="auto">
              <a:xfrm>
                <a:off x="698" y="3784"/>
                <a:ext cx="1839" cy="358"/>
              </a:xfrm>
              <a:custGeom>
                <a:avLst/>
                <a:gdLst>
                  <a:gd name="T0" fmla="*/ 0 w 1839"/>
                  <a:gd name="T1" fmla="*/ 0 h 358"/>
                  <a:gd name="T2" fmla="*/ 348 w 1839"/>
                  <a:gd name="T3" fmla="*/ 0 h 358"/>
                  <a:gd name="T4" fmla="*/ 348 w 1839"/>
                  <a:gd name="T5" fmla="*/ 63 h 358"/>
                  <a:gd name="T6" fmla="*/ 790 w 1839"/>
                  <a:gd name="T7" fmla="*/ 63 h 358"/>
                  <a:gd name="T8" fmla="*/ 790 w 1839"/>
                  <a:gd name="T9" fmla="*/ 177 h 358"/>
                  <a:gd name="T10" fmla="*/ 841 w 1839"/>
                  <a:gd name="T11" fmla="*/ 177 h 358"/>
                  <a:gd name="T12" fmla="*/ 841 w 1839"/>
                  <a:gd name="T13" fmla="*/ 63 h 358"/>
                  <a:gd name="T14" fmla="*/ 1053 w 1839"/>
                  <a:gd name="T15" fmla="*/ 63 h 358"/>
                  <a:gd name="T16" fmla="*/ 1083 w 1839"/>
                  <a:gd name="T17" fmla="*/ 174 h 358"/>
                  <a:gd name="T18" fmla="*/ 1134 w 1839"/>
                  <a:gd name="T19" fmla="*/ 161 h 358"/>
                  <a:gd name="T20" fmla="*/ 1107 w 1839"/>
                  <a:gd name="T21" fmla="*/ 63 h 358"/>
                  <a:gd name="T22" fmla="*/ 1442 w 1839"/>
                  <a:gd name="T23" fmla="*/ 63 h 358"/>
                  <a:gd name="T24" fmla="*/ 1442 w 1839"/>
                  <a:gd name="T25" fmla="*/ 0 h 358"/>
                  <a:gd name="T26" fmla="*/ 1838 w 1839"/>
                  <a:gd name="T27" fmla="*/ 0 h 358"/>
                  <a:gd name="T28" fmla="*/ 1838 w 1839"/>
                  <a:gd name="T29" fmla="*/ 357 h 358"/>
                  <a:gd name="T30" fmla="*/ 0 w 1839"/>
                  <a:gd name="T31" fmla="*/ 357 h 358"/>
                  <a:gd name="T32" fmla="*/ 0 w 1839"/>
                  <a:gd name="T33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39" h="358">
                    <a:moveTo>
                      <a:pt x="0" y="0"/>
                    </a:moveTo>
                    <a:lnTo>
                      <a:pt x="348" y="0"/>
                    </a:lnTo>
                    <a:lnTo>
                      <a:pt x="348" y="63"/>
                    </a:lnTo>
                    <a:lnTo>
                      <a:pt x="790" y="63"/>
                    </a:lnTo>
                    <a:lnTo>
                      <a:pt x="790" y="177"/>
                    </a:lnTo>
                    <a:lnTo>
                      <a:pt x="841" y="177"/>
                    </a:lnTo>
                    <a:lnTo>
                      <a:pt x="841" y="63"/>
                    </a:lnTo>
                    <a:lnTo>
                      <a:pt x="1053" y="63"/>
                    </a:lnTo>
                    <a:lnTo>
                      <a:pt x="1083" y="174"/>
                    </a:lnTo>
                    <a:lnTo>
                      <a:pt x="1134" y="161"/>
                    </a:lnTo>
                    <a:lnTo>
                      <a:pt x="1107" y="63"/>
                    </a:lnTo>
                    <a:lnTo>
                      <a:pt x="1442" y="63"/>
                    </a:lnTo>
                    <a:lnTo>
                      <a:pt x="1442" y="0"/>
                    </a:lnTo>
                    <a:lnTo>
                      <a:pt x="1838" y="0"/>
                    </a:lnTo>
                    <a:lnTo>
                      <a:pt x="1838" y="357"/>
                    </a:lnTo>
                    <a:lnTo>
                      <a:pt x="0" y="35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3828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25" name="Freeform 9"/>
              <p:cNvSpPr>
                <a:spLocks/>
              </p:cNvSpPr>
              <p:nvPr/>
            </p:nvSpPr>
            <p:spPr bwMode="auto">
              <a:xfrm>
                <a:off x="698" y="3784"/>
                <a:ext cx="1839" cy="358"/>
              </a:xfrm>
              <a:custGeom>
                <a:avLst/>
                <a:gdLst>
                  <a:gd name="T0" fmla="*/ 0 w 1839"/>
                  <a:gd name="T1" fmla="*/ 0 h 358"/>
                  <a:gd name="T2" fmla="*/ 348 w 1839"/>
                  <a:gd name="T3" fmla="*/ 0 h 358"/>
                  <a:gd name="T4" fmla="*/ 348 w 1839"/>
                  <a:gd name="T5" fmla="*/ 63 h 358"/>
                  <a:gd name="T6" fmla="*/ 790 w 1839"/>
                  <a:gd name="T7" fmla="*/ 63 h 358"/>
                  <a:gd name="T8" fmla="*/ 790 w 1839"/>
                  <a:gd name="T9" fmla="*/ 177 h 358"/>
                  <a:gd name="T10" fmla="*/ 841 w 1839"/>
                  <a:gd name="T11" fmla="*/ 177 h 358"/>
                  <a:gd name="T12" fmla="*/ 841 w 1839"/>
                  <a:gd name="T13" fmla="*/ 63 h 358"/>
                  <a:gd name="T14" fmla="*/ 1053 w 1839"/>
                  <a:gd name="T15" fmla="*/ 63 h 358"/>
                  <a:gd name="T16" fmla="*/ 1083 w 1839"/>
                  <a:gd name="T17" fmla="*/ 174 h 358"/>
                  <a:gd name="T18" fmla="*/ 1134 w 1839"/>
                  <a:gd name="T19" fmla="*/ 161 h 358"/>
                  <a:gd name="T20" fmla="*/ 1107 w 1839"/>
                  <a:gd name="T21" fmla="*/ 63 h 358"/>
                  <a:gd name="T22" fmla="*/ 1442 w 1839"/>
                  <a:gd name="T23" fmla="*/ 63 h 358"/>
                  <a:gd name="T24" fmla="*/ 1442 w 1839"/>
                  <a:gd name="T25" fmla="*/ 0 h 358"/>
                  <a:gd name="T26" fmla="*/ 1838 w 1839"/>
                  <a:gd name="T27" fmla="*/ 0 h 358"/>
                  <a:gd name="T28" fmla="*/ 1838 w 1839"/>
                  <a:gd name="T29" fmla="*/ 357 h 358"/>
                  <a:gd name="T30" fmla="*/ 0 w 1839"/>
                  <a:gd name="T31" fmla="*/ 357 h 358"/>
                  <a:gd name="T32" fmla="*/ 0 w 1839"/>
                  <a:gd name="T33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39" h="358">
                    <a:moveTo>
                      <a:pt x="0" y="0"/>
                    </a:moveTo>
                    <a:lnTo>
                      <a:pt x="348" y="0"/>
                    </a:lnTo>
                    <a:lnTo>
                      <a:pt x="348" y="63"/>
                    </a:lnTo>
                    <a:lnTo>
                      <a:pt x="790" y="63"/>
                    </a:lnTo>
                    <a:lnTo>
                      <a:pt x="790" y="177"/>
                    </a:lnTo>
                    <a:lnTo>
                      <a:pt x="841" y="177"/>
                    </a:lnTo>
                    <a:lnTo>
                      <a:pt x="841" y="63"/>
                    </a:lnTo>
                    <a:lnTo>
                      <a:pt x="1053" y="63"/>
                    </a:lnTo>
                    <a:lnTo>
                      <a:pt x="1083" y="174"/>
                    </a:lnTo>
                    <a:lnTo>
                      <a:pt x="1134" y="161"/>
                    </a:lnTo>
                    <a:lnTo>
                      <a:pt x="1107" y="63"/>
                    </a:lnTo>
                    <a:lnTo>
                      <a:pt x="1442" y="63"/>
                    </a:lnTo>
                    <a:lnTo>
                      <a:pt x="1442" y="0"/>
                    </a:lnTo>
                    <a:lnTo>
                      <a:pt x="1838" y="0"/>
                    </a:lnTo>
                    <a:lnTo>
                      <a:pt x="1838" y="357"/>
                    </a:lnTo>
                    <a:lnTo>
                      <a:pt x="0" y="357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26" name="Freeform 10"/>
              <p:cNvSpPr>
                <a:spLocks/>
              </p:cNvSpPr>
              <p:nvPr/>
            </p:nvSpPr>
            <p:spPr bwMode="auto">
              <a:xfrm>
                <a:off x="1316" y="2486"/>
                <a:ext cx="554" cy="529"/>
              </a:xfrm>
              <a:custGeom>
                <a:avLst/>
                <a:gdLst>
                  <a:gd name="T0" fmla="*/ 304 w 554"/>
                  <a:gd name="T1" fmla="*/ 2 h 529"/>
                  <a:gd name="T2" fmla="*/ 345 w 554"/>
                  <a:gd name="T3" fmla="*/ 8 h 529"/>
                  <a:gd name="T4" fmla="*/ 384 w 554"/>
                  <a:gd name="T5" fmla="*/ 21 h 529"/>
                  <a:gd name="T6" fmla="*/ 419 w 554"/>
                  <a:gd name="T7" fmla="*/ 39 h 529"/>
                  <a:gd name="T8" fmla="*/ 452 w 554"/>
                  <a:gd name="T9" fmla="*/ 61 h 529"/>
                  <a:gd name="T10" fmla="*/ 481 w 554"/>
                  <a:gd name="T11" fmla="*/ 87 h 529"/>
                  <a:gd name="T12" fmla="*/ 505 w 554"/>
                  <a:gd name="T13" fmla="*/ 117 h 529"/>
                  <a:gd name="T14" fmla="*/ 526 w 554"/>
                  <a:gd name="T15" fmla="*/ 150 h 529"/>
                  <a:gd name="T16" fmla="*/ 541 w 554"/>
                  <a:gd name="T17" fmla="*/ 186 h 529"/>
                  <a:gd name="T18" fmla="*/ 550 w 554"/>
                  <a:gd name="T19" fmla="*/ 224 h 529"/>
                  <a:gd name="T20" fmla="*/ 553 w 554"/>
                  <a:gd name="T21" fmla="*/ 264 h 529"/>
                  <a:gd name="T22" fmla="*/ 550 w 554"/>
                  <a:gd name="T23" fmla="*/ 304 h 529"/>
                  <a:gd name="T24" fmla="*/ 541 w 554"/>
                  <a:gd name="T25" fmla="*/ 342 h 529"/>
                  <a:gd name="T26" fmla="*/ 526 w 554"/>
                  <a:gd name="T27" fmla="*/ 379 h 529"/>
                  <a:gd name="T28" fmla="*/ 505 w 554"/>
                  <a:gd name="T29" fmla="*/ 412 h 529"/>
                  <a:gd name="T30" fmla="*/ 481 w 554"/>
                  <a:gd name="T31" fmla="*/ 441 h 529"/>
                  <a:gd name="T32" fmla="*/ 452 w 554"/>
                  <a:gd name="T33" fmla="*/ 467 h 529"/>
                  <a:gd name="T34" fmla="*/ 419 w 554"/>
                  <a:gd name="T35" fmla="*/ 490 h 529"/>
                  <a:gd name="T36" fmla="*/ 384 w 554"/>
                  <a:gd name="T37" fmla="*/ 507 h 529"/>
                  <a:gd name="T38" fmla="*/ 345 w 554"/>
                  <a:gd name="T39" fmla="*/ 520 h 529"/>
                  <a:gd name="T40" fmla="*/ 304 w 554"/>
                  <a:gd name="T41" fmla="*/ 526 h 529"/>
                  <a:gd name="T42" fmla="*/ 262 w 554"/>
                  <a:gd name="T43" fmla="*/ 527 h 529"/>
                  <a:gd name="T44" fmla="*/ 221 w 554"/>
                  <a:gd name="T45" fmla="*/ 523 h 529"/>
                  <a:gd name="T46" fmla="*/ 181 w 554"/>
                  <a:gd name="T47" fmla="*/ 512 h 529"/>
                  <a:gd name="T48" fmla="*/ 145 w 554"/>
                  <a:gd name="T49" fmla="*/ 496 h 529"/>
                  <a:gd name="T50" fmla="*/ 112 w 554"/>
                  <a:gd name="T51" fmla="*/ 476 h 529"/>
                  <a:gd name="T52" fmla="*/ 81 w 554"/>
                  <a:gd name="T53" fmla="*/ 450 h 529"/>
                  <a:gd name="T54" fmla="*/ 55 w 554"/>
                  <a:gd name="T55" fmla="*/ 422 h 529"/>
                  <a:gd name="T56" fmla="*/ 34 w 554"/>
                  <a:gd name="T57" fmla="*/ 390 h 529"/>
                  <a:gd name="T58" fmla="*/ 17 w 554"/>
                  <a:gd name="T59" fmla="*/ 355 h 529"/>
                  <a:gd name="T60" fmla="*/ 5 w 554"/>
                  <a:gd name="T61" fmla="*/ 317 h 529"/>
                  <a:gd name="T62" fmla="*/ 0 w 554"/>
                  <a:gd name="T63" fmla="*/ 278 h 529"/>
                  <a:gd name="T64" fmla="*/ 2 w 554"/>
                  <a:gd name="T65" fmla="*/ 237 h 529"/>
                  <a:gd name="T66" fmla="*/ 9 w 554"/>
                  <a:gd name="T67" fmla="*/ 199 h 529"/>
                  <a:gd name="T68" fmla="*/ 22 w 554"/>
                  <a:gd name="T69" fmla="*/ 161 h 529"/>
                  <a:gd name="T70" fmla="*/ 40 w 554"/>
                  <a:gd name="T71" fmla="*/ 128 h 529"/>
                  <a:gd name="T72" fmla="*/ 64 w 554"/>
                  <a:gd name="T73" fmla="*/ 96 h 529"/>
                  <a:gd name="T74" fmla="*/ 90 w 554"/>
                  <a:gd name="T75" fmla="*/ 68 h 529"/>
                  <a:gd name="T76" fmla="*/ 122 w 554"/>
                  <a:gd name="T77" fmla="*/ 46 h 529"/>
                  <a:gd name="T78" fmla="*/ 157 w 554"/>
                  <a:gd name="T79" fmla="*/ 26 h 529"/>
                  <a:gd name="T80" fmla="*/ 195 w 554"/>
                  <a:gd name="T81" fmla="*/ 12 h 529"/>
                  <a:gd name="T82" fmla="*/ 235 w 554"/>
                  <a:gd name="T83" fmla="*/ 3 h 529"/>
                  <a:gd name="T84" fmla="*/ 276 w 554"/>
                  <a:gd name="T85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4" h="529">
                    <a:moveTo>
                      <a:pt x="276" y="0"/>
                    </a:moveTo>
                    <a:lnTo>
                      <a:pt x="290" y="0"/>
                    </a:lnTo>
                    <a:lnTo>
                      <a:pt x="304" y="2"/>
                    </a:lnTo>
                    <a:lnTo>
                      <a:pt x="319" y="3"/>
                    </a:lnTo>
                    <a:lnTo>
                      <a:pt x="332" y="6"/>
                    </a:lnTo>
                    <a:lnTo>
                      <a:pt x="345" y="8"/>
                    </a:lnTo>
                    <a:lnTo>
                      <a:pt x="358" y="12"/>
                    </a:lnTo>
                    <a:lnTo>
                      <a:pt x="372" y="16"/>
                    </a:lnTo>
                    <a:lnTo>
                      <a:pt x="384" y="21"/>
                    </a:lnTo>
                    <a:lnTo>
                      <a:pt x="396" y="26"/>
                    </a:lnTo>
                    <a:lnTo>
                      <a:pt x="408" y="32"/>
                    </a:lnTo>
                    <a:lnTo>
                      <a:pt x="419" y="39"/>
                    </a:lnTo>
                    <a:lnTo>
                      <a:pt x="431" y="46"/>
                    </a:lnTo>
                    <a:lnTo>
                      <a:pt x="442" y="52"/>
                    </a:lnTo>
                    <a:lnTo>
                      <a:pt x="452" y="61"/>
                    </a:lnTo>
                    <a:lnTo>
                      <a:pt x="462" y="68"/>
                    </a:lnTo>
                    <a:lnTo>
                      <a:pt x="472" y="78"/>
                    </a:lnTo>
                    <a:lnTo>
                      <a:pt x="481" y="87"/>
                    </a:lnTo>
                    <a:lnTo>
                      <a:pt x="489" y="96"/>
                    </a:lnTo>
                    <a:lnTo>
                      <a:pt x="497" y="106"/>
                    </a:lnTo>
                    <a:lnTo>
                      <a:pt x="505" y="117"/>
                    </a:lnTo>
                    <a:lnTo>
                      <a:pt x="513" y="128"/>
                    </a:lnTo>
                    <a:lnTo>
                      <a:pt x="519" y="139"/>
                    </a:lnTo>
                    <a:lnTo>
                      <a:pt x="526" y="150"/>
                    </a:lnTo>
                    <a:lnTo>
                      <a:pt x="531" y="161"/>
                    </a:lnTo>
                    <a:lnTo>
                      <a:pt x="536" y="173"/>
                    </a:lnTo>
                    <a:lnTo>
                      <a:pt x="541" y="186"/>
                    </a:lnTo>
                    <a:lnTo>
                      <a:pt x="544" y="199"/>
                    </a:lnTo>
                    <a:lnTo>
                      <a:pt x="548" y="211"/>
                    </a:lnTo>
                    <a:lnTo>
                      <a:pt x="550" y="224"/>
                    </a:lnTo>
                    <a:lnTo>
                      <a:pt x="551" y="237"/>
                    </a:lnTo>
                    <a:lnTo>
                      <a:pt x="552" y="250"/>
                    </a:lnTo>
                    <a:lnTo>
                      <a:pt x="553" y="264"/>
                    </a:lnTo>
                    <a:lnTo>
                      <a:pt x="552" y="278"/>
                    </a:lnTo>
                    <a:lnTo>
                      <a:pt x="551" y="291"/>
                    </a:lnTo>
                    <a:lnTo>
                      <a:pt x="550" y="304"/>
                    </a:lnTo>
                    <a:lnTo>
                      <a:pt x="548" y="317"/>
                    </a:lnTo>
                    <a:lnTo>
                      <a:pt x="544" y="330"/>
                    </a:lnTo>
                    <a:lnTo>
                      <a:pt x="541" y="342"/>
                    </a:lnTo>
                    <a:lnTo>
                      <a:pt x="536" y="355"/>
                    </a:lnTo>
                    <a:lnTo>
                      <a:pt x="531" y="367"/>
                    </a:lnTo>
                    <a:lnTo>
                      <a:pt x="526" y="379"/>
                    </a:lnTo>
                    <a:lnTo>
                      <a:pt x="519" y="390"/>
                    </a:lnTo>
                    <a:lnTo>
                      <a:pt x="513" y="401"/>
                    </a:lnTo>
                    <a:lnTo>
                      <a:pt x="505" y="412"/>
                    </a:lnTo>
                    <a:lnTo>
                      <a:pt x="497" y="422"/>
                    </a:lnTo>
                    <a:lnTo>
                      <a:pt x="489" y="432"/>
                    </a:lnTo>
                    <a:lnTo>
                      <a:pt x="481" y="441"/>
                    </a:lnTo>
                    <a:lnTo>
                      <a:pt x="472" y="450"/>
                    </a:lnTo>
                    <a:lnTo>
                      <a:pt x="462" y="460"/>
                    </a:lnTo>
                    <a:lnTo>
                      <a:pt x="452" y="467"/>
                    </a:lnTo>
                    <a:lnTo>
                      <a:pt x="442" y="476"/>
                    </a:lnTo>
                    <a:lnTo>
                      <a:pt x="431" y="483"/>
                    </a:lnTo>
                    <a:lnTo>
                      <a:pt x="419" y="490"/>
                    </a:lnTo>
                    <a:lnTo>
                      <a:pt x="408" y="496"/>
                    </a:lnTo>
                    <a:lnTo>
                      <a:pt x="396" y="502"/>
                    </a:lnTo>
                    <a:lnTo>
                      <a:pt x="384" y="507"/>
                    </a:lnTo>
                    <a:lnTo>
                      <a:pt x="372" y="512"/>
                    </a:lnTo>
                    <a:lnTo>
                      <a:pt x="358" y="516"/>
                    </a:lnTo>
                    <a:lnTo>
                      <a:pt x="345" y="520"/>
                    </a:lnTo>
                    <a:lnTo>
                      <a:pt x="332" y="523"/>
                    </a:lnTo>
                    <a:lnTo>
                      <a:pt x="319" y="525"/>
                    </a:lnTo>
                    <a:lnTo>
                      <a:pt x="304" y="526"/>
                    </a:lnTo>
                    <a:lnTo>
                      <a:pt x="290" y="527"/>
                    </a:lnTo>
                    <a:lnTo>
                      <a:pt x="276" y="528"/>
                    </a:lnTo>
                    <a:lnTo>
                      <a:pt x="262" y="527"/>
                    </a:lnTo>
                    <a:lnTo>
                      <a:pt x="249" y="526"/>
                    </a:lnTo>
                    <a:lnTo>
                      <a:pt x="235" y="525"/>
                    </a:lnTo>
                    <a:lnTo>
                      <a:pt x="221" y="523"/>
                    </a:lnTo>
                    <a:lnTo>
                      <a:pt x="208" y="520"/>
                    </a:lnTo>
                    <a:lnTo>
                      <a:pt x="195" y="516"/>
                    </a:lnTo>
                    <a:lnTo>
                      <a:pt x="181" y="512"/>
                    </a:lnTo>
                    <a:lnTo>
                      <a:pt x="169" y="507"/>
                    </a:lnTo>
                    <a:lnTo>
                      <a:pt x="157" y="502"/>
                    </a:lnTo>
                    <a:lnTo>
                      <a:pt x="145" y="496"/>
                    </a:lnTo>
                    <a:lnTo>
                      <a:pt x="134" y="490"/>
                    </a:lnTo>
                    <a:lnTo>
                      <a:pt x="122" y="483"/>
                    </a:lnTo>
                    <a:lnTo>
                      <a:pt x="112" y="476"/>
                    </a:lnTo>
                    <a:lnTo>
                      <a:pt x="101" y="467"/>
                    </a:lnTo>
                    <a:lnTo>
                      <a:pt x="90" y="460"/>
                    </a:lnTo>
                    <a:lnTo>
                      <a:pt x="81" y="450"/>
                    </a:lnTo>
                    <a:lnTo>
                      <a:pt x="72" y="441"/>
                    </a:lnTo>
                    <a:lnTo>
                      <a:pt x="64" y="432"/>
                    </a:lnTo>
                    <a:lnTo>
                      <a:pt x="55" y="422"/>
                    </a:lnTo>
                    <a:lnTo>
                      <a:pt x="47" y="412"/>
                    </a:lnTo>
                    <a:lnTo>
                      <a:pt x="40" y="401"/>
                    </a:lnTo>
                    <a:lnTo>
                      <a:pt x="34" y="390"/>
                    </a:lnTo>
                    <a:lnTo>
                      <a:pt x="27" y="379"/>
                    </a:lnTo>
                    <a:lnTo>
                      <a:pt x="22" y="367"/>
                    </a:lnTo>
                    <a:lnTo>
                      <a:pt x="17" y="355"/>
                    </a:lnTo>
                    <a:lnTo>
                      <a:pt x="12" y="342"/>
                    </a:lnTo>
                    <a:lnTo>
                      <a:pt x="9" y="330"/>
                    </a:lnTo>
                    <a:lnTo>
                      <a:pt x="5" y="317"/>
                    </a:lnTo>
                    <a:lnTo>
                      <a:pt x="4" y="304"/>
                    </a:lnTo>
                    <a:lnTo>
                      <a:pt x="2" y="291"/>
                    </a:lnTo>
                    <a:lnTo>
                      <a:pt x="0" y="278"/>
                    </a:lnTo>
                    <a:lnTo>
                      <a:pt x="0" y="264"/>
                    </a:lnTo>
                    <a:lnTo>
                      <a:pt x="0" y="250"/>
                    </a:lnTo>
                    <a:lnTo>
                      <a:pt x="2" y="237"/>
                    </a:lnTo>
                    <a:lnTo>
                      <a:pt x="4" y="224"/>
                    </a:lnTo>
                    <a:lnTo>
                      <a:pt x="5" y="211"/>
                    </a:lnTo>
                    <a:lnTo>
                      <a:pt x="9" y="199"/>
                    </a:lnTo>
                    <a:lnTo>
                      <a:pt x="12" y="186"/>
                    </a:lnTo>
                    <a:lnTo>
                      <a:pt x="17" y="173"/>
                    </a:lnTo>
                    <a:lnTo>
                      <a:pt x="22" y="161"/>
                    </a:lnTo>
                    <a:lnTo>
                      <a:pt x="27" y="150"/>
                    </a:lnTo>
                    <a:lnTo>
                      <a:pt x="34" y="139"/>
                    </a:lnTo>
                    <a:lnTo>
                      <a:pt x="40" y="128"/>
                    </a:lnTo>
                    <a:lnTo>
                      <a:pt x="47" y="117"/>
                    </a:lnTo>
                    <a:lnTo>
                      <a:pt x="55" y="106"/>
                    </a:lnTo>
                    <a:lnTo>
                      <a:pt x="64" y="96"/>
                    </a:lnTo>
                    <a:lnTo>
                      <a:pt x="72" y="87"/>
                    </a:lnTo>
                    <a:lnTo>
                      <a:pt x="81" y="78"/>
                    </a:lnTo>
                    <a:lnTo>
                      <a:pt x="90" y="68"/>
                    </a:lnTo>
                    <a:lnTo>
                      <a:pt x="101" y="61"/>
                    </a:lnTo>
                    <a:lnTo>
                      <a:pt x="112" y="52"/>
                    </a:lnTo>
                    <a:lnTo>
                      <a:pt x="122" y="46"/>
                    </a:lnTo>
                    <a:lnTo>
                      <a:pt x="134" y="39"/>
                    </a:lnTo>
                    <a:lnTo>
                      <a:pt x="145" y="32"/>
                    </a:lnTo>
                    <a:lnTo>
                      <a:pt x="157" y="26"/>
                    </a:lnTo>
                    <a:lnTo>
                      <a:pt x="169" y="21"/>
                    </a:lnTo>
                    <a:lnTo>
                      <a:pt x="181" y="16"/>
                    </a:lnTo>
                    <a:lnTo>
                      <a:pt x="195" y="12"/>
                    </a:lnTo>
                    <a:lnTo>
                      <a:pt x="208" y="8"/>
                    </a:lnTo>
                    <a:lnTo>
                      <a:pt x="221" y="6"/>
                    </a:lnTo>
                    <a:lnTo>
                      <a:pt x="235" y="3"/>
                    </a:lnTo>
                    <a:lnTo>
                      <a:pt x="249" y="2"/>
                    </a:lnTo>
                    <a:lnTo>
                      <a:pt x="262" y="0"/>
                    </a:lnTo>
                    <a:lnTo>
                      <a:pt x="276" y="0"/>
                    </a:lnTo>
                  </a:path>
                </a:pathLst>
              </a:custGeom>
              <a:solidFill>
                <a:srgbClr val="F4C7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27" name="Freeform 11"/>
              <p:cNvSpPr>
                <a:spLocks/>
              </p:cNvSpPr>
              <p:nvPr/>
            </p:nvSpPr>
            <p:spPr bwMode="auto">
              <a:xfrm>
                <a:off x="1316" y="2486"/>
                <a:ext cx="554" cy="529"/>
              </a:xfrm>
              <a:custGeom>
                <a:avLst/>
                <a:gdLst>
                  <a:gd name="T0" fmla="*/ 304 w 554"/>
                  <a:gd name="T1" fmla="*/ 2 h 529"/>
                  <a:gd name="T2" fmla="*/ 345 w 554"/>
                  <a:gd name="T3" fmla="*/ 8 h 529"/>
                  <a:gd name="T4" fmla="*/ 384 w 554"/>
                  <a:gd name="T5" fmla="*/ 21 h 529"/>
                  <a:gd name="T6" fmla="*/ 419 w 554"/>
                  <a:gd name="T7" fmla="*/ 39 h 529"/>
                  <a:gd name="T8" fmla="*/ 452 w 554"/>
                  <a:gd name="T9" fmla="*/ 61 h 529"/>
                  <a:gd name="T10" fmla="*/ 481 w 554"/>
                  <a:gd name="T11" fmla="*/ 87 h 529"/>
                  <a:gd name="T12" fmla="*/ 505 w 554"/>
                  <a:gd name="T13" fmla="*/ 117 h 529"/>
                  <a:gd name="T14" fmla="*/ 526 w 554"/>
                  <a:gd name="T15" fmla="*/ 150 h 529"/>
                  <a:gd name="T16" fmla="*/ 541 w 554"/>
                  <a:gd name="T17" fmla="*/ 186 h 529"/>
                  <a:gd name="T18" fmla="*/ 550 w 554"/>
                  <a:gd name="T19" fmla="*/ 224 h 529"/>
                  <a:gd name="T20" fmla="*/ 553 w 554"/>
                  <a:gd name="T21" fmla="*/ 264 h 529"/>
                  <a:gd name="T22" fmla="*/ 550 w 554"/>
                  <a:gd name="T23" fmla="*/ 304 h 529"/>
                  <a:gd name="T24" fmla="*/ 541 w 554"/>
                  <a:gd name="T25" fmla="*/ 342 h 529"/>
                  <a:gd name="T26" fmla="*/ 526 w 554"/>
                  <a:gd name="T27" fmla="*/ 379 h 529"/>
                  <a:gd name="T28" fmla="*/ 505 w 554"/>
                  <a:gd name="T29" fmla="*/ 412 h 529"/>
                  <a:gd name="T30" fmla="*/ 481 w 554"/>
                  <a:gd name="T31" fmla="*/ 441 h 529"/>
                  <a:gd name="T32" fmla="*/ 452 w 554"/>
                  <a:gd name="T33" fmla="*/ 467 h 529"/>
                  <a:gd name="T34" fmla="*/ 419 w 554"/>
                  <a:gd name="T35" fmla="*/ 490 h 529"/>
                  <a:gd name="T36" fmla="*/ 384 w 554"/>
                  <a:gd name="T37" fmla="*/ 507 h 529"/>
                  <a:gd name="T38" fmla="*/ 345 w 554"/>
                  <a:gd name="T39" fmla="*/ 520 h 529"/>
                  <a:gd name="T40" fmla="*/ 304 w 554"/>
                  <a:gd name="T41" fmla="*/ 526 h 529"/>
                  <a:gd name="T42" fmla="*/ 262 w 554"/>
                  <a:gd name="T43" fmla="*/ 527 h 529"/>
                  <a:gd name="T44" fmla="*/ 221 w 554"/>
                  <a:gd name="T45" fmla="*/ 523 h 529"/>
                  <a:gd name="T46" fmla="*/ 181 w 554"/>
                  <a:gd name="T47" fmla="*/ 512 h 529"/>
                  <a:gd name="T48" fmla="*/ 145 w 554"/>
                  <a:gd name="T49" fmla="*/ 496 h 529"/>
                  <a:gd name="T50" fmla="*/ 112 w 554"/>
                  <a:gd name="T51" fmla="*/ 476 h 529"/>
                  <a:gd name="T52" fmla="*/ 81 w 554"/>
                  <a:gd name="T53" fmla="*/ 450 h 529"/>
                  <a:gd name="T54" fmla="*/ 55 w 554"/>
                  <a:gd name="T55" fmla="*/ 422 h 529"/>
                  <a:gd name="T56" fmla="*/ 34 w 554"/>
                  <a:gd name="T57" fmla="*/ 390 h 529"/>
                  <a:gd name="T58" fmla="*/ 17 w 554"/>
                  <a:gd name="T59" fmla="*/ 355 h 529"/>
                  <a:gd name="T60" fmla="*/ 5 w 554"/>
                  <a:gd name="T61" fmla="*/ 317 h 529"/>
                  <a:gd name="T62" fmla="*/ 0 w 554"/>
                  <a:gd name="T63" fmla="*/ 278 h 529"/>
                  <a:gd name="T64" fmla="*/ 2 w 554"/>
                  <a:gd name="T65" fmla="*/ 237 h 529"/>
                  <a:gd name="T66" fmla="*/ 9 w 554"/>
                  <a:gd name="T67" fmla="*/ 199 h 529"/>
                  <a:gd name="T68" fmla="*/ 22 w 554"/>
                  <a:gd name="T69" fmla="*/ 161 h 529"/>
                  <a:gd name="T70" fmla="*/ 40 w 554"/>
                  <a:gd name="T71" fmla="*/ 128 h 529"/>
                  <a:gd name="T72" fmla="*/ 64 w 554"/>
                  <a:gd name="T73" fmla="*/ 96 h 529"/>
                  <a:gd name="T74" fmla="*/ 90 w 554"/>
                  <a:gd name="T75" fmla="*/ 68 h 529"/>
                  <a:gd name="T76" fmla="*/ 122 w 554"/>
                  <a:gd name="T77" fmla="*/ 46 h 529"/>
                  <a:gd name="T78" fmla="*/ 157 w 554"/>
                  <a:gd name="T79" fmla="*/ 26 h 529"/>
                  <a:gd name="T80" fmla="*/ 195 w 554"/>
                  <a:gd name="T81" fmla="*/ 12 h 529"/>
                  <a:gd name="T82" fmla="*/ 235 w 554"/>
                  <a:gd name="T83" fmla="*/ 3 h 529"/>
                  <a:gd name="T84" fmla="*/ 276 w 554"/>
                  <a:gd name="T85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4" h="529">
                    <a:moveTo>
                      <a:pt x="276" y="0"/>
                    </a:moveTo>
                    <a:lnTo>
                      <a:pt x="290" y="0"/>
                    </a:lnTo>
                    <a:lnTo>
                      <a:pt x="304" y="2"/>
                    </a:lnTo>
                    <a:lnTo>
                      <a:pt x="319" y="3"/>
                    </a:lnTo>
                    <a:lnTo>
                      <a:pt x="332" y="6"/>
                    </a:lnTo>
                    <a:lnTo>
                      <a:pt x="345" y="8"/>
                    </a:lnTo>
                    <a:lnTo>
                      <a:pt x="358" y="12"/>
                    </a:lnTo>
                    <a:lnTo>
                      <a:pt x="372" y="16"/>
                    </a:lnTo>
                    <a:lnTo>
                      <a:pt x="384" y="21"/>
                    </a:lnTo>
                    <a:lnTo>
                      <a:pt x="396" y="26"/>
                    </a:lnTo>
                    <a:lnTo>
                      <a:pt x="408" y="32"/>
                    </a:lnTo>
                    <a:lnTo>
                      <a:pt x="419" y="39"/>
                    </a:lnTo>
                    <a:lnTo>
                      <a:pt x="431" y="46"/>
                    </a:lnTo>
                    <a:lnTo>
                      <a:pt x="442" y="52"/>
                    </a:lnTo>
                    <a:lnTo>
                      <a:pt x="452" y="61"/>
                    </a:lnTo>
                    <a:lnTo>
                      <a:pt x="462" y="68"/>
                    </a:lnTo>
                    <a:lnTo>
                      <a:pt x="472" y="78"/>
                    </a:lnTo>
                    <a:lnTo>
                      <a:pt x="481" y="87"/>
                    </a:lnTo>
                    <a:lnTo>
                      <a:pt x="489" y="96"/>
                    </a:lnTo>
                    <a:lnTo>
                      <a:pt x="497" y="106"/>
                    </a:lnTo>
                    <a:lnTo>
                      <a:pt x="505" y="117"/>
                    </a:lnTo>
                    <a:lnTo>
                      <a:pt x="513" y="128"/>
                    </a:lnTo>
                    <a:lnTo>
                      <a:pt x="519" y="139"/>
                    </a:lnTo>
                    <a:lnTo>
                      <a:pt x="526" y="150"/>
                    </a:lnTo>
                    <a:lnTo>
                      <a:pt x="531" y="161"/>
                    </a:lnTo>
                    <a:lnTo>
                      <a:pt x="536" y="173"/>
                    </a:lnTo>
                    <a:lnTo>
                      <a:pt x="541" y="186"/>
                    </a:lnTo>
                    <a:lnTo>
                      <a:pt x="544" y="199"/>
                    </a:lnTo>
                    <a:lnTo>
                      <a:pt x="548" y="211"/>
                    </a:lnTo>
                    <a:lnTo>
                      <a:pt x="550" y="224"/>
                    </a:lnTo>
                    <a:lnTo>
                      <a:pt x="551" y="237"/>
                    </a:lnTo>
                    <a:lnTo>
                      <a:pt x="552" y="250"/>
                    </a:lnTo>
                    <a:lnTo>
                      <a:pt x="553" y="264"/>
                    </a:lnTo>
                    <a:lnTo>
                      <a:pt x="552" y="278"/>
                    </a:lnTo>
                    <a:lnTo>
                      <a:pt x="551" y="291"/>
                    </a:lnTo>
                    <a:lnTo>
                      <a:pt x="550" y="304"/>
                    </a:lnTo>
                    <a:lnTo>
                      <a:pt x="548" y="317"/>
                    </a:lnTo>
                    <a:lnTo>
                      <a:pt x="544" y="330"/>
                    </a:lnTo>
                    <a:lnTo>
                      <a:pt x="541" y="342"/>
                    </a:lnTo>
                    <a:lnTo>
                      <a:pt x="536" y="355"/>
                    </a:lnTo>
                    <a:lnTo>
                      <a:pt x="531" y="367"/>
                    </a:lnTo>
                    <a:lnTo>
                      <a:pt x="526" y="379"/>
                    </a:lnTo>
                    <a:lnTo>
                      <a:pt x="519" y="390"/>
                    </a:lnTo>
                    <a:lnTo>
                      <a:pt x="513" y="401"/>
                    </a:lnTo>
                    <a:lnTo>
                      <a:pt x="505" y="412"/>
                    </a:lnTo>
                    <a:lnTo>
                      <a:pt x="497" y="422"/>
                    </a:lnTo>
                    <a:lnTo>
                      <a:pt x="489" y="432"/>
                    </a:lnTo>
                    <a:lnTo>
                      <a:pt x="481" y="441"/>
                    </a:lnTo>
                    <a:lnTo>
                      <a:pt x="472" y="450"/>
                    </a:lnTo>
                    <a:lnTo>
                      <a:pt x="462" y="460"/>
                    </a:lnTo>
                    <a:lnTo>
                      <a:pt x="452" y="467"/>
                    </a:lnTo>
                    <a:lnTo>
                      <a:pt x="442" y="476"/>
                    </a:lnTo>
                    <a:lnTo>
                      <a:pt x="431" y="483"/>
                    </a:lnTo>
                    <a:lnTo>
                      <a:pt x="419" y="490"/>
                    </a:lnTo>
                    <a:lnTo>
                      <a:pt x="408" y="496"/>
                    </a:lnTo>
                    <a:lnTo>
                      <a:pt x="396" y="502"/>
                    </a:lnTo>
                    <a:lnTo>
                      <a:pt x="384" y="507"/>
                    </a:lnTo>
                    <a:lnTo>
                      <a:pt x="372" y="512"/>
                    </a:lnTo>
                    <a:lnTo>
                      <a:pt x="358" y="516"/>
                    </a:lnTo>
                    <a:lnTo>
                      <a:pt x="345" y="520"/>
                    </a:lnTo>
                    <a:lnTo>
                      <a:pt x="332" y="523"/>
                    </a:lnTo>
                    <a:lnTo>
                      <a:pt x="319" y="525"/>
                    </a:lnTo>
                    <a:lnTo>
                      <a:pt x="304" y="526"/>
                    </a:lnTo>
                    <a:lnTo>
                      <a:pt x="290" y="527"/>
                    </a:lnTo>
                    <a:lnTo>
                      <a:pt x="276" y="528"/>
                    </a:lnTo>
                    <a:lnTo>
                      <a:pt x="262" y="527"/>
                    </a:lnTo>
                    <a:lnTo>
                      <a:pt x="249" y="526"/>
                    </a:lnTo>
                    <a:lnTo>
                      <a:pt x="235" y="525"/>
                    </a:lnTo>
                    <a:lnTo>
                      <a:pt x="221" y="523"/>
                    </a:lnTo>
                    <a:lnTo>
                      <a:pt x="208" y="520"/>
                    </a:lnTo>
                    <a:lnTo>
                      <a:pt x="195" y="516"/>
                    </a:lnTo>
                    <a:lnTo>
                      <a:pt x="181" y="512"/>
                    </a:lnTo>
                    <a:lnTo>
                      <a:pt x="169" y="507"/>
                    </a:lnTo>
                    <a:lnTo>
                      <a:pt x="157" y="502"/>
                    </a:lnTo>
                    <a:lnTo>
                      <a:pt x="145" y="496"/>
                    </a:lnTo>
                    <a:lnTo>
                      <a:pt x="134" y="490"/>
                    </a:lnTo>
                    <a:lnTo>
                      <a:pt x="122" y="483"/>
                    </a:lnTo>
                    <a:lnTo>
                      <a:pt x="112" y="476"/>
                    </a:lnTo>
                    <a:lnTo>
                      <a:pt x="101" y="467"/>
                    </a:lnTo>
                    <a:lnTo>
                      <a:pt x="90" y="460"/>
                    </a:lnTo>
                    <a:lnTo>
                      <a:pt x="81" y="450"/>
                    </a:lnTo>
                    <a:lnTo>
                      <a:pt x="72" y="441"/>
                    </a:lnTo>
                    <a:lnTo>
                      <a:pt x="64" y="432"/>
                    </a:lnTo>
                    <a:lnTo>
                      <a:pt x="55" y="422"/>
                    </a:lnTo>
                    <a:lnTo>
                      <a:pt x="47" y="412"/>
                    </a:lnTo>
                    <a:lnTo>
                      <a:pt x="40" y="401"/>
                    </a:lnTo>
                    <a:lnTo>
                      <a:pt x="34" y="390"/>
                    </a:lnTo>
                    <a:lnTo>
                      <a:pt x="27" y="379"/>
                    </a:lnTo>
                    <a:lnTo>
                      <a:pt x="22" y="367"/>
                    </a:lnTo>
                    <a:lnTo>
                      <a:pt x="17" y="355"/>
                    </a:lnTo>
                    <a:lnTo>
                      <a:pt x="12" y="342"/>
                    </a:lnTo>
                    <a:lnTo>
                      <a:pt x="9" y="330"/>
                    </a:lnTo>
                    <a:lnTo>
                      <a:pt x="5" y="317"/>
                    </a:lnTo>
                    <a:lnTo>
                      <a:pt x="4" y="304"/>
                    </a:lnTo>
                    <a:lnTo>
                      <a:pt x="2" y="291"/>
                    </a:lnTo>
                    <a:lnTo>
                      <a:pt x="0" y="278"/>
                    </a:lnTo>
                    <a:lnTo>
                      <a:pt x="0" y="264"/>
                    </a:lnTo>
                    <a:lnTo>
                      <a:pt x="0" y="250"/>
                    </a:lnTo>
                    <a:lnTo>
                      <a:pt x="2" y="237"/>
                    </a:lnTo>
                    <a:lnTo>
                      <a:pt x="4" y="224"/>
                    </a:lnTo>
                    <a:lnTo>
                      <a:pt x="5" y="211"/>
                    </a:lnTo>
                    <a:lnTo>
                      <a:pt x="9" y="199"/>
                    </a:lnTo>
                    <a:lnTo>
                      <a:pt x="12" y="186"/>
                    </a:lnTo>
                    <a:lnTo>
                      <a:pt x="17" y="173"/>
                    </a:lnTo>
                    <a:lnTo>
                      <a:pt x="22" y="161"/>
                    </a:lnTo>
                    <a:lnTo>
                      <a:pt x="27" y="150"/>
                    </a:lnTo>
                    <a:lnTo>
                      <a:pt x="34" y="139"/>
                    </a:lnTo>
                    <a:lnTo>
                      <a:pt x="40" y="128"/>
                    </a:lnTo>
                    <a:lnTo>
                      <a:pt x="47" y="117"/>
                    </a:lnTo>
                    <a:lnTo>
                      <a:pt x="55" y="106"/>
                    </a:lnTo>
                    <a:lnTo>
                      <a:pt x="64" y="96"/>
                    </a:lnTo>
                    <a:lnTo>
                      <a:pt x="72" y="87"/>
                    </a:lnTo>
                    <a:lnTo>
                      <a:pt x="81" y="78"/>
                    </a:lnTo>
                    <a:lnTo>
                      <a:pt x="90" y="68"/>
                    </a:lnTo>
                    <a:lnTo>
                      <a:pt x="101" y="61"/>
                    </a:lnTo>
                    <a:lnTo>
                      <a:pt x="112" y="52"/>
                    </a:lnTo>
                    <a:lnTo>
                      <a:pt x="122" y="46"/>
                    </a:lnTo>
                    <a:lnTo>
                      <a:pt x="134" y="39"/>
                    </a:lnTo>
                    <a:lnTo>
                      <a:pt x="145" y="32"/>
                    </a:lnTo>
                    <a:lnTo>
                      <a:pt x="157" y="26"/>
                    </a:lnTo>
                    <a:lnTo>
                      <a:pt x="169" y="21"/>
                    </a:lnTo>
                    <a:lnTo>
                      <a:pt x="181" y="16"/>
                    </a:lnTo>
                    <a:lnTo>
                      <a:pt x="195" y="12"/>
                    </a:lnTo>
                    <a:lnTo>
                      <a:pt x="208" y="8"/>
                    </a:lnTo>
                    <a:lnTo>
                      <a:pt x="221" y="6"/>
                    </a:lnTo>
                    <a:lnTo>
                      <a:pt x="235" y="3"/>
                    </a:lnTo>
                    <a:lnTo>
                      <a:pt x="249" y="2"/>
                    </a:lnTo>
                    <a:lnTo>
                      <a:pt x="262" y="0"/>
                    </a:lnTo>
                    <a:lnTo>
                      <a:pt x="276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28" name="Freeform 12"/>
              <p:cNvSpPr>
                <a:spLocks/>
              </p:cNvSpPr>
              <p:nvPr/>
            </p:nvSpPr>
            <p:spPr bwMode="auto">
              <a:xfrm>
                <a:off x="1333" y="2502"/>
                <a:ext cx="520" cy="498"/>
              </a:xfrm>
              <a:custGeom>
                <a:avLst/>
                <a:gdLst>
                  <a:gd name="T0" fmla="*/ 286 w 520"/>
                  <a:gd name="T1" fmla="*/ 1 h 498"/>
                  <a:gd name="T2" fmla="*/ 325 w 520"/>
                  <a:gd name="T3" fmla="*/ 8 h 498"/>
                  <a:gd name="T4" fmla="*/ 360 w 520"/>
                  <a:gd name="T5" fmla="*/ 19 h 498"/>
                  <a:gd name="T6" fmla="*/ 394 w 520"/>
                  <a:gd name="T7" fmla="*/ 36 h 498"/>
                  <a:gd name="T8" fmla="*/ 424 w 520"/>
                  <a:gd name="T9" fmla="*/ 57 h 498"/>
                  <a:gd name="T10" fmla="*/ 452 w 520"/>
                  <a:gd name="T11" fmla="*/ 81 h 498"/>
                  <a:gd name="T12" fmla="*/ 475 w 520"/>
                  <a:gd name="T13" fmla="*/ 110 h 498"/>
                  <a:gd name="T14" fmla="*/ 493 w 520"/>
                  <a:gd name="T15" fmla="*/ 141 h 498"/>
                  <a:gd name="T16" fmla="*/ 508 w 520"/>
                  <a:gd name="T17" fmla="*/ 175 h 498"/>
                  <a:gd name="T18" fmla="*/ 516 w 520"/>
                  <a:gd name="T19" fmla="*/ 211 h 498"/>
                  <a:gd name="T20" fmla="*/ 519 w 520"/>
                  <a:gd name="T21" fmla="*/ 249 h 498"/>
                  <a:gd name="T22" fmla="*/ 516 w 520"/>
                  <a:gd name="T23" fmla="*/ 287 h 498"/>
                  <a:gd name="T24" fmla="*/ 508 w 520"/>
                  <a:gd name="T25" fmla="*/ 322 h 498"/>
                  <a:gd name="T26" fmla="*/ 493 w 520"/>
                  <a:gd name="T27" fmla="*/ 356 h 498"/>
                  <a:gd name="T28" fmla="*/ 475 w 520"/>
                  <a:gd name="T29" fmla="*/ 387 h 498"/>
                  <a:gd name="T30" fmla="*/ 452 w 520"/>
                  <a:gd name="T31" fmla="*/ 415 h 498"/>
                  <a:gd name="T32" fmla="*/ 424 w 520"/>
                  <a:gd name="T33" fmla="*/ 441 h 498"/>
                  <a:gd name="T34" fmla="*/ 394 w 520"/>
                  <a:gd name="T35" fmla="*/ 461 h 498"/>
                  <a:gd name="T36" fmla="*/ 360 w 520"/>
                  <a:gd name="T37" fmla="*/ 478 h 498"/>
                  <a:gd name="T38" fmla="*/ 325 w 520"/>
                  <a:gd name="T39" fmla="*/ 489 h 498"/>
                  <a:gd name="T40" fmla="*/ 286 w 520"/>
                  <a:gd name="T41" fmla="*/ 495 h 498"/>
                  <a:gd name="T42" fmla="*/ 247 w 520"/>
                  <a:gd name="T43" fmla="*/ 497 h 498"/>
                  <a:gd name="T44" fmla="*/ 208 w 520"/>
                  <a:gd name="T45" fmla="*/ 492 h 498"/>
                  <a:gd name="T46" fmla="*/ 171 w 520"/>
                  <a:gd name="T47" fmla="*/ 482 h 498"/>
                  <a:gd name="T48" fmla="*/ 136 w 520"/>
                  <a:gd name="T49" fmla="*/ 467 h 498"/>
                  <a:gd name="T50" fmla="*/ 104 w 520"/>
                  <a:gd name="T51" fmla="*/ 447 h 498"/>
                  <a:gd name="T52" fmla="*/ 76 w 520"/>
                  <a:gd name="T53" fmla="*/ 424 h 498"/>
                  <a:gd name="T54" fmla="*/ 52 w 520"/>
                  <a:gd name="T55" fmla="*/ 397 h 498"/>
                  <a:gd name="T56" fmla="*/ 31 w 520"/>
                  <a:gd name="T57" fmla="*/ 367 h 498"/>
                  <a:gd name="T58" fmla="*/ 16 w 520"/>
                  <a:gd name="T59" fmla="*/ 334 h 498"/>
                  <a:gd name="T60" fmla="*/ 5 w 520"/>
                  <a:gd name="T61" fmla="*/ 298 h 498"/>
                  <a:gd name="T62" fmla="*/ 0 w 520"/>
                  <a:gd name="T63" fmla="*/ 261 h 498"/>
                  <a:gd name="T64" fmla="*/ 1 w 520"/>
                  <a:gd name="T65" fmla="*/ 223 h 498"/>
                  <a:gd name="T66" fmla="*/ 8 w 520"/>
                  <a:gd name="T67" fmla="*/ 187 h 498"/>
                  <a:gd name="T68" fmla="*/ 20 w 520"/>
                  <a:gd name="T69" fmla="*/ 152 h 498"/>
                  <a:gd name="T70" fmla="*/ 37 w 520"/>
                  <a:gd name="T71" fmla="*/ 119 h 498"/>
                  <a:gd name="T72" fmla="*/ 59 w 520"/>
                  <a:gd name="T73" fmla="*/ 90 h 498"/>
                  <a:gd name="T74" fmla="*/ 85 w 520"/>
                  <a:gd name="T75" fmla="*/ 64 h 498"/>
                  <a:gd name="T76" fmla="*/ 115 w 520"/>
                  <a:gd name="T77" fmla="*/ 42 h 498"/>
                  <a:gd name="T78" fmla="*/ 147 w 520"/>
                  <a:gd name="T79" fmla="*/ 25 h 498"/>
                  <a:gd name="T80" fmla="*/ 182 w 520"/>
                  <a:gd name="T81" fmla="*/ 11 h 498"/>
                  <a:gd name="T82" fmla="*/ 220 w 520"/>
                  <a:gd name="T83" fmla="*/ 3 h 498"/>
                  <a:gd name="T84" fmla="*/ 259 w 520"/>
                  <a:gd name="T8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20" h="498">
                    <a:moveTo>
                      <a:pt x="259" y="0"/>
                    </a:moveTo>
                    <a:lnTo>
                      <a:pt x="273" y="0"/>
                    </a:lnTo>
                    <a:lnTo>
                      <a:pt x="286" y="1"/>
                    </a:lnTo>
                    <a:lnTo>
                      <a:pt x="299" y="3"/>
                    </a:lnTo>
                    <a:lnTo>
                      <a:pt x="311" y="5"/>
                    </a:lnTo>
                    <a:lnTo>
                      <a:pt x="325" y="8"/>
                    </a:lnTo>
                    <a:lnTo>
                      <a:pt x="336" y="11"/>
                    </a:lnTo>
                    <a:lnTo>
                      <a:pt x="348" y="15"/>
                    </a:lnTo>
                    <a:lnTo>
                      <a:pt x="360" y="19"/>
                    </a:lnTo>
                    <a:lnTo>
                      <a:pt x="371" y="25"/>
                    </a:lnTo>
                    <a:lnTo>
                      <a:pt x="383" y="30"/>
                    </a:lnTo>
                    <a:lnTo>
                      <a:pt x="394" y="36"/>
                    </a:lnTo>
                    <a:lnTo>
                      <a:pt x="404" y="42"/>
                    </a:lnTo>
                    <a:lnTo>
                      <a:pt x="415" y="49"/>
                    </a:lnTo>
                    <a:lnTo>
                      <a:pt x="424" y="57"/>
                    </a:lnTo>
                    <a:lnTo>
                      <a:pt x="434" y="64"/>
                    </a:lnTo>
                    <a:lnTo>
                      <a:pt x="443" y="73"/>
                    </a:lnTo>
                    <a:lnTo>
                      <a:pt x="452" y="81"/>
                    </a:lnTo>
                    <a:lnTo>
                      <a:pt x="460" y="90"/>
                    </a:lnTo>
                    <a:lnTo>
                      <a:pt x="468" y="100"/>
                    </a:lnTo>
                    <a:lnTo>
                      <a:pt x="475" y="110"/>
                    </a:lnTo>
                    <a:lnTo>
                      <a:pt x="481" y="119"/>
                    </a:lnTo>
                    <a:lnTo>
                      <a:pt x="488" y="130"/>
                    </a:lnTo>
                    <a:lnTo>
                      <a:pt x="493" y="141"/>
                    </a:lnTo>
                    <a:lnTo>
                      <a:pt x="499" y="152"/>
                    </a:lnTo>
                    <a:lnTo>
                      <a:pt x="503" y="163"/>
                    </a:lnTo>
                    <a:lnTo>
                      <a:pt x="508" y="175"/>
                    </a:lnTo>
                    <a:lnTo>
                      <a:pt x="511" y="187"/>
                    </a:lnTo>
                    <a:lnTo>
                      <a:pt x="514" y="199"/>
                    </a:lnTo>
                    <a:lnTo>
                      <a:pt x="516" y="211"/>
                    </a:lnTo>
                    <a:lnTo>
                      <a:pt x="517" y="223"/>
                    </a:lnTo>
                    <a:lnTo>
                      <a:pt x="519" y="236"/>
                    </a:lnTo>
                    <a:lnTo>
                      <a:pt x="519" y="249"/>
                    </a:lnTo>
                    <a:lnTo>
                      <a:pt x="519" y="261"/>
                    </a:lnTo>
                    <a:lnTo>
                      <a:pt x="517" y="274"/>
                    </a:lnTo>
                    <a:lnTo>
                      <a:pt x="516" y="287"/>
                    </a:lnTo>
                    <a:lnTo>
                      <a:pt x="514" y="298"/>
                    </a:lnTo>
                    <a:lnTo>
                      <a:pt x="511" y="310"/>
                    </a:lnTo>
                    <a:lnTo>
                      <a:pt x="508" y="322"/>
                    </a:lnTo>
                    <a:lnTo>
                      <a:pt x="503" y="334"/>
                    </a:lnTo>
                    <a:lnTo>
                      <a:pt x="499" y="345"/>
                    </a:lnTo>
                    <a:lnTo>
                      <a:pt x="493" y="356"/>
                    </a:lnTo>
                    <a:lnTo>
                      <a:pt x="488" y="367"/>
                    </a:lnTo>
                    <a:lnTo>
                      <a:pt x="481" y="377"/>
                    </a:lnTo>
                    <a:lnTo>
                      <a:pt x="475" y="387"/>
                    </a:lnTo>
                    <a:lnTo>
                      <a:pt x="468" y="397"/>
                    </a:lnTo>
                    <a:lnTo>
                      <a:pt x="460" y="407"/>
                    </a:lnTo>
                    <a:lnTo>
                      <a:pt x="452" y="415"/>
                    </a:lnTo>
                    <a:lnTo>
                      <a:pt x="443" y="424"/>
                    </a:lnTo>
                    <a:lnTo>
                      <a:pt x="434" y="432"/>
                    </a:lnTo>
                    <a:lnTo>
                      <a:pt x="424" y="441"/>
                    </a:lnTo>
                    <a:lnTo>
                      <a:pt x="415" y="447"/>
                    </a:lnTo>
                    <a:lnTo>
                      <a:pt x="404" y="454"/>
                    </a:lnTo>
                    <a:lnTo>
                      <a:pt x="394" y="461"/>
                    </a:lnTo>
                    <a:lnTo>
                      <a:pt x="383" y="467"/>
                    </a:lnTo>
                    <a:lnTo>
                      <a:pt x="371" y="473"/>
                    </a:lnTo>
                    <a:lnTo>
                      <a:pt x="360" y="478"/>
                    </a:lnTo>
                    <a:lnTo>
                      <a:pt x="348" y="482"/>
                    </a:lnTo>
                    <a:lnTo>
                      <a:pt x="336" y="485"/>
                    </a:lnTo>
                    <a:lnTo>
                      <a:pt x="325" y="489"/>
                    </a:lnTo>
                    <a:lnTo>
                      <a:pt x="311" y="492"/>
                    </a:lnTo>
                    <a:lnTo>
                      <a:pt x="299" y="494"/>
                    </a:lnTo>
                    <a:lnTo>
                      <a:pt x="286" y="495"/>
                    </a:lnTo>
                    <a:lnTo>
                      <a:pt x="273" y="497"/>
                    </a:lnTo>
                    <a:lnTo>
                      <a:pt x="259" y="497"/>
                    </a:lnTo>
                    <a:lnTo>
                      <a:pt x="247" y="497"/>
                    </a:lnTo>
                    <a:lnTo>
                      <a:pt x="233" y="495"/>
                    </a:lnTo>
                    <a:lnTo>
                      <a:pt x="220" y="494"/>
                    </a:lnTo>
                    <a:lnTo>
                      <a:pt x="208" y="492"/>
                    </a:lnTo>
                    <a:lnTo>
                      <a:pt x="195" y="489"/>
                    </a:lnTo>
                    <a:lnTo>
                      <a:pt x="182" y="485"/>
                    </a:lnTo>
                    <a:lnTo>
                      <a:pt x="171" y="482"/>
                    </a:lnTo>
                    <a:lnTo>
                      <a:pt x="159" y="478"/>
                    </a:lnTo>
                    <a:lnTo>
                      <a:pt x="147" y="473"/>
                    </a:lnTo>
                    <a:lnTo>
                      <a:pt x="136" y="467"/>
                    </a:lnTo>
                    <a:lnTo>
                      <a:pt x="126" y="461"/>
                    </a:lnTo>
                    <a:lnTo>
                      <a:pt x="115" y="454"/>
                    </a:lnTo>
                    <a:lnTo>
                      <a:pt x="104" y="447"/>
                    </a:lnTo>
                    <a:lnTo>
                      <a:pt x="95" y="441"/>
                    </a:lnTo>
                    <a:lnTo>
                      <a:pt x="85" y="432"/>
                    </a:lnTo>
                    <a:lnTo>
                      <a:pt x="76" y="424"/>
                    </a:lnTo>
                    <a:lnTo>
                      <a:pt x="67" y="415"/>
                    </a:lnTo>
                    <a:lnTo>
                      <a:pt x="59" y="407"/>
                    </a:lnTo>
                    <a:lnTo>
                      <a:pt x="52" y="397"/>
                    </a:lnTo>
                    <a:lnTo>
                      <a:pt x="44" y="387"/>
                    </a:lnTo>
                    <a:lnTo>
                      <a:pt x="37" y="377"/>
                    </a:lnTo>
                    <a:lnTo>
                      <a:pt x="31" y="367"/>
                    </a:lnTo>
                    <a:lnTo>
                      <a:pt x="26" y="356"/>
                    </a:lnTo>
                    <a:lnTo>
                      <a:pt x="20" y="345"/>
                    </a:lnTo>
                    <a:lnTo>
                      <a:pt x="16" y="334"/>
                    </a:lnTo>
                    <a:lnTo>
                      <a:pt x="11" y="322"/>
                    </a:lnTo>
                    <a:lnTo>
                      <a:pt x="8" y="310"/>
                    </a:lnTo>
                    <a:lnTo>
                      <a:pt x="5" y="298"/>
                    </a:lnTo>
                    <a:lnTo>
                      <a:pt x="4" y="287"/>
                    </a:lnTo>
                    <a:lnTo>
                      <a:pt x="1" y="274"/>
                    </a:lnTo>
                    <a:lnTo>
                      <a:pt x="0" y="261"/>
                    </a:lnTo>
                    <a:lnTo>
                      <a:pt x="0" y="249"/>
                    </a:lnTo>
                    <a:lnTo>
                      <a:pt x="0" y="236"/>
                    </a:lnTo>
                    <a:lnTo>
                      <a:pt x="1" y="223"/>
                    </a:lnTo>
                    <a:lnTo>
                      <a:pt x="4" y="211"/>
                    </a:lnTo>
                    <a:lnTo>
                      <a:pt x="5" y="199"/>
                    </a:lnTo>
                    <a:lnTo>
                      <a:pt x="8" y="187"/>
                    </a:lnTo>
                    <a:lnTo>
                      <a:pt x="11" y="175"/>
                    </a:lnTo>
                    <a:lnTo>
                      <a:pt x="16" y="163"/>
                    </a:lnTo>
                    <a:lnTo>
                      <a:pt x="20" y="152"/>
                    </a:lnTo>
                    <a:lnTo>
                      <a:pt x="26" y="141"/>
                    </a:lnTo>
                    <a:lnTo>
                      <a:pt x="31" y="130"/>
                    </a:lnTo>
                    <a:lnTo>
                      <a:pt x="37" y="119"/>
                    </a:lnTo>
                    <a:lnTo>
                      <a:pt x="44" y="110"/>
                    </a:lnTo>
                    <a:lnTo>
                      <a:pt x="52" y="100"/>
                    </a:lnTo>
                    <a:lnTo>
                      <a:pt x="59" y="90"/>
                    </a:lnTo>
                    <a:lnTo>
                      <a:pt x="67" y="81"/>
                    </a:lnTo>
                    <a:lnTo>
                      <a:pt x="76" y="73"/>
                    </a:lnTo>
                    <a:lnTo>
                      <a:pt x="85" y="64"/>
                    </a:lnTo>
                    <a:lnTo>
                      <a:pt x="95" y="57"/>
                    </a:lnTo>
                    <a:lnTo>
                      <a:pt x="104" y="49"/>
                    </a:lnTo>
                    <a:lnTo>
                      <a:pt x="115" y="42"/>
                    </a:lnTo>
                    <a:lnTo>
                      <a:pt x="126" y="36"/>
                    </a:lnTo>
                    <a:lnTo>
                      <a:pt x="136" y="30"/>
                    </a:lnTo>
                    <a:lnTo>
                      <a:pt x="147" y="25"/>
                    </a:lnTo>
                    <a:lnTo>
                      <a:pt x="159" y="19"/>
                    </a:lnTo>
                    <a:lnTo>
                      <a:pt x="171" y="15"/>
                    </a:lnTo>
                    <a:lnTo>
                      <a:pt x="182" y="11"/>
                    </a:lnTo>
                    <a:lnTo>
                      <a:pt x="195" y="8"/>
                    </a:lnTo>
                    <a:lnTo>
                      <a:pt x="208" y="5"/>
                    </a:lnTo>
                    <a:lnTo>
                      <a:pt x="220" y="3"/>
                    </a:lnTo>
                    <a:lnTo>
                      <a:pt x="233" y="1"/>
                    </a:lnTo>
                    <a:lnTo>
                      <a:pt x="247" y="0"/>
                    </a:lnTo>
                    <a:lnTo>
                      <a:pt x="259" y="0"/>
                    </a:lnTo>
                  </a:path>
                </a:pathLst>
              </a:custGeom>
              <a:solidFill>
                <a:srgbClr val="F4C7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29" name="Freeform 13"/>
              <p:cNvSpPr>
                <a:spLocks/>
              </p:cNvSpPr>
              <p:nvPr/>
            </p:nvSpPr>
            <p:spPr bwMode="auto">
              <a:xfrm>
                <a:off x="1333" y="2502"/>
                <a:ext cx="520" cy="498"/>
              </a:xfrm>
              <a:custGeom>
                <a:avLst/>
                <a:gdLst>
                  <a:gd name="T0" fmla="*/ 286 w 520"/>
                  <a:gd name="T1" fmla="*/ 1 h 498"/>
                  <a:gd name="T2" fmla="*/ 325 w 520"/>
                  <a:gd name="T3" fmla="*/ 8 h 498"/>
                  <a:gd name="T4" fmla="*/ 360 w 520"/>
                  <a:gd name="T5" fmla="*/ 19 h 498"/>
                  <a:gd name="T6" fmla="*/ 394 w 520"/>
                  <a:gd name="T7" fmla="*/ 36 h 498"/>
                  <a:gd name="T8" fmla="*/ 424 w 520"/>
                  <a:gd name="T9" fmla="*/ 57 h 498"/>
                  <a:gd name="T10" fmla="*/ 452 w 520"/>
                  <a:gd name="T11" fmla="*/ 81 h 498"/>
                  <a:gd name="T12" fmla="*/ 475 w 520"/>
                  <a:gd name="T13" fmla="*/ 110 h 498"/>
                  <a:gd name="T14" fmla="*/ 493 w 520"/>
                  <a:gd name="T15" fmla="*/ 141 h 498"/>
                  <a:gd name="T16" fmla="*/ 508 w 520"/>
                  <a:gd name="T17" fmla="*/ 175 h 498"/>
                  <a:gd name="T18" fmla="*/ 516 w 520"/>
                  <a:gd name="T19" fmla="*/ 211 h 498"/>
                  <a:gd name="T20" fmla="*/ 519 w 520"/>
                  <a:gd name="T21" fmla="*/ 249 h 498"/>
                  <a:gd name="T22" fmla="*/ 516 w 520"/>
                  <a:gd name="T23" fmla="*/ 287 h 498"/>
                  <a:gd name="T24" fmla="*/ 508 w 520"/>
                  <a:gd name="T25" fmla="*/ 322 h 498"/>
                  <a:gd name="T26" fmla="*/ 493 w 520"/>
                  <a:gd name="T27" fmla="*/ 356 h 498"/>
                  <a:gd name="T28" fmla="*/ 475 w 520"/>
                  <a:gd name="T29" fmla="*/ 387 h 498"/>
                  <a:gd name="T30" fmla="*/ 452 w 520"/>
                  <a:gd name="T31" fmla="*/ 415 h 498"/>
                  <a:gd name="T32" fmla="*/ 424 w 520"/>
                  <a:gd name="T33" fmla="*/ 441 h 498"/>
                  <a:gd name="T34" fmla="*/ 394 w 520"/>
                  <a:gd name="T35" fmla="*/ 461 h 498"/>
                  <a:gd name="T36" fmla="*/ 360 w 520"/>
                  <a:gd name="T37" fmla="*/ 478 h 498"/>
                  <a:gd name="T38" fmla="*/ 325 w 520"/>
                  <a:gd name="T39" fmla="*/ 489 h 498"/>
                  <a:gd name="T40" fmla="*/ 286 w 520"/>
                  <a:gd name="T41" fmla="*/ 495 h 498"/>
                  <a:gd name="T42" fmla="*/ 247 w 520"/>
                  <a:gd name="T43" fmla="*/ 497 h 498"/>
                  <a:gd name="T44" fmla="*/ 208 w 520"/>
                  <a:gd name="T45" fmla="*/ 492 h 498"/>
                  <a:gd name="T46" fmla="*/ 171 w 520"/>
                  <a:gd name="T47" fmla="*/ 482 h 498"/>
                  <a:gd name="T48" fmla="*/ 136 w 520"/>
                  <a:gd name="T49" fmla="*/ 467 h 498"/>
                  <a:gd name="T50" fmla="*/ 104 w 520"/>
                  <a:gd name="T51" fmla="*/ 447 h 498"/>
                  <a:gd name="T52" fmla="*/ 76 w 520"/>
                  <a:gd name="T53" fmla="*/ 424 h 498"/>
                  <a:gd name="T54" fmla="*/ 52 w 520"/>
                  <a:gd name="T55" fmla="*/ 397 h 498"/>
                  <a:gd name="T56" fmla="*/ 31 w 520"/>
                  <a:gd name="T57" fmla="*/ 367 h 498"/>
                  <a:gd name="T58" fmla="*/ 16 w 520"/>
                  <a:gd name="T59" fmla="*/ 334 h 498"/>
                  <a:gd name="T60" fmla="*/ 5 w 520"/>
                  <a:gd name="T61" fmla="*/ 298 h 498"/>
                  <a:gd name="T62" fmla="*/ 0 w 520"/>
                  <a:gd name="T63" fmla="*/ 261 h 498"/>
                  <a:gd name="T64" fmla="*/ 1 w 520"/>
                  <a:gd name="T65" fmla="*/ 223 h 498"/>
                  <a:gd name="T66" fmla="*/ 8 w 520"/>
                  <a:gd name="T67" fmla="*/ 187 h 498"/>
                  <a:gd name="T68" fmla="*/ 20 w 520"/>
                  <a:gd name="T69" fmla="*/ 152 h 498"/>
                  <a:gd name="T70" fmla="*/ 37 w 520"/>
                  <a:gd name="T71" fmla="*/ 119 h 498"/>
                  <a:gd name="T72" fmla="*/ 59 w 520"/>
                  <a:gd name="T73" fmla="*/ 90 h 498"/>
                  <a:gd name="T74" fmla="*/ 85 w 520"/>
                  <a:gd name="T75" fmla="*/ 64 h 498"/>
                  <a:gd name="T76" fmla="*/ 115 w 520"/>
                  <a:gd name="T77" fmla="*/ 42 h 498"/>
                  <a:gd name="T78" fmla="*/ 147 w 520"/>
                  <a:gd name="T79" fmla="*/ 25 h 498"/>
                  <a:gd name="T80" fmla="*/ 182 w 520"/>
                  <a:gd name="T81" fmla="*/ 11 h 498"/>
                  <a:gd name="T82" fmla="*/ 220 w 520"/>
                  <a:gd name="T83" fmla="*/ 3 h 498"/>
                  <a:gd name="T84" fmla="*/ 259 w 520"/>
                  <a:gd name="T8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20" h="498">
                    <a:moveTo>
                      <a:pt x="259" y="0"/>
                    </a:moveTo>
                    <a:lnTo>
                      <a:pt x="273" y="0"/>
                    </a:lnTo>
                    <a:lnTo>
                      <a:pt x="286" y="1"/>
                    </a:lnTo>
                    <a:lnTo>
                      <a:pt x="299" y="3"/>
                    </a:lnTo>
                    <a:lnTo>
                      <a:pt x="311" y="5"/>
                    </a:lnTo>
                    <a:lnTo>
                      <a:pt x="325" y="8"/>
                    </a:lnTo>
                    <a:lnTo>
                      <a:pt x="336" y="11"/>
                    </a:lnTo>
                    <a:lnTo>
                      <a:pt x="348" y="15"/>
                    </a:lnTo>
                    <a:lnTo>
                      <a:pt x="360" y="19"/>
                    </a:lnTo>
                    <a:lnTo>
                      <a:pt x="371" y="25"/>
                    </a:lnTo>
                    <a:lnTo>
                      <a:pt x="383" y="30"/>
                    </a:lnTo>
                    <a:lnTo>
                      <a:pt x="394" y="36"/>
                    </a:lnTo>
                    <a:lnTo>
                      <a:pt x="404" y="42"/>
                    </a:lnTo>
                    <a:lnTo>
                      <a:pt x="415" y="49"/>
                    </a:lnTo>
                    <a:lnTo>
                      <a:pt x="424" y="57"/>
                    </a:lnTo>
                    <a:lnTo>
                      <a:pt x="434" y="64"/>
                    </a:lnTo>
                    <a:lnTo>
                      <a:pt x="443" y="73"/>
                    </a:lnTo>
                    <a:lnTo>
                      <a:pt x="452" y="81"/>
                    </a:lnTo>
                    <a:lnTo>
                      <a:pt x="460" y="90"/>
                    </a:lnTo>
                    <a:lnTo>
                      <a:pt x="468" y="100"/>
                    </a:lnTo>
                    <a:lnTo>
                      <a:pt x="475" y="110"/>
                    </a:lnTo>
                    <a:lnTo>
                      <a:pt x="481" y="119"/>
                    </a:lnTo>
                    <a:lnTo>
                      <a:pt x="488" y="130"/>
                    </a:lnTo>
                    <a:lnTo>
                      <a:pt x="493" y="141"/>
                    </a:lnTo>
                    <a:lnTo>
                      <a:pt x="499" y="152"/>
                    </a:lnTo>
                    <a:lnTo>
                      <a:pt x="503" y="163"/>
                    </a:lnTo>
                    <a:lnTo>
                      <a:pt x="508" y="175"/>
                    </a:lnTo>
                    <a:lnTo>
                      <a:pt x="511" y="187"/>
                    </a:lnTo>
                    <a:lnTo>
                      <a:pt x="514" y="199"/>
                    </a:lnTo>
                    <a:lnTo>
                      <a:pt x="516" y="211"/>
                    </a:lnTo>
                    <a:lnTo>
                      <a:pt x="517" y="223"/>
                    </a:lnTo>
                    <a:lnTo>
                      <a:pt x="519" y="236"/>
                    </a:lnTo>
                    <a:lnTo>
                      <a:pt x="519" y="249"/>
                    </a:lnTo>
                    <a:lnTo>
                      <a:pt x="519" y="261"/>
                    </a:lnTo>
                    <a:lnTo>
                      <a:pt x="517" y="274"/>
                    </a:lnTo>
                    <a:lnTo>
                      <a:pt x="516" y="287"/>
                    </a:lnTo>
                    <a:lnTo>
                      <a:pt x="514" y="298"/>
                    </a:lnTo>
                    <a:lnTo>
                      <a:pt x="511" y="310"/>
                    </a:lnTo>
                    <a:lnTo>
                      <a:pt x="508" y="322"/>
                    </a:lnTo>
                    <a:lnTo>
                      <a:pt x="503" y="334"/>
                    </a:lnTo>
                    <a:lnTo>
                      <a:pt x="499" y="345"/>
                    </a:lnTo>
                    <a:lnTo>
                      <a:pt x="493" y="356"/>
                    </a:lnTo>
                    <a:lnTo>
                      <a:pt x="488" y="367"/>
                    </a:lnTo>
                    <a:lnTo>
                      <a:pt x="481" y="377"/>
                    </a:lnTo>
                    <a:lnTo>
                      <a:pt x="475" y="387"/>
                    </a:lnTo>
                    <a:lnTo>
                      <a:pt x="468" y="397"/>
                    </a:lnTo>
                    <a:lnTo>
                      <a:pt x="460" y="407"/>
                    </a:lnTo>
                    <a:lnTo>
                      <a:pt x="452" y="415"/>
                    </a:lnTo>
                    <a:lnTo>
                      <a:pt x="443" y="424"/>
                    </a:lnTo>
                    <a:lnTo>
                      <a:pt x="434" y="432"/>
                    </a:lnTo>
                    <a:lnTo>
                      <a:pt x="424" y="441"/>
                    </a:lnTo>
                    <a:lnTo>
                      <a:pt x="415" y="447"/>
                    </a:lnTo>
                    <a:lnTo>
                      <a:pt x="404" y="454"/>
                    </a:lnTo>
                    <a:lnTo>
                      <a:pt x="394" y="461"/>
                    </a:lnTo>
                    <a:lnTo>
                      <a:pt x="383" y="467"/>
                    </a:lnTo>
                    <a:lnTo>
                      <a:pt x="371" y="473"/>
                    </a:lnTo>
                    <a:lnTo>
                      <a:pt x="360" y="478"/>
                    </a:lnTo>
                    <a:lnTo>
                      <a:pt x="348" y="482"/>
                    </a:lnTo>
                    <a:lnTo>
                      <a:pt x="336" y="485"/>
                    </a:lnTo>
                    <a:lnTo>
                      <a:pt x="325" y="489"/>
                    </a:lnTo>
                    <a:lnTo>
                      <a:pt x="311" y="492"/>
                    </a:lnTo>
                    <a:lnTo>
                      <a:pt x="299" y="494"/>
                    </a:lnTo>
                    <a:lnTo>
                      <a:pt x="286" y="495"/>
                    </a:lnTo>
                    <a:lnTo>
                      <a:pt x="273" y="497"/>
                    </a:lnTo>
                    <a:lnTo>
                      <a:pt x="259" y="497"/>
                    </a:lnTo>
                    <a:lnTo>
                      <a:pt x="247" y="497"/>
                    </a:lnTo>
                    <a:lnTo>
                      <a:pt x="233" y="495"/>
                    </a:lnTo>
                    <a:lnTo>
                      <a:pt x="220" y="494"/>
                    </a:lnTo>
                    <a:lnTo>
                      <a:pt x="208" y="492"/>
                    </a:lnTo>
                    <a:lnTo>
                      <a:pt x="195" y="489"/>
                    </a:lnTo>
                    <a:lnTo>
                      <a:pt x="182" y="485"/>
                    </a:lnTo>
                    <a:lnTo>
                      <a:pt x="171" y="482"/>
                    </a:lnTo>
                    <a:lnTo>
                      <a:pt x="159" y="478"/>
                    </a:lnTo>
                    <a:lnTo>
                      <a:pt x="147" y="473"/>
                    </a:lnTo>
                    <a:lnTo>
                      <a:pt x="136" y="467"/>
                    </a:lnTo>
                    <a:lnTo>
                      <a:pt x="126" y="461"/>
                    </a:lnTo>
                    <a:lnTo>
                      <a:pt x="115" y="454"/>
                    </a:lnTo>
                    <a:lnTo>
                      <a:pt x="104" y="447"/>
                    </a:lnTo>
                    <a:lnTo>
                      <a:pt x="95" y="441"/>
                    </a:lnTo>
                    <a:lnTo>
                      <a:pt x="85" y="432"/>
                    </a:lnTo>
                    <a:lnTo>
                      <a:pt x="76" y="424"/>
                    </a:lnTo>
                    <a:lnTo>
                      <a:pt x="67" y="415"/>
                    </a:lnTo>
                    <a:lnTo>
                      <a:pt x="59" y="407"/>
                    </a:lnTo>
                    <a:lnTo>
                      <a:pt x="52" y="397"/>
                    </a:lnTo>
                    <a:lnTo>
                      <a:pt x="44" y="387"/>
                    </a:lnTo>
                    <a:lnTo>
                      <a:pt x="37" y="377"/>
                    </a:lnTo>
                    <a:lnTo>
                      <a:pt x="31" y="367"/>
                    </a:lnTo>
                    <a:lnTo>
                      <a:pt x="26" y="356"/>
                    </a:lnTo>
                    <a:lnTo>
                      <a:pt x="20" y="345"/>
                    </a:lnTo>
                    <a:lnTo>
                      <a:pt x="16" y="334"/>
                    </a:lnTo>
                    <a:lnTo>
                      <a:pt x="11" y="322"/>
                    </a:lnTo>
                    <a:lnTo>
                      <a:pt x="8" y="310"/>
                    </a:lnTo>
                    <a:lnTo>
                      <a:pt x="5" y="298"/>
                    </a:lnTo>
                    <a:lnTo>
                      <a:pt x="4" y="287"/>
                    </a:lnTo>
                    <a:lnTo>
                      <a:pt x="1" y="274"/>
                    </a:lnTo>
                    <a:lnTo>
                      <a:pt x="0" y="261"/>
                    </a:lnTo>
                    <a:lnTo>
                      <a:pt x="0" y="249"/>
                    </a:lnTo>
                    <a:lnTo>
                      <a:pt x="0" y="236"/>
                    </a:lnTo>
                    <a:lnTo>
                      <a:pt x="1" y="223"/>
                    </a:lnTo>
                    <a:lnTo>
                      <a:pt x="4" y="211"/>
                    </a:lnTo>
                    <a:lnTo>
                      <a:pt x="5" y="199"/>
                    </a:lnTo>
                    <a:lnTo>
                      <a:pt x="8" y="187"/>
                    </a:lnTo>
                    <a:lnTo>
                      <a:pt x="11" y="175"/>
                    </a:lnTo>
                    <a:lnTo>
                      <a:pt x="16" y="163"/>
                    </a:lnTo>
                    <a:lnTo>
                      <a:pt x="20" y="152"/>
                    </a:lnTo>
                    <a:lnTo>
                      <a:pt x="26" y="141"/>
                    </a:lnTo>
                    <a:lnTo>
                      <a:pt x="31" y="130"/>
                    </a:lnTo>
                    <a:lnTo>
                      <a:pt x="37" y="119"/>
                    </a:lnTo>
                    <a:lnTo>
                      <a:pt x="44" y="110"/>
                    </a:lnTo>
                    <a:lnTo>
                      <a:pt x="52" y="100"/>
                    </a:lnTo>
                    <a:lnTo>
                      <a:pt x="59" y="90"/>
                    </a:lnTo>
                    <a:lnTo>
                      <a:pt x="67" y="81"/>
                    </a:lnTo>
                    <a:lnTo>
                      <a:pt x="76" y="73"/>
                    </a:lnTo>
                    <a:lnTo>
                      <a:pt x="85" y="64"/>
                    </a:lnTo>
                    <a:lnTo>
                      <a:pt x="95" y="57"/>
                    </a:lnTo>
                    <a:lnTo>
                      <a:pt x="104" y="49"/>
                    </a:lnTo>
                    <a:lnTo>
                      <a:pt x="115" y="42"/>
                    </a:lnTo>
                    <a:lnTo>
                      <a:pt x="126" y="36"/>
                    </a:lnTo>
                    <a:lnTo>
                      <a:pt x="136" y="30"/>
                    </a:lnTo>
                    <a:lnTo>
                      <a:pt x="147" y="25"/>
                    </a:lnTo>
                    <a:lnTo>
                      <a:pt x="159" y="19"/>
                    </a:lnTo>
                    <a:lnTo>
                      <a:pt x="171" y="15"/>
                    </a:lnTo>
                    <a:lnTo>
                      <a:pt x="182" y="11"/>
                    </a:lnTo>
                    <a:lnTo>
                      <a:pt x="195" y="8"/>
                    </a:lnTo>
                    <a:lnTo>
                      <a:pt x="208" y="5"/>
                    </a:lnTo>
                    <a:lnTo>
                      <a:pt x="220" y="3"/>
                    </a:lnTo>
                    <a:lnTo>
                      <a:pt x="233" y="1"/>
                    </a:lnTo>
                    <a:lnTo>
                      <a:pt x="247" y="0"/>
                    </a:lnTo>
                    <a:lnTo>
                      <a:pt x="259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0" name="Freeform 14"/>
              <p:cNvSpPr>
                <a:spLocks/>
              </p:cNvSpPr>
              <p:nvPr/>
            </p:nvSpPr>
            <p:spPr bwMode="auto">
              <a:xfrm>
                <a:off x="1349" y="2518"/>
                <a:ext cx="487" cy="466"/>
              </a:xfrm>
              <a:custGeom>
                <a:avLst/>
                <a:gdLst>
                  <a:gd name="T0" fmla="*/ 268 w 487"/>
                  <a:gd name="T1" fmla="*/ 1 h 466"/>
                  <a:gd name="T2" fmla="*/ 304 w 487"/>
                  <a:gd name="T3" fmla="*/ 8 h 466"/>
                  <a:gd name="T4" fmla="*/ 338 w 487"/>
                  <a:gd name="T5" fmla="*/ 19 h 466"/>
                  <a:gd name="T6" fmla="*/ 369 w 487"/>
                  <a:gd name="T7" fmla="*/ 34 h 466"/>
                  <a:gd name="T8" fmla="*/ 398 w 487"/>
                  <a:gd name="T9" fmla="*/ 53 h 466"/>
                  <a:gd name="T10" fmla="*/ 422 w 487"/>
                  <a:gd name="T11" fmla="*/ 76 h 466"/>
                  <a:gd name="T12" fmla="*/ 445 w 487"/>
                  <a:gd name="T13" fmla="*/ 102 h 466"/>
                  <a:gd name="T14" fmla="*/ 462 w 487"/>
                  <a:gd name="T15" fmla="*/ 132 h 466"/>
                  <a:gd name="T16" fmla="*/ 476 w 487"/>
                  <a:gd name="T17" fmla="*/ 163 h 466"/>
                  <a:gd name="T18" fmla="*/ 483 w 487"/>
                  <a:gd name="T19" fmla="*/ 197 h 466"/>
                  <a:gd name="T20" fmla="*/ 486 w 487"/>
                  <a:gd name="T21" fmla="*/ 233 h 466"/>
                  <a:gd name="T22" fmla="*/ 483 w 487"/>
                  <a:gd name="T23" fmla="*/ 268 h 466"/>
                  <a:gd name="T24" fmla="*/ 476 w 487"/>
                  <a:gd name="T25" fmla="*/ 302 h 466"/>
                  <a:gd name="T26" fmla="*/ 462 w 487"/>
                  <a:gd name="T27" fmla="*/ 333 h 466"/>
                  <a:gd name="T28" fmla="*/ 445 w 487"/>
                  <a:gd name="T29" fmla="*/ 363 h 466"/>
                  <a:gd name="T30" fmla="*/ 422 w 487"/>
                  <a:gd name="T31" fmla="*/ 389 h 466"/>
                  <a:gd name="T32" fmla="*/ 398 w 487"/>
                  <a:gd name="T33" fmla="*/ 412 h 466"/>
                  <a:gd name="T34" fmla="*/ 369 w 487"/>
                  <a:gd name="T35" fmla="*/ 431 h 466"/>
                  <a:gd name="T36" fmla="*/ 338 w 487"/>
                  <a:gd name="T37" fmla="*/ 447 h 466"/>
                  <a:gd name="T38" fmla="*/ 304 w 487"/>
                  <a:gd name="T39" fmla="*/ 458 h 466"/>
                  <a:gd name="T40" fmla="*/ 268 w 487"/>
                  <a:gd name="T41" fmla="*/ 464 h 466"/>
                  <a:gd name="T42" fmla="*/ 231 w 487"/>
                  <a:gd name="T43" fmla="*/ 465 h 466"/>
                  <a:gd name="T44" fmla="*/ 194 w 487"/>
                  <a:gd name="T45" fmla="*/ 460 h 466"/>
                  <a:gd name="T46" fmla="*/ 160 w 487"/>
                  <a:gd name="T47" fmla="*/ 451 h 466"/>
                  <a:gd name="T48" fmla="*/ 127 w 487"/>
                  <a:gd name="T49" fmla="*/ 437 h 466"/>
                  <a:gd name="T50" fmla="*/ 98 w 487"/>
                  <a:gd name="T51" fmla="*/ 419 h 466"/>
                  <a:gd name="T52" fmla="*/ 72 w 487"/>
                  <a:gd name="T53" fmla="*/ 397 h 466"/>
                  <a:gd name="T54" fmla="*/ 49 w 487"/>
                  <a:gd name="T55" fmla="*/ 372 h 466"/>
                  <a:gd name="T56" fmla="*/ 29 w 487"/>
                  <a:gd name="T57" fmla="*/ 343 h 466"/>
                  <a:gd name="T58" fmla="*/ 15 w 487"/>
                  <a:gd name="T59" fmla="*/ 313 h 466"/>
                  <a:gd name="T60" fmla="*/ 5 w 487"/>
                  <a:gd name="T61" fmla="*/ 279 h 466"/>
                  <a:gd name="T62" fmla="*/ 0 w 487"/>
                  <a:gd name="T63" fmla="*/ 244 h 466"/>
                  <a:gd name="T64" fmla="*/ 2 w 487"/>
                  <a:gd name="T65" fmla="*/ 209 h 466"/>
                  <a:gd name="T66" fmla="*/ 8 w 487"/>
                  <a:gd name="T67" fmla="*/ 174 h 466"/>
                  <a:gd name="T68" fmla="*/ 19 w 487"/>
                  <a:gd name="T69" fmla="*/ 142 h 466"/>
                  <a:gd name="T70" fmla="*/ 35 w 487"/>
                  <a:gd name="T71" fmla="*/ 112 h 466"/>
                  <a:gd name="T72" fmla="*/ 56 w 487"/>
                  <a:gd name="T73" fmla="*/ 85 h 466"/>
                  <a:gd name="T74" fmla="*/ 80 w 487"/>
                  <a:gd name="T75" fmla="*/ 61 h 466"/>
                  <a:gd name="T76" fmla="*/ 108 w 487"/>
                  <a:gd name="T77" fmla="*/ 40 h 466"/>
                  <a:gd name="T78" fmla="*/ 138 w 487"/>
                  <a:gd name="T79" fmla="*/ 23 h 466"/>
                  <a:gd name="T80" fmla="*/ 171 w 487"/>
                  <a:gd name="T81" fmla="*/ 10 h 466"/>
                  <a:gd name="T82" fmla="*/ 206 w 487"/>
                  <a:gd name="T83" fmla="*/ 3 h 466"/>
                  <a:gd name="T84" fmla="*/ 243 w 487"/>
                  <a:gd name="T85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87" h="466">
                    <a:moveTo>
                      <a:pt x="243" y="0"/>
                    </a:moveTo>
                    <a:lnTo>
                      <a:pt x="255" y="0"/>
                    </a:lnTo>
                    <a:lnTo>
                      <a:pt x="268" y="1"/>
                    </a:lnTo>
                    <a:lnTo>
                      <a:pt x="280" y="3"/>
                    </a:lnTo>
                    <a:lnTo>
                      <a:pt x="292" y="4"/>
                    </a:lnTo>
                    <a:lnTo>
                      <a:pt x="304" y="8"/>
                    </a:lnTo>
                    <a:lnTo>
                      <a:pt x="316" y="10"/>
                    </a:lnTo>
                    <a:lnTo>
                      <a:pt x="326" y="14"/>
                    </a:lnTo>
                    <a:lnTo>
                      <a:pt x="338" y="19"/>
                    </a:lnTo>
                    <a:lnTo>
                      <a:pt x="348" y="23"/>
                    </a:lnTo>
                    <a:lnTo>
                      <a:pt x="359" y="28"/>
                    </a:lnTo>
                    <a:lnTo>
                      <a:pt x="369" y="34"/>
                    </a:lnTo>
                    <a:lnTo>
                      <a:pt x="379" y="40"/>
                    </a:lnTo>
                    <a:lnTo>
                      <a:pt x="388" y="47"/>
                    </a:lnTo>
                    <a:lnTo>
                      <a:pt x="398" y="53"/>
                    </a:lnTo>
                    <a:lnTo>
                      <a:pt x="407" y="61"/>
                    </a:lnTo>
                    <a:lnTo>
                      <a:pt x="415" y="69"/>
                    </a:lnTo>
                    <a:lnTo>
                      <a:pt x="422" y="76"/>
                    </a:lnTo>
                    <a:lnTo>
                      <a:pt x="430" y="85"/>
                    </a:lnTo>
                    <a:lnTo>
                      <a:pt x="438" y="94"/>
                    </a:lnTo>
                    <a:lnTo>
                      <a:pt x="445" y="102"/>
                    </a:lnTo>
                    <a:lnTo>
                      <a:pt x="451" y="112"/>
                    </a:lnTo>
                    <a:lnTo>
                      <a:pt x="457" y="122"/>
                    </a:lnTo>
                    <a:lnTo>
                      <a:pt x="462" y="132"/>
                    </a:lnTo>
                    <a:lnTo>
                      <a:pt x="467" y="142"/>
                    </a:lnTo>
                    <a:lnTo>
                      <a:pt x="471" y="153"/>
                    </a:lnTo>
                    <a:lnTo>
                      <a:pt x="476" y="163"/>
                    </a:lnTo>
                    <a:lnTo>
                      <a:pt x="478" y="174"/>
                    </a:lnTo>
                    <a:lnTo>
                      <a:pt x="481" y="185"/>
                    </a:lnTo>
                    <a:lnTo>
                      <a:pt x="483" y="197"/>
                    </a:lnTo>
                    <a:lnTo>
                      <a:pt x="485" y="209"/>
                    </a:lnTo>
                    <a:lnTo>
                      <a:pt x="486" y="221"/>
                    </a:lnTo>
                    <a:lnTo>
                      <a:pt x="486" y="233"/>
                    </a:lnTo>
                    <a:lnTo>
                      <a:pt x="486" y="244"/>
                    </a:lnTo>
                    <a:lnTo>
                      <a:pt x="485" y="256"/>
                    </a:lnTo>
                    <a:lnTo>
                      <a:pt x="483" y="268"/>
                    </a:lnTo>
                    <a:lnTo>
                      <a:pt x="481" y="279"/>
                    </a:lnTo>
                    <a:lnTo>
                      <a:pt x="478" y="291"/>
                    </a:lnTo>
                    <a:lnTo>
                      <a:pt x="476" y="302"/>
                    </a:lnTo>
                    <a:lnTo>
                      <a:pt x="471" y="313"/>
                    </a:lnTo>
                    <a:lnTo>
                      <a:pt x="467" y="323"/>
                    </a:lnTo>
                    <a:lnTo>
                      <a:pt x="462" y="333"/>
                    </a:lnTo>
                    <a:lnTo>
                      <a:pt x="457" y="343"/>
                    </a:lnTo>
                    <a:lnTo>
                      <a:pt x="451" y="354"/>
                    </a:lnTo>
                    <a:lnTo>
                      <a:pt x="445" y="363"/>
                    </a:lnTo>
                    <a:lnTo>
                      <a:pt x="438" y="372"/>
                    </a:lnTo>
                    <a:lnTo>
                      <a:pt x="430" y="381"/>
                    </a:lnTo>
                    <a:lnTo>
                      <a:pt x="422" y="389"/>
                    </a:lnTo>
                    <a:lnTo>
                      <a:pt x="415" y="397"/>
                    </a:lnTo>
                    <a:lnTo>
                      <a:pt x="407" y="404"/>
                    </a:lnTo>
                    <a:lnTo>
                      <a:pt x="398" y="412"/>
                    </a:lnTo>
                    <a:lnTo>
                      <a:pt x="388" y="419"/>
                    </a:lnTo>
                    <a:lnTo>
                      <a:pt x="379" y="425"/>
                    </a:lnTo>
                    <a:lnTo>
                      <a:pt x="369" y="431"/>
                    </a:lnTo>
                    <a:lnTo>
                      <a:pt x="359" y="437"/>
                    </a:lnTo>
                    <a:lnTo>
                      <a:pt x="348" y="442"/>
                    </a:lnTo>
                    <a:lnTo>
                      <a:pt x="338" y="447"/>
                    </a:lnTo>
                    <a:lnTo>
                      <a:pt x="326" y="451"/>
                    </a:lnTo>
                    <a:lnTo>
                      <a:pt x="316" y="455"/>
                    </a:lnTo>
                    <a:lnTo>
                      <a:pt x="304" y="458"/>
                    </a:lnTo>
                    <a:lnTo>
                      <a:pt x="292" y="460"/>
                    </a:lnTo>
                    <a:lnTo>
                      <a:pt x="280" y="463"/>
                    </a:lnTo>
                    <a:lnTo>
                      <a:pt x="268" y="464"/>
                    </a:lnTo>
                    <a:lnTo>
                      <a:pt x="255" y="465"/>
                    </a:lnTo>
                    <a:lnTo>
                      <a:pt x="243" y="465"/>
                    </a:lnTo>
                    <a:lnTo>
                      <a:pt x="231" y="465"/>
                    </a:lnTo>
                    <a:lnTo>
                      <a:pt x="218" y="464"/>
                    </a:lnTo>
                    <a:lnTo>
                      <a:pt x="206" y="463"/>
                    </a:lnTo>
                    <a:lnTo>
                      <a:pt x="194" y="460"/>
                    </a:lnTo>
                    <a:lnTo>
                      <a:pt x="183" y="458"/>
                    </a:lnTo>
                    <a:lnTo>
                      <a:pt x="171" y="455"/>
                    </a:lnTo>
                    <a:lnTo>
                      <a:pt x="160" y="451"/>
                    </a:lnTo>
                    <a:lnTo>
                      <a:pt x="148" y="447"/>
                    </a:lnTo>
                    <a:lnTo>
                      <a:pt x="138" y="442"/>
                    </a:lnTo>
                    <a:lnTo>
                      <a:pt x="127" y="437"/>
                    </a:lnTo>
                    <a:lnTo>
                      <a:pt x="118" y="431"/>
                    </a:lnTo>
                    <a:lnTo>
                      <a:pt x="108" y="425"/>
                    </a:lnTo>
                    <a:lnTo>
                      <a:pt x="98" y="419"/>
                    </a:lnTo>
                    <a:lnTo>
                      <a:pt x="88" y="412"/>
                    </a:lnTo>
                    <a:lnTo>
                      <a:pt x="80" y="404"/>
                    </a:lnTo>
                    <a:lnTo>
                      <a:pt x="72" y="397"/>
                    </a:lnTo>
                    <a:lnTo>
                      <a:pt x="64" y="389"/>
                    </a:lnTo>
                    <a:lnTo>
                      <a:pt x="56" y="381"/>
                    </a:lnTo>
                    <a:lnTo>
                      <a:pt x="49" y="372"/>
                    </a:lnTo>
                    <a:lnTo>
                      <a:pt x="42" y="363"/>
                    </a:lnTo>
                    <a:lnTo>
                      <a:pt x="35" y="354"/>
                    </a:lnTo>
                    <a:lnTo>
                      <a:pt x="29" y="343"/>
                    </a:lnTo>
                    <a:lnTo>
                      <a:pt x="24" y="333"/>
                    </a:lnTo>
                    <a:lnTo>
                      <a:pt x="19" y="323"/>
                    </a:lnTo>
                    <a:lnTo>
                      <a:pt x="15" y="313"/>
                    </a:lnTo>
                    <a:lnTo>
                      <a:pt x="11" y="302"/>
                    </a:lnTo>
                    <a:lnTo>
                      <a:pt x="8" y="291"/>
                    </a:lnTo>
                    <a:lnTo>
                      <a:pt x="5" y="279"/>
                    </a:lnTo>
                    <a:lnTo>
                      <a:pt x="3" y="268"/>
                    </a:lnTo>
                    <a:lnTo>
                      <a:pt x="2" y="256"/>
                    </a:lnTo>
                    <a:lnTo>
                      <a:pt x="0" y="244"/>
                    </a:lnTo>
                    <a:lnTo>
                      <a:pt x="0" y="233"/>
                    </a:lnTo>
                    <a:lnTo>
                      <a:pt x="0" y="221"/>
                    </a:lnTo>
                    <a:lnTo>
                      <a:pt x="2" y="209"/>
                    </a:lnTo>
                    <a:lnTo>
                      <a:pt x="3" y="197"/>
                    </a:lnTo>
                    <a:lnTo>
                      <a:pt x="5" y="185"/>
                    </a:lnTo>
                    <a:lnTo>
                      <a:pt x="8" y="174"/>
                    </a:lnTo>
                    <a:lnTo>
                      <a:pt x="11" y="163"/>
                    </a:lnTo>
                    <a:lnTo>
                      <a:pt x="15" y="153"/>
                    </a:lnTo>
                    <a:lnTo>
                      <a:pt x="19" y="142"/>
                    </a:lnTo>
                    <a:lnTo>
                      <a:pt x="24" y="132"/>
                    </a:lnTo>
                    <a:lnTo>
                      <a:pt x="29" y="122"/>
                    </a:lnTo>
                    <a:lnTo>
                      <a:pt x="35" y="112"/>
                    </a:lnTo>
                    <a:lnTo>
                      <a:pt x="42" y="102"/>
                    </a:lnTo>
                    <a:lnTo>
                      <a:pt x="49" y="94"/>
                    </a:lnTo>
                    <a:lnTo>
                      <a:pt x="56" y="85"/>
                    </a:lnTo>
                    <a:lnTo>
                      <a:pt x="64" y="76"/>
                    </a:lnTo>
                    <a:lnTo>
                      <a:pt x="72" y="69"/>
                    </a:lnTo>
                    <a:lnTo>
                      <a:pt x="80" y="61"/>
                    </a:lnTo>
                    <a:lnTo>
                      <a:pt x="88" y="53"/>
                    </a:lnTo>
                    <a:lnTo>
                      <a:pt x="98" y="47"/>
                    </a:lnTo>
                    <a:lnTo>
                      <a:pt x="108" y="40"/>
                    </a:lnTo>
                    <a:lnTo>
                      <a:pt x="118" y="34"/>
                    </a:lnTo>
                    <a:lnTo>
                      <a:pt x="127" y="28"/>
                    </a:lnTo>
                    <a:lnTo>
                      <a:pt x="138" y="23"/>
                    </a:lnTo>
                    <a:lnTo>
                      <a:pt x="148" y="19"/>
                    </a:lnTo>
                    <a:lnTo>
                      <a:pt x="160" y="14"/>
                    </a:lnTo>
                    <a:lnTo>
                      <a:pt x="171" y="10"/>
                    </a:lnTo>
                    <a:lnTo>
                      <a:pt x="183" y="8"/>
                    </a:lnTo>
                    <a:lnTo>
                      <a:pt x="194" y="4"/>
                    </a:lnTo>
                    <a:lnTo>
                      <a:pt x="206" y="3"/>
                    </a:lnTo>
                    <a:lnTo>
                      <a:pt x="218" y="1"/>
                    </a:lnTo>
                    <a:lnTo>
                      <a:pt x="231" y="0"/>
                    </a:lnTo>
                    <a:lnTo>
                      <a:pt x="243" y="0"/>
                    </a:lnTo>
                  </a:path>
                </a:pathLst>
              </a:custGeom>
              <a:solidFill>
                <a:srgbClr val="F4C7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1" name="Freeform 15"/>
              <p:cNvSpPr>
                <a:spLocks/>
              </p:cNvSpPr>
              <p:nvPr/>
            </p:nvSpPr>
            <p:spPr bwMode="auto">
              <a:xfrm>
                <a:off x="1349" y="2518"/>
                <a:ext cx="487" cy="466"/>
              </a:xfrm>
              <a:custGeom>
                <a:avLst/>
                <a:gdLst>
                  <a:gd name="T0" fmla="*/ 268 w 487"/>
                  <a:gd name="T1" fmla="*/ 1 h 466"/>
                  <a:gd name="T2" fmla="*/ 304 w 487"/>
                  <a:gd name="T3" fmla="*/ 8 h 466"/>
                  <a:gd name="T4" fmla="*/ 338 w 487"/>
                  <a:gd name="T5" fmla="*/ 19 h 466"/>
                  <a:gd name="T6" fmla="*/ 369 w 487"/>
                  <a:gd name="T7" fmla="*/ 34 h 466"/>
                  <a:gd name="T8" fmla="*/ 398 w 487"/>
                  <a:gd name="T9" fmla="*/ 53 h 466"/>
                  <a:gd name="T10" fmla="*/ 422 w 487"/>
                  <a:gd name="T11" fmla="*/ 76 h 466"/>
                  <a:gd name="T12" fmla="*/ 445 w 487"/>
                  <a:gd name="T13" fmla="*/ 102 h 466"/>
                  <a:gd name="T14" fmla="*/ 462 w 487"/>
                  <a:gd name="T15" fmla="*/ 132 h 466"/>
                  <a:gd name="T16" fmla="*/ 476 w 487"/>
                  <a:gd name="T17" fmla="*/ 163 h 466"/>
                  <a:gd name="T18" fmla="*/ 483 w 487"/>
                  <a:gd name="T19" fmla="*/ 197 h 466"/>
                  <a:gd name="T20" fmla="*/ 486 w 487"/>
                  <a:gd name="T21" fmla="*/ 233 h 466"/>
                  <a:gd name="T22" fmla="*/ 483 w 487"/>
                  <a:gd name="T23" fmla="*/ 268 h 466"/>
                  <a:gd name="T24" fmla="*/ 476 w 487"/>
                  <a:gd name="T25" fmla="*/ 302 h 466"/>
                  <a:gd name="T26" fmla="*/ 462 w 487"/>
                  <a:gd name="T27" fmla="*/ 333 h 466"/>
                  <a:gd name="T28" fmla="*/ 445 w 487"/>
                  <a:gd name="T29" fmla="*/ 363 h 466"/>
                  <a:gd name="T30" fmla="*/ 422 w 487"/>
                  <a:gd name="T31" fmla="*/ 389 h 466"/>
                  <a:gd name="T32" fmla="*/ 398 w 487"/>
                  <a:gd name="T33" fmla="*/ 412 h 466"/>
                  <a:gd name="T34" fmla="*/ 369 w 487"/>
                  <a:gd name="T35" fmla="*/ 431 h 466"/>
                  <a:gd name="T36" fmla="*/ 338 w 487"/>
                  <a:gd name="T37" fmla="*/ 447 h 466"/>
                  <a:gd name="T38" fmla="*/ 304 w 487"/>
                  <a:gd name="T39" fmla="*/ 458 h 466"/>
                  <a:gd name="T40" fmla="*/ 268 w 487"/>
                  <a:gd name="T41" fmla="*/ 464 h 466"/>
                  <a:gd name="T42" fmla="*/ 231 w 487"/>
                  <a:gd name="T43" fmla="*/ 465 h 466"/>
                  <a:gd name="T44" fmla="*/ 194 w 487"/>
                  <a:gd name="T45" fmla="*/ 460 h 466"/>
                  <a:gd name="T46" fmla="*/ 160 w 487"/>
                  <a:gd name="T47" fmla="*/ 451 h 466"/>
                  <a:gd name="T48" fmla="*/ 127 w 487"/>
                  <a:gd name="T49" fmla="*/ 437 h 466"/>
                  <a:gd name="T50" fmla="*/ 98 w 487"/>
                  <a:gd name="T51" fmla="*/ 419 h 466"/>
                  <a:gd name="T52" fmla="*/ 72 w 487"/>
                  <a:gd name="T53" fmla="*/ 397 h 466"/>
                  <a:gd name="T54" fmla="*/ 49 w 487"/>
                  <a:gd name="T55" fmla="*/ 372 h 466"/>
                  <a:gd name="T56" fmla="*/ 29 w 487"/>
                  <a:gd name="T57" fmla="*/ 343 h 466"/>
                  <a:gd name="T58" fmla="*/ 15 w 487"/>
                  <a:gd name="T59" fmla="*/ 313 h 466"/>
                  <a:gd name="T60" fmla="*/ 5 w 487"/>
                  <a:gd name="T61" fmla="*/ 279 h 466"/>
                  <a:gd name="T62" fmla="*/ 0 w 487"/>
                  <a:gd name="T63" fmla="*/ 244 h 466"/>
                  <a:gd name="T64" fmla="*/ 2 w 487"/>
                  <a:gd name="T65" fmla="*/ 209 h 466"/>
                  <a:gd name="T66" fmla="*/ 8 w 487"/>
                  <a:gd name="T67" fmla="*/ 174 h 466"/>
                  <a:gd name="T68" fmla="*/ 19 w 487"/>
                  <a:gd name="T69" fmla="*/ 142 h 466"/>
                  <a:gd name="T70" fmla="*/ 35 w 487"/>
                  <a:gd name="T71" fmla="*/ 112 h 466"/>
                  <a:gd name="T72" fmla="*/ 56 w 487"/>
                  <a:gd name="T73" fmla="*/ 85 h 466"/>
                  <a:gd name="T74" fmla="*/ 80 w 487"/>
                  <a:gd name="T75" fmla="*/ 61 h 466"/>
                  <a:gd name="T76" fmla="*/ 108 w 487"/>
                  <a:gd name="T77" fmla="*/ 40 h 466"/>
                  <a:gd name="T78" fmla="*/ 138 w 487"/>
                  <a:gd name="T79" fmla="*/ 23 h 466"/>
                  <a:gd name="T80" fmla="*/ 171 w 487"/>
                  <a:gd name="T81" fmla="*/ 10 h 466"/>
                  <a:gd name="T82" fmla="*/ 206 w 487"/>
                  <a:gd name="T83" fmla="*/ 3 h 466"/>
                  <a:gd name="T84" fmla="*/ 243 w 487"/>
                  <a:gd name="T85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87" h="466">
                    <a:moveTo>
                      <a:pt x="243" y="0"/>
                    </a:moveTo>
                    <a:lnTo>
                      <a:pt x="255" y="0"/>
                    </a:lnTo>
                    <a:lnTo>
                      <a:pt x="268" y="1"/>
                    </a:lnTo>
                    <a:lnTo>
                      <a:pt x="280" y="3"/>
                    </a:lnTo>
                    <a:lnTo>
                      <a:pt x="292" y="4"/>
                    </a:lnTo>
                    <a:lnTo>
                      <a:pt x="304" y="8"/>
                    </a:lnTo>
                    <a:lnTo>
                      <a:pt x="316" y="10"/>
                    </a:lnTo>
                    <a:lnTo>
                      <a:pt x="326" y="14"/>
                    </a:lnTo>
                    <a:lnTo>
                      <a:pt x="338" y="19"/>
                    </a:lnTo>
                    <a:lnTo>
                      <a:pt x="348" y="23"/>
                    </a:lnTo>
                    <a:lnTo>
                      <a:pt x="359" y="28"/>
                    </a:lnTo>
                    <a:lnTo>
                      <a:pt x="369" y="34"/>
                    </a:lnTo>
                    <a:lnTo>
                      <a:pt x="379" y="40"/>
                    </a:lnTo>
                    <a:lnTo>
                      <a:pt x="388" y="47"/>
                    </a:lnTo>
                    <a:lnTo>
                      <a:pt x="398" y="53"/>
                    </a:lnTo>
                    <a:lnTo>
                      <a:pt x="407" y="61"/>
                    </a:lnTo>
                    <a:lnTo>
                      <a:pt x="415" y="69"/>
                    </a:lnTo>
                    <a:lnTo>
                      <a:pt x="422" y="76"/>
                    </a:lnTo>
                    <a:lnTo>
                      <a:pt x="430" y="85"/>
                    </a:lnTo>
                    <a:lnTo>
                      <a:pt x="438" y="94"/>
                    </a:lnTo>
                    <a:lnTo>
                      <a:pt x="445" y="102"/>
                    </a:lnTo>
                    <a:lnTo>
                      <a:pt x="451" y="112"/>
                    </a:lnTo>
                    <a:lnTo>
                      <a:pt x="457" y="122"/>
                    </a:lnTo>
                    <a:lnTo>
                      <a:pt x="462" y="132"/>
                    </a:lnTo>
                    <a:lnTo>
                      <a:pt x="467" y="142"/>
                    </a:lnTo>
                    <a:lnTo>
                      <a:pt x="471" y="153"/>
                    </a:lnTo>
                    <a:lnTo>
                      <a:pt x="476" y="163"/>
                    </a:lnTo>
                    <a:lnTo>
                      <a:pt x="478" y="174"/>
                    </a:lnTo>
                    <a:lnTo>
                      <a:pt x="481" y="185"/>
                    </a:lnTo>
                    <a:lnTo>
                      <a:pt x="483" y="197"/>
                    </a:lnTo>
                    <a:lnTo>
                      <a:pt x="485" y="209"/>
                    </a:lnTo>
                    <a:lnTo>
                      <a:pt x="486" y="221"/>
                    </a:lnTo>
                    <a:lnTo>
                      <a:pt x="486" y="233"/>
                    </a:lnTo>
                    <a:lnTo>
                      <a:pt x="486" y="244"/>
                    </a:lnTo>
                    <a:lnTo>
                      <a:pt x="485" y="256"/>
                    </a:lnTo>
                    <a:lnTo>
                      <a:pt x="483" y="268"/>
                    </a:lnTo>
                    <a:lnTo>
                      <a:pt x="481" y="279"/>
                    </a:lnTo>
                    <a:lnTo>
                      <a:pt x="478" y="291"/>
                    </a:lnTo>
                    <a:lnTo>
                      <a:pt x="476" y="302"/>
                    </a:lnTo>
                    <a:lnTo>
                      <a:pt x="471" y="313"/>
                    </a:lnTo>
                    <a:lnTo>
                      <a:pt x="467" y="323"/>
                    </a:lnTo>
                    <a:lnTo>
                      <a:pt x="462" y="333"/>
                    </a:lnTo>
                    <a:lnTo>
                      <a:pt x="457" y="343"/>
                    </a:lnTo>
                    <a:lnTo>
                      <a:pt x="451" y="354"/>
                    </a:lnTo>
                    <a:lnTo>
                      <a:pt x="445" y="363"/>
                    </a:lnTo>
                    <a:lnTo>
                      <a:pt x="438" y="372"/>
                    </a:lnTo>
                    <a:lnTo>
                      <a:pt x="430" y="381"/>
                    </a:lnTo>
                    <a:lnTo>
                      <a:pt x="422" y="389"/>
                    </a:lnTo>
                    <a:lnTo>
                      <a:pt x="415" y="397"/>
                    </a:lnTo>
                    <a:lnTo>
                      <a:pt x="407" y="404"/>
                    </a:lnTo>
                    <a:lnTo>
                      <a:pt x="398" y="412"/>
                    </a:lnTo>
                    <a:lnTo>
                      <a:pt x="388" y="419"/>
                    </a:lnTo>
                    <a:lnTo>
                      <a:pt x="379" y="425"/>
                    </a:lnTo>
                    <a:lnTo>
                      <a:pt x="369" y="431"/>
                    </a:lnTo>
                    <a:lnTo>
                      <a:pt x="359" y="437"/>
                    </a:lnTo>
                    <a:lnTo>
                      <a:pt x="348" y="442"/>
                    </a:lnTo>
                    <a:lnTo>
                      <a:pt x="338" y="447"/>
                    </a:lnTo>
                    <a:lnTo>
                      <a:pt x="326" y="451"/>
                    </a:lnTo>
                    <a:lnTo>
                      <a:pt x="316" y="455"/>
                    </a:lnTo>
                    <a:lnTo>
                      <a:pt x="304" y="458"/>
                    </a:lnTo>
                    <a:lnTo>
                      <a:pt x="292" y="460"/>
                    </a:lnTo>
                    <a:lnTo>
                      <a:pt x="280" y="463"/>
                    </a:lnTo>
                    <a:lnTo>
                      <a:pt x="268" y="464"/>
                    </a:lnTo>
                    <a:lnTo>
                      <a:pt x="255" y="465"/>
                    </a:lnTo>
                    <a:lnTo>
                      <a:pt x="243" y="465"/>
                    </a:lnTo>
                    <a:lnTo>
                      <a:pt x="231" y="465"/>
                    </a:lnTo>
                    <a:lnTo>
                      <a:pt x="218" y="464"/>
                    </a:lnTo>
                    <a:lnTo>
                      <a:pt x="206" y="463"/>
                    </a:lnTo>
                    <a:lnTo>
                      <a:pt x="194" y="460"/>
                    </a:lnTo>
                    <a:lnTo>
                      <a:pt x="183" y="458"/>
                    </a:lnTo>
                    <a:lnTo>
                      <a:pt x="171" y="455"/>
                    </a:lnTo>
                    <a:lnTo>
                      <a:pt x="160" y="451"/>
                    </a:lnTo>
                    <a:lnTo>
                      <a:pt x="148" y="447"/>
                    </a:lnTo>
                    <a:lnTo>
                      <a:pt x="138" y="442"/>
                    </a:lnTo>
                    <a:lnTo>
                      <a:pt x="127" y="437"/>
                    </a:lnTo>
                    <a:lnTo>
                      <a:pt x="118" y="431"/>
                    </a:lnTo>
                    <a:lnTo>
                      <a:pt x="108" y="425"/>
                    </a:lnTo>
                    <a:lnTo>
                      <a:pt x="98" y="419"/>
                    </a:lnTo>
                    <a:lnTo>
                      <a:pt x="88" y="412"/>
                    </a:lnTo>
                    <a:lnTo>
                      <a:pt x="80" y="404"/>
                    </a:lnTo>
                    <a:lnTo>
                      <a:pt x="72" y="397"/>
                    </a:lnTo>
                    <a:lnTo>
                      <a:pt x="64" y="389"/>
                    </a:lnTo>
                    <a:lnTo>
                      <a:pt x="56" y="381"/>
                    </a:lnTo>
                    <a:lnTo>
                      <a:pt x="49" y="372"/>
                    </a:lnTo>
                    <a:lnTo>
                      <a:pt x="42" y="363"/>
                    </a:lnTo>
                    <a:lnTo>
                      <a:pt x="35" y="354"/>
                    </a:lnTo>
                    <a:lnTo>
                      <a:pt x="29" y="343"/>
                    </a:lnTo>
                    <a:lnTo>
                      <a:pt x="24" y="333"/>
                    </a:lnTo>
                    <a:lnTo>
                      <a:pt x="19" y="323"/>
                    </a:lnTo>
                    <a:lnTo>
                      <a:pt x="15" y="313"/>
                    </a:lnTo>
                    <a:lnTo>
                      <a:pt x="11" y="302"/>
                    </a:lnTo>
                    <a:lnTo>
                      <a:pt x="8" y="291"/>
                    </a:lnTo>
                    <a:lnTo>
                      <a:pt x="5" y="279"/>
                    </a:lnTo>
                    <a:lnTo>
                      <a:pt x="3" y="268"/>
                    </a:lnTo>
                    <a:lnTo>
                      <a:pt x="2" y="256"/>
                    </a:lnTo>
                    <a:lnTo>
                      <a:pt x="0" y="244"/>
                    </a:lnTo>
                    <a:lnTo>
                      <a:pt x="0" y="233"/>
                    </a:lnTo>
                    <a:lnTo>
                      <a:pt x="0" y="221"/>
                    </a:lnTo>
                    <a:lnTo>
                      <a:pt x="2" y="209"/>
                    </a:lnTo>
                    <a:lnTo>
                      <a:pt x="3" y="197"/>
                    </a:lnTo>
                    <a:lnTo>
                      <a:pt x="5" y="185"/>
                    </a:lnTo>
                    <a:lnTo>
                      <a:pt x="8" y="174"/>
                    </a:lnTo>
                    <a:lnTo>
                      <a:pt x="11" y="163"/>
                    </a:lnTo>
                    <a:lnTo>
                      <a:pt x="15" y="153"/>
                    </a:lnTo>
                    <a:lnTo>
                      <a:pt x="19" y="142"/>
                    </a:lnTo>
                    <a:lnTo>
                      <a:pt x="24" y="132"/>
                    </a:lnTo>
                    <a:lnTo>
                      <a:pt x="29" y="122"/>
                    </a:lnTo>
                    <a:lnTo>
                      <a:pt x="35" y="112"/>
                    </a:lnTo>
                    <a:lnTo>
                      <a:pt x="42" y="102"/>
                    </a:lnTo>
                    <a:lnTo>
                      <a:pt x="49" y="94"/>
                    </a:lnTo>
                    <a:lnTo>
                      <a:pt x="56" y="85"/>
                    </a:lnTo>
                    <a:lnTo>
                      <a:pt x="64" y="76"/>
                    </a:lnTo>
                    <a:lnTo>
                      <a:pt x="72" y="69"/>
                    </a:lnTo>
                    <a:lnTo>
                      <a:pt x="80" y="61"/>
                    </a:lnTo>
                    <a:lnTo>
                      <a:pt x="88" y="53"/>
                    </a:lnTo>
                    <a:lnTo>
                      <a:pt x="98" y="47"/>
                    </a:lnTo>
                    <a:lnTo>
                      <a:pt x="108" y="40"/>
                    </a:lnTo>
                    <a:lnTo>
                      <a:pt x="118" y="34"/>
                    </a:lnTo>
                    <a:lnTo>
                      <a:pt x="127" y="28"/>
                    </a:lnTo>
                    <a:lnTo>
                      <a:pt x="138" y="23"/>
                    </a:lnTo>
                    <a:lnTo>
                      <a:pt x="148" y="19"/>
                    </a:lnTo>
                    <a:lnTo>
                      <a:pt x="160" y="14"/>
                    </a:lnTo>
                    <a:lnTo>
                      <a:pt x="171" y="10"/>
                    </a:lnTo>
                    <a:lnTo>
                      <a:pt x="183" y="8"/>
                    </a:lnTo>
                    <a:lnTo>
                      <a:pt x="194" y="4"/>
                    </a:lnTo>
                    <a:lnTo>
                      <a:pt x="206" y="3"/>
                    </a:lnTo>
                    <a:lnTo>
                      <a:pt x="218" y="1"/>
                    </a:lnTo>
                    <a:lnTo>
                      <a:pt x="231" y="0"/>
                    </a:lnTo>
                    <a:lnTo>
                      <a:pt x="243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2" name="Freeform 16"/>
              <p:cNvSpPr>
                <a:spLocks/>
              </p:cNvSpPr>
              <p:nvPr/>
            </p:nvSpPr>
            <p:spPr bwMode="auto">
              <a:xfrm>
                <a:off x="1316" y="3014"/>
                <a:ext cx="554" cy="529"/>
              </a:xfrm>
              <a:custGeom>
                <a:avLst/>
                <a:gdLst>
                  <a:gd name="T0" fmla="*/ 304 w 554"/>
                  <a:gd name="T1" fmla="*/ 1 h 529"/>
                  <a:gd name="T2" fmla="*/ 345 w 554"/>
                  <a:gd name="T3" fmla="*/ 8 h 529"/>
                  <a:gd name="T4" fmla="*/ 384 w 554"/>
                  <a:gd name="T5" fmla="*/ 21 h 529"/>
                  <a:gd name="T6" fmla="*/ 419 w 554"/>
                  <a:gd name="T7" fmla="*/ 38 h 529"/>
                  <a:gd name="T8" fmla="*/ 452 w 554"/>
                  <a:gd name="T9" fmla="*/ 60 h 529"/>
                  <a:gd name="T10" fmla="*/ 481 w 554"/>
                  <a:gd name="T11" fmla="*/ 86 h 529"/>
                  <a:gd name="T12" fmla="*/ 505 w 554"/>
                  <a:gd name="T13" fmla="*/ 117 h 529"/>
                  <a:gd name="T14" fmla="*/ 526 w 554"/>
                  <a:gd name="T15" fmla="*/ 150 h 529"/>
                  <a:gd name="T16" fmla="*/ 541 w 554"/>
                  <a:gd name="T17" fmla="*/ 186 h 529"/>
                  <a:gd name="T18" fmla="*/ 550 w 554"/>
                  <a:gd name="T19" fmla="*/ 224 h 529"/>
                  <a:gd name="T20" fmla="*/ 553 w 554"/>
                  <a:gd name="T21" fmla="*/ 264 h 529"/>
                  <a:gd name="T22" fmla="*/ 550 w 554"/>
                  <a:gd name="T23" fmla="*/ 304 h 529"/>
                  <a:gd name="T24" fmla="*/ 541 w 554"/>
                  <a:gd name="T25" fmla="*/ 342 h 529"/>
                  <a:gd name="T26" fmla="*/ 526 w 554"/>
                  <a:gd name="T27" fmla="*/ 379 h 529"/>
                  <a:gd name="T28" fmla="*/ 505 w 554"/>
                  <a:gd name="T29" fmla="*/ 412 h 529"/>
                  <a:gd name="T30" fmla="*/ 481 w 554"/>
                  <a:gd name="T31" fmla="*/ 442 h 529"/>
                  <a:gd name="T32" fmla="*/ 452 w 554"/>
                  <a:gd name="T33" fmla="*/ 468 h 529"/>
                  <a:gd name="T34" fmla="*/ 419 w 554"/>
                  <a:gd name="T35" fmla="*/ 490 h 529"/>
                  <a:gd name="T36" fmla="*/ 384 w 554"/>
                  <a:gd name="T37" fmla="*/ 508 h 529"/>
                  <a:gd name="T38" fmla="*/ 345 w 554"/>
                  <a:gd name="T39" fmla="*/ 520 h 529"/>
                  <a:gd name="T40" fmla="*/ 304 w 554"/>
                  <a:gd name="T41" fmla="*/ 527 h 529"/>
                  <a:gd name="T42" fmla="*/ 262 w 554"/>
                  <a:gd name="T43" fmla="*/ 528 h 529"/>
                  <a:gd name="T44" fmla="*/ 221 w 554"/>
                  <a:gd name="T45" fmla="*/ 523 h 529"/>
                  <a:gd name="T46" fmla="*/ 181 w 554"/>
                  <a:gd name="T47" fmla="*/ 512 h 529"/>
                  <a:gd name="T48" fmla="*/ 145 w 554"/>
                  <a:gd name="T49" fmla="*/ 497 h 529"/>
                  <a:gd name="T50" fmla="*/ 112 w 554"/>
                  <a:gd name="T51" fmla="*/ 476 h 529"/>
                  <a:gd name="T52" fmla="*/ 81 w 554"/>
                  <a:gd name="T53" fmla="*/ 451 h 529"/>
                  <a:gd name="T54" fmla="*/ 55 w 554"/>
                  <a:gd name="T55" fmla="*/ 423 h 529"/>
                  <a:gd name="T56" fmla="*/ 34 w 554"/>
                  <a:gd name="T57" fmla="*/ 390 h 529"/>
                  <a:gd name="T58" fmla="*/ 17 w 554"/>
                  <a:gd name="T59" fmla="*/ 355 h 529"/>
                  <a:gd name="T60" fmla="*/ 5 w 554"/>
                  <a:gd name="T61" fmla="*/ 318 h 529"/>
                  <a:gd name="T62" fmla="*/ 0 w 554"/>
                  <a:gd name="T63" fmla="*/ 278 h 529"/>
                  <a:gd name="T64" fmla="*/ 2 w 554"/>
                  <a:gd name="T65" fmla="*/ 237 h 529"/>
                  <a:gd name="T66" fmla="*/ 9 w 554"/>
                  <a:gd name="T67" fmla="*/ 199 h 529"/>
                  <a:gd name="T68" fmla="*/ 22 w 554"/>
                  <a:gd name="T69" fmla="*/ 161 h 529"/>
                  <a:gd name="T70" fmla="*/ 40 w 554"/>
                  <a:gd name="T71" fmla="*/ 127 h 529"/>
                  <a:gd name="T72" fmla="*/ 64 w 554"/>
                  <a:gd name="T73" fmla="*/ 96 h 529"/>
                  <a:gd name="T74" fmla="*/ 90 w 554"/>
                  <a:gd name="T75" fmla="*/ 68 h 529"/>
                  <a:gd name="T76" fmla="*/ 122 w 554"/>
                  <a:gd name="T77" fmla="*/ 45 h 529"/>
                  <a:gd name="T78" fmla="*/ 157 w 554"/>
                  <a:gd name="T79" fmla="*/ 26 h 529"/>
                  <a:gd name="T80" fmla="*/ 195 w 554"/>
                  <a:gd name="T81" fmla="*/ 12 h 529"/>
                  <a:gd name="T82" fmla="*/ 235 w 554"/>
                  <a:gd name="T83" fmla="*/ 3 h 529"/>
                  <a:gd name="T84" fmla="*/ 276 w 554"/>
                  <a:gd name="T85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4" h="529">
                    <a:moveTo>
                      <a:pt x="276" y="0"/>
                    </a:moveTo>
                    <a:lnTo>
                      <a:pt x="290" y="0"/>
                    </a:lnTo>
                    <a:lnTo>
                      <a:pt x="304" y="1"/>
                    </a:lnTo>
                    <a:lnTo>
                      <a:pt x="319" y="3"/>
                    </a:lnTo>
                    <a:lnTo>
                      <a:pt x="332" y="5"/>
                    </a:lnTo>
                    <a:lnTo>
                      <a:pt x="345" y="8"/>
                    </a:lnTo>
                    <a:lnTo>
                      <a:pt x="358" y="12"/>
                    </a:lnTo>
                    <a:lnTo>
                      <a:pt x="372" y="16"/>
                    </a:lnTo>
                    <a:lnTo>
                      <a:pt x="384" y="21"/>
                    </a:lnTo>
                    <a:lnTo>
                      <a:pt x="396" y="26"/>
                    </a:lnTo>
                    <a:lnTo>
                      <a:pt x="408" y="32"/>
                    </a:lnTo>
                    <a:lnTo>
                      <a:pt x="419" y="38"/>
                    </a:lnTo>
                    <a:lnTo>
                      <a:pt x="431" y="45"/>
                    </a:lnTo>
                    <a:lnTo>
                      <a:pt x="442" y="52"/>
                    </a:lnTo>
                    <a:lnTo>
                      <a:pt x="452" y="60"/>
                    </a:lnTo>
                    <a:lnTo>
                      <a:pt x="462" y="68"/>
                    </a:lnTo>
                    <a:lnTo>
                      <a:pt x="472" y="78"/>
                    </a:lnTo>
                    <a:lnTo>
                      <a:pt x="481" y="86"/>
                    </a:lnTo>
                    <a:lnTo>
                      <a:pt x="489" y="96"/>
                    </a:lnTo>
                    <a:lnTo>
                      <a:pt x="497" y="106"/>
                    </a:lnTo>
                    <a:lnTo>
                      <a:pt x="505" y="117"/>
                    </a:lnTo>
                    <a:lnTo>
                      <a:pt x="513" y="127"/>
                    </a:lnTo>
                    <a:lnTo>
                      <a:pt x="519" y="139"/>
                    </a:lnTo>
                    <a:lnTo>
                      <a:pt x="526" y="150"/>
                    </a:lnTo>
                    <a:lnTo>
                      <a:pt x="531" y="161"/>
                    </a:lnTo>
                    <a:lnTo>
                      <a:pt x="536" y="173"/>
                    </a:lnTo>
                    <a:lnTo>
                      <a:pt x="541" y="186"/>
                    </a:lnTo>
                    <a:lnTo>
                      <a:pt x="544" y="199"/>
                    </a:lnTo>
                    <a:lnTo>
                      <a:pt x="548" y="211"/>
                    </a:lnTo>
                    <a:lnTo>
                      <a:pt x="550" y="224"/>
                    </a:lnTo>
                    <a:lnTo>
                      <a:pt x="551" y="237"/>
                    </a:lnTo>
                    <a:lnTo>
                      <a:pt x="552" y="251"/>
                    </a:lnTo>
                    <a:lnTo>
                      <a:pt x="553" y="264"/>
                    </a:lnTo>
                    <a:lnTo>
                      <a:pt x="552" y="278"/>
                    </a:lnTo>
                    <a:lnTo>
                      <a:pt x="551" y="291"/>
                    </a:lnTo>
                    <a:lnTo>
                      <a:pt x="550" y="304"/>
                    </a:lnTo>
                    <a:lnTo>
                      <a:pt x="548" y="318"/>
                    </a:lnTo>
                    <a:lnTo>
                      <a:pt x="544" y="330"/>
                    </a:lnTo>
                    <a:lnTo>
                      <a:pt x="541" y="342"/>
                    </a:lnTo>
                    <a:lnTo>
                      <a:pt x="536" y="355"/>
                    </a:lnTo>
                    <a:lnTo>
                      <a:pt x="531" y="367"/>
                    </a:lnTo>
                    <a:lnTo>
                      <a:pt x="526" y="379"/>
                    </a:lnTo>
                    <a:lnTo>
                      <a:pt x="519" y="390"/>
                    </a:lnTo>
                    <a:lnTo>
                      <a:pt x="513" y="401"/>
                    </a:lnTo>
                    <a:lnTo>
                      <a:pt x="505" y="412"/>
                    </a:lnTo>
                    <a:lnTo>
                      <a:pt x="497" y="423"/>
                    </a:lnTo>
                    <a:lnTo>
                      <a:pt x="489" y="432"/>
                    </a:lnTo>
                    <a:lnTo>
                      <a:pt x="481" y="442"/>
                    </a:lnTo>
                    <a:lnTo>
                      <a:pt x="472" y="451"/>
                    </a:lnTo>
                    <a:lnTo>
                      <a:pt x="462" y="460"/>
                    </a:lnTo>
                    <a:lnTo>
                      <a:pt x="452" y="468"/>
                    </a:lnTo>
                    <a:lnTo>
                      <a:pt x="442" y="476"/>
                    </a:lnTo>
                    <a:lnTo>
                      <a:pt x="431" y="483"/>
                    </a:lnTo>
                    <a:lnTo>
                      <a:pt x="419" y="490"/>
                    </a:lnTo>
                    <a:lnTo>
                      <a:pt x="408" y="497"/>
                    </a:lnTo>
                    <a:lnTo>
                      <a:pt x="396" y="502"/>
                    </a:lnTo>
                    <a:lnTo>
                      <a:pt x="384" y="508"/>
                    </a:lnTo>
                    <a:lnTo>
                      <a:pt x="372" y="512"/>
                    </a:lnTo>
                    <a:lnTo>
                      <a:pt x="358" y="516"/>
                    </a:lnTo>
                    <a:lnTo>
                      <a:pt x="345" y="520"/>
                    </a:lnTo>
                    <a:lnTo>
                      <a:pt x="332" y="523"/>
                    </a:lnTo>
                    <a:lnTo>
                      <a:pt x="319" y="526"/>
                    </a:lnTo>
                    <a:lnTo>
                      <a:pt x="304" y="527"/>
                    </a:lnTo>
                    <a:lnTo>
                      <a:pt x="290" y="528"/>
                    </a:lnTo>
                    <a:lnTo>
                      <a:pt x="276" y="528"/>
                    </a:lnTo>
                    <a:lnTo>
                      <a:pt x="262" y="528"/>
                    </a:lnTo>
                    <a:lnTo>
                      <a:pt x="249" y="527"/>
                    </a:lnTo>
                    <a:lnTo>
                      <a:pt x="235" y="526"/>
                    </a:lnTo>
                    <a:lnTo>
                      <a:pt x="221" y="523"/>
                    </a:lnTo>
                    <a:lnTo>
                      <a:pt x="208" y="520"/>
                    </a:lnTo>
                    <a:lnTo>
                      <a:pt x="195" y="516"/>
                    </a:lnTo>
                    <a:lnTo>
                      <a:pt x="181" y="512"/>
                    </a:lnTo>
                    <a:lnTo>
                      <a:pt x="169" y="508"/>
                    </a:lnTo>
                    <a:lnTo>
                      <a:pt x="157" y="502"/>
                    </a:lnTo>
                    <a:lnTo>
                      <a:pt x="145" y="497"/>
                    </a:lnTo>
                    <a:lnTo>
                      <a:pt x="134" y="490"/>
                    </a:lnTo>
                    <a:lnTo>
                      <a:pt x="122" y="483"/>
                    </a:lnTo>
                    <a:lnTo>
                      <a:pt x="112" y="476"/>
                    </a:lnTo>
                    <a:lnTo>
                      <a:pt x="101" y="468"/>
                    </a:lnTo>
                    <a:lnTo>
                      <a:pt x="90" y="460"/>
                    </a:lnTo>
                    <a:lnTo>
                      <a:pt x="81" y="451"/>
                    </a:lnTo>
                    <a:lnTo>
                      <a:pt x="72" y="442"/>
                    </a:lnTo>
                    <a:lnTo>
                      <a:pt x="64" y="432"/>
                    </a:lnTo>
                    <a:lnTo>
                      <a:pt x="55" y="423"/>
                    </a:lnTo>
                    <a:lnTo>
                      <a:pt x="47" y="412"/>
                    </a:lnTo>
                    <a:lnTo>
                      <a:pt x="40" y="401"/>
                    </a:lnTo>
                    <a:lnTo>
                      <a:pt x="34" y="390"/>
                    </a:lnTo>
                    <a:lnTo>
                      <a:pt x="27" y="379"/>
                    </a:lnTo>
                    <a:lnTo>
                      <a:pt x="22" y="367"/>
                    </a:lnTo>
                    <a:lnTo>
                      <a:pt x="17" y="355"/>
                    </a:lnTo>
                    <a:lnTo>
                      <a:pt x="12" y="342"/>
                    </a:lnTo>
                    <a:lnTo>
                      <a:pt x="9" y="330"/>
                    </a:lnTo>
                    <a:lnTo>
                      <a:pt x="5" y="318"/>
                    </a:lnTo>
                    <a:lnTo>
                      <a:pt x="4" y="304"/>
                    </a:lnTo>
                    <a:lnTo>
                      <a:pt x="2" y="291"/>
                    </a:lnTo>
                    <a:lnTo>
                      <a:pt x="0" y="278"/>
                    </a:lnTo>
                    <a:lnTo>
                      <a:pt x="0" y="264"/>
                    </a:lnTo>
                    <a:lnTo>
                      <a:pt x="0" y="251"/>
                    </a:lnTo>
                    <a:lnTo>
                      <a:pt x="2" y="237"/>
                    </a:lnTo>
                    <a:lnTo>
                      <a:pt x="4" y="224"/>
                    </a:lnTo>
                    <a:lnTo>
                      <a:pt x="5" y="211"/>
                    </a:lnTo>
                    <a:lnTo>
                      <a:pt x="9" y="199"/>
                    </a:lnTo>
                    <a:lnTo>
                      <a:pt x="12" y="186"/>
                    </a:lnTo>
                    <a:lnTo>
                      <a:pt x="17" y="173"/>
                    </a:lnTo>
                    <a:lnTo>
                      <a:pt x="22" y="161"/>
                    </a:lnTo>
                    <a:lnTo>
                      <a:pt x="27" y="150"/>
                    </a:lnTo>
                    <a:lnTo>
                      <a:pt x="34" y="139"/>
                    </a:lnTo>
                    <a:lnTo>
                      <a:pt x="40" y="127"/>
                    </a:lnTo>
                    <a:lnTo>
                      <a:pt x="47" y="117"/>
                    </a:lnTo>
                    <a:lnTo>
                      <a:pt x="55" y="106"/>
                    </a:lnTo>
                    <a:lnTo>
                      <a:pt x="64" y="96"/>
                    </a:lnTo>
                    <a:lnTo>
                      <a:pt x="72" y="86"/>
                    </a:lnTo>
                    <a:lnTo>
                      <a:pt x="81" y="78"/>
                    </a:lnTo>
                    <a:lnTo>
                      <a:pt x="90" y="68"/>
                    </a:lnTo>
                    <a:lnTo>
                      <a:pt x="101" y="60"/>
                    </a:lnTo>
                    <a:lnTo>
                      <a:pt x="112" y="52"/>
                    </a:lnTo>
                    <a:lnTo>
                      <a:pt x="122" y="45"/>
                    </a:lnTo>
                    <a:lnTo>
                      <a:pt x="134" y="38"/>
                    </a:lnTo>
                    <a:lnTo>
                      <a:pt x="145" y="32"/>
                    </a:lnTo>
                    <a:lnTo>
                      <a:pt x="157" y="26"/>
                    </a:lnTo>
                    <a:lnTo>
                      <a:pt x="169" y="21"/>
                    </a:lnTo>
                    <a:lnTo>
                      <a:pt x="181" y="16"/>
                    </a:lnTo>
                    <a:lnTo>
                      <a:pt x="195" y="12"/>
                    </a:lnTo>
                    <a:lnTo>
                      <a:pt x="208" y="8"/>
                    </a:lnTo>
                    <a:lnTo>
                      <a:pt x="221" y="5"/>
                    </a:lnTo>
                    <a:lnTo>
                      <a:pt x="235" y="3"/>
                    </a:lnTo>
                    <a:lnTo>
                      <a:pt x="249" y="1"/>
                    </a:lnTo>
                    <a:lnTo>
                      <a:pt x="262" y="0"/>
                    </a:lnTo>
                    <a:lnTo>
                      <a:pt x="276" y="0"/>
                    </a:lnTo>
                  </a:path>
                </a:pathLst>
              </a:custGeom>
              <a:solidFill>
                <a:srgbClr val="F4C7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3" name="Freeform 17"/>
              <p:cNvSpPr>
                <a:spLocks/>
              </p:cNvSpPr>
              <p:nvPr/>
            </p:nvSpPr>
            <p:spPr bwMode="auto">
              <a:xfrm>
                <a:off x="1316" y="3014"/>
                <a:ext cx="554" cy="529"/>
              </a:xfrm>
              <a:custGeom>
                <a:avLst/>
                <a:gdLst>
                  <a:gd name="T0" fmla="*/ 304 w 554"/>
                  <a:gd name="T1" fmla="*/ 1 h 529"/>
                  <a:gd name="T2" fmla="*/ 345 w 554"/>
                  <a:gd name="T3" fmla="*/ 8 h 529"/>
                  <a:gd name="T4" fmla="*/ 384 w 554"/>
                  <a:gd name="T5" fmla="*/ 21 h 529"/>
                  <a:gd name="T6" fmla="*/ 419 w 554"/>
                  <a:gd name="T7" fmla="*/ 38 h 529"/>
                  <a:gd name="T8" fmla="*/ 452 w 554"/>
                  <a:gd name="T9" fmla="*/ 60 h 529"/>
                  <a:gd name="T10" fmla="*/ 481 w 554"/>
                  <a:gd name="T11" fmla="*/ 86 h 529"/>
                  <a:gd name="T12" fmla="*/ 505 w 554"/>
                  <a:gd name="T13" fmla="*/ 117 h 529"/>
                  <a:gd name="T14" fmla="*/ 526 w 554"/>
                  <a:gd name="T15" fmla="*/ 150 h 529"/>
                  <a:gd name="T16" fmla="*/ 541 w 554"/>
                  <a:gd name="T17" fmla="*/ 186 h 529"/>
                  <a:gd name="T18" fmla="*/ 550 w 554"/>
                  <a:gd name="T19" fmla="*/ 224 h 529"/>
                  <a:gd name="T20" fmla="*/ 553 w 554"/>
                  <a:gd name="T21" fmla="*/ 264 h 529"/>
                  <a:gd name="T22" fmla="*/ 550 w 554"/>
                  <a:gd name="T23" fmla="*/ 304 h 529"/>
                  <a:gd name="T24" fmla="*/ 541 w 554"/>
                  <a:gd name="T25" fmla="*/ 342 h 529"/>
                  <a:gd name="T26" fmla="*/ 526 w 554"/>
                  <a:gd name="T27" fmla="*/ 379 h 529"/>
                  <a:gd name="T28" fmla="*/ 505 w 554"/>
                  <a:gd name="T29" fmla="*/ 412 h 529"/>
                  <a:gd name="T30" fmla="*/ 481 w 554"/>
                  <a:gd name="T31" fmla="*/ 442 h 529"/>
                  <a:gd name="T32" fmla="*/ 452 w 554"/>
                  <a:gd name="T33" fmla="*/ 468 h 529"/>
                  <a:gd name="T34" fmla="*/ 419 w 554"/>
                  <a:gd name="T35" fmla="*/ 490 h 529"/>
                  <a:gd name="T36" fmla="*/ 384 w 554"/>
                  <a:gd name="T37" fmla="*/ 508 h 529"/>
                  <a:gd name="T38" fmla="*/ 345 w 554"/>
                  <a:gd name="T39" fmla="*/ 520 h 529"/>
                  <a:gd name="T40" fmla="*/ 304 w 554"/>
                  <a:gd name="T41" fmla="*/ 527 h 529"/>
                  <a:gd name="T42" fmla="*/ 262 w 554"/>
                  <a:gd name="T43" fmla="*/ 528 h 529"/>
                  <a:gd name="T44" fmla="*/ 221 w 554"/>
                  <a:gd name="T45" fmla="*/ 523 h 529"/>
                  <a:gd name="T46" fmla="*/ 181 w 554"/>
                  <a:gd name="T47" fmla="*/ 512 h 529"/>
                  <a:gd name="T48" fmla="*/ 145 w 554"/>
                  <a:gd name="T49" fmla="*/ 497 h 529"/>
                  <a:gd name="T50" fmla="*/ 112 w 554"/>
                  <a:gd name="T51" fmla="*/ 476 h 529"/>
                  <a:gd name="T52" fmla="*/ 81 w 554"/>
                  <a:gd name="T53" fmla="*/ 451 h 529"/>
                  <a:gd name="T54" fmla="*/ 55 w 554"/>
                  <a:gd name="T55" fmla="*/ 423 h 529"/>
                  <a:gd name="T56" fmla="*/ 34 w 554"/>
                  <a:gd name="T57" fmla="*/ 390 h 529"/>
                  <a:gd name="T58" fmla="*/ 17 w 554"/>
                  <a:gd name="T59" fmla="*/ 355 h 529"/>
                  <a:gd name="T60" fmla="*/ 5 w 554"/>
                  <a:gd name="T61" fmla="*/ 318 h 529"/>
                  <a:gd name="T62" fmla="*/ 0 w 554"/>
                  <a:gd name="T63" fmla="*/ 278 h 529"/>
                  <a:gd name="T64" fmla="*/ 2 w 554"/>
                  <a:gd name="T65" fmla="*/ 237 h 529"/>
                  <a:gd name="T66" fmla="*/ 9 w 554"/>
                  <a:gd name="T67" fmla="*/ 199 h 529"/>
                  <a:gd name="T68" fmla="*/ 22 w 554"/>
                  <a:gd name="T69" fmla="*/ 161 h 529"/>
                  <a:gd name="T70" fmla="*/ 40 w 554"/>
                  <a:gd name="T71" fmla="*/ 127 h 529"/>
                  <a:gd name="T72" fmla="*/ 64 w 554"/>
                  <a:gd name="T73" fmla="*/ 96 h 529"/>
                  <a:gd name="T74" fmla="*/ 90 w 554"/>
                  <a:gd name="T75" fmla="*/ 68 h 529"/>
                  <a:gd name="T76" fmla="*/ 122 w 554"/>
                  <a:gd name="T77" fmla="*/ 45 h 529"/>
                  <a:gd name="T78" fmla="*/ 157 w 554"/>
                  <a:gd name="T79" fmla="*/ 26 h 529"/>
                  <a:gd name="T80" fmla="*/ 195 w 554"/>
                  <a:gd name="T81" fmla="*/ 12 h 529"/>
                  <a:gd name="T82" fmla="*/ 235 w 554"/>
                  <a:gd name="T83" fmla="*/ 3 h 529"/>
                  <a:gd name="T84" fmla="*/ 276 w 554"/>
                  <a:gd name="T85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4" h="529">
                    <a:moveTo>
                      <a:pt x="276" y="0"/>
                    </a:moveTo>
                    <a:lnTo>
                      <a:pt x="290" y="0"/>
                    </a:lnTo>
                    <a:lnTo>
                      <a:pt x="304" y="1"/>
                    </a:lnTo>
                    <a:lnTo>
                      <a:pt x="319" y="3"/>
                    </a:lnTo>
                    <a:lnTo>
                      <a:pt x="332" y="5"/>
                    </a:lnTo>
                    <a:lnTo>
                      <a:pt x="345" y="8"/>
                    </a:lnTo>
                    <a:lnTo>
                      <a:pt x="358" y="12"/>
                    </a:lnTo>
                    <a:lnTo>
                      <a:pt x="372" y="16"/>
                    </a:lnTo>
                    <a:lnTo>
                      <a:pt x="384" y="21"/>
                    </a:lnTo>
                    <a:lnTo>
                      <a:pt x="396" y="26"/>
                    </a:lnTo>
                    <a:lnTo>
                      <a:pt x="408" y="32"/>
                    </a:lnTo>
                    <a:lnTo>
                      <a:pt x="419" y="38"/>
                    </a:lnTo>
                    <a:lnTo>
                      <a:pt x="431" y="45"/>
                    </a:lnTo>
                    <a:lnTo>
                      <a:pt x="442" y="52"/>
                    </a:lnTo>
                    <a:lnTo>
                      <a:pt x="452" y="60"/>
                    </a:lnTo>
                    <a:lnTo>
                      <a:pt x="462" y="68"/>
                    </a:lnTo>
                    <a:lnTo>
                      <a:pt x="472" y="78"/>
                    </a:lnTo>
                    <a:lnTo>
                      <a:pt x="481" y="86"/>
                    </a:lnTo>
                    <a:lnTo>
                      <a:pt x="489" y="96"/>
                    </a:lnTo>
                    <a:lnTo>
                      <a:pt x="497" y="106"/>
                    </a:lnTo>
                    <a:lnTo>
                      <a:pt x="505" y="117"/>
                    </a:lnTo>
                    <a:lnTo>
                      <a:pt x="513" y="127"/>
                    </a:lnTo>
                    <a:lnTo>
                      <a:pt x="519" y="139"/>
                    </a:lnTo>
                    <a:lnTo>
                      <a:pt x="526" y="150"/>
                    </a:lnTo>
                    <a:lnTo>
                      <a:pt x="531" y="161"/>
                    </a:lnTo>
                    <a:lnTo>
                      <a:pt x="536" y="173"/>
                    </a:lnTo>
                    <a:lnTo>
                      <a:pt x="541" y="186"/>
                    </a:lnTo>
                    <a:lnTo>
                      <a:pt x="544" y="199"/>
                    </a:lnTo>
                    <a:lnTo>
                      <a:pt x="548" y="211"/>
                    </a:lnTo>
                    <a:lnTo>
                      <a:pt x="550" y="224"/>
                    </a:lnTo>
                    <a:lnTo>
                      <a:pt x="551" y="237"/>
                    </a:lnTo>
                    <a:lnTo>
                      <a:pt x="552" y="251"/>
                    </a:lnTo>
                    <a:lnTo>
                      <a:pt x="553" y="264"/>
                    </a:lnTo>
                    <a:lnTo>
                      <a:pt x="552" y="278"/>
                    </a:lnTo>
                    <a:lnTo>
                      <a:pt x="551" y="291"/>
                    </a:lnTo>
                    <a:lnTo>
                      <a:pt x="550" y="304"/>
                    </a:lnTo>
                    <a:lnTo>
                      <a:pt x="548" y="318"/>
                    </a:lnTo>
                    <a:lnTo>
                      <a:pt x="544" y="330"/>
                    </a:lnTo>
                    <a:lnTo>
                      <a:pt x="541" y="342"/>
                    </a:lnTo>
                    <a:lnTo>
                      <a:pt x="536" y="355"/>
                    </a:lnTo>
                    <a:lnTo>
                      <a:pt x="531" y="367"/>
                    </a:lnTo>
                    <a:lnTo>
                      <a:pt x="526" y="379"/>
                    </a:lnTo>
                    <a:lnTo>
                      <a:pt x="519" y="390"/>
                    </a:lnTo>
                    <a:lnTo>
                      <a:pt x="513" y="401"/>
                    </a:lnTo>
                    <a:lnTo>
                      <a:pt x="505" y="412"/>
                    </a:lnTo>
                    <a:lnTo>
                      <a:pt x="497" y="423"/>
                    </a:lnTo>
                    <a:lnTo>
                      <a:pt x="489" y="432"/>
                    </a:lnTo>
                    <a:lnTo>
                      <a:pt x="481" y="442"/>
                    </a:lnTo>
                    <a:lnTo>
                      <a:pt x="472" y="451"/>
                    </a:lnTo>
                    <a:lnTo>
                      <a:pt x="462" y="460"/>
                    </a:lnTo>
                    <a:lnTo>
                      <a:pt x="452" y="468"/>
                    </a:lnTo>
                    <a:lnTo>
                      <a:pt x="442" y="476"/>
                    </a:lnTo>
                    <a:lnTo>
                      <a:pt x="431" y="483"/>
                    </a:lnTo>
                    <a:lnTo>
                      <a:pt x="419" y="490"/>
                    </a:lnTo>
                    <a:lnTo>
                      <a:pt x="408" y="497"/>
                    </a:lnTo>
                    <a:lnTo>
                      <a:pt x="396" y="502"/>
                    </a:lnTo>
                    <a:lnTo>
                      <a:pt x="384" y="508"/>
                    </a:lnTo>
                    <a:lnTo>
                      <a:pt x="372" y="512"/>
                    </a:lnTo>
                    <a:lnTo>
                      <a:pt x="358" y="516"/>
                    </a:lnTo>
                    <a:lnTo>
                      <a:pt x="345" y="520"/>
                    </a:lnTo>
                    <a:lnTo>
                      <a:pt x="332" y="523"/>
                    </a:lnTo>
                    <a:lnTo>
                      <a:pt x="319" y="526"/>
                    </a:lnTo>
                    <a:lnTo>
                      <a:pt x="304" y="527"/>
                    </a:lnTo>
                    <a:lnTo>
                      <a:pt x="290" y="528"/>
                    </a:lnTo>
                    <a:lnTo>
                      <a:pt x="276" y="528"/>
                    </a:lnTo>
                    <a:lnTo>
                      <a:pt x="262" y="528"/>
                    </a:lnTo>
                    <a:lnTo>
                      <a:pt x="249" y="527"/>
                    </a:lnTo>
                    <a:lnTo>
                      <a:pt x="235" y="526"/>
                    </a:lnTo>
                    <a:lnTo>
                      <a:pt x="221" y="523"/>
                    </a:lnTo>
                    <a:lnTo>
                      <a:pt x="208" y="520"/>
                    </a:lnTo>
                    <a:lnTo>
                      <a:pt x="195" y="516"/>
                    </a:lnTo>
                    <a:lnTo>
                      <a:pt x="181" y="512"/>
                    </a:lnTo>
                    <a:lnTo>
                      <a:pt x="169" y="508"/>
                    </a:lnTo>
                    <a:lnTo>
                      <a:pt x="157" y="502"/>
                    </a:lnTo>
                    <a:lnTo>
                      <a:pt x="145" y="497"/>
                    </a:lnTo>
                    <a:lnTo>
                      <a:pt x="134" y="490"/>
                    </a:lnTo>
                    <a:lnTo>
                      <a:pt x="122" y="483"/>
                    </a:lnTo>
                    <a:lnTo>
                      <a:pt x="112" y="476"/>
                    </a:lnTo>
                    <a:lnTo>
                      <a:pt x="101" y="468"/>
                    </a:lnTo>
                    <a:lnTo>
                      <a:pt x="90" y="460"/>
                    </a:lnTo>
                    <a:lnTo>
                      <a:pt x="81" y="451"/>
                    </a:lnTo>
                    <a:lnTo>
                      <a:pt x="72" y="442"/>
                    </a:lnTo>
                    <a:lnTo>
                      <a:pt x="64" y="432"/>
                    </a:lnTo>
                    <a:lnTo>
                      <a:pt x="55" y="423"/>
                    </a:lnTo>
                    <a:lnTo>
                      <a:pt x="47" y="412"/>
                    </a:lnTo>
                    <a:lnTo>
                      <a:pt x="40" y="401"/>
                    </a:lnTo>
                    <a:lnTo>
                      <a:pt x="34" y="390"/>
                    </a:lnTo>
                    <a:lnTo>
                      <a:pt x="27" y="379"/>
                    </a:lnTo>
                    <a:lnTo>
                      <a:pt x="22" y="367"/>
                    </a:lnTo>
                    <a:lnTo>
                      <a:pt x="17" y="355"/>
                    </a:lnTo>
                    <a:lnTo>
                      <a:pt x="12" y="342"/>
                    </a:lnTo>
                    <a:lnTo>
                      <a:pt x="9" y="330"/>
                    </a:lnTo>
                    <a:lnTo>
                      <a:pt x="5" y="318"/>
                    </a:lnTo>
                    <a:lnTo>
                      <a:pt x="4" y="304"/>
                    </a:lnTo>
                    <a:lnTo>
                      <a:pt x="2" y="291"/>
                    </a:lnTo>
                    <a:lnTo>
                      <a:pt x="0" y="278"/>
                    </a:lnTo>
                    <a:lnTo>
                      <a:pt x="0" y="264"/>
                    </a:lnTo>
                    <a:lnTo>
                      <a:pt x="0" y="251"/>
                    </a:lnTo>
                    <a:lnTo>
                      <a:pt x="2" y="237"/>
                    </a:lnTo>
                    <a:lnTo>
                      <a:pt x="4" y="224"/>
                    </a:lnTo>
                    <a:lnTo>
                      <a:pt x="5" y="211"/>
                    </a:lnTo>
                    <a:lnTo>
                      <a:pt x="9" y="199"/>
                    </a:lnTo>
                    <a:lnTo>
                      <a:pt x="12" y="186"/>
                    </a:lnTo>
                    <a:lnTo>
                      <a:pt x="17" y="173"/>
                    </a:lnTo>
                    <a:lnTo>
                      <a:pt x="22" y="161"/>
                    </a:lnTo>
                    <a:lnTo>
                      <a:pt x="27" y="150"/>
                    </a:lnTo>
                    <a:lnTo>
                      <a:pt x="34" y="139"/>
                    </a:lnTo>
                    <a:lnTo>
                      <a:pt x="40" y="127"/>
                    </a:lnTo>
                    <a:lnTo>
                      <a:pt x="47" y="117"/>
                    </a:lnTo>
                    <a:lnTo>
                      <a:pt x="55" y="106"/>
                    </a:lnTo>
                    <a:lnTo>
                      <a:pt x="64" y="96"/>
                    </a:lnTo>
                    <a:lnTo>
                      <a:pt x="72" y="86"/>
                    </a:lnTo>
                    <a:lnTo>
                      <a:pt x="81" y="78"/>
                    </a:lnTo>
                    <a:lnTo>
                      <a:pt x="90" y="68"/>
                    </a:lnTo>
                    <a:lnTo>
                      <a:pt x="101" y="60"/>
                    </a:lnTo>
                    <a:lnTo>
                      <a:pt x="112" y="52"/>
                    </a:lnTo>
                    <a:lnTo>
                      <a:pt x="122" y="45"/>
                    </a:lnTo>
                    <a:lnTo>
                      <a:pt x="134" y="38"/>
                    </a:lnTo>
                    <a:lnTo>
                      <a:pt x="145" y="32"/>
                    </a:lnTo>
                    <a:lnTo>
                      <a:pt x="157" y="26"/>
                    </a:lnTo>
                    <a:lnTo>
                      <a:pt x="169" y="21"/>
                    </a:lnTo>
                    <a:lnTo>
                      <a:pt x="181" y="16"/>
                    </a:lnTo>
                    <a:lnTo>
                      <a:pt x="195" y="12"/>
                    </a:lnTo>
                    <a:lnTo>
                      <a:pt x="208" y="8"/>
                    </a:lnTo>
                    <a:lnTo>
                      <a:pt x="221" y="5"/>
                    </a:lnTo>
                    <a:lnTo>
                      <a:pt x="235" y="3"/>
                    </a:lnTo>
                    <a:lnTo>
                      <a:pt x="249" y="1"/>
                    </a:lnTo>
                    <a:lnTo>
                      <a:pt x="262" y="0"/>
                    </a:lnTo>
                    <a:lnTo>
                      <a:pt x="276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4" name="Freeform 18"/>
              <p:cNvSpPr>
                <a:spLocks/>
              </p:cNvSpPr>
              <p:nvPr/>
            </p:nvSpPr>
            <p:spPr bwMode="auto">
              <a:xfrm>
                <a:off x="1333" y="3030"/>
                <a:ext cx="520" cy="496"/>
              </a:xfrm>
              <a:custGeom>
                <a:avLst/>
                <a:gdLst>
                  <a:gd name="T0" fmla="*/ 286 w 520"/>
                  <a:gd name="T1" fmla="*/ 2 h 496"/>
                  <a:gd name="T2" fmla="*/ 325 w 520"/>
                  <a:gd name="T3" fmla="*/ 8 h 496"/>
                  <a:gd name="T4" fmla="*/ 360 w 520"/>
                  <a:gd name="T5" fmla="*/ 19 h 496"/>
                  <a:gd name="T6" fmla="*/ 394 w 520"/>
                  <a:gd name="T7" fmla="*/ 36 h 496"/>
                  <a:gd name="T8" fmla="*/ 424 w 520"/>
                  <a:gd name="T9" fmla="*/ 57 h 496"/>
                  <a:gd name="T10" fmla="*/ 452 w 520"/>
                  <a:gd name="T11" fmla="*/ 82 h 496"/>
                  <a:gd name="T12" fmla="*/ 475 w 520"/>
                  <a:gd name="T13" fmla="*/ 110 h 496"/>
                  <a:gd name="T14" fmla="*/ 493 w 520"/>
                  <a:gd name="T15" fmla="*/ 140 h 496"/>
                  <a:gd name="T16" fmla="*/ 508 w 520"/>
                  <a:gd name="T17" fmla="*/ 174 h 496"/>
                  <a:gd name="T18" fmla="*/ 516 w 520"/>
                  <a:gd name="T19" fmla="*/ 210 h 496"/>
                  <a:gd name="T20" fmla="*/ 519 w 520"/>
                  <a:gd name="T21" fmla="*/ 248 h 496"/>
                  <a:gd name="T22" fmla="*/ 516 w 520"/>
                  <a:gd name="T23" fmla="*/ 285 h 496"/>
                  <a:gd name="T24" fmla="*/ 508 w 520"/>
                  <a:gd name="T25" fmla="*/ 321 h 496"/>
                  <a:gd name="T26" fmla="*/ 493 w 520"/>
                  <a:gd name="T27" fmla="*/ 355 h 496"/>
                  <a:gd name="T28" fmla="*/ 475 w 520"/>
                  <a:gd name="T29" fmla="*/ 385 h 496"/>
                  <a:gd name="T30" fmla="*/ 452 w 520"/>
                  <a:gd name="T31" fmla="*/ 414 h 496"/>
                  <a:gd name="T32" fmla="*/ 424 w 520"/>
                  <a:gd name="T33" fmla="*/ 439 h 496"/>
                  <a:gd name="T34" fmla="*/ 394 w 520"/>
                  <a:gd name="T35" fmla="*/ 459 h 496"/>
                  <a:gd name="T36" fmla="*/ 360 w 520"/>
                  <a:gd name="T37" fmla="*/ 476 h 496"/>
                  <a:gd name="T38" fmla="*/ 325 w 520"/>
                  <a:gd name="T39" fmla="*/ 488 h 496"/>
                  <a:gd name="T40" fmla="*/ 286 w 520"/>
                  <a:gd name="T41" fmla="*/ 493 h 496"/>
                  <a:gd name="T42" fmla="*/ 247 w 520"/>
                  <a:gd name="T43" fmla="*/ 494 h 496"/>
                  <a:gd name="T44" fmla="*/ 208 w 520"/>
                  <a:gd name="T45" fmla="*/ 490 h 496"/>
                  <a:gd name="T46" fmla="*/ 171 w 520"/>
                  <a:gd name="T47" fmla="*/ 480 h 496"/>
                  <a:gd name="T48" fmla="*/ 136 w 520"/>
                  <a:gd name="T49" fmla="*/ 465 h 496"/>
                  <a:gd name="T50" fmla="*/ 104 w 520"/>
                  <a:gd name="T51" fmla="*/ 446 h 496"/>
                  <a:gd name="T52" fmla="*/ 76 w 520"/>
                  <a:gd name="T53" fmla="*/ 423 h 496"/>
                  <a:gd name="T54" fmla="*/ 52 w 520"/>
                  <a:gd name="T55" fmla="*/ 396 h 496"/>
                  <a:gd name="T56" fmla="*/ 31 w 520"/>
                  <a:gd name="T57" fmla="*/ 365 h 496"/>
                  <a:gd name="T58" fmla="*/ 16 w 520"/>
                  <a:gd name="T59" fmla="*/ 333 h 496"/>
                  <a:gd name="T60" fmla="*/ 5 w 520"/>
                  <a:gd name="T61" fmla="*/ 298 h 496"/>
                  <a:gd name="T62" fmla="*/ 0 w 520"/>
                  <a:gd name="T63" fmla="*/ 261 h 496"/>
                  <a:gd name="T64" fmla="*/ 1 w 520"/>
                  <a:gd name="T65" fmla="*/ 223 h 496"/>
                  <a:gd name="T66" fmla="*/ 8 w 520"/>
                  <a:gd name="T67" fmla="*/ 186 h 496"/>
                  <a:gd name="T68" fmla="*/ 20 w 520"/>
                  <a:gd name="T69" fmla="*/ 152 h 496"/>
                  <a:gd name="T70" fmla="*/ 37 w 520"/>
                  <a:gd name="T71" fmla="*/ 120 h 496"/>
                  <a:gd name="T72" fmla="*/ 59 w 520"/>
                  <a:gd name="T73" fmla="*/ 90 h 496"/>
                  <a:gd name="T74" fmla="*/ 85 w 520"/>
                  <a:gd name="T75" fmla="*/ 65 h 496"/>
                  <a:gd name="T76" fmla="*/ 115 w 520"/>
                  <a:gd name="T77" fmla="*/ 43 h 496"/>
                  <a:gd name="T78" fmla="*/ 147 w 520"/>
                  <a:gd name="T79" fmla="*/ 24 h 496"/>
                  <a:gd name="T80" fmla="*/ 182 w 520"/>
                  <a:gd name="T81" fmla="*/ 12 h 496"/>
                  <a:gd name="T82" fmla="*/ 220 w 520"/>
                  <a:gd name="T83" fmla="*/ 3 h 496"/>
                  <a:gd name="T84" fmla="*/ 259 w 520"/>
                  <a:gd name="T8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20" h="496">
                    <a:moveTo>
                      <a:pt x="259" y="0"/>
                    </a:moveTo>
                    <a:lnTo>
                      <a:pt x="273" y="1"/>
                    </a:lnTo>
                    <a:lnTo>
                      <a:pt x="286" y="2"/>
                    </a:lnTo>
                    <a:lnTo>
                      <a:pt x="299" y="3"/>
                    </a:lnTo>
                    <a:lnTo>
                      <a:pt x="311" y="5"/>
                    </a:lnTo>
                    <a:lnTo>
                      <a:pt x="325" y="8"/>
                    </a:lnTo>
                    <a:lnTo>
                      <a:pt x="336" y="12"/>
                    </a:lnTo>
                    <a:lnTo>
                      <a:pt x="348" y="15"/>
                    </a:lnTo>
                    <a:lnTo>
                      <a:pt x="360" y="19"/>
                    </a:lnTo>
                    <a:lnTo>
                      <a:pt x="371" y="24"/>
                    </a:lnTo>
                    <a:lnTo>
                      <a:pt x="383" y="30"/>
                    </a:lnTo>
                    <a:lnTo>
                      <a:pt x="394" y="36"/>
                    </a:lnTo>
                    <a:lnTo>
                      <a:pt x="404" y="43"/>
                    </a:lnTo>
                    <a:lnTo>
                      <a:pt x="415" y="50"/>
                    </a:lnTo>
                    <a:lnTo>
                      <a:pt x="424" y="57"/>
                    </a:lnTo>
                    <a:lnTo>
                      <a:pt x="434" y="65"/>
                    </a:lnTo>
                    <a:lnTo>
                      <a:pt x="443" y="73"/>
                    </a:lnTo>
                    <a:lnTo>
                      <a:pt x="452" y="82"/>
                    </a:lnTo>
                    <a:lnTo>
                      <a:pt x="460" y="90"/>
                    </a:lnTo>
                    <a:lnTo>
                      <a:pt x="468" y="100"/>
                    </a:lnTo>
                    <a:lnTo>
                      <a:pt x="475" y="110"/>
                    </a:lnTo>
                    <a:lnTo>
                      <a:pt x="481" y="120"/>
                    </a:lnTo>
                    <a:lnTo>
                      <a:pt x="488" y="130"/>
                    </a:lnTo>
                    <a:lnTo>
                      <a:pt x="493" y="140"/>
                    </a:lnTo>
                    <a:lnTo>
                      <a:pt x="499" y="152"/>
                    </a:lnTo>
                    <a:lnTo>
                      <a:pt x="503" y="163"/>
                    </a:lnTo>
                    <a:lnTo>
                      <a:pt x="508" y="174"/>
                    </a:lnTo>
                    <a:lnTo>
                      <a:pt x="511" y="186"/>
                    </a:lnTo>
                    <a:lnTo>
                      <a:pt x="514" y="198"/>
                    </a:lnTo>
                    <a:lnTo>
                      <a:pt x="516" y="210"/>
                    </a:lnTo>
                    <a:lnTo>
                      <a:pt x="517" y="223"/>
                    </a:lnTo>
                    <a:lnTo>
                      <a:pt x="519" y="235"/>
                    </a:lnTo>
                    <a:lnTo>
                      <a:pt x="519" y="248"/>
                    </a:lnTo>
                    <a:lnTo>
                      <a:pt x="519" y="261"/>
                    </a:lnTo>
                    <a:lnTo>
                      <a:pt x="517" y="273"/>
                    </a:lnTo>
                    <a:lnTo>
                      <a:pt x="516" y="285"/>
                    </a:lnTo>
                    <a:lnTo>
                      <a:pt x="514" y="298"/>
                    </a:lnTo>
                    <a:lnTo>
                      <a:pt x="511" y="310"/>
                    </a:lnTo>
                    <a:lnTo>
                      <a:pt x="508" y="321"/>
                    </a:lnTo>
                    <a:lnTo>
                      <a:pt x="503" y="333"/>
                    </a:lnTo>
                    <a:lnTo>
                      <a:pt x="499" y="344"/>
                    </a:lnTo>
                    <a:lnTo>
                      <a:pt x="493" y="355"/>
                    </a:lnTo>
                    <a:lnTo>
                      <a:pt x="488" y="365"/>
                    </a:lnTo>
                    <a:lnTo>
                      <a:pt x="481" y="375"/>
                    </a:lnTo>
                    <a:lnTo>
                      <a:pt x="475" y="385"/>
                    </a:lnTo>
                    <a:lnTo>
                      <a:pt x="468" y="396"/>
                    </a:lnTo>
                    <a:lnTo>
                      <a:pt x="460" y="405"/>
                    </a:lnTo>
                    <a:lnTo>
                      <a:pt x="452" y="414"/>
                    </a:lnTo>
                    <a:lnTo>
                      <a:pt x="443" y="423"/>
                    </a:lnTo>
                    <a:lnTo>
                      <a:pt x="434" y="430"/>
                    </a:lnTo>
                    <a:lnTo>
                      <a:pt x="424" y="439"/>
                    </a:lnTo>
                    <a:lnTo>
                      <a:pt x="415" y="446"/>
                    </a:lnTo>
                    <a:lnTo>
                      <a:pt x="404" y="453"/>
                    </a:lnTo>
                    <a:lnTo>
                      <a:pt x="394" y="459"/>
                    </a:lnTo>
                    <a:lnTo>
                      <a:pt x="383" y="465"/>
                    </a:lnTo>
                    <a:lnTo>
                      <a:pt x="371" y="471"/>
                    </a:lnTo>
                    <a:lnTo>
                      <a:pt x="360" y="476"/>
                    </a:lnTo>
                    <a:lnTo>
                      <a:pt x="348" y="480"/>
                    </a:lnTo>
                    <a:lnTo>
                      <a:pt x="336" y="484"/>
                    </a:lnTo>
                    <a:lnTo>
                      <a:pt x="325" y="488"/>
                    </a:lnTo>
                    <a:lnTo>
                      <a:pt x="311" y="490"/>
                    </a:lnTo>
                    <a:lnTo>
                      <a:pt x="299" y="493"/>
                    </a:lnTo>
                    <a:lnTo>
                      <a:pt x="286" y="493"/>
                    </a:lnTo>
                    <a:lnTo>
                      <a:pt x="273" y="494"/>
                    </a:lnTo>
                    <a:lnTo>
                      <a:pt x="259" y="495"/>
                    </a:lnTo>
                    <a:lnTo>
                      <a:pt x="247" y="494"/>
                    </a:lnTo>
                    <a:lnTo>
                      <a:pt x="233" y="493"/>
                    </a:lnTo>
                    <a:lnTo>
                      <a:pt x="220" y="493"/>
                    </a:lnTo>
                    <a:lnTo>
                      <a:pt x="208" y="490"/>
                    </a:lnTo>
                    <a:lnTo>
                      <a:pt x="195" y="488"/>
                    </a:lnTo>
                    <a:lnTo>
                      <a:pt x="182" y="484"/>
                    </a:lnTo>
                    <a:lnTo>
                      <a:pt x="171" y="480"/>
                    </a:lnTo>
                    <a:lnTo>
                      <a:pt x="159" y="476"/>
                    </a:lnTo>
                    <a:lnTo>
                      <a:pt x="147" y="471"/>
                    </a:lnTo>
                    <a:lnTo>
                      <a:pt x="136" y="465"/>
                    </a:lnTo>
                    <a:lnTo>
                      <a:pt x="126" y="459"/>
                    </a:lnTo>
                    <a:lnTo>
                      <a:pt x="115" y="453"/>
                    </a:lnTo>
                    <a:lnTo>
                      <a:pt x="104" y="446"/>
                    </a:lnTo>
                    <a:lnTo>
                      <a:pt x="95" y="439"/>
                    </a:lnTo>
                    <a:lnTo>
                      <a:pt x="85" y="430"/>
                    </a:lnTo>
                    <a:lnTo>
                      <a:pt x="76" y="423"/>
                    </a:lnTo>
                    <a:lnTo>
                      <a:pt x="67" y="414"/>
                    </a:lnTo>
                    <a:lnTo>
                      <a:pt x="59" y="405"/>
                    </a:lnTo>
                    <a:lnTo>
                      <a:pt x="52" y="396"/>
                    </a:lnTo>
                    <a:lnTo>
                      <a:pt x="44" y="385"/>
                    </a:lnTo>
                    <a:lnTo>
                      <a:pt x="37" y="375"/>
                    </a:lnTo>
                    <a:lnTo>
                      <a:pt x="31" y="365"/>
                    </a:lnTo>
                    <a:lnTo>
                      <a:pt x="26" y="355"/>
                    </a:lnTo>
                    <a:lnTo>
                      <a:pt x="20" y="344"/>
                    </a:lnTo>
                    <a:lnTo>
                      <a:pt x="16" y="333"/>
                    </a:lnTo>
                    <a:lnTo>
                      <a:pt x="11" y="321"/>
                    </a:lnTo>
                    <a:lnTo>
                      <a:pt x="8" y="310"/>
                    </a:lnTo>
                    <a:lnTo>
                      <a:pt x="5" y="298"/>
                    </a:lnTo>
                    <a:lnTo>
                      <a:pt x="4" y="285"/>
                    </a:lnTo>
                    <a:lnTo>
                      <a:pt x="1" y="273"/>
                    </a:lnTo>
                    <a:lnTo>
                      <a:pt x="0" y="261"/>
                    </a:lnTo>
                    <a:lnTo>
                      <a:pt x="0" y="248"/>
                    </a:lnTo>
                    <a:lnTo>
                      <a:pt x="0" y="235"/>
                    </a:lnTo>
                    <a:lnTo>
                      <a:pt x="1" y="223"/>
                    </a:lnTo>
                    <a:lnTo>
                      <a:pt x="4" y="210"/>
                    </a:lnTo>
                    <a:lnTo>
                      <a:pt x="5" y="198"/>
                    </a:lnTo>
                    <a:lnTo>
                      <a:pt x="8" y="186"/>
                    </a:lnTo>
                    <a:lnTo>
                      <a:pt x="11" y="174"/>
                    </a:lnTo>
                    <a:lnTo>
                      <a:pt x="16" y="163"/>
                    </a:lnTo>
                    <a:lnTo>
                      <a:pt x="20" y="152"/>
                    </a:lnTo>
                    <a:lnTo>
                      <a:pt x="26" y="140"/>
                    </a:lnTo>
                    <a:lnTo>
                      <a:pt x="31" y="130"/>
                    </a:lnTo>
                    <a:lnTo>
                      <a:pt x="37" y="120"/>
                    </a:lnTo>
                    <a:lnTo>
                      <a:pt x="44" y="110"/>
                    </a:lnTo>
                    <a:lnTo>
                      <a:pt x="52" y="100"/>
                    </a:lnTo>
                    <a:lnTo>
                      <a:pt x="59" y="90"/>
                    </a:lnTo>
                    <a:lnTo>
                      <a:pt x="67" y="82"/>
                    </a:lnTo>
                    <a:lnTo>
                      <a:pt x="76" y="73"/>
                    </a:lnTo>
                    <a:lnTo>
                      <a:pt x="85" y="65"/>
                    </a:lnTo>
                    <a:lnTo>
                      <a:pt x="95" y="57"/>
                    </a:lnTo>
                    <a:lnTo>
                      <a:pt x="104" y="50"/>
                    </a:lnTo>
                    <a:lnTo>
                      <a:pt x="115" y="43"/>
                    </a:lnTo>
                    <a:lnTo>
                      <a:pt x="126" y="36"/>
                    </a:lnTo>
                    <a:lnTo>
                      <a:pt x="136" y="30"/>
                    </a:lnTo>
                    <a:lnTo>
                      <a:pt x="147" y="24"/>
                    </a:lnTo>
                    <a:lnTo>
                      <a:pt x="159" y="19"/>
                    </a:lnTo>
                    <a:lnTo>
                      <a:pt x="171" y="15"/>
                    </a:lnTo>
                    <a:lnTo>
                      <a:pt x="182" y="12"/>
                    </a:lnTo>
                    <a:lnTo>
                      <a:pt x="195" y="8"/>
                    </a:lnTo>
                    <a:lnTo>
                      <a:pt x="208" y="5"/>
                    </a:lnTo>
                    <a:lnTo>
                      <a:pt x="220" y="3"/>
                    </a:lnTo>
                    <a:lnTo>
                      <a:pt x="233" y="2"/>
                    </a:lnTo>
                    <a:lnTo>
                      <a:pt x="247" y="1"/>
                    </a:lnTo>
                    <a:lnTo>
                      <a:pt x="259" y="0"/>
                    </a:lnTo>
                  </a:path>
                </a:pathLst>
              </a:custGeom>
              <a:solidFill>
                <a:srgbClr val="F4C7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5" name="Freeform 19"/>
              <p:cNvSpPr>
                <a:spLocks/>
              </p:cNvSpPr>
              <p:nvPr/>
            </p:nvSpPr>
            <p:spPr bwMode="auto">
              <a:xfrm>
                <a:off x="1333" y="3030"/>
                <a:ext cx="520" cy="496"/>
              </a:xfrm>
              <a:custGeom>
                <a:avLst/>
                <a:gdLst>
                  <a:gd name="T0" fmla="*/ 286 w 520"/>
                  <a:gd name="T1" fmla="*/ 2 h 496"/>
                  <a:gd name="T2" fmla="*/ 325 w 520"/>
                  <a:gd name="T3" fmla="*/ 8 h 496"/>
                  <a:gd name="T4" fmla="*/ 360 w 520"/>
                  <a:gd name="T5" fmla="*/ 19 h 496"/>
                  <a:gd name="T6" fmla="*/ 394 w 520"/>
                  <a:gd name="T7" fmla="*/ 36 h 496"/>
                  <a:gd name="T8" fmla="*/ 424 w 520"/>
                  <a:gd name="T9" fmla="*/ 57 h 496"/>
                  <a:gd name="T10" fmla="*/ 452 w 520"/>
                  <a:gd name="T11" fmla="*/ 82 h 496"/>
                  <a:gd name="T12" fmla="*/ 475 w 520"/>
                  <a:gd name="T13" fmla="*/ 110 h 496"/>
                  <a:gd name="T14" fmla="*/ 493 w 520"/>
                  <a:gd name="T15" fmla="*/ 140 h 496"/>
                  <a:gd name="T16" fmla="*/ 508 w 520"/>
                  <a:gd name="T17" fmla="*/ 174 h 496"/>
                  <a:gd name="T18" fmla="*/ 516 w 520"/>
                  <a:gd name="T19" fmla="*/ 210 h 496"/>
                  <a:gd name="T20" fmla="*/ 519 w 520"/>
                  <a:gd name="T21" fmla="*/ 248 h 496"/>
                  <a:gd name="T22" fmla="*/ 516 w 520"/>
                  <a:gd name="T23" fmla="*/ 285 h 496"/>
                  <a:gd name="T24" fmla="*/ 508 w 520"/>
                  <a:gd name="T25" fmla="*/ 321 h 496"/>
                  <a:gd name="T26" fmla="*/ 493 w 520"/>
                  <a:gd name="T27" fmla="*/ 355 h 496"/>
                  <a:gd name="T28" fmla="*/ 475 w 520"/>
                  <a:gd name="T29" fmla="*/ 385 h 496"/>
                  <a:gd name="T30" fmla="*/ 452 w 520"/>
                  <a:gd name="T31" fmla="*/ 414 h 496"/>
                  <a:gd name="T32" fmla="*/ 424 w 520"/>
                  <a:gd name="T33" fmla="*/ 439 h 496"/>
                  <a:gd name="T34" fmla="*/ 394 w 520"/>
                  <a:gd name="T35" fmla="*/ 459 h 496"/>
                  <a:gd name="T36" fmla="*/ 360 w 520"/>
                  <a:gd name="T37" fmla="*/ 476 h 496"/>
                  <a:gd name="T38" fmla="*/ 325 w 520"/>
                  <a:gd name="T39" fmla="*/ 488 h 496"/>
                  <a:gd name="T40" fmla="*/ 286 w 520"/>
                  <a:gd name="T41" fmla="*/ 493 h 496"/>
                  <a:gd name="T42" fmla="*/ 247 w 520"/>
                  <a:gd name="T43" fmla="*/ 494 h 496"/>
                  <a:gd name="T44" fmla="*/ 208 w 520"/>
                  <a:gd name="T45" fmla="*/ 490 h 496"/>
                  <a:gd name="T46" fmla="*/ 171 w 520"/>
                  <a:gd name="T47" fmla="*/ 480 h 496"/>
                  <a:gd name="T48" fmla="*/ 136 w 520"/>
                  <a:gd name="T49" fmla="*/ 465 h 496"/>
                  <a:gd name="T50" fmla="*/ 104 w 520"/>
                  <a:gd name="T51" fmla="*/ 446 h 496"/>
                  <a:gd name="T52" fmla="*/ 76 w 520"/>
                  <a:gd name="T53" fmla="*/ 423 h 496"/>
                  <a:gd name="T54" fmla="*/ 52 w 520"/>
                  <a:gd name="T55" fmla="*/ 396 h 496"/>
                  <a:gd name="T56" fmla="*/ 31 w 520"/>
                  <a:gd name="T57" fmla="*/ 365 h 496"/>
                  <a:gd name="T58" fmla="*/ 16 w 520"/>
                  <a:gd name="T59" fmla="*/ 333 h 496"/>
                  <a:gd name="T60" fmla="*/ 5 w 520"/>
                  <a:gd name="T61" fmla="*/ 298 h 496"/>
                  <a:gd name="T62" fmla="*/ 0 w 520"/>
                  <a:gd name="T63" fmla="*/ 261 h 496"/>
                  <a:gd name="T64" fmla="*/ 1 w 520"/>
                  <a:gd name="T65" fmla="*/ 223 h 496"/>
                  <a:gd name="T66" fmla="*/ 8 w 520"/>
                  <a:gd name="T67" fmla="*/ 186 h 496"/>
                  <a:gd name="T68" fmla="*/ 20 w 520"/>
                  <a:gd name="T69" fmla="*/ 152 h 496"/>
                  <a:gd name="T70" fmla="*/ 37 w 520"/>
                  <a:gd name="T71" fmla="*/ 120 h 496"/>
                  <a:gd name="T72" fmla="*/ 59 w 520"/>
                  <a:gd name="T73" fmla="*/ 90 h 496"/>
                  <a:gd name="T74" fmla="*/ 85 w 520"/>
                  <a:gd name="T75" fmla="*/ 65 h 496"/>
                  <a:gd name="T76" fmla="*/ 115 w 520"/>
                  <a:gd name="T77" fmla="*/ 43 h 496"/>
                  <a:gd name="T78" fmla="*/ 147 w 520"/>
                  <a:gd name="T79" fmla="*/ 24 h 496"/>
                  <a:gd name="T80" fmla="*/ 182 w 520"/>
                  <a:gd name="T81" fmla="*/ 12 h 496"/>
                  <a:gd name="T82" fmla="*/ 220 w 520"/>
                  <a:gd name="T83" fmla="*/ 3 h 496"/>
                  <a:gd name="T84" fmla="*/ 259 w 520"/>
                  <a:gd name="T8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20" h="496">
                    <a:moveTo>
                      <a:pt x="259" y="0"/>
                    </a:moveTo>
                    <a:lnTo>
                      <a:pt x="273" y="1"/>
                    </a:lnTo>
                    <a:lnTo>
                      <a:pt x="286" y="2"/>
                    </a:lnTo>
                    <a:lnTo>
                      <a:pt x="299" y="3"/>
                    </a:lnTo>
                    <a:lnTo>
                      <a:pt x="311" y="5"/>
                    </a:lnTo>
                    <a:lnTo>
                      <a:pt x="325" y="8"/>
                    </a:lnTo>
                    <a:lnTo>
                      <a:pt x="336" y="12"/>
                    </a:lnTo>
                    <a:lnTo>
                      <a:pt x="348" y="15"/>
                    </a:lnTo>
                    <a:lnTo>
                      <a:pt x="360" y="19"/>
                    </a:lnTo>
                    <a:lnTo>
                      <a:pt x="371" y="24"/>
                    </a:lnTo>
                    <a:lnTo>
                      <a:pt x="383" y="30"/>
                    </a:lnTo>
                    <a:lnTo>
                      <a:pt x="394" y="36"/>
                    </a:lnTo>
                    <a:lnTo>
                      <a:pt x="404" y="43"/>
                    </a:lnTo>
                    <a:lnTo>
                      <a:pt x="415" y="50"/>
                    </a:lnTo>
                    <a:lnTo>
                      <a:pt x="424" y="57"/>
                    </a:lnTo>
                    <a:lnTo>
                      <a:pt x="434" y="65"/>
                    </a:lnTo>
                    <a:lnTo>
                      <a:pt x="443" y="73"/>
                    </a:lnTo>
                    <a:lnTo>
                      <a:pt x="452" y="82"/>
                    </a:lnTo>
                    <a:lnTo>
                      <a:pt x="460" y="90"/>
                    </a:lnTo>
                    <a:lnTo>
                      <a:pt x="468" y="100"/>
                    </a:lnTo>
                    <a:lnTo>
                      <a:pt x="475" y="110"/>
                    </a:lnTo>
                    <a:lnTo>
                      <a:pt x="481" y="120"/>
                    </a:lnTo>
                    <a:lnTo>
                      <a:pt x="488" y="130"/>
                    </a:lnTo>
                    <a:lnTo>
                      <a:pt x="493" y="140"/>
                    </a:lnTo>
                    <a:lnTo>
                      <a:pt x="499" y="152"/>
                    </a:lnTo>
                    <a:lnTo>
                      <a:pt x="503" y="163"/>
                    </a:lnTo>
                    <a:lnTo>
                      <a:pt x="508" y="174"/>
                    </a:lnTo>
                    <a:lnTo>
                      <a:pt x="511" y="186"/>
                    </a:lnTo>
                    <a:lnTo>
                      <a:pt x="514" y="198"/>
                    </a:lnTo>
                    <a:lnTo>
                      <a:pt x="516" y="210"/>
                    </a:lnTo>
                    <a:lnTo>
                      <a:pt x="517" y="223"/>
                    </a:lnTo>
                    <a:lnTo>
                      <a:pt x="519" y="235"/>
                    </a:lnTo>
                    <a:lnTo>
                      <a:pt x="519" y="248"/>
                    </a:lnTo>
                    <a:lnTo>
                      <a:pt x="519" y="261"/>
                    </a:lnTo>
                    <a:lnTo>
                      <a:pt x="517" y="273"/>
                    </a:lnTo>
                    <a:lnTo>
                      <a:pt x="516" y="285"/>
                    </a:lnTo>
                    <a:lnTo>
                      <a:pt x="514" y="298"/>
                    </a:lnTo>
                    <a:lnTo>
                      <a:pt x="511" y="310"/>
                    </a:lnTo>
                    <a:lnTo>
                      <a:pt x="508" y="321"/>
                    </a:lnTo>
                    <a:lnTo>
                      <a:pt x="503" y="333"/>
                    </a:lnTo>
                    <a:lnTo>
                      <a:pt x="499" y="344"/>
                    </a:lnTo>
                    <a:lnTo>
                      <a:pt x="493" y="355"/>
                    </a:lnTo>
                    <a:lnTo>
                      <a:pt x="488" y="365"/>
                    </a:lnTo>
                    <a:lnTo>
                      <a:pt x="481" y="375"/>
                    </a:lnTo>
                    <a:lnTo>
                      <a:pt x="475" y="385"/>
                    </a:lnTo>
                    <a:lnTo>
                      <a:pt x="468" y="396"/>
                    </a:lnTo>
                    <a:lnTo>
                      <a:pt x="460" y="405"/>
                    </a:lnTo>
                    <a:lnTo>
                      <a:pt x="452" y="414"/>
                    </a:lnTo>
                    <a:lnTo>
                      <a:pt x="443" y="423"/>
                    </a:lnTo>
                    <a:lnTo>
                      <a:pt x="434" y="430"/>
                    </a:lnTo>
                    <a:lnTo>
                      <a:pt x="424" y="439"/>
                    </a:lnTo>
                    <a:lnTo>
                      <a:pt x="415" y="446"/>
                    </a:lnTo>
                    <a:lnTo>
                      <a:pt x="404" y="453"/>
                    </a:lnTo>
                    <a:lnTo>
                      <a:pt x="394" y="459"/>
                    </a:lnTo>
                    <a:lnTo>
                      <a:pt x="383" y="465"/>
                    </a:lnTo>
                    <a:lnTo>
                      <a:pt x="371" y="471"/>
                    </a:lnTo>
                    <a:lnTo>
                      <a:pt x="360" y="476"/>
                    </a:lnTo>
                    <a:lnTo>
                      <a:pt x="348" y="480"/>
                    </a:lnTo>
                    <a:lnTo>
                      <a:pt x="336" y="484"/>
                    </a:lnTo>
                    <a:lnTo>
                      <a:pt x="325" y="488"/>
                    </a:lnTo>
                    <a:lnTo>
                      <a:pt x="311" y="490"/>
                    </a:lnTo>
                    <a:lnTo>
                      <a:pt x="299" y="493"/>
                    </a:lnTo>
                    <a:lnTo>
                      <a:pt x="286" y="493"/>
                    </a:lnTo>
                    <a:lnTo>
                      <a:pt x="273" y="494"/>
                    </a:lnTo>
                    <a:lnTo>
                      <a:pt x="259" y="495"/>
                    </a:lnTo>
                    <a:lnTo>
                      <a:pt x="247" y="494"/>
                    </a:lnTo>
                    <a:lnTo>
                      <a:pt x="233" y="493"/>
                    </a:lnTo>
                    <a:lnTo>
                      <a:pt x="220" y="493"/>
                    </a:lnTo>
                    <a:lnTo>
                      <a:pt x="208" y="490"/>
                    </a:lnTo>
                    <a:lnTo>
                      <a:pt x="195" y="488"/>
                    </a:lnTo>
                    <a:lnTo>
                      <a:pt x="182" y="484"/>
                    </a:lnTo>
                    <a:lnTo>
                      <a:pt x="171" y="480"/>
                    </a:lnTo>
                    <a:lnTo>
                      <a:pt x="159" y="476"/>
                    </a:lnTo>
                    <a:lnTo>
                      <a:pt x="147" y="471"/>
                    </a:lnTo>
                    <a:lnTo>
                      <a:pt x="136" y="465"/>
                    </a:lnTo>
                    <a:lnTo>
                      <a:pt x="126" y="459"/>
                    </a:lnTo>
                    <a:lnTo>
                      <a:pt x="115" y="453"/>
                    </a:lnTo>
                    <a:lnTo>
                      <a:pt x="104" y="446"/>
                    </a:lnTo>
                    <a:lnTo>
                      <a:pt x="95" y="439"/>
                    </a:lnTo>
                    <a:lnTo>
                      <a:pt x="85" y="430"/>
                    </a:lnTo>
                    <a:lnTo>
                      <a:pt x="76" y="423"/>
                    </a:lnTo>
                    <a:lnTo>
                      <a:pt x="67" y="414"/>
                    </a:lnTo>
                    <a:lnTo>
                      <a:pt x="59" y="405"/>
                    </a:lnTo>
                    <a:lnTo>
                      <a:pt x="52" y="396"/>
                    </a:lnTo>
                    <a:lnTo>
                      <a:pt x="44" y="385"/>
                    </a:lnTo>
                    <a:lnTo>
                      <a:pt x="37" y="375"/>
                    </a:lnTo>
                    <a:lnTo>
                      <a:pt x="31" y="365"/>
                    </a:lnTo>
                    <a:lnTo>
                      <a:pt x="26" y="355"/>
                    </a:lnTo>
                    <a:lnTo>
                      <a:pt x="20" y="344"/>
                    </a:lnTo>
                    <a:lnTo>
                      <a:pt x="16" y="333"/>
                    </a:lnTo>
                    <a:lnTo>
                      <a:pt x="11" y="321"/>
                    </a:lnTo>
                    <a:lnTo>
                      <a:pt x="8" y="310"/>
                    </a:lnTo>
                    <a:lnTo>
                      <a:pt x="5" y="298"/>
                    </a:lnTo>
                    <a:lnTo>
                      <a:pt x="4" y="285"/>
                    </a:lnTo>
                    <a:lnTo>
                      <a:pt x="1" y="273"/>
                    </a:lnTo>
                    <a:lnTo>
                      <a:pt x="0" y="261"/>
                    </a:lnTo>
                    <a:lnTo>
                      <a:pt x="0" y="248"/>
                    </a:lnTo>
                    <a:lnTo>
                      <a:pt x="0" y="235"/>
                    </a:lnTo>
                    <a:lnTo>
                      <a:pt x="1" y="223"/>
                    </a:lnTo>
                    <a:lnTo>
                      <a:pt x="4" y="210"/>
                    </a:lnTo>
                    <a:lnTo>
                      <a:pt x="5" y="198"/>
                    </a:lnTo>
                    <a:lnTo>
                      <a:pt x="8" y="186"/>
                    </a:lnTo>
                    <a:lnTo>
                      <a:pt x="11" y="174"/>
                    </a:lnTo>
                    <a:lnTo>
                      <a:pt x="16" y="163"/>
                    </a:lnTo>
                    <a:lnTo>
                      <a:pt x="20" y="152"/>
                    </a:lnTo>
                    <a:lnTo>
                      <a:pt x="26" y="140"/>
                    </a:lnTo>
                    <a:lnTo>
                      <a:pt x="31" y="130"/>
                    </a:lnTo>
                    <a:lnTo>
                      <a:pt x="37" y="120"/>
                    </a:lnTo>
                    <a:lnTo>
                      <a:pt x="44" y="110"/>
                    </a:lnTo>
                    <a:lnTo>
                      <a:pt x="52" y="100"/>
                    </a:lnTo>
                    <a:lnTo>
                      <a:pt x="59" y="90"/>
                    </a:lnTo>
                    <a:lnTo>
                      <a:pt x="67" y="82"/>
                    </a:lnTo>
                    <a:lnTo>
                      <a:pt x="76" y="73"/>
                    </a:lnTo>
                    <a:lnTo>
                      <a:pt x="85" y="65"/>
                    </a:lnTo>
                    <a:lnTo>
                      <a:pt x="95" y="57"/>
                    </a:lnTo>
                    <a:lnTo>
                      <a:pt x="104" y="50"/>
                    </a:lnTo>
                    <a:lnTo>
                      <a:pt x="115" y="43"/>
                    </a:lnTo>
                    <a:lnTo>
                      <a:pt x="126" y="36"/>
                    </a:lnTo>
                    <a:lnTo>
                      <a:pt x="136" y="30"/>
                    </a:lnTo>
                    <a:lnTo>
                      <a:pt x="147" y="24"/>
                    </a:lnTo>
                    <a:lnTo>
                      <a:pt x="159" y="19"/>
                    </a:lnTo>
                    <a:lnTo>
                      <a:pt x="171" y="15"/>
                    </a:lnTo>
                    <a:lnTo>
                      <a:pt x="182" y="12"/>
                    </a:lnTo>
                    <a:lnTo>
                      <a:pt x="195" y="8"/>
                    </a:lnTo>
                    <a:lnTo>
                      <a:pt x="208" y="5"/>
                    </a:lnTo>
                    <a:lnTo>
                      <a:pt x="220" y="3"/>
                    </a:lnTo>
                    <a:lnTo>
                      <a:pt x="233" y="2"/>
                    </a:lnTo>
                    <a:lnTo>
                      <a:pt x="247" y="1"/>
                    </a:lnTo>
                    <a:lnTo>
                      <a:pt x="259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6" name="Freeform 20"/>
              <p:cNvSpPr>
                <a:spLocks/>
              </p:cNvSpPr>
              <p:nvPr/>
            </p:nvSpPr>
            <p:spPr bwMode="auto">
              <a:xfrm>
                <a:off x="1349" y="3046"/>
                <a:ext cx="487" cy="465"/>
              </a:xfrm>
              <a:custGeom>
                <a:avLst/>
                <a:gdLst>
                  <a:gd name="T0" fmla="*/ 268 w 487"/>
                  <a:gd name="T1" fmla="*/ 1 h 465"/>
                  <a:gd name="T2" fmla="*/ 304 w 487"/>
                  <a:gd name="T3" fmla="*/ 8 h 465"/>
                  <a:gd name="T4" fmla="*/ 338 w 487"/>
                  <a:gd name="T5" fmla="*/ 19 h 465"/>
                  <a:gd name="T6" fmla="*/ 369 w 487"/>
                  <a:gd name="T7" fmla="*/ 34 h 465"/>
                  <a:gd name="T8" fmla="*/ 398 w 487"/>
                  <a:gd name="T9" fmla="*/ 53 h 465"/>
                  <a:gd name="T10" fmla="*/ 422 w 487"/>
                  <a:gd name="T11" fmla="*/ 76 h 465"/>
                  <a:gd name="T12" fmla="*/ 445 w 487"/>
                  <a:gd name="T13" fmla="*/ 103 h 465"/>
                  <a:gd name="T14" fmla="*/ 462 w 487"/>
                  <a:gd name="T15" fmla="*/ 132 h 465"/>
                  <a:gd name="T16" fmla="*/ 476 w 487"/>
                  <a:gd name="T17" fmla="*/ 163 h 465"/>
                  <a:gd name="T18" fmla="*/ 483 w 487"/>
                  <a:gd name="T19" fmla="*/ 197 h 465"/>
                  <a:gd name="T20" fmla="*/ 486 w 487"/>
                  <a:gd name="T21" fmla="*/ 232 h 465"/>
                  <a:gd name="T22" fmla="*/ 483 w 487"/>
                  <a:gd name="T23" fmla="*/ 268 h 465"/>
                  <a:gd name="T24" fmla="*/ 476 w 487"/>
                  <a:gd name="T25" fmla="*/ 300 h 465"/>
                  <a:gd name="T26" fmla="*/ 462 w 487"/>
                  <a:gd name="T27" fmla="*/ 333 h 465"/>
                  <a:gd name="T28" fmla="*/ 445 w 487"/>
                  <a:gd name="T29" fmla="*/ 362 h 465"/>
                  <a:gd name="T30" fmla="*/ 422 w 487"/>
                  <a:gd name="T31" fmla="*/ 388 h 465"/>
                  <a:gd name="T32" fmla="*/ 398 w 487"/>
                  <a:gd name="T33" fmla="*/ 411 h 465"/>
                  <a:gd name="T34" fmla="*/ 369 w 487"/>
                  <a:gd name="T35" fmla="*/ 430 h 465"/>
                  <a:gd name="T36" fmla="*/ 338 w 487"/>
                  <a:gd name="T37" fmla="*/ 446 h 465"/>
                  <a:gd name="T38" fmla="*/ 304 w 487"/>
                  <a:gd name="T39" fmla="*/ 457 h 465"/>
                  <a:gd name="T40" fmla="*/ 268 w 487"/>
                  <a:gd name="T41" fmla="*/ 463 h 465"/>
                  <a:gd name="T42" fmla="*/ 231 w 487"/>
                  <a:gd name="T43" fmla="*/ 464 h 465"/>
                  <a:gd name="T44" fmla="*/ 194 w 487"/>
                  <a:gd name="T45" fmla="*/ 459 h 465"/>
                  <a:gd name="T46" fmla="*/ 160 w 487"/>
                  <a:gd name="T47" fmla="*/ 450 h 465"/>
                  <a:gd name="T48" fmla="*/ 127 w 487"/>
                  <a:gd name="T49" fmla="*/ 436 h 465"/>
                  <a:gd name="T50" fmla="*/ 98 w 487"/>
                  <a:gd name="T51" fmla="*/ 418 h 465"/>
                  <a:gd name="T52" fmla="*/ 72 w 487"/>
                  <a:gd name="T53" fmla="*/ 396 h 465"/>
                  <a:gd name="T54" fmla="*/ 49 w 487"/>
                  <a:gd name="T55" fmla="*/ 370 h 465"/>
                  <a:gd name="T56" fmla="*/ 29 w 487"/>
                  <a:gd name="T57" fmla="*/ 343 h 465"/>
                  <a:gd name="T58" fmla="*/ 15 w 487"/>
                  <a:gd name="T59" fmla="*/ 311 h 465"/>
                  <a:gd name="T60" fmla="*/ 5 w 487"/>
                  <a:gd name="T61" fmla="*/ 278 h 465"/>
                  <a:gd name="T62" fmla="*/ 0 w 487"/>
                  <a:gd name="T63" fmla="*/ 244 h 465"/>
                  <a:gd name="T64" fmla="*/ 2 w 487"/>
                  <a:gd name="T65" fmla="*/ 208 h 465"/>
                  <a:gd name="T66" fmla="*/ 8 w 487"/>
                  <a:gd name="T67" fmla="*/ 174 h 465"/>
                  <a:gd name="T68" fmla="*/ 19 w 487"/>
                  <a:gd name="T69" fmla="*/ 142 h 465"/>
                  <a:gd name="T70" fmla="*/ 35 w 487"/>
                  <a:gd name="T71" fmla="*/ 112 h 465"/>
                  <a:gd name="T72" fmla="*/ 56 w 487"/>
                  <a:gd name="T73" fmla="*/ 84 h 465"/>
                  <a:gd name="T74" fmla="*/ 80 w 487"/>
                  <a:gd name="T75" fmla="*/ 60 h 465"/>
                  <a:gd name="T76" fmla="*/ 108 w 487"/>
                  <a:gd name="T77" fmla="*/ 40 h 465"/>
                  <a:gd name="T78" fmla="*/ 138 w 487"/>
                  <a:gd name="T79" fmla="*/ 23 h 465"/>
                  <a:gd name="T80" fmla="*/ 171 w 487"/>
                  <a:gd name="T81" fmla="*/ 10 h 465"/>
                  <a:gd name="T82" fmla="*/ 206 w 487"/>
                  <a:gd name="T83" fmla="*/ 3 h 465"/>
                  <a:gd name="T84" fmla="*/ 243 w 487"/>
                  <a:gd name="T85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87" h="465">
                    <a:moveTo>
                      <a:pt x="243" y="0"/>
                    </a:moveTo>
                    <a:lnTo>
                      <a:pt x="255" y="0"/>
                    </a:lnTo>
                    <a:lnTo>
                      <a:pt x="268" y="1"/>
                    </a:lnTo>
                    <a:lnTo>
                      <a:pt x="280" y="3"/>
                    </a:lnTo>
                    <a:lnTo>
                      <a:pt x="292" y="5"/>
                    </a:lnTo>
                    <a:lnTo>
                      <a:pt x="304" y="8"/>
                    </a:lnTo>
                    <a:lnTo>
                      <a:pt x="316" y="10"/>
                    </a:lnTo>
                    <a:lnTo>
                      <a:pt x="326" y="14"/>
                    </a:lnTo>
                    <a:lnTo>
                      <a:pt x="338" y="19"/>
                    </a:lnTo>
                    <a:lnTo>
                      <a:pt x="348" y="23"/>
                    </a:lnTo>
                    <a:lnTo>
                      <a:pt x="359" y="28"/>
                    </a:lnTo>
                    <a:lnTo>
                      <a:pt x="369" y="34"/>
                    </a:lnTo>
                    <a:lnTo>
                      <a:pt x="379" y="40"/>
                    </a:lnTo>
                    <a:lnTo>
                      <a:pt x="388" y="46"/>
                    </a:lnTo>
                    <a:lnTo>
                      <a:pt x="398" y="53"/>
                    </a:lnTo>
                    <a:lnTo>
                      <a:pt x="407" y="60"/>
                    </a:lnTo>
                    <a:lnTo>
                      <a:pt x="415" y="68"/>
                    </a:lnTo>
                    <a:lnTo>
                      <a:pt x="422" y="76"/>
                    </a:lnTo>
                    <a:lnTo>
                      <a:pt x="430" y="84"/>
                    </a:lnTo>
                    <a:lnTo>
                      <a:pt x="438" y="93"/>
                    </a:lnTo>
                    <a:lnTo>
                      <a:pt x="445" y="103"/>
                    </a:lnTo>
                    <a:lnTo>
                      <a:pt x="451" y="112"/>
                    </a:lnTo>
                    <a:lnTo>
                      <a:pt x="457" y="122"/>
                    </a:lnTo>
                    <a:lnTo>
                      <a:pt x="462" y="132"/>
                    </a:lnTo>
                    <a:lnTo>
                      <a:pt x="467" y="142"/>
                    </a:lnTo>
                    <a:lnTo>
                      <a:pt x="471" y="153"/>
                    </a:lnTo>
                    <a:lnTo>
                      <a:pt x="476" y="163"/>
                    </a:lnTo>
                    <a:lnTo>
                      <a:pt x="478" y="174"/>
                    </a:lnTo>
                    <a:lnTo>
                      <a:pt x="481" y="186"/>
                    </a:lnTo>
                    <a:lnTo>
                      <a:pt x="483" y="197"/>
                    </a:lnTo>
                    <a:lnTo>
                      <a:pt x="485" y="208"/>
                    </a:lnTo>
                    <a:lnTo>
                      <a:pt x="486" y="220"/>
                    </a:lnTo>
                    <a:lnTo>
                      <a:pt x="486" y="232"/>
                    </a:lnTo>
                    <a:lnTo>
                      <a:pt x="486" y="244"/>
                    </a:lnTo>
                    <a:lnTo>
                      <a:pt x="485" y="256"/>
                    </a:lnTo>
                    <a:lnTo>
                      <a:pt x="483" y="268"/>
                    </a:lnTo>
                    <a:lnTo>
                      <a:pt x="481" y="278"/>
                    </a:lnTo>
                    <a:lnTo>
                      <a:pt x="478" y="290"/>
                    </a:lnTo>
                    <a:lnTo>
                      <a:pt x="476" y="300"/>
                    </a:lnTo>
                    <a:lnTo>
                      <a:pt x="471" y="311"/>
                    </a:lnTo>
                    <a:lnTo>
                      <a:pt x="467" y="322"/>
                    </a:lnTo>
                    <a:lnTo>
                      <a:pt x="462" y="333"/>
                    </a:lnTo>
                    <a:lnTo>
                      <a:pt x="457" y="343"/>
                    </a:lnTo>
                    <a:lnTo>
                      <a:pt x="451" y="352"/>
                    </a:lnTo>
                    <a:lnTo>
                      <a:pt x="445" y="362"/>
                    </a:lnTo>
                    <a:lnTo>
                      <a:pt x="438" y="370"/>
                    </a:lnTo>
                    <a:lnTo>
                      <a:pt x="430" y="380"/>
                    </a:lnTo>
                    <a:lnTo>
                      <a:pt x="422" y="388"/>
                    </a:lnTo>
                    <a:lnTo>
                      <a:pt x="415" y="396"/>
                    </a:lnTo>
                    <a:lnTo>
                      <a:pt x="407" y="403"/>
                    </a:lnTo>
                    <a:lnTo>
                      <a:pt x="398" y="411"/>
                    </a:lnTo>
                    <a:lnTo>
                      <a:pt x="388" y="418"/>
                    </a:lnTo>
                    <a:lnTo>
                      <a:pt x="379" y="424"/>
                    </a:lnTo>
                    <a:lnTo>
                      <a:pt x="369" y="430"/>
                    </a:lnTo>
                    <a:lnTo>
                      <a:pt x="359" y="436"/>
                    </a:lnTo>
                    <a:lnTo>
                      <a:pt x="348" y="441"/>
                    </a:lnTo>
                    <a:lnTo>
                      <a:pt x="338" y="446"/>
                    </a:lnTo>
                    <a:lnTo>
                      <a:pt x="326" y="450"/>
                    </a:lnTo>
                    <a:lnTo>
                      <a:pt x="316" y="453"/>
                    </a:lnTo>
                    <a:lnTo>
                      <a:pt x="304" y="457"/>
                    </a:lnTo>
                    <a:lnTo>
                      <a:pt x="292" y="459"/>
                    </a:lnTo>
                    <a:lnTo>
                      <a:pt x="280" y="462"/>
                    </a:lnTo>
                    <a:lnTo>
                      <a:pt x="268" y="463"/>
                    </a:lnTo>
                    <a:lnTo>
                      <a:pt x="255" y="464"/>
                    </a:lnTo>
                    <a:lnTo>
                      <a:pt x="243" y="464"/>
                    </a:lnTo>
                    <a:lnTo>
                      <a:pt x="231" y="464"/>
                    </a:lnTo>
                    <a:lnTo>
                      <a:pt x="218" y="463"/>
                    </a:lnTo>
                    <a:lnTo>
                      <a:pt x="206" y="462"/>
                    </a:lnTo>
                    <a:lnTo>
                      <a:pt x="194" y="459"/>
                    </a:lnTo>
                    <a:lnTo>
                      <a:pt x="183" y="457"/>
                    </a:lnTo>
                    <a:lnTo>
                      <a:pt x="171" y="453"/>
                    </a:lnTo>
                    <a:lnTo>
                      <a:pt x="160" y="450"/>
                    </a:lnTo>
                    <a:lnTo>
                      <a:pt x="148" y="446"/>
                    </a:lnTo>
                    <a:lnTo>
                      <a:pt x="138" y="441"/>
                    </a:lnTo>
                    <a:lnTo>
                      <a:pt x="127" y="436"/>
                    </a:lnTo>
                    <a:lnTo>
                      <a:pt x="118" y="430"/>
                    </a:lnTo>
                    <a:lnTo>
                      <a:pt x="108" y="424"/>
                    </a:lnTo>
                    <a:lnTo>
                      <a:pt x="98" y="418"/>
                    </a:lnTo>
                    <a:lnTo>
                      <a:pt x="88" y="411"/>
                    </a:lnTo>
                    <a:lnTo>
                      <a:pt x="80" y="403"/>
                    </a:lnTo>
                    <a:lnTo>
                      <a:pt x="72" y="396"/>
                    </a:lnTo>
                    <a:lnTo>
                      <a:pt x="64" y="388"/>
                    </a:lnTo>
                    <a:lnTo>
                      <a:pt x="56" y="380"/>
                    </a:lnTo>
                    <a:lnTo>
                      <a:pt x="49" y="370"/>
                    </a:lnTo>
                    <a:lnTo>
                      <a:pt x="42" y="362"/>
                    </a:lnTo>
                    <a:lnTo>
                      <a:pt x="35" y="352"/>
                    </a:lnTo>
                    <a:lnTo>
                      <a:pt x="29" y="343"/>
                    </a:lnTo>
                    <a:lnTo>
                      <a:pt x="24" y="333"/>
                    </a:lnTo>
                    <a:lnTo>
                      <a:pt x="19" y="322"/>
                    </a:lnTo>
                    <a:lnTo>
                      <a:pt x="15" y="311"/>
                    </a:lnTo>
                    <a:lnTo>
                      <a:pt x="11" y="300"/>
                    </a:lnTo>
                    <a:lnTo>
                      <a:pt x="8" y="290"/>
                    </a:lnTo>
                    <a:lnTo>
                      <a:pt x="5" y="278"/>
                    </a:lnTo>
                    <a:lnTo>
                      <a:pt x="3" y="268"/>
                    </a:lnTo>
                    <a:lnTo>
                      <a:pt x="2" y="256"/>
                    </a:lnTo>
                    <a:lnTo>
                      <a:pt x="0" y="244"/>
                    </a:lnTo>
                    <a:lnTo>
                      <a:pt x="0" y="232"/>
                    </a:lnTo>
                    <a:lnTo>
                      <a:pt x="0" y="220"/>
                    </a:lnTo>
                    <a:lnTo>
                      <a:pt x="2" y="208"/>
                    </a:lnTo>
                    <a:lnTo>
                      <a:pt x="3" y="197"/>
                    </a:lnTo>
                    <a:lnTo>
                      <a:pt x="5" y="186"/>
                    </a:lnTo>
                    <a:lnTo>
                      <a:pt x="8" y="174"/>
                    </a:lnTo>
                    <a:lnTo>
                      <a:pt x="11" y="163"/>
                    </a:lnTo>
                    <a:lnTo>
                      <a:pt x="15" y="153"/>
                    </a:lnTo>
                    <a:lnTo>
                      <a:pt x="19" y="142"/>
                    </a:lnTo>
                    <a:lnTo>
                      <a:pt x="24" y="132"/>
                    </a:lnTo>
                    <a:lnTo>
                      <a:pt x="29" y="122"/>
                    </a:lnTo>
                    <a:lnTo>
                      <a:pt x="35" y="112"/>
                    </a:lnTo>
                    <a:lnTo>
                      <a:pt x="42" y="103"/>
                    </a:lnTo>
                    <a:lnTo>
                      <a:pt x="49" y="93"/>
                    </a:lnTo>
                    <a:lnTo>
                      <a:pt x="56" y="84"/>
                    </a:lnTo>
                    <a:lnTo>
                      <a:pt x="64" y="76"/>
                    </a:lnTo>
                    <a:lnTo>
                      <a:pt x="72" y="68"/>
                    </a:lnTo>
                    <a:lnTo>
                      <a:pt x="80" y="60"/>
                    </a:lnTo>
                    <a:lnTo>
                      <a:pt x="88" y="53"/>
                    </a:lnTo>
                    <a:lnTo>
                      <a:pt x="98" y="46"/>
                    </a:lnTo>
                    <a:lnTo>
                      <a:pt x="108" y="40"/>
                    </a:lnTo>
                    <a:lnTo>
                      <a:pt x="118" y="34"/>
                    </a:lnTo>
                    <a:lnTo>
                      <a:pt x="127" y="28"/>
                    </a:lnTo>
                    <a:lnTo>
                      <a:pt x="138" y="23"/>
                    </a:lnTo>
                    <a:lnTo>
                      <a:pt x="148" y="19"/>
                    </a:lnTo>
                    <a:lnTo>
                      <a:pt x="160" y="14"/>
                    </a:lnTo>
                    <a:lnTo>
                      <a:pt x="171" y="10"/>
                    </a:lnTo>
                    <a:lnTo>
                      <a:pt x="183" y="8"/>
                    </a:lnTo>
                    <a:lnTo>
                      <a:pt x="194" y="5"/>
                    </a:lnTo>
                    <a:lnTo>
                      <a:pt x="206" y="3"/>
                    </a:lnTo>
                    <a:lnTo>
                      <a:pt x="218" y="1"/>
                    </a:lnTo>
                    <a:lnTo>
                      <a:pt x="231" y="0"/>
                    </a:lnTo>
                    <a:lnTo>
                      <a:pt x="243" y="0"/>
                    </a:lnTo>
                  </a:path>
                </a:pathLst>
              </a:custGeom>
              <a:solidFill>
                <a:srgbClr val="F4C7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7" name="Freeform 21"/>
              <p:cNvSpPr>
                <a:spLocks/>
              </p:cNvSpPr>
              <p:nvPr/>
            </p:nvSpPr>
            <p:spPr bwMode="auto">
              <a:xfrm>
                <a:off x="1349" y="3046"/>
                <a:ext cx="487" cy="465"/>
              </a:xfrm>
              <a:custGeom>
                <a:avLst/>
                <a:gdLst>
                  <a:gd name="T0" fmla="*/ 268 w 487"/>
                  <a:gd name="T1" fmla="*/ 1 h 465"/>
                  <a:gd name="T2" fmla="*/ 304 w 487"/>
                  <a:gd name="T3" fmla="*/ 8 h 465"/>
                  <a:gd name="T4" fmla="*/ 338 w 487"/>
                  <a:gd name="T5" fmla="*/ 19 h 465"/>
                  <a:gd name="T6" fmla="*/ 369 w 487"/>
                  <a:gd name="T7" fmla="*/ 34 h 465"/>
                  <a:gd name="T8" fmla="*/ 398 w 487"/>
                  <a:gd name="T9" fmla="*/ 53 h 465"/>
                  <a:gd name="T10" fmla="*/ 422 w 487"/>
                  <a:gd name="T11" fmla="*/ 76 h 465"/>
                  <a:gd name="T12" fmla="*/ 445 w 487"/>
                  <a:gd name="T13" fmla="*/ 103 h 465"/>
                  <a:gd name="T14" fmla="*/ 462 w 487"/>
                  <a:gd name="T15" fmla="*/ 132 h 465"/>
                  <a:gd name="T16" fmla="*/ 476 w 487"/>
                  <a:gd name="T17" fmla="*/ 163 h 465"/>
                  <a:gd name="T18" fmla="*/ 483 w 487"/>
                  <a:gd name="T19" fmla="*/ 197 h 465"/>
                  <a:gd name="T20" fmla="*/ 486 w 487"/>
                  <a:gd name="T21" fmla="*/ 232 h 465"/>
                  <a:gd name="T22" fmla="*/ 483 w 487"/>
                  <a:gd name="T23" fmla="*/ 268 h 465"/>
                  <a:gd name="T24" fmla="*/ 476 w 487"/>
                  <a:gd name="T25" fmla="*/ 300 h 465"/>
                  <a:gd name="T26" fmla="*/ 462 w 487"/>
                  <a:gd name="T27" fmla="*/ 333 h 465"/>
                  <a:gd name="T28" fmla="*/ 445 w 487"/>
                  <a:gd name="T29" fmla="*/ 362 h 465"/>
                  <a:gd name="T30" fmla="*/ 422 w 487"/>
                  <a:gd name="T31" fmla="*/ 388 h 465"/>
                  <a:gd name="T32" fmla="*/ 398 w 487"/>
                  <a:gd name="T33" fmla="*/ 411 h 465"/>
                  <a:gd name="T34" fmla="*/ 369 w 487"/>
                  <a:gd name="T35" fmla="*/ 430 h 465"/>
                  <a:gd name="T36" fmla="*/ 338 w 487"/>
                  <a:gd name="T37" fmla="*/ 446 h 465"/>
                  <a:gd name="T38" fmla="*/ 304 w 487"/>
                  <a:gd name="T39" fmla="*/ 457 h 465"/>
                  <a:gd name="T40" fmla="*/ 268 w 487"/>
                  <a:gd name="T41" fmla="*/ 463 h 465"/>
                  <a:gd name="T42" fmla="*/ 231 w 487"/>
                  <a:gd name="T43" fmla="*/ 464 h 465"/>
                  <a:gd name="T44" fmla="*/ 194 w 487"/>
                  <a:gd name="T45" fmla="*/ 459 h 465"/>
                  <a:gd name="T46" fmla="*/ 160 w 487"/>
                  <a:gd name="T47" fmla="*/ 450 h 465"/>
                  <a:gd name="T48" fmla="*/ 127 w 487"/>
                  <a:gd name="T49" fmla="*/ 436 h 465"/>
                  <a:gd name="T50" fmla="*/ 98 w 487"/>
                  <a:gd name="T51" fmla="*/ 418 h 465"/>
                  <a:gd name="T52" fmla="*/ 72 w 487"/>
                  <a:gd name="T53" fmla="*/ 396 h 465"/>
                  <a:gd name="T54" fmla="*/ 49 w 487"/>
                  <a:gd name="T55" fmla="*/ 370 h 465"/>
                  <a:gd name="T56" fmla="*/ 29 w 487"/>
                  <a:gd name="T57" fmla="*/ 343 h 465"/>
                  <a:gd name="T58" fmla="*/ 15 w 487"/>
                  <a:gd name="T59" fmla="*/ 311 h 465"/>
                  <a:gd name="T60" fmla="*/ 5 w 487"/>
                  <a:gd name="T61" fmla="*/ 278 h 465"/>
                  <a:gd name="T62" fmla="*/ 0 w 487"/>
                  <a:gd name="T63" fmla="*/ 244 h 465"/>
                  <a:gd name="T64" fmla="*/ 2 w 487"/>
                  <a:gd name="T65" fmla="*/ 208 h 465"/>
                  <a:gd name="T66" fmla="*/ 8 w 487"/>
                  <a:gd name="T67" fmla="*/ 174 h 465"/>
                  <a:gd name="T68" fmla="*/ 19 w 487"/>
                  <a:gd name="T69" fmla="*/ 142 h 465"/>
                  <a:gd name="T70" fmla="*/ 35 w 487"/>
                  <a:gd name="T71" fmla="*/ 112 h 465"/>
                  <a:gd name="T72" fmla="*/ 56 w 487"/>
                  <a:gd name="T73" fmla="*/ 84 h 465"/>
                  <a:gd name="T74" fmla="*/ 80 w 487"/>
                  <a:gd name="T75" fmla="*/ 60 h 465"/>
                  <a:gd name="T76" fmla="*/ 108 w 487"/>
                  <a:gd name="T77" fmla="*/ 40 h 465"/>
                  <a:gd name="T78" fmla="*/ 138 w 487"/>
                  <a:gd name="T79" fmla="*/ 23 h 465"/>
                  <a:gd name="T80" fmla="*/ 171 w 487"/>
                  <a:gd name="T81" fmla="*/ 10 h 465"/>
                  <a:gd name="T82" fmla="*/ 206 w 487"/>
                  <a:gd name="T83" fmla="*/ 3 h 465"/>
                  <a:gd name="T84" fmla="*/ 243 w 487"/>
                  <a:gd name="T85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87" h="465">
                    <a:moveTo>
                      <a:pt x="243" y="0"/>
                    </a:moveTo>
                    <a:lnTo>
                      <a:pt x="255" y="0"/>
                    </a:lnTo>
                    <a:lnTo>
                      <a:pt x="268" y="1"/>
                    </a:lnTo>
                    <a:lnTo>
                      <a:pt x="280" y="3"/>
                    </a:lnTo>
                    <a:lnTo>
                      <a:pt x="292" y="5"/>
                    </a:lnTo>
                    <a:lnTo>
                      <a:pt x="304" y="8"/>
                    </a:lnTo>
                    <a:lnTo>
                      <a:pt x="316" y="10"/>
                    </a:lnTo>
                    <a:lnTo>
                      <a:pt x="326" y="14"/>
                    </a:lnTo>
                    <a:lnTo>
                      <a:pt x="338" y="19"/>
                    </a:lnTo>
                    <a:lnTo>
                      <a:pt x="348" y="23"/>
                    </a:lnTo>
                    <a:lnTo>
                      <a:pt x="359" y="28"/>
                    </a:lnTo>
                    <a:lnTo>
                      <a:pt x="369" y="34"/>
                    </a:lnTo>
                    <a:lnTo>
                      <a:pt x="379" y="40"/>
                    </a:lnTo>
                    <a:lnTo>
                      <a:pt x="388" y="46"/>
                    </a:lnTo>
                    <a:lnTo>
                      <a:pt x="398" y="53"/>
                    </a:lnTo>
                    <a:lnTo>
                      <a:pt x="407" y="60"/>
                    </a:lnTo>
                    <a:lnTo>
                      <a:pt x="415" y="68"/>
                    </a:lnTo>
                    <a:lnTo>
                      <a:pt x="422" y="76"/>
                    </a:lnTo>
                    <a:lnTo>
                      <a:pt x="430" y="84"/>
                    </a:lnTo>
                    <a:lnTo>
                      <a:pt x="438" y="93"/>
                    </a:lnTo>
                    <a:lnTo>
                      <a:pt x="445" y="103"/>
                    </a:lnTo>
                    <a:lnTo>
                      <a:pt x="451" y="112"/>
                    </a:lnTo>
                    <a:lnTo>
                      <a:pt x="457" y="122"/>
                    </a:lnTo>
                    <a:lnTo>
                      <a:pt x="462" y="132"/>
                    </a:lnTo>
                    <a:lnTo>
                      <a:pt x="467" y="142"/>
                    </a:lnTo>
                    <a:lnTo>
                      <a:pt x="471" y="153"/>
                    </a:lnTo>
                    <a:lnTo>
                      <a:pt x="476" y="163"/>
                    </a:lnTo>
                    <a:lnTo>
                      <a:pt x="478" y="174"/>
                    </a:lnTo>
                    <a:lnTo>
                      <a:pt x="481" y="186"/>
                    </a:lnTo>
                    <a:lnTo>
                      <a:pt x="483" y="197"/>
                    </a:lnTo>
                    <a:lnTo>
                      <a:pt x="485" y="208"/>
                    </a:lnTo>
                    <a:lnTo>
                      <a:pt x="486" y="220"/>
                    </a:lnTo>
                    <a:lnTo>
                      <a:pt x="486" y="232"/>
                    </a:lnTo>
                    <a:lnTo>
                      <a:pt x="486" y="244"/>
                    </a:lnTo>
                    <a:lnTo>
                      <a:pt x="485" y="256"/>
                    </a:lnTo>
                    <a:lnTo>
                      <a:pt x="483" y="268"/>
                    </a:lnTo>
                    <a:lnTo>
                      <a:pt x="481" y="278"/>
                    </a:lnTo>
                    <a:lnTo>
                      <a:pt x="478" y="290"/>
                    </a:lnTo>
                    <a:lnTo>
                      <a:pt x="476" y="300"/>
                    </a:lnTo>
                    <a:lnTo>
                      <a:pt x="471" y="311"/>
                    </a:lnTo>
                    <a:lnTo>
                      <a:pt x="467" y="322"/>
                    </a:lnTo>
                    <a:lnTo>
                      <a:pt x="462" y="333"/>
                    </a:lnTo>
                    <a:lnTo>
                      <a:pt x="457" y="343"/>
                    </a:lnTo>
                    <a:lnTo>
                      <a:pt x="451" y="352"/>
                    </a:lnTo>
                    <a:lnTo>
                      <a:pt x="445" y="362"/>
                    </a:lnTo>
                    <a:lnTo>
                      <a:pt x="438" y="370"/>
                    </a:lnTo>
                    <a:lnTo>
                      <a:pt x="430" y="380"/>
                    </a:lnTo>
                    <a:lnTo>
                      <a:pt x="422" y="388"/>
                    </a:lnTo>
                    <a:lnTo>
                      <a:pt x="415" y="396"/>
                    </a:lnTo>
                    <a:lnTo>
                      <a:pt x="407" y="403"/>
                    </a:lnTo>
                    <a:lnTo>
                      <a:pt x="398" y="411"/>
                    </a:lnTo>
                    <a:lnTo>
                      <a:pt x="388" y="418"/>
                    </a:lnTo>
                    <a:lnTo>
                      <a:pt x="379" y="424"/>
                    </a:lnTo>
                    <a:lnTo>
                      <a:pt x="369" y="430"/>
                    </a:lnTo>
                    <a:lnTo>
                      <a:pt x="359" y="436"/>
                    </a:lnTo>
                    <a:lnTo>
                      <a:pt x="348" y="441"/>
                    </a:lnTo>
                    <a:lnTo>
                      <a:pt x="338" y="446"/>
                    </a:lnTo>
                    <a:lnTo>
                      <a:pt x="326" y="450"/>
                    </a:lnTo>
                    <a:lnTo>
                      <a:pt x="316" y="453"/>
                    </a:lnTo>
                    <a:lnTo>
                      <a:pt x="304" y="457"/>
                    </a:lnTo>
                    <a:lnTo>
                      <a:pt x="292" y="459"/>
                    </a:lnTo>
                    <a:lnTo>
                      <a:pt x="280" y="462"/>
                    </a:lnTo>
                    <a:lnTo>
                      <a:pt x="268" y="463"/>
                    </a:lnTo>
                    <a:lnTo>
                      <a:pt x="255" y="464"/>
                    </a:lnTo>
                    <a:lnTo>
                      <a:pt x="243" y="464"/>
                    </a:lnTo>
                    <a:lnTo>
                      <a:pt x="231" y="464"/>
                    </a:lnTo>
                    <a:lnTo>
                      <a:pt x="218" y="463"/>
                    </a:lnTo>
                    <a:lnTo>
                      <a:pt x="206" y="462"/>
                    </a:lnTo>
                    <a:lnTo>
                      <a:pt x="194" y="459"/>
                    </a:lnTo>
                    <a:lnTo>
                      <a:pt x="183" y="457"/>
                    </a:lnTo>
                    <a:lnTo>
                      <a:pt x="171" y="453"/>
                    </a:lnTo>
                    <a:lnTo>
                      <a:pt x="160" y="450"/>
                    </a:lnTo>
                    <a:lnTo>
                      <a:pt x="148" y="446"/>
                    </a:lnTo>
                    <a:lnTo>
                      <a:pt x="138" y="441"/>
                    </a:lnTo>
                    <a:lnTo>
                      <a:pt x="127" y="436"/>
                    </a:lnTo>
                    <a:lnTo>
                      <a:pt x="118" y="430"/>
                    </a:lnTo>
                    <a:lnTo>
                      <a:pt x="108" y="424"/>
                    </a:lnTo>
                    <a:lnTo>
                      <a:pt x="98" y="418"/>
                    </a:lnTo>
                    <a:lnTo>
                      <a:pt x="88" y="411"/>
                    </a:lnTo>
                    <a:lnTo>
                      <a:pt x="80" y="403"/>
                    </a:lnTo>
                    <a:lnTo>
                      <a:pt x="72" y="396"/>
                    </a:lnTo>
                    <a:lnTo>
                      <a:pt x="64" y="388"/>
                    </a:lnTo>
                    <a:lnTo>
                      <a:pt x="56" y="380"/>
                    </a:lnTo>
                    <a:lnTo>
                      <a:pt x="49" y="370"/>
                    </a:lnTo>
                    <a:lnTo>
                      <a:pt x="42" y="362"/>
                    </a:lnTo>
                    <a:lnTo>
                      <a:pt x="35" y="352"/>
                    </a:lnTo>
                    <a:lnTo>
                      <a:pt x="29" y="343"/>
                    </a:lnTo>
                    <a:lnTo>
                      <a:pt x="24" y="333"/>
                    </a:lnTo>
                    <a:lnTo>
                      <a:pt x="19" y="322"/>
                    </a:lnTo>
                    <a:lnTo>
                      <a:pt x="15" y="311"/>
                    </a:lnTo>
                    <a:lnTo>
                      <a:pt x="11" y="300"/>
                    </a:lnTo>
                    <a:lnTo>
                      <a:pt x="8" y="290"/>
                    </a:lnTo>
                    <a:lnTo>
                      <a:pt x="5" y="278"/>
                    </a:lnTo>
                    <a:lnTo>
                      <a:pt x="3" y="268"/>
                    </a:lnTo>
                    <a:lnTo>
                      <a:pt x="2" y="256"/>
                    </a:lnTo>
                    <a:lnTo>
                      <a:pt x="0" y="244"/>
                    </a:lnTo>
                    <a:lnTo>
                      <a:pt x="0" y="232"/>
                    </a:lnTo>
                    <a:lnTo>
                      <a:pt x="0" y="220"/>
                    </a:lnTo>
                    <a:lnTo>
                      <a:pt x="2" y="208"/>
                    </a:lnTo>
                    <a:lnTo>
                      <a:pt x="3" y="197"/>
                    </a:lnTo>
                    <a:lnTo>
                      <a:pt x="5" y="186"/>
                    </a:lnTo>
                    <a:lnTo>
                      <a:pt x="8" y="174"/>
                    </a:lnTo>
                    <a:lnTo>
                      <a:pt x="11" y="163"/>
                    </a:lnTo>
                    <a:lnTo>
                      <a:pt x="15" y="153"/>
                    </a:lnTo>
                    <a:lnTo>
                      <a:pt x="19" y="142"/>
                    </a:lnTo>
                    <a:lnTo>
                      <a:pt x="24" y="132"/>
                    </a:lnTo>
                    <a:lnTo>
                      <a:pt x="29" y="122"/>
                    </a:lnTo>
                    <a:lnTo>
                      <a:pt x="35" y="112"/>
                    </a:lnTo>
                    <a:lnTo>
                      <a:pt x="42" y="103"/>
                    </a:lnTo>
                    <a:lnTo>
                      <a:pt x="49" y="93"/>
                    </a:lnTo>
                    <a:lnTo>
                      <a:pt x="56" y="84"/>
                    </a:lnTo>
                    <a:lnTo>
                      <a:pt x="64" y="76"/>
                    </a:lnTo>
                    <a:lnTo>
                      <a:pt x="72" y="68"/>
                    </a:lnTo>
                    <a:lnTo>
                      <a:pt x="80" y="60"/>
                    </a:lnTo>
                    <a:lnTo>
                      <a:pt x="88" y="53"/>
                    </a:lnTo>
                    <a:lnTo>
                      <a:pt x="98" y="46"/>
                    </a:lnTo>
                    <a:lnTo>
                      <a:pt x="108" y="40"/>
                    </a:lnTo>
                    <a:lnTo>
                      <a:pt x="118" y="34"/>
                    </a:lnTo>
                    <a:lnTo>
                      <a:pt x="127" y="28"/>
                    </a:lnTo>
                    <a:lnTo>
                      <a:pt x="138" y="23"/>
                    </a:lnTo>
                    <a:lnTo>
                      <a:pt x="148" y="19"/>
                    </a:lnTo>
                    <a:lnTo>
                      <a:pt x="160" y="14"/>
                    </a:lnTo>
                    <a:lnTo>
                      <a:pt x="171" y="10"/>
                    </a:lnTo>
                    <a:lnTo>
                      <a:pt x="183" y="8"/>
                    </a:lnTo>
                    <a:lnTo>
                      <a:pt x="194" y="5"/>
                    </a:lnTo>
                    <a:lnTo>
                      <a:pt x="206" y="3"/>
                    </a:lnTo>
                    <a:lnTo>
                      <a:pt x="218" y="1"/>
                    </a:lnTo>
                    <a:lnTo>
                      <a:pt x="231" y="0"/>
                    </a:lnTo>
                    <a:lnTo>
                      <a:pt x="243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8" name="Freeform 22"/>
              <p:cNvSpPr>
                <a:spLocks/>
              </p:cNvSpPr>
              <p:nvPr/>
            </p:nvSpPr>
            <p:spPr bwMode="auto">
              <a:xfrm>
                <a:off x="1275" y="2637"/>
                <a:ext cx="153" cy="357"/>
              </a:xfrm>
              <a:custGeom>
                <a:avLst/>
                <a:gdLst>
                  <a:gd name="T0" fmla="*/ 120 w 153"/>
                  <a:gd name="T1" fmla="*/ 351 h 357"/>
                  <a:gd name="T2" fmla="*/ 106 w 153"/>
                  <a:gd name="T3" fmla="*/ 340 h 357"/>
                  <a:gd name="T4" fmla="*/ 93 w 153"/>
                  <a:gd name="T5" fmla="*/ 328 h 357"/>
                  <a:gd name="T6" fmla="*/ 80 w 153"/>
                  <a:gd name="T7" fmla="*/ 316 h 357"/>
                  <a:gd name="T8" fmla="*/ 69 w 153"/>
                  <a:gd name="T9" fmla="*/ 302 h 357"/>
                  <a:gd name="T10" fmla="*/ 58 w 153"/>
                  <a:gd name="T11" fmla="*/ 288 h 357"/>
                  <a:gd name="T12" fmla="*/ 49 w 153"/>
                  <a:gd name="T13" fmla="*/ 274 h 357"/>
                  <a:gd name="T14" fmla="*/ 39 w 153"/>
                  <a:gd name="T15" fmla="*/ 259 h 357"/>
                  <a:gd name="T16" fmla="*/ 31 w 153"/>
                  <a:gd name="T17" fmla="*/ 244 h 357"/>
                  <a:gd name="T18" fmla="*/ 23 w 153"/>
                  <a:gd name="T19" fmla="*/ 228 h 357"/>
                  <a:gd name="T20" fmla="*/ 17 w 153"/>
                  <a:gd name="T21" fmla="*/ 211 h 357"/>
                  <a:gd name="T22" fmla="*/ 11 w 153"/>
                  <a:gd name="T23" fmla="*/ 194 h 357"/>
                  <a:gd name="T24" fmla="*/ 7 w 153"/>
                  <a:gd name="T25" fmla="*/ 177 h 357"/>
                  <a:gd name="T26" fmla="*/ 4 w 153"/>
                  <a:gd name="T27" fmla="*/ 159 h 357"/>
                  <a:gd name="T28" fmla="*/ 2 w 153"/>
                  <a:gd name="T29" fmla="*/ 140 h 357"/>
                  <a:gd name="T30" fmla="*/ 0 w 153"/>
                  <a:gd name="T31" fmla="*/ 123 h 357"/>
                  <a:gd name="T32" fmla="*/ 0 w 153"/>
                  <a:gd name="T33" fmla="*/ 106 h 357"/>
                  <a:gd name="T34" fmla="*/ 1 w 153"/>
                  <a:gd name="T35" fmla="*/ 91 h 357"/>
                  <a:gd name="T36" fmla="*/ 3 w 153"/>
                  <a:gd name="T37" fmla="*/ 76 h 357"/>
                  <a:gd name="T38" fmla="*/ 4 w 153"/>
                  <a:gd name="T39" fmla="*/ 62 h 357"/>
                  <a:gd name="T40" fmla="*/ 8 w 153"/>
                  <a:gd name="T41" fmla="*/ 47 h 357"/>
                  <a:gd name="T42" fmla="*/ 11 w 153"/>
                  <a:gd name="T43" fmla="*/ 34 h 357"/>
                  <a:gd name="T44" fmla="*/ 15 w 153"/>
                  <a:gd name="T45" fmla="*/ 19 h 357"/>
                  <a:gd name="T46" fmla="*/ 20 w 153"/>
                  <a:gd name="T47" fmla="*/ 7 h 357"/>
                  <a:gd name="T48" fmla="*/ 62 w 153"/>
                  <a:gd name="T49" fmla="*/ 14 h 357"/>
                  <a:gd name="T50" fmla="*/ 57 w 153"/>
                  <a:gd name="T51" fmla="*/ 26 h 357"/>
                  <a:gd name="T52" fmla="*/ 53 w 153"/>
                  <a:gd name="T53" fmla="*/ 38 h 357"/>
                  <a:gd name="T54" fmla="*/ 50 w 153"/>
                  <a:gd name="T55" fmla="*/ 50 h 357"/>
                  <a:gd name="T56" fmla="*/ 47 w 153"/>
                  <a:gd name="T57" fmla="*/ 63 h 357"/>
                  <a:gd name="T58" fmla="*/ 44 w 153"/>
                  <a:gd name="T59" fmla="*/ 74 h 357"/>
                  <a:gd name="T60" fmla="*/ 42 w 153"/>
                  <a:gd name="T61" fmla="*/ 87 h 357"/>
                  <a:gd name="T62" fmla="*/ 42 w 153"/>
                  <a:gd name="T63" fmla="*/ 100 h 357"/>
                  <a:gd name="T64" fmla="*/ 42 w 153"/>
                  <a:gd name="T65" fmla="*/ 113 h 357"/>
                  <a:gd name="T66" fmla="*/ 42 w 153"/>
                  <a:gd name="T67" fmla="*/ 129 h 357"/>
                  <a:gd name="T68" fmla="*/ 43 w 153"/>
                  <a:gd name="T69" fmla="*/ 146 h 357"/>
                  <a:gd name="T70" fmla="*/ 46 w 153"/>
                  <a:gd name="T71" fmla="*/ 161 h 357"/>
                  <a:gd name="T72" fmla="*/ 50 w 153"/>
                  <a:gd name="T73" fmla="*/ 176 h 357"/>
                  <a:gd name="T74" fmla="*/ 54 w 153"/>
                  <a:gd name="T75" fmla="*/ 191 h 357"/>
                  <a:gd name="T76" fmla="*/ 58 w 153"/>
                  <a:gd name="T77" fmla="*/ 206 h 357"/>
                  <a:gd name="T78" fmla="*/ 65 w 153"/>
                  <a:gd name="T79" fmla="*/ 220 h 357"/>
                  <a:gd name="T80" fmla="*/ 72 w 153"/>
                  <a:gd name="T81" fmla="*/ 233 h 357"/>
                  <a:gd name="T82" fmla="*/ 79 w 153"/>
                  <a:gd name="T83" fmla="*/ 246 h 357"/>
                  <a:gd name="T84" fmla="*/ 88 w 153"/>
                  <a:gd name="T85" fmla="*/ 260 h 357"/>
                  <a:gd name="T86" fmla="*/ 96 w 153"/>
                  <a:gd name="T87" fmla="*/ 272 h 357"/>
                  <a:gd name="T88" fmla="*/ 106 w 153"/>
                  <a:gd name="T89" fmla="*/ 283 h 357"/>
                  <a:gd name="T90" fmla="*/ 117 w 153"/>
                  <a:gd name="T91" fmla="*/ 294 h 357"/>
                  <a:gd name="T92" fmla="*/ 128 w 153"/>
                  <a:gd name="T93" fmla="*/ 305 h 357"/>
                  <a:gd name="T94" fmla="*/ 140 w 153"/>
                  <a:gd name="T95" fmla="*/ 316 h 357"/>
                  <a:gd name="T96" fmla="*/ 152 w 153"/>
                  <a:gd name="T97" fmla="*/ 32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3" h="357">
                    <a:moveTo>
                      <a:pt x="127" y="356"/>
                    </a:moveTo>
                    <a:lnTo>
                      <a:pt x="120" y="351"/>
                    </a:lnTo>
                    <a:lnTo>
                      <a:pt x="113" y="345"/>
                    </a:lnTo>
                    <a:lnTo>
                      <a:pt x="106" y="340"/>
                    </a:lnTo>
                    <a:lnTo>
                      <a:pt x="100" y="334"/>
                    </a:lnTo>
                    <a:lnTo>
                      <a:pt x="93" y="328"/>
                    </a:lnTo>
                    <a:lnTo>
                      <a:pt x="87" y="321"/>
                    </a:lnTo>
                    <a:lnTo>
                      <a:pt x="80" y="316"/>
                    </a:lnTo>
                    <a:lnTo>
                      <a:pt x="75" y="309"/>
                    </a:lnTo>
                    <a:lnTo>
                      <a:pt x="69" y="302"/>
                    </a:lnTo>
                    <a:lnTo>
                      <a:pt x="64" y="295"/>
                    </a:lnTo>
                    <a:lnTo>
                      <a:pt x="58" y="288"/>
                    </a:lnTo>
                    <a:lnTo>
                      <a:pt x="53" y="281"/>
                    </a:lnTo>
                    <a:lnTo>
                      <a:pt x="49" y="274"/>
                    </a:lnTo>
                    <a:lnTo>
                      <a:pt x="43" y="266"/>
                    </a:lnTo>
                    <a:lnTo>
                      <a:pt x="39" y="259"/>
                    </a:lnTo>
                    <a:lnTo>
                      <a:pt x="34" y="251"/>
                    </a:lnTo>
                    <a:lnTo>
                      <a:pt x="31" y="244"/>
                    </a:lnTo>
                    <a:lnTo>
                      <a:pt x="27" y="235"/>
                    </a:lnTo>
                    <a:lnTo>
                      <a:pt x="23" y="228"/>
                    </a:lnTo>
                    <a:lnTo>
                      <a:pt x="19" y="219"/>
                    </a:lnTo>
                    <a:lnTo>
                      <a:pt x="17" y="211"/>
                    </a:lnTo>
                    <a:lnTo>
                      <a:pt x="14" y="202"/>
                    </a:lnTo>
                    <a:lnTo>
                      <a:pt x="11" y="194"/>
                    </a:lnTo>
                    <a:lnTo>
                      <a:pt x="9" y="185"/>
                    </a:lnTo>
                    <a:lnTo>
                      <a:pt x="7" y="177"/>
                    </a:lnTo>
                    <a:lnTo>
                      <a:pt x="5" y="168"/>
                    </a:lnTo>
                    <a:lnTo>
                      <a:pt x="4" y="159"/>
                    </a:lnTo>
                    <a:lnTo>
                      <a:pt x="3" y="150"/>
                    </a:lnTo>
                    <a:lnTo>
                      <a:pt x="2" y="140"/>
                    </a:lnTo>
                    <a:lnTo>
                      <a:pt x="1" y="132"/>
                    </a:lnTo>
                    <a:lnTo>
                      <a:pt x="0" y="123"/>
                    </a:lnTo>
                    <a:lnTo>
                      <a:pt x="0" y="113"/>
                    </a:lnTo>
                    <a:lnTo>
                      <a:pt x="0" y="106"/>
                    </a:lnTo>
                    <a:lnTo>
                      <a:pt x="1" y="98"/>
                    </a:lnTo>
                    <a:lnTo>
                      <a:pt x="1" y="91"/>
                    </a:lnTo>
                    <a:lnTo>
                      <a:pt x="2" y="84"/>
                    </a:lnTo>
                    <a:lnTo>
                      <a:pt x="3" y="76"/>
                    </a:lnTo>
                    <a:lnTo>
                      <a:pt x="4" y="69"/>
                    </a:lnTo>
                    <a:lnTo>
                      <a:pt x="4" y="62"/>
                    </a:lnTo>
                    <a:lnTo>
                      <a:pt x="6" y="55"/>
                    </a:lnTo>
                    <a:lnTo>
                      <a:pt x="8" y="47"/>
                    </a:lnTo>
                    <a:lnTo>
                      <a:pt x="9" y="41"/>
                    </a:lnTo>
                    <a:lnTo>
                      <a:pt x="11" y="34"/>
                    </a:lnTo>
                    <a:lnTo>
                      <a:pt x="13" y="26"/>
                    </a:lnTo>
                    <a:lnTo>
                      <a:pt x="15" y="19"/>
                    </a:lnTo>
                    <a:lnTo>
                      <a:pt x="18" y="14"/>
                    </a:lnTo>
                    <a:lnTo>
                      <a:pt x="20" y="7"/>
                    </a:lnTo>
                    <a:lnTo>
                      <a:pt x="23" y="0"/>
                    </a:lnTo>
                    <a:lnTo>
                      <a:pt x="62" y="14"/>
                    </a:lnTo>
                    <a:lnTo>
                      <a:pt x="59" y="20"/>
                    </a:lnTo>
                    <a:lnTo>
                      <a:pt x="57" y="26"/>
                    </a:lnTo>
                    <a:lnTo>
                      <a:pt x="55" y="32"/>
                    </a:lnTo>
                    <a:lnTo>
                      <a:pt x="53" y="38"/>
                    </a:lnTo>
                    <a:lnTo>
                      <a:pt x="51" y="44"/>
                    </a:lnTo>
                    <a:lnTo>
                      <a:pt x="50" y="50"/>
                    </a:lnTo>
                    <a:lnTo>
                      <a:pt x="48" y="56"/>
                    </a:lnTo>
                    <a:lnTo>
                      <a:pt x="47" y="63"/>
                    </a:lnTo>
                    <a:lnTo>
                      <a:pt x="45" y="69"/>
                    </a:lnTo>
                    <a:lnTo>
                      <a:pt x="44" y="74"/>
                    </a:lnTo>
                    <a:lnTo>
                      <a:pt x="43" y="81"/>
                    </a:lnTo>
                    <a:lnTo>
                      <a:pt x="42" y="87"/>
                    </a:lnTo>
                    <a:lnTo>
                      <a:pt x="42" y="94"/>
                    </a:lnTo>
                    <a:lnTo>
                      <a:pt x="42" y="100"/>
                    </a:lnTo>
                    <a:lnTo>
                      <a:pt x="42" y="107"/>
                    </a:lnTo>
                    <a:lnTo>
                      <a:pt x="42" y="113"/>
                    </a:lnTo>
                    <a:lnTo>
                      <a:pt x="42" y="121"/>
                    </a:lnTo>
                    <a:lnTo>
                      <a:pt x="42" y="129"/>
                    </a:lnTo>
                    <a:lnTo>
                      <a:pt x="42" y="137"/>
                    </a:lnTo>
                    <a:lnTo>
                      <a:pt x="43" y="146"/>
                    </a:lnTo>
                    <a:lnTo>
                      <a:pt x="44" y="153"/>
                    </a:lnTo>
                    <a:lnTo>
                      <a:pt x="46" y="161"/>
                    </a:lnTo>
                    <a:lnTo>
                      <a:pt x="48" y="168"/>
                    </a:lnTo>
                    <a:lnTo>
                      <a:pt x="50" y="176"/>
                    </a:lnTo>
                    <a:lnTo>
                      <a:pt x="51" y="184"/>
                    </a:lnTo>
                    <a:lnTo>
                      <a:pt x="54" y="191"/>
                    </a:lnTo>
                    <a:lnTo>
                      <a:pt x="56" y="198"/>
                    </a:lnTo>
                    <a:lnTo>
                      <a:pt x="58" y="206"/>
                    </a:lnTo>
                    <a:lnTo>
                      <a:pt x="62" y="212"/>
                    </a:lnTo>
                    <a:lnTo>
                      <a:pt x="65" y="220"/>
                    </a:lnTo>
                    <a:lnTo>
                      <a:pt x="68" y="227"/>
                    </a:lnTo>
                    <a:lnTo>
                      <a:pt x="72" y="233"/>
                    </a:lnTo>
                    <a:lnTo>
                      <a:pt x="75" y="239"/>
                    </a:lnTo>
                    <a:lnTo>
                      <a:pt x="79" y="246"/>
                    </a:lnTo>
                    <a:lnTo>
                      <a:pt x="83" y="253"/>
                    </a:lnTo>
                    <a:lnTo>
                      <a:pt x="88" y="260"/>
                    </a:lnTo>
                    <a:lnTo>
                      <a:pt x="92" y="266"/>
                    </a:lnTo>
                    <a:lnTo>
                      <a:pt x="96" y="272"/>
                    </a:lnTo>
                    <a:lnTo>
                      <a:pt x="102" y="277"/>
                    </a:lnTo>
                    <a:lnTo>
                      <a:pt x="106" y="283"/>
                    </a:lnTo>
                    <a:lnTo>
                      <a:pt x="111" y="289"/>
                    </a:lnTo>
                    <a:lnTo>
                      <a:pt x="117" y="294"/>
                    </a:lnTo>
                    <a:lnTo>
                      <a:pt x="122" y="300"/>
                    </a:lnTo>
                    <a:lnTo>
                      <a:pt x="128" y="305"/>
                    </a:lnTo>
                    <a:lnTo>
                      <a:pt x="134" y="310"/>
                    </a:lnTo>
                    <a:lnTo>
                      <a:pt x="140" y="316"/>
                    </a:lnTo>
                    <a:lnTo>
                      <a:pt x="146" y="320"/>
                    </a:lnTo>
                    <a:lnTo>
                      <a:pt x="152" y="325"/>
                    </a:lnTo>
                    <a:lnTo>
                      <a:pt x="127" y="356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39" name="Freeform 23"/>
              <p:cNvSpPr>
                <a:spLocks/>
              </p:cNvSpPr>
              <p:nvPr/>
            </p:nvSpPr>
            <p:spPr bwMode="auto">
              <a:xfrm>
                <a:off x="1275" y="2637"/>
                <a:ext cx="153" cy="357"/>
              </a:xfrm>
              <a:custGeom>
                <a:avLst/>
                <a:gdLst>
                  <a:gd name="T0" fmla="*/ 120 w 153"/>
                  <a:gd name="T1" fmla="*/ 351 h 357"/>
                  <a:gd name="T2" fmla="*/ 106 w 153"/>
                  <a:gd name="T3" fmla="*/ 340 h 357"/>
                  <a:gd name="T4" fmla="*/ 93 w 153"/>
                  <a:gd name="T5" fmla="*/ 328 h 357"/>
                  <a:gd name="T6" fmla="*/ 80 w 153"/>
                  <a:gd name="T7" fmla="*/ 316 h 357"/>
                  <a:gd name="T8" fmla="*/ 69 w 153"/>
                  <a:gd name="T9" fmla="*/ 302 h 357"/>
                  <a:gd name="T10" fmla="*/ 58 w 153"/>
                  <a:gd name="T11" fmla="*/ 288 h 357"/>
                  <a:gd name="T12" fmla="*/ 49 w 153"/>
                  <a:gd name="T13" fmla="*/ 274 h 357"/>
                  <a:gd name="T14" fmla="*/ 39 w 153"/>
                  <a:gd name="T15" fmla="*/ 259 h 357"/>
                  <a:gd name="T16" fmla="*/ 31 w 153"/>
                  <a:gd name="T17" fmla="*/ 244 h 357"/>
                  <a:gd name="T18" fmla="*/ 23 w 153"/>
                  <a:gd name="T19" fmla="*/ 228 h 357"/>
                  <a:gd name="T20" fmla="*/ 17 w 153"/>
                  <a:gd name="T21" fmla="*/ 211 h 357"/>
                  <a:gd name="T22" fmla="*/ 11 w 153"/>
                  <a:gd name="T23" fmla="*/ 194 h 357"/>
                  <a:gd name="T24" fmla="*/ 7 w 153"/>
                  <a:gd name="T25" fmla="*/ 177 h 357"/>
                  <a:gd name="T26" fmla="*/ 4 w 153"/>
                  <a:gd name="T27" fmla="*/ 159 h 357"/>
                  <a:gd name="T28" fmla="*/ 2 w 153"/>
                  <a:gd name="T29" fmla="*/ 140 h 357"/>
                  <a:gd name="T30" fmla="*/ 0 w 153"/>
                  <a:gd name="T31" fmla="*/ 123 h 357"/>
                  <a:gd name="T32" fmla="*/ 0 w 153"/>
                  <a:gd name="T33" fmla="*/ 106 h 357"/>
                  <a:gd name="T34" fmla="*/ 1 w 153"/>
                  <a:gd name="T35" fmla="*/ 91 h 357"/>
                  <a:gd name="T36" fmla="*/ 3 w 153"/>
                  <a:gd name="T37" fmla="*/ 76 h 357"/>
                  <a:gd name="T38" fmla="*/ 4 w 153"/>
                  <a:gd name="T39" fmla="*/ 62 h 357"/>
                  <a:gd name="T40" fmla="*/ 8 w 153"/>
                  <a:gd name="T41" fmla="*/ 47 h 357"/>
                  <a:gd name="T42" fmla="*/ 11 w 153"/>
                  <a:gd name="T43" fmla="*/ 34 h 357"/>
                  <a:gd name="T44" fmla="*/ 15 w 153"/>
                  <a:gd name="T45" fmla="*/ 19 h 357"/>
                  <a:gd name="T46" fmla="*/ 20 w 153"/>
                  <a:gd name="T47" fmla="*/ 7 h 357"/>
                  <a:gd name="T48" fmla="*/ 62 w 153"/>
                  <a:gd name="T49" fmla="*/ 14 h 357"/>
                  <a:gd name="T50" fmla="*/ 57 w 153"/>
                  <a:gd name="T51" fmla="*/ 26 h 357"/>
                  <a:gd name="T52" fmla="*/ 53 w 153"/>
                  <a:gd name="T53" fmla="*/ 38 h 357"/>
                  <a:gd name="T54" fmla="*/ 50 w 153"/>
                  <a:gd name="T55" fmla="*/ 50 h 357"/>
                  <a:gd name="T56" fmla="*/ 47 w 153"/>
                  <a:gd name="T57" fmla="*/ 63 h 357"/>
                  <a:gd name="T58" fmla="*/ 44 w 153"/>
                  <a:gd name="T59" fmla="*/ 74 h 357"/>
                  <a:gd name="T60" fmla="*/ 42 w 153"/>
                  <a:gd name="T61" fmla="*/ 87 h 357"/>
                  <a:gd name="T62" fmla="*/ 42 w 153"/>
                  <a:gd name="T63" fmla="*/ 100 h 357"/>
                  <a:gd name="T64" fmla="*/ 42 w 153"/>
                  <a:gd name="T65" fmla="*/ 113 h 357"/>
                  <a:gd name="T66" fmla="*/ 42 w 153"/>
                  <a:gd name="T67" fmla="*/ 129 h 357"/>
                  <a:gd name="T68" fmla="*/ 43 w 153"/>
                  <a:gd name="T69" fmla="*/ 146 h 357"/>
                  <a:gd name="T70" fmla="*/ 46 w 153"/>
                  <a:gd name="T71" fmla="*/ 161 h 357"/>
                  <a:gd name="T72" fmla="*/ 50 w 153"/>
                  <a:gd name="T73" fmla="*/ 176 h 357"/>
                  <a:gd name="T74" fmla="*/ 54 w 153"/>
                  <a:gd name="T75" fmla="*/ 191 h 357"/>
                  <a:gd name="T76" fmla="*/ 58 w 153"/>
                  <a:gd name="T77" fmla="*/ 206 h 357"/>
                  <a:gd name="T78" fmla="*/ 65 w 153"/>
                  <a:gd name="T79" fmla="*/ 220 h 357"/>
                  <a:gd name="T80" fmla="*/ 72 w 153"/>
                  <a:gd name="T81" fmla="*/ 233 h 357"/>
                  <a:gd name="T82" fmla="*/ 79 w 153"/>
                  <a:gd name="T83" fmla="*/ 246 h 357"/>
                  <a:gd name="T84" fmla="*/ 88 w 153"/>
                  <a:gd name="T85" fmla="*/ 260 h 357"/>
                  <a:gd name="T86" fmla="*/ 96 w 153"/>
                  <a:gd name="T87" fmla="*/ 272 h 357"/>
                  <a:gd name="T88" fmla="*/ 106 w 153"/>
                  <a:gd name="T89" fmla="*/ 283 h 357"/>
                  <a:gd name="T90" fmla="*/ 117 w 153"/>
                  <a:gd name="T91" fmla="*/ 294 h 357"/>
                  <a:gd name="T92" fmla="*/ 128 w 153"/>
                  <a:gd name="T93" fmla="*/ 305 h 357"/>
                  <a:gd name="T94" fmla="*/ 140 w 153"/>
                  <a:gd name="T95" fmla="*/ 316 h 357"/>
                  <a:gd name="T96" fmla="*/ 152 w 153"/>
                  <a:gd name="T97" fmla="*/ 325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3" h="357">
                    <a:moveTo>
                      <a:pt x="127" y="356"/>
                    </a:moveTo>
                    <a:lnTo>
                      <a:pt x="120" y="351"/>
                    </a:lnTo>
                    <a:lnTo>
                      <a:pt x="113" y="345"/>
                    </a:lnTo>
                    <a:lnTo>
                      <a:pt x="106" y="340"/>
                    </a:lnTo>
                    <a:lnTo>
                      <a:pt x="100" y="334"/>
                    </a:lnTo>
                    <a:lnTo>
                      <a:pt x="93" y="328"/>
                    </a:lnTo>
                    <a:lnTo>
                      <a:pt x="87" y="321"/>
                    </a:lnTo>
                    <a:lnTo>
                      <a:pt x="80" y="316"/>
                    </a:lnTo>
                    <a:lnTo>
                      <a:pt x="75" y="309"/>
                    </a:lnTo>
                    <a:lnTo>
                      <a:pt x="69" y="302"/>
                    </a:lnTo>
                    <a:lnTo>
                      <a:pt x="64" y="295"/>
                    </a:lnTo>
                    <a:lnTo>
                      <a:pt x="58" y="288"/>
                    </a:lnTo>
                    <a:lnTo>
                      <a:pt x="53" y="281"/>
                    </a:lnTo>
                    <a:lnTo>
                      <a:pt x="49" y="274"/>
                    </a:lnTo>
                    <a:lnTo>
                      <a:pt x="43" y="266"/>
                    </a:lnTo>
                    <a:lnTo>
                      <a:pt x="39" y="259"/>
                    </a:lnTo>
                    <a:lnTo>
                      <a:pt x="34" y="251"/>
                    </a:lnTo>
                    <a:lnTo>
                      <a:pt x="31" y="244"/>
                    </a:lnTo>
                    <a:lnTo>
                      <a:pt x="27" y="235"/>
                    </a:lnTo>
                    <a:lnTo>
                      <a:pt x="23" y="228"/>
                    </a:lnTo>
                    <a:lnTo>
                      <a:pt x="19" y="219"/>
                    </a:lnTo>
                    <a:lnTo>
                      <a:pt x="17" y="211"/>
                    </a:lnTo>
                    <a:lnTo>
                      <a:pt x="14" y="202"/>
                    </a:lnTo>
                    <a:lnTo>
                      <a:pt x="11" y="194"/>
                    </a:lnTo>
                    <a:lnTo>
                      <a:pt x="9" y="185"/>
                    </a:lnTo>
                    <a:lnTo>
                      <a:pt x="7" y="177"/>
                    </a:lnTo>
                    <a:lnTo>
                      <a:pt x="5" y="168"/>
                    </a:lnTo>
                    <a:lnTo>
                      <a:pt x="4" y="159"/>
                    </a:lnTo>
                    <a:lnTo>
                      <a:pt x="3" y="150"/>
                    </a:lnTo>
                    <a:lnTo>
                      <a:pt x="2" y="140"/>
                    </a:lnTo>
                    <a:lnTo>
                      <a:pt x="1" y="132"/>
                    </a:lnTo>
                    <a:lnTo>
                      <a:pt x="0" y="123"/>
                    </a:lnTo>
                    <a:lnTo>
                      <a:pt x="0" y="113"/>
                    </a:lnTo>
                    <a:lnTo>
                      <a:pt x="0" y="106"/>
                    </a:lnTo>
                    <a:lnTo>
                      <a:pt x="1" y="98"/>
                    </a:lnTo>
                    <a:lnTo>
                      <a:pt x="1" y="91"/>
                    </a:lnTo>
                    <a:lnTo>
                      <a:pt x="2" y="84"/>
                    </a:lnTo>
                    <a:lnTo>
                      <a:pt x="3" y="76"/>
                    </a:lnTo>
                    <a:lnTo>
                      <a:pt x="4" y="69"/>
                    </a:lnTo>
                    <a:lnTo>
                      <a:pt x="4" y="62"/>
                    </a:lnTo>
                    <a:lnTo>
                      <a:pt x="6" y="55"/>
                    </a:lnTo>
                    <a:lnTo>
                      <a:pt x="8" y="47"/>
                    </a:lnTo>
                    <a:lnTo>
                      <a:pt x="9" y="41"/>
                    </a:lnTo>
                    <a:lnTo>
                      <a:pt x="11" y="34"/>
                    </a:lnTo>
                    <a:lnTo>
                      <a:pt x="13" y="26"/>
                    </a:lnTo>
                    <a:lnTo>
                      <a:pt x="15" y="19"/>
                    </a:lnTo>
                    <a:lnTo>
                      <a:pt x="18" y="14"/>
                    </a:lnTo>
                    <a:lnTo>
                      <a:pt x="20" y="7"/>
                    </a:lnTo>
                    <a:lnTo>
                      <a:pt x="23" y="0"/>
                    </a:lnTo>
                    <a:lnTo>
                      <a:pt x="62" y="14"/>
                    </a:lnTo>
                    <a:lnTo>
                      <a:pt x="59" y="20"/>
                    </a:lnTo>
                    <a:lnTo>
                      <a:pt x="57" y="26"/>
                    </a:lnTo>
                    <a:lnTo>
                      <a:pt x="55" y="32"/>
                    </a:lnTo>
                    <a:lnTo>
                      <a:pt x="53" y="38"/>
                    </a:lnTo>
                    <a:lnTo>
                      <a:pt x="51" y="44"/>
                    </a:lnTo>
                    <a:lnTo>
                      <a:pt x="50" y="50"/>
                    </a:lnTo>
                    <a:lnTo>
                      <a:pt x="48" y="56"/>
                    </a:lnTo>
                    <a:lnTo>
                      <a:pt x="47" y="63"/>
                    </a:lnTo>
                    <a:lnTo>
                      <a:pt x="45" y="69"/>
                    </a:lnTo>
                    <a:lnTo>
                      <a:pt x="44" y="74"/>
                    </a:lnTo>
                    <a:lnTo>
                      <a:pt x="43" y="81"/>
                    </a:lnTo>
                    <a:lnTo>
                      <a:pt x="42" y="87"/>
                    </a:lnTo>
                    <a:lnTo>
                      <a:pt x="42" y="94"/>
                    </a:lnTo>
                    <a:lnTo>
                      <a:pt x="42" y="100"/>
                    </a:lnTo>
                    <a:lnTo>
                      <a:pt x="42" y="107"/>
                    </a:lnTo>
                    <a:lnTo>
                      <a:pt x="42" y="113"/>
                    </a:lnTo>
                    <a:lnTo>
                      <a:pt x="42" y="121"/>
                    </a:lnTo>
                    <a:lnTo>
                      <a:pt x="42" y="129"/>
                    </a:lnTo>
                    <a:lnTo>
                      <a:pt x="42" y="137"/>
                    </a:lnTo>
                    <a:lnTo>
                      <a:pt x="43" y="146"/>
                    </a:lnTo>
                    <a:lnTo>
                      <a:pt x="44" y="153"/>
                    </a:lnTo>
                    <a:lnTo>
                      <a:pt x="46" y="161"/>
                    </a:lnTo>
                    <a:lnTo>
                      <a:pt x="48" y="168"/>
                    </a:lnTo>
                    <a:lnTo>
                      <a:pt x="50" y="176"/>
                    </a:lnTo>
                    <a:lnTo>
                      <a:pt x="51" y="184"/>
                    </a:lnTo>
                    <a:lnTo>
                      <a:pt x="54" y="191"/>
                    </a:lnTo>
                    <a:lnTo>
                      <a:pt x="56" y="198"/>
                    </a:lnTo>
                    <a:lnTo>
                      <a:pt x="58" y="206"/>
                    </a:lnTo>
                    <a:lnTo>
                      <a:pt x="62" y="212"/>
                    </a:lnTo>
                    <a:lnTo>
                      <a:pt x="65" y="220"/>
                    </a:lnTo>
                    <a:lnTo>
                      <a:pt x="68" y="227"/>
                    </a:lnTo>
                    <a:lnTo>
                      <a:pt x="72" y="233"/>
                    </a:lnTo>
                    <a:lnTo>
                      <a:pt x="75" y="239"/>
                    </a:lnTo>
                    <a:lnTo>
                      <a:pt x="79" y="246"/>
                    </a:lnTo>
                    <a:lnTo>
                      <a:pt x="83" y="253"/>
                    </a:lnTo>
                    <a:lnTo>
                      <a:pt x="88" y="260"/>
                    </a:lnTo>
                    <a:lnTo>
                      <a:pt x="92" y="266"/>
                    </a:lnTo>
                    <a:lnTo>
                      <a:pt x="96" y="272"/>
                    </a:lnTo>
                    <a:lnTo>
                      <a:pt x="102" y="277"/>
                    </a:lnTo>
                    <a:lnTo>
                      <a:pt x="106" y="283"/>
                    </a:lnTo>
                    <a:lnTo>
                      <a:pt x="111" y="289"/>
                    </a:lnTo>
                    <a:lnTo>
                      <a:pt x="117" y="294"/>
                    </a:lnTo>
                    <a:lnTo>
                      <a:pt x="122" y="300"/>
                    </a:lnTo>
                    <a:lnTo>
                      <a:pt x="128" y="305"/>
                    </a:lnTo>
                    <a:lnTo>
                      <a:pt x="134" y="310"/>
                    </a:lnTo>
                    <a:lnTo>
                      <a:pt x="140" y="316"/>
                    </a:lnTo>
                    <a:lnTo>
                      <a:pt x="146" y="320"/>
                    </a:lnTo>
                    <a:lnTo>
                      <a:pt x="152" y="325"/>
                    </a:lnTo>
                    <a:lnTo>
                      <a:pt x="127" y="356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0" name="Freeform 24"/>
              <p:cNvSpPr>
                <a:spLocks/>
              </p:cNvSpPr>
              <p:nvPr/>
            </p:nvSpPr>
            <p:spPr bwMode="auto">
              <a:xfrm>
                <a:off x="1406" y="2450"/>
                <a:ext cx="150" cy="89"/>
              </a:xfrm>
              <a:custGeom>
                <a:avLst/>
                <a:gdLst>
                  <a:gd name="T0" fmla="*/ 0 w 150"/>
                  <a:gd name="T1" fmla="*/ 56 h 89"/>
                  <a:gd name="T2" fmla="*/ 8 w 150"/>
                  <a:gd name="T3" fmla="*/ 51 h 89"/>
                  <a:gd name="T4" fmla="*/ 16 w 150"/>
                  <a:gd name="T5" fmla="*/ 46 h 89"/>
                  <a:gd name="T6" fmla="*/ 24 w 150"/>
                  <a:gd name="T7" fmla="*/ 41 h 89"/>
                  <a:gd name="T8" fmla="*/ 33 w 150"/>
                  <a:gd name="T9" fmla="*/ 36 h 89"/>
                  <a:gd name="T10" fmla="*/ 41 w 150"/>
                  <a:gd name="T11" fmla="*/ 31 h 89"/>
                  <a:gd name="T12" fmla="*/ 49 w 150"/>
                  <a:gd name="T13" fmla="*/ 27 h 89"/>
                  <a:gd name="T14" fmla="*/ 58 w 150"/>
                  <a:gd name="T15" fmla="*/ 24 h 89"/>
                  <a:gd name="T16" fmla="*/ 68 w 150"/>
                  <a:gd name="T17" fmla="*/ 19 h 89"/>
                  <a:gd name="T18" fmla="*/ 76 w 150"/>
                  <a:gd name="T19" fmla="*/ 16 h 89"/>
                  <a:gd name="T20" fmla="*/ 86 w 150"/>
                  <a:gd name="T21" fmla="*/ 14 h 89"/>
                  <a:gd name="T22" fmla="*/ 95 w 150"/>
                  <a:gd name="T23" fmla="*/ 10 h 89"/>
                  <a:gd name="T24" fmla="*/ 104 w 150"/>
                  <a:gd name="T25" fmla="*/ 8 h 89"/>
                  <a:gd name="T26" fmla="*/ 114 w 150"/>
                  <a:gd name="T27" fmla="*/ 6 h 89"/>
                  <a:gd name="T28" fmla="*/ 124 w 150"/>
                  <a:gd name="T29" fmla="*/ 3 h 89"/>
                  <a:gd name="T30" fmla="*/ 133 w 150"/>
                  <a:gd name="T31" fmla="*/ 2 h 89"/>
                  <a:gd name="T32" fmla="*/ 144 w 150"/>
                  <a:gd name="T33" fmla="*/ 0 h 89"/>
                  <a:gd name="T34" fmla="*/ 149 w 150"/>
                  <a:gd name="T35" fmla="*/ 40 h 89"/>
                  <a:gd name="T36" fmla="*/ 140 w 150"/>
                  <a:gd name="T37" fmla="*/ 41 h 89"/>
                  <a:gd name="T38" fmla="*/ 132 w 150"/>
                  <a:gd name="T39" fmla="*/ 42 h 89"/>
                  <a:gd name="T40" fmla="*/ 124 w 150"/>
                  <a:gd name="T41" fmla="*/ 44 h 89"/>
                  <a:gd name="T42" fmla="*/ 115 w 150"/>
                  <a:gd name="T43" fmla="*/ 47 h 89"/>
                  <a:gd name="T44" fmla="*/ 107 w 150"/>
                  <a:gd name="T45" fmla="*/ 48 h 89"/>
                  <a:gd name="T46" fmla="*/ 99 w 150"/>
                  <a:gd name="T47" fmla="*/ 51 h 89"/>
                  <a:gd name="T48" fmla="*/ 91 w 150"/>
                  <a:gd name="T49" fmla="*/ 53 h 89"/>
                  <a:gd name="T50" fmla="*/ 83 w 150"/>
                  <a:gd name="T51" fmla="*/ 57 h 89"/>
                  <a:gd name="T52" fmla="*/ 75 w 150"/>
                  <a:gd name="T53" fmla="*/ 60 h 89"/>
                  <a:gd name="T54" fmla="*/ 68 w 150"/>
                  <a:gd name="T55" fmla="*/ 64 h 89"/>
                  <a:gd name="T56" fmla="*/ 60 w 150"/>
                  <a:gd name="T57" fmla="*/ 67 h 89"/>
                  <a:gd name="T58" fmla="*/ 53 w 150"/>
                  <a:gd name="T59" fmla="*/ 70 h 89"/>
                  <a:gd name="T60" fmla="*/ 46 w 150"/>
                  <a:gd name="T61" fmla="*/ 75 h 89"/>
                  <a:gd name="T62" fmla="*/ 38 w 150"/>
                  <a:gd name="T63" fmla="*/ 79 h 89"/>
                  <a:gd name="T64" fmla="*/ 31 w 150"/>
                  <a:gd name="T65" fmla="*/ 84 h 89"/>
                  <a:gd name="T66" fmla="*/ 25 w 150"/>
                  <a:gd name="T67" fmla="*/ 88 h 89"/>
                  <a:gd name="T68" fmla="*/ 0 w 150"/>
                  <a:gd name="T69" fmla="*/ 5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0" h="89">
                    <a:moveTo>
                      <a:pt x="0" y="56"/>
                    </a:moveTo>
                    <a:lnTo>
                      <a:pt x="8" y="51"/>
                    </a:lnTo>
                    <a:lnTo>
                      <a:pt x="16" y="46"/>
                    </a:lnTo>
                    <a:lnTo>
                      <a:pt x="24" y="41"/>
                    </a:lnTo>
                    <a:lnTo>
                      <a:pt x="33" y="36"/>
                    </a:lnTo>
                    <a:lnTo>
                      <a:pt x="41" y="31"/>
                    </a:lnTo>
                    <a:lnTo>
                      <a:pt x="49" y="27"/>
                    </a:lnTo>
                    <a:lnTo>
                      <a:pt x="58" y="24"/>
                    </a:lnTo>
                    <a:lnTo>
                      <a:pt x="68" y="19"/>
                    </a:lnTo>
                    <a:lnTo>
                      <a:pt x="76" y="16"/>
                    </a:lnTo>
                    <a:lnTo>
                      <a:pt x="86" y="14"/>
                    </a:lnTo>
                    <a:lnTo>
                      <a:pt x="95" y="10"/>
                    </a:lnTo>
                    <a:lnTo>
                      <a:pt x="104" y="8"/>
                    </a:lnTo>
                    <a:lnTo>
                      <a:pt x="114" y="6"/>
                    </a:lnTo>
                    <a:lnTo>
                      <a:pt x="124" y="3"/>
                    </a:lnTo>
                    <a:lnTo>
                      <a:pt x="133" y="2"/>
                    </a:lnTo>
                    <a:lnTo>
                      <a:pt x="144" y="0"/>
                    </a:lnTo>
                    <a:lnTo>
                      <a:pt x="149" y="40"/>
                    </a:lnTo>
                    <a:lnTo>
                      <a:pt x="140" y="41"/>
                    </a:lnTo>
                    <a:lnTo>
                      <a:pt x="132" y="42"/>
                    </a:lnTo>
                    <a:lnTo>
                      <a:pt x="124" y="44"/>
                    </a:lnTo>
                    <a:lnTo>
                      <a:pt x="115" y="47"/>
                    </a:lnTo>
                    <a:lnTo>
                      <a:pt x="107" y="48"/>
                    </a:lnTo>
                    <a:lnTo>
                      <a:pt x="99" y="51"/>
                    </a:lnTo>
                    <a:lnTo>
                      <a:pt x="91" y="53"/>
                    </a:lnTo>
                    <a:lnTo>
                      <a:pt x="83" y="57"/>
                    </a:lnTo>
                    <a:lnTo>
                      <a:pt x="75" y="60"/>
                    </a:lnTo>
                    <a:lnTo>
                      <a:pt x="68" y="64"/>
                    </a:lnTo>
                    <a:lnTo>
                      <a:pt x="60" y="67"/>
                    </a:lnTo>
                    <a:lnTo>
                      <a:pt x="53" y="70"/>
                    </a:lnTo>
                    <a:lnTo>
                      <a:pt x="46" y="75"/>
                    </a:lnTo>
                    <a:lnTo>
                      <a:pt x="38" y="79"/>
                    </a:lnTo>
                    <a:lnTo>
                      <a:pt x="31" y="84"/>
                    </a:lnTo>
                    <a:lnTo>
                      <a:pt x="25" y="88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1" name="Freeform 25"/>
              <p:cNvSpPr>
                <a:spLocks/>
              </p:cNvSpPr>
              <p:nvPr/>
            </p:nvSpPr>
            <p:spPr bwMode="auto">
              <a:xfrm>
                <a:off x="1406" y="2450"/>
                <a:ext cx="150" cy="89"/>
              </a:xfrm>
              <a:custGeom>
                <a:avLst/>
                <a:gdLst>
                  <a:gd name="T0" fmla="*/ 0 w 150"/>
                  <a:gd name="T1" fmla="*/ 56 h 89"/>
                  <a:gd name="T2" fmla="*/ 8 w 150"/>
                  <a:gd name="T3" fmla="*/ 51 h 89"/>
                  <a:gd name="T4" fmla="*/ 16 w 150"/>
                  <a:gd name="T5" fmla="*/ 46 h 89"/>
                  <a:gd name="T6" fmla="*/ 24 w 150"/>
                  <a:gd name="T7" fmla="*/ 41 h 89"/>
                  <a:gd name="T8" fmla="*/ 33 w 150"/>
                  <a:gd name="T9" fmla="*/ 36 h 89"/>
                  <a:gd name="T10" fmla="*/ 41 w 150"/>
                  <a:gd name="T11" fmla="*/ 31 h 89"/>
                  <a:gd name="T12" fmla="*/ 49 w 150"/>
                  <a:gd name="T13" fmla="*/ 27 h 89"/>
                  <a:gd name="T14" fmla="*/ 58 w 150"/>
                  <a:gd name="T15" fmla="*/ 24 h 89"/>
                  <a:gd name="T16" fmla="*/ 68 w 150"/>
                  <a:gd name="T17" fmla="*/ 19 h 89"/>
                  <a:gd name="T18" fmla="*/ 76 w 150"/>
                  <a:gd name="T19" fmla="*/ 16 h 89"/>
                  <a:gd name="T20" fmla="*/ 86 w 150"/>
                  <a:gd name="T21" fmla="*/ 14 h 89"/>
                  <a:gd name="T22" fmla="*/ 95 w 150"/>
                  <a:gd name="T23" fmla="*/ 10 h 89"/>
                  <a:gd name="T24" fmla="*/ 104 w 150"/>
                  <a:gd name="T25" fmla="*/ 8 h 89"/>
                  <a:gd name="T26" fmla="*/ 114 w 150"/>
                  <a:gd name="T27" fmla="*/ 6 h 89"/>
                  <a:gd name="T28" fmla="*/ 124 w 150"/>
                  <a:gd name="T29" fmla="*/ 3 h 89"/>
                  <a:gd name="T30" fmla="*/ 133 w 150"/>
                  <a:gd name="T31" fmla="*/ 2 h 89"/>
                  <a:gd name="T32" fmla="*/ 144 w 150"/>
                  <a:gd name="T33" fmla="*/ 0 h 89"/>
                  <a:gd name="T34" fmla="*/ 149 w 150"/>
                  <a:gd name="T35" fmla="*/ 40 h 89"/>
                  <a:gd name="T36" fmla="*/ 140 w 150"/>
                  <a:gd name="T37" fmla="*/ 41 h 89"/>
                  <a:gd name="T38" fmla="*/ 132 w 150"/>
                  <a:gd name="T39" fmla="*/ 42 h 89"/>
                  <a:gd name="T40" fmla="*/ 124 w 150"/>
                  <a:gd name="T41" fmla="*/ 44 h 89"/>
                  <a:gd name="T42" fmla="*/ 115 w 150"/>
                  <a:gd name="T43" fmla="*/ 47 h 89"/>
                  <a:gd name="T44" fmla="*/ 107 w 150"/>
                  <a:gd name="T45" fmla="*/ 48 h 89"/>
                  <a:gd name="T46" fmla="*/ 99 w 150"/>
                  <a:gd name="T47" fmla="*/ 51 h 89"/>
                  <a:gd name="T48" fmla="*/ 91 w 150"/>
                  <a:gd name="T49" fmla="*/ 53 h 89"/>
                  <a:gd name="T50" fmla="*/ 83 w 150"/>
                  <a:gd name="T51" fmla="*/ 57 h 89"/>
                  <a:gd name="T52" fmla="*/ 75 w 150"/>
                  <a:gd name="T53" fmla="*/ 60 h 89"/>
                  <a:gd name="T54" fmla="*/ 68 w 150"/>
                  <a:gd name="T55" fmla="*/ 64 h 89"/>
                  <a:gd name="T56" fmla="*/ 60 w 150"/>
                  <a:gd name="T57" fmla="*/ 67 h 89"/>
                  <a:gd name="T58" fmla="*/ 53 w 150"/>
                  <a:gd name="T59" fmla="*/ 70 h 89"/>
                  <a:gd name="T60" fmla="*/ 46 w 150"/>
                  <a:gd name="T61" fmla="*/ 75 h 89"/>
                  <a:gd name="T62" fmla="*/ 38 w 150"/>
                  <a:gd name="T63" fmla="*/ 79 h 89"/>
                  <a:gd name="T64" fmla="*/ 31 w 150"/>
                  <a:gd name="T65" fmla="*/ 84 h 89"/>
                  <a:gd name="T66" fmla="*/ 25 w 150"/>
                  <a:gd name="T67" fmla="*/ 88 h 89"/>
                  <a:gd name="T68" fmla="*/ 0 w 150"/>
                  <a:gd name="T69" fmla="*/ 5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0" h="89">
                    <a:moveTo>
                      <a:pt x="0" y="56"/>
                    </a:moveTo>
                    <a:lnTo>
                      <a:pt x="8" y="51"/>
                    </a:lnTo>
                    <a:lnTo>
                      <a:pt x="16" y="46"/>
                    </a:lnTo>
                    <a:lnTo>
                      <a:pt x="24" y="41"/>
                    </a:lnTo>
                    <a:lnTo>
                      <a:pt x="33" y="36"/>
                    </a:lnTo>
                    <a:lnTo>
                      <a:pt x="41" y="31"/>
                    </a:lnTo>
                    <a:lnTo>
                      <a:pt x="49" y="27"/>
                    </a:lnTo>
                    <a:lnTo>
                      <a:pt x="58" y="24"/>
                    </a:lnTo>
                    <a:lnTo>
                      <a:pt x="68" y="19"/>
                    </a:lnTo>
                    <a:lnTo>
                      <a:pt x="76" y="16"/>
                    </a:lnTo>
                    <a:lnTo>
                      <a:pt x="86" y="14"/>
                    </a:lnTo>
                    <a:lnTo>
                      <a:pt x="95" y="10"/>
                    </a:lnTo>
                    <a:lnTo>
                      <a:pt x="104" y="8"/>
                    </a:lnTo>
                    <a:lnTo>
                      <a:pt x="114" y="6"/>
                    </a:lnTo>
                    <a:lnTo>
                      <a:pt x="124" y="3"/>
                    </a:lnTo>
                    <a:lnTo>
                      <a:pt x="133" y="2"/>
                    </a:lnTo>
                    <a:lnTo>
                      <a:pt x="144" y="0"/>
                    </a:lnTo>
                    <a:lnTo>
                      <a:pt x="149" y="40"/>
                    </a:lnTo>
                    <a:lnTo>
                      <a:pt x="140" y="41"/>
                    </a:lnTo>
                    <a:lnTo>
                      <a:pt x="132" y="42"/>
                    </a:lnTo>
                    <a:lnTo>
                      <a:pt x="124" y="44"/>
                    </a:lnTo>
                    <a:lnTo>
                      <a:pt x="115" y="47"/>
                    </a:lnTo>
                    <a:lnTo>
                      <a:pt x="107" y="48"/>
                    </a:lnTo>
                    <a:lnTo>
                      <a:pt x="99" y="51"/>
                    </a:lnTo>
                    <a:lnTo>
                      <a:pt x="91" y="53"/>
                    </a:lnTo>
                    <a:lnTo>
                      <a:pt x="83" y="57"/>
                    </a:lnTo>
                    <a:lnTo>
                      <a:pt x="75" y="60"/>
                    </a:lnTo>
                    <a:lnTo>
                      <a:pt x="68" y="64"/>
                    </a:lnTo>
                    <a:lnTo>
                      <a:pt x="60" y="67"/>
                    </a:lnTo>
                    <a:lnTo>
                      <a:pt x="53" y="70"/>
                    </a:lnTo>
                    <a:lnTo>
                      <a:pt x="46" y="75"/>
                    </a:lnTo>
                    <a:lnTo>
                      <a:pt x="38" y="79"/>
                    </a:lnTo>
                    <a:lnTo>
                      <a:pt x="31" y="84"/>
                    </a:lnTo>
                    <a:lnTo>
                      <a:pt x="25" y="88"/>
                    </a:lnTo>
                    <a:lnTo>
                      <a:pt x="0" y="56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2" name="Freeform 26"/>
              <p:cNvSpPr>
                <a:spLocks/>
              </p:cNvSpPr>
              <p:nvPr/>
            </p:nvSpPr>
            <p:spPr bwMode="auto">
              <a:xfrm>
                <a:off x="1288" y="2507"/>
                <a:ext cx="119" cy="120"/>
              </a:xfrm>
              <a:custGeom>
                <a:avLst/>
                <a:gdLst>
                  <a:gd name="T0" fmla="*/ 0 w 119"/>
                  <a:gd name="T1" fmla="*/ 88 h 120"/>
                  <a:gd name="T2" fmla="*/ 4 w 119"/>
                  <a:gd name="T3" fmla="*/ 82 h 120"/>
                  <a:gd name="T4" fmla="*/ 7 w 119"/>
                  <a:gd name="T5" fmla="*/ 76 h 120"/>
                  <a:gd name="T6" fmla="*/ 11 w 119"/>
                  <a:gd name="T7" fmla="*/ 70 h 120"/>
                  <a:gd name="T8" fmla="*/ 15 w 119"/>
                  <a:gd name="T9" fmla="*/ 64 h 120"/>
                  <a:gd name="T10" fmla="*/ 19 w 119"/>
                  <a:gd name="T11" fmla="*/ 58 h 120"/>
                  <a:gd name="T12" fmla="*/ 24 w 119"/>
                  <a:gd name="T13" fmla="*/ 52 h 120"/>
                  <a:gd name="T14" fmla="*/ 27 w 119"/>
                  <a:gd name="T15" fmla="*/ 47 h 120"/>
                  <a:gd name="T16" fmla="*/ 32 w 119"/>
                  <a:gd name="T17" fmla="*/ 41 h 120"/>
                  <a:gd name="T18" fmla="*/ 37 w 119"/>
                  <a:gd name="T19" fmla="*/ 36 h 120"/>
                  <a:gd name="T20" fmla="*/ 41 w 119"/>
                  <a:gd name="T21" fmla="*/ 30 h 120"/>
                  <a:gd name="T22" fmla="*/ 46 w 119"/>
                  <a:gd name="T23" fmla="*/ 25 h 120"/>
                  <a:gd name="T24" fmla="*/ 51 w 119"/>
                  <a:gd name="T25" fmla="*/ 19 h 120"/>
                  <a:gd name="T26" fmla="*/ 56 w 119"/>
                  <a:gd name="T27" fmla="*/ 14 h 120"/>
                  <a:gd name="T28" fmla="*/ 61 w 119"/>
                  <a:gd name="T29" fmla="*/ 9 h 120"/>
                  <a:gd name="T30" fmla="*/ 66 w 119"/>
                  <a:gd name="T31" fmla="*/ 4 h 120"/>
                  <a:gd name="T32" fmla="*/ 71 w 119"/>
                  <a:gd name="T33" fmla="*/ 0 h 120"/>
                  <a:gd name="T34" fmla="*/ 118 w 119"/>
                  <a:gd name="T35" fmla="*/ 49 h 120"/>
                  <a:gd name="T36" fmla="*/ 109 w 119"/>
                  <a:gd name="T37" fmla="*/ 56 h 120"/>
                  <a:gd name="T38" fmla="*/ 101 w 119"/>
                  <a:gd name="T39" fmla="*/ 65 h 120"/>
                  <a:gd name="T40" fmla="*/ 93 w 119"/>
                  <a:gd name="T41" fmla="*/ 73 h 120"/>
                  <a:gd name="T42" fmla="*/ 86 w 119"/>
                  <a:gd name="T43" fmla="*/ 81 h 120"/>
                  <a:gd name="T44" fmla="*/ 79 w 119"/>
                  <a:gd name="T45" fmla="*/ 91 h 120"/>
                  <a:gd name="T46" fmla="*/ 72 w 119"/>
                  <a:gd name="T47" fmla="*/ 100 h 120"/>
                  <a:gd name="T48" fmla="*/ 66 w 119"/>
                  <a:gd name="T49" fmla="*/ 110 h 120"/>
                  <a:gd name="T50" fmla="*/ 61 w 119"/>
                  <a:gd name="T51" fmla="*/ 119 h 120"/>
                  <a:gd name="T52" fmla="*/ 0 w 119"/>
                  <a:gd name="T53" fmla="*/ 8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9" h="120">
                    <a:moveTo>
                      <a:pt x="0" y="88"/>
                    </a:moveTo>
                    <a:lnTo>
                      <a:pt x="4" y="82"/>
                    </a:lnTo>
                    <a:lnTo>
                      <a:pt x="7" y="76"/>
                    </a:lnTo>
                    <a:lnTo>
                      <a:pt x="11" y="70"/>
                    </a:lnTo>
                    <a:lnTo>
                      <a:pt x="15" y="64"/>
                    </a:lnTo>
                    <a:lnTo>
                      <a:pt x="19" y="58"/>
                    </a:lnTo>
                    <a:lnTo>
                      <a:pt x="24" y="52"/>
                    </a:lnTo>
                    <a:lnTo>
                      <a:pt x="27" y="47"/>
                    </a:lnTo>
                    <a:lnTo>
                      <a:pt x="32" y="41"/>
                    </a:lnTo>
                    <a:lnTo>
                      <a:pt x="37" y="36"/>
                    </a:lnTo>
                    <a:lnTo>
                      <a:pt x="41" y="30"/>
                    </a:lnTo>
                    <a:lnTo>
                      <a:pt x="46" y="25"/>
                    </a:lnTo>
                    <a:lnTo>
                      <a:pt x="51" y="19"/>
                    </a:lnTo>
                    <a:lnTo>
                      <a:pt x="56" y="14"/>
                    </a:lnTo>
                    <a:lnTo>
                      <a:pt x="61" y="9"/>
                    </a:lnTo>
                    <a:lnTo>
                      <a:pt x="66" y="4"/>
                    </a:lnTo>
                    <a:lnTo>
                      <a:pt x="71" y="0"/>
                    </a:lnTo>
                    <a:lnTo>
                      <a:pt x="118" y="49"/>
                    </a:lnTo>
                    <a:lnTo>
                      <a:pt x="109" y="56"/>
                    </a:lnTo>
                    <a:lnTo>
                      <a:pt x="101" y="65"/>
                    </a:lnTo>
                    <a:lnTo>
                      <a:pt x="93" y="73"/>
                    </a:lnTo>
                    <a:lnTo>
                      <a:pt x="86" y="81"/>
                    </a:lnTo>
                    <a:lnTo>
                      <a:pt x="79" y="91"/>
                    </a:lnTo>
                    <a:lnTo>
                      <a:pt x="72" y="100"/>
                    </a:lnTo>
                    <a:lnTo>
                      <a:pt x="66" y="110"/>
                    </a:lnTo>
                    <a:lnTo>
                      <a:pt x="61" y="119"/>
                    </a:lnTo>
                    <a:lnTo>
                      <a:pt x="0" y="88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3" name="Freeform 27"/>
              <p:cNvSpPr>
                <a:spLocks/>
              </p:cNvSpPr>
              <p:nvPr/>
            </p:nvSpPr>
            <p:spPr bwMode="auto">
              <a:xfrm>
                <a:off x="1288" y="2507"/>
                <a:ext cx="119" cy="120"/>
              </a:xfrm>
              <a:custGeom>
                <a:avLst/>
                <a:gdLst>
                  <a:gd name="T0" fmla="*/ 0 w 119"/>
                  <a:gd name="T1" fmla="*/ 88 h 120"/>
                  <a:gd name="T2" fmla="*/ 4 w 119"/>
                  <a:gd name="T3" fmla="*/ 82 h 120"/>
                  <a:gd name="T4" fmla="*/ 7 w 119"/>
                  <a:gd name="T5" fmla="*/ 76 h 120"/>
                  <a:gd name="T6" fmla="*/ 11 w 119"/>
                  <a:gd name="T7" fmla="*/ 70 h 120"/>
                  <a:gd name="T8" fmla="*/ 15 w 119"/>
                  <a:gd name="T9" fmla="*/ 64 h 120"/>
                  <a:gd name="T10" fmla="*/ 19 w 119"/>
                  <a:gd name="T11" fmla="*/ 58 h 120"/>
                  <a:gd name="T12" fmla="*/ 24 w 119"/>
                  <a:gd name="T13" fmla="*/ 52 h 120"/>
                  <a:gd name="T14" fmla="*/ 27 w 119"/>
                  <a:gd name="T15" fmla="*/ 47 h 120"/>
                  <a:gd name="T16" fmla="*/ 32 w 119"/>
                  <a:gd name="T17" fmla="*/ 41 h 120"/>
                  <a:gd name="T18" fmla="*/ 37 w 119"/>
                  <a:gd name="T19" fmla="*/ 36 h 120"/>
                  <a:gd name="T20" fmla="*/ 41 w 119"/>
                  <a:gd name="T21" fmla="*/ 30 h 120"/>
                  <a:gd name="T22" fmla="*/ 46 w 119"/>
                  <a:gd name="T23" fmla="*/ 25 h 120"/>
                  <a:gd name="T24" fmla="*/ 51 w 119"/>
                  <a:gd name="T25" fmla="*/ 19 h 120"/>
                  <a:gd name="T26" fmla="*/ 56 w 119"/>
                  <a:gd name="T27" fmla="*/ 14 h 120"/>
                  <a:gd name="T28" fmla="*/ 61 w 119"/>
                  <a:gd name="T29" fmla="*/ 9 h 120"/>
                  <a:gd name="T30" fmla="*/ 66 w 119"/>
                  <a:gd name="T31" fmla="*/ 4 h 120"/>
                  <a:gd name="T32" fmla="*/ 71 w 119"/>
                  <a:gd name="T33" fmla="*/ 0 h 120"/>
                  <a:gd name="T34" fmla="*/ 118 w 119"/>
                  <a:gd name="T35" fmla="*/ 49 h 120"/>
                  <a:gd name="T36" fmla="*/ 109 w 119"/>
                  <a:gd name="T37" fmla="*/ 56 h 120"/>
                  <a:gd name="T38" fmla="*/ 101 w 119"/>
                  <a:gd name="T39" fmla="*/ 65 h 120"/>
                  <a:gd name="T40" fmla="*/ 93 w 119"/>
                  <a:gd name="T41" fmla="*/ 73 h 120"/>
                  <a:gd name="T42" fmla="*/ 86 w 119"/>
                  <a:gd name="T43" fmla="*/ 81 h 120"/>
                  <a:gd name="T44" fmla="*/ 79 w 119"/>
                  <a:gd name="T45" fmla="*/ 91 h 120"/>
                  <a:gd name="T46" fmla="*/ 72 w 119"/>
                  <a:gd name="T47" fmla="*/ 100 h 120"/>
                  <a:gd name="T48" fmla="*/ 66 w 119"/>
                  <a:gd name="T49" fmla="*/ 110 h 120"/>
                  <a:gd name="T50" fmla="*/ 61 w 119"/>
                  <a:gd name="T51" fmla="*/ 119 h 120"/>
                  <a:gd name="T52" fmla="*/ 0 w 119"/>
                  <a:gd name="T53" fmla="*/ 8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9" h="120">
                    <a:moveTo>
                      <a:pt x="0" y="88"/>
                    </a:moveTo>
                    <a:lnTo>
                      <a:pt x="4" y="82"/>
                    </a:lnTo>
                    <a:lnTo>
                      <a:pt x="7" y="76"/>
                    </a:lnTo>
                    <a:lnTo>
                      <a:pt x="11" y="70"/>
                    </a:lnTo>
                    <a:lnTo>
                      <a:pt x="15" y="64"/>
                    </a:lnTo>
                    <a:lnTo>
                      <a:pt x="19" y="58"/>
                    </a:lnTo>
                    <a:lnTo>
                      <a:pt x="24" y="52"/>
                    </a:lnTo>
                    <a:lnTo>
                      <a:pt x="27" y="47"/>
                    </a:lnTo>
                    <a:lnTo>
                      <a:pt x="32" y="41"/>
                    </a:lnTo>
                    <a:lnTo>
                      <a:pt x="37" y="36"/>
                    </a:lnTo>
                    <a:lnTo>
                      <a:pt x="41" y="30"/>
                    </a:lnTo>
                    <a:lnTo>
                      <a:pt x="46" y="25"/>
                    </a:lnTo>
                    <a:lnTo>
                      <a:pt x="51" y="19"/>
                    </a:lnTo>
                    <a:lnTo>
                      <a:pt x="56" y="14"/>
                    </a:lnTo>
                    <a:lnTo>
                      <a:pt x="61" y="9"/>
                    </a:lnTo>
                    <a:lnTo>
                      <a:pt x="66" y="4"/>
                    </a:lnTo>
                    <a:lnTo>
                      <a:pt x="71" y="0"/>
                    </a:lnTo>
                    <a:lnTo>
                      <a:pt x="118" y="49"/>
                    </a:lnTo>
                    <a:lnTo>
                      <a:pt x="109" y="56"/>
                    </a:lnTo>
                    <a:lnTo>
                      <a:pt x="101" y="65"/>
                    </a:lnTo>
                    <a:lnTo>
                      <a:pt x="93" y="73"/>
                    </a:lnTo>
                    <a:lnTo>
                      <a:pt x="86" y="81"/>
                    </a:lnTo>
                    <a:lnTo>
                      <a:pt x="79" y="91"/>
                    </a:lnTo>
                    <a:lnTo>
                      <a:pt x="72" y="100"/>
                    </a:lnTo>
                    <a:lnTo>
                      <a:pt x="66" y="110"/>
                    </a:lnTo>
                    <a:lnTo>
                      <a:pt x="61" y="119"/>
                    </a:lnTo>
                    <a:lnTo>
                      <a:pt x="0" y="88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4" name="Freeform 28"/>
              <p:cNvSpPr>
                <a:spLocks/>
              </p:cNvSpPr>
              <p:nvPr/>
            </p:nvSpPr>
            <p:spPr bwMode="auto">
              <a:xfrm>
                <a:off x="1275" y="3245"/>
                <a:ext cx="289" cy="336"/>
              </a:xfrm>
              <a:custGeom>
                <a:avLst/>
                <a:gdLst>
                  <a:gd name="T0" fmla="*/ 269 w 289"/>
                  <a:gd name="T1" fmla="*/ 333 h 336"/>
                  <a:gd name="T2" fmla="*/ 240 w 289"/>
                  <a:gd name="T3" fmla="*/ 328 h 336"/>
                  <a:gd name="T4" fmla="*/ 212 w 289"/>
                  <a:gd name="T5" fmla="*/ 319 h 336"/>
                  <a:gd name="T6" fmla="*/ 185 w 289"/>
                  <a:gd name="T7" fmla="*/ 309 h 336"/>
                  <a:gd name="T8" fmla="*/ 159 w 289"/>
                  <a:gd name="T9" fmla="*/ 296 h 336"/>
                  <a:gd name="T10" fmla="*/ 136 w 289"/>
                  <a:gd name="T11" fmla="*/ 282 h 336"/>
                  <a:gd name="T12" fmla="*/ 113 w 289"/>
                  <a:gd name="T13" fmla="*/ 265 h 336"/>
                  <a:gd name="T14" fmla="*/ 92 w 289"/>
                  <a:gd name="T15" fmla="*/ 246 h 336"/>
                  <a:gd name="T16" fmla="*/ 73 w 289"/>
                  <a:gd name="T17" fmla="*/ 226 h 336"/>
                  <a:gd name="T18" fmla="*/ 56 w 289"/>
                  <a:gd name="T19" fmla="*/ 204 h 336"/>
                  <a:gd name="T20" fmla="*/ 41 w 289"/>
                  <a:gd name="T21" fmla="*/ 181 h 336"/>
                  <a:gd name="T22" fmla="*/ 27 w 289"/>
                  <a:gd name="T23" fmla="*/ 157 h 336"/>
                  <a:gd name="T24" fmla="*/ 17 w 289"/>
                  <a:gd name="T25" fmla="*/ 130 h 336"/>
                  <a:gd name="T26" fmla="*/ 9 w 289"/>
                  <a:gd name="T27" fmla="*/ 103 h 336"/>
                  <a:gd name="T28" fmla="*/ 4 w 289"/>
                  <a:gd name="T29" fmla="*/ 76 h 336"/>
                  <a:gd name="T30" fmla="*/ 1 w 289"/>
                  <a:gd name="T31" fmla="*/ 47 h 336"/>
                  <a:gd name="T32" fmla="*/ 0 w 289"/>
                  <a:gd name="T33" fmla="*/ 29 h 336"/>
                  <a:gd name="T34" fmla="*/ 0 w 289"/>
                  <a:gd name="T35" fmla="*/ 20 h 336"/>
                  <a:gd name="T36" fmla="*/ 1 w 289"/>
                  <a:gd name="T37" fmla="*/ 12 h 336"/>
                  <a:gd name="T38" fmla="*/ 2 w 289"/>
                  <a:gd name="T39" fmla="*/ 4 h 336"/>
                  <a:gd name="T40" fmla="*/ 43 w 289"/>
                  <a:gd name="T41" fmla="*/ 4 h 336"/>
                  <a:gd name="T42" fmla="*/ 42 w 289"/>
                  <a:gd name="T43" fmla="*/ 11 h 336"/>
                  <a:gd name="T44" fmla="*/ 42 w 289"/>
                  <a:gd name="T45" fmla="*/ 19 h 336"/>
                  <a:gd name="T46" fmla="*/ 42 w 289"/>
                  <a:gd name="T47" fmla="*/ 25 h 336"/>
                  <a:gd name="T48" fmla="*/ 42 w 289"/>
                  <a:gd name="T49" fmla="*/ 33 h 336"/>
                  <a:gd name="T50" fmla="*/ 42 w 289"/>
                  <a:gd name="T51" fmla="*/ 58 h 336"/>
                  <a:gd name="T52" fmla="*/ 46 w 289"/>
                  <a:gd name="T53" fmla="*/ 83 h 336"/>
                  <a:gd name="T54" fmla="*/ 52 w 289"/>
                  <a:gd name="T55" fmla="*/ 106 h 336"/>
                  <a:gd name="T56" fmla="*/ 60 w 289"/>
                  <a:gd name="T57" fmla="*/ 129 h 336"/>
                  <a:gd name="T58" fmla="*/ 71 w 289"/>
                  <a:gd name="T59" fmla="*/ 151 h 336"/>
                  <a:gd name="T60" fmla="*/ 83 w 289"/>
                  <a:gd name="T61" fmla="*/ 172 h 336"/>
                  <a:gd name="T62" fmla="*/ 97 w 289"/>
                  <a:gd name="T63" fmla="*/ 191 h 336"/>
                  <a:gd name="T64" fmla="*/ 113 w 289"/>
                  <a:gd name="T65" fmla="*/ 210 h 336"/>
                  <a:gd name="T66" fmla="*/ 130 w 289"/>
                  <a:gd name="T67" fmla="*/ 227 h 336"/>
                  <a:gd name="T68" fmla="*/ 149 w 289"/>
                  <a:gd name="T69" fmla="*/ 242 h 336"/>
                  <a:gd name="T70" fmla="*/ 169 w 289"/>
                  <a:gd name="T71" fmla="*/ 256 h 336"/>
                  <a:gd name="T72" fmla="*/ 191 w 289"/>
                  <a:gd name="T73" fmla="*/ 267 h 336"/>
                  <a:gd name="T74" fmla="*/ 214 w 289"/>
                  <a:gd name="T75" fmla="*/ 278 h 336"/>
                  <a:gd name="T76" fmla="*/ 238 w 289"/>
                  <a:gd name="T77" fmla="*/ 286 h 336"/>
                  <a:gd name="T78" fmla="*/ 262 w 289"/>
                  <a:gd name="T79" fmla="*/ 292 h 336"/>
                  <a:gd name="T80" fmla="*/ 288 w 289"/>
                  <a:gd name="T81" fmla="*/ 295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9" h="336">
                    <a:moveTo>
                      <a:pt x="284" y="335"/>
                    </a:moveTo>
                    <a:lnTo>
                      <a:pt x="269" y="333"/>
                    </a:lnTo>
                    <a:lnTo>
                      <a:pt x="255" y="330"/>
                    </a:lnTo>
                    <a:lnTo>
                      <a:pt x="240" y="328"/>
                    </a:lnTo>
                    <a:lnTo>
                      <a:pt x="225" y="323"/>
                    </a:lnTo>
                    <a:lnTo>
                      <a:pt x="212" y="319"/>
                    </a:lnTo>
                    <a:lnTo>
                      <a:pt x="198" y="315"/>
                    </a:lnTo>
                    <a:lnTo>
                      <a:pt x="185" y="309"/>
                    </a:lnTo>
                    <a:lnTo>
                      <a:pt x="171" y="303"/>
                    </a:lnTo>
                    <a:lnTo>
                      <a:pt x="159" y="296"/>
                    </a:lnTo>
                    <a:lnTo>
                      <a:pt x="148" y="289"/>
                    </a:lnTo>
                    <a:lnTo>
                      <a:pt x="136" y="282"/>
                    </a:lnTo>
                    <a:lnTo>
                      <a:pt x="124" y="273"/>
                    </a:lnTo>
                    <a:lnTo>
                      <a:pt x="113" y="265"/>
                    </a:lnTo>
                    <a:lnTo>
                      <a:pt x="103" y="256"/>
                    </a:lnTo>
                    <a:lnTo>
                      <a:pt x="92" y="246"/>
                    </a:lnTo>
                    <a:lnTo>
                      <a:pt x="82" y="236"/>
                    </a:lnTo>
                    <a:lnTo>
                      <a:pt x="73" y="226"/>
                    </a:lnTo>
                    <a:lnTo>
                      <a:pt x="65" y="215"/>
                    </a:lnTo>
                    <a:lnTo>
                      <a:pt x="56" y="204"/>
                    </a:lnTo>
                    <a:lnTo>
                      <a:pt x="48" y="193"/>
                    </a:lnTo>
                    <a:lnTo>
                      <a:pt x="41" y="181"/>
                    </a:lnTo>
                    <a:lnTo>
                      <a:pt x="34" y="169"/>
                    </a:lnTo>
                    <a:lnTo>
                      <a:pt x="27" y="157"/>
                    </a:lnTo>
                    <a:lnTo>
                      <a:pt x="22" y="144"/>
                    </a:lnTo>
                    <a:lnTo>
                      <a:pt x="17" y="130"/>
                    </a:lnTo>
                    <a:lnTo>
                      <a:pt x="12" y="118"/>
                    </a:lnTo>
                    <a:lnTo>
                      <a:pt x="9" y="103"/>
                    </a:lnTo>
                    <a:lnTo>
                      <a:pt x="5" y="90"/>
                    </a:lnTo>
                    <a:lnTo>
                      <a:pt x="4" y="76"/>
                    </a:lnTo>
                    <a:lnTo>
                      <a:pt x="2" y="62"/>
                    </a:lnTo>
                    <a:lnTo>
                      <a:pt x="1" y="47"/>
                    </a:lnTo>
                    <a:lnTo>
                      <a:pt x="0" y="33"/>
                    </a:lnTo>
                    <a:lnTo>
                      <a:pt x="0" y="29"/>
                    </a:lnTo>
                    <a:lnTo>
                      <a:pt x="0" y="25"/>
                    </a:lnTo>
                    <a:lnTo>
                      <a:pt x="0" y="20"/>
                    </a:lnTo>
                    <a:lnTo>
                      <a:pt x="1" y="16"/>
                    </a:lnTo>
                    <a:lnTo>
                      <a:pt x="1" y="12"/>
                    </a:lnTo>
                    <a:lnTo>
                      <a:pt x="1" y="8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43" y="4"/>
                    </a:lnTo>
                    <a:lnTo>
                      <a:pt x="42" y="8"/>
                    </a:lnTo>
                    <a:lnTo>
                      <a:pt x="42" y="11"/>
                    </a:lnTo>
                    <a:lnTo>
                      <a:pt x="42" y="15"/>
                    </a:lnTo>
                    <a:lnTo>
                      <a:pt x="42" y="19"/>
                    </a:lnTo>
                    <a:lnTo>
                      <a:pt x="42" y="22"/>
                    </a:lnTo>
                    <a:lnTo>
                      <a:pt x="42" y="25"/>
                    </a:lnTo>
                    <a:lnTo>
                      <a:pt x="42" y="29"/>
                    </a:lnTo>
                    <a:lnTo>
                      <a:pt x="42" y="33"/>
                    </a:lnTo>
                    <a:lnTo>
                      <a:pt x="42" y="46"/>
                    </a:lnTo>
                    <a:lnTo>
                      <a:pt x="42" y="58"/>
                    </a:lnTo>
                    <a:lnTo>
                      <a:pt x="44" y="70"/>
                    </a:lnTo>
                    <a:lnTo>
                      <a:pt x="46" y="83"/>
                    </a:lnTo>
                    <a:lnTo>
                      <a:pt x="49" y="95"/>
                    </a:lnTo>
                    <a:lnTo>
                      <a:pt x="52" y="106"/>
                    </a:lnTo>
                    <a:lnTo>
                      <a:pt x="56" y="118"/>
                    </a:lnTo>
                    <a:lnTo>
                      <a:pt x="60" y="129"/>
                    </a:lnTo>
                    <a:lnTo>
                      <a:pt x="65" y="140"/>
                    </a:lnTo>
                    <a:lnTo>
                      <a:pt x="71" y="151"/>
                    </a:lnTo>
                    <a:lnTo>
                      <a:pt x="77" y="162"/>
                    </a:lnTo>
                    <a:lnTo>
                      <a:pt x="83" y="172"/>
                    </a:lnTo>
                    <a:lnTo>
                      <a:pt x="90" y="182"/>
                    </a:lnTo>
                    <a:lnTo>
                      <a:pt x="97" y="191"/>
                    </a:lnTo>
                    <a:lnTo>
                      <a:pt x="105" y="201"/>
                    </a:lnTo>
                    <a:lnTo>
                      <a:pt x="113" y="210"/>
                    </a:lnTo>
                    <a:lnTo>
                      <a:pt x="121" y="218"/>
                    </a:lnTo>
                    <a:lnTo>
                      <a:pt x="130" y="227"/>
                    </a:lnTo>
                    <a:lnTo>
                      <a:pt x="140" y="234"/>
                    </a:lnTo>
                    <a:lnTo>
                      <a:pt x="149" y="242"/>
                    </a:lnTo>
                    <a:lnTo>
                      <a:pt x="159" y="249"/>
                    </a:lnTo>
                    <a:lnTo>
                      <a:pt x="169" y="256"/>
                    </a:lnTo>
                    <a:lnTo>
                      <a:pt x="180" y="262"/>
                    </a:lnTo>
                    <a:lnTo>
                      <a:pt x="191" y="267"/>
                    </a:lnTo>
                    <a:lnTo>
                      <a:pt x="202" y="273"/>
                    </a:lnTo>
                    <a:lnTo>
                      <a:pt x="214" y="278"/>
                    </a:lnTo>
                    <a:lnTo>
                      <a:pt x="225" y="282"/>
                    </a:lnTo>
                    <a:lnTo>
                      <a:pt x="238" y="286"/>
                    </a:lnTo>
                    <a:lnTo>
                      <a:pt x="250" y="289"/>
                    </a:lnTo>
                    <a:lnTo>
                      <a:pt x="262" y="292"/>
                    </a:lnTo>
                    <a:lnTo>
                      <a:pt x="275" y="294"/>
                    </a:lnTo>
                    <a:lnTo>
                      <a:pt x="288" y="295"/>
                    </a:lnTo>
                    <a:lnTo>
                      <a:pt x="284" y="335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5" name="Freeform 29"/>
              <p:cNvSpPr>
                <a:spLocks/>
              </p:cNvSpPr>
              <p:nvPr/>
            </p:nvSpPr>
            <p:spPr bwMode="auto">
              <a:xfrm>
                <a:off x="1275" y="3245"/>
                <a:ext cx="289" cy="336"/>
              </a:xfrm>
              <a:custGeom>
                <a:avLst/>
                <a:gdLst>
                  <a:gd name="T0" fmla="*/ 269 w 289"/>
                  <a:gd name="T1" fmla="*/ 333 h 336"/>
                  <a:gd name="T2" fmla="*/ 240 w 289"/>
                  <a:gd name="T3" fmla="*/ 328 h 336"/>
                  <a:gd name="T4" fmla="*/ 212 w 289"/>
                  <a:gd name="T5" fmla="*/ 319 h 336"/>
                  <a:gd name="T6" fmla="*/ 185 w 289"/>
                  <a:gd name="T7" fmla="*/ 309 h 336"/>
                  <a:gd name="T8" fmla="*/ 159 w 289"/>
                  <a:gd name="T9" fmla="*/ 296 h 336"/>
                  <a:gd name="T10" fmla="*/ 136 w 289"/>
                  <a:gd name="T11" fmla="*/ 282 h 336"/>
                  <a:gd name="T12" fmla="*/ 113 w 289"/>
                  <a:gd name="T13" fmla="*/ 265 h 336"/>
                  <a:gd name="T14" fmla="*/ 92 w 289"/>
                  <a:gd name="T15" fmla="*/ 246 h 336"/>
                  <a:gd name="T16" fmla="*/ 73 w 289"/>
                  <a:gd name="T17" fmla="*/ 226 h 336"/>
                  <a:gd name="T18" fmla="*/ 56 w 289"/>
                  <a:gd name="T19" fmla="*/ 204 h 336"/>
                  <a:gd name="T20" fmla="*/ 41 w 289"/>
                  <a:gd name="T21" fmla="*/ 181 h 336"/>
                  <a:gd name="T22" fmla="*/ 27 w 289"/>
                  <a:gd name="T23" fmla="*/ 157 h 336"/>
                  <a:gd name="T24" fmla="*/ 17 w 289"/>
                  <a:gd name="T25" fmla="*/ 130 h 336"/>
                  <a:gd name="T26" fmla="*/ 9 w 289"/>
                  <a:gd name="T27" fmla="*/ 103 h 336"/>
                  <a:gd name="T28" fmla="*/ 4 w 289"/>
                  <a:gd name="T29" fmla="*/ 76 h 336"/>
                  <a:gd name="T30" fmla="*/ 1 w 289"/>
                  <a:gd name="T31" fmla="*/ 47 h 336"/>
                  <a:gd name="T32" fmla="*/ 0 w 289"/>
                  <a:gd name="T33" fmla="*/ 29 h 336"/>
                  <a:gd name="T34" fmla="*/ 0 w 289"/>
                  <a:gd name="T35" fmla="*/ 20 h 336"/>
                  <a:gd name="T36" fmla="*/ 1 w 289"/>
                  <a:gd name="T37" fmla="*/ 12 h 336"/>
                  <a:gd name="T38" fmla="*/ 2 w 289"/>
                  <a:gd name="T39" fmla="*/ 4 h 336"/>
                  <a:gd name="T40" fmla="*/ 43 w 289"/>
                  <a:gd name="T41" fmla="*/ 4 h 336"/>
                  <a:gd name="T42" fmla="*/ 42 w 289"/>
                  <a:gd name="T43" fmla="*/ 11 h 336"/>
                  <a:gd name="T44" fmla="*/ 42 w 289"/>
                  <a:gd name="T45" fmla="*/ 19 h 336"/>
                  <a:gd name="T46" fmla="*/ 42 w 289"/>
                  <a:gd name="T47" fmla="*/ 25 h 336"/>
                  <a:gd name="T48" fmla="*/ 42 w 289"/>
                  <a:gd name="T49" fmla="*/ 33 h 336"/>
                  <a:gd name="T50" fmla="*/ 42 w 289"/>
                  <a:gd name="T51" fmla="*/ 58 h 336"/>
                  <a:gd name="T52" fmla="*/ 46 w 289"/>
                  <a:gd name="T53" fmla="*/ 83 h 336"/>
                  <a:gd name="T54" fmla="*/ 52 w 289"/>
                  <a:gd name="T55" fmla="*/ 106 h 336"/>
                  <a:gd name="T56" fmla="*/ 60 w 289"/>
                  <a:gd name="T57" fmla="*/ 129 h 336"/>
                  <a:gd name="T58" fmla="*/ 71 w 289"/>
                  <a:gd name="T59" fmla="*/ 151 h 336"/>
                  <a:gd name="T60" fmla="*/ 83 w 289"/>
                  <a:gd name="T61" fmla="*/ 172 h 336"/>
                  <a:gd name="T62" fmla="*/ 97 w 289"/>
                  <a:gd name="T63" fmla="*/ 191 h 336"/>
                  <a:gd name="T64" fmla="*/ 113 w 289"/>
                  <a:gd name="T65" fmla="*/ 210 h 336"/>
                  <a:gd name="T66" fmla="*/ 130 w 289"/>
                  <a:gd name="T67" fmla="*/ 227 h 336"/>
                  <a:gd name="T68" fmla="*/ 149 w 289"/>
                  <a:gd name="T69" fmla="*/ 242 h 336"/>
                  <a:gd name="T70" fmla="*/ 169 w 289"/>
                  <a:gd name="T71" fmla="*/ 256 h 336"/>
                  <a:gd name="T72" fmla="*/ 191 w 289"/>
                  <a:gd name="T73" fmla="*/ 267 h 336"/>
                  <a:gd name="T74" fmla="*/ 214 w 289"/>
                  <a:gd name="T75" fmla="*/ 278 h 336"/>
                  <a:gd name="T76" fmla="*/ 238 w 289"/>
                  <a:gd name="T77" fmla="*/ 286 h 336"/>
                  <a:gd name="T78" fmla="*/ 262 w 289"/>
                  <a:gd name="T79" fmla="*/ 292 h 336"/>
                  <a:gd name="T80" fmla="*/ 288 w 289"/>
                  <a:gd name="T81" fmla="*/ 295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9" h="336">
                    <a:moveTo>
                      <a:pt x="284" y="335"/>
                    </a:moveTo>
                    <a:lnTo>
                      <a:pt x="269" y="333"/>
                    </a:lnTo>
                    <a:lnTo>
                      <a:pt x="255" y="330"/>
                    </a:lnTo>
                    <a:lnTo>
                      <a:pt x="240" y="328"/>
                    </a:lnTo>
                    <a:lnTo>
                      <a:pt x="225" y="323"/>
                    </a:lnTo>
                    <a:lnTo>
                      <a:pt x="212" y="319"/>
                    </a:lnTo>
                    <a:lnTo>
                      <a:pt x="198" y="315"/>
                    </a:lnTo>
                    <a:lnTo>
                      <a:pt x="185" y="309"/>
                    </a:lnTo>
                    <a:lnTo>
                      <a:pt x="171" y="303"/>
                    </a:lnTo>
                    <a:lnTo>
                      <a:pt x="159" y="296"/>
                    </a:lnTo>
                    <a:lnTo>
                      <a:pt x="148" y="289"/>
                    </a:lnTo>
                    <a:lnTo>
                      <a:pt x="136" y="282"/>
                    </a:lnTo>
                    <a:lnTo>
                      <a:pt x="124" y="273"/>
                    </a:lnTo>
                    <a:lnTo>
                      <a:pt x="113" y="265"/>
                    </a:lnTo>
                    <a:lnTo>
                      <a:pt x="103" y="256"/>
                    </a:lnTo>
                    <a:lnTo>
                      <a:pt x="92" y="246"/>
                    </a:lnTo>
                    <a:lnTo>
                      <a:pt x="82" y="236"/>
                    </a:lnTo>
                    <a:lnTo>
                      <a:pt x="73" y="226"/>
                    </a:lnTo>
                    <a:lnTo>
                      <a:pt x="65" y="215"/>
                    </a:lnTo>
                    <a:lnTo>
                      <a:pt x="56" y="204"/>
                    </a:lnTo>
                    <a:lnTo>
                      <a:pt x="48" y="193"/>
                    </a:lnTo>
                    <a:lnTo>
                      <a:pt x="41" y="181"/>
                    </a:lnTo>
                    <a:lnTo>
                      <a:pt x="34" y="169"/>
                    </a:lnTo>
                    <a:lnTo>
                      <a:pt x="27" y="157"/>
                    </a:lnTo>
                    <a:lnTo>
                      <a:pt x="22" y="144"/>
                    </a:lnTo>
                    <a:lnTo>
                      <a:pt x="17" y="130"/>
                    </a:lnTo>
                    <a:lnTo>
                      <a:pt x="12" y="118"/>
                    </a:lnTo>
                    <a:lnTo>
                      <a:pt x="9" y="103"/>
                    </a:lnTo>
                    <a:lnTo>
                      <a:pt x="5" y="90"/>
                    </a:lnTo>
                    <a:lnTo>
                      <a:pt x="4" y="76"/>
                    </a:lnTo>
                    <a:lnTo>
                      <a:pt x="2" y="62"/>
                    </a:lnTo>
                    <a:lnTo>
                      <a:pt x="1" y="47"/>
                    </a:lnTo>
                    <a:lnTo>
                      <a:pt x="0" y="33"/>
                    </a:lnTo>
                    <a:lnTo>
                      <a:pt x="0" y="29"/>
                    </a:lnTo>
                    <a:lnTo>
                      <a:pt x="0" y="25"/>
                    </a:lnTo>
                    <a:lnTo>
                      <a:pt x="0" y="20"/>
                    </a:lnTo>
                    <a:lnTo>
                      <a:pt x="1" y="16"/>
                    </a:lnTo>
                    <a:lnTo>
                      <a:pt x="1" y="12"/>
                    </a:lnTo>
                    <a:lnTo>
                      <a:pt x="1" y="8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43" y="4"/>
                    </a:lnTo>
                    <a:lnTo>
                      <a:pt x="42" y="8"/>
                    </a:lnTo>
                    <a:lnTo>
                      <a:pt x="42" y="11"/>
                    </a:lnTo>
                    <a:lnTo>
                      <a:pt x="42" y="15"/>
                    </a:lnTo>
                    <a:lnTo>
                      <a:pt x="42" y="19"/>
                    </a:lnTo>
                    <a:lnTo>
                      <a:pt x="42" y="22"/>
                    </a:lnTo>
                    <a:lnTo>
                      <a:pt x="42" y="25"/>
                    </a:lnTo>
                    <a:lnTo>
                      <a:pt x="42" y="29"/>
                    </a:lnTo>
                    <a:lnTo>
                      <a:pt x="42" y="33"/>
                    </a:lnTo>
                    <a:lnTo>
                      <a:pt x="42" y="46"/>
                    </a:lnTo>
                    <a:lnTo>
                      <a:pt x="42" y="58"/>
                    </a:lnTo>
                    <a:lnTo>
                      <a:pt x="44" y="70"/>
                    </a:lnTo>
                    <a:lnTo>
                      <a:pt x="46" y="83"/>
                    </a:lnTo>
                    <a:lnTo>
                      <a:pt x="49" y="95"/>
                    </a:lnTo>
                    <a:lnTo>
                      <a:pt x="52" y="106"/>
                    </a:lnTo>
                    <a:lnTo>
                      <a:pt x="56" y="118"/>
                    </a:lnTo>
                    <a:lnTo>
                      <a:pt x="60" y="129"/>
                    </a:lnTo>
                    <a:lnTo>
                      <a:pt x="65" y="140"/>
                    </a:lnTo>
                    <a:lnTo>
                      <a:pt x="71" y="151"/>
                    </a:lnTo>
                    <a:lnTo>
                      <a:pt x="77" y="162"/>
                    </a:lnTo>
                    <a:lnTo>
                      <a:pt x="83" y="172"/>
                    </a:lnTo>
                    <a:lnTo>
                      <a:pt x="90" y="182"/>
                    </a:lnTo>
                    <a:lnTo>
                      <a:pt x="97" y="191"/>
                    </a:lnTo>
                    <a:lnTo>
                      <a:pt x="105" y="201"/>
                    </a:lnTo>
                    <a:lnTo>
                      <a:pt x="113" y="210"/>
                    </a:lnTo>
                    <a:lnTo>
                      <a:pt x="121" y="218"/>
                    </a:lnTo>
                    <a:lnTo>
                      <a:pt x="130" y="227"/>
                    </a:lnTo>
                    <a:lnTo>
                      <a:pt x="140" y="234"/>
                    </a:lnTo>
                    <a:lnTo>
                      <a:pt x="149" y="242"/>
                    </a:lnTo>
                    <a:lnTo>
                      <a:pt x="159" y="249"/>
                    </a:lnTo>
                    <a:lnTo>
                      <a:pt x="169" y="256"/>
                    </a:lnTo>
                    <a:lnTo>
                      <a:pt x="180" y="262"/>
                    </a:lnTo>
                    <a:lnTo>
                      <a:pt x="191" y="267"/>
                    </a:lnTo>
                    <a:lnTo>
                      <a:pt x="202" y="273"/>
                    </a:lnTo>
                    <a:lnTo>
                      <a:pt x="214" y="278"/>
                    </a:lnTo>
                    <a:lnTo>
                      <a:pt x="225" y="282"/>
                    </a:lnTo>
                    <a:lnTo>
                      <a:pt x="238" y="286"/>
                    </a:lnTo>
                    <a:lnTo>
                      <a:pt x="250" y="289"/>
                    </a:lnTo>
                    <a:lnTo>
                      <a:pt x="262" y="292"/>
                    </a:lnTo>
                    <a:lnTo>
                      <a:pt x="275" y="294"/>
                    </a:lnTo>
                    <a:lnTo>
                      <a:pt x="288" y="295"/>
                    </a:lnTo>
                    <a:lnTo>
                      <a:pt x="284" y="335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6" name="Freeform 30"/>
              <p:cNvSpPr>
                <a:spLocks/>
              </p:cNvSpPr>
              <p:nvPr/>
            </p:nvSpPr>
            <p:spPr bwMode="auto">
              <a:xfrm>
                <a:off x="1663" y="3456"/>
                <a:ext cx="164" cy="116"/>
              </a:xfrm>
              <a:custGeom>
                <a:avLst/>
                <a:gdLst>
                  <a:gd name="T0" fmla="*/ 163 w 164"/>
                  <a:gd name="T1" fmla="*/ 27 h 116"/>
                  <a:gd name="T2" fmla="*/ 155 w 164"/>
                  <a:gd name="T3" fmla="*/ 35 h 116"/>
                  <a:gd name="T4" fmla="*/ 147 w 164"/>
                  <a:gd name="T5" fmla="*/ 42 h 116"/>
                  <a:gd name="T6" fmla="*/ 139 w 164"/>
                  <a:gd name="T7" fmla="*/ 49 h 116"/>
                  <a:gd name="T8" fmla="*/ 130 w 164"/>
                  <a:gd name="T9" fmla="*/ 57 h 116"/>
                  <a:gd name="T10" fmla="*/ 122 w 164"/>
                  <a:gd name="T11" fmla="*/ 63 h 116"/>
                  <a:gd name="T12" fmla="*/ 113 w 164"/>
                  <a:gd name="T13" fmla="*/ 69 h 116"/>
                  <a:gd name="T14" fmla="*/ 103 w 164"/>
                  <a:gd name="T15" fmla="*/ 75 h 116"/>
                  <a:gd name="T16" fmla="*/ 94 w 164"/>
                  <a:gd name="T17" fmla="*/ 81 h 116"/>
                  <a:gd name="T18" fmla="*/ 85 w 164"/>
                  <a:gd name="T19" fmla="*/ 86 h 116"/>
                  <a:gd name="T20" fmla="*/ 74 w 164"/>
                  <a:gd name="T21" fmla="*/ 92 h 116"/>
                  <a:gd name="T22" fmla="*/ 64 w 164"/>
                  <a:gd name="T23" fmla="*/ 97 h 116"/>
                  <a:gd name="T24" fmla="*/ 54 w 164"/>
                  <a:gd name="T25" fmla="*/ 101 h 116"/>
                  <a:gd name="T26" fmla="*/ 43 w 164"/>
                  <a:gd name="T27" fmla="*/ 105 h 116"/>
                  <a:gd name="T28" fmla="*/ 33 w 164"/>
                  <a:gd name="T29" fmla="*/ 109 h 116"/>
                  <a:gd name="T30" fmla="*/ 22 w 164"/>
                  <a:gd name="T31" fmla="*/ 113 h 116"/>
                  <a:gd name="T32" fmla="*/ 11 w 164"/>
                  <a:gd name="T33" fmla="*/ 115 h 116"/>
                  <a:gd name="T34" fmla="*/ 0 w 164"/>
                  <a:gd name="T35" fmla="*/ 77 h 116"/>
                  <a:gd name="T36" fmla="*/ 10 w 164"/>
                  <a:gd name="T37" fmla="*/ 75 h 116"/>
                  <a:gd name="T38" fmla="*/ 19 w 164"/>
                  <a:gd name="T39" fmla="*/ 71 h 116"/>
                  <a:gd name="T40" fmla="*/ 28 w 164"/>
                  <a:gd name="T41" fmla="*/ 69 h 116"/>
                  <a:gd name="T42" fmla="*/ 38 w 164"/>
                  <a:gd name="T43" fmla="*/ 64 h 116"/>
                  <a:gd name="T44" fmla="*/ 47 w 164"/>
                  <a:gd name="T45" fmla="*/ 61 h 116"/>
                  <a:gd name="T46" fmla="*/ 56 w 164"/>
                  <a:gd name="T47" fmla="*/ 57 h 116"/>
                  <a:gd name="T48" fmla="*/ 64 w 164"/>
                  <a:gd name="T49" fmla="*/ 52 h 116"/>
                  <a:gd name="T50" fmla="*/ 72 w 164"/>
                  <a:gd name="T51" fmla="*/ 47 h 116"/>
                  <a:gd name="T52" fmla="*/ 80 w 164"/>
                  <a:gd name="T53" fmla="*/ 42 h 116"/>
                  <a:gd name="T54" fmla="*/ 89 w 164"/>
                  <a:gd name="T55" fmla="*/ 37 h 116"/>
                  <a:gd name="T56" fmla="*/ 97 w 164"/>
                  <a:gd name="T57" fmla="*/ 31 h 116"/>
                  <a:gd name="T58" fmla="*/ 104 w 164"/>
                  <a:gd name="T59" fmla="*/ 25 h 116"/>
                  <a:gd name="T60" fmla="*/ 112 w 164"/>
                  <a:gd name="T61" fmla="*/ 19 h 116"/>
                  <a:gd name="T62" fmla="*/ 119 w 164"/>
                  <a:gd name="T63" fmla="*/ 13 h 116"/>
                  <a:gd name="T64" fmla="*/ 126 w 164"/>
                  <a:gd name="T65" fmla="*/ 7 h 116"/>
                  <a:gd name="T66" fmla="*/ 132 w 164"/>
                  <a:gd name="T67" fmla="*/ 0 h 116"/>
                  <a:gd name="T68" fmla="*/ 163 w 164"/>
                  <a:gd name="T69" fmla="*/ 2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" h="116">
                    <a:moveTo>
                      <a:pt x="163" y="27"/>
                    </a:moveTo>
                    <a:lnTo>
                      <a:pt x="155" y="35"/>
                    </a:lnTo>
                    <a:lnTo>
                      <a:pt x="147" y="42"/>
                    </a:lnTo>
                    <a:lnTo>
                      <a:pt x="139" y="49"/>
                    </a:lnTo>
                    <a:lnTo>
                      <a:pt x="130" y="57"/>
                    </a:lnTo>
                    <a:lnTo>
                      <a:pt x="122" y="63"/>
                    </a:lnTo>
                    <a:lnTo>
                      <a:pt x="113" y="69"/>
                    </a:lnTo>
                    <a:lnTo>
                      <a:pt x="103" y="75"/>
                    </a:lnTo>
                    <a:lnTo>
                      <a:pt x="94" y="81"/>
                    </a:lnTo>
                    <a:lnTo>
                      <a:pt x="85" y="86"/>
                    </a:lnTo>
                    <a:lnTo>
                      <a:pt x="74" y="92"/>
                    </a:lnTo>
                    <a:lnTo>
                      <a:pt x="64" y="97"/>
                    </a:lnTo>
                    <a:lnTo>
                      <a:pt x="54" y="101"/>
                    </a:lnTo>
                    <a:lnTo>
                      <a:pt x="43" y="105"/>
                    </a:lnTo>
                    <a:lnTo>
                      <a:pt x="33" y="109"/>
                    </a:lnTo>
                    <a:lnTo>
                      <a:pt x="22" y="113"/>
                    </a:lnTo>
                    <a:lnTo>
                      <a:pt x="11" y="115"/>
                    </a:lnTo>
                    <a:lnTo>
                      <a:pt x="0" y="77"/>
                    </a:lnTo>
                    <a:lnTo>
                      <a:pt x="10" y="75"/>
                    </a:lnTo>
                    <a:lnTo>
                      <a:pt x="19" y="71"/>
                    </a:lnTo>
                    <a:lnTo>
                      <a:pt x="28" y="69"/>
                    </a:lnTo>
                    <a:lnTo>
                      <a:pt x="38" y="64"/>
                    </a:lnTo>
                    <a:lnTo>
                      <a:pt x="47" y="61"/>
                    </a:lnTo>
                    <a:lnTo>
                      <a:pt x="56" y="57"/>
                    </a:lnTo>
                    <a:lnTo>
                      <a:pt x="64" y="52"/>
                    </a:lnTo>
                    <a:lnTo>
                      <a:pt x="72" y="47"/>
                    </a:lnTo>
                    <a:lnTo>
                      <a:pt x="80" y="42"/>
                    </a:lnTo>
                    <a:lnTo>
                      <a:pt x="89" y="37"/>
                    </a:lnTo>
                    <a:lnTo>
                      <a:pt x="97" y="31"/>
                    </a:lnTo>
                    <a:lnTo>
                      <a:pt x="104" y="25"/>
                    </a:lnTo>
                    <a:lnTo>
                      <a:pt x="112" y="19"/>
                    </a:lnTo>
                    <a:lnTo>
                      <a:pt x="119" y="13"/>
                    </a:lnTo>
                    <a:lnTo>
                      <a:pt x="126" y="7"/>
                    </a:lnTo>
                    <a:lnTo>
                      <a:pt x="132" y="0"/>
                    </a:lnTo>
                    <a:lnTo>
                      <a:pt x="163" y="27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7" name="Freeform 31"/>
              <p:cNvSpPr>
                <a:spLocks/>
              </p:cNvSpPr>
              <p:nvPr/>
            </p:nvSpPr>
            <p:spPr bwMode="auto">
              <a:xfrm>
                <a:off x="1663" y="3456"/>
                <a:ext cx="164" cy="116"/>
              </a:xfrm>
              <a:custGeom>
                <a:avLst/>
                <a:gdLst>
                  <a:gd name="T0" fmla="*/ 163 w 164"/>
                  <a:gd name="T1" fmla="*/ 27 h 116"/>
                  <a:gd name="T2" fmla="*/ 155 w 164"/>
                  <a:gd name="T3" fmla="*/ 35 h 116"/>
                  <a:gd name="T4" fmla="*/ 147 w 164"/>
                  <a:gd name="T5" fmla="*/ 42 h 116"/>
                  <a:gd name="T6" fmla="*/ 139 w 164"/>
                  <a:gd name="T7" fmla="*/ 49 h 116"/>
                  <a:gd name="T8" fmla="*/ 130 w 164"/>
                  <a:gd name="T9" fmla="*/ 57 h 116"/>
                  <a:gd name="T10" fmla="*/ 122 w 164"/>
                  <a:gd name="T11" fmla="*/ 63 h 116"/>
                  <a:gd name="T12" fmla="*/ 113 w 164"/>
                  <a:gd name="T13" fmla="*/ 69 h 116"/>
                  <a:gd name="T14" fmla="*/ 103 w 164"/>
                  <a:gd name="T15" fmla="*/ 75 h 116"/>
                  <a:gd name="T16" fmla="*/ 94 w 164"/>
                  <a:gd name="T17" fmla="*/ 81 h 116"/>
                  <a:gd name="T18" fmla="*/ 85 w 164"/>
                  <a:gd name="T19" fmla="*/ 86 h 116"/>
                  <a:gd name="T20" fmla="*/ 74 w 164"/>
                  <a:gd name="T21" fmla="*/ 92 h 116"/>
                  <a:gd name="T22" fmla="*/ 64 w 164"/>
                  <a:gd name="T23" fmla="*/ 97 h 116"/>
                  <a:gd name="T24" fmla="*/ 54 w 164"/>
                  <a:gd name="T25" fmla="*/ 101 h 116"/>
                  <a:gd name="T26" fmla="*/ 43 w 164"/>
                  <a:gd name="T27" fmla="*/ 105 h 116"/>
                  <a:gd name="T28" fmla="*/ 33 w 164"/>
                  <a:gd name="T29" fmla="*/ 109 h 116"/>
                  <a:gd name="T30" fmla="*/ 22 w 164"/>
                  <a:gd name="T31" fmla="*/ 113 h 116"/>
                  <a:gd name="T32" fmla="*/ 11 w 164"/>
                  <a:gd name="T33" fmla="*/ 115 h 116"/>
                  <a:gd name="T34" fmla="*/ 0 w 164"/>
                  <a:gd name="T35" fmla="*/ 77 h 116"/>
                  <a:gd name="T36" fmla="*/ 10 w 164"/>
                  <a:gd name="T37" fmla="*/ 75 h 116"/>
                  <a:gd name="T38" fmla="*/ 19 w 164"/>
                  <a:gd name="T39" fmla="*/ 71 h 116"/>
                  <a:gd name="T40" fmla="*/ 28 w 164"/>
                  <a:gd name="T41" fmla="*/ 69 h 116"/>
                  <a:gd name="T42" fmla="*/ 38 w 164"/>
                  <a:gd name="T43" fmla="*/ 64 h 116"/>
                  <a:gd name="T44" fmla="*/ 47 w 164"/>
                  <a:gd name="T45" fmla="*/ 61 h 116"/>
                  <a:gd name="T46" fmla="*/ 56 w 164"/>
                  <a:gd name="T47" fmla="*/ 57 h 116"/>
                  <a:gd name="T48" fmla="*/ 64 w 164"/>
                  <a:gd name="T49" fmla="*/ 52 h 116"/>
                  <a:gd name="T50" fmla="*/ 72 w 164"/>
                  <a:gd name="T51" fmla="*/ 47 h 116"/>
                  <a:gd name="T52" fmla="*/ 80 w 164"/>
                  <a:gd name="T53" fmla="*/ 42 h 116"/>
                  <a:gd name="T54" fmla="*/ 89 w 164"/>
                  <a:gd name="T55" fmla="*/ 37 h 116"/>
                  <a:gd name="T56" fmla="*/ 97 w 164"/>
                  <a:gd name="T57" fmla="*/ 31 h 116"/>
                  <a:gd name="T58" fmla="*/ 104 w 164"/>
                  <a:gd name="T59" fmla="*/ 25 h 116"/>
                  <a:gd name="T60" fmla="*/ 112 w 164"/>
                  <a:gd name="T61" fmla="*/ 19 h 116"/>
                  <a:gd name="T62" fmla="*/ 119 w 164"/>
                  <a:gd name="T63" fmla="*/ 13 h 116"/>
                  <a:gd name="T64" fmla="*/ 126 w 164"/>
                  <a:gd name="T65" fmla="*/ 7 h 116"/>
                  <a:gd name="T66" fmla="*/ 132 w 164"/>
                  <a:gd name="T67" fmla="*/ 0 h 116"/>
                  <a:gd name="T68" fmla="*/ 163 w 164"/>
                  <a:gd name="T69" fmla="*/ 2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" h="116">
                    <a:moveTo>
                      <a:pt x="163" y="27"/>
                    </a:moveTo>
                    <a:lnTo>
                      <a:pt x="155" y="35"/>
                    </a:lnTo>
                    <a:lnTo>
                      <a:pt x="147" y="42"/>
                    </a:lnTo>
                    <a:lnTo>
                      <a:pt x="139" y="49"/>
                    </a:lnTo>
                    <a:lnTo>
                      <a:pt x="130" y="57"/>
                    </a:lnTo>
                    <a:lnTo>
                      <a:pt x="122" y="63"/>
                    </a:lnTo>
                    <a:lnTo>
                      <a:pt x="113" y="69"/>
                    </a:lnTo>
                    <a:lnTo>
                      <a:pt x="103" y="75"/>
                    </a:lnTo>
                    <a:lnTo>
                      <a:pt x="94" y="81"/>
                    </a:lnTo>
                    <a:lnTo>
                      <a:pt x="85" y="86"/>
                    </a:lnTo>
                    <a:lnTo>
                      <a:pt x="74" y="92"/>
                    </a:lnTo>
                    <a:lnTo>
                      <a:pt x="64" y="97"/>
                    </a:lnTo>
                    <a:lnTo>
                      <a:pt x="54" y="101"/>
                    </a:lnTo>
                    <a:lnTo>
                      <a:pt x="43" y="105"/>
                    </a:lnTo>
                    <a:lnTo>
                      <a:pt x="33" y="109"/>
                    </a:lnTo>
                    <a:lnTo>
                      <a:pt x="22" y="113"/>
                    </a:lnTo>
                    <a:lnTo>
                      <a:pt x="11" y="115"/>
                    </a:lnTo>
                    <a:lnTo>
                      <a:pt x="0" y="77"/>
                    </a:lnTo>
                    <a:lnTo>
                      <a:pt x="10" y="75"/>
                    </a:lnTo>
                    <a:lnTo>
                      <a:pt x="19" y="71"/>
                    </a:lnTo>
                    <a:lnTo>
                      <a:pt x="28" y="69"/>
                    </a:lnTo>
                    <a:lnTo>
                      <a:pt x="38" y="64"/>
                    </a:lnTo>
                    <a:lnTo>
                      <a:pt x="47" y="61"/>
                    </a:lnTo>
                    <a:lnTo>
                      <a:pt x="56" y="57"/>
                    </a:lnTo>
                    <a:lnTo>
                      <a:pt x="64" y="52"/>
                    </a:lnTo>
                    <a:lnTo>
                      <a:pt x="72" y="47"/>
                    </a:lnTo>
                    <a:lnTo>
                      <a:pt x="80" y="42"/>
                    </a:lnTo>
                    <a:lnTo>
                      <a:pt x="89" y="37"/>
                    </a:lnTo>
                    <a:lnTo>
                      <a:pt x="97" y="31"/>
                    </a:lnTo>
                    <a:lnTo>
                      <a:pt x="104" y="25"/>
                    </a:lnTo>
                    <a:lnTo>
                      <a:pt x="112" y="19"/>
                    </a:lnTo>
                    <a:lnTo>
                      <a:pt x="119" y="13"/>
                    </a:lnTo>
                    <a:lnTo>
                      <a:pt x="126" y="7"/>
                    </a:lnTo>
                    <a:lnTo>
                      <a:pt x="132" y="0"/>
                    </a:lnTo>
                    <a:lnTo>
                      <a:pt x="163" y="27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8" name="Freeform 32"/>
              <p:cNvSpPr>
                <a:spLocks/>
              </p:cNvSpPr>
              <p:nvPr/>
            </p:nvSpPr>
            <p:spPr bwMode="auto">
              <a:xfrm>
                <a:off x="1046" y="2181"/>
                <a:ext cx="400" cy="329"/>
              </a:xfrm>
              <a:custGeom>
                <a:avLst/>
                <a:gdLst>
                  <a:gd name="T0" fmla="*/ 0 w 400"/>
                  <a:gd name="T1" fmla="*/ 0 h 329"/>
                  <a:gd name="T2" fmla="*/ 383 w 400"/>
                  <a:gd name="T3" fmla="*/ 0 h 329"/>
                  <a:gd name="T4" fmla="*/ 399 w 400"/>
                  <a:gd name="T5" fmla="*/ 64 h 329"/>
                  <a:gd name="T6" fmla="*/ 66 w 400"/>
                  <a:gd name="T7" fmla="*/ 64 h 329"/>
                  <a:gd name="T8" fmla="*/ 66 w 400"/>
                  <a:gd name="T9" fmla="*/ 328 h 329"/>
                  <a:gd name="T10" fmla="*/ 0 w 400"/>
                  <a:gd name="T11" fmla="*/ 328 h 329"/>
                  <a:gd name="T12" fmla="*/ 0 w 400"/>
                  <a:gd name="T1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0" h="329">
                    <a:moveTo>
                      <a:pt x="0" y="0"/>
                    </a:moveTo>
                    <a:lnTo>
                      <a:pt x="383" y="0"/>
                    </a:lnTo>
                    <a:lnTo>
                      <a:pt x="399" y="64"/>
                    </a:lnTo>
                    <a:lnTo>
                      <a:pt x="66" y="64"/>
                    </a:lnTo>
                    <a:lnTo>
                      <a:pt x="66" y="328"/>
                    </a:lnTo>
                    <a:lnTo>
                      <a:pt x="0" y="3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49" name="Freeform 33"/>
              <p:cNvSpPr>
                <a:spLocks/>
              </p:cNvSpPr>
              <p:nvPr/>
            </p:nvSpPr>
            <p:spPr bwMode="auto">
              <a:xfrm>
                <a:off x="1046" y="2181"/>
                <a:ext cx="400" cy="328"/>
              </a:xfrm>
              <a:custGeom>
                <a:avLst/>
                <a:gdLst>
                  <a:gd name="T0" fmla="*/ 0 w 400"/>
                  <a:gd name="T1" fmla="*/ 0 h 328"/>
                  <a:gd name="T2" fmla="*/ 382 w 400"/>
                  <a:gd name="T3" fmla="*/ 0 h 328"/>
                  <a:gd name="T4" fmla="*/ 399 w 400"/>
                  <a:gd name="T5" fmla="*/ 63 h 328"/>
                  <a:gd name="T6" fmla="*/ 66 w 400"/>
                  <a:gd name="T7" fmla="*/ 63 h 328"/>
                  <a:gd name="T8" fmla="*/ 66 w 400"/>
                  <a:gd name="T9" fmla="*/ 327 h 328"/>
                  <a:gd name="T10" fmla="*/ 0 w 400"/>
                  <a:gd name="T11" fmla="*/ 327 h 328"/>
                  <a:gd name="T12" fmla="*/ 0 w 400"/>
                  <a:gd name="T13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0" h="328">
                    <a:moveTo>
                      <a:pt x="0" y="0"/>
                    </a:moveTo>
                    <a:lnTo>
                      <a:pt x="382" y="0"/>
                    </a:lnTo>
                    <a:lnTo>
                      <a:pt x="399" y="63"/>
                    </a:lnTo>
                    <a:lnTo>
                      <a:pt x="66" y="63"/>
                    </a:lnTo>
                    <a:lnTo>
                      <a:pt x="66" y="327"/>
                    </a:lnTo>
                    <a:lnTo>
                      <a:pt x="0" y="327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0" name="Rectangle 34"/>
              <p:cNvSpPr>
                <a:spLocks noChangeArrowheads="1"/>
              </p:cNvSpPr>
              <p:nvPr/>
            </p:nvSpPr>
            <p:spPr bwMode="auto">
              <a:xfrm>
                <a:off x="1047" y="2555"/>
                <a:ext cx="63" cy="200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51" name="Rectangle 35"/>
              <p:cNvSpPr>
                <a:spLocks noChangeArrowheads="1"/>
              </p:cNvSpPr>
              <p:nvPr/>
            </p:nvSpPr>
            <p:spPr bwMode="auto">
              <a:xfrm>
                <a:off x="1047" y="3298"/>
                <a:ext cx="63" cy="212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52" name="Freeform 36"/>
              <p:cNvSpPr>
                <a:spLocks/>
              </p:cNvSpPr>
              <p:nvPr/>
            </p:nvSpPr>
            <p:spPr bwMode="auto">
              <a:xfrm>
                <a:off x="1479" y="2181"/>
                <a:ext cx="661" cy="492"/>
              </a:xfrm>
              <a:custGeom>
                <a:avLst/>
                <a:gdLst>
                  <a:gd name="T0" fmla="*/ 0 w 661"/>
                  <a:gd name="T1" fmla="*/ 0 h 492"/>
                  <a:gd name="T2" fmla="*/ 660 w 661"/>
                  <a:gd name="T3" fmla="*/ 0 h 492"/>
                  <a:gd name="T4" fmla="*/ 660 w 661"/>
                  <a:gd name="T5" fmla="*/ 99 h 492"/>
                  <a:gd name="T6" fmla="*/ 660 w 661"/>
                  <a:gd name="T7" fmla="*/ 435 h 492"/>
                  <a:gd name="T8" fmla="*/ 594 w 661"/>
                  <a:gd name="T9" fmla="*/ 491 h 492"/>
                  <a:gd name="T10" fmla="*/ 594 w 661"/>
                  <a:gd name="T11" fmla="*/ 63 h 492"/>
                  <a:gd name="T12" fmla="*/ 17 w 661"/>
                  <a:gd name="T13" fmla="*/ 63 h 492"/>
                  <a:gd name="T14" fmla="*/ 0 w 661"/>
                  <a:gd name="T15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1" h="492">
                    <a:moveTo>
                      <a:pt x="0" y="0"/>
                    </a:moveTo>
                    <a:lnTo>
                      <a:pt x="660" y="0"/>
                    </a:lnTo>
                    <a:lnTo>
                      <a:pt x="660" y="99"/>
                    </a:lnTo>
                    <a:lnTo>
                      <a:pt x="660" y="435"/>
                    </a:lnTo>
                    <a:lnTo>
                      <a:pt x="594" y="491"/>
                    </a:lnTo>
                    <a:lnTo>
                      <a:pt x="594" y="63"/>
                    </a:lnTo>
                    <a:lnTo>
                      <a:pt x="17" y="63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3" name="Freeform 37"/>
              <p:cNvSpPr>
                <a:spLocks/>
              </p:cNvSpPr>
              <p:nvPr/>
            </p:nvSpPr>
            <p:spPr bwMode="auto">
              <a:xfrm>
                <a:off x="1787" y="3176"/>
                <a:ext cx="353" cy="672"/>
              </a:xfrm>
              <a:custGeom>
                <a:avLst/>
                <a:gdLst>
                  <a:gd name="T0" fmla="*/ 352 w 353"/>
                  <a:gd name="T1" fmla="*/ 0 h 672"/>
                  <a:gd name="T2" fmla="*/ 352 w 353"/>
                  <a:gd name="T3" fmla="*/ 671 h 672"/>
                  <a:gd name="T4" fmla="*/ 18 w 353"/>
                  <a:gd name="T5" fmla="*/ 671 h 672"/>
                  <a:gd name="T6" fmla="*/ 0 w 353"/>
                  <a:gd name="T7" fmla="*/ 608 h 672"/>
                  <a:gd name="T8" fmla="*/ 286 w 353"/>
                  <a:gd name="T9" fmla="*/ 608 h 672"/>
                  <a:gd name="T10" fmla="*/ 286 w 353"/>
                  <a:gd name="T11" fmla="*/ 62 h 672"/>
                  <a:gd name="T12" fmla="*/ 320 w 353"/>
                  <a:gd name="T13" fmla="*/ 0 h 672"/>
                  <a:gd name="T14" fmla="*/ 352 w 353"/>
                  <a:gd name="T15" fmla="*/ 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3" h="672">
                    <a:moveTo>
                      <a:pt x="352" y="0"/>
                    </a:moveTo>
                    <a:lnTo>
                      <a:pt x="352" y="671"/>
                    </a:lnTo>
                    <a:lnTo>
                      <a:pt x="18" y="671"/>
                    </a:lnTo>
                    <a:lnTo>
                      <a:pt x="0" y="608"/>
                    </a:lnTo>
                    <a:lnTo>
                      <a:pt x="286" y="608"/>
                    </a:lnTo>
                    <a:lnTo>
                      <a:pt x="286" y="62"/>
                    </a:lnTo>
                    <a:lnTo>
                      <a:pt x="320" y="0"/>
                    </a:lnTo>
                    <a:lnTo>
                      <a:pt x="352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4" name="Freeform 38"/>
              <p:cNvSpPr>
                <a:spLocks/>
              </p:cNvSpPr>
              <p:nvPr/>
            </p:nvSpPr>
            <p:spPr bwMode="auto">
              <a:xfrm>
                <a:off x="1539" y="3784"/>
                <a:ext cx="212" cy="64"/>
              </a:xfrm>
              <a:custGeom>
                <a:avLst/>
                <a:gdLst>
                  <a:gd name="T0" fmla="*/ 211 w 212"/>
                  <a:gd name="T1" fmla="*/ 63 h 64"/>
                  <a:gd name="T2" fmla="*/ 0 w 212"/>
                  <a:gd name="T3" fmla="*/ 63 h 64"/>
                  <a:gd name="T4" fmla="*/ 11 w 212"/>
                  <a:gd name="T5" fmla="*/ 0 h 64"/>
                  <a:gd name="T6" fmla="*/ 193 w 212"/>
                  <a:gd name="T7" fmla="*/ 0 h 64"/>
                  <a:gd name="T8" fmla="*/ 211 w 212"/>
                  <a:gd name="T9" fmla="*/ 6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4">
                    <a:moveTo>
                      <a:pt x="211" y="63"/>
                    </a:moveTo>
                    <a:lnTo>
                      <a:pt x="0" y="63"/>
                    </a:lnTo>
                    <a:lnTo>
                      <a:pt x="11" y="0"/>
                    </a:lnTo>
                    <a:lnTo>
                      <a:pt x="193" y="0"/>
                    </a:lnTo>
                    <a:lnTo>
                      <a:pt x="211" y="63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5" name="Freeform 39"/>
              <p:cNvSpPr>
                <a:spLocks/>
              </p:cNvSpPr>
              <p:nvPr/>
            </p:nvSpPr>
            <p:spPr bwMode="auto">
              <a:xfrm>
                <a:off x="1046" y="3559"/>
                <a:ext cx="454" cy="289"/>
              </a:xfrm>
              <a:custGeom>
                <a:avLst/>
                <a:gdLst>
                  <a:gd name="T0" fmla="*/ 443 w 454"/>
                  <a:gd name="T1" fmla="*/ 288 h 289"/>
                  <a:gd name="T2" fmla="*/ 0 w 454"/>
                  <a:gd name="T3" fmla="*/ 288 h 289"/>
                  <a:gd name="T4" fmla="*/ 0 w 454"/>
                  <a:gd name="T5" fmla="*/ 0 h 289"/>
                  <a:gd name="T6" fmla="*/ 66 w 454"/>
                  <a:gd name="T7" fmla="*/ 0 h 289"/>
                  <a:gd name="T8" fmla="*/ 66 w 454"/>
                  <a:gd name="T9" fmla="*/ 225 h 289"/>
                  <a:gd name="T10" fmla="*/ 453 w 454"/>
                  <a:gd name="T11" fmla="*/ 225 h 289"/>
                  <a:gd name="T12" fmla="*/ 443 w 454"/>
                  <a:gd name="T13" fmla="*/ 28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289">
                    <a:moveTo>
                      <a:pt x="443" y="288"/>
                    </a:moveTo>
                    <a:lnTo>
                      <a:pt x="0" y="288"/>
                    </a:lnTo>
                    <a:lnTo>
                      <a:pt x="0" y="0"/>
                    </a:lnTo>
                    <a:lnTo>
                      <a:pt x="66" y="0"/>
                    </a:lnTo>
                    <a:lnTo>
                      <a:pt x="66" y="225"/>
                    </a:lnTo>
                    <a:lnTo>
                      <a:pt x="453" y="225"/>
                    </a:lnTo>
                    <a:lnTo>
                      <a:pt x="443" y="288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6" name="Freeform 40"/>
              <p:cNvSpPr>
                <a:spLocks/>
              </p:cNvSpPr>
              <p:nvPr/>
            </p:nvSpPr>
            <p:spPr bwMode="auto">
              <a:xfrm>
                <a:off x="2073" y="2805"/>
                <a:ext cx="67" cy="261"/>
              </a:xfrm>
              <a:custGeom>
                <a:avLst/>
                <a:gdLst>
                  <a:gd name="T0" fmla="*/ 66 w 67"/>
                  <a:gd name="T1" fmla="*/ 0 h 261"/>
                  <a:gd name="T2" fmla="*/ 66 w 67"/>
                  <a:gd name="T3" fmla="*/ 107 h 261"/>
                  <a:gd name="T4" fmla="*/ 48 w 67"/>
                  <a:gd name="T5" fmla="*/ 141 h 261"/>
                  <a:gd name="T6" fmla="*/ 62 w 67"/>
                  <a:gd name="T7" fmla="*/ 146 h 261"/>
                  <a:gd name="T8" fmla="*/ 0 w 67"/>
                  <a:gd name="T9" fmla="*/ 260 h 261"/>
                  <a:gd name="T10" fmla="*/ 43 w 67"/>
                  <a:gd name="T11" fmla="*/ 180 h 261"/>
                  <a:gd name="T12" fmla="*/ 43 w 67"/>
                  <a:gd name="T13" fmla="*/ 77 h 261"/>
                  <a:gd name="T14" fmla="*/ 0 w 67"/>
                  <a:gd name="T15" fmla="*/ 36 h 261"/>
                  <a:gd name="T16" fmla="*/ 0 w 67"/>
                  <a:gd name="T17" fmla="*/ 25 h 261"/>
                  <a:gd name="T18" fmla="*/ 29 w 67"/>
                  <a:gd name="T19" fmla="*/ 0 h 261"/>
                  <a:gd name="T20" fmla="*/ 66 w 67"/>
                  <a:gd name="T21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261">
                    <a:moveTo>
                      <a:pt x="66" y="0"/>
                    </a:moveTo>
                    <a:lnTo>
                      <a:pt x="66" y="107"/>
                    </a:lnTo>
                    <a:lnTo>
                      <a:pt x="48" y="141"/>
                    </a:lnTo>
                    <a:lnTo>
                      <a:pt x="62" y="146"/>
                    </a:lnTo>
                    <a:lnTo>
                      <a:pt x="0" y="260"/>
                    </a:lnTo>
                    <a:lnTo>
                      <a:pt x="43" y="180"/>
                    </a:lnTo>
                    <a:lnTo>
                      <a:pt x="43" y="77"/>
                    </a:lnTo>
                    <a:lnTo>
                      <a:pt x="0" y="36"/>
                    </a:lnTo>
                    <a:lnTo>
                      <a:pt x="0" y="25"/>
                    </a:lnTo>
                    <a:lnTo>
                      <a:pt x="29" y="0"/>
                    </a:lnTo>
                    <a:lnTo>
                      <a:pt x="66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7" name="Freeform 41"/>
              <p:cNvSpPr>
                <a:spLocks/>
              </p:cNvSpPr>
              <p:nvPr/>
            </p:nvSpPr>
            <p:spPr bwMode="auto">
              <a:xfrm>
                <a:off x="2073" y="3283"/>
                <a:ext cx="34" cy="406"/>
              </a:xfrm>
              <a:custGeom>
                <a:avLst/>
                <a:gdLst>
                  <a:gd name="T0" fmla="*/ 0 w 34"/>
                  <a:gd name="T1" fmla="*/ 0 h 406"/>
                  <a:gd name="T2" fmla="*/ 33 w 34"/>
                  <a:gd name="T3" fmla="*/ 25 h 406"/>
                  <a:gd name="T4" fmla="*/ 33 w 34"/>
                  <a:gd name="T5" fmla="*/ 380 h 406"/>
                  <a:gd name="T6" fmla="*/ 0 w 34"/>
                  <a:gd name="T7" fmla="*/ 405 h 406"/>
                  <a:gd name="T8" fmla="*/ 0 w 34"/>
                  <a:gd name="T9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06">
                    <a:moveTo>
                      <a:pt x="0" y="0"/>
                    </a:moveTo>
                    <a:lnTo>
                      <a:pt x="33" y="25"/>
                    </a:lnTo>
                    <a:lnTo>
                      <a:pt x="33" y="380"/>
                    </a:lnTo>
                    <a:lnTo>
                      <a:pt x="0" y="40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8" name="Freeform 42"/>
              <p:cNvSpPr>
                <a:spLocks/>
              </p:cNvSpPr>
              <p:nvPr/>
            </p:nvSpPr>
            <p:spPr bwMode="auto">
              <a:xfrm>
                <a:off x="2073" y="3283"/>
                <a:ext cx="34" cy="406"/>
              </a:xfrm>
              <a:custGeom>
                <a:avLst/>
                <a:gdLst>
                  <a:gd name="T0" fmla="*/ 0 w 34"/>
                  <a:gd name="T1" fmla="*/ 0 h 406"/>
                  <a:gd name="T2" fmla="*/ 33 w 34"/>
                  <a:gd name="T3" fmla="*/ 25 h 406"/>
                  <a:gd name="T4" fmla="*/ 33 w 34"/>
                  <a:gd name="T5" fmla="*/ 380 h 406"/>
                  <a:gd name="T6" fmla="*/ 0 w 34"/>
                  <a:gd name="T7" fmla="*/ 405 h 406"/>
                  <a:gd name="T8" fmla="*/ 0 w 34"/>
                  <a:gd name="T9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06">
                    <a:moveTo>
                      <a:pt x="0" y="0"/>
                    </a:moveTo>
                    <a:lnTo>
                      <a:pt x="33" y="25"/>
                    </a:lnTo>
                    <a:lnTo>
                      <a:pt x="33" y="380"/>
                    </a:lnTo>
                    <a:lnTo>
                      <a:pt x="0" y="405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59" name="Freeform 43"/>
              <p:cNvSpPr>
                <a:spLocks/>
              </p:cNvSpPr>
              <p:nvPr/>
            </p:nvSpPr>
            <p:spPr bwMode="auto">
              <a:xfrm>
                <a:off x="2073" y="2317"/>
                <a:ext cx="34" cy="272"/>
              </a:xfrm>
              <a:custGeom>
                <a:avLst/>
                <a:gdLst>
                  <a:gd name="T0" fmla="*/ 0 w 34"/>
                  <a:gd name="T1" fmla="*/ 0 h 272"/>
                  <a:gd name="T2" fmla="*/ 33 w 34"/>
                  <a:gd name="T3" fmla="*/ 24 h 272"/>
                  <a:gd name="T4" fmla="*/ 33 w 34"/>
                  <a:gd name="T5" fmla="*/ 247 h 272"/>
                  <a:gd name="T6" fmla="*/ 0 w 34"/>
                  <a:gd name="T7" fmla="*/ 271 h 272"/>
                  <a:gd name="T8" fmla="*/ 0 w 34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72">
                    <a:moveTo>
                      <a:pt x="0" y="0"/>
                    </a:moveTo>
                    <a:lnTo>
                      <a:pt x="33" y="24"/>
                    </a:lnTo>
                    <a:lnTo>
                      <a:pt x="33" y="247"/>
                    </a:lnTo>
                    <a:lnTo>
                      <a:pt x="0" y="2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0" name="Freeform 44"/>
              <p:cNvSpPr>
                <a:spLocks/>
              </p:cNvSpPr>
              <p:nvPr/>
            </p:nvSpPr>
            <p:spPr bwMode="auto">
              <a:xfrm>
                <a:off x="2073" y="2317"/>
                <a:ext cx="34" cy="272"/>
              </a:xfrm>
              <a:custGeom>
                <a:avLst/>
                <a:gdLst>
                  <a:gd name="T0" fmla="*/ 0 w 34"/>
                  <a:gd name="T1" fmla="*/ 0 h 272"/>
                  <a:gd name="T2" fmla="*/ 33 w 34"/>
                  <a:gd name="T3" fmla="*/ 24 h 272"/>
                  <a:gd name="T4" fmla="*/ 33 w 34"/>
                  <a:gd name="T5" fmla="*/ 247 h 272"/>
                  <a:gd name="T6" fmla="*/ 0 w 34"/>
                  <a:gd name="T7" fmla="*/ 271 h 272"/>
                  <a:gd name="T8" fmla="*/ 0 w 34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72">
                    <a:moveTo>
                      <a:pt x="0" y="0"/>
                    </a:moveTo>
                    <a:lnTo>
                      <a:pt x="33" y="24"/>
                    </a:lnTo>
                    <a:lnTo>
                      <a:pt x="33" y="247"/>
                    </a:lnTo>
                    <a:lnTo>
                      <a:pt x="0" y="27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1" name="Freeform 45"/>
              <p:cNvSpPr>
                <a:spLocks/>
              </p:cNvSpPr>
              <p:nvPr/>
            </p:nvSpPr>
            <p:spPr bwMode="auto">
              <a:xfrm>
                <a:off x="2106" y="3283"/>
                <a:ext cx="34" cy="406"/>
              </a:xfrm>
              <a:custGeom>
                <a:avLst/>
                <a:gdLst>
                  <a:gd name="T0" fmla="*/ 0 w 34"/>
                  <a:gd name="T1" fmla="*/ 25 h 406"/>
                  <a:gd name="T2" fmla="*/ 33 w 34"/>
                  <a:gd name="T3" fmla="*/ 0 h 406"/>
                  <a:gd name="T4" fmla="*/ 33 w 34"/>
                  <a:gd name="T5" fmla="*/ 405 h 406"/>
                  <a:gd name="T6" fmla="*/ 0 w 34"/>
                  <a:gd name="T7" fmla="*/ 380 h 406"/>
                  <a:gd name="T8" fmla="*/ 0 w 34"/>
                  <a:gd name="T9" fmla="*/ 25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06">
                    <a:moveTo>
                      <a:pt x="0" y="25"/>
                    </a:moveTo>
                    <a:lnTo>
                      <a:pt x="33" y="0"/>
                    </a:lnTo>
                    <a:lnTo>
                      <a:pt x="33" y="405"/>
                    </a:lnTo>
                    <a:lnTo>
                      <a:pt x="0" y="380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2" name="Freeform 46"/>
              <p:cNvSpPr>
                <a:spLocks/>
              </p:cNvSpPr>
              <p:nvPr/>
            </p:nvSpPr>
            <p:spPr bwMode="auto">
              <a:xfrm>
                <a:off x="2106" y="3283"/>
                <a:ext cx="34" cy="406"/>
              </a:xfrm>
              <a:custGeom>
                <a:avLst/>
                <a:gdLst>
                  <a:gd name="T0" fmla="*/ 0 w 34"/>
                  <a:gd name="T1" fmla="*/ 25 h 406"/>
                  <a:gd name="T2" fmla="*/ 33 w 34"/>
                  <a:gd name="T3" fmla="*/ 0 h 406"/>
                  <a:gd name="T4" fmla="*/ 33 w 34"/>
                  <a:gd name="T5" fmla="*/ 405 h 406"/>
                  <a:gd name="T6" fmla="*/ 0 w 34"/>
                  <a:gd name="T7" fmla="*/ 380 h 406"/>
                  <a:gd name="T8" fmla="*/ 0 w 34"/>
                  <a:gd name="T9" fmla="*/ 25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06">
                    <a:moveTo>
                      <a:pt x="0" y="25"/>
                    </a:moveTo>
                    <a:lnTo>
                      <a:pt x="33" y="0"/>
                    </a:lnTo>
                    <a:lnTo>
                      <a:pt x="33" y="405"/>
                    </a:lnTo>
                    <a:lnTo>
                      <a:pt x="0" y="380"/>
                    </a:lnTo>
                    <a:lnTo>
                      <a:pt x="0" y="25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3" name="Freeform 47"/>
              <p:cNvSpPr>
                <a:spLocks/>
              </p:cNvSpPr>
              <p:nvPr/>
            </p:nvSpPr>
            <p:spPr bwMode="auto">
              <a:xfrm>
                <a:off x="2106" y="2317"/>
                <a:ext cx="34" cy="272"/>
              </a:xfrm>
              <a:custGeom>
                <a:avLst/>
                <a:gdLst>
                  <a:gd name="T0" fmla="*/ 0 w 34"/>
                  <a:gd name="T1" fmla="*/ 24 h 272"/>
                  <a:gd name="T2" fmla="*/ 33 w 34"/>
                  <a:gd name="T3" fmla="*/ 0 h 272"/>
                  <a:gd name="T4" fmla="*/ 33 w 34"/>
                  <a:gd name="T5" fmla="*/ 271 h 272"/>
                  <a:gd name="T6" fmla="*/ 0 w 34"/>
                  <a:gd name="T7" fmla="*/ 247 h 272"/>
                  <a:gd name="T8" fmla="*/ 0 w 34"/>
                  <a:gd name="T9" fmla="*/ 24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72">
                    <a:moveTo>
                      <a:pt x="0" y="24"/>
                    </a:moveTo>
                    <a:lnTo>
                      <a:pt x="33" y="0"/>
                    </a:lnTo>
                    <a:lnTo>
                      <a:pt x="33" y="271"/>
                    </a:lnTo>
                    <a:lnTo>
                      <a:pt x="0" y="24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4" name="Freeform 48"/>
              <p:cNvSpPr>
                <a:spLocks/>
              </p:cNvSpPr>
              <p:nvPr/>
            </p:nvSpPr>
            <p:spPr bwMode="auto">
              <a:xfrm>
                <a:off x="2106" y="2317"/>
                <a:ext cx="34" cy="272"/>
              </a:xfrm>
              <a:custGeom>
                <a:avLst/>
                <a:gdLst>
                  <a:gd name="T0" fmla="*/ 0 w 34"/>
                  <a:gd name="T1" fmla="*/ 24 h 272"/>
                  <a:gd name="T2" fmla="*/ 33 w 34"/>
                  <a:gd name="T3" fmla="*/ 0 h 272"/>
                  <a:gd name="T4" fmla="*/ 33 w 34"/>
                  <a:gd name="T5" fmla="*/ 271 h 272"/>
                  <a:gd name="T6" fmla="*/ 0 w 34"/>
                  <a:gd name="T7" fmla="*/ 247 h 272"/>
                  <a:gd name="T8" fmla="*/ 0 w 34"/>
                  <a:gd name="T9" fmla="*/ 24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72">
                    <a:moveTo>
                      <a:pt x="0" y="24"/>
                    </a:moveTo>
                    <a:lnTo>
                      <a:pt x="33" y="0"/>
                    </a:lnTo>
                    <a:lnTo>
                      <a:pt x="33" y="271"/>
                    </a:lnTo>
                    <a:lnTo>
                      <a:pt x="0" y="247"/>
                    </a:lnTo>
                    <a:lnTo>
                      <a:pt x="0" y="24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5" name="Freeform 49"/>
              <p:cNvSpPr>
                <a:spLocks/>
              </p:cNvSpPr>
              <p:nvPr/>
            </p:nvSpPr>
            <p:spPr bwMode="auto">
              <a:xfrm>
                <a:off x="1046" y="3429"/>
                <a:ext cx="33" cy="84"/>
              </a:xfrm>
              <a:custGeom>
                <a:avLst/>
                <a:gdLst>
                  <a:gd name="T0" fmla="*/ 0 w 33"/>
                  <a:gd name="T1" fmla="*/ 0 h 84"/>
                  <a:gd name="T2" fmla="*/ 32 w 33"/>
                  <a:gd name="T3" fmla="*/ 25 h 84"/>
                  <a:gd name="T4" fmla="*/ 32 w 33"/>
                  <a:gd name="T5" fmla="*/ 83 h 84"/>
                  <a:gd name="T6" fmla="*/ 0 w 33"/>
                  <a:gd name="T7" fmla="*/ 83 h 84"/>
                  <a:gd name="T8" fmla="*/ 0 w 33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84">
                    <a:moveTo>
                      <a:pt x="0" y="0"/>
                    </a:moveTo>
                    <a:lnTo>
                      <a:pt x="32" y="25"/>
                    </a:lnTo>
                    <a:lnTo>
                      <a:pt x="32" y="83"/>
                    </a:lnTo>
                    <a:lnTo>
                      <a:pt x="0" y="8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6" name="Freeform 50"/>
              <p:cNvSpPr>
                <a:spLocks/>
              </p:cNvSpPr>
              <p:nvPr/>
            </p:nvSpPr>
            <p:spPr bwMode="auto">
              <a:xfrm>
                <a:off x="1046" y="3429"/>
                <a:ext cx="33" cy="84"/>
              </a:xfrm>
              <a:custGeom>
                <a:avLst/>
                <a:gdLst>
                  <a:gd name="T0" fmla="*/ 0 w 33"/>
                  <a:gd name="T1" fmla="*/ 0 h 84"/>
                  <a:gd name="T2" fmla="*/ 32 w 33"/>
                  <a:gd name="T3" fmla="*/ 25 h 84"/>
                  <a:gd name="T4" fmla="*/ 32 w 33"/>
                  <a:gd name="T5" fmla="*/ 83 h 84"/>
                  <a:gd name="T6" fmla="*/ 0 w 33"/>
                  <a:gd name="T7" fmla="*/ 83 h 84"/>
                  <a:gd name="T8" fmla="*/ 0 w 33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84">
                    <a:moveTo>
                      <a:pt x="0" y="0"/>
                    </a:moveTo>
                    <a:lnTo>
                      <a:pt x="32" y="25"/>
                    </a:lnTo>
                    <a:lnTo>
                      <a:pt x="32" y="83"/>
                    </a:lnTo>
                    <a:lnTo>
                      <a:pt x="0" y="83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7" name="Freeform 51"/>
              <p:cNvSpPr>
                <a:spLocks/>
              </p:cNvSpPr>
              <p:nvPr/>
            </p:nvSpPr>
            <p:spPr bwMode="auto">
              <a:xfrm>
                <a:off x="1046" y="3559"/>
                <a:ext cx="33" cy="126"/>
              </a:xfrm>
              <a:custGeom>
                <a:avLst/>
                <a:gdLst>
                  <a:gd name="T0" fmla="*/ 32 w 33"/>
                  <a:gd name="T1" fmla="*/ 0 h 126"/>
                  <a:gd name="T2" fmla="*/ 32 w 33"/>
                  <a:gd name="T3" fmla="*/ 101 h 126"/>
                  <a:gd name="T4" fmla="*/ 0 w 33"/>
                  <a:gd name="T5" fmla="*/ 125 h 126"/>
                  <a:gd name="T6" fmla="*/ 0 w 33"/>
                  <a:gd name="T7" fmla="*/ 0 h 126"/>
                  <a:gd name="T8" fmla="*/ 32 w 33"/>
                  <a:gd name="T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6">
                    <a:moveTo>
                      <a:pt x="32" y="0"/>
                    </a:moveTo>
                    <a:lnTo>
                      <a:pt x="32" y="101"/>
                    </a:lnTo>
                    <a:lnTo>
                      <a:pt x="0" y="125"/>
                    </a:ln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8" name="Freeform 52"/>
              <p:cNvSpPr>
                <a:spLocks/>
              </p:cNvSpPr>
              <p:nvPr/>
            </p:nvSpPr>
            <p:spPr bwMode="auto">
              <a:xfrm>
                <a:off x="1078" y="3429"/>
                <a:ext cx="35" cy="84"/>
              </a:xfrm>
              <a:custGeom>
                <a:avLst/>
                <a:gdLst>
                  <a:gd name="T0" fmla="*/ 0 w 35"/>
                  <a:gd name="T1" fmla="*/ 25 h 84"/>
                  <a:gd name="T2" fmla="*/ 34 w 35"/>
                  <a:gd name="T3" fmla="*/ 0 h 84"/>
                  <a:gd name="T4" fmla="*/ 34 w 35"/>
                  <a:gd name="T5" fmla="*/ 83 h 84"/>
                  <a:gd name="T6" fmla="*/ 0 w 35"/>
                  <a:gd name="T7" fmla="*/ 83 h 84"/>
                  <a:gd name="T8" fmla="*/ 0 w 35"/>
                  <a:gd name="T9" fmla="*/ 2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84">
                    <a:moveTo>
                      <a:pt x="0" y="25"/>
                    </a:moveTo>
                    <a:lnTo>
                      <a:pt x="34" y="0"/>
                    </a:lnTo>
                    <a:lnTo>
                      <a:pt x="34" y="83"/>
                    </a:lnTo>
                    <a:lnTo>
                      <a:pt x="0" y="83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69" name="Freeform 53"/>
              <p:cNvSpPr>
                <a:spLocks/>
              </p:cNvSpPr>
              <p:nvPr/>
            </p:nvSpPr>
            <p:spPr bwMode="auto">
              <a:xfrm>
                <a:off x="1078" y="3429"/>
                <a:ext cx="35" cy="84"/>
              </a:xfrm>
              <a:custGeom>
                <a:avLst/>
                <a:gdLst>
                  <a:gd name="T0" fmla="*/ 0 w 35"/>
                  <a:gd name="T1" fmla="*/ 25 h 84"/>
                  <a:gd name="T2" fmla="*/ 34 w 35"/>
                  <a:gd name="T3" fmla="*/ 0 h 84"/>
                  <a:gd name="T4" fmla="*/ 34 w 35"/>
                  <a:gd name="T5" fmla="*/ 83 h 84"/>
                  <a:gd name="T6" fmla="*/ 0 w 35"/>
                  <a:gd name="T7" fmla="*/ 83 h 84"/>
                  <a:gd name="T8" fmla="*/ 0 w 35"/>
                  <a:gd name="T9" fmla="*/ 2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84">
                    <a:moveTo>
                      <a:pt x="0" y="25"/>
                    </a:moveTo>
                    <a:lnTo>
                      <a:pt x="34" y="0"/>
                    </a:lnTo>
                    <a:lnTo>
                      <a:pt x="34" y="83"/>
                    </a:lnTo>
                    <a:lnTo>
                      <a:pt x="0" y="83"/>
                    </a:lnTo>
                    <a:lnTo>
                      <a:pt x="0" y="25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0" name="Freeform 54"/>
              <p:cNvSpPr>
                <a:spLocks/>
              </p:cNvSpPr>
              <p:nvPr/>
            </p:nvSpPr>
            <p:spPr bwMode="auto">
              <a:xfrm>
                <a:off x="1078" y="3559"/>
                <a:ext cx="35" cy="126"/>
              </a:xfrm>
              <a:custGeom>
                <a:avLst/>
                <a:gdLst>
                  <a:gd name="T0" fmla="*/ 34 w 35"/>
                  <a:gd name="T1" fmla="*/ 0 h 126"/>
                  <a:gd name="T2" fmla="*/ 34 w 35"/>
                  <a:gd name="T3" fmla="*/ 125 h 126"/>
                  <a:gd name="T4" fmla="*/ 0 w 35"/>
                  <a:gd name="T5" fmla="*/ 101 h 126"/>
                  <a:gd name="T6" fmla="*/ 0 w 35"/>
                  <a:gd name="T7" fmla="*/ 0 h 126"/>
                  <a:gd name="T8" fmla="*/ 34 w 35"/>
                  <a:gd name="T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26">
                    <a:moveTo>
                      <a:pt x="34" y="0"/>
                    </a:moveTo>
                    <a:lnTo>
                      <a:pt x="34" y="125"/>
                    </a:lnTo>
                    <a:lnTo>
                      <a:pt x="0" y="101"/>
                    </a:lnTo>
                    <a:lnTo>
                      <a:pt x="0" y="0"/>
                    </a:lnTo>
                    <a:lnTo>
                      <a:pt x="34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1" name="Freeform 55"/>
              <p:cNvSpPr>
                <a:spLocks/>
              </p:cNvSpPr>
              <p:nvPr/>
            </p:nvSpPr>
            <p:spPr bwMode="auto">
              <a:xfrm>
                <a:off x="1488" y="3602"/>
                <a:ext cx="92" cy="361"/>
              </a:xfrm>
              <a:custGeom>
                <a:avLst/>
                <a:gdLst>
                  <a:gd name="T0" fmla="*/ 42 w 92"/>
                  <a:gd name="T1" fmla="*/ 0 h 361"/>
                  <a:gd name="T2" fmla="*/ 0 w 92"/>
                  <a:gd name="T3" fmla="*/ 245 h 361"/>
                  <a:gd name="T4" fmla="*/ 0 w 92"/>
                  <a:gd name="T5" fmla="*/ 360 h 361"/>
                  <a:gd name="T6" fmla="*/ 51 w 92"/>
                  <a:gd name="T7" fmla="*/ 360 h 361"/>
                  <a:gd name="T8" fmla="*/ 51 w 92"/>
                  <a:gd name="T9" fmla="*/ 245 h 361"/>
                  <a:gd name="T10" fmla="*/ 91 w 92"/>
                  <a:gd name="T11" fmla="*/ 5 h 361"/>
                  <a:gd name="T12" fmla="*/ 85 w 92"/>
                  <a:gd name="T13" fmla="*/ 5 h 361"/>
                  <a:gd name="T14" fmla="*/ 79 w 92"/>
                  <a:gd name="T15" fmla="*/ 4 h 361"/>
                  <a:gd name="T16" fmla="*/ 73 w 92"/>
                  <a:gd name="T17" fmla="*/ 4 h 361"/>
                  <a:gd name="T18" fmla="*/ 66 w 92"/>
                  <a:gd name="T19" fmla="*/ 3 h 361"/>
                  <a:gd name="T20" fmla="*/ 60 w 92"/>
                  <a:gd name="T21" fmla="*/ 3 h 361"/>
                  <a:gd name="T22" fmla="*/ 55 w 92"/>
                  <a:gd name="T23" fmla="*/ 2 h 361"/>
                  <a:gd name="T24" fmla="*/ 49 w 92"/>
                  <a:gd name="T25" fmla="*/ 1 h 361"/>
                  <a:gd name="T26" fmla="*/ 42 w 92"/>
                  <a:gd name="T27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2" h="361">
                    <a:moveTo>
                      <a:pt x="42" y="0"/>
                    </a:moveTo>
                    <a:lnTo>
                      <a:pt x="0" y="245"/>
                    </a:lnTo>
                    <a:lnTo>
                      <a:pt x="0" y="360"/>
                    </a:lnTo>
                    <a:lnTo>
                      <a:pt x="51" y="360"/>
                    </a:lnTo>
                    <a:lnTo>
                      <a:pt x="51" y="245"/>
                    </a:lnTo>
                    <a:lnTo>
                      <a:pt x="91" y="5"/>
                    </a:lnTo>
                    <a:lnTo>
                      <a:pt x="85" y="5"/>
                    </a:lnTo>
                    <a:lnTo>
                      <a:pt x="79" y="4"/>
                    </a:lnTo>
                    <a:lnTo>
                      <a:pt x="73" y="4"/>
                    </a:lnTo>
                    <a:lnTo>
                      <a:pt x="66" y="3"/>
                    </a:lnTo>
                    <a:lnTo>
                      <a:pt x="60" y="3"/>
                    </a:lnTo>
                    <a:lnTo>
                      <a:pt x="55" y="2"/>
                    </a:lnTo>
                    <a:lnTo>
                      <a:pt x="49" y="1"/>
                    </a:lnTo>
                    <a:lnTo>
                      <a:pt x="42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2" name="Freeform 56"/>
              <p:cNvSpPr>
                <a:spLocks/>
              </p:cNvSpPr>
              <p:nvPr/>
            </p:nvSpPr>
            <p:spPr bwMode="auto">
              <a:xfrm>
                <a:off x="1488" y="3602"/>
                <a:ext cx="92" cy="361"/>
              </a:xfrm>
              <a:custGeom>
                <a:avLst/>
                <a:gdLst>
                  <a:gd name="T0" fmla="*/ 42 w 92"/>
                  <a:gd name="T1" fmla="*/ 0 h 361"/>
                  <a:gd name="T2" fmla="*/ 0 w 92"/>
                  <a:gd name="T3" fmla="*/ 245 h 361"/>
                  <a:gd name="T4" fmla="*/ 0 w 92"/>
                  <a:gd name="T5" fmla="*/ 360 h 361"/>
                  <a:gd name="T6" fmla="*/ 51 w 92"/>
                  <a:gd name="T7" fmla="*/ 360 h 361"/>
                  <a:gd name="T8" fmla="*/ 51 w 92"/>
                  <a:gd name="T9" fmla="*/ 245 h 361"/>
                  <a:gd name="T10" fmla="*/ 91 w 92"/>
                  <a:gd name="T11" fmla="*/ 5 h 361"/>
                  <a:gd name="T12" fmla="*/ 85 w 92"/>
                  <a:gd name="T13" fmla="*/ 5 h 361"/>
                  <a:gd name="T14" fmla="*/ 79 w 92"/>
                  <a:gd name="T15" fmla="*/ 4 h 361"/>
                  <a:gd name="T16" fmla="*/ 73 w 92"/>
                  <a:gd name="T17" fmla="*/ 4 h 361"/>
                  <a:gd name="T18" fmla="*/ 66 w 92"/>
                  <a:gd name="T19" fmla="*/ 3 h 361"/>
                  <a:gd name="T20" fmla="*/ 60 w 92"/>
                  <a:gd name="T21" fmla="*/ 3 h 361"/>
                  <a:gd name="T22" fmla="*/ 55 w 92"/>
                  <a:gd name="T23" fmla="*/ 2 h 361"/>
                  <a:gd name="T24" fmla="*/ 49 w 92"/>
                  <a:gd name="T25" fmla="*/ 1 h 361"/>
                  <a:gd name="T26" fmla="*/ 42 w 92"/>
                  <a:gd name="T27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2" h="361">
                    <a:moveTo>
                      <a:pt x="42" y="0"/>
                    </a:moveTo>
                    <a:lnTo>
                      <a:pt x="0" y="245"/>
                    </a:lnTo>
                    <a:lnTo>
                      <a:pt x="0" y="360"/>
                    </a:lnTo>
                    <a:lnTo>
                      <a:pt x="51" y="360"/>
                    </a:lnTo>
                    <a:lnTo>
                      <a:pt x="51" y="245"/>
                    </a:lnTo>
                    <a:lnTo>
                      <a:pt x="91" y="5"/>
                    </a:lnTo>
                    <a:lnTo>
                      <a:pt x="85" y="5"/>
                    </a:lnTo>
                    <a:lnTo>
                      <a:pt x="79" y="4"/>
                    </a:lnTo>
                    <a:lnTo>
                      <a:pt x="73" y="4"/>
                    </a:lnTo>
                    <a:lnTo>
                      <a:pt x="66" y="3"/>
                    </a:lnTo>
                    <a:lnTo>
                      <a:pt x="60" y="3"/>
                    </a:lnTo>
                    <a:lnTo>
                      <a:pt x="55" y="2"/>
                    </a:lnTo>
                    <a:lnTo>
                      <a:pt x="49" y="1"/>
                    </a:lnTo>
                    <a:lnTo>
                      <a:pt x="42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3" name="Freeform 57"/>
              <p:cNvSpPr>
                <a:spLocks/>
              </p:cNvSpPr>
              <p:nvPr/>
            </p:nvSpPr>
            <p:spPr bwMode="auto">
              <a:xfrm>
                <a:off x="1263" y="3816"/>
                <a:ext cx="230" cy="32"/>
              </a:xfrm>
              <a:custGeom>
                <a:avLst/>
                <a:gdLst>
                  <a:gd name="T0" fmla="*/ 0 w 230"/>
                  <a:gd name="T1" fmla="*/ 31 h 32"/>
                  <a:gd name="T2" fmla="*/ 26 w 230"/>
                  <a:gd name="T3" fmla="*/ 0 h 32"/>
                  <a:gd name="T4" fmla="*/ 229 w 230"/>
                  <a:gd name="T5" fmla="*/ 0 h 32"/>
                  <a:gd name="T6" fmla="*/ 225 w 230"/>
                  <a:gd name="T7" fmla="*/ 31 h 32"/>
                  <a:gd name="T8" fmla="*/ 0 w 230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" h="32">
                    <a:moveTo>
                      <a:pt x="0" y="31"/>
                    </a:moveTo>
                    <a:lnTo>
                      <a:pt x="26" y="0"/>
                    </a:lnTo>
                    <a:lnTo>
                      <a:pt x="229" y="0"/>
                    </a:lnTo>
                    <a:lnTo>
                      <a:pt x="225" y="31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4" name="Freeform 58"/>
              <p:cNvSpPr>
                <a:spLocks/>
              </p:cNvSpPr>
              <p:nvPr/>
            </p:nvSpPr>
            <p:spPr bwMode="auto">
              <a:xfrm>
                <a:off x="1263" y="3816"/>
                <a:ext cx="231" cy="32"/>
              </a:xfrm>
              <a:custGeom>
                <a:avLst/>
                <a:gdLst>
                  <a:gd name="T0" fmla="*/ 0 w 231"/>
                  <a:gd name="T1" fmla="*/ 31 h 32"/>
                  <a:gd name="T2" fmla="*/ 26 w 231"/>
                  <a:gd name="T3" fmla="*/ 0 h 32"/>
                  <a:gd name="T4" fmla="*/ 230 w 231"/>
                  <a:gd name="T5" fmla="*/ 0 h 32"/>
                  <a:gd name="T6" fmla="*/ 225 w 231"/>
                  <a:gd name="T7" fmla="*/ 31 h 32"/>
                  <a:gd name="T8" fmla="*/ 0 w 231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32">
                    <a:moveTo>
                      <a:pt x="0" y="31"/>
                    </a:moveTo>
                    <a:lnTo>
                      <a:pt x="26" y="0"/>
                    </a:lnTo>
                    <a:lnTo>
                      <a:pt x="230" y="0"/>
                    </a:lnTo>
                    <a:lnTo>
                      <a:pt x="225" y="31"/>
                    </a:lnTo>
                    <a:lnTo>
                      <a:pt x="0" y="31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5" name="Freeform 59"/>
              <p:cNvSpPr>
                <a:spLocks/>
              </p:cNvSpPr>
              <p:nvPr/>
            </p:nvSpPr>
            <p:spPr bwMode="auto">
              <a:xfrm>
                <a:off x="1539" y="3816"/>
                <a:ext cx="212" cy="32"/>
              </a:xfrm>
              <a:custGeom>
                <a:avLst/>
                <a:gdLst>
                  <a:gd name="T0" fmla="*/ 5 w 212"/>
                  <a:gd name="T1" fmla="*/ 0 h 32"/>
                  <a:gd name="T2" fmla="*/ 202 w 212"/>
                  <a:gd name="T3" fmla="*/ 0 h 32"/>
                  <a:gd name="T4" fmla="*/ 211 w 212"/>
                  <a:gd name="T5" fmla="*/ 31 h 32"/>
                  <a:gd name="T6" fmla="*/ 0 w 212"/>
                  <a:gd name="T7" fmla="*/ 31 h 32"/>
                  <a:gd name="T8" fmla="*/ 5 w 21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32">
                    <a:moveTo>
                      <a:pt x="5" y="0"/>
                    </a:moveTo>
                    <a:lnTo>
                      <a:pt x="202" y="0"/>
                    </a:lnTo>
                    <a:lnTo>
                      <a:pt x="211" y="31"/>
                    </a:lnTo>
                    <a:lnTo>
                      <a:pt x="0" y="31"/>
                    </a:lnTo>
                    <a:lnTo>
                      <a:pt x="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6" name="Freeform 60"/>
              <p:cNvSpPr>
                <a:spLocks/>
              </p:cNvSpPr>
              <p:nvPr/>
            </p:nvSpPr>
            <p:spPr bwMode="auto">
              <a:xfrm>
                <a:off x="1796" y="3816"/>
                <a:ext cx="163" cy="32"/>
              </a:xfrm>
              <a:custGeom>
                <a:avLst/>
                <a:gdLst>
                  <a:gd name="T0" fmla="*/ 0 w 163"/>
                  <a:gd name="T1" fmla="*/ 0 h 32"/>
                  <a:gd name="T2" fmla="*/ 137 w 163"/>
                  <a:gd name="T3" fmla="*/ 0 h 32"/>
                  <a:gd name="T4" fmla="*/ 162 w 163"/>
                  <a:gd name="T5" fmla="*/ 31 h 32"/>
                  <a:gd name="T6" fmla="*/ 9 w 163"/>
                  <a:gd name="T7" fmla="*/ 31 h 32"/>
                  <a:gd name="T8" fmla="*/ 0 w 16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32">
                    <a:moveTo>
                      <a:pt x="0" y="0"/>
                    </a:moveTo>
                    <a:lnTo>
                      <a:pt x="137" y="0"/>
                    </a:lnTo>
                    <a:lnTo>
                      <a:pt x="162" y="31"/>
                    </a:lnTo>
                    <a:lnTo>
                      <a:pt x="9" y="3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7" name="Freeform 61"/>
              <p:cNvSpPr>
                <a:spLocks/>
              </p:cNvSpPr>
              <p:nvPr/>
            </p:nvSpPr>
            <p:spPr bwMode="auto">
              <a:xfrm>
                <a:off x="1263" y="3784"/>
                <a:ext cx="237" cy="33"/>
              </a:xfrm>
              <a:custGeom>
                <a:avLst/>
                <a:gdLst>
                  <a:gd name="T0" fmla="*/ 26 w 237"/>
                  <a:gd name="T1" fmla="*/ 32 h 33"/>
                  <a:gd name="T2" fmla="*/ 0 w 237"/>
                  <a:gd name="T3" fmla="*/ 0 h 33"/>
                  <a:gd name="T4" fmla="*/ 236 w 237"/>
                  <a:gd name="T5" fmla="*/ 0 h 33"/>
                  <a:gd name="T6" fmla="*/ 229 w 237"/>
                  <a:gd name="T7" fmla="*/ 32 h 33"/>
                  <a:gd name="T8" fmla="*/ 26 w 237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33">
                    <a:moveTo>
                      <a:pt x="26" y="32"/>
                    </a:moveTo>
                    <a:lnTo>
                      <a:pt x="0" y="0"/>
                    </a:lnTo>
                    <a:lnTo>
                      <a:pt x="236" y="0"/>
                    </a:lnTo>
                    <a:lnTo>
                      <a:pt x="229" y="32"/>
                    </a:lnTo>
                    <a:lnTo>
                      <a:pt x="26" y="32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8" name="Freeform 62"/>
              <p:cNvSpPr>
                <a:spLocks/>
              </p:cNvSpPr>
              <p:nvPr/>
            </p:nvSpPr>
            <p:spPr bwMode="auto">
              <a:xfrm>
                <a:off x="1263" y="3784"/>
                <a:ext cx="237" cy="33"/>
              </a:xfrm>
              <a:custGeom>
                <a:avLst/>
                <a:gdLst>
                  <a:gd name="T0" fmla="*/ 26 w 237"/>
                  <a:gd name="T1" fmla="*/ 32 h 33"/>
                  <a:gd name="T2" fmla="*/ 0 w 237"/>
                  <a:gd name="T3" fmla="*/ 0 h 33"/>
                  <a:gd name="T4" fmla="*/ 236 w 237"/>
                  <a:gd name="T5" fmla="*/ 0 h 33"/>
                  <a:gd name="T6" fmla="*/ 231 w 237"/>
                  <a:gd name="T7" fmla="*/ 32 h 33"/>
                  <a:gd name="T8" fmla="*/ 26 w 237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33">
                    <a:moveTo>
                      <a:pt x="26" y="32"/>
                    </a:moveTo>
                    <a:lnTo>
                      <a:pt x="0" y="0"/>
                    </a:lnTo>
                    <a:lnTo>
                      <a:pt x="236" y="0"/>
                    </a:lnTo>
                    <a:lnTo>
                      <a:pt x="231" y="32"/>
                    </a:lnTo>
                    <a:lnTo>
                      <a:pt x="26" y="3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79" name="Freeform 63"/>
              <p:cNvSpPr>
                <a:spLocks/>
              </p:cNvSpPr>
              <p:nvPr/>
            </p:nvSpPr>
            <p:spPr bwMode="auto">
              <a:xfrm>
                <a:off x="1544" y="3784"/>
                <a:ext cx="198" cy="33"/>
              </a:xfrm>
              <a:custGeom>
                <a:avLst/>
                <a:gdLst>
                  <a:gd name="T0" fmla="*/ 5 w 198"/>
                  <a:gd name="T1" fmla="*/ 0 h 33"/>
                  <a:gd name="T2" fmla="*/ 188 w 198"/>
                  <a:gd name="T3" fmla="*/ 0 h 33"/>
                  <a:gd name="T4" fmla="*/ 197 w 198"/>
                  <a:gd name="T5" fmla="*/ 32 h 33"/>
                  <a:gd name="T6" fmla="*/ 0 w 198"/>
                  <a:gd name="T7" fmla="*/ 32 h 33"/>
                  <a:gd name="T8" fmla="*/ 5 w 198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33">
                    <a:moveTo>
                      <a:pt x="5" y="0"/>
                    </a:moveTo>
                    <a:lnTo>
                      <a:pt x="188" y="0"/>
                    </a:lnTo>
                    <a:lnTo>
                      <a:pt x="197" y="32"/>
                    </a:lnTo>
                    <a:lnTo>
                      <a:pt x="0" y="32"/>
                    </a:lnTo>
                    <a:lnTo>
                      <a:pt x="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0" name="Freeform 64"/>
              <p:cNvSpPr>
                <a:spLocks/>
              </p:cNvSpPr>
              <p:nvPr/>
            </p:nvSpPr>
            <p:spPr bwMode="auto">
              <a:xfrm>
                <a:off x="1787" y="3784"/>
                <a:ext cx="172" cy="33"/>
              </a:xfrm>
              <a:custGeom>
                <a:avLst/>
                <a:gdLst>
                  <a:gd name="T0" fmla="*/ 0 w 172"/>
                  <a:gd name="T1" fmla="*/ 0 h 33"/>
                  <a:gd name="T2" fmla="*/ 171 w 172"/>
                  <a:gd name="T3" fmla="*/ 0 h 33"/>
                  <a:gd name="T4" fmla="*/ 146 w 172"/>
                  <a:gd name="T5" fmla="*/ 32 h 33"/>
                  <a:gd name="T6" fmla="*/ 9 w 172"/>
                  <a:gd name="T7" fmla="*/ 32 h 33"/>
                  <a:gd name="T8" fmla="*/ 0 w 172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33">
                    <a:moveTo>
                      <a:pt x="0" y="0"/>
                    </a:moveTo>
                    <a:lnTo>
                      <a:pt x="171" y="0"/>
                    </a:lnTo>
                    <a:lnTo>
                      <a:pt x="146" y="32"/>
                    </a:lnTo>
                    <a:lnTo>
                      <a:pt x="9" y="32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1" name="Freeform 65"/>
              <p:cNvSpPr>
                <a:spLocks/>
              </p:cNvSpPr>
              <p:nvPr/>
            </p:nvSpPr>
            <p:spPr bwMode="auto">
              <a:xfrm>
                <a:off x="979" y="2508"/>
                <a:ext cx="408" cy="507"/>
              </a:xfrm>
              <a:custGeom>
                <a:avLst/>
                <a:gdLst>
                  <a:gd name="T0" fmla="*/ 407 w 408"/>
                  <a:gd name="T1" fmla="*/ 506 h 507"/>
                  <a:gd name="T2" fmla="*/ 245 w 408"/>
                  <a:gd name="T3" fmla="*/ 506 h 507"/>
                  <a:gd name="T4" fmla="*/ 198 w 408"/>
                  <a:gd name="T5" fmla="*/ 461 h 507"/>
                  <a:gd name="T6" fmla="*/ 198 w 408"/>
                  <a:gd name="T7" fmla="*/ 98 h 507"/>
                  <a:gd name="T8" fmla="*/ 142 w 408"/>
                  <a:gd name="T9" fmla="*/ 45 h 507"/>
                  <a:gd name="T10" fmla="*/ 0 w 408"/>
                  <a:gd name="T11" fmla="*/ 45 h 507"/>
                  <a:gd name="T12" fmla="*/ 0 w 408"/>
                  <a:gd name="T13" fmla="*/ 0 h 507"/>
                  <a:gd name="T14" fmla="*/ 162 w 408"/>
                  <a:gd name="T15" fmla="*/ 0 h 507"/>
                  <a:gd name="T16" fmla="*/ 245 w 408"/>
                  <a:gd name="T17" fmla="*/ 79 h 507"/>
                  <a:gd name="T18" fmla="*/ 245 w 408"/>
                  <a:gd name="T19" fmla="*/ 443 h 507"/>
                  <a:gd name="T20" fmla="*/ 265 w 408"/>
                  <a:gd name="T21" fmla="*/ 461 h 507"/>
                  <a:gd name="T22" fmla="*/ 356 w 408"/>
                  <a:gd name="T23" fmla="*/ 461 h 507"/>
                  <a:gd name="T24" fmla="*/ 362 w 408"/>
                  <a:gd name="T25" fmla="*/ 467 h 507"/>
                  <a:gd name="T26" fmla="*/ 368 w 408"/>
                  <a:gd name="T27" fmla="*/ 473 h 507"/>
                  <a:gd name="T28" fmla="*/ 373 w 408"/>
                  <a:gd name="T29" fmla="*/ 479 h 507"/>
                  <a:gd name="T30" fmla="*/ 381 w 408"/>
                  <a:gd name="T31" fmla="*/ 485 h 507"/>
                  <a:gd name="T32" fmla="*/ 387 w 408"/>
                  <a:gd name="T33" fmla="*/ 490 h 507"/>
                  <a:gd name="T34" fmla="*/ 393 w 408"/>
                  <a:gd name="T35" fmla="*/ 496 h 507"/>
                  <a:gd name="T36" fmla="*/ 400 w 408"/>
                  <a:gd name="T37" fmla="*/ 501 h 507"/>
                  <a:gd name="T38" fmla="*/ 407 w 408"/>
                  <a:gd name="T39" fmla="*/ 506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08" h="507">
                    <a:moveTo>
                      <a:pt x="407" y="506"/>
                    </a:moveTo>
                    <a:lnTo>
                      <a:pt x="245" y="506"/>
                    </a:lnTo>
                    <a:lnTo>
                      <a:pt x="198" y="461"/>
                    </a:lnTo>
                    <a:lnTo>
                      <a:pt x="198" y="98"/>
                    </a:lnTo>
                    <a:lnTo>
                      <a:pt x="142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162" y="0"/>
                    </a:lnTo>
                    <a:lnTo>
                      <a:pt x="245" y="79"/>
                    </a:lnTo>
                    <a:lnTo>
                      <a:pt x="245" y="443"/>
                    </a:lnTo>
                    <a:lnTo>
                      <a:pt x="265" y="461"/>
                    </a:lnTo>
                    <a:lnTo>
                      <a:pt x="356" y="461"/>
                    </a:lnTo>
                    <a:lnTo>
                      <a:pt x="362" y="467"/>
                    </a:lnTo>
                    <a:lnTo>
                      <a:pt x="368" y="473"/>
                    </a:lnTo>
                    <a:lnTo>
                      <a:pt x="373" y="479"/>
                    </a:lnTo>
                    <a:lnTo>
                      <a:pt x="381" y="485"/>
                    </a:lnTo>
                    <a:lnTo>
                      <a:pt x="387" y="490"/>
                    </a:lnTo>
                    <a:lnTo>
                      <a:pt x="393" y="496"/>
                    </a:lnTo>
                    <a:lnTo>
                      <a:pt x="400" y="501"/>
                    </a:lnTo>
                    <a:lnTo>
                      <a:pt x="407" y="506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2" name="Freeform 66"/>
              <p:cNvSpPr>
                <a:spLocks/>
              </p:cNvSpPr>
              <p:nvPr/>
            </p:nvSpPr>
            <p:spPr bwMode="auto">
              <a:xfrm>
                <a:off x="979" y="2508"/>
                <a:ext cx="408" cy="507"/>
              </a:xfrm>
              <a:custGeom>
                <a:avLst/>
                <a:gdLst>
                  <a:gd name="T0" fmla="*/ 407 w 408"/>
                  <a:gd name="T1" fmla="*/ 506 h 507"/>
                  <a:gd name="T2" fmla="*/ 245 w 408"/>
                  <a:gd name="T3" fmla="*/ 506 h 507"/>
                  <a:gd name="T4" fmla="*/ 198 w 408"/>
                  <a:gd name="T5" fmla="*/ 461 h 507"/>
                  <a:gd name="T6" fmla="*/ 198 w 408"/>
                  <a:gd name="T7" fmla="*/ 98 h 507"/>
                  <a:gd name="T8" fmla="*/ 142 w 408"/>
                  <a:gd name="T9" fmla="*/ 45 h 507"/>
                  <a:gd name="T10" fmla="*/ 0 w 408"/>
                  <a:gd name="T11" fmla="*/ 45 h 507"/>
                  <a:gd name="T12" fmla="*/ 0 w 408"/>
                  <a:gd name="T13" fmla="*/ 0 h 507"/>
                  <a:gd name="T14" fmla="*/ 162 w 408"/>
                  <a:gd name="T15" fmla="*/ 0 h 507"/>
                  <a:gd name="T16" fmla="*/ 245 w 408"/>
                  <a:gd name="T17" fmla="*/ 79 h 507"/>
                  <a:gd name="T18" fmla="*/ 245 w 408"/>
                  <a:gd name="T19" fmla="*/ 443 h 507"/>
                  <a:gd name="T20" fmla="*/ 265 w 408"/>
                  <a:gd name="T21" fmla="*/ 461 h 507"/>
                  <a:gd name="T22" fmla="*/ 356 w 408"/>
                  <a:gd name="T23" fmla="*/ 461 h 507"/>
                  <a:gd name="T24" fmla="*/ 362 w 408"/>
                  <a:gd name="T25" fmla="*/ 467 h 507"/>
                  <a:gd name="T26" fmla="*/ 368 w 408"/>
                  <a:gd name="T27" fmla="*/ 473 h 507"/>
                  <a:gd name="T28" fmla="*/ 373 w 408"/>
                  <a:gd name="T29" fmla="*/ 479 h 507"/>
                  <a:gd name="T30" fmla="*/ 381 w 408"/>
                  <a:gd name="T31" fmla="*/ 485 h 507"/>
                  <a:gd name="T32" fmla="*/ 387 w 408"/>
                  <a:gd name="T33" fmla="*/ 490 h 507"/>
                  <a:gd name="T34" fmla="*/ 393 w 408"/>
                  <a:gd name="T35" fmla="*/ 496 h 507"/>
                  <a:gd name="T36" fmla="*/ 400 w 408"/>
                  <a:gd name="T37" fmla="*/ 501 h 507"/>
                  <a:gd name="T38" fmla="*/ 407 w 408"/>
                  <a:gd name="T39" fmla="*/ 506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08" h="507">
                    <a:moveTo>
                      <a:pt x="407" y="506"/>
                    </a:moveTo>
                    <a:lnTo>
                      <a:pt x="245" y="506"/>
                    </a:lnTo>
                    <a:lnTo>
                      <a:pt x="198" y="461"/>
                    </a:lnTo>
                    <a:lnTo>
                      <a:pt x="198" y="98"/>
                    </a:lnTo>
                    <a:lnTo>
                      <a:pt x="142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162" y="0"/>
                    </a:lnTo>
                    <a:lnTo>
                      <a:pt x="245" y="79"/>
                    </a:lnTo>
                    <a:lnTo>
                      <a:pt x="245" y="443"/>
                    </a:lnTo>
                    <a:lnTo>
                      <a:pt x="265" y="461"/>
                    </a:lnTo>
                    <a:lnTo>
                      <a:pt x="356" y="461"/>
                    </a:lnTo>
                    <a:lnTo>
                      <a:pt x="362" y="467"/>
                    </a:lnTo>
                    <a:lnTo>
                      <a:pt x="368" y="473"/>
                    </a:lnTo>
                    <a:lnTo>
                      <a:pt x="373" y="479"/>
                    </a:lnTo>
                    <a:lnTo>
                      <a:pt x="381" y="485"/>
                    </a:lnTo>
                    <a:lnTo>
                      <a:pt x="387" y="490"/>
                    </a:lnTo>
                    <a:lnTo>
                      <a:pt x="393" y="496"/>
                    </a:lnTo>
                    <a:lnTo>
                      <a:pt x="400" y="501"/>
                    </a:lnTo>
                    <a:lnTo>
                      <a:pt x="407" y="506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3" name="Freeform 67"/>
              <p:cNvSpPr>
                <a:spLocks/>
              </p:cNvSpPr>
              <p:nvPr/>
            </p:nvSpPr>
            <p:spPr bwMode="auto">
              <a:xfrm>
                <a:off x="1405" y="2078"/>
                <a:ext cx="146" cy="383"/>
              </a:xfrm>
              <a:custGeom>
                <a:avLst/>
                <a:gdLst>
                  <a:gd name="T0" fmla="*/ 0 w 146"/>
                  <a:gd name="T1" fmla="*/ 12 h 383"/>
                  <a:gd name="T2" fmla="*/ 48 w 146"/>
                  <a:gd name="T3" fmla="*/ 0 h 383"/>
                  <a:gd name="T4" fmla="*/ 145 w 146"/>
                  <a:gd name="T5" fmla="*/ 372 h 383"/>
                  <a:gd name="T6" fmla="*/ 139 w 146"/>
                  <a:gd name="T7" fmla="*/ 373 h 383"/>
                  <a:gd name="T8" fmla="*/ 133 w 146"/>
                  <a:gd name="T9" fmla="*/ 374 h 383"/>
                  <a:gd name="T10" fmla="*/ 127 w 146"/>
                  <a:gd name="T11" fmla="*/ 375 h 383"/>
                  <a:gd name="T12" fmla="*/ 121 w 146"/>
                  <a:gd name="T13" fmla="*/ 376 h 383"/>
                  <a:gd name="T14" fmla="*/ 115 w 146"/>
                  <a:gd name="T15" fmla="*/ 378 h 383"/>
                  <a:gd name="T16" fmla="*/ 110 w 146"/>
                  <a:gd name="T17" fmla="*/ 379 h 383"/>
                  <a:gd name="T18" fmla="*/ 104 w 146"/>
                  <a:gd name="T19" fmla="*/ 380 h 383"/>
                  <a:gd name="T20" fmla="*/ 97 w 146"/>
                  <a:gd name="T21" fmla="*/ 382 h 383"/>
                  <a:gd name="T22" fmla="*/ 0 w 146"/>
                  <a:gd name="T23" fmla="*/ 12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6" h="383">
                    <a:moveTo>
                      <a:pt x="0" y="12"/>
                    </a:moveTo>
                    <a:lnTo>
                      <a:pt x="48" y="0"/>
                    </a:lnTo>
                    <a:lnTo>
                      <a:pt x="145" y="372"/>
                    </a:lnTo>
                    <a:lnTo>
                      <a:pt x="139" y="373"/>
                    </a:lnTo>
                    <a:lnTo>
                      <a:pt x="133" y="374"/>
                    </a:lnTo>
                    <a:lnTo>
                      <a:pt x="127" y="375"/>
                    </a:lnTo>
                    <a:lnTo>
                      <a:pt x="121" y="376"/>
                    </a:lnTo>
                    <a:lnTo>
                      <a:pt x="115" y="378"/>
                    </a:lnTo>
                    <a:lnTo>
                      <a:pt x="110" y="379"/>
                    </a:lnTo>
                    <a:lnTo>
                      <a:pt x="104" y="380"/>
                    </a:lnTo>
                    <a:lnTo>
                      <a:pt x="97" y="382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4" name="Freeform 68"/>
              <p:cNvSpPr>
                <a:spLocks/>
              </p:cNvSpPr>
              <p:nvPr/>
            </p:nvSpPr>
            <p:spPr bwMode="auto">
              <a:xfrm>
                <a:off x="1405" y="2078"/>
                <a:ext cx="146" cy="383"/>
              </a:xfrm>
              <a:custGeom>
                <a:avLst/>
                <a:gdLst>
                  <a:gd name="T0" fmla="*/ 0 w 146"/>
                  <a:gd name="T1" fmla="*/ 12 h 383"/>
                  <a:gd name="T2" fmla="*/ 48 w 146"/>
                  <a:gd name="T3" fmla="*/ 0 h 383"/>
                  <a:gd name="T4" fmla="*/ 145 w 146"/>
                  <a:gd name="T5" fmla="*/ 372 h 383"/>
                  <a:gd name="T6" fmla="*/ 139 w 146"/>
                  <a:gd name="T7" fmla="*/ 373 h 383"/>
                  <a:gd name="T8" fmla="*/ 133 w 146"/>
                  <a:gd name="T9" fmla="*/ 374 h 383"/>
                  <a:gd name="T10" fmla="*/ 127 w 146"/>
                  <a:gd name="T11" fmla="*/ 375 h 383"/>
                  <a:gd name="T12" fmla="*/ 121 w 146"/>
                  <a:gd name="T13" fmla="*/ 376 h 383"/>
                  <a:gd name="T14" fmla="*/ 115 w 146"/>
                  <a:gd name="T15" fmla="*/ 378 h 383"/>
                  <a:gd name="T16" fmla="*/ 110 w 146"/>
                  <a:gd name="T17" fmla="*/ 379 h 383"/>
                  <a:gd name="T18" fmla="*/ 104 w 146"/>
                  <a:gd name="T19" fmla="*/ 380 h 383"/>
                  <a:gd name="T20" fmla="*/ 97 w 146"/>
                  <a:gd name="T21" fmla="*/ 382 h 383"/>
                  <a:gd name="T22" fmla="*/ 0 w 146"/>
                  <a:gd name="T23" fmla="*/ 12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6" h="383">
                    <a:moveTo>
                      <a:pt x="0" y="12"/>
                    </a:moveTo>
                    <a:lnTo>
                      <a:pt x="48" y="0"/>
                    </a:lnTo>
                    <a:lnTo>
                      <a:pt x="145" y="372"/>
                    </a:lnTo>
                    <a:lnTo>
                      <a:pt x="139" y="373"/>
                    </a:lnTo>
                    <a:lnTo>
                      <a:pt x="133" y="374"/>
                    </a:lnTo>
                    <a:lnTo>
                      <a:pt x="127" y="375"/>
                    </a:lnTo>
                    <a:lnTo>
                      <a:pt x="121" y="376"/>
                    </a:lnTo>
                    <a:lnTo>
                      <a:pt x="115" y="378"/>
                    </a:lnTo>
                    <a:lnTo>
                      <a:pt x="110" y="379"/>
                    </a:lnTo>
                    <a:lnTo>
                      <a:pt x="104" y="380"/>
                    </a:lnTo>
                    <a:lnTo>
                      <a:pt x="97" y="382"/>
                    </a:lnTo>
                    <a:lnTo>
                      <a:pt x="0" y="1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5" name="Freeform 69"/>
              <p:cNvSpPr>
                <a:spLocks/>
              </p:cNvSpPr>
              <p:nvPr/>
            </p:nvSpPr>
            <p:spPr bwMode="auto">
              <a:xfrm>
                <a:off x="1673" y="3554"/>
                <a:ext cx="160" cy="405"/>
              </a:xfrm>
              <a:custGeom>
                <a:avLst/>
                <a:gdLst>
                  <a:gd name="T0" fmla="*/ 108 w 160"/>
                  <a:gd name="T1" fmla="*/ 404 h 405"/>
                  <a:gd name="T2" fmla="*/ 159 w 160"/>
                  <a:gd name="T3" fmla="*/ 391 h 405"/>
                  <a:gd name="T4" fmla="*/ 49 w 160"/>
                  <a:gd name="T5" fmla="*/ 0 h 405"/>
                  <a:gd name="T6" fmla="*/ 44 w 160"/>
                  <a:gd name="T7" fmla="*/ 3 h 405"/>
                  <a:gd name="T8" fmla="*/ 37 w 160"/>
                  <a:gd name="T9" fmla="*/ 5 h 405"/>
                  <a:gd name="T10" fmla="*/ 31 w 160"/>
                  <a:gd name="T11" fmla="*/ 7 h 405"/>
                  <a:gd name="T12" fmla="*/ 25 w 160"/>
                  <a:gd name="T13" fmla="*/ 9 h 405"/>
                  <a:gd name="T14" fmla="*/ 19 w 160"/>
                  <a:gd name="T15" fmla="*/ 11 h 405"/>
                  <a:gd name="T16" fmla="*/ 12 w 160"/>
                  <a:gd name="T17" fmla="*/ 13 h 405"/>
                  <a:gd name="T18" fmla="*/ 6 w 160"/>
                  <a:gd name="T19" fmla="*/ 15 h 405"/>
                  <a:gd name="T20" fmla="*/ 0 w 160"/>
                  <a:gd name="T21" fmla="*/ 16 h 405"/>
                  <a:gd name="T22" fmla="*/ 108 w 160"/>
                  <a:gd name="T23" fmla="*/ 404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0" h="405">
                    <a:moveTo>
                      <a:pt x="108" y="404"/>
                    </a:moveTo>
                    <a:lnTo>
                      <a:pt x="159" y="391"/>
                    </a:lnTo>
                    <a:lnTo>
                      <a:pt x="49" y="0"/>
                    </a:lnTo>
                    <a:lnTo>
                      <a:pt x="44" y="3"/>
                    </a:lnTo>
                    <a:lnTo>
                      <a:pt x="37" y="5"/>
                    </a:lnTo>
                    <a:lnTo>
                      <a:pt x="31" y="7"/>
                    </a:lnTo>
                    <a:lnTo>
                      <a:pt x="25" y="9"/>
                    </a:lnTo>
                    <a:lnTo>
                      <a:pt x="19" y="11"/>
                    </a:lnTo>
                    <a:lnTo>
                      <a:pt x="12" y="13"/>
                    </a:lnTo>
                    <a:lnTo>
                      <a:pt x="6" y="15"/>
                    </a:lnTo>
                    <a:lnTo>
                      <a:pt x="0" y="16"/>
                    </a:lnTo>
                    <a:lnTo>
                      <a:pt x="108" y="404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6" name="Freeform 70"/>
              <p:cNvSpPr>
                <a:spLocks/>
              </p:cNvSpPr>
              <p:nvPr/>
            </p:nvSpPr>
            <p:spPr bwMode="auto">
              <a:xfrm>
                <a:off x="1673" y="3554"/>
                <a:ext cx="160" cy="405"/>
              </a:xfrm>
              <a:custGeom>
                <a:avLst/>
                <a:gdLst>
                  <a:gd name="T0" fmla="*/ 108 w 160"/>
                  <a:gd name="T1" fmla="*/ 404 h 405"/>
                  <a:gd name="T2" fmla="*/ 159 w 160"/>
                  <a:gd name="T3" fmla="*/ 391 h 405"/>
                  <a:gd name="T4" fmla="*/ 49 w 160"/>
                  <a:gd name="T5" fmla="*/ 0 h 405"/>
                  <a:gd name="T6" fmla="*/ 44 w 160"/>
                  <a:gd name="T7" fmla="*/ 3 h 405"/>
                  <a:gd name="T8" fmla="*/ 37 w 160"/>
                  <a:gd name="T9" fmla="*/ 5 h 405"/>
                  <a:gd name="T10" fmla="*/ 31 w 160"/>
                  <a:gd name="T11" fmla="*/ 7 h 405"/>
                  <a:gd name="T12" fmla="*/ 25 w 160"/>
                  <a:gd name="T13" fmla="*/ 9 h 405"/>
                  <a:gd name="T14" fmla="*/ 19 w 160"/>
                  <a:gd name="T15" fmla="*/ 11 h 405"/>
                  <a:gd name="T16" fmla="*/ 12 w 160"/>
                  <a:gd name="T17" fmla="*/ 13 h 405"/>
                  <a:gd name="T18" fmla="*/ 6 w 160"/>
                  <a:gd name="T19" fmla="*/ 15 h 405"/>
                  <a:gd name="T20" fmla="*/ 0 w 160"/>
                  <a:gd name="T21" fmla="*/ 16 h 405"/>
                  <a:gd name="T22" fmla="*/ 108 w 160"/>
                  <a:gd name="T23" fmla="*/ 404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0" h="405">
                    <a:moveTo>
                      <a:pt x="108" y="404"/>
                    </a:moveTo>
                    <a:lnTo>
                      <a:pt x="159" y="391"/>
                    </a:lnTo>
                    <a:lnTo>
                      <a:pt x="49" y="0"/>
                    </a:lnTo>
                    <a:lnTo>
                      <a:pt x="44" y="3"/>
                    </a:lnTo>
                    <a:lnTo>
                      <a:pt x="37" y="5"/>
                    </a:lnTo>
                    <a:lnTo>
                      <a:pt x="31" y="7"/>
                    </a:lnTo>
                    <a:lnTo>
                      <a:pt x="25" y="9"/>
                    </a:lnTo>
                    <a:lnTo>
                      <a:pt x="19" y="11"/>
                    </a:lnTo>
                    <a:lnTo>
                      <a:pt x="12" y="13"/>
                    </a:lnTo>
                    <a:lnTo>
                      <a:pt x="6" y="15"/>
                    </a:lnTo>
                    <a:lnTo>
                      <a:pt x="0" y="16"/>
                    </a:lnTo>
                    <a:lnTo>
                      <a:pt x="108" y="404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7" name="Freeform 71"/>
              <p:cNvSpPr>
                <a:spLocks/>
              </p:cNvSpPr>
              <p:nvPr/>
            </p:nvSpPr>
            <p:spPr bwMode="auto">
              <a:xfrm>
                <a:off x="2391" y="2281"/>
                <a:ext cx="253" cy="236"/>
              </a:xfrm>
              <a:custGeom>
                <a:avLst/>
                <a:gdLst>
                  <a:gd name="T0" fmla="*/ 0 w 253"/>
                  <a:gd name="T1" fmla="*/ 122 h 236"/>
                  <a:gd name="T2" fmla="*/ 147 w 253"/>
                  <a:gd name="T3" fmla="*/ 235 h 236"/>
                  <a:gd name="T4" fmla="*/ 252 w 253"/>
                  <a:gd name="T5" fmla="*/ 113 h 236"/>
                  <a:gd name="T6" fmla="*/ 105 w 253"/>
                  <a:gd name="T7" fmla="*/ 0 h 236"/>
                  <a:gd name="T8" fmla="*/ 0 w 253"/>
                  <a:gd name="T9" fmla="*/ 12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236">
                    <a:moveTo>
                      <a:pt x="0" y="122"/>
                    </a:moveTo>
                    <a:lnTo>
                      <a:pt x="147" y="235"/>
                    </a:lnTo>
                    <a:lnTo>
                      <a:pt x="252" y="113"/>
                    </a:lnTo>
                    <a:lnTo>
                      <a:pt x="105" y="0"/>
                    </a:lnTo>
                    <a:lnTo>
                      <a:pt x="0" y="122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8" name="Freeform 72"/>
              <p:cNvSpPr>
                <a:spLocks/>
              </p:cNvSpPr>
              <p:nvPr/>
            </p:nvSpPr>
            <p:spPr bwMode="auto">
              <a:xfrm>
                <a:off x="2391" y="2281"/>
                <a:ext cx="253" cy="236"/>
              </a:xfrm>
              <a:custGeom>
                <a:avLst/>
                <a:gdLst>
                  <a:gd name="T0" fmla="*/ 0 w 253"/>
                  <a:gd name="T1" fmla="*/ 122 h 236"/>
                  <a:gd name="T2" fmla="*/ 147 w 253"/>
                  <a:gd name="T3" fmla="*/ 235 h 236"/>
                  <a:gd name="T4" fmla="*/ 252 w 253"/>
                  <a:gd name="T5" fmla="*/ 113 h 236"/>
                  <a:gd name="T6" fmla="*/ 105 w 253"/>
                  <a:gd name="T7" fmla="*/ 0 h 236"/>
                  <a:gd name="T8" fmla="*/ 0 w 253"/>
                  <a:gd name="T9" fmla="*/ 12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236">
                    <a:moveTo>
                      <a:pt x="0" y="122"/>
                    </a:moveTo>
                    <a:lnTo>
                      <a:pt x="147" y="235"/>
                    </a:lnTo>
                    <a:lnTo>
                      <a:pt x="252" y="113"/>
                    </a:lnTo>
                    <a:lnTo>
                      <a:pt x="105" y="0"/>
                    </a:lnTo>
                    <a:lnTo>
                      <a:pt x="0" y="12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89" name="Freeform 73"/>
              <p:cNvSpPr>
                <a:spLocks/>
              </p:cNvSpPr>
              <p:nvPr/>
            </p:nvSpPr>
            <p:spPr bwMode="auto">
              <a:xfrm>
                <a:off x="2305" y="2413"/>
                <a:ext cx="214" cy="183"/>
              </a:xfrm>
              <a:custGeom>
                <a:avLst/>
                <a:gdLst>
                  <a:gd name="T0" fmla="*/ 35 w 214"/>
                  <a:gd name="T1" fmla="*/ 0 h 183"/>
                  <a:gd name="T2" fmla="*/ 213 w 214"/>
                  <a:gd name="T3" fmla="*/ 142 h 183"/>
                  <a:gd name="T4" fmla="*/ 178 w 214"/>
                  <a:gd name="T5" fmla="*/ 182 h 183"/>
                  <a:gd name="T6" fmla="*/ 0 w 214"/>
                  <a:gd name="T7" fmla="*/ 40 h 183"/>
                  <a:gd name="T8" fmla="*/ 35 w 214"/>
                  <a:gd name="T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83">
                    <a:moveTo>
                      <a:pt x="35" y="0"/>
                    </a:moveTo>
                    <a:lnTo>
                      <a:pt x="213" y="142"/>
                    </a:lnTo>
                    <a:lnTo>
                      <a:pt x="178" y="182"/>
                    </a:lnTo>
                    <a:lnTo>
                      <a:pt x="0" y="40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0" name="Freeform 74"/>
              <p:cNvSpPr>
                <a:spLocks/>
              </p:cNvSpPr>
              <p:nvPr/>
            </p:nvSpPr>
            <p:spPr bwMode="auto">
              <a:xfrm>
                <a:off x="2305" y="2413"/>
                <a:ext cx="214" cy="183"/>
              </a:xfrm>
              <a:custGeom>
                <a:avLst/>
                <a:gdLst>
                  <a:gd name="T0" fmla="*/ 35 w 214"/>
                  <a:gd name="T1" fmla="*/ 0 h 183"/>
                  <a:gd name="T2" fmla="*/ 213 w 214"/>
                  <a:gd name="T3" fmla="*/ 142 h 183"/>
                  <a:gd name="T4" fmla="*/ 178 w 214"/>
                  <a:gd name="T5" fmla="*/ 182 h 183"/>
                  <a:gd name="T6" fmla="*/ 0 w 214"/>
                  <a:gd name="T7" fmla="*/ 40 h 183"/>
                  <a:gd name="T8" fmla="*/ 35 w 214"/>
                  <a:gd name="T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83">
                    <a:moveTo>
                      <a:pt x="35" y="0"/>
                    </a:moveTo>
                    <a:lnTo>
                      <a:pt x="213" y="142"/>
                    </a:lnTo>
                    <a:lnTo>
                      <a:pt x="178" y="182"/>
                    </a:lnTo>
                    <a:lnTo>
                      <a:pt x="0" y="40"/>
                    </a:lnTo>
                    <a:lnTo>
                      <a:pt x="3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1" name="Freeform 75"/>
              <p:cNvSpPr>
                <a:spLocks/>
              </p:cNvSpPr>
              <p:nvPr/>
            </p:nvSpPr>
            <p:spPr bwMode="auto">
              <a:xfrm>
                <a:off x="2377" y="2415"/>
                <a:ext cx="144" cy="123"/>
              </a:xfrm>
              <a:custGeom>
                <a:avLst/>
                <a:gdLst>
                  <a:gd name="T0" fmla="*/ 23 w 144"/>
                  <a:gd name="T1" fmla="*/ 0 h 123"/>
                  <a:gd name="T2" fmla="*/ 143 w 144"/>
                  <a:gd name="T3" fmla="*/ 95 h 123"/>
                  <a:gd name="T4" fmla="*/ 120 w 144"/>
                  <a:gd name="T5" fmla="*/ 122 h 123"/>
                  <a:gd name="T6" fmla="*/ 0 w 144"/>
                  <a:gd name="T7" fmla="*/ 26 h 123"/>
                  <a:gd name="T8" fmla="*/ 23 w 144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23">
                    <a:moveTo>
                      <a:pt x="23" y="0"/>
                    </a:moveTo>
                    <a:lnTo>
                      <a:pt x="143" y="95"/>
                    </a:lnTo>
                    <a:lnTo>
                      <a:pt x="120" y="122"/>
                    </a:lnTo>
                    <a:lnTo>
                      <a:pt x="0" y="26"/>
                    </a:lnTo>
                    <a:lnTo>
                      <a:pt x="23" y="0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2" name="Freeform 76"/>
              <p:cNvSpPr>
                <a:spLocks/>
              </p:cNvSpPr>
              <p:nvPr/>
            </p:nvSpPr>
            <p:spPr bwMode="auto">
              <a:xfrm>
                <a:off x="2377" y="2415"/>
                <a:ext cx="144" cy="123"/>
              </a:xfrm>
              <a:custGeom>
                <a:avLst/>
                <a:gdLst>
                  <a:gd name="T0" fmla="*/ 23 w 144"/>
                  <a:gd name="T1" fmla="*/ 0 h 123"/>
                  <a:gd name="T2" fmla="*/ 143 w 144"/>
                  <a:gd name="T3" fmla="*/ 95 h 123"/>
                  <a:gd name="T4" fmla="*/ 120 w 144"/>
                  <a:gd name="T5" fmla="*/ 122 h 123"/>
                  <a:gd name="T6" fmla="*/ 0 w 144"/>
                  <a:gd name="T7" fmla="*/ 26 h 123"/>
                  <a:gd name="T8" fmla="*/ 23 w 144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23">
                    <a:moveTo>
                      <a:pt x="23" y="0"/>
                    </a:moveTo>
                    <a:lnTo>
                      <a:pt x="143" y="95"/>
                    </a:lnTo>
                    <a:lnTo>
                      <a:pt x="120" y="122"/>
                    </a:lnTo>
                    <a:lnTo>
                      <a:pt x="0" y="26"/>
                    </a:lnTo>
                    <a:lnTo>
                      <a:pt x="23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3" name="Freeform 77"/>
              <p:cNvSpPr>
                <a:spLocks/>
              </p:cNvSpPr>
              <p:nvPr/>
            </p:nvSpPr>
            <p:spPr bwMode="auto">
              <a:xfrm>
                <a:off x="2122" y="2896"/>
                <a:ext cx="127" cy="99"/>
              </a:xfrm>
              <a:custGeom>
                <a:avLst/>
                <a:gdLst>
                  <a:gd name="T0" fmla="*/ 26 w 127"/>
                  <a:gd name="T1" fmla="*/ 0 h 99"/>
                  <a:gd name="T2" fmla="*/ 126 w 127"/>
                  <a:gd name="T3" fmla="*/ 49 h 99"/>
                  <a:gd name="T4" fmla="*/ 100 w 127"/>
                  <a:gd name="T5" fmla="*/ 98 h 99"/>
                  <a:gd name="T6" fmla="*/ 0 w 127"/>
                  <a:gd name="T7" fmla="*/ 49 h 99"/>
                  <a:gd name="T8" fmla="*/ 26 w 127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99">
                    <a:moveTo>
                      <a:pt x="26" y="0"/>
                    </a:moveTo>
                    <a:lnTo>
                      <a:pt x="126" y="49"/>
                    </a:lnTo>
                    <a:lnTo>
                      <a:pt x="100" y="98"/>
                    </a:lnTo>
                    <a:lnTo>
                      <a:pt x="0" y="49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4" name="Freeform 78"/>
              <p:cNvSpPr>
                <a:spLocks/>
              </p:cNvSpPr>
              <p:nvPr/>
            </p:nvSpPr>
            <p:spPr bwMode="auto">
              <a:xfrm>
                <a:off x="2122" y="2896"/>
                <a:ext cx="127" cy="99"/>
              </a:xfrm>
              <a:custGeom>
                <a:avLst/>
                <a:gdLst>
                  <a:gd name="T0" fmla="*/ 26 w 127"/>
                  <a:gd name="T1" fmla="*/ 0 h 99"/>
                  <a:gd name="T2" fmla="*/ 126 w 127"/>
                  <a:gd name="T3" fmla="*/ 49 h 99"/>
                  <a:gd name="T4" fmla="*/ 100 w 127"/>
                  <a:gd name="T5" fmla="*/ 98 h 99"/>
                  <a:gd name="T6" fmla="*/ 0 w 127"/>
                  <a:gd name="T7" fmla="*/ 49 h 99"/>
                  <a:gd name="T8" fmla="*/ 26 w 127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99">
                    <a:moveTo>
                      <a:pt x="26" y="0"/>
                    </a:moveTo>
                    <a:lnTo>
                      <a:pt x="126" y="49"/>
                    </a:lnTo>
                    <a:lnTo>
                      <a:pt x="100" y="98"/>
                    </a:lnTo>
                    <a:lnTo>
                      <a:pt x="0" y="49"/>
                    </a:lnTo>
                    <a:lnTo>
                      <a:pt x="26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5" name="Freeform 79"/>
              <p:cNvSpPr>
                <a:spLocks/>
              </p:cNvSpPr>
              <p:nvPr/>
            </p:nvSpPr>
            <p:spPr bwMode="auto">
              <a:xfrm>
                <a:off x="2252" y="2677"/>
                <a:ext cx="117" cy="77"/>
              </a:xfrm>
              <a:custGeom>
                <a:avLst/>
                <a:gdLst>
                  <a:gd name="T0" fmla="*/ 15 w 117"/>
                  <a:gd name="T1" fmla="*/ 0 h 77"/>
                  <a:gd name="T2" fmla="*/ 116 w 117"/>
                  <a:gd name="T3" fmla="*/ 45 h 77"/>
                  <a:gd name="T4" fmla="*/ 101 w 117"/>
                  <a:gd name="T5" fmla="*/ 76 h 77"/>
                  <a:gd name="T6" fmla="*/ 0 w 117"/>
                  <a:gd name="T7" fmla="*/ 31 h 77"/>
                  <a:gd name="T8" fmla="*/ 15 w 117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77">
                    <a:moveTo>
                      <a:pt x="15" y="0"/>
                    </a:moveTo>
                    <a:lnTo>
                      <a:pt x="116" y="45"/>
                    </a:lnTo>
                    <a:lnTo>
                      <a:pt x="101" y="76"/>
                    </a:lnTo>
                    <a:lnTo>
                      <a:pt x="0" y="31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6" name="Freeform 80"/>
              <p:cNvSpPr>
                <a:spLocks/>
              </p:cNvSpPr>
              <p:nvPr/>
            </p:nvSpPr>
            <p:spPr bwMode="auto">
              <a:xfrm>
                <a:off x="2252" y="2677"/>
                <a:ext cx="117" cy="77"/>
              </a:xfrm>
              <a:custGeom>
                <a:avLst/>
                <a:gdLst>
                  <a:gd name="T0" fmla="*/ 15 w 117"/>
                  <a:gd name="T1" fmla="*/ 0 h 77"/>
                  <a:gd name="T2" fmla="*/ 116 w 117"/>
                  <a:gd name="T3" fmla="*/ 45 h 77"/>
                  <a:gd name="T4" fmla="*/ 101 w 117"/>
                  <a:gd name="T5" fmla="*/ 76 h 77"/>
                  <a:gd name="T6" fmla="*/ 0 w 117"/>
                  <a:gd name="T7" fmla="*/ 31 h 77"/>
                  <a:gd name="T8" fmla="*/ 15 w 117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77">
                    <a:moveTo>
                      <a:pt x="15" y="0"/>
                    </a:moveTo>
                    <a:lnTo>
                      <a:pt x="116" y="45"/>
                    </a:lnTo>
                    <a:lnTo>
                      <a:pt x="101" y="76"/>
                    </a:lnTo>
                    <a:lnTo>
                      <a:pt x="0" y="31"/>
                    </a:lnTo>
                    <a:lnTo>
                      <a:pt x="1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7" name="Freeform 81"/>
              <p:cNvSpPr>
                <a:spLocks/>
              </p:cNvSpPr>
              <p:nvPr/>
            </p:nvSpPr>
            <p:spPr bwMode="auto">
              <a:xfrm>
                <a:off x="2143" y="2621"/>
                <a:ext cx="103" cy="104"/>
              </a:xfrm>
              <a:custGeom>
                <a:avLst/>
                <a:gdLst>
                  <a:gd name="T0" fmla="*/ 27 w 103"/>
                  <a:gd name="T1" fmla="*/ 0 h 104"/>
                  <a:gd name="T2" fmla="*/ 102 w 103"/>
                  <a:gd name="T3" fmla="*/ 80 h 104"/>
                  <a:gd name="T4" fmla="*/ 75 w 103"/>
                  <a:gd name="T5" fmla="*/ 103 h 104"/>
                  <a:gd name="T6" fmla="*/ 0 w 103"/>
                  <a:gd name="T7" fmla="*/ 23 h 104"/>
                  <a:gd name="T8" fmla="*/ 27 w 103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4">
                    <a:moveTo>
                      <a:pt x="27" y="0"/>
                    </a:moveTo>
                    <a:lnTo>
                      <a:pt x="102" y="80"/>
                    </a:lnTo>
                    <a:lnTo>
                      <a:pt x="75" y="103"/>
                    </a:lnTo>
                    <a:lnTo>
                      <a:pt x="0" y="23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8" name="Freeform 82"/>
              <p:cNvSpPr>
                <a:spLocks/>
              </p:cNvSpPr>
              <p:nvPr/>
            </p:nvSpPr>
            <p:spPr bwMode="auto">
              <a:xfrm>
                <a:off x="2143" y="2621"/>
                <a:ext cx="103" cy="104"/>
              </a:xfrm>
              <a:custGeom>
                <a:avLst/>
                <a:gdLst>
                  <a:gd name="T0" fmla="*/ 27 w 103"/>
                  <a:gd name="T1" fmla="*/ 0 h 104"/>
                  <a:gd name="T2" fmla="*/ 102 w 103"/>
                  <a:gd name="T3" fmla="*/ 80 h 104"/>
                  <a:gd name="T4" fmla="*/ 75 w 103"/>
                  <a:gd name="T5" fmla="*/ 103 h 104"/>
                  <a:gd name="T6" fmla="*/ 0 w 103"/>
                  <a:gd name="T7" fmla="*/ 23 h 104"/>
                  <a:gd name="T8" fmla="*/ 27 w 103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4">
                    <a:moveTo>
                      <a:pt x="27" y="0"/>
                    </a:moveTo>
                    <a:lnTo>
                      <a:pt x="102" y="80"/>
                    </a:lnTo>
                    <a:lnTo>
                      <a:pt x="75" y="103"/>
                    </a:lnTo>
                    <a:lnTo>
                      <a:pt x="0" y="23"/>
                    </a:lnTo>
                    <a:lnTo>
                      <a:pt x="27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499" name="Freeform 83"/>
              <p:cNvSpPr>
                <a:spLocks/>
              </p:cNvSpPr>
              <p:nvPr/>
            </p:nvSpPr>
            <p:spPr bwMode="auto">
              <a:xfrm>
                <a:off x="2040" y="2761"/>
                <a:ext cx="174" cy="73"/>
              </a:xfrm>
              <a:custGeom>
                <a:avLst/>
                <a:gdLst>
                  <a:gd name="T0" fmla="*/ 28 w 174"/>
                  <a:gd name="T1" fmla="*/ 72 h 73"/>
                  <a:gd name="T2" fmla="*/ 62 w 174"/>
                  <a:gd name="T3" fmla="*/ 43 h 73"/>
                  <a:gd name="T4" fmla="*/ 173 w 174"/>
                  <a:gd name="T5" fmla="*/ 43 h 73"/>
                  <a:gd name="T6" fmla="*/ 173 w 174"/>
                  <a:gd name="T7" fmla="*/ 0 h 73"/>
                  <a:gd name="T8" fmla="*/ 48 w 174"/>
                  <a:gd name="T9" fmla="*/ 0 h 73"/>
                  <a:gd name="T10" fmla="*/ 0 w 174"/>
                  <a:gd name="T11" fmla="*/ 44 h 73"/>
                  <a:gd name="T12" fmla="*/ 28 w 174"/>
                  <a:gd name="T13" fmla="*/ 7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73">
                    <a:moveTo>
                      <a:pt x="28" y="72"/>
                    </a:moveTo>
                    <a:lnTo>
                      <a:pt x="62" y="43"/>
                    </a:lnTo>
                    <a:lnTo>
                      <a:pt x="173" y="43"/>
                    </a:lnTo>
                    <a:lnTo>
                      <a:pt x="173" y="0"/>
                    </a:lnTo>
                    <a:lnTo>
                      <a:pt x="48" y="0"/>
                    </a:lnTo>
                    <a:lnTo>
                      <a:pt x="0" y="44"/>
                    </a:lnTo>
                    <a:lnTo>
                      <a:pt x="28" y="72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0" name="Freeform 84"/>
              <p:cNvSpPr>
                <a:spLocks/>
              </p:cNvSpPr>
              <p:nvPr/>
            </p:nvSpPr>
            <p:spPr bwMode="auto">
              <a:xfrm>
                <a:off x="2040" y="2761"/>
                <a:ext cx="174" cy="73"/>
              </a:xfrm>
              <a:custGeom>
                <a:avLst/>
                <a:gdLst>
                  <a:gd name="T0" fmla="*/ 28 w 174"/>
                  <a:gd name="T1" fmla="*/ 72 h 73"/>
                  <a:gd name="T2" fmla="*/ 62 w 174"/>
                  <a:gd name="T3" fmla="*/ 43 h 73"/>
                  <a:gd name="T4" fmla="*/ 173 w 174"/>
                  <a:gd name="T5" fmla="*/ 43 h 73"/>
                  <a:gd name="T6" fmla="*/ 173 w 174"/>
                  <a:gd name="T7" fmla="*/ 0 h 73"/>
                  <a:gd name="T8" fmla="*/ 48 w 174"/>
                  <a:gd name="T9" fmla="*/ 0 h 73"/>
                  <a:gd name="T10" fmla="*/ 0 w 174"/>
                  <a:gd name="T11" fmla="*/ 44 h 73"/>
                  <a:gd name="T12" fmla="*/ 28 w 174"/>
                  <a:gd name="T13" fmla="*/ 7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73">
                    <a:moveTo>
                      <a:pt x="28" y="72"/>
                    </a:moveTo>
                    <a:lnTo>
                      <a:pt x="62" y="43"/>
                    </a:lnTo>
                    <a:lnTo>
                      <a:pt x="173" y="43"/>
                    </a:lnTo>
                    <a:lnTo>
                      <a:pt x="173" y="0"/>
                    </a:lnTo>
                    <a:lnTo>
                      <a:pt x="48" y="0"/>
                    </a:lnTo>
                    <a:lnTo>
                      <a:pt x="0" y="44"/>
                    </a:lnTo>
                    <a:lnTo>
                      <a:pt x="28" y="7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1" name="Freeform 85"/>
              <p:cNvSpPr>
                <a:spLocks/>
              </p:cNvSpPr>
              <p:nvPr/>
            </p:nvSpPr>
            <p:spPr bwMode="auto">
              <a:xfrm>
                <a:off x="2032" y="3133"/>
                <a:ext cx="182" cy="144"/>
              </a:xfrm>
              <a:custGeom>
                <a:avLst/>
                <a:gdLst>
                  <a:gd name="T0" fmla="*/ 19 w 182"/>
                  <a:gd name="T1" fmla="*/ 143 h 144"/>
                  <a:gd name="T2" fmla="*/ 76 w 182"/>
                  <a:gd name="T3" fmla="*/ 43 h 144"/>
                  <a:gd name="T4" fmla="*/ 181 w 182"/>
                  <a:gd name="T5" fmla="*/ 43 h 144"/>
                  <a:gd name="T6" fmla="*/ 181 w 182"/>
                  <a:gd name="T7" fmla="*/ 0 h 144"/>
                  <a:gd name="T8" fmla="*/ 70 w 182"/>
                  <a:gd name="T9" fmla="*/ 0 h 144"/>
                  <a:gd name="T10" fmla="*/ 0 w 182"/>
                  <a:gd name="T11" fmla="*/ 132 h 144"/>
                  <a:gd name="T12" fmla="*/ 19 w 182"/>
                  <a:gd name="T13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44">
                    <a:moveTo>
                      <a:pt x="19" y="143"/>
                    </a:moveTo>
                    <a:lnTo>
                      <a:pt x="76" y="43"/>
                    </a:lnTo>
                    <a:lnTo>
                      <a:pt x="181" y="43"/>
                    </a:lnTo>
                    <a:lnTo>
                      <a:pt x="181" y="0"/>
                    </a:lnTo>
                    <a:lnTo>
                      <a:pt x="70" y="0"/>
                    </a:lnTo>
                    <a:lnTo>
                      <a:pt x="0" y="132"/>
                    </a:lnTo>
                    <a:lnTo>
                      <a:pt x="19" y="143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2" name="Freeform 86"/>
              <p:cNvSpPr>
                <a:spLocks/>
              </p:cNvSpPr>
              <p:nvPr/>
            </p:nvSpPr>
            <p:spPr bwMode="auto">
              <a:xfrm>
                <a:off x="2032" y="3133"/>
                <a:ext cx="182" cy="144"/>
              </a:xfrm>
              <a:custGeom>
                <a:avLst/>
                <a:gdLst>
                  <a:gd name="T0" fmla="*/ 19 w 182"/>
                  <a:gd name="T1" fmla="*/ 143 h 144"/>
                  <a:gd name="T2" fmla="*/ 76 w 182"/>
                  <a:gd name="T3" fmla="*/ 43 h 144"/>
                  <a:gd name="T4" fmla="*/ 181 w 182"/>
                  <a:gd name="T5" fmla="*/ 43 h 144"/>
                  <a:gd name="T6" fmla="*/ 181 w 182"/>
                  <a:gd name="T7" fmla="*/ 0 h 144"/>
                  <a:gd name="T8" fmla="*/ 70 w 182"/>
                  <a:gd name="T9" fmla="*/ 0 h 144"/>
                  <a:gd name="T10" fmla="*/ 0 w 182"/>
                  <a:gd name="T11" fmla="*/ 132 h 144"/>
                  <a:gd name="T12" fmla="*/ 19 w 182"/>
                  <a:gd name="T13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44">
                    <a:moveTo>
                      <a:pt x="19" y="143"/>
                    </a:moveTo>
                    <a:lnTo>
                      <a:pt x="76" y="43"/>
                    </a:lnTo>
                    <a:lnTo>
                      <a:pt x="181" y="43"/>
                    </a:lnTo>
                    <a:lnTo>
                      <a:pt x="181" y="0"/>
                    </a:lnTo>
                    <a:lnTo>
                      <a:pt x="70" y="0"/>
                    </a:lnTo>
                    <a:lnTo>
                      <a:pt x="0" y="132"/>
                    </a:lnTo>
                    <a:lnTo>
                      <a:pt x="19" y="143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3" name="Freeform 87"/>
              <p:cNvSpPr>
                <a:spLocks/>
              </p:cNvSpPr>
              <p:nvPr/>
            </p:nvSpPr>
            <p:spPr bwMode="auto">
              <a:xfrm>
                <a:off x="1830" y="2655"/>
                <a:ext cx="378" cy="326"/>
              </a:xfrm>
              <a:custGeom>
                <a:avLst/>
                <a:gdLst>
                  <a:gd name="T0" fmla="*/ 10 w 378"/>
                  <a:gd name="T1" fmla="*/ 312 h 326"/>
                  <a:gd name="T2" fmla="*/ 7 w 378"/>
                  <a:gd name="T3" fmla="*/ 309 h 326"/>
                  <a:gd name="T4" fmla="*/ 5 w 378"/>
                  <a:gd name="T5" fmla="*/ 306 h 326"/>
                  <a:gd name="T6" fmla="*/ 4 w 378"/>
                  <a:gd name="T7" fmla="*/ 302 h 326"/>
                  <a:gd name="T8" fmla="*/ 2 w 378"/>
                  <a:gd name="T9" fmla="*/ 299 h 326"/>
                  <a:gd name="T10" fmla="*/ 1 w 378"/>
                  <a:gd name="T11" fmla="*/ 295 h 326"/>
                  <a:gd name="T12" fmla="*/ 0 w 378"/>
                  <a:gd name="T13" fmla="*/ 291 h 326"/>
                  <a:gd name="T14" fmla="*/ 0 w 378"/>
                  <a:gd name="T15" fmla="*/ 288 h 326"/>
                  <a:gd name="T16" fmla="*/ 0 w 378"/>
                  <a:gd name="T17" fmla="*/ 284 h 326"/>
                  <a:gd name="T18" fmla="*/ 0 w 378"/>
                  <a:gd name="T19" fmla="*/ 280 h 326"/>
                  <a:gd name="T20" fmla="*/ 1 w 378"/>
                  <a:gd name="T21" fmla="*/ 276 h 326"/>
                  <a:gd name="T22" fmla="*/ 4 w 378"/>
                  <a:gd name="T23" fmla="*/ 274 h 326"/>
                  <a:gd name="T24" fmla="*/ 4 w 378"/>
                  <a:gd name="T25" fmla="*/ 270 h 326"/>
                  <a:gd name="T26" fmla="*/ 6 w 378"/>
                  <a:gd name="T27" fmla="*/ 267 h 326"/>
                  <a:gd name="T28" fmla="*/ 9 w 378"/>
                  <a:gd name="T29" fmla="*/ 264 h 326"/>
                  <a:gd name="T30" fmla="*/ 11 w 378"/>
                  <a:gd name="T31" fmla="*/ 260 h 326"/>
                  <a:gd name="T32" fmla="*/ 14 w 378"/>
                  <a:gd name="T33" fmla="*/ 258 h 326"/>
                  <a:gd name="T34" fmla="*/ 324 w 378"/>
                  <a:gd name="T35" fmla="*/ 0 h 326"/>
                  <a:gd name="T36" fmla="*/ 377 w 378"/>
                  <a:gd name="T37" fmla="*/ 57 h 326"/>
                  <a:gd name="T38" fmla="*/ 319 w 378"/>
                  <a:gd name="T39" fmla="*/ 106 h 326"/>
                  <a:gd name="T40" fmla="*/ 258 w 378"/>
                  <a:gd name="T41" fmla="*/ 106 h 326"/>
                  <a:gd name="T42" fmla="*/ 211 w 378"/>
                  <a:gd name="T43" fmla="*/ 150 h 326"/>
                  <a:gd name="T44" fmla="*/ 235 w 378"/>
                  <a:gd name="T45" fmla="*/ 176 h 326"/>
                  <a:gd name="T46" fmla="*/ 66 w 378"/>
                  <a:gd name="T47" fmla="*/ 317 h 326"/>
                  <a:gd name="T48" fmla="*/ 64 w 378"/>
                  <a:gd name="T49" fmla="*/ 318 h 326"/>
                  <a:gd name="T50" fmla="*/ 60 w 378"/>
                  <a:gd name="T51" fmla="*/ 320 h 326"/>
                  <a:gd name="T52" fmla="*/ 57 w 378"/>
                  <a:gd name="T53" fmla="*/ 322 h 326"/>
                  <a:gd name="T54" fmla="*/ 51 w 378"/>
                  <a:gd name="T55" fmla="*/ 323 h 326"/>
                  <a:gd name="T56" fmla="*/ 49 w 378"/>
                  <a:gd name="T57" fmla="*/ 324 h 326"/>
                  <a:gd name="T58" fmla="*/ 45 w 378"/>
                  <a:gd name="T59" fmla="*/ 325 h 326"/>
                  <a:gd name="T60" fmla="*/ 42 w 378"/>
                  <a:gd name="T61" fmla="*/ 325 h 326"/>
                  <a:gd name="T62" fmla="*/ 37 w 378"/>
                  <a:gd name="T63" fmla="*/ 325 h 326"/>
                  <a:gd name="T64" fmla="*/ 34 w 378"/>
                  <a:gd name="T65" fmla="*/ 324 h 326"/>
                  <a:gd name="T66" fmla="*/ 29 w 378"/>
                  <a:gd name="T67" fmla="*/ 324 h 326"/>
                  <a:gd name="T68" fmla="*/ 26 w 378"/>
                  <a:gd name="T69" fmla="*/ 323 h 326"/>
                  <a:gd name="T70" fmla="*/ 22 w 378"/>
                  <a:gd name="T71" fmla="*/ 321 h 326"/>
                  <a:gd name="T72" fmla="*/ 19 w 378"/>
                  <a:gd name="T73" fmla="*/ 319 h 326"/>
                  <a:gd name="T74" fmla="*/ 16 w 378"/>
                  <a:gd name="T75" fmla="*/ 318 h 326"/>
                  <a:gd name="T76" fmla="*/ 12 w 378"/>
                  <a:gd name="T77" fmla="*/ 315 h 326"/>
                  <a:gd name="T78" fmla="*/ 10 w 378"/>
                  <a:gd name="T79" fmla="*/ 31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8" h="326">
                    <a:moveTo>
                      <a:pt x="10" y="312"/>
                    </a:moveTo>
                    <a:lnTo>
                      <a:pt x="7" y="309"/>
                    </a:lnTo>
                    <a:lnTo>
                      <a:pt x="5" y="306"/>
                    </a:lnTo>
                    <a:lnTo>
                      <a:pt x="4" y="302"/>
                    </a:lnTo>
                    <a:lnTo>
                      <a:pt x="2" y="299"/>
                    </a:lnTo>
                    <a:lnTo>
                      <a:pt x="1" y="295"/>
                    </a:lnTo>
                    <a:lnTo>
                      <a:pt x="0" y="291"/>
                    </a:lnTo>
                    <a:lnTo>
                      <a:pt x="0" y="288"/>
                    </a:lnTo>
                    <a:lnTo>
                      <a:pt x="0" y="284"/>
                    </a:lnTo>
                    <a:lnTo>
                      <a:pt x="0" y="280"/>
                    </a:lnTo>
                    <a:lnTo>
                      <a:pt x="1" y="276"/>
                    </a:lnTo>
                    <a:lnTo>
                      <a:pt x="4" y="274"/>
                    </a:lnTo>
                    <a:lnTo>
                      <a:pt x="4" y="270"/>
                    </a:lnTo>
                    <a:lnTo>
                      <a:pt x="6" y="267"/>
                    </a:lnTo>
                    <a:lnTo>
                      <a:pt x="9" y="264"/>
                    </a:lnTo>
                    <a:lnTo>
                      <a:pt x="11" y="260"/>
                    </a:lnTo>
                    <a:lnTo>
                      <a:pt x="14" y="258"/>
                    </a:lnTo>
                    <a:lnTo>
                      <a:pt x="324" y="0"/>
                    </a:lnTo>
                    <a:lnTo>
                      <a:pt x="377" y="57"/>
                    </a:lnTo>
                    <a:lnTo>
                      <a:pt x="319" y="106"/>
                    </a:lnTo>
                    <a:lnTo>
                      <a:pt x="258" y="106"/>
                    </a:lnTo>
                    <a:lnTo>
                      <a:pt x="211" y="150"/>
                    </a:lnTo>
                    <a:lnTo>
                      <a:pt x="235" y="176"/>
                    </a:lnTo>
                    <a:lnTo>
                      <a:pt x="66" y="317"/>
                    </a:lnTo>
                    <a:lnTo>
                      <a:pt x="64" y="318"/>
                    </a:lnTo>
                    <a:lnTo>
                      <a:pt x="60" y="320"/>
                    </a:lnTo>
                    <a:lnTo>
                      <a:pt x="57" y="322"/>
                    </a:lnTo>
                    <a:lnTo>
                      <a:pt x="51" y="323"/>
                    </a:lnTo>
                    <a:lnTo>
                      <a:pt x="49" y="324"/>
                    </a:lnTo>
                    <a:lnTo>
                      <a:pt x="45" y="325"/>
                    </a:lnTo>
                    <a:lnTo>
                      <a:pt x="42" y="325"/>
                    </a:lnTo>
                    <a:lnTo>
                      <a:pt x="37" y="325"/>
                    </a:lnTo>
                    <a:lnTo>
                      <a:pt x="34" y="324"/>
                    </a:lnTo>
                    <a:lnTo>
                      <a:pt x="29" y="324"/>
                    </a:lnTo>
                    <a:lnTo>
                      <a:pt x="26" y="323"/>
                    </a:lnTo>
                    <a:lnTo>
                      <a:pt x="22" y="321"/>
                    </a:lnTo>
                    <a:lnTo>
                      <a:pt x="19" y="319"/>
                    </a:lnTo>
                    <a:lnTo>
                      <a:pt x="16" y="318"/>
                    </a:lnTo>
                    <a:lnTo>
                      <a:pt x="12" y="315"/>
                    </a:lnTo>
                    <a:lnTo>
                      <a:pt x="10" y="312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4" name="Freeform 88"/>
              <p:cNvSpPr>
                <a:spLocks/>
              </p:cNvSpPr>
              <p:nvPr/>
            </p:nvSpPr>
            <p:spPr bwMode="auto">
              <a:xfrm>
                <a:off x="1830" y="2655"/>
                <a:ext cx="378" cy="326"/>
              </a:xfrm>
              <a:custGeom>
                <a:avLst/>
                <a:gdLst>
                  <a:gd name="T0" fmla="*/ 10 w 378"/>
                  <a:gd name="T1" fmla="*/ 312 h 326"/>
                  <a:gd name="T2" fmla="*/ 10 w 378"/>
                  <a:gd name="T3" fmla="*/ 312 h 326"/>
                  <a:gd name="T4" fmla="*/ 7 w 378"/>
                  <a:gd name="T5" fmla="*/ 309 h 326"/>
                  <a:gd name="T6" fmla="*/ 5 w 378"/>
                  <a:gd name="T7" fmla="*/ 306 h 326"/>
                  <a:gd name="T8" fmla="*/ 4 w 378"/>
                  <a:gd name="T9" fmla="*/ 302 h 326"/>
                  <a:gd name="T10" fmla="*/ 2 w 378"/>
                  <a:gd name="T11" fmla="*/ 299 h 326"/>
                  <a:gd name="T12" fmla="*/ 1 w 378"/>
                  <a:gd name="T13" fmla="*/ 295 h 326"/>
                  <a:gd name="T14" fmla="*/ 0 w 378"/>
                  <a:gd name="T15" fmla="*/ 291 h 326"/>
                  <a:gd name="T16" fmla="*/ 0 w 378"/>
                  <a:gd name="T17" fmla="*/ 288 h 326"/>
                  <a:gd name="T18" fmla="*/ 0 w 378"/>
                  <a:gd name="T19" fmla="*/ 284 h 326"/>
                  <a:gd name="T20" fmla="*/ 0 w 378"/>
                  <a:gd name="T21" fmla="*/ 280 h 326"/>
                  <a:gd name="T22" fmla="*/ 1 w 378"/>
                  <a:gd name="T23" fmla="*/ 277 h 326"/>
                  <a:gd name="T24" fmla="*/ 3 w 378"/>
                  <a:gd name="T25" fmla="*/ 274 h 326"/>
                  <a:gd name="T26" fmla="*/ 4 w 378"/>
                  <a:gd name="T27" fmla="*/ 270 h 326"/>
                  <a:gd name="T28" fmla="*/ 6 w 378"/>
                  <a:gd name="T29" fmla="*/ 267 h 326"/>
                  <a:gd name="T30" fmla="*/ 8 w 378"/>
                  <a:gd name="T31" fmla="*/ 264 h 326"/>
                  <a:gd name="T32" fmla="*/ 11 w 378"/>
                  <a:gd name="T33" fmla="*/ 260 h 326"/>
                  <a:gd name="T34" fmla="*/ 13 w 378"/>
                  <a:gd name="T35" fmla="*/ 258 h 326"/>
                  <a:gd name="T36" fmla="*/ 323 w 378"/>
                  <a:gd name="T37" fmla="*/ 0 h 326"/>
                  <a:gd name="T38" fmla="*/ 377 w 378"/>
                  <a:gd name="T39" fmla="*/ 57 h 326"/>
                  <a:gd name="T40" fmla="*/ 319 w 378"/>
                  <a:gd name="T41" fmla="*/ 106 h 326"/>
                  <a:gd name="T42" fmla="*/ 258 w 378"/>
                  <a:gd name="T43" fmla="*/ 106 h 326"/>
                  <a:gd name="T44" fmla="*/ 211 w 378"/>
                  <a:gd name="T45" fmla="*/ 150 h 326"/>
                  <a:gd name="T46" fmla="*/ 235 w 378"/>
                  <a:gd name="T47" fmla="*/ 175 h 326"/>
                  <a:gd name="T48" fmla="*/ 66 w 378"/>
                  <a:gd name="T49" fmla="*/ 316 h 326"/>
                  <a:gd name="T50" fmla="*/ 64 w 378"/>
                  <a:gd name="T51" fmla="*/ 318 h 326"/>
                  <a:gd name="T52" fmla="*/ 60 w 378"/>
                  <a:gd name="T53" fmla="*/ 320 h 326"/>
                  <a:gd name="T54" fmla="*/ 57 w 378"/>
                  <a:gd name="T55" fmla="*/ 322 h 326"/>
                  <a:gd name="T56" fmla="*/ 52 w 378"/>
                  <a:gd name="T57" fmla="*/ 323 h 326"/>
                  <a:gd name="T58" fmla="*/ 49 w 378"/>
                  <a:gd name="T59" fmla="*/ 324 h 326"/>
                  <a:gd name="T60" fmla="*/ 45 w 378"/>
                  <a:gd name="T61" fmla="*/ 325 h 326"/>
                  <a:gd name="T62" fmla="*/ 42 w 378"/>
                  <a:gd name="T63" fmla="*/ 325 h 326"/>
                  <a:gd name="T64" fmla="*/ 37 w 378"/>
                  <a:gd name="T65" fmla="*/ 325 h 326"/>
                  <a:gd name="T66" fmla="*/ 34 w 378"/>
                  <a:gd name="T67" fmla="*/ 324 h 326"/>
                  <a:gd name="T68" fmla="*/ 30 w 378"/>
                  <a:gd name="T69" fmla="*/ 324 h 326"/>
                  <a:gd name="T70" fmla="*/ 26 w 378"/>
                  <a:gd name="T71" fmla="*/ 323 h 326"/>
                  <a:gd name="T72" fmla="*/ 22 w 378"/>
                  <a:gd name="T73" fmla="*/ 321 h 326"/>
                  <a:gd name="T74" fmla="*/ 19 w 378"/>
                  <a:gd name="T75" fmla="*/ 319 h 326"/>
                  <a:gd name="T76" fmla="*/ 16 w 378"/>
                  <a:gd name="T77" fmla="*/ 318 h 326"/>
                  <a:gd name="T78" fmla="*/ 12 w 378"/>
                  <a:gd name="T79" fmla="*/ 315 h 326"/>
                  <a:gd name="T80" fmla="*/ 10 w 378"/>
                  <a:gd name="T81" fmla="*/ 31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8" h="326">
                    <a:moveTo>
                      <a:pt x="10" y="312"/>
                    </a:moveTo>
                    <a:lnTo>
                      <a:pt x="10" y="312"/>
                    </a:lnTo>
                    <a:lnTo>
                      <a:pt x="7" y="309"/>
                    </a:lnTo>
                    <a:lnTo>
                      <a:pt x="5" y="306"/>
                    </a:lnTo>
                    <a:lnTo>
                      <a:pt x="4" y="302"/>
                    </a:lnTo>
                    <a:lnTo>
                      <a:pt x="2" y="299"/>
                    </a:lnTo>
                    <a:lnTo>
                      <a:pt x="1" y="295"/>
                    </a:lnTo>
                    <a:lnTo>
                      <a:pt x="0" y="291"/>
                    </a:lnTo>
                    <a:lnTo>
                      <a:pt x="0" y="288"/>
                    </a:lnTo>
                    <a:lnTo>
                      <a:pt x="0" y="284"/>
                    </a:lnTo>
                    <a:lnTo>
                      <a:pt x="0" y="280"/>
                    </a:lnTo>
                    <a:lnTo>
                      <a:pt x="1" y="277"/>
                    </a:lnTo>
                    <a:lnTo>
                      <a:pt x="3" y="274"/>
                    </a:lnTo>
                    <a:lnTo>
                      <a:pt x="4" y="270"/>
                    </a:lnTo>
                    <a:lnTo>
                      <a:pt x="6" y="267"/>
                    </a:lnTo>
                    <a:lnTo>
                      <a:pt x="8" y="264"/>
                    </a:lnTo>
                    <a:lnTo>
                      <a:pt x="11" y="260"/>
                    </a:lnTo>
                    <a:lnTo>
                      <a:pt x="13" y="258"/>
                    </a:lnTo>
                    <a:lnTo>
                      <a:pt x="323" y="0"/>
                    </a:lnTo>
                    <a:lnTo>
                      <a:pt x="377" y="57"/>
                    </a:lnTo>
                    <a:lnTo>
                      <a:pt x="319" y="106"/>
                    </a:lnTo>
                    <a:lnTo>
                      <a:pt x="258" y="106"/>
                    </a:lnTo>
                    <a:lnTo>
                      <a:pt x="211" y="150"/>
                    </a:lnTo>
                    <a:lnTo>
                      <a:pt x="235" y="175"/>
                    </a:lnTo>
                    <a:lnTo>
                      <a:pt x="66" y="316"/>
                    </a:lnTo>
                    <a:lnTo>
                      <a:pt x="64" y="318"/>
                    </a:lnTo>
                    <a:lnTo>
                      <a:pt x="60" y="320"/>
                    </a:lnTo>
                    <a:lnTo>
                      <a:pt x="57" y="322"/>
                    </a:lnTo>
                    <a:lnTo>
                      <a:pt x="52" y="323"/>
                    </a:lnTo>
                    <a:lnTo>
                      <a:pt x="49" y="324"/>
                    </a:lnTo>
                    <a:lnTo>
                      <a:pt x="45" y="325"/>
                    </a:lnTo>
                    <a:lnTo>
                      <a:pt x="42" y="325"/>
                    </a:lnTo>
                    <a:lnTo>
                      <a:pt x="37" y="325"/>
                    </a:lnTo>
                    <a:lnTo>
                      <a:pt x="34" y="324"/>
                    </a:lnTo>
                    <a:lnTo>
                      <a:pt x="30" y="324"/>
                    </a:lnTo>
                    <a:lnTo>
                      <a:pt x="26" y="323"/>
                    </a:lnTo>
                    <a:lnTo>
                      <a:pt x="22" y="321"/>
                    </a:lnTo>
                    <a:lnTo>
                      <a:pt x="19" y="319"/>
                    </a:lnTo>
                    <a:lnTo>
                      <a:pt x="16" y="318"/>
                    </a:lnTo>
                    <a:lnTo>
                      <a:pt x="12" y="315"/>
                    </a:lnTo>
                    <a:lnTo>
                      <a:pt x="10" y="31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5" name="Freeform 89"/>
              <p:cNvSpPr>
                <a:spLocks/>
              </p:cNvSpPr>
              <p:nvPr/>
            </p:nvSpPr>
            <p:spPr bwMode="auto">
              <a:xfrm>
                <a:off x="2180" y="2490"/>
                <a:ext cx="235" cy="201"/>
              </a:xfrm>
              <a:custGeom>
                <a:avLst/>
                <a:gdLst>
                  <a:gd name="T0" fmla="*/ 0 w 235"/>
                  <a:gd name="T1" fmla="*/ 143 h 201"/>
                  <a:gd name="T2" fmla="*/ 171 w 235"/>
                  <a:gd name="T3" fmla="*/ 0 h 201"/>
                  <a:gd name="T4" fmla="*/ 234 w 235"/>
                  <a:gd name="T5" fmla="*/ 51 h 201"/>
                  <a:gd name="T6" fmla="*/ 54 w 235"/>
                  <a:gd name="T7" fmla="*/ 200 h 201"/>
                  <a:gd name="T8" fmla="*/ 0 w 235"/>
                  <a:gd name="T9" fmla="*/ 14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01">
                    <a:moveTo>
                      <a:pt x="0" y="143"/>
                    </a:moveTo>
                    <a:lnTo>
                      <a:pt x="171" y="0"/>
                    </a:lnTo>
                    <a:lnTo>
                      <a:pt x="234" y="51"/>
                    </a:lnTo>
                    <a:lnTo>
                      <a:pt x="54" y="200"/>
                    </a:lnTo>
                    <a:lnTo>
                      <a:pt x="0" y="143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6" name="Freeform 90"/>
              <p:cNvSpPr>
                <a:spLocks/>
              </p:cNvSpPr>
              <p:nvPr/>
            </p:nvSpPr>
            <p:spPr bwMode="auto">
              <a:xfrm>
                <a:off x="2393" y="2456"/>
                <a:ext cx="65" cy="51"/>
              </a:xfrm>
              <a:custGeom>
                <a:avLst/>
                <a:gdLst>
                  <a:gd name="T0" fmla="*/ 0 w 65"/>
                  <a:gd name="T1" fmla="*/ 1 h 51"/>
                  <a:gd name="T2" fmla="*/ 1 w 65"/>
                  <a:gd name="T3" fmla="*/ 0 h 51"/>
                  <a:gd name="T4" fmla="*/ 64 w 65"/>
                  <a:gd name="T5" fmla="*/ 49 h 51"/>
                  <a:gd name="T6" fmla="*/ 63 w 65"/>
                  <a:gd name="T7" fmla="*/ 50 h 51"/>
                  <a:gd name="T8" fmla="*/ 0 w 65"/>
                  <a:gd name="T9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51">
                    <a:moveTo>
                      <a:pt x="0" y="1"/>
                    </a:moveTo>
                    <a:lnTo>
                      <a:pt x="1" y="0"/>
                    </a:lnTo>
                    <a:lnTo>
                      <a:pt x="64" y="49"/>
                    </a:lnTo>
                    <a:lnTo>
                      <a:pt x="63" y="50"/>
                    </a:lnTo>
                    <a:lnTo>
                      <a:pt x="0" y="1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7" name="Freeform 91"/>
              <p:cNvSpPr>
                <a:spLocks/>
              </p:cNvSpPr>
              <p:nvPr/>
            </p:nvSpPr>
            <p:spPr bwMode="auto">
              <a:xfrm>
                <a:off x="2422" y="2430"/>
                <a:ext cx="68" cy="53"/>
              </a:xfrm>
              <a:custGeom>
                <a:avLst/>
                <a:gdLst>
                  <a:gd name="T0" fmla="*/ 0 w 68"/>
                  <a:gd name="T1" fmla="*/ 3 h 53"/>
                  <a:gd name="T2" fmla="*/ 4 w 68"/>
                  <a:gd name="T3" fmla="*/ 0 h 53"/>
                  <a:gd name="T4" fmla="*/ 67 w 68"/>
                  <a:gd name="T5" fmla="*/ 49 h 53"/>
                  <a:gd name="T6" fmla="*/ 62 w 68"/>
                  <a:gd name="T7" fmla="*/ 52 h 53"/>
                  <a:gd name="T8" fmla="*/ 0 w 68"/>
                  <a:gd name="T9" fmla="*/ 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3">
                    <a:moveTo>
                      <a:pt x="0" y="3"/>
                    </a:moveTo>
                    <a:lnTo>
                      <a:pt x="4" y="0"/>
                    </a:lnTo>
                    <a:lnTo>
                      <a:pt x="67" y="49"/>
                    </a:lnTo>
                    <a:lnTo>
                      <a:pt x="62" y="52"/>
                    </a:lnTo>
                    <a:lnTo>
                      <a:pt x="0" y="3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8" name="Freeform 92"/>
              <p:cNvSpPr>
                <a:spLocks/>
              </p:cNvSpPr>
              <p:nvPr/>
            </p:nvSpPr>
            <p:spPr bwMode="auto">
              <a:xfrm>
                <a:off x="1888" y="2951"/>
                <a:ext cx="320" cy="503"/>
              </a:xfrm>
              <a:custGeom>
                <a:avLst/>
                <a:gdLst>
                  <a:gd name="T0" fmla="*/ 22 w 320"/>
                  <a:gd name="T1" fmla="*/ 499 h 503"/>
                  <a:gd name="T2" fmla="*/ 19 w 320"/>
                  <a:gd name="T3" fmla="*/ 497 h 503"/>
                  <a:gd name="T4" fmla="*/ 15 w 320"/>
                  <a:gd name="T5" fmla="*/ 494 h 503"/>
                  <a:gd name="T6" fmla="*/ 12 w 320"/>
                  <a:gd name="T7" fmla="*/ 492 h 503"/>
                  <a:gd name="T8" fmla="*/ 10 w 320"/>
                  <a:gd name="T9" fmla="*/ 489 h 503"/>
                  <a:gd name="T10" fmla="*/ 7 w 320"/>
                  <a:gd name="T11" fmla="*/ 486 h 503"/>
                  <a:gd name="T12" fmla="*/ 5 w 320"/>
                  <a:gd name="T13" fmla="*/ 483 h 503"/>
                  <a:gd name="T14" fmla="*/ 4 w 320"/>
                  <a:gd name="T15" fmla="*/ 479 h 503"/>
                  <a:gd name="T16" fmla="*/ 2 w 320"/>
                  <a:gd name="T17" fmla="*/ 476 h 503"/>
                  <a:gd name="T18" fmla="*/ 1 w 320"/>
                  <a:gd name="T19" fmla="*/ 473 h 503"/>
                  <a:gd name="T20" fmla="*/ 0 w 320"/>
                  <a:gd name="T21" fmla="*/ 469 h 503"/>
                  <a:gd name="T22" fmla="*/ 0 w 320"/>
                  <a:gd name="T23" fmla="*/ 464 h 503"/>
                  <a:gd name="T24" fmla="*/ 0 w 320"/>
                  <a:gd name="T25" fmla="*/ 461 h 503"/>
                  <a:gd name="T26" fmla="*/ 1 w 320"/>
                  <a:gd name="T27" fmla="*/ 457 h 503"/>
                  <a:gd name="T28" fmla="*/ 2 w 320"/>
                  <a:gd name="T29" fmla="*/ 454 h 503"/>
                  <a:gd name="T30" fmla="*/ 3 w 320"/>
                  <a:gd name="T31" fmla="*/ 452 h 503"/>
                  <a:gd name="T32" fmla="*/ 4 w 320"/>
                  <a:gd name="T33" fmla="*/ 448 h 503"/>
                  <a:gd name="T34" fmla="*/ 247 w 320"/>
                  <a:gd name="T35" fmla="*/ 0 h 503"/>
                  <a:gd name="T36" fmla="*/ 319 w 320"/>
                  <a:gd name="T37" fmla="*/ 35 h 503"/>
                  <a:gd name="T38" fmla="*/ 239 w 320"/>
                  <a:gd name="T39" fmla="*/ 183 h 503"/>
                  <a:gd name="T40" fmla="*/ 214 w 320"/>
                  <a:gd name="T41" fmla="*/ 183 h 503"/>
                  <a:gd name="T42" fmla="*/ 144 w 320"/>
                  <a:gd name="T43" fmla="*/ 315 h 503"/>
                  <a:gd name="T44" fmla="*/ 162 w 320"/>
                  <a:gd name="T45" fmla="*/ 324 h 503"/>
                  <a:gd name="T46" fmla="*/ 76 w 320"/>
                  <a:gd name="T47" fmla="*/ 483 h 503"/>
                  <a:gd name="T48" fmla="*/ 74 w 320"/>
                  <a:gd name="T49" fmla="*/ 486 h 503"/>
                  <a:gd name="T50" fmla="*/ 72 w 320"/>
                  <a:gd name="T51" fmla="*/ 489 h 503"/>
                  <a:gd name="T52" fmla="*/ 69 w 320"/>
                  <a:gd name="T53" fmla="*/ 492 h 503"/>
                  <a:gd name="T54" fmla="*/ 66 w 320"/>
                  <a:gd name="T55" fmla="*/ 494 h 503"/>
                  <a:gd name="T56" fmla="*/ 63 w 320"/>
                  <a:gd name="T57" fmla="*/ 495 h 503"/>
                  <a:gd name="T58" fmla="*/ 59 w 320"/>
                  <a:gd name="T59" fmla="*/ 497 h 503"/>
                  <a:gd name="T60" fmla="*/ 57 w 320"/>
                  <a:gd name="T61" fmla="*/ 499 h 503"/>
                  <a:gd name="T62" fmla="*/ 52 w 320"/>
                  <a:gd name="T63" fmla="*/ 500 h 503"/>
                  <a:gd name="T64" fmla="*/ 49 w 320"/>
                  <a:gd name="T65" fmla="*/ 502 h 503"/>
                  <a:gd name="T66" fmla="*/ 45 w 320"/>
                  <a:gd name="T67" fmla="*/ 502 h 503"/>
                  <a:gd name="T68" fmla="*/ 41 w 320"/>
                  <a:gd name="T69" fmla="*/ 502 h 503"/>
                  <a:gd name="T70" fmla="*/ 37 w 320"/>
                  <a:gd name="T71" fmla="*/ 502 h 503"/>
                  <a:gd name="T72" fmla="*/ 34 w 320"/>
                  <a:gd name="T73" fmla="*/ 502 h 503"/>
                  <a:gd name="T74" fmla="*/ 29 w 320"/>
                  <a:gd name="T75" fmla="*/ 500 h 503"/>
                  <a:gd name="T76" fmla="*/ 26 w 320"/>
                  <a:gd name="T77" fmla="*/ 500 h 503"/>
                  <a:gd name="T78" fmla="*/ 22 w 320"/>
                  <a:gd name="T79" fmla="*/ 499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0" h="503">
                    <a:moveTo>
                      <a:pt x="22" y="499"/>
                    </a:moveTo>
                    <a:lnTo>
                      <a:pt x="19" y="497"/>
                    </a:lnTo>
                    <a:lnTo>
                      <a:pt x="15" y="494"/>
                    </a:lnTo>
                    <a:lnTo>
                      <a:pt x="12" y="492"/>
                    </a:lnTo>
                    <a:lnTo>
                      <a:pt x="10" y="489"/>
                    </a:lnTo>
                    <a:lnTo>
                      <a:pt x="7" y="486"/>
                    </a:lnTo>
                    <a:lnTo>
                      <a:pt x="5" y="483"/>
                    </a:lnTo>
                    <a:lnTo>
                      <a:pt x="4" y="479"/>
                    </a:lnTo>
                    <a:lnTo>
                      <a:pt x="2" y="476"/>
                    </a:lnTo>
                    <a:lnTo>
                      <a:pt x="1" y="473"/>
                    </a:lnTo>
                    <a:lnTo>
                      <a:pt x="0" y="469"/>
                    </a:lnTo>
                    <a:lnTo>
                      <a:pt x="0" y="464"/>
                    </a:lnTo>
                    <a:lnTo>
                      <a:pt x="0" y="461"/>
                    </a:lnTo>
                    <a:lnTo>
                      <a:pt x="1" y="457"/>
                    </a:lnTo>
                    <a:lnTo>
                      <a:pt x="2" y="454"/>
                    </a:lnTo>
                    <a:lnTo>
                      <a:pt x="3" y="452"/>
                    </a:lnTo>
                    <a:lnTo>
                      <a:pt x="4" y="448"/>
                    </a:lnTo>
                    <a:lnTo>
                      <a:pt x="247" y="0"/>
                    </a:lnTo>
                    <a:lnTo>
                      <a:pt x="319" y="35"/>
                    </a:lnTo>
                    <a:lnTo>
                      <a:pt x="239" y="183"/>
                    </a:lnTo>
                    <a:lnTo>
                      <a:pt x="214" y="183"/>
                    </a:lnTo>
                    <a:lnTo>
                      <a:pt x="144" y="315"/>
                    </a:lnTo>
                    <a:lnTo>
                      <a:pt x="162" y="324"/>
                    </a:lnTo>
                    <a:lnTo>
                      <a:pt x="76" y="483"/>
                    </a:lnTo>
                    <a:lnTo>
                      <a:pt x="74" y="486"/>
                    </a:lnTo>
                    <a:lnTo>
                      <a:pt x="72" y="489"/>
                    </a:lnTo>
                    <a:lnTo>
                      <a:pt x="69" y="492"/>
                    </a:lnTo>
                    <a:lnTo>
                      <a:pt x="66" y="494"/>
                    </a:lnTo>
                    <a:lnTo>
                      <a:pt x="63" y="495"/>
                    </a:lnTo>
                    <a:lnTo>
                      <a:pt x="59" y="497"/>
                    </a:lnTo>
                    <a:lnTo>
                      <a:pt x="57" y="499"/>
                    </a:lnTo>
                    <a:lnTo>
                      <a:pt x="52" y="500"/>
                    </a:lnTo>
                    <a:lnTo>
                      <a:pt x="49" y="502"/>
                    </a:lnTo>
                    <a:lnTo>
                      <a:pt x="45" y="502"/>
                    </a:lnTo>
                    <a:lnTo>
                      <a:pt x="41" y="502"/>
                    </a:lnTo>
                    <a:lnTo>
                      <a:pt x="37" y="502"/>
                    </a:lnTo>
                    <a:lnTo>
                      <a:pt x="34" y="502"/>
                    </a:lnTo>
                    <a:lnTo>
                      <a:pt x="29" y="500"/>
                    </a:lnTo>
                    <a:lnTo>
                      <a:pt x="26" y="500"/>
                    </a:lnTo>
                    <a:lnTo>
                      <a:pt x="22" y="499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09" name="Freeform 93"/>
              <p:cNvSpPr>
                <a:spLocks/>
              </p:cNvSpPr>
              <p:nvPr/>
            </p:nvSpPr>
            <p:spPr bwMode="auto">
              <a:xfrm>
                <a:off x="1888" y="2951"/>
                <a:ext cx="320" cy="504"/>
              </a:xfrm>
              <a:custGeom>
                <a:avLst/>
                <a:gdLst>
                  <a:gd name="T0" fmla="*/ 22 w 320"/>
                  <a:gd name="T1" fmla="*/ 499 h 504"/>
                  <a:gd name="T2" fmla="*/ 22 w 320"/>
                  <a:gd name="T3" fmla="*/ 499 h 504"/>
                  <a:gd name="T4" fmla="*/ 19 w 320"/>
                  <a:gd name="T5" fmla="*/ 497 h 504"/>
                  <a:gd name="T6" fmla="*/ 15 w 320"/>
                  <a:gd name="T7" fmla="*/ 495 h 504"/>
                  <a:gd name="T8" fmla="*/ 12 w 320"/>
                  <a:gd name="T9" fmla="*/ 492 h 504"/>
                  <a:gd name="T10" fmla="*/ 10 w 320"/>
                  <a:gd name="T11" fmla="*/ 490 h 504"/>
                  <a:gd name="T12" fmla="*/ 7 w 320"/>
                  <a:gd name="T13" fmla="*/ 486 h 504"/>
                  <a:gd name="T14" fmla="*/ 5 w 320"/>
                  <a:gd name="T15" fmla="*/ 483 h 504"/>
                  <a:gd name="T16" fmla="*/ 4 w 320"/>
                  <a:gd name="T17" fmla="*/ 479 h 504"/>
                  <a:gd name="T18" fmla="*/ 2 w 320"/>
                  <a:gd name="T19" fmla="*/ 476 h 504"/>
                  <a:gd name="T20" fmla="*/ 1 w 320"/>
                  <a:gd name="T21" fmla="*/ 473 h 504"/>
                  <a:gd name="T22" fmla="*/ 0 w 320"/>
                  <a:gd name="T23" fmla="*/ 469 h 504"/>
                  <a:gd name="T24" fmla="*/ 0 w 320"/>
                  <a:gd name="T25" fmla="*/ 465 h 504"/>
                  <a:gd name="T26" fmla="*/ 0 w 320"/>
                  <a:gd name="T27" fmla="*/ 462 h 504"/>
                  <a:gd name="T28" fmla="*/ 1 w 320"/>
                  <a:gd name="T29" fmla="*/ 457 h 504"/>
                  <a:gd name="T30" fmla="*/ 2 w 320"/>
                  <a:gd name="T31" fmla="*/ 454 h 504"/>
                  <a:gd name="T32" fmla="*/ 3 w 320"/>
                  <a:gd name="T33" fmla="*/ 451 h 504"/>
                  <a:gd name="T34" fmla="*/ 4 w 320"/>
                  <a:gd name="T35" fmla="*/ 447 h 504"/>
                  <a:gd name="T36" fmla="*/ 247 w 320"/>
                  <a:gd name="T37" fmla="*/ 0 h 504"/>
                  <a:gd name="T38" fmla="*/ 319 w 320"/>
                  <a:gd name="T39" fmla="*/ 35 h 504"/>
                  <a:gd name="T40" fmla="*/ 239 w 320"/>
                  <a:gd name="T41" fmla="*/ 182 h 504"/>
                  <a:gd name="T42" fmla="*/ 214 w 320"/>
                  <a:gd name="T43" fmla="*/ 182 h 504"/>
                  <a:gd name="T44" fmla="*/ 144 w 320"/>
                  <a:gd name="T45" fmla="*/ 315 h 504"/>
                  <a:gd name="T46" fmla="*/ 161 w 320"/>
                  <a:gd name="T47" fmla="*/ 325 h 504"/>
                  <a:gd name="T48" fmla="*/ 76 w 320"/>
                  <a:gd name="T49" fmla="*/ 482 h 504"/>
                  <a:gd name="T50" fmla="*/ 74 w 320"/>
                  <a:gd name="T51" fmla="*/ 486 h 504"/>
                  <a:gd name="T52" fmla="*/ 72 w 320"/>
                  <a:gd name="T53" fmla="*/ 489 h 504"/>
                  <a:gd name="T54" fmla="*/ 69 w 320"/>
                  <a:gd name="T55" fmla="*/ 492 h 504"/>
                  <a:gd name="T56" fmla="*/ 66 w 320"/>
                  <a:gd name="T57" fmla="*/ 495 h 504"/>
                  <a:gd name="T58" fmla="*/ 63 w 320"/>
                  <a:gd name="T59" fmla="*/ 496 h 504"/>
                  <a:gd name="T60" fmla="*/ 59 w 320"/>
                  <a:gd name="T61" fmla="*/ 498 h 504"/>
                  <a:gd name="T62" fmla="*/ 57 w 320"/>
                  <a:gd name="T63" fmla="*/ 500 h 504"/>
                  <a:gd name="T64" fmla="*/ 52 w 320"/>
                  <a:gd name="T65" fmla="*/ 501 h 504"/>
                  <a:gd name="T66" fmla="*/ 49 w 320"/>
                  <a:gd name="T67" fmla="*/ 502 h 504"/>
                  <a:gd name="T68" fmla="*/ 45 w 320"/>
                  <a:gd name="T69" fmla="*/ 503 h 504"/>
                  <a:gd name="T70" fmla="*/ 41 w 320"/>
                  <a:gd name="T71" fmla="*/ 503 h 504"/>
                  <a:gd name="T72" fmla="*/ 37 w 320"/>
                  <a:gd name="T73" fmla="*/ 503 h 504"/>
                  <a:gd name="T74" fmla="*/ 34 w 320"/>
                  <a:gd name="T75" fmla="*/ 502 h 504"/>
                  <a:gd name="T76" fmla="*/ 29 w 320"/>
                  <a:gd name="T77" fmla="*/ 501 h 504"/>
                  <a:gd name="T78" fmla="*/ 26 w 320"/>
                  <a:gd name="T79" fmla="*/ 501 h 504"/>
                  <a:gd name="T80" fmla="*/ 22 w 320"/>
                  <a:gd name="T81" fmla="*/ 499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0" h="504">
                    <a:moveTo>
                      <a:pt x="22" y="499"/>
                    </a:moveTo>
                    <a:lnTo>
                      <a:pt x="22" y="499"/>
                    </a:lnTo>
                    <a:lnTo>
                      <a:pt x="19" y="497"/>
                    </a:lnTo>
                    <a:lnTo>
                      <a:pt x="15" y="495"/>
                    </a:lnTo>
                    <a:lnTo>
                      <a:pt x="12" y="492"/>
                    </a:lnTo>
                    <a:lnTo>
                      <a:pt x="10" y="490"/>
                    </a:lnTo>
                    <a:lnTo>
                      <a:pt x="7" y="486"/>
                    </a:lnTo>
                    <a:lnTo>
                      <a:pt x="5" y="483"/>
                    </a:lnTo>
                    <a:lnTo>
                      <a:pt x="4" y="479"/>
                    </a:lnTo>
                    <a:lnTo>
                      <a:pt x="2" y="476"/>
                    </a:lnTo>
                    <a:lnTo>
                      <a:pt x="1" y="473"/>
                    </a:lnTo>
                    <a:lnTo>
                      <a:pt x="0" y="469"/>
                    </a:lnTo>
                    <a:lnTo>
                      <a:pt x="0" y="465"/>
                    </a:lnTo>
                    <a:lnTo>
                      <a:pt x="0" y="462"/>
                    </a:lnTo>
                    <a:lnTo>
                      <a:pt x="1" y="457"/>
                    </a:lnTo>
                    <a:lnTo>
                      <a:pt x="2" y="454"/>
                    </a:lnTo>
                    <a:lnTo>
                      <a:pt x="3" y="451"/>
                    </a:lnTo>
                    <a:lnTo>
                      <a:pt x="4" y="447"/>
                    </a:lnTo>
                    <a:lnTo>
                      <a:pt x="247" y="0"/>
                    </a:lnTo>
                    <a:lnTo>
                      <a:pt x="319" y="35"/>
                    </a:lnTo>
                    <a:lnTo>
                      <a:pt x="239" y="182"/>
                    </a:lnTo>
                    <a:lnTo>
                      <a:pt x="214" y="182"/>
                    </a:lnTo>
                    <a:lnTo>
                      <a:pt x="144" y="315"/>
                    </a:lnTo>
                    <a:lnTo>
                      <a:pt x="161" y="325"/>
                    </a:lnTo>
                    <a:lnTo>
                      <a:pt x="76" y="482"/>
                    </a:lnTo>
                    <a:lnTo>
                      <a:pt x="74" y="486"/>
                    </a:lnTo>
                    <a:lnTo>
                      <a:pt x="72" y="489"/>
                    </a:lnTo>
                    <a:lnTo>
                      <a:pt x="69" y="492"/>
                    </a:lnTo>
                    <a:lnTo>
                      <a:pt x="66" y="495"/>
                    </a:lnTo>
                    <a:lnTo>
                      <a:pt x="63" y="496"/>
                    </a:lnTo>
                    <a:lnTo>
                      <a:pt x="59" y="498"/>
                    </a:lnTo>
                    <a:lnTo>
                      <a:pt x="57" y="500"/>
                    </a:lnTo>
                    <a:lnTo>
                      <a:pt x="52" y="501"/>
                    </a:lnTo>
                    <a:lnTo>
                      <a:pt x="49" y="502"/>
                    </a:lnTo>
                    <a:lnTo>
                      <a:pt x="45" y="503"/>
                    </a:lnTo>
                    <a:lnTo>
                      <a:pt x="41" y="503"/>
                    </a:lnTo>
                    <a:lnTo>
                      <a:pt x="37" y="503"/>
                    </a:lnTo>
                    <a:lnTo>
                      <a:pt x="34" y="502"/>
                    </a:lnTo>
                    <a:lnTo>
                      <a:pt x="29" y="501"/>
                    </a:lnTo>
                    <a:lnTo>
                      <a:pt x="26" y="501"/>
                    </a:lnTo>
                    <a:lnTo>
                      <a:pt x="22" y="499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0" name="Freeform 94"/>
              <p:cNvSpPr>
                <a:spLocks/>
              </p:cNvSpPr>
              <p:nvPr/>
            </p:nvSpPr>
            <p:spPr bwMode="auto">
              <a:xfrm>
                <a:off x="2162" y="2713"/>
                <a:ext cx="176" cy="225"/>
              </a:xfrm>
              <a:custGeom>
                <a:avLst/>
                <a:gdLst>
                  <a:gd name="T0" fmla="*/ 0 w 176"/>
                  <a:gd name="T1" fmla="*/ 189 h 225"/>
                  <a:gd name="T2" fmla="*/ 102 w 176"/>
                  <a:gd name="T3" fmla="*/ 0 h 225"/>
                  <a:gd name="T4" fmla="*/ 175 w 176"/>
                  <a:gd name="T5" fmla="*/ 33 h 225"/>
                  <a:gd name="T6" fmla="*/ 71 w 176"/>
                  <a:gd name="T7" fmla="*/ 224 h 225"/>
                  <a:gd name="T8" fmla="*/ 0 w 176"/>
                  <a:gd name="T9" fmla="*/ 18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225">
                    <a:moveTo>
                      <a:pt x="0" y="189"/>
                    </a:moveTo>
                    <a:lnTo>
                      <a:pt x="102" y="0"/>
                    </a:lnTo>
                    <a:lnTo>
                      <a:pt x="175" y="33"/>
                    </a:lnTo>
                    <a:lnTo>
                      <a:pt x="71" y="224"/>
                    </a:lnTo>
                    <a:lnTo>
                      <a:pt x="0" y="189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1" name="Freeform 95"/>
              <p:cNvSpPr>
                <a:spLocks/>
              </p:cNvSpPr>
              <p:nvPr/>
            </p:nvSpPr>
            <p:spPr bwMode="auto">
              <a:xfrm>
                <a:off x="2281" y="2510"/>
                <a:ext cx="158" cy="206"/>
              </a:xfrm>
              <a:custGeom>
                <a:avLst/>
                <a:gdLst>
                  <a:gd name="T0" fmla="*/ 0 w 158"/>
                  <a:gd name="T1" fmla="*/ 173 h 206"/>
                  <a:gd name="T2" fmla="*/ 31 w 158"/>
                  <a:gd name="T3" fmla="*/ 116 h 206"/>
                  <a:gd name="T4" fmla="*/ 133 w 158"/>
                  <a:gd name="T5" fmla="*/ 31 h 206"/>
                  <a:gd name="T6" fmla="*/ 94 w 158"/>
                  <a:gd name="T7" fmla="*/ 0 h 206"/>
                  <a:gd name="T8" fmla="*/ 157 w 158"/>
                  <a:gd name="T9" fmla="*/ 51 h 206"/>
                  <a:gd name="T10" fmla="*/ 73 w 158"/>
                  <a:gd name="T11" fmla="*/ 205 h 206"/>
                  <a:gd name="T12" fmla="*/ 0 w 158"/>
                  <a:gd name="T13" fmla="*/ 173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206">
                    <a:moveTo>
                      <a:pt x="0" y="173"/>
                    </a:moveTo>
                    <a:lnTo>
                      <a:pt x="31" y="116"/>
                    </a:lnTo>
                    <a:lnTo>
                      <a:pt x="133" y="31"/>
                    </a:lnTo>
                    <a:lnTo>
                      <a:pt x="94" y="0"/>
                    </a:lnTo>
                    <a:lnTo>
                      <a:pt x="157" y="51"/>
                    </a:lnTo>
                    <a:lnTo>
                      <a:pt x="73" y="205"/>
                    </a:lnTo>
                    <a:lnTo>
                      <a:pt x="0" y="173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2" name="Freeform 96"/>
              <p:cNvSpPr>
                <a:spLocks/>
              </p:cNvSpPr>
              <p:nvPr/>
            </p:nvSpPr>
            <p:spPr bwMode="auto">
              <a:xfrm>
                <a:off x="2401" y="2462"/>
                <a:ext cx="65" cy="51"/>
              </a:xfrm>
              <a:custGeom>
                <a:avLst/>
                <a:gdLst>
                  <a:gd name="T0" fmla="*/ 0 w 65"/>
                  <a:gd name="T1" fmla="*/ 0 h 51"/>
                  <a:gd name="T2" fmla="*/ 0 w 65"/>
                  <a:gd name="T3" fmla="*/ 0 h 51"/>
                  <a:gd name="T4" fmla="*/ 55 w 65"/>
                  <a:gd name="T5" fmla="*/ 43 h 51"/>
                  <a:gd name="T6" fmla="*/ 56 w 65"/>
                  <a:gd name="T7" fmla="*/ 43 h 51"/>
                  <a:gd name="T8" fmla="*/ 64 w 65"/>
                  <a:gd name="T9" fmla="*/ 49 h 51"/>
                  <a:gd name="T10" fmla="*/ 64 w 65"/>
                  <a:gd name="T11" fmla="*/ 50 h 51"/>
                  <a:gd name="T12" fmla="*/ 0 w 65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51">
                    <a:moveTo>
                      <a:pt x="0" y="0"/>
                    </a:moveTo>
                    <a:lnTo>
                      <a:pt x="0" y="0"/>
                    </a:lnTo>
                    <a:lnTo>
                      <a:pt x="55" y="43"/>
                    </a:lnTo>
                    <a:lnTo>
                      <a:pt x="56" y="43"/>
                    </a:lnTo>
                    <a:lnTo>
                      <a:pt x="64" y="49"/>
                    </a:lnTo>
                    <a:lnTo>
                      <a:pt x="64" y="5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3" name="Freeform 97"/>
              <p:cNvSpPr>
                <a:spLocks/>
              </p:cNvSpPr>
              <p:nvPr/>
            </p:nvSpPr>
            <p:spPr bwMode="auto">
              <a:xfrm>
                <a:off x="2419" y="2425"/>
                <a:ext cx="66" cy="51"/>
              </a:xfrm>
              <a:custGeom>
                <a:avLst/>
                <a:gdLst>
                  <a:gd name="T0" fmla="*/ 0 w 66"/>
                  <a:gd name="T1" fmla="*/ 4 h 51"/>
                  <a:gd name="T2" fmla="*/ 3 w 66"/>
                  <a:gd name="T3" fmla="*/ 0 h 51"/>
                  <a:gd name="T4" fmla="*/ 65 w 66"/>
                  <a:gd name="T5" fmla="*/ 50 h 51"/>
                  <a:gd name="T6" fmla="*/ 7 w 66"/>
                  <a:gd name="T7" fmla="*/ 3 h 51"/>
                  <a:gd name="T8" fmla="*/ 4 w 66"/>
                  <a:gd name="T9" fmla="*/ 7 h 51"/>
                  <a:gd name="T10" fmla="*/ 0 w 66"/>
                  <a:gd name="T11" fmla="*/ 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1">
                    <a:moveTo>
                      <a:pt x="0" y="4"/>
                    </a:moveTo>
                    <a:lnTo>
                      <a:pt x="3" y="0"/>
                    </a:lnTo>
                    <a:lnTo>
                      <a:pt x="65" y="50"/>
                    </a:lnTo>
                    <a:lnTo>
                      <a:pt x="7" y="3"/>
                    </a:lnTo>
                    <a:lnTo>
                      <a:pt x="4" y="7"/>
                    </a:lnTo>
                    <a:lnTo>
                      <a:pt x="0" y="4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4" name="Freeform 98"/>
              <p:cNvSpPr>
                <a:spLocks/>
              </p:cNvSpPr>
              <p:nvPr/>
            </p:nvSpPr>
            <p:spPr bwMode="auto">
              <a:xfrm>
                <a:off x="1949" y="2279"/>
                <a:ext cx="227" cy="525"/>
              </a:xfrm>
              <a:custGeom>
                <a:avLst/>
                <a:gdLst>
                  <a:gd name="T0" fmla="*/ 0 w 227"/>
                  <a:gd name="T1" fmla="*/ 500 h 525"/>
                  <a:gd name="T2" fmla="*/ 191 w 227"/>
                  <a:gd name="T3" fmla="*/ 336 h 525"/>
                  <a:gd name="T4" fmla="*/ 191 w 227"/>
                  <a:gd name="T5" fmla="*/ 0 h 525"/>
                  <a:gd name="T6" fmla="*/ 226 w 227"/>
                  <a:gd name="T7" fmla="*/ 0 h 525"/>
                  <a:gd name="T8" fmla="*/ 226 w 227"/>
                  <a:gd name="T9" fmla="*/ 347 h 525"/>
                  <a:gd name="T10" fmla="*/ 221 w 227"/>
                  <a:gd name="T11" fmla="*/ 342 h 525"/>
                  <a:gd name="T12" fmla="*/ 194 w 227"/>
                  <a:gd name="T13" fmla="*/ 365 h 525"/>
                  <a:gd name="T14" fmla="*/ 205 w 227"/>
                  <a:gd name="T15" fmla="*/ 375 h 525"/>
                  <a:gd name="T16" fmla="*/ 70 w 227"/>
                  <a:gd name="T17" fmla="*/ 488 h 525"/>
                  <a:gd name="T18" fmla="*/ 27 w 227"/>
                  <a:gd name="T19" fmla="*/ 524 h 525"/>
                  <a:gd name="T20" fmla="*/ 0 w 227"/>
                  <a:gd name="T21" fmla="*/ 500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525">
                    <a:moveTo>
                      <a:pt x="0" y="500"/>
                    </a:moveTo>
                    <a:lnTo>
                      <a:pt x="191" y="336"/>
                    </a:lnTo>
                    <a:lnTo>
                      <a:pt x="191" y="0"/>
                    </a:lnTo>
                    <a:lnTo>
                      <a:pt x="226" y="0"/>
                    </a:lnTo>
                    <a:lnTo>
                      <a:pt x="226" y="347"/>
                    </a:lnTo>
                    <a:lnTo>
                      <a:pt x="221" y="342"/>
                    </a:lnTo>
                    <a:lnTo>
                      <a:pt x="194" y="365"/>
                    </a:lnTo>
                    <a:lnTo>
                      <a:pt x="205" y="375"/>
                    </a:lnTo>
                    <a:lnTo>
                      <a:pt x="70" y="488"/>
                    </a:lnTo>
                    <a:lnTo>
                      <a:pt x="27" y="524"/>
                    </a:lnTo>
                    <a:lnTo>
                      <a:pt x="0" y="500"/>
                    </a:lnTo>
                  </a:path>
                </a:pathLst>
              </a:custGeom>
              <a:solidFill>
                <a:srgbClr val="FAF8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5" name="Freeform 99"/>
              <p:cNvSpPr>
                <a:spLocks/>
              </p:cNvSpPr>
              <p:nvPr/>
            </p:nvSpPr>
            <p:spPr bwMode="auto">
              <a:xfrm>
                <a:off x="1949" y="2279"/>
                <a:ext cx="227" cy="525"/>
              </a:xfrm>
              <a:custGeom>
                <a:avLst/>
                <a:gdLst>
                  <a:gd name="T0" fmla="*/ 0 w 227"/>
                  <a:gd name="T1" fmla="*/ 499 h 525"/>
                  <a:gd name="T2" fmla="*/ 191 w 227"/>
                  <a:gd name="T3" fmla="*/ 336 h 525"/>
                  <a:gd name="T4" fmla="*/ 191 w 227"/>
                  <a:gd name="T5" fmla="*/ 0 h 525"/>
                  <a:gd name="T6" fmla="*/ 226 w 227"/>
                  <a:gd name="T7" fmla="*/ 0 h 525"/>
                  <a:gd name="T8" fmla="*/ 226 w 227"/>
                  <a:gd name="T9" fmla="*/ 347 h 525"/>
                  <a:gd name="T10" fmla="*/ 221 w 227"/>
                  <a:gd name="T11" fmla="*/ 342 h 525"/>
                  <a:gd name="T12" fmla="*/ 194 w 227"/>
                  <a:gd name="T13" fmla="*/ 365 h 525"/>
                  <a:gd name="T14" fmla="*/ 205 w 227"/>
                  <a:gd name="T15" fmla="*/ 376 h 525"/>
                  <a:gd name="T16" fmla="*/ 70 w 227"/>
                  <a:gd name="T17" fmla="*/ 488 h 525"/>
                  <a:gd name="T18" fmla="*/ 27 w 227"/>
                  <a:gd name="T19" fmla="*/ 524 h 525"/>
                  <a:gd name="T20" fmla="*/ 0 w 227"/>
                  <a:gd name="T21" fmla="*/ 499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525">
                    <a:moveTo>
                      <a:pt x="0" y="499"/>
                    </a:moveTo>
                    <a:lnTo>
                      <a:pt x="191" y="336"/>
                    </a:lnTo>
                    <a:lnTo>
                      <a:pt x="191" y="0"/>
                    </a:lnTo>
                    <a:lnTo>
                      <a:pt x="226" y="0"/>
                    </a:lnTo>
                    <a:lnTo>
                      <a:pt x="226" y="347"/>
                    </a:lnTo>
                    <a:lnTo>
                      <a:pt x="221" y="342"/>
                    </a:lnTo>
                    <a:lnTo>
                      <a:pt x="194" y="365"/>
                    </a:lnTo>
                    <a:lnTo>
                      <a:pt x="205" y="376"/>
                    </a:lnTo>
                    <a:lnTo>
                      <a:pt x="70" y="488"/>
                    </a:lnTo>
                    <a:lnTo>
                      <a:pt x="27" y="524"/>
                    </a:lnTo>
                    <a:lnTo>
                      <a:pt x="0" y="499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6" name="Freeform 100"/>
              <p:cNvSpPr>
                <a:spLocks/>
              </p:cNvSpPr>
              <p:nvPr/>
            </p:nvSpPr>
            <p:spPr bwMode="auto">
              <a:xfrm>
                <a:off x="1948" y="2832"/>
                <a:ext cx="169" cy="423"/>
              </a:xfrm>
              <a:custGeom>
                <a:avLst/>
                <a:gdLst>
                  <a:gd name="T0" fmla="*/ 115 w 169"/>
                  <a:gd name="T1" fmla="*/ 0 h 423"/>
                  <a:gd name="T2" fmla="*/ 168 w 169"/>
                  <a:gd name="T3" fmla="*/ 51 h 423"/>
                  <a:gd name="T4" fmla="*/ 168 w 169"/>
                  <a:gd name="T5" fmla="*/ 154 h 423"/>
                  <a:gd name="T6" fmla="*/ 35 w 169"/>
                  <a:gd name="T7" fmla="*/ 400 h 423"/>
                  <a:gd name="T8" fmla="*/ 23 w 169"/>
                  <a:gd name="T9" fmla="*/ 422 h 423"/>
                  <a:gd name="T10" fmla="*/ 0 w 169"/>
                  <a:gd name="T11" fmla="*/ 409 h 423"/>
                  <a:gd name="T12" fmla="*/ 121 w 169"/>
                  <a:gd name="T13" fmla="*/ 209 h 423"/>
                  <a:gd name="T14" fmla="*/ 121 w 169"/>
                  <a:gd name="T15" fmla="*/ 60 h 423"/>
                  <a:gd name="T16" fmla="*/ 85 w 169"/>
                  <a:gd name="T17" fmla="*/ 25 h 423"/>
                  <a:gd name="T18" fmla="*/ 87 w 169"/>
                  <a:gd name="T19" fmla="*/ 24 h 423"/>
                  <a:gd name="T20" fmla="*/ 115 w 169"/>
                  <a:gd name="T21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" h="423">
                    <a:moveTo>
                      <a:pt x="115" y="0"/>
                    </a:moveTo>
                    <a:lnTo>
                      <a:pt x="168" y="51"/>
                    </a:lnTo>
                    <a:lnTo>
                      <a:pt x="168" y="154"/>
                    </a:lnTo>
                    <a:lnTo>
                      <a:pt x="35" y="400"/>
                    </a:lnTo>
                    <a:lnTo>
                      <a:pt x="23" y="422"/>
                    </a:lnTo>
                    <a:lnTo>
                      <a:pt x="0" y="409"/>
                    </a:lnTo>
                    <a:lnTo>
                      <a:pt x="121" y="209"/>
                    </a:lnTo>
                    <a:lnTo>
                      <a:pt x="121" y="60"/>
                    </a:lnTo>
                    <a:lnTo>
                      <a:pt x="85" y="25"/>
                    </a:lnTo>
                    <a:lnTo>
                      <a:pt x="87" y="24"/>
                    </a:lnTo>
                    <a:lnTo>
                      <a:pt x="11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7" name="Freeform 101"/>
              <p:cNvSpPr>
                <a:spLocks/>
              </p:cNvSpPr>
              <p:nvPr/>
            </p:nvSpPr>
            <p:spPr bwMode="auto">
              <a:xfrm>
                <a:off x="2032" y="3261"/>
                <a:ext cx="42" cy="51"/>
              </a:xfrm>
              <a:custGeom>
                <a:avLst/>
                <a:gdLst>
                  <a:gd name="T0" fmla="*/ 3 w 42"/>
                  <a:gd name="T1" fmla="*/ 0 h 51"/>
                  <a:gd name="T2" fmla="*/ 41 w 42"/>
                  <a:gd name="T3" fmla="*/ 22 h 51"/>
                  <a:gd name="T4" fmla="*/ 41 w 42"/>
                  <a:gd name="T5" fmla="*/ 50 h 51"/>
                  <a:gd name="T6" fmla="*/ 8 w 42"/>
                  <a:gd name="T7" fmla="*/ 32 h 51"/>
                  <a:gd name="T8" fmla="*/ 17 w 42"/>
                  <a:gd name="T9" fmla="*/ 15 h 51"/>
                  <a:gd name="T10" fmla="*/ 0 w 42"/>
                  <a:gd name="T11" fmla="*/ 5 h 51"/>
                  <a:gd name="T12" fmla="*/ 3 w 42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1">
                    <a:moveTo>
                      <a:pt x="3" y="0"/>
                    </a:moveTo>
                    <a:lnTo>
                      <a:pt x="41" y="22"/>
                    </a:lnTo>
                    <a:lnTo>
                      <a:pt x="41" y="50"/>
                    </a:lnTo>
                    <a:lnTo>
                      <a:pt x="8" y="32"/>
                    </a:lnTo>
                    <a:lnTo>
                      <a:pt x="17" y="15"/>
                    </a:lnTo>
                    <a:lnTo>
                      <a:pt x="0" y="5"/>
                    </a:lnTo>
                    <a:lnTo>
                      <a:pt x="3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18" name="Rectangle 102"/>
              <p:cNvSpPr>
                <a:spLocks noChangeArrowheads="1"/>
              </p:cNvSpPr>
              <p:nvPr/>
            </p:nvSpPr>
            <p:spPr bwMode="auto">
              <a:xfrm>
                <a:off x="686" y="3212"/>
                <a:ext cx="35" cy="136"/>
              </a:xfrm>
              <a:prstGeom prst="rect">
                <a:avLst/>
              </a:prstGeom>
              <a:solidFill>
                <a:srgbClr val="FAF8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19" name="Rectangle 103"/>
              <p:cNvSpPr>
                <a:spLocks noChangeArrowheads="1"/>
              </p:cNvSpPr>
              <p:nvPr/>
            </p:nvSpPr>
            <p:spPr bwMode="auto">
              <a:xfrm>
                <a:off x="687" y="3213"/>
                <a:ext cx="32" cy="134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20" name="Rectangle 104"/>
              <p:cNvSpPr>
                <a:spLocks noChangeArrowheads="1"/>
              </p:cNvSpPr>
              <p:nvPr/>
            </p:nvSpPr>
            <p:spPr bwMode="auto">
              <a:xfrm>
                <a:off x="686" y="2703"/>
                <a:ext cx="35" cy="137"/>
              </a:xfrm>
              <a:prstGeom prst="rect">
                <a:avLst/>
              </a:prstGeom>
              <a:solidFill>
                <a:srgbClr val="FAF8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21" name="Rectangle 105"/>
              <p:cNvSpPr>
                <a:spLocks noChangeArrowheads="1"/>
              </p:cNvSpPr>
              <p:nvPr/>
            </p:nvSpPr>
            <p:spPr bwMode="auto">
              <a:xfrm>
                <a:off x="687" y="2705"/>
                <a:ext cx="32" cy="133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22" name="Freeform 106"/>
              <p:cNvSpPr>
                <a:spLocks/>
              </p:cNvSpPr>
              <p:nvPr/>
            </p:nvSpPr>
            <p:spPr bwMode="auto">
              <a:xfrm>
                <a:off x="1263" y="3847"/>
                <a:ext cx="226" cy="35"/>
              </a:xfrm>
              <a:custGeom>
                <a:avLst/>
                <a:gdLst>
                  <a:gd name="T0" fmla="*/ 0 w 226"/>
                  <a:gd name="T1" fmla="*/ 34 h 35"/>
                  <a:gd name="T2" fmla="*/ 0 w 226"/>
                  <a:gd name="T3" fmla="*/ 0 h 35"/>
                  <a:gd name="T4" fmla="*/ 225 w 226"/>
                  <a:gd name="T5" fmla="*/ 0 h 35"/>
                  <a:gd name="T6" fmla="*/ 225 w 226"/>
                  <a:gd name="T7" fmla="*/ 34 h 35"/>
                  <a:gd name="T8" fmla="*/ 0 w 226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5">
                    <a:moveTo>
                      <a:pt x="0" y="34"/>
                    </a:moveTo>
                    <a:lnTo>
                      <a:pt x="0" y="0"/>
                    </a:lnTo>
                    <a:lnTo>
                      <a:pt x="225" y="0"/>
                    </a:lnTo>
                    <a:lnTo>
                      <a:pt x="225" y="34"/>
                    </a:lnTo>
                    <a:lnTo>
                      <a:pt x="0" y="34"/>
                    </a:lnTo>
                  </a:path>
                </a:pathLst>
              </a:custGeom>
              <a:solidFill>
                <a:srgbClr val="FAF8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23" name="Rectangle 107"/>
              <p:cNvSpPr>
                <a:spLocks noChangeArrowheads="1"/>
              </p:cNvSpPr>
              <p:nvPr/>
            </p:nvSpPr>
            <p:spPr bwMode="auto">
              <a:xfrm>
                <a:off x="1265" y="3849"/>
                <a:ext cx="221" cy="30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24" name="Freeform 108"/>
              <p:cNvSpPr>
                <a:spLocks/>
              </p:cNvSpPr>
              <p:nvPr/>
            </p:nvSpPr>
            <p:spPr bwMode="auto">
              <a:xfrm>
                <a:off x="1539" y="3847"/>
                <a:ext cx="221" cy="35"/>
              </a:xfrm>
              <a:custGeom>
                <a:avLst/>
                <a:gdLst>
                  <a:gd name="T0" fmla="*/ 0 w 221"/>
                  <a:gd name="T1" fmla="*/ 0 h 35"/>
                  <a:gd name="T2" fmla="*/ 211 w 221"/>
                  <a:gd name="T3" fmla="*/ 0 h 35"/>
                  <a:gd name="T4" fmla="*/ 220 w 221"/>
                  <a:gd name="T5" fmla="*/ 34 h 35"/>
                  <a:gd name="T6" fmla="*/ 0 w 221"/>
                  <a:gd name="T7" fmla="*/ 34 h 35"/>
                  <a:gd name="T8" fmla="*/ 0 w 221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35">
                    <a:moveTo>
                      <a:pt x="0" y="0"/>
                    </a:moveTo>
                    <a:lnTo>
                      <a:pt x="211" y="0"/>
                    </a:lnTo>
                    <a:lnTo>
                      <a:pt x="220" y="34"/>
                    </a:lnTo>
                    <a:lnTo>
                      <a:pt x="0" y="34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25" name="Freeform 109"/>
              <p:cNvSpPr>
                <a:spLocks/>
              </p:cNvSpPr>
              <p:nvPr/>
            </p:nvSpPr>
            <p:spPr bwMode="auto">
              <a:xfrm>
                <a:off x="1804" y="3847"/>
                <a:ext cx="155" cy="35"/>
              </a:xfrm>
              <a:custGeom>
                <a:avLst/>
                <a:gdLst>
                  <a:gd name="T0" fmla="*/ 0 w 155"/>
                  <a:gd name="T1" fmla="*/ 0 h 35"/>
                  <a:gd name="T2" fmla="*/ 154 w 155"/>
                  <a:gd name="T3" fmla="*/ 0 h 35"/>
                  <a:gd name="T4" fmla="*/ 154 w 155"/>
                  <a:gd name="T5" fmla="*/ 34 h 35"/>
                  <a:gd name="T6" fmla="*/ 10 w 155"/>
                  <a:gd name="T7" fmla="*/ 34 h 35"/>
                  <a:gd name="T8" fmla="*/ 0 w 155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35">
                    <a:moveTo>
                      <a:pt x="0" y="0"/>
                    </a:moveTo>
                    <a:lnTo>
                      <a:pt x="154" y="0"/>
                    </a:lnTo>
                    <a:lnTo>
                      <a:pt x="154" y="34"/>
                    </a:lnTo>
                    <a:lnTo>
                      <a:pt x="10" y="34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26" name="Freeform 110"/>
              <p:cNvSpPr>
                <a:spLocks/>
              </p:cNvSpPr>
              <p:nvPr/>
            </p:nvSpPr>
            <p:spPr bwMode="auto">
              <a:xfrm>
                <a:off x="1236" y="2213"/>
                <a:ext cx="211" cy="32"/>
              </a:xfrm>
              <a:custGeom>
                <a:avLst/>
                <a:gdLst>
                  <a:gd name="T0" fmla="*/ 0 w 211"/>
                  <a:gd name="T1" fmla="*/ 31 h 32"/>
                  <a:gd name="T2" fmla="*/ 26 w 211"/>
                  <a:gd name="T3" fmla="*/ 0 h 32"/>
                  <a:gd name="T4" fmla="*/ 202 w 211"/>
                  <a:gd name="T5" fmla="*/ 0 h 32"/>
                  <a:gd name="T6" fmla="*/ 210 w 211"/>
                  <a:gd name="T7" fmla="*/ 31 h 32"/>
                  <a:gd name="T8" fmla="*/ 0 w 211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32">
                    <a:moveTo>
                      <a:pt x="0" y="31"/>
                    </a:moveTo>
                    <a:lnTo>
                      <a:pt x="26" y="0"/>
                    </a:lnTo>
                    <a:lnTo>
                      <a:pt x="202" y="0"/>
                    </a:lnTo>
                    <a:lnTo>
                      <a:pt x="210" y="31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27" name="Freeform 111"/>
              <p:cNvSpPr>
                <a:spLocks/>
              </p:cNvSpPr>
              <p:nvPr/>
            </p:nvSpPr>
            <p:spPr bwMode="auto">
              <a:xfrm>
                <a:off x="1236" y="2213"/>
                <a:ext cx="210" cy="32"/>
              </a:xfrm>
              <a:custGeom>
                <a:avLst/>
                <a:gdLst>
                  <a:gd name="T0" fmla="*/ 0 w 210"/>
                  <a:gd name="T1" fmla="*/ 31 h 32"/>
                  <a:gd name="T2" fmla="*/ 26 w 210"/>
                  <a:gd name="T3" fmla="*/ 0 h 32"/>
                  <a:gd name="T4" fmla="*/ 201 w 210"/>
                  <a:gd name="T5" fmla="*/ 0 h 32"/>
                  <a:gd name="T6" fmla="*/ 209 w 210"/>
                  <a:gd name="T7" fmla="*/ 31 h 32"/>
                  <a:gd name="T8" fmla="*/ 0 w 210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2">
                    <a:moveTo>
                      <a:pt x="0" y="31"/>
                    </a:moveTo>
                    <a:lnTo>
                      <a:pt x="26" y="0"/>
                    </a:lnTo>
                    <a:lnTo>
                      <a:pt x="201" y="0"/>
                    </a:lnTo>
                    <a:lnTo>
                      <a:pt x="209" y="31"/>
                    </a:lnTo>
                    <a:lnTo>
                      <a:pt x="0" y="31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28" name="Freeform 112"/>
              <p:cNvSpPr>
                <a:spLocks/>
              </p:cNvSpPr>
              <p:nvPr/>
            </p:nvSpPr>
            <p:spPr bwMode="auto">
              <a:xfrm>
                <a:off x="1487" y="2213"/>
                <a:ext cx="462" cy="32"/>
              </a:xfrm>
              <a:custGeom>
                <a:avLst/>
                <a:gdLst>
                  <a:gd name="T0" fmla="*/ 0 w 462"/>
                  <a:gd name="T1" fmla="*/ 0 h 32"/>
                  <a:gd name="T2" fmla="*/ 435 w 462"/>
                  <a:gd name="T3" fmla="*/ 0 h 32"/>
                  <a:gd name="T4" fmla="*/ 461 w 462"/>
                  <a:gd name="T5" fmla="*/ 31 h 32"/>
                  <a:gd name="T6" fmla="*/ 8 w 462"/>
                  <a:gd name="T7" fmla="*/ 31 h 32"/>
                  <a:gd name="T8" fmla="*/ 0 w 46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2" h="32">
                    <a:moveTo>
                      <a:pt x="0" y="0"/>
                    </a:moveTo>
                    <a:lnTo>
                      <a:pt x="435" y="0"/>
                    </a:lnTo>
                    <a:lnTo>
                      <a:pt x="461" y="31"/>
                    </a:lnTo>
                    <a:lnTo>
                      <a:pt x="8" y="3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29" name="Freeform 113"/>
              <p:cNvSpPr>
                <a:spLocks/>
              </p:cNvSpPr>
              <p:nvPr/>
            </p:nvSpPr>
            <p:spPr bwMode="auto">
              <a:xfrm>
                <a:off x="1236" y="2181"/>
                <a:ext cx="203" cy="33"/>
              </a:xfrm>
              <a:custGeom>
                <a:avLst/>
                <a:gdLst>
                  <a:gd name="T0" fmla="*/ 26 w 203"/>
                  <a:gd name="T1" fmla="*/ 32 h 33"/>
                  <a:gd name="T2" fmla="*/ 0 w 203"/>
                  <a:gd name="T3" fmla="*/ 0 h 33"/>
                  <a:gd name="T4" fmla="*/ 192 w 203"/>
                  <a:gd name="T5" fmla="*/ 0 h 33"/>
                  <a:gd name="T6" fmla="*/ 202 w 203"/>
                  <a:gd name="T7" fmla="*/ 32 h 33"/>
                  <a:gd name="T8" fmla="*/ 26 w 203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33">
                    <a:moveTo>
                      <a:pt x="26" y="32"/>
                    </a:moveTo>
                    <a:lnTo>
                      <a:pt x="0" y="0"/>
                    </a:lnTo>
                    <a:lnTo>
                      <a:pt x="192" y="0"/>
                    </a:lnTo>
                    <a:lnTo>
                      <a:pt x="202" y="32"/>
                    </a:lnTo>
                    <a:lnTo>
                      <a:pt x="26" y="32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30" name="Freeform 114"/>
              <p:cNvSpPr>
                <a:spLocks/>
              </p:cNvSpPr>
              <p:nvPr/>
            </p:nvSpPr>
            <p:spPr bwMode="auto">
              <a:xfrm>
                <a:off x="1236" y="2181"/>
                <a:ext cx="202" cy="33"/>
              </a:xfrm>
              <a:custGeom>
                <a:avLst/>
                <a:gdLst>
                  <a:gd name="T0" fmla="*/ 26 w 202"/>
                  <a:gd name="T1" fmla="*/ 32 h 33"/>
                  <a:gd name="T2" fmla="*/ 0 w 202"/>
                  <a:gd name="T3" fmla="*/ 0 h 33"/>
                  <a:gd name="T4" fmla="*/ 193 w 202"/>
                  <a:gd name="T5" fmla="*/ 0 h 33"/>
                  <a:gd name="T6" fmla="*/ 201 w 202"/>
                  <a:gd name="T7" fmla="*/ 32 h 33"/>
                  <a:gd name="T8" fmla="*/ 26 w 202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33">
                    <a:moveTo>
                      <a:pt x="26" y="32"/>
                    </a:moveTo>
                    <a:lnTo>
                      <a:pt x="0" y="0"/>
                    </a:lnTo>
                    <a:lnTo>
                      <a:pt x="193" y="0"/>
                    </a:lnTo>
                    <a:lnTo>
                      <a:pt x="201" y="32"/>
                    </a:lnTo>
                    <a:lnTo>
                      <a:pt x="26" y="3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31" name="Freeform 115"/>
              <p:cNvSpPr>
                <a:spLocks/>
              </p:cNvSpPr>
              <p:nvPr/>
            </p:nvSpPr>
            <p:spPr bwMode="auto">
              <a:xfrm>
                <a:off x="1479" y="2181"/>
                <a:ext cx="470" cy="33"/>
              </a:xfrm>
              <a:custGeom>
                <a:avLst/>
                <a:gdLst>
                  <a:gd name="T0" fmla="*/ 0 w 470"/>
                  <a:gd name="T1" fmla="*/ 0 h 33"/>
                  <a:gd name="T2" fmla="*/ 469 w 470"/>
                  <a:gd name="T3" fmla="*/ 0 h 33"/>
                  <a:gd name="T4" fmla="*/ 443 w 470"/>
                  <a:gd name="T5" fmla="*/ 32 h 33"/>
                  <a:gd name="T6" fmla="*/ 9 w 470"/>
                  <a:gd name="T7" fmla="*/ 32 h 33"/>
                  <a:gd name="T8" fmla="*/ 0 w 470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0" h="33">
                    <a:moveTo>
                      <a:pt x="0" y="0"/>
                    </a:moveTo>
                    <a:lnTo>
                      <a:pt x="469" y="0"/>
                    </a:lnTo>
                    <a:lnTo>
                      <a:pt x="443" y="32"/>
                    </a:lnTo>
                    <a:lnTo>
                      <a:pt x="9" y="32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32" name="Freeform 116"/>
              <p:cNvSpPr>
                <a:spLocks/>
              </p:cNvSpPr>
              <p:nvPr/>
            </p:nvSpPr>
            <p:spPr bwMode="auto">
              <a:xfrm>
                <a:off x="1236" y="2147"/>
                <a:ext cx="193" cy="34"/>
              </a:xfrm>
              <a:custGeom>
                <a:avLst/>
                <a:gdLst>
                  <a:gd name="T0" fmla="*/ 0 w 193"/>
                  <a:gd name="T1" fmla="*/ 33 h 34"/>
                  <a:gd name="T2" fmla="*/ 0 w 193"/>
                  <a:gd name="T3" fmla="*/ 0 h 34"/>
                  <a:gd name="T4" fmla="*/ 184 w 193"/>
                  <a:gd name="T5" fmla="*/ 0 h 34"/>
                  <a:gd name="T6" fmla="*/ 192 w 193"/>
                  <a:gd name="T7" fmla="*/ 33 h 34"/>
                  <a:gd name="T8" fmla="*/ 0 w 193"/>
                  <a:gd name="T9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34">
                    <a:moveTo>
                      <a:pt x="0" y="33"/>
                    </a:moveTo>
                    <a:lnTo>
                      <a:pt x="0" y="0"/>
                    </a:lnTo>
                    <a:lnTo>
                      <a:pt x="184" y="0"/>
                    </a:lnTo>
                    <a:lnTo>
                      <a:pt x="192" y="33"/>
                    </a:lnTo>
                    <a:lnTo>
                      <a:pt x="0" y="33"/>
                    </a:lnTo>
                  </a:path>
                </a:pathLst>
              </a:custGeom>
              <a:solidFill>
                <a:srgbClr val="FAF8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33" name="Freeform 117"/>
              <p:cNvSpPr>
                <a:spLocks/>
              </p:cNvSpPr>
              <p:nvPr/>
            </p:nvSpPr>
            <p:spPr bwMode="auto">
              <a:xfrm>
                <a:off x="1236" y="2147"/>
                <a:ext cx="193" cy="34"/>
              </a:xfrm>
              <a:custGeom>
                <a:avLst/>
                <a:gdLst>
                  <a:gd name="T0" fmla="*/ 0 w 193"/>
                  <a:gd name="T1" fmla="*/ 33 h 34"/>
                  <a:gd name="T2" fmla="*/ 0 w 193"/>
                  <a:gd name="T3" fmla="*/ 0 h 34"/>
                  <a:gd name="T4" fmla="*/ 183 w 193"/>
                  <a:gd name="T5" fmla="*/ 0 h 34"/>
                  <a:gd name="T6" fmla="*/ 192 w 193"/>
                  <a:gd name="T7" fmla="*/ 33 h 34"/>
                  <a:gd name="T8" fmla="*/ 0 w 193"/>
                  <a:gd name="T9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34">
                    <a:moveTo>
                      <a:pt x="0" y="33"/>
                    </a:moveTo>
                    <a:lnTo>
                      <a:pt x="0" y="0"/>
                    </a:lnTo>
                    <a:lnTo>
                      <a:pt x="183" y="0"/>
                    </a:lnTo>
                    <a:lnTo>
                      <a:pt x="192" y="33"/>
                    </a:lnTo>
                    <a:lnTo>
                      <a:pt x="0" y="33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34" name="Freeform 118"/>
              <p:cNvSpPr>
                <a:spLocks/>
              </p:cNvSpPr>
              <p:nvPr/>
            </p:nvSpPr>
            <p:spPr bwMode="auto">
              <a:xfrm>
                <a:off x="1470" y="2147"/>
                <a:ext cx="479" cy="34"/>
              </a:xfrm>
              <a:custGeom>
                <a:avLst/>
                <a:gdLst>
                  <a:gd name="T0" fmla="*/ 0 w 479"/>
                  <a:gd name="T1" fmla="*/ 0 h 34"/>
                  <a:gd name="T2" fmla="*/ 478 w 479"/>
                  <a:gd name="T3" fmla="*/ 0 h 34"/>
                  <a:gd name="T4" fmla="*/ 478 w 479"/>
                  <a:gd name="T5" fmla="*/ 33 h 34"/>
                  <a:gd name="T6" fmla="*/ 9 w 479"/>
                  <a:gd name="T7" fmla="*/ 33 h 34"/>
                  <a:gd name="T8" fmla="*/ 0 w 479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9" h="34">
                    <a:moveTo>
                      <a:pt x="0" y="0"/>
                    </a:moveTo>
                    <a:lnTo>
                      <a:pt x="478" y="0"/>
                    </a:lnTo>
                    <a:lnTo>
                      <a:pt x="478" y="33"/>
                    </a:lnTo>
                    <a:lnTo>
                      <a:pt x="9" y="33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35" name="Rectangle 119"/>
              <p:cNvSpPr>
                <a:spLocks noChangeArrowheads="1"/>
              </p:cNvSpPr>
              <p:nvPr/>
            </p:nvSpPr>
            <p:spPr bwMode="auto">
              <a:xfrm>
                <a:off x="670" y="3147"/>
                <a:ext cx="67" cy="65"/>
              </a:xfrm>
              <a:prstGeom prst="rect">
                <a:avLst/>
              </a:pr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6" name="Rectangle 120"/>
              <p:cNvSpPr>
                <a:spLocks noChangeArrowheads="1"/>
              </p:cNvSpPr>
              <p:nvPr/>
            </p:nvSpPr>
            <p:spPr bwMode="auto">
              <a:xfrm>
                <a:off x="672" y="3149"/>
                <a:ext cx="63" cy="61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7" name="Rectangle 121"/>
              <p:cNvSpPr>
                <a:spLocks noChangeArrowheads="1"/>
              </p:cNvSpPr>
              <p:nvPr/>
            </p:nvSpPr>
            <p:spPr bwMode="auto">
              <a:xfrm>
                <a:off x="670" y="2840"/>
                <a:ext cx="67" cy="65"/>
              </a:xfrm>
              <a:prstGeom prst="rect">
                <a:avLst/>
              </a:pr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8" name="Rectangle 122"/>
              <p:cNvSpPr>
                <a:spLocks noChangeArrowheads="1"/>
              </p:cNvSpPr>
              <p:nvPr/>
            </p:nvSpPr>
            <p:spPr bwMode="auto">
              <a:xfrm>
                <a:off x="672" y="2842"/>
                <a:ext cx="63" cy="61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39" name="Freeform 123"/>
              <p:cNvSpPr>
                <a:spLocks/>
              </p:cNvSpPr>
              <p:nvPr/>
            </p:nvSpPr>
            <p:spPr bwMode="auto">
              <a:xfrm>
                <a:off x="1010" y="3558"/>
                <a:ext cx="36" cy="190"/>
              </a:xfrm>
              <a:custGeom>
                <a:avLst/>
                <a:gdLst>
                  <a:gd name="T0" fmla="*/ 0 w 36"/>
                  <a:gd name="T1" fmla="*/ 189 h 190"/>
                  <a:gd name="T2" fmla="*/ 35 w 36"/>
                  <a:gd name="T3" fmla="*/ 189 h 190"/>
                  <a:gd name="T4" fmla="*/ 35 w 36"/>
                  <a:gd name="T5" fmla="*/ 0 h 190"/>
                  <a:gd name="T6" fmla="*/ 0 w 36"/>
                  <a:gd name="T7" fmla="*/ 0 h 190"/>
                  <a:gd name="T8" fmla="*/ 0 w 36"/>
                  <a:gd name="T9" fmla="*/ 189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90">
                    <a:moveTo>
                      <a:pt x="0" y="189"/>
                    </a:moveTo>
                    <a:lnTo>
                      <a:pt x="35" y="189"/>
                    </a:lnTo>
                    <a:lnTo>
                      <a:pt x="35" y="0"/>
                    </a:lnTo>
                    <a:lnTo>
                      <a:pt x="0" y="0"/>
                    </a:lnTo>
                    <a:lnTo>
                      <a:pt x="0" y="189"/>
                    </a:lnTo>
                  </a:path>
                </a:pathLst>
              </a:custGeom>
              <a:solidFill>
                <a:srgbClr val="FAF8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40" name="Rectangle 124"/>
              <p:cNvSpPr>
                <a:spLocks noChangeArrowheads="1"/>
              </p:cNvSpPr>
              <p:nvPr/>
            </p:nvSpPr>
            <p:spPr bwMode="auto">
              <a:xfrm>
                <a:off x="1012" y="3560"/>
                <a:ext cx="32" cy="184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1" name="Freeform 125"/>
              <p:cNvSpPr>
                <a:spLocks/>
              </p:cNvSpPr>
              <p:nvPr/>
            </p:nvSpPr>
            <p:spPr bwMode="auto">
              <a:xfrm>
                <a:off x="576" y="2553"/>
                <a:ext cx="470" cy="960"/>
              </a:xfrm>
              <a:custGeom>
                <a:avLst/>
                <a:gdLst>
                  <a:gd name="T0" fmla="*/ 469 w 470"/>
                  <a:gd name="T1" fmla="*/ 959 h 960"/>
                  <a:gd name="T2" fmla="*/ 469 w 470"/>
                  <a:gd name="T3" fmla="*/ 776 h 960"/>
                  <a:gd name="T4" fmla="*/ 469 w 470"/>
                  <a:gd name="T5" fmla="*/ 742 h 960"/>
                  <a:gd name="T6" fmla="*/ 434 w 470"/>
                  <a:gd name="T7" fmla="*/ 742 h 960"/>
                  <a:gd name="T8" fmla="*/ 290 w 470"/>
                  <a:gd name="T9" fmla="*/ 742 h 960"/>
                  <a:gd name="T10" fmla="*/ 254 w 470"/>
                  <a:gd name="T11" fmla="*/ 742 h 960"/>
                  <a:gd name="T12" fmla="*/ 254 w 470"/>
                  <a:gd name="T13" fmla="*/ 776 h 960"/>
                  <a:gd name="T14" fmla="*/ 254 w 470"/>
                  <a:gd name="T15" fmla="*/ 795 h 960"/>
                  <a:gd name="T16" fmla="*/ 35 w 470"/>
                  <a:gd name="T17" fmla="*/ 795 h 960"/>
                  <a:gd name="T18" fmla="*/ 35 w 470"/>
                  <a:gd name="T19" fmla="*/ 150 h 960"/>
                  <a:gd name="T20" fmla="*/ 254 w 470"/>
                  <a:gd name="T21" fmla="*/ 150 h 960"/>
                  <a:gd name="T22" fmla="*/ 254 w 470"/>
                  <a:gd name="T23" fmla="*/ 170 h 960"/>
                  <a:gd name="T24" fmla="*/ 254 w 470"/>
                  <a:gd name="T25" fmla="*/ 203 h 960"/>
                  <a:gd name="T26" fmla="*/ 290 w 470"/>
                  <a:gd name="T27" fmla="*/ 203 h 960"/>
                  <a:gd name="T28" fmla="*/ 434 w 470"/>
                  <a:gd name="T29" fmla="*/ 203 h 960"/>
                  <a:gd name="T30" fmla="*/ 469 w 470"/>
                  <a:gd name="T31" fmla="*/ 203 h 960"/>
                  <a:gd name="T32" fmla="*/ 469 w 470"/>
                  <a:gd name="T33" fmla="*/ 170 h 960"/>
                  <a:gd name="T34" fmla="*/ 469 w 470"/>
                  <a:gd name="T35" fmla="*/ 0 h 960"/>
                  <a:gd name="T36" fmla="*/ 434 w 470"/>
                  <a:gd name="T37" fmla="*/ 0 h 960"/>
                  <a:gd name="T38" fmla="*/ 434 w 470"/>
                  <a:gd name="T39" fmla="*/ 170 h 960"/>
                  <a:gd name="T40" fmla="*/ 290 w 470"/>
                  <a:gd name="T41" fmla="*/ 170 h 960"/>
                  <a:gd name="T42" fmla="*/ 290 w 470"/>
                  <a:gd name="T43" fmla="*/ 150 h 960"/>
                  <a:gd name="T44" fmla="*/ 290 w 470"/>
                  <a:gd name="T45" fmla="*/ 117 h 960"/>
                  <a:gd name="T46" fmla="*/ 254 w 470"/>
                  <a:gd name="T47" fmla="*/ 117 h 960"/>
                  <a:gd name="T48" fmla="*/ 0 w 470"/>
                  <a:gd name="T49" fmla="*/ 117 h 960"/>
                  <a:gd name="T50" fmla="*/ 0 w 470"/>
                  <a:gd name="T51" fmla="*/ 134 h 960"/>
                  <a:gd name="T52" fmla="*/ 0 w 470"/>
                  <a:gd name="T53" fmla="*/ 150 h 960"/>
                  <a:gd name="T54" fmla="*/ 0 w 470"/>
                  <a:gd name="T55" fmla="*/ 795 h 960"/>
                  <a:gd name="T56" fmla="*/ 0 w 470"/>
                  <a:gd name="T57" fmla="*/ 828 h 960"/>
                  <a:gd name="T58" fmla="*/ 35 w 470"/>
                  <a:gd name="T59" fmla="*/ 828 h 960"/>
                  <a:gd name="T60" fmla="*/ 254 w 470"/>
                  <a:gd name="T61" fmla="*/ 828 h 960"/>
                  <a:gd name="T62" fmla="*/ 290 w 470"/>
                  <a:gd name="T63" fmla="*/ 828 h 960"/>
                  <a:gd name="T64" fmla="*/ 290 w 470"/>
                  <a:gd name="T65" fmla="*/ 795 h 960"/>
                  <a:gd name="T66" fmla="*/ 290 w 470"/>
                  <a:gd name="T67" fmla="*/ 776 h 960"/>
                  <a:gd name="T68" fmla="*/ 434 w 470"/>
                  <a:gd name="T69" fmla="*/ 776 h 960"/>
                  <a:gd name="T70" fmla="*/ 434 w 470"/>
                  <a:gd name="T71" fmla="*/ 959 h 960"/>
                  <a:gd name="T72" fmla="*/ 469 w 470"/>
                  <a:gd name="T73" fmla="*/ 959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0" h="960">
                    <a:moveTo>
                      <a:pt x="469" y="959"/>
                    </a:moveTo>
                    <a:lnTo>
                      <a:pt x="469" y="776"/>
                    </a:lnTo>
                    <a:lnTo>
                      <a:pt x="469" y="742"/>
                    </a:lnTo>
                    <a:lnTo>
                      <a:pt x="434" y="742"/>
                    </a:lnTo>
                    <a:lnTo>
                      <a:pt x="290" y="742"/>
                    </a:lnTo>
                    <a:lnTo>
                      <a:pt x="254" y="742"/>
                    </a:lnTo>
                    <a:lnTo>
                      <a:pt x="254" y="776"/>
                    </a:lnTo>
                    <a:lnTo>
                      <a:pt x="254" y="795"/>
                    </a:lnTo>
                    <a:lnTo>
                      <a:pt x="35" y="795"/>
                    </a:lnTo>
                    <a:lnTo>
                      <a:pt x="35" y="150"/>
                    </a:lnTo>
                    <a:lnTo>
                      <a:pt x="254" y="150"/>
                    </a:lnTo>
                    <a:lnTo>
                      <a:pt x="254" y="170"/>
                    </a:lnTo>
                    <a:lnTo>
                      <a:pt x="254" y="203"/>
                    </a:lnTo>
                    <a:lnTo>
                      <a:pt x="290" y="203"/>
                    </a:lnTo>
                    <a:lnTo>
                      <a:pt x="434" y="203"/>
                    </a:lnTo>
                    <a:lnTo>
                      <a:pt x="469" y="203"/>
                    </a:lnTo>
                    <a:lnTo>
                      <a:pt x="469" y="170"/>
                    </a:lnTo>
                    <a:lnTo>
                      <a:pt x="469" y="0"/>
                    </a:lnTo>
                    <a:lnTo>
                      <a:pt x="434" y="0"/>
                    </a:lnTo>
                    <a:lnTo>
                      <a:pt x="434" y="170"/>
                    </a:lnTo>
                    <a:lnTo>
                      <a:pt x="290" y="170"/>
                    </a:lnTo>
                    <a:lnTo>
                      <a:pt x="290" y="150"/>
                    </a:lnTo>
                    <a:lnTo>
                      <a:pt x="290" y="117"/>
                    </a:lnTo>
                    <a:lnTo>
                      <a:pt x="254" y="117"/>
                    </a:lnTo>
                    <a:lnTo>
                      <a:pt x="0" y="117"/>
                    </a:lnTo>
                    <a:lnTo>
                      <a:pt x="0" y="134"/>
                    </a:lnTo>
                    <a:lnTo>
                      <a:pt x="0" y="150"/>
                    </a:lnTo>
                    <a:lnTo>
                      <a:pt x="0" y="795"/>
                    </a:lnTo>
                    <a:lnTo>
                      <a:pt x="0" y="828"/>
                    </a:lnTo>
                    <a:lnTo>
                      <a:pt x="35" y="828"/>
                    </a:lnTo>
                    <a:lnTo>
                      <a:pt x="254" y="828"/>
                    </a:lnTo>
                    <a:lnTo>
                      <a:pt x="290" y="828"/>
                    </a:lnTo>
                    <a:lnTo>
                      <a:pt x="290" y="795"/>
                    </a:lnTo>
                    <a:lnTo>
                      <a:pt x="290" y="776"/>
                    </a:lnTo>
                    <a:lnTo>
                      <a:pt x="434" y="776"/>
                    </a:lnTo>
                    <a:lnTo>
                      <a:pt x="434" y="959"/>
                    </a:lnTo>
                    <a:lnTo>
                      <a:pt x="469" y="959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42" name="Rectangle 126"/>
              <p:cNvSpPr>
                <a:spLocks noChangeArrowheads="1"/>
              </p:cNvSpPr>
              <p:nvPr/>
            </p:nvSpPr>
            <p:spPr bwMode="auto">
              <a:xfrm>
                <a:off x="1012" y="2307"/>
                <a:ext cx="32" cy="200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43" name="Freeform 127"/>
              <p:cNvSpPr>
                <a:spLocks/>
              </p:cNvSpPr>
              <p:nvPr/>
            </p:nvSpPr>
            <p:spPr bwMode="auto">
              <a:xfrm>
                <a:off x="1046" y="2328"/>
                <a:ext cx="33" cy="181"/>
              </a:xfrm>
              <a:custGeom>
                <a:avLst/>
                <a:gdLst>
                  <a:gd name="T0" fmla="*/ 0 w 33"/>
                  <a:gd name="T1" fmla="*/ 0 h 181"/>
                  <a:gd name="T2" fmla="*/ 32 w 33"/>
                  <a:gd name="T3" fmla="*/ 25 h 181"/>
                  <a:gd name="T4" fmla="*/ 32 w 33"/>
                  <a:gd name="T5" fmla="*/ 180 h 181"/>
                  <a:gd name="T6" fmla="*/ 0 w 33"/>
                  <a:gd name="T7" fmla="*/ 180 h 181"/>
                  <a:gd name="T8" fmla="*/ 0 w 33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81">
                    <a:moveTo>
                      <a:pt x="0" y="0"/>
                    </a:moveTo>
                    <a:lnTo>
                      <a:pt x="32" y="25"/>
                    </a:lnTo>
                    <a:lnTo>
                      <a:pt x="32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44" name="Freeform 128"/>
              <p:cNvSpPr>
                <a:spLocks/>
              </p:cNvSpPr>
              <p:nvPr/>
            </p:nvSpPr>
            <p:spPr bwMode="auto">
              <a:xfrm>
                <a:off x="1046" y="2328"/>
                <a:ext cx="33" cy="181"/>
              </a:xfrm>
              <a:custGeom>
                <a:avLst/>
                <a:gdLst>
                  <a:gd name="T0" fmla="*/ 0 w 33"/>
                  <a:gd name="T1" fmla="*/ 0 h 181"/>
                  <a:gd name="T2" fmla="*/ 32 w 33"/>
                  <a:gd name="T3" fmla="*/ 25 h 181"/>
                  <a:gd name="T4" fmla="*/ 32 w 33"/>
                  <a:gd name="T5" fmla="*/ 180 h 181"/>
                  <a:gd name="T6" fmla="*/ 0 w 33"/>
                  <a:gd name="T7" fmla="*/ 180 h 181"/>
                  <a:gd name="T8" fmla="*/ 0 w 33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81">
                    <a:moveTo>
                      <a:pt x="0" y="0"/>
                    </a:moveTo>
                    <a:lnTo>
                      <a:pt x="32" y="25"/>
                    </a:lnTo>
                    <a:lnTo>
                      <a:pt x="32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45" name="Freeform 129"/>
              <p:cNvSpPr>
                <a:spLocks/>
              </p:cNvSpPr>
              <p:nvPr/>
            </p:nvSpPr>
            <p:spPr bwMode="auto">
              <a:xfrm>
                <a:off x="1046" y="2553"/>
                <a:ext cx="33" cy="148"/>
              </a:xfrm>
              <a:custGeom>
                <a:avLst/>
                <a:gdLst>
                  <a:gd name="T0" fmla="*/ 32 w 33"/>
                  <a:gd name="T1" fmla="*/ 0 h 148"/>
                  <a:gd name="T2" fmla="*/ 32 w 33"/>
                  <a:gd name="T3" fmla="*/ 123 h 148"/>
                  <a:gd name="T4" fmla="*/ 0 w 33"/>
                  <a:gd name="T5" fmla="*/ 147 h 148"/>
                  <a:gd name="T6" fmla="*/ 0 w 33"/>
                  <a:gd name="T7" fmla="*/ 0 h 148"/>
                  <a:gd name="T8" fmla="*/ 32 w 33"/>
                  <a:gd name="T9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48">
                    <a:moveTo>
                      <a:pt x="32" y="0"/>
                    </a:moveTo>
                    <a:lnTo>
                      <a:pt x="32" y="123"/>
                    </a:lnTo>
                    <a:lnTo>
                      <a:pt x="0" y="147"/>
                    </a:ln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46" name="Freeform 130"/>
              <p:cNvSpPr>
                <a:spLocks/>
              </p:cNvSpPr>
              <p:nvPr/>
            </p:nvSpPr>
            <p:spPr bwMode="auto">
              <a:xfrm>
                <a:off x="1078" y="2328"/>
                <a:ext cx="35" cy="181"/>
              </a:xfrm>
              <a:custGeom>
                <a:avLst/>
                <a:gdLst>
                  <a:gd name="T0" fmla="*/ 0 w 35"/>
                  <a:gd name="T1" fmla="*/ 25 h 181"/>
                  <a:gd name="T2" fmla="*/ 34 w 35"/>
                  <a:gd name="T3" fmla="*/ 0 h 181"/>
                  <a:gd name="T4" fmla="*/ 34 w 35"/>
                  <a:gd name="T5" fmla="*/ 180 h 181"/>
                  <a:gd name="T6" fmla="*/ 0 w 35"/>
                  <a:gd name="T7" fmla="*/ 180 h 181"/>
                  <a:gd name="T8" fmla="*/ 0 w 35"/>
                  <a:gd name="T9" fmla="*/ 2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81">
                    <a:moveTo>
                      <a:pt x="0" y="25"/>
                    </a:moveTo>
                    <a:lnTo>
                      <a:pt x="34" y="0"/>
                    </a:lnTo>
                    <a:lnTo>
                      <a:pt x="34" y="180"/>
                    </a:lnTo>
                    <a:lnTo>
                      <a:pt x="0" y="180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1C9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47" name="Freeform 131"/>
              <p:cNvSpPr>
                <a:spLocks/>
              </p:cNvSpPr>
              <p:nvPr/>
            </p:nvSpPr>
            <p:spPr bwMode="auto">
              <a:xfrm>
                <a:off x="1078" y="2328"/>
                <a:ext cx="35" cy="181"/>
              </a:xfrm>
              <a:custGeom>
                <a:avLst/>
                <a:gdLst>
                  <a:gd name="T0" fmla="*/ 0 w 35"/>
                  <a:gd name="T1" fmla="*/ 25 h 181"/>
                  <a:gd name="T2" fmla="*/ 34 w 35"/>
                  <a:gd name="T3" fmla="*/ 0 h 181"/>
                  <a:gd name="T4" fmla="*/ 34 w 35"/>
                  <a:gd name="T5" fmla="*/ 180 h 181"/>
                  <a:gd name="T6" fmla="*/ 0 w 35"/>
                  <a:gd name="T7" fmla="*/ 180 h 181"/>
                  <a:gd name="T8" fmla="*/ 0 w 35"/>
                  <a:gd name="T9" fmla="*/ 2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81">
                    <a:moveTo>
                      <a:pt x="0" y="25"/>
                    </a:moveTo>
                    <a:lnTo>
                      <a:pt x="34" y="0"/>
                    </a:lnTo>
                    <a:lnTo>
                      <a:pt x="34" y="180"/>
                    </a:lnTo>
                    <a:lnTo>
                      <a:pt x="0" y="180"/>
                    </a:lnTo>
                    <a:lnTo>
                      <a:pt x="0" y="25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48" name="Freeform 132"/>
              <p:cNvSpPr>
                <a:spLocks/>
              </p:cNvSpPr>
              <p:nvPr/>
            </p:nvSpPr>
            <p:spPr bwMode="auto">
              <a:xfrm>
                <a:off x="1078" y="2553"/>
                <a:ext cx="35" cy="148"/>
              </a:xfrm>
              <a:custGeom>
                <a:avLst/>
                <a:gdLst>
                  <a:gd name="T0" fmla="*/ 34 w 35"/>
                  <a:gd name="T1" fmla="*/ 0 h 148"/>
                  <a:gd name="T2" fmla="*/ 34 w 35"/>
                  <a:gd name="T3" fmla="*/ 147 h 148"/>
                  <a:gd name="T4" fmla="*/ 0 w 35"/>
                  <a:gd name="T5" fmla="*/ 123 h 148"/>
                  <a:gd name="T6" fmla="*/ 0 w 35"/>
                  <a:gd name="T7" fmla="*/ 0 h 148"/>
                  <a:gd name="T8" fmla="*/ 34 w 35"/>
                  <a:gd name="T9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8">
                    <a:moveTo>
                      <a:pt x="34" y="0"/>
                    </a:moveTo>
                    <a:lnTo>
                      <a:pt x="34" y="147"/>
                    </a:lnTo>
                    <a:lnTo>
                      <a:pt x="0" y="123"/>
                    </a:lnTo>
                    <a:lnTo>
                      <a:pt x="0" y="0"/>
                    </a:lnTo>
                    <a:lnTo>
                      <a:pt x="34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49" name="Freeform 133"/>
              <p:cNvSpPr>
                <a:spLocks/>
              </p:cNvSpPr>
              <p:nvPr/>
            </p:nvSpPr>
            <p:spPr bwMode="auto">
              <a:xfrm>
                <a:off x="792" y="2756"/>
                <a:ext cx="321" cy="541"/>
              </a:xfrm>
              <a:custGeom>
                <a:avLst/>
                <a:gdLst>
                  <a:gd name="T0" fmla="*/ 39 w 321"/>
                  <a:gd name="T1" fmla="*/ 540 h 541"/>
                  <a:gd name="T2" fmla="*/ 320 w 321"/>
                  <a:gd name="T3" fmla="*/ 540 h 541"/>
                  <a:gd name="T4" fmla="*/ 320 w 321"/>
                  <a:gd name="T5" fmla="*/ 0 h 541"/>
                  <a:gd name="T6" fmla="*/ 39 w 321"/>
                  <a:gd name="T7" fmla="*/ 0 h 541"/>
                  <a:gd name="T8" fmla="*/ 0 w 321"/>
                  <a:gd name="T9" fmla="*/ 50 h 541"/>
                  <a:gd name="T10" fmla="*/ 0 w 321"/>
                  <a:gd name="T11" fmla="*/ 490 h 541"/>
                  <a:gd name="T12" fmla="*/ 39 w 321"/>
                  <a:gd name="T13" fmla="*/ 54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" h="541">
                    <a:moveTo>
                      <a:pt x="39" y="540"/>
                    </a:moveTo>
                    <a:lnTo>
                      <a:pt x="320" y="540"/>
                    </a:lnTo>
                    <a:lnTo>
                      <a:pt x="320" y="0"/>
                    </a:lnTo>
                    <a:lnTo>
                      <a:pt x="39" y="0"/>
                    </a:lnTo>
                    <a:lnTo>
                      <a:pt x="0" y="50"/>
                    </a:lnTo>
                    <a:lnTo>
                      <a:pt x="0" y="490"/>
                    </a:lnTo>
                    <a:lnTo>
                      <a:pt x="39" y="540"/>
                    </a:lnTo>
                  </a:path>
                </a:pathLst>
              </a:custGeom>
              <a:solidFill>
                <a:srgbClr val="C9E5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50" name="Freeform 134"/>
              <p:cNvSpPr>
                <a:spLocks/>
              </p:cNvSpPr>
              <p:nvPr/>
            </p:nvSpPr>
            <p:spPr bwMode="auto">
              <a:xfrm>
                <a:off x="792" y="2756"/>
                <a:ext cx="321" cy="541"/>
              </a:xfrm>
              <a:custGeom>
                <a:avLst/>
                <a:gdLst>
                  <a:gd name="T0" fmla="*/ 39 w 321"/>
                  <a:gd name="T1" fmla="*/ 540 h 541"/>
                  <a:gd name="T2" fmla="*/ 320 w 321"/>
                  <a:gd name="T3" fmla="*/ 540 h 541"/>
                  <a:gd name="T4" fmla="*/ 320 w 321"/>
                  <a:gd name="T5" fmla="*/ 0 h 541"/>
                  <a:gd name="T6" fmla="*/ 39 w 321"/>
                  <a:gd name="T7" fmla="*/ 0 h 541"/>
                  <a:gd name="T8" fmla="*/ 0 w 321"/>
                  <a:gd name="T9" fmla="*/ 50 h 541"/>
                  <a:gd name="T10" fmla="*/ 0 w 321"/>
                  <a:gd name="T11" fmla="*/ 490 h 541"/>
                  <a:gd name="T12" fmla="*/ 39 w 321"/>
                  <a:gd name="T13" fmla="*/ 54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" h="541">
                    <a:moveTo>
                      <a:pt x="39" y="540"/>
                    </a:moveTo>
                    <a:lnTo>
                      <a:pt x="320" y="540"/>
                    </a:lnTo>
                    <a:lnTo>
                      <a:pt x="320" y="0"/>
                    </a:lnTo>
                    <a:lnTo>
                      <a:pt x="39" y="0"/>
                    </a:lnTo>
                    <a:lnTo>
                      <a:pt x="0" y="50"/>
                    </a:lnTo>
                    <a:lnTo>
                      <a:pt x="0" y="490"/>
                    </a:lnTo>
                    <a:lnTo>
                      <a:pt x="39" y="54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51" name="Rectangle 135"/>
              <p:cNvSpPr>
                <a:spLocks noChangeArrowheads="1"/>
              </p:cNvSpPr>
              <p:nvPr/>
            </p:nvSpPr>
            <p:spPr bwMode="auto">
              <a:xfrm>
                <a:off x="2140" y="3176"/>
                <a:ext cx="35" cy="570"/>
              </a:xfrm>
              <a:prstGeom prst="rect">
                <a:avLst/>
              </a:prstGeom>
              <a:solidFill>
                <a:srgbClr val="FAF8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52" name="Rectangle 136"/>
              <p:cNvSpPr>
                <a:spLocks noChangeArrowheads="1"/>
              </p:cNvSpPr>
              <p:nvPr/>
            </p:nvSpPr>
            <p:spPr bwMode="auto">
              <a:xfrm>
                <a:off x="2141" y="3178"/>
                <a:ext cx="32" cy="566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53" name="Freeform 137"/>
              <p:cNvSpPr>
                <a:spLocks/>
              </p:cNvSpPr>
              <p:nvPr/>
            </p:nvSpPr>
            <p:spPr bwMode="auto">
              <a:xfrm>
                <a:off x="2539" y="2235"/>
                <a:ext cx="136" cy="123"/>
              </a:xfrm>
              <a:custGeom>
                <a:avLst/>
                <a:gdLst>
                  <a:gd name="T0" fmla="*/ 46 w 136"/>
                  <a:gd name="T1" fmla="*/ 0 h 123"/>
                  <a:gd name="T2" fmla="*/ 135 w 136"/>
                  <a:gd name="T3" fmla="*/ 69 h 123"/>
                  <a:gd name="T4" fmla="*/ 89 w 136"/>
                  <a:gd name="T5" fmla="*/ 122 h 123"/>
                  <a:gd name="T6" fmla="*/ 0 w 136"/>
                  <a:gd name="T7" fmla="*/ 53 h 123"/>
                  <a:gd name="T8" fmla="*/ 46 w 136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23">
                    <a:moveTo>
                      <a:pt x="46" y="0"/>
                    </a:moveTo>
                    <a:lnTo>
                      <a:pt x="135" y="69"/>
                    </a:lnTo>
                    <a:lnTo>
                      <a:pt x="89" y="122"/>
                    </a:lnTo>
                    <a:lnTo>
                      <a:pt x="0" y="53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54" name="Freeform 138"/>
              <p:cNvSpPr>
                <a:spLocks/>
              </p:cNvSpPr>
              <p:nvPr/>
            </p:nvSpPr>
            <p:spPr bwMode="auto">
              <a:xfrm>
                <a:off x="2539" y="2235"/>
                <a:ext cx="136" cy="123"/>
              </a:xfrm>
              <a:custGeom>
                <a:avLst/>
                <a:gdLst>
                  <a:gd name="T0" fmla="*/ 46 w 136"/>
                  <a:gd name="T1" fmla="*/ 0 h 123"/>
                  <a:gd name="T2" fmla="*/ 135 w 136"/>
                  <a:gd name="T3" fmla="*/ 69 h 123"/>
                  <a:gd name="T4" fmla="*/ 89 w 136"/>
                  <a:gd name="T5" fmla="*/ 122 h 123"/>
                  <a:gd name="T6" fmla="*/ 0 w 136"/>
                  <a:gd name="T7" fmla="*/ 53 h 123"/>
                  <a:gd name="T8" fmla="*/ 46 w 136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23">
                    <a:moveTo>
                      <a:pt x="46" y="0"/>
                    </a:moveTo>
                    <a:lnTo>
                      <a:pt x="135" y="69"/>
                    </a:lnTo>
                    <a:lnTo>
                      <a:pt x="89" y="122"/>
                    </a:lnTo>
                    <a:lnTo>
                      <a:pt x="0" y="53"/>
                    </a:lnTo>
                    <a:lnTo>
                      <a:pt x="46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55" name="Freeform 139"/>
              <p:cNvSpPr>
                <a:spLocks/>
              </p:cNvSpPr>
              <p:nvPr/>
            </p:nvSpPr>
            <p:spPr bwMode="auto">
              <a:xfrm>
                <a:off x="2541" y="2300"/>
                <a:ext cx="71" cy="60"/>
              </a:xfrm>
              <a:custGeom>
                <a:avLst/>
                <a:gdLst>
                  <a:gd name="T0" fmla="*/ 70 w 71"/>
                  <a:gd name="T1" fmla="*/ 44 h 60"/>
                  <a:gd name="T2" fmla="*/ 56 w 71"/>
                  <a:gd name="T3" fmla="*/ 59 h 60"/>
                  <a:gd name="T4" fmla="*/ 0 w 71"/>
                  <a:gd name="T5" fmla="*/ 16 h 60"/>
                  <a:gd name="T6" fmla="*/ 14 w 71"/>
                  <a:gd name="T7" fmla="*/ 0 h 60"/>
                  <a:gd name="T8" fmla="*/ 70 w 71"/>
                  <a:gd name="T9" fmla="*/ 4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60">
                    <a:moveTo>
                      <a:pt x="70" y="44"/>
                    </a:moveTo>
                    <a:lnTo>
                      <a:pt x="56" y="59"/>
                    </a:lnTo>
                    <a:lnTo>
                      <a:pt x="0" y="16"/>
                    </a:lnTo>
                    <a:lnTo>
                      <a:pt x="14" y="0"/>
                    </a:lnTo>
                    <a:lnTo>
                      <a:pt x="70" y="44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56" name="Freeform 140"/>
              <p:cNvSpPr>
                <a:spLocks/>
              </p:cNvSpPr>
              <p:nvPr/>
            </p:nvSpPr>
            <p:spPr bwMode="auto">
              <a:xfrm>
                <a:off x="2541" y="2300"/>
                <a:ext cx="71" cy="60"/>
              </a:xfrm>
              <a:custGeom>
                <a:avLst/>
                <a:gdLst>
                  <a:gd name="T0" fmla="*/ 70 w 71"/>
                  <a:gd name="T1" fmla="*/ 44 h 60"/>
                  <a:gd name="T2" fmla="*/ 56 w 71"/>
                  <a:gd name="T3" fmla="*/ 59 h 60"/>
                  <a:gd name="T4" fmla="*/ 0 w 71"/>
                  <a:gd name="T5" fmla="*/ 16 h 60"/>
                  <a:gd name="T6" fmla="*/ 14 w 71"/>
                  <a:gd name="T7" fmla="*/ 0 h 60"/>
                  <a:gd name="T8" fmla="*/ 70 w 71"/>
                  <a:gd name="T9" fmla="*/ 4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60">
                    <a:moveTo>
                      <a:pt x="70" y="44"/>
                    </a:moveTo>
                    <a:lnTo>
                      <a:pt x="56" y="59"/>
                    </a:lnTo>
                    <a:lnTo>
                      <a:pt x="0" y="16"/>
                    </a:lnTo>
                    <a:lnTo>
                      <a:pt x="14" y="0"/>
                    </a:lnTo>
                    <a:lnTo>
                      <a:pt x="70" y="44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57" name="Freeform 141"/>
              <p:cNvSpPr>
                <a:spLocks/>
              </p:cNvSpPr>
              <p:nvPr/>
            </p:nvSpPr>
            <p:spPr bwMode="auto">
              <a:xfrm>
                <a:off x="2140" y="2253"/>
                <a:ext cx="430" cy="46"/>
              </a:xfrm>
              <a:custGeom>
                <a:avLst/>
                <a:gdLst>
                  <a:gd name="T0" fmla="*/ 0 w 430"/>
                  <a:gd name="T1" fmla="*/ 0 h 46"/>
                  <a:gd name="T2" fmla="*/ 429 w 430"/>
                  <a:gd name="T3" fmla="*/ 0 h 46"/>
                  <a:gd name="T4" fmla="*/ 399 w 430"/>
                  <a:gd name="T5" fmla="*/ 35 h 46"/>
                  <a:gd name="T6" fmla="*/ 411 w 430"/>
                  <a:gd name="T7" fmla="*/ 45 h 46"/>
                  <a:gd name="T8" fmla="*/ 377 w 430"/>
                  <a:gd name="T9" fmla="*/ 45 h 46"/>
                  <a:gd name="T10" fmla="*/ 355 w 430"/>
                  <a:gd name="T11" fmla="*/ 28 h 46"/>
                  <a:gd name="T12" fmla="*/ 341 w 430"/>
                  <a:gd name="T13" fmla="*/ 45 h 46"/>
                  <a:gd name="T14" fmla="*/ 35 w 430"/>
                  <a:gd name="T15" fmla="*/ 45 h 46"/>
                  <a:gd name="T16" fmla="*/ 35 w 430"/>
                  <a:gd name="T17" fmla="*/ 26 h 46"/>
                  <a:gd name="T18" fmla="*/ 0 w 430"/>
                  <a:gd name="T19" fmla="*/ 26 h 46"/>
                  <a:gd name="T20" fmla="*/ 0 w 430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0" h="46">
                    <a:moveTo>
                      <a:pt x="0" y="0"/>
                    </a:moveTo>
                    <a:lnTo>
                      <a:pt x="429" y="0"/>
                    </a:lnTo>
                    <a:lnTo>
                      <a:pt x="399" y="35"/>
                    </a:lnTo>
                    <a:lnTo>
                      <a:pt x="411" y="45"/>
                    </a:lnTo>
                    <a:lnTo>
                      <a:pt x="377" y="45"/>
                    </a:lnTo>
                    <a:lnTo>
                      <a:pt x="355" y="28"/>
                    </a:lnTo>
                    <a:lnTo>
                      <a:pt x="341" y="45"/>
                    </a:lnTo>
                    <a:lnTo>
                      <a:pt x="35" y="45"/>
                    </a:lnTo>
                    <a:lnTo>
                      <a:pt x="35" y="26"/>
                    </a:lnTo>
                    <a:lnTo>
                      <a:pt x="0" y="2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58" name="Freeform 142"/>
              <p:cNvSpPr>
                <a:spLocks/>
              </p:cNvSpPr>
              <p:nvPr/>
            </p:nvSpPr>
            <p:spPr bwMode="auto">
              <a:xfrm>
                <a:off x="2140" y="2253"/>
                <a:ext cx="430" cy="46"/>
              </a:xfrm>
              <a:custGeom>
                <a:avLst/>
                <a:gdLst>
                  <a:gd name="T0" fmla="*/ 0 w 430"/>
                  <a:gd name="T1" fmla="*/ 0 h 46"/>
                  <a:gd name="T2" fmla="*/ 429 w 430"/>
                  <a:gd name="T3" fmla="*/ 0 h 46"/>
                  <a:gd name="T4" fmla="*/ 399 w 430"/>
                  <a:gd name="T5" fmla="*/ 35 h 46"/>
                  <a:gd name="T6" fmla="*/ 411 w 430"/>
                  <a:gd name="T7" fmla="*/ 45 h 46"/>
                  <a:gd name="T8" fmla="*/ 377 w 430"/>
                  <a:gd name="T9" fmla="*/ 45 h 46"/>
                  <a:gd name="T10" fmla="*/ 355 w 430"/>
                  <a:gd name="T11" fmla="*/ 28 h 46"/>
                  <a:gd name="T12" fmla="*/ 341 w 430"/>
                  <a:gd name="T13" fmla="*/ 45 h 46"/>
                  <a:gd name="T14" fmla="*/ 35 w 430"/>
                  <a:gd name="T15" fmla="*/ 45 h 46"/>
                  <a:gd name="T16" fmla="*/ 35 w 430"/>
                  <a:gd name="T17" fmla="*/ 26 h 46"/>
                  <a:gd name="T18" fmla="*/ 0 w 430"/>
                  <a:gd name="T19" fmla="*/ 26 h 46"/>
                  <a:gd name="T20" fmla="*/ 0 w 430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0" h="46">
                    <a:moveTo>
                      <a:pt x="0" y="0"/>
                    </a:moveTo>
                    <a:lnTo>
                      <a:pt x="429" y="0"/>
                    </a:lnTo>
                    <a:lnTo>
                      <a:pt x="399" y="35"/>
                    </a:lnTo>
                    <a:lnTo>
                      <a:pt x="411" y="45"/>
                    </a:lnTo>
                    <a:lnTo>
                      <a:pt x="377" y="45"/>
                    </a:lnTo>
                    <a:lnTo>
                      <a:pt x="355" y="28"/>
                    </a:lnTo>
                    <a:lnTo>
                      <a:pt x="341" y="45"/>
                    </a:lnTo>
                    <a:lnTo>
                      <a:pt x="35" y="45"/>
                    </a:lnTo>
                    <a:lnTo>
                      <a:pt x="35" y="26"/>
                    </a:lnTo>
                    <a:lnTo>
                      <a:pt x="0" y="26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59" name="Freeform 143"/>
              <p:cNvSpPr>
                <a:spLocks/>
              </p:cNvSpPr>
              <p:nvPr/>
            </p:nvSpPr>
            <p:spPr bwMode="auto">
              <a:xfrm>
                <a:off x="2639" y="2020"/>
                <a:ext cx="336" cy="339"/>
              </a:xfrm>
              <a:custGeom>
                <a:avLst/>
                <a:gdLst>
                  <a:gd name="T0" fmla="*/ 323 w 336"/>
                  <a:gd name="T1" fmla="*/ 209 h 339"/>
                  <a:gd name="T2" fmla="*/ 326 w 336"/>
                  <a:gd name="T3" fmla="*/ 216 h 339"/>
                  <a:gd name="T4" fmla="*/ 330 w 336"/>
                  <a:gd name="T5" fmla="*/ 224 h 339"/>
                  <a:gd name="T6" fmla="*/ 332 w 336"/>
                  <a:gd name="T7" fmla="*/ 232 h 339"/>
                  <a:gd name="T8" fmla="*/ 334 w 336"/>
                  <a:gd name="T9" fmla="*/ 241 h 339"/>
                  <a:gd name="T10" fmla="*/ 335 w 336"/>
                  <a:gd name="T11" fmla="*/ 249 h 339"/>
                  <a:gd name="T12" fmla="*/ 335 w 336"/>
                  <a:gd name="T13" fmla="*/ 258 h 339"/>
                  <a:gd name="T14" fmla="*/ 334 w 336"/>
                  <a:gd name="T15" fmla="*/ 265 h 339"/>
                  <a:gd name="T16" fmla="*/ 332 w 336"/>
                  <a:gd name="T17" fmla="*/ 274 h 339"/>
                  <a:gd name="T18" fmla="*/ 330 w 336"/>
                  <a:gd name="T19" fmla="*/ 282 h 339"/>
                  <a:gd name="T20" fmla="*/ 326 w 336"/>
                  <a:gd name="T21" fmla="*/ 289 h 339"/>
                  <a:gd name="T22" fmla="*/ 322 w 336"/>
                  <a:gd name="T23" fmla="*/ 297 h 339"/>
                  <a:gd name="T24" fmla="*/ 317 w 336"/>
                  <a:gd name="T25" fmla="*/ 303 h 339"/>
                  <a:gd name="T26" fmla="*/ 312 w 336"/>
                  <a:gd name="T27" fmla="*/ 310 h 339"/>
                  <a:gd name="T28" fmla="*/ 306 w 336"/>
                  <a:gd name="T29" fmla="*/ 316 h 339"/>
                  <a:gd name="T30" fmla="*/ 299 w 336"/>
                  <a:gd name="T31" fmla="*/ 321 h 339"/>
                  <a:gd name="T32" fmla="*/ 291 w 336"/>
                  <a:gd name="T33" fmla="*/ 326 h 339"/>
                  <a:gd name="T34" fmla="*/ 283 w 336"/>
                  <a:gd name="T35" fmla="*/ 331 h 339"/>
                  <a:gd name="T36" fmla="*/ 274 w 336"/>
                  <a:gd name="T37" fmla="*/ 334 h 339"/>
                  <a:gd name="T38" fmla="*/ 266 w 336"/>
                  <a:gd name="T39" fmla="*/ 336 h 339"/>
                  <a:gd name="T40" fmla="*/ 257 w 336"/>
                  <a:gd name="T41" fmla="*/ 337 h 339"/>
                  <a:gd name="T42" fmla="*/ 248 w 336"/>
                  <a:gd name="T43" fmla="*/ 338 h 339"/>
                  <a:gd name="T44" fmla="*/ 241 w 336"/>
                  <a:gd name="T45" fmla="*/ 338 h 339"/>
                  <a:gd name="T46" fmla="*/ 232 w 336"/>
                  <a:gd name="T47" fmla="*/ 337 h 339"/>
                  <a:gd name="T48" fmla="*/ 223 w 336"/>
                  <a:gd name="T49" fmla="*/ 336 h 339"/>
                  <a:gd name="T50" fmla="*/ 215 w 336"/>
                  <a:gd name="T51" fmla="*/ 333 h 339"/>
                  <a:gd name="T52" fmla="*/ 207 w 336"/>
                  <a:gd name="T53" fmla="*/ 330 h 339"/>
                  <a:gd name="T54" fmla="*/ 199 w 336"/>
                  <a:gd name="T55" fmla="*/ 326 h 339"/>
                  <a:gd name="T56" fmla="*/ 192 w 336"/>
                  <a:gd name="T57" fmla="*/ 321 h 339"/>
                  <a:gd name="T58" fmla="*/ 185 w 336"/>
                  <a:gd name="T59" fmla="*/ 316 h 339"/>
                  <a:gd name="T60" fmla="*/ 179 w 336"/>
                  <a:gd name="T61" fmla="*/ 310 h 339"/>
                  <a:gd name="T62" fmla="*/ 173 w 336"/>
                  <a:gd name="T63" fmla="*/ 303 h 339"/>
                  <a:gd name="T64" fmla="*/ 0 w 336"/>
                  <a:gd name="T65" fmla="*/ 159 h 339"/>
                  <a:gd name="T66" fmla="*/ 8 w 336"/>
                  <a:gd name="T67" fmla="*/ 142 h 339"/>
                  <a:gd name="T68" fmla="*/ 17 w 336"/>
                  <a:gd name="T69" fmla="*/ 126 h 339"/>
                  <a:gd name="T70" fmla="*/ 27 w 336"/>
                  <a:gd name="T71" fmla="*/ 110 h 339"/>
                  <a:gd name="T72" fmla="*/ 39 w 336"/>
                  <a:gd name="T73" fmla="*/ 96 h 339"/>
                  <a:gd name="T74" fmla="*/ 51 w 336"/>
                  <a:gd name="T75" fmla="*/ 81 h 339"/>
                  <a:gd name="T76" fmla="*/ 65 w 336"/>
                  <a:gd name="T77" fmla="*/ 68 h 339"/>
                  <a:gd name="T78" fmla="*/ 80 w 336"/>
                  <a:gd name="T79" fmla="*/ 56 h 339"/>
                  <a:gd name="T80" fmla="*/ 95 w 336"/>
                  <a:gd name="T81" fmla="*/ 45 h 339"/>
                  <a:gd name="T82" fmla="*/ 111 w 336"/>
                  <a:gd name="T83" fmla="*/ 35 h 339"/>
                  <a:gd name="T84" fmla="*/ 128 w 336"/>
                  <a:gd name="T85" fmla="*/ 25 h 339"/>
                  <a:gd name="T86" fmla="*/ 147 w 336"/>
                  <a:gd name="T87" fmla="*/ 18 h 339"/>
                  <a:gd name="T88" fmla="*/ 164 w 336"/>
                  <a:gd name="T89" fmla="*/ 12 h 339"/>
                  <a:gd name="T90" fmla="*/ 185 w 336"/>
                  <a:gd name="T91" fmla="*/ 7 h 339"/>
                  <a:gd name="T92" fmla="*/ 204 w 336"/>
                  <a:gd name="T93" fmla="*/ 3 h 339"/>
                  <a:gd name="T94" fmla="*/ 224 w 336"/>
                  <a:gd name="T95" fmla="*/ 1 h 339"/>
                  <a:gd name="T96" fmla="*/ 245 w 336"/>
                  <a:gd name="T97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6" h="339">
                    <a:moveTo>
                      <a:pt x="320" y="205"/>
                    </a:moveTo>
                    <a:lnTo>
                      <a:pt x="323" y="209"/>
                    </a:lnTo>
                    <a:lnTo>
                      <a:pt x="325" y="212"/>
                    </a:lnTo>
                    <a:lnTo>
                      <a:pt x="326" y="216"/>
                    </a:lnTo>
                    <a:lnTo>
                      <a:pt x="328" y="221"/>
                    </a:lnTo>
                    <a:lnTo>
                      <a:pt x="330" y="224"/>
                    </a:lnTo>
                    <a:lnTo>
                      <a:pt x="332" y="228"/>
                    </a:lnTo>
                    <a:lnTo>
                      <a:pt x="332" y="232"/>
                    </a:lnTo>
                    <a:lnTo>
                      <a:pt x="333" y="237"/>
                    </a:lnTo>
                    <a:lnTo>
                      <a:pt x="334" y="241"/>
                    </a:lnTo>
                    <a:lnTo>
                      <a:pt x="335" y="244"/>
                    </a:lnTo>
                    <a:lnTo>
                      <a:pt x="335" y="249"/>
                    </a:lnTo>
                    <a:lnTo>
                      <a:pt x="335" y="253"/>
                    </a:lnTo>
                    <a:lnTo>
                      <a:pt x="335" y="258"/>
                    </a:lnTo>
                    <a:lnTo>
                      <a:pt x="334" y="261"/>
                    </a:lnTo>
                    <a:lnTo>
                      <a:pt x="334" y="265"/>
                    </a:lnTo>
                    <a:lnTo>
                      <a:pt x="333" y="270"/>
                    </a:lnTo>
                    <a:lnTo>
                      <a:pt x="332" y="274"/>
                    </a:lnTo>
                    <a:lnTo>
                      <a:pt x="331" y="277"/>
                    </a:lnTo>
                    <a:lnTo>
                      <a:pt x="330" y="282"/>
                    </a:lnTo>
                    <a:lnTo>
                      <a:pt x="328" y="285"/>
                    </a:lnTo>
                    <a:lnTo>
                      <a:pt x="326" y="289"/>
                    </a:lnTo>
                    <a:lnTo>
                      <a:pt x="325" y="293"/>
                    </a:lnTo>
                    <a:lnTo>
                      <a:pt x="322" y="297"/>
                    </a:lnTo>
                    <a:lnTo>
                      <a:pt x="320" y="300"/>
                    </a:lnTo>
                    <a:lnTo>
                      <a:pt x="317" y="303"/>
                    </a:lnTo>
                    <a:lnTo>
                      <a:pt x="315" y="307"/>
                    </a:lnTo>
                    <a:lnTo>
                      <a:pt x="312" y="310"/>
                    </a:lnTo>
                    <a:lnTo>
                      <a:pt x="309" y="313"/>
                    </a:lnTo>
                    <a:lnTo>
                      <a:pt x="306" y="316"/>
                    </a:lnTo>
                    <a:lnTo>
                      <a:pt x="302" y="319"/>
                    </a:lnTo>
                    <a:lnTo>
                      <a:pt x="299" y="321"/>
                    </a:lnTo>
                    <a:lnTo>
                      <a:pt x="294" y="324"/>
                    </a:lnTo>
                    <a:lnTo>
                      <a:pt x="291" y="326"/>
                    </a:lnTo>
                    <a:lnTo>
                      <a:pt x="286" y="329"/>
                    </a:lnTo>
                    <a:lnTo>
                      <a:pt x="283" y="331"/>
                    </a:lnTo>
                    <a:lnTo>
                      <a:pt x="279" y="332"/>
                    </a:lnTo>
                    <a:lnTo>
                      <a:pt x="274" y="334"/>
                    </a:lnTo>
                    <a:lnTo>
                      <a:pt x="271" y="335"/>
                    </a:lnTo>
                    <a:lnTo>
                      <a:pt x="266" y="336"/>
                    </a:lnTo>
                    <a:lnTo>
                      <a:pt x="262" y="336"/>
                    </a:lnTo>
                    <a:lnTo>
                      <a:pt x="257" y="337"/>
                    </a:lnTo>
                    <a:lnTo>
                      <a:pt x="253" y="338"/>
                    </a:lnTo>
                    <a:lnTo>
                      <a:pt x="248" y="338"/>
                    </a:lnTo>
                    <a:lnTo>
                      <a:pt x="244" y="338"/>
                    </a:lnTo>
                    <a:lnTo>
                      <a:pt x="241" y="338"/>
                    </a:lnTo>
                    <a:lnTo>
                      <a:pt x="236" y="337"/>
                    </a:lnTo>
                    <a:lnTo>
                      <a:pt x="232" y="337"/>
                    </a:lnTo>
                    <a:lnTo>
                      <a:pt x="227" y="336"/>
                    </a:lnTo>
                    <a:lnTo>
                      <a:pt x="223" y="336"/>
                    </a:lnTo>
                    <a:lnTo>
                      <a:pt x="218" y="335"/>
                    </a:lnTo>
                    <a:lnTo>
                      <a:pt x="215" y="333"/>
                    </a:lnTo>
                    <a:lnTo>
                      <a:pt x="210" y="331"/>
                    </a:lnTo>
                    <a:lnTo>
                      <a:pt x="207" y="330"/>
                    </a:lnTo>
                    <a:lnTo>
                      <a:pt x="203" y="328"/>
                    </a:lnTo>
                    <a:lnTo>
                      <a:pt x="199" y="326"/>
                    </a:lnTo>
                    <a:lnTo>
                      <a:pt x="195" y="324"/>
                    </a:lnTo>
                    <a:lnTo>
                      <a:pt x="192" y="321"/>
                    </a:lnTo>
                    <a:lnTo>
                      <a:pt x="188" y="319"/>
                    </a:lnTo>
                    <a:lnTo>
                      <a:pt x="185" y="316"/>
                    </a:lnTo>
                    <a:lnTo>
                      <a:pt x="182" y="313"/>
                    </a:lnTo>
                    <a:lnTo>
                      <a:pt x="179" y="310"/>
                    </a:lnTo>
                    <a:lnTo>
                      <a:pt x="176" y="307"/>
                    </a:lnTo>
                    <a:lnTo>
                      <a:pt x="173" y="303"/>
                    </a:lnTo>
                    <a:lnTo>
                      <a:pt x="171" y="300"/>
                    </a:lnTo>
                    <a:lnTo>
                      <a:pt x="0" y="159"/>
                    </a:lnTo>
                    <a:lnTo>
                      <a:pt x="4" y="150"/>
                    </a:lnTo>
                    <a:lnTo>
                      <a:pt x="8" y="142"/>
                    </a:lnTo>
                    <a:lnTo>
                      <a:pt x="12" y="134"/>
                    </a:lnTo>
                    <a:lnTo>
                      <a:pt x="17" y="126"/>
                    </a:lnTo>
                    <a:lnTo>
                      <a:pt x="22" y="118"/>
                    </a:lnTo>
                    <a:lnTo>
                      <a:pt x="27" y="110"/>
                    </a:lnTo>
                    <a:lnTo>
                      <a:pt x="33" y="102"/>
                    </a:lnTo>
                    <a:lnTo>
                      <a:pt x="39" y="96"/>
                    </a:lnTo>
                    <a:lnTo>
                      <a:pt x="45" y="88"/>
                    </a:lnTo>
                    <a:lnTo>
                      <a:pt x="51" y="81"/>
                    </a:lnTo>
                    <a:lnTo>
                      <a:pt x="58" y="74"/>
                    </a:lnTo>
                    <a:lnTo>
                      <a:pt x="65" y="68"/>
                    </a:lnTo>
                    <a:lnTo>
                      <a:pt x="73" y="62"/>
                    </a:lnTo>
                    <a:lnTo>
                      <a:pt x="80" y="56"/>
                    </a:lnTo>
                    <a:lnTo>
                      <a:pt x="88" y="50"/>
                    </a:lnTo>
                    <a:lnTo>
                      <a:pt x="95" y="45"/>
                    </a:lnTo>
                    <a:lnTo>
                      <a:pt x="103" y="40"/>
                    </a:lnTo>
                    <a:lnTo>
                      <a:pt x="111" y="35"/>
                    </a:lnTo>
                    <a:lnTo>
                      <a:pt x="120" y="30"/>
                    </a:lnTo>
                    <a:lnTo>
                      <a:pt x="128" y="25"/>
                    </a:lnTo>
                    <a:lnTo>
                      <a:pt x="137" y="22"/>
                    </a:lnTo>
                    <a:lnTo>
                      <a:pt x="147" y="18"/>
                    </a:lnTo>
                    <a:lnTo>
                      <a:pt x="156" y="14"/>
                    </a:lnTo>
                    <a:lnTo>
                      <a:pt x="164" y="12"/>
                    </a:lnTo>
                    <a:lnTo>
                      <a:pt x="174" y="9"/>
                    </a:lnTo>
                    <a:lnTo>
                      <a:pt x="185" y="7"/>
                    </a:lnTo>
                    <a:lnTo>
                      <a:pt x="194" y="5"/>
                    </a:lnTo>
                    <a:lnTo>
                      <a:pt x="204" y="3"/>
                    </a:lnTo>
                    <a:lnTo>
                      <a:pt x="214" y="2"/>
                    </a:lnTo>
                    <a:lnTo>
                      <a:pt x="224" y="1"/>
                    </a:lnTo>
                    <a:lnTo>
                      <a:pt x="234" y="0"/>
                    </a:lnTo>
                    <a:lnTo>
                      <a:pt x="245" y="0"/>
                    </a:lnTo>
                    <a:lnTo>
                      <a:pt x="320" y="205"/>
                    </a:lnTo>
                  </a:path>
                </a:pathLst>
              </a:custGeom>
              <a:solidFill>
                <a:srgbClr val="F1ED3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60" name="Freeform 144"/>
              <p:cNvSpPr>
                <a:spLocks/>
              </p:cNvSpPr>
              <p:nvPr/>
            </p:nvSpPr>
            <p:spPr bwMode="auto">
              <a:xfrm>
                <a:off x="2639" y="2020"/>
                <a:ext cx="336" cy="339"/>
              </a:xfrm>
              <a:custGeom>
                <a:avLst/>
                <a:gdLst>
                  <a:gd name="T0" fmla="*/ 323 w 336"/>
                  <a:gd name="T1" fmla="*/ 209 h 339"/>
                  <a:gd name="T2" fmla="*/ 326 w 336"/>
                  <a:gd name="T3" fmla="*/ 216 h 339"/>
                  <a:gd name="T4" fmla="*/ 330 w 336"/>
                  <a:gd name="T5" fmla="*/ 224 h 339"/>
                  <a:gd name="T6" fmla="*/ 332 w 336"/>
                  <a:gd name="T7" fmla="*/ 232 h 339"/>
                  <a:gd name="T8" fmla="*/ 334 w 336"/>
                  <a:gd name="T9" fmla="*/ 241 h 339"/>
                  <a:gd name="T10" fmla="*/ 335 w 336"/>
                  <a:gd name="T11" fmla="*/ 249 h 339"/>
                  <a:gd name="T12" fmla="*/ 335 w 336"/>
                  <a:gd name="T13" fmla="*/ 258 h 339"/>
                  <a:gd name="T14" fmla="*/ 334 w 336"/>
                  <a:gd name="T15" fmla="*/ 265 h 339"/>
                  <a:gd name="T16" fmla="*/ 332 w 336"/>
                  <a:gd name="T17" fmla="*/ 274 h 339"/>
                  <a:gd name="T18" fmla="*/ 330 w 336"/>
                  <a:gd name="T19" fmla="*/ 282 h 339"/>
                  <a:gd name="T20" fmla="*/ 326 w 336"/>
                  <a:gd name="T21" fmla="*/ 289 h 339"/>
                  <a:gd name="T22" fmla="*/ 322 w 336"/>
                  <a:gd name="T23" fmla="*/ 297 h 339"/>
                  <a:gd name="T24" fmla="*/ 317 w 336"/>
                  <a:gd name="T25" fmla="*/ 303 h 339"/>
                  <a:gd name="T26" fmla="*/ 312 w 336"/>
                  <a:gd name="T27" fmla="*/ 310 h 339"/>
                  <a:gd name="T28" fmla="*/ 306 w 336"/>
                  <a:gd name="T29" fmla="*/ 316 h 339"/>
                  <a:gd name="T30" fmla="*/ 299 w 336"/>
                  <a:gd name="T31" fmla="*/ 321 h 339"/>
                  <a:gd name="T32" fmla="*/ 291 w 336"/>
                  <a:gd name="T33" fmla="*/ 326 h 339"/>
                  <a:gd name="T34" fmla="*/ 283 w 336"/>
                  <a:gd name="T35" fmla="*/ 331 h 339"/>
                  <a:gd name="T36" fmla="*/ 274 w 336"/>
                  <a:gd name="T37" fmla="*/ 334 h 339"/>
                  <a:gd name="T38" fmla="*/ 266 w 336"/>
                  <a:gd name="T39" fmla="*/ 336 h 339"/>
                  <a:gd name="T40" fmla="*/ 257 w 336"/>
                  <a:gd name="T41" fmla="*/ 337 h 339"/>
                  <a:gd name="T42" fmla="*/ 248 w 336"/>
                  <a:gd name="T43" fmla="*/ 338 h 339"/>
                  <a:gd name="T44" fmla="*/ 241 w 336"/>
                  <a:gd name="T45" fmla="*/ 338 h 339"/>
                  <a:gd name="T46" fmla="*/ 232 w 336"/>
                  <a:gd name="T47" fmla="*/ 337 h 339"/>
                  <a:gd name="T48" fmla="*/ 223 w 336"/>
                  <a:gd name="T49" fmla="*/ 336 h 339"/>
                  <a:gd name="T50" fmla="*/ 215 w 336"/>
                  <a:gd name="T51" fmla="*/ 333 h 339"/>
                  <a:gd name="T52" fmla="*/ 207 w 336"/>
                  <a:gd name="T53" fmla="*/ 330 h 339"/>
                  <a:gd name="T54" fmla="*/ 199 w 336"/>
                  <a:gd name="T55" fmla="*/ 326 h 339"/>
                  <a:gd name="T56" fmla="*/ 192 w 336"/>
                  <a:gd name="T57" fmla="*/ 321 h 339"/>
                  <a:gd name="T58" fmla="*/ 185 w 336"/>
                  <a:gd name="T59" fmla="*/ 316 h 339"/>
                  <a:gd name="T60" fmla="*/ 179 w 336"/>
                  <a:gd name="T61" fmla="*/ 310 h 339"/>
                  <a:gd name="T62" fmla="*/ 173 w 336"/>
                  <a:gd name="T63" fmla="*/ 303 h 339"/>
                  <a:gd name="T64" fmla="*/ 0 w 336"/>
                  <a:gd name="T65" fmla="*/ 159 h 339"/>
                  <a:gd name="T66" fmla="*/ 8 w 336"/>
                  <a:gd name="T67" fmla="*/ 142 h 339"/>
                  <a:gd name="T68" fmla="*/ 17 w 336"/>
                  <a:gd name="T69" fmla="*/ 126 h 339"/>
                  <a:gd name="T70" fmla="*/ 27 w 336"/>
                  <a:gd name="T71" fmla="*/ 110 h 339"/>
                  <a:gd name="T72" fmla="*/ 39 w 336"/>
                  <a:gd name="T73" fmla="*/ 96 h 339"/>
                  <a:gd name="T74" fmla="*/ 51 w 336"/>
                  <a:gd name="T75" fmla="*/ 81 h 339"/>
                  <a:gd name="T76" fmla="*/ 65 w 336"/>
                  <a:gd name="T77" fmla="*/ 68 h 339"/>
                  <a:gd name="T78" fmla="*/ 80 w 336"/>
                  <a:gd name="T79" fmla="*/ 56 h 339"/>
                  <a:gd name="T80" fmla="*/ 95 w 336"/>
                  <a:gd name="T81" fmla="*/ 45 h 339"/>
                  <a:gd name="T82" fmla="*/ 111 w 336"/>
                  <a:gd name="T83" fmla="*/ 35 h 339"/>
                  <a:gd name="T84" fmla="*/ 128 w 336"/>
                  <a:gd name="T85" fmla="*/ 25 h 339"/>
                  <a:gd name="T86" fmla="*/ 147 w 336"/>
                  <a:gd name="T87" fmla="*/ 18 h 339"/>
                  <a:gd name="T88" fmla="*/ 164 w 336"/>
                  <a:gd name="T89" fmla="*/ 12 h 339"/>
                  <a:gd name="T90" fmla="*/ 185 w 336"/>
                  <a:gd name="T91" fmla="*/ 7 h 339"/>
                  <a:gd name="T92" fmla="*/ 204 w 336"/>
                  <a:gd name="T93" fmla="*/ 3 h 339"/>
                  <a:gd name="T94" fmla="*/ 224 w 336"/>
                  <a:gd name="T95" fmla="*/ 1 h 339"/>
                  <a:gd name="T96" fmla="*/ 245 w 336"/>
                  <a:gd name="T97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6" h="339">
                    <a:moveTo>
                      <a:pt x="320" y="205"/>
                    </a:moveTo>
                    <a:lnTo>
                      <a:pt x="323" y="209"/>
                    </a:lnTo>
                    <a:lnTo>
                      <a:pt x="325" y="212"/>
                    </a:lnTo>
                    <a:lnTo>
                      <a:pt x="326" y="216"/>
                    </a:lnTo>
                    <a:lnTo>
                      <a:pt x="328" y="221"/>
                    </a:lnTo>
                    <a:lnTo>
                      <a:pt x="330" y="224"/>
                    </a:lnTo>
                    <a:lnTo>
                      <a:pt x="332" y="228"/>
                    </a:lnTo>
                    <a:lnTo>
                      <a:pt x="332" y="232"/>
                    </a:lnTo>
                    <a:lnTo>
                      <a:pt x="333" y="237"/>
                    </a:lnTo>
                    <a:lnTo>
                      <a:pt x="334" y="241"/>
                    </a:lnTo>
                    <a:lnTo>
                      <a:pt x="335" y="244"/>
                    </a:lnTo>
                    <a:lnTo>
                      <a:pt x="335" y="249"/>
                    </a:lnTo>
                    <a:lnTo>
                      <a:pt x="335" y="253"/>
                    </a:lnTo>
                    <a:lnTo>
                      <a:pt x="335" y="258"/>
                    </a:lnTo>
                    <a:lnTo>
                      <a:pt x="334" y="261"/>
                    </a:lnTo>
                    <a:lnTo>
                      <a:pt x="334" y="265"/>
                    </a:lnTo>
                    <a:lnTo>
                      <a:pt x="333" y="270"/>
                    </a:lnTo>
                    <a:lnTo>
                      <a:pt x="332" y="274"/>
                    </a:lnTo>
                    <a:lnTo>
                      <a:pt x="331" y="277"/>
                    </a:lnTo>
                    <a:lnTo>
                      <a:pt x="330" y="282"/>
                    </a:lnTo>
                    <a:lnTo>
                      <a:pt x="328" y="285"/>
                    </a:lnTo>
                    <a:lnTo>
                      <a:pt x="326" y="289"/>
                    </a:lnTo>
                    <a:lnTo>
                      <a:pt x="325" y="293"/>
                    </a:lnTo>
                    <a:lnTo>
                      <a:pt x="322" y="297"/>
                    </a:lnTo>
                    <a:lnTo>
                      <a:pt x="320" y="300"/>
                    </a:lnTo>
                    <a:lnTo>
                      <a:pt x="317" y="303"/>
                    </a:lnTo>
                    <a:lnTo>
                      <a:pt x="315" y="307"/>
                    </a:lnTo>
                    <a:lnTo>
                      <a:pt x="312" y="310"/>
                    </a:lnTo>
                    <a:lnTo>
                      <a:pt x="309" y="313"/>
                    </a:lnTo>
                    <a:lnTo>
                      <a:pt x="306" y="316"/>
                    </a:lnTo>
                    <a:lnTo>
                      <a:pt x="302" y="319"/>
                    </a:lnTo>
                    <a:lnTo>
                      <a:pt x="299" y="321"/>
                    </a:lnTo>
                    <a:lnTo>
                      <a:pt x="294" y="324"/>
                    </a:lnTo>
                    <a:lnTo>
                      <a:pt x="291" y="326"/>
                    </a:lnTo>
                    <a:lnTo>
                      <a:pt x="286" y="329"/>
                    </a:lnTo>
                    <a:lnTo>
                      <a:pt x="283" y="331"/>
                    </a:lnTo>
                    <a:lnTo>
                      <a:pt x="279" y="332"/>
                    </a:lnTo>
                    <a:lnTo>
                      <a:pt x="274" y="334"/>
                    </a:lnTo>
                    <a:lnTo>
                      <a:pt x="271" y="335"/>
                    </a:lnTo>
                    <a:lnTo>
                      <a:pt x="266" y="336"/>
                    </a:lnTo>
                    <a:lnTo>
                      <a:pt x="262" y="336"/>
                    </a:lnTo>
                    <a:lnTo>
                      <a:pt x="257" y="337"/>
                    </a:lnTo>
                    <a:lnTo>
                      <a:pt x="253" y="338"/>
                    </a:lnTo>
                    <a:lnTo>
                      <a:pt x="248" y="338"/>
                    </a:lnTo>
                    <a:lnTo>
                      <a:pt x="244" y="338"/>
                    </a:lnTo>
                    <a:lnTo>
                      <a:pt x="241" y="338"/>
                    </a:lnTo>
                    <a:lnTo>
                      <a:pt x="236" y="337"/>
                    </a:lnTo>
                    <a:lnTo>
                      <a:pt x="232" y="337"/>
                    </a:lnTo>
                    <a:lnTo>
                      <a:pt x="227" y="336"/>
                    </a:lnTo>
                    <a:lnTo>
                      <a:pt x="223" y="336"/>
                    </a:lnTo>
                    <a:lnTo>
                      <a:pt x="218" y="335"/>
                    </a:lnTo>
                    <a:lnTo>
                      <a:pt x="215" y="333"/>
                    </a:lnTo>
                    <a:lnTo>
                      <a:pt x="210" y="331"/>
                    </a:lnTo>
                    <a:lnTo>
                      <a:pt x="207" y="330"/>
                    </a:lnTo>
                    <a:lnTo>
                      <a:pt x="203" y="328"/>
                    </a:lnTo>
                    <a:lnTo>
                      <a:pt x="199" y="326"/>
                    </a:lnTo>
                    <a:lnTo>
                      <a:pt x="195" y="324"/>
                    </a:lnTo>
                    <a:lnTo>
                      <a:pt x="192" y="321"/>
                    </a:lnTo>
                    <a:lnTo>
                      <a:pt x="188" y="319"/>
                    </a:lnTo>
                    <a:lnTo>
                      <a:pt x="185" y="316"/>
                    </a:lnTo>
                    <a:lnTo>
                      <a:pt x="182" y="313"/>
                    </a:lnTo>
                    <a:lnTo>
                      <a:pt x="179" y="310"/>
                    </a:lnTo>
                    <a:lnTo>
                      <a:pt x="176" y="307"/>
                    </a:lnTo>
                    <a:lnTo>
                      <a:pt x="173" y="303"/>
                    </a:lnTo>
                    <a:lnTo>
                      <a:pt x="171" y="300"/>
                    </a:lnTo>
                    <a:lnTo>
                      <a:pt x="0" y="159"/>
                    </a:lnTo>
                    <a:lnTo>
                      <a:pt x="4" y="150"/>
                    </a:lnTo>
                    <a:lnTo>
                      <a:pt x="8" y="142"/>
                    </a:lnTo>
                    <a:lnTo>
                      <a:pt x="12" y="134"/>
                    </a:lnTo>
                    <a:lnTo>
                      <a:pt x="17" y="126"/>
                    </a:lnTo>
                    <a:lnTo>
                      <a:pt x="22" y="118"/>
                    </a:lnTo>
                    <a:lnTo>
                      <a:pt x="27" y="110"/>
                    </a:lnTo>
                    <a:lnTo>
                      <a:pt x="33" y="102"/>
                    </a:lnTo>
                    <a:lnTo>
                      <a:pt x="39" y="96"/>
                    </a:lnTo>
                    <a:lnTo>
                      <a:pt x="45" y="88"/>
                    </a:lnTo>
                    <a:lnTo>
                      <a:pt x="51" y="81"/>
                    </a:lnTo>
                    <a:lnTo>
                      <a:pt x="58" y="74"/>
                    </a:lnTo>
                    <a:lnTo>
                      <a:pt x="65" y="68"/>
                    </a:lnTo>
                    <a:lnTo>
                      <a:pt x="73" y="62"/>
                    </a:lnTo>
                    <a:lnTo>
                      <a:pt x="80" y="56"/>
                    </a:lnTo>
                    <a:lnTo>
                      <a:pt x="88" y="50"/>
                    </a:lnTo>
                    <a:lnTo>
                      <a:pt x="95" y="45"/>
                    </a:lnTo>
                    <a:lnTo>
                      <a:pt x="103" y="40"/>
                    </a:lnTo>
                    <a:lnTo>
                      <a:pt x="111" y="35"/>
                    </a:lnTo>
                    <a:lnTo>
                      <a:pt x="120" y="30"/>
                    </a:lnTo>
                    <a:lnTo>
                      <a:pt x="128" y="25"/>
                    </a:lnTo>
                    <a:lnTo>
                      <a:pt x="137" y="22"/>
                    </a:lnTo>
                    <a:lnTo>
                      <a:pt x="147" y="18"/>
                    </a:lnTo>
                    <a:lnTo>
                      <a:pt x="156" y="14"/>
                    </a:lnTo>
                    <a:lnTo>
                      <a:pt x="164" y="12"/>
                    </a:lnTo>
                    <a:lnTo>
                      <a:pt x="174" y="9"/>
                    </a:lnTo>
                    <a:lnTo>
                      <a:pt x="185" y="7"/>
                    </a:lnTo>
                    <a:lnTo>
                      <a:pt x="194" y="5"/>
                    </a:lnTo>
                    <a:lnTo>
                      <a:pt x="204" y="3"/>
                    </a:lnTo>
                    <a:lnTo>
                      <a:pt x="214" y="2"/>
                    </a:lnTo>
                    <a:lnTo>
                      <a:pt x="224" y="1"/>
                    </a:lnTo>
                    <a:lnTo>
                      <a:pt x="234" y="0"/>
                    </a:lnTo>
                    <a:lnTo>
                      <a:pt x="245" y="0"/>
                    </a:lnTo>
                    <a:lnTo>
                      <a:pt x="320" y="205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61" name="Freeform 145"/>
              <p:cNvSpPr>
                <a:spLocks/>
              </p:cNvSpPr>
              <p:nvPr/>
            </p:nvSpPr>
            <p:spPr bwMode="auto">
              <a:xfrm>
                <a:off x="2597" y="1946"/>
                <a:ext cx="431" cy="463"/>
              </a:xfrm>
              <a:custGeom>
                <a:avLst/>
                <a:gdLst>
                  <a:gd name="T0" fmla="*/ 286 w 431"/>
                  <a:gd name="T1" fmla="*/ 75 h 463"/>
                  <a:gd name="T2" fmla="*/ 246 w 431"/>
                  <a:gd name="T3" fmla="*/ 78 h 463"/>
                  <a:gd name="T4" fmla="*/ 207 w 431"/>
                  <a:gd name="T5" fmla="*/ 87 h 463"/>
                  <a:gd name="T6" fmla="*/ 170 w 431"/>
                  <a:gd name="T7" fmla="*/ 100 h 463"/>
                  <a:gd name="T8" fmla="*/ 138 w 431"/>
                  <a:gd name="T9" fmla="*/ 119 h 463"/>
                  <a:gd name="T10" fmla="*/ 108 w 431"/>
                  <a:gd name="T11" fmla="*/ 142 h 463"/>
                  <a:gd name="T12" fmla="*/ 81 w 431"/>
                  <a:gd name="T13" fmla="*/ 170 h 463"/>
                  <a:gd name="T14" fmla="*/ 60 w 431"/>
                  <a:gd name="T15" fmla="*/ 200 h 463"/>
                  <a:gd name="T16" fmla="*/ 42 w 431"/>
                  <a:gd name="T17" fmla="*/ 233 h 463"/>
                  <a:gd name="T18" fmla="*/ 221 w 431"/>
                  <a:gd name="T19" fmla="*/ 383 h 463"/>
                  <a:gd name="T20" fmla="*/ 234 w 431"/>
                  <a:gd name="T21" fmla="*/ 394 h 463"/>
                  <a:gd name="T22" fmla="*/ 249 w 431"/>
                  <a:gd name="T23" fmla="*/ 403 h 463"/>
                  <a:gd name="T24" fmla="*/ 265 w 431"/>
                  <a:gd name="T25" fmla="*/ 408 h 463"/>
                  <a:gd name="T26" fmla="*/ 282 w 431"/>
                  <a:gd name="T27" fmla="*/ 411 h 463"/>
                  <a:gd name="T28" fmla="*/ 299 w 431"/>
                  <a:gd name="T29" fmla="*/ 410 h 463"/>
                  <a:gd name="T30" fmla="*/ 316 w 431"/>
                  <a:gd name="T31" fmla="*/ 406 h 463"/>
                  <a:gd name="T32" fmla="*/ 332 w 431"/>
                  <a:gd name="T33" fmla="*/ 400 h 463"/>
                  <a:gd name="T34" fmla="*/ 347 w 431"/>
                  <a:gd name="T35" fmla="*/ 389 h 463"/>
                  <a:gd name="T36" fmla="*/ 359 w 431"/>
                  <a:gd name="T37" fmla="*/ 376 h 463"/>
                  <a:gd name="T38" fmla="*/ 367 w 431"/>
                  <a:gd name="T39" fmla="*/ 363 h 463"/>
                  <a:gd name="T40" fmla="*/ 374 w 431"/>
                  <a:gd name="T41" fmla="*/ 347 h 463"/>
                  <a:gd name="T42" fmla="*/ 376 w 431"/>
                  <a:gd name="T43" fmla="*/ 331 h 463"/>
                  <a:gd name="T44" fmla="*/ 375 w 431"/>
                  <a:gd name="T45" fmla="*/ 315 h 463"/>
                  <a:gd name="T46" fmla="*/ 371 w 431"/>
                  <a:gd name="T47" fmla="*/ 298 h 463"/>
                  <a:gd name="T48" fmla="*/ 364 w 431"/>
                  <a:gd name="T49" fmla="*/ 283 h 463"/>
                  <a:gd name="T50" fmla="*/ 342 w 431"/>
                  <a:gd name="T51" fmla="*/ 199 h 463"/>
                  <a:gd name="T52" fmla="*/ 361 w 431"/>
                  <a:gd name="T53" fmla="*/ 209 h 463"/>
                  <a:gd name="T54" fmla="*/ 380 w 431"/>
                  <a:gd name="T55" fmla="*/ 222 h 463"/>
                  <a:gd name="T56" fmla="*/ 395 w 431"/>
                  <a:gd name="T57" fmla="*/ 236 h 463"/>
                  <a:gd name="T58" fmla="*/ 408 w 431"/>
                  <a:gd name="T59" fmla="*/ 254 h 463"/>
                  <a:gd name="T60" fmla="*/ 419 w 431"/>
                  <a:gd name="T61" fmla="*/ 272 h 463"/>
                  <a:gd name="T62" fmla="*/ 426 w 431"/>
                  <a:gd name="T63" fmla="*/ 293 h 463"/>
                  <a:gd name="T64" fmla="*/ 429 w 431"/>
                  <a:gd name="T65" fmla="*/ 315 h 463"/>
                  <a:gd name="T66" fmla="*/ 429 w 431"/>
                  <a:gd name="T67" fmla="*/ 340 h 463"/>
                  <a:gd name="T68" fmla="*/ 424 w 431"/>
                  <a:gd name="T69" fmla="*/ 366 h 463"/>
                  <a:gd name="T70" fmla="*/ 412 w 431"/>
                  <a:gd name="T71" fmla="*/ 390 h 463"/>
                  <a:gd name="T72" fmla="*/ 397 w 431"/>
                  <a:gd name="T73" fmla="*/ 412 h 463"/>
                  <a:gd name="T74" fmla="*/ 378 w 431"/>
                  <a:gd name="T75" fmla="*/ 431 h 463"/>
                  <a:gd name="T76" fmla="*/ 355 w 431"/>
                  <a:gd name="T77" fmla="*/ 446 h 463"/>
                  <a:gd name="T78" fmla="*/ 329 w 431"/>
                  <a:gd name="T79" fmla="*/ 456 h 463"/>
                  <a:gd name="T80" fmla="*/ 302 w 431"/>
                  <a:gd name="T81" fmla="*/ 461 h 463"/>
                  <a:gd name="T82" fmla="*/ 275 w 431"/>
                  <a:gd name="T83" fmla="*/ 461 h 463"/>
                  <a:gd name="T84" fmla="*/ 251 w 431"/>
                  <a:gd name="T85" fmla="*/ 458 h 463"/>
                  <a:gd name="T86" fmla="*/ 229 w 431"/>
                  <a:gd name="T87" fmla="*/ 450 h 463"/>
                  <a:gd name="T88" fmla="*/ 208 w 431"/>
                  <a:gd name="T89" fmla="*/ 439 h 463"/>
                  <a:gd name="T90" fmla="*/ 190 w 431"/>
                  <a:gd name="T91" fmla="*/ 425 h 463"/>
                  <a:gd name="T92" fmla="*/ 174 w 431"/>
                  <a:gd name="T93" fmla="*/ 409 h 463"/>
                  <a:gd name="T94" fmla="*/ 161 w 431"/>
                  <a:gd name="T95" fmla="*/ 390 h 463"/>
                  <a:gd name="T96" fmla="*/ 152 w 431"/>
                  <a:gd name="T97" fmla="*/ 370 h 463"/>
                  <a:gd name="T98" fmla="*/ 78 w 431"/>
                  <a:gd name="T99" fmla="*/ 358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1" h="463">
                    <a:moveTo>
                      <a:pt x="41" y="0"/>
                    </a:moveTo>
                    <a:lnTo>
                      <a:pt x="322" y="0"/>
                    </a:lnTo>
                    <a:lnTo>
                      <a:pt x="322" y="170"/>
                    </a:lnTo>
                    <a:lnTo>
                      <a:pt x="286" y="75"/>
                    </a:lnTo>
                    <a:lnTo>
                      <a:pt x="276" y="75"/>
                    </a:lnTo>
                    <a:lnTo>
                      <a:pt x="266" y="76"/>
                    </a:lnTo>
                    <a:lnTo>
                      <a:pt x="255" y="77"/>
                    </a:lnTo>
                    <a:lnTo>
                      <a:pt x="246" y="78"/>
                    </a:lnTo>
                    <a:lnTo>
                      <a:pt x="236" y="79"/>
                    </a:lnTo>
                    <a:lnTo>
                      <a:pt x="226" y="82"/>
                    </a:lnTo>
                    <a:lnTo>
                      <a:pt x="216" y="83"/>
                    </a:lnTo>
                    <a:lnTo>
                      <a:pt x="207" y="87"/>
                    </a:lnTo>
                    <a:lnTo>
                      <a:pt x="198" y="89"/>
                    </a:lnTo>
                    <a:lnTo>
                      <a:pt x="189" y="93"/>
                    </a:lnTo>
                    <a:lnTo>
                      <a:pt x="179" y="96"/>
                    </a:lnTo>
                    <a:lnTo>
                      <a:pt x="170" y="100"/>
                    </a:lnTo>
                    <a:lnTo>
                      <a:pt x="163" y="105"/>
                    </a:lnTo>
                    <a:lnTo>
                      <a:pt x="154" y="110"/>
                    </a:lnTo>
                    <a:lnTo>
                      <a:pt x="146" y="115"/>
                    </a:lnTo>
                    <a:lnTo>
                      <a:pt x="138" y="119"/>
                    </a:lnTo>
                    <a:lnTo>
                      <a:pt x="130" y="125"/>
                    </a:lnTo>
                    <a:lnTo>
                      <a:pt x="122" y="130"/>
                    </a:lnTo>
                    <a:lnTo>
                      <a:pt x="115" y="136"/>
                    </a:lnTo>
                    <a:lnTo>
                      <a:pt x="108" y="142"/>
                    </a:lnTo>
                    <a:lnTo>
                      <a:pt x="101" y="148"/>
                    </a:lnTo>
                    <a:lnTo>
                      <a:pt x="95" y="155"/>
                    </a:lnTo>
                    <a:lnTo>
                      <a:pt x="87" y="162"/>
                    </a:lnTo>
                    <a:lnTo>
                      <a:pt x="81" y="170"/>
                    </a:lnTo>
                    <a:lnTo>
                      <a:pt x="75" y="176"/>
                    </a:lnTo>
                    <a:lnTo>
                      <a:pt x="70" y="184"/>
                    </a:lnTo>
                    <a:lnTo>
                      <a:pt x="64" y="191"/>
                    </a:lnTo>
                    <a:lnTo>
                      <a:pt x="60" y="200"/>
                    </a:lnTo>
                    <a:lnTo>
                      <a:pt x="55" y="207"/>
                    </a:lnTo>
                    <a:lnTo>
                      <a:pt x="50" y="216"/>
                    </a:lnTo>
                    <a:lnTo>
                      <a:pt x="47" y="224"/>
                    </a:lnTo>
                    <a:lnTo>
                      <a:pt x="42" y="233"/>
                    </a:lnTo>
                    <a:lnTo>
                      <a:pt x="212" y="373"/>
                    </a:lnTo>
                    <a:lnTo>
                      <a:pt x="215" y="376"/>
                    </a:lnTo>
                    <a:lnTo>
                      <a:pt x="217" y="380"/>
                    </a:lnTo>
                    <a:lnTo>
                      <a:pt x="221" y="383"/>
                    </a:lnTo>
                    <a:lnTo>
                      <a:pt x="223" y="386"/>
                    </a:lnTo>
                    <a:lnTo>
                      <a:pt x="227" y="389"/>
                    </a:lnTo>
                    <a:lnTo>
                      <a:pt x="231" y="391"/>
                    </a:lnTo>
                    <a:lnTo>
                      <a:pt x="234" y="394"/>
                    </a:lnTo>
                    <a:lnTo>
                      <a:pt x="238" y="397"/>
                    </a:lnTo>
                    <a:lnTo>
                      <a:pt x="241" y="399"/>
                    </a:lnTo>
                    <a:lnTo>
                      <a:pt x="245" y="401"/>
                    </a:lnTo>
                    <a:lnTo>
                      <a:pt x="249" y="403"/>
                    </a:lnTo>
                    <a:lnTo>
                      <a:pt x="253" y="405"/>
                    </a:lnTo>
                    <a:lnTo>
                      <a:pt x="257" y="406"/>
                    </a:lnTo>
                    <a:lnTo>
                      <a:pt x="261" y="407"/>
                    </a:lnTo>
                    <a:lnTo>
                      <a:pt x="265" y="408"/>
                    </a:lnTo>
                    <a:lnTo>
                      <a:pt x="269" y="409"/>
                    </a:lnTo>
                    <a:lnTo>
                      <a:pt x="274" y="410"/>
                    </a:lnTo>
                    <a:lnTo>
                      <a:pt x="277" y="411"/>
                    </a:lnTo>
                    <a:lnTo>
                      <a:pt x="282" y="411"/>
                    </a:lnTo>
                    <a:lnTo>
                      <a:pt x="286" y="411"/>
                    </a:lnTo>
                    <a:lnTo>
                      <a:pt x="291" y="411"/>
                    </a:lnTo>
                    <a:lnTo>
                      <a:pt x="295" y="411"/>
                    </a:lnTo>
                    <a:lnTo>
                      <a:pt x="299" y="410"/>
                    </a:lnTo>
                    <a:lnTo>
                      <a:pt x="304" y="410"/>
                    </a:lnTo>
                    <a:lnTo>
                      <a:pt x="308" y="409"/>
                    </a:lnTo>
                    <a:lnTo>
                      <a:pt x="312" y="407"/>
                    </a:lnTo>
                    <a:lnTo>
                      <a:pt x="316" y="406"/>
                    </a:lnTo>
                    <a:lnTo>
                      <a:pt x="321" y="405"/>
                    </a:lnTo>
                    <a:lnTo>
                      <a:pt x="324" y="403"/>
                    </a:lnTo>
                    <a:lnTo>
                      <a:pt x="329" y="401"/>
                    </a:lnTo>
                    <a:lnTo>
                      <a:pt x="332" y="400"/>
                    </a:lnTo>
                    <a:lnTo>
                      <a:pt x="336" y="397"/>
                    </a:lnTo>
                    <a:lnTo>
                      <a:pt x="340" y="394"/>
                    </a:lnTo>
                    <a:lnTo>
                      <a:pt x="344" y="391"/>
                    </a:lnTo>
                    <a:lnTo>
                      <a:pt x="347" y="389"/>
                    </a:lnTo>
                    <a:lnTo>
                      <a:pt x="351" y="386"/>
                    </a:lnTo>
                    <a:lnTo>
                      <a:pt x="353" y="383"/>
                    </a:lnTo>
                    <a:lnTo>
                      <a:pt x="356" y="380"/>
                    </a:lnTo>
                    <a:lnTo>
                      <a:pt x="359" y="376"/>
                    </a:lnTo>
                    <a:lnTo>
                      <a:pt x="361" y="373"/>
                    </a:lnTo>
                    <a:lnTo>
                      <a:pt x="364" y="369"/>
                    </a:lnTo>
                    <a:lnTo>
                      <a:pt x="366" y="366"/>
                    </a:lnTo>
                    <a:lnTo>
                      <a:pt x="367" y="363"/>
                    </a:lnTo>
                    <a:lnTo>
                      <a:pt x="369" y="358"/>
                    </a:lnTo>
                    <a:lnTo>
                      <a:pt x="371" y="354"/>
                    </a:lnTo>
                    <a:lnTo>
                      <a:pt x="372" y="351"/>
                    </a:lnTo>
                    <a:lnTo>
                      <a:pt x="374" y="347"/>
                    </a:lnTo>
                    <a:lnTo>
                      <a:pt x="374" y="343"/>
                    </a:lnTo>
                    <a:lnTo>
                      <a:pt x="375" y="339"/>
                    </a:lnTo>
                    <a:lnTo>
                      <a:pt x="376" y="335"/>
                    </a:lnTo>
                    <a:lnTo>
                      <a:pt x="376" y="331"/>
                    </a:lnTo>
                    <a:lnTo>
                      <a:pt x="376" y="326"/>
                    </a:lnTo>
                    <a:lnTo>
                      <a:pt x="376" y="322"/>
                    </a:lnTo>
                    <a:lnTo>
                      <a:pt x="376" y="318"/>
                    </a:lnTo>
                    <a:lnTo>
                      <a:pt x="375" y="315"/>
                    </a:lnTo>
                    <a:lnTo>
                      <a:pt x="375" y="310"/>
                    </a:lnTo>
                    <a:lnTo>
                      <a:pt x="374" y="306"/>
                    </a:lnTo>
                    <a:lnTo>
                      <a:pt x="373" y="302"/>
                    </a:lnTo>
                    <a:lnTo>
                      <a:pt x="371" y="298"/>
                    </a:lnTo>
                    <a:lnTo>
                      <a:pt x="370" y="294"/>
                    </a:lnTo>
                    <a:lnTo>
                      <a:pt x="368" y="290"/>
                    </a:lnTo>
                    <a:lnTo>
                      <a:pt x="367" y="286"/>
                    </a:lnTo>
                    <a:lnTo>
                      <a:pt x="364" y="283"/>
                    </a:lnTo>
                    <a:lnTo>
                      <a:pt x="361" y="278"/>
                    </a:lnTo>
                    <a:lnTo>
                      <a:pt x="331" y="196"/>
                    </a:lnTo>
                    <a:lnTo>
                      <a:pt x="336" y="197"/>
                    </a:lnTo>
                    <a:lnTo>
                      <a:pt x="342" y="199"/>
                    </a:lnTo>
                    <a:lnTo>
                      <a:pt x="347" y="202"/>
                    </a:lnTo>
                    <a:lnTo>
                      <a:pt x="352" y="204"/>
                    </a:lnTo>
                    <a:lnTo>
                      <a:pt x="357" y="207"/>
                    </a:lnTo>
                    <a:lnTo>
                      <a:pt x="361" y="209"/>
                    </a:lnTo>
                    <a:lnTo>
                      <a:pt x="366" y="212"/>
                    </a:lnTo>
                    <a:lnTo>
                      <a:pt x="370" y="215"/>
                    </a:lnTo>
                    <a:lnTo>
                      <a:pt x="375" y="218"/>
                    </a:lnTo>
                    <a:lnTo>
                      <a:pt x="380" y="222"/>
                    </a:lnTo>
                    <a:lnTo>
                      <a:pt x="383" y="225"/>
                    </a:lnTo>
                    <a:lnTo>
                      <a:pt x="388" y="229"/>
                    </a:lnTo>
                    <a:lnTo>
                      <a:pt x="391" y="233"/>
                    </a:lnTo>
                    <a:lnTo>
                      <a:pt x="395" y="236"/>
                    </a:lnTo>
                    <a:lnTo>
                      <a:pt x="398" y="240"/>
                    </a:lnTo>
                    <a:lnTo>
                      <a:pt x="402" y="245"/>
                    </a:lnTo>
                    <a:lnTo>
                      <a:pt x="405" y="249"/>
                    </a:lnTo>
                    <a:lnTo>
                      <a:pt x="408" y="254"/>
                    </a:lnTo>
                    <a:lnTo>
                      <a:pt x="412" y="258"/>
                    </a:lnTo>
                    <a:lnTo>
                      <a:pt x="414" y="263"/>
                    </a:lnTo>
                    <a:lnTo>
                      <a:pt x="416" y="267"/>
                    </a:lnTo>
                    <a:lnTo>
                      <a:pt x="419" y="272"/>
                    </a:lnTo>
                    <a:lnTo>
                      <a:pt x="420" y="277"/>
                    </a:lnTo>
                    <a:lnTo>
                      <a:pt x="423" y="283"/>
                    </a:lnTo>
                    <a:lnTo>
                      <a:pt x="424" y="288"/>
                    </a:lnTo>
                    <a:lnTo>
                      <a:pt x="426" y="293"/>
                    </a:lnTo>
                    <a:lnTo>
                      <a:pt x="427" y="299"/>
                    </a:lnTo>
                    <a:lnTo>
                      <a:pt x="428" y="304"/>
                    </a:lnTo>
                    <a:lnTo>
                      <a:pt x="429" y="309"/>
                    </a:lnTo>
                    <a:lnTo>
                      <a:pt x="429" y="315"/>
                    </a:lnTo>
                    <a:lnTo>
                      <a:pt x="430" y="320"/>
                    </a:lnTo>
                    <a:lnTo>
                      <a:pt x="430" y="326"/>
                    </a:lnTo>
                    <a:lnTo>
                      <a:pt x="430" y="333"/>
                    </a:lnTo>
                    <a:lnTo>
                      <a:pt x="429" y="340"/>
                    </a:lnTo>
                    <a:lnTo>
                      <a:pt x="428" y="347"/>
                    </a:lnTo>
                    <a:lnTo>
                      <a:pt x="427" y="353"/>
                    </a:lnTo>
                    <a:lnTo>
                      <a:pt x="426" y="359"/>
                    </a:lnTo>
                    <a:lnTo>
                      <a:pt x="424" y="366"/>
                    </a:lnTo>
                    <a:lnTo>
                      <a:pt x="421" y="373"/>
                    </a:lnTo>
                    <a:lnTo>
                      <a:pt x="419" y="379"/>
                    </a:lnTo>
                    <a:lnTo>
                      <a:pt x="416" y="385"/>
                    </a:lnTo>
                    <a:lnTo>
                      <a:pt x="412" y="390"/>
                    </a:lnTo>
                    <a:lnTo>
                      <a:pt x="409" y="396"/>
                    </a:lnTo>
                    <a:lnTo>
                      <a:pt x="405" y="402"/>
                    </a:lnTo>
                    <a:lnTo>
                      <a:pt x="402" y="407"/>
                    </a:lnTo>
                    <a:lnTo>
                      <a:pt x="397" y="412"/>
                    </a:lnTo>
                    <a:lnTo>
                      <a:pt x="393" y="417"/>
                    </a:lnTo>
                    <a:lnTo>
                      <a:pt x="388" y="422"/>
                    </a:lnTo>
                    <a:lnTo>
                      <a:pt x="383" y="427"/>
                    </a:lnTo>
                    <a:lnTo>
                      <a:pt x="378" y="431"/>
                    </a:lnTo>
                    <a:lnTo>
                      <a:pt x="372" y="435"/>
                    </a:lnTo>
                    <a:lnTo>
                      <a:pt x="367" y="439"/>
                    </a:lnTo>
                    <a:lnTo>
                      <a:pt x="361" y="443"/>
                    </a:lnTo>
                    <a:lnTo>
                      <a:pt x="355" y="446"/>
                    </a:lnTo>
                    <a:lnTo>
                      <a:pt x="349" y="449"/>
                    </a:lnTo>
                    <a:lnTo>
                      <a:pt x="343" y="451"/>
                    </a:lnTo>
                    <a:lnTo>
                      <a:pt x="336" y="454"/>
                    </a:lnTo>
                    <a:lnTo>
                      <a:pt x="329" y="456"/>
                    </a:lnTo>
                    <a:lnTo>
                      <a:pt x="322" y="458"/>
                    </a:lnTo>
                    <a:lnTo>
                      <a:pt x="316" y="460"/>
                    </a:lnTo>
                    <a:lnTo>
                      <a:pt x="309" y="460"/>
                    </a:lnTo>
                    <a:lnTo>
                      <a:pt x="302" y="461"/>
                    </a:lnTo>
                    <a:lnTo>
                      <a:pt x="294" y="462"/>
                    </a:lnTo>
                    <a:lnTo>
                      <a:pt x="287" y="462"/>
                    </a:lnTo>
                    <a:lnTo>
                      <a:pt x="281" y="462"/>
                    </a:lnTo>
                    <a:lnTo>
                      <a:pt x="275" y="461"/>
                    </a:lnTo>
                    <a:lnTo>
                      <a:pt x="268" y="461"/>
                    </a:lnTo>
                    <a:lnTo>
                      <a:pt x="262" y="460"/>
                    </a:lnTo>
                    <a:lnTo>
                      <a:pt x="256" y="459"/>
                    </a:lnTo>
                    <a:lnTo>
                      <a:pt x="251" y="458"/>
                    </a:lnTo>
                    <a:lnTo>
                      <a:pt x="245" y="456"/>
                    </a:lnTo>
                    <a:lnTo>
                      <a:pt x="239" y="455"/>
                    </a:lnTo>
                    <a:lnTo>
                      <a:pt x="234" y="452"/>
                    </a:lnTo>
                    <a:lnTo>
                      <a:pt x="229" y="450"/>
                    </a:lnTo>
                    <a:lnTo>
                      <a:pt x="223" y="448"/>
                    </a:lnTo>
                    <a:lnTo>
                      <a:pt x="218" y="445"/>
                    </a:lnTo>
                    <a:lnTo>
                      <a:pt x="213" y="443"/>
                    </a:lnTo>
                    <a:lnTo>
                      <a:pt x="208" y="439"/>
                    </a:lnTo>
                    <a:lnTo>
                      <a:pt x="203" y="436"/>
                    </a:lnTo>
                    <a:lnTo>
                      <a:pt x="199" y="433"/>
                    </a:lnTo>
                    <a:lnTo>
                      <a:pt x="194" y="429"/>
                    </a:lnTo>
                    <a:lnTo>
                      <a:pt x="190" y="425"/>
                    </a:lnTo>
                    <a:lnTo>
                      <a:pt x="185" y="422"/>
                    </a:lnTo>
                    <a:lnTo>
                      <a:pt x="181" y="417"/>
                    </a:lnTo>
                    <a:lnTo>
                      <a:pt x="178" y="413"/>
                    </a:lnTo>
                    <a:lnTo>
                      <a:pt x="174" y="409"/>
                    </a:lnTo>
                    <a:lnTo>
                      <a:pt x="170" y="405"/>
                    </a:lnTo>
                    <a:lnTo>
                      <a:pt x="167" y="400"/>
                    </a:lnTo>
                    <a:lnTo>
                      <a:pt x="164" y="396"/>
                    </a:lnTo>
                    <a:lnTo>
                      <a:pt x="161" y="390"/>
                    </a:lnTo>
                    <a:lnTo>
                      <a:pt x="158" y="385"/>
                    </a:lnTo>
                    <a:lnTo>
                      <a:pt x="156" y="380"/>
                    </a:lnTo>
                    <a:lnTo>
                      <a:pt x="154" y="375"/>
                    </a:lnTo>
                    <a:lnTo>
                      <a:pt x="152" y="370"/>
                    </a:lnTo>
                    <a:lnTo>
                      <a:pt x="149" y="364"/>
                    </a:lnTo>
                    <a:lnTo>
                      <a:pt x="148" y="358"/>
                    </a:lnTo>
                    <a:lnTo>
                      <a:pt x="76" y="358"/>
                    </a:lnTo>
                    <a:lnTo>
                      <a:pt x="78" y="358"/>
                    </a:lnTo>
                    <a:lnTo>
                      <a:pt x="0" y="298"/>
                    </a:lnTo>
                    <a:lnTo>
                      <a:pt x="41" y="243"/>
                    </a:lnTo>
                    <a:lnTo>
                      <a:pt x="41" y="0"/>
                    </a:lnTo>
                  </a:path>
                </a:pathLst>
              </a:custGeom>
              <a:solidFill>
                <a:srgbClr val="F5C70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62" name="Freeform 146"/>
              <p:cNvSpPr>
                <a:spLocks/>
              </p:cNvSpPr>
              <p:nvPr/>
            </p:nvSpPr>
            <p:spPr bwMode="auto">
              <a:xfrm>
                <a:off x="2597" y="1946"/>
                <a:ext cx="431" cy="463"/>
              </a:xfrm>
              <a:custGeom>
                <a:avLst/>
                <a:gdLst>
                  <a:gd name="T0" fmla="*/ 286 w 431"/>
                  <a:gd name="T1" fmla="*/ 75 h 463"/>
                  <a:gd name="T2" fmla="*/ 246 w 431"/>
                  <a:gd name="T3" fmla="*/ 78 h 463"/>
                  <a:gd name="T4" fmla="*/ 207 w 431"/>
                  <a:gd name="T5" fmla="*/ 87 h 463"/>
                  <a:gd name="T6" fmla="*/ 170 w 431"/>
                  <a:gd name="T7" fmla="*/ 100 h 463"/>
                  <a:gd name="T8" fmla="*/ 138 w 431"/>
                  <a:gd name="T9" fmla="*/ 119 h 463"/>
                  <a:gd name="T10" fmla="*/ 108 w 431"/>
                  <a:gd name="T11" fmla="*/ 142 h 463"/>
                  <a:gd name="T12" fmla="*/ 81 w 431"/>
                  <a:gd name="T13" fmla="*/ 170 h 463"/>
                  <a:gd name="T14" fmla="*/ 60 w 431"/>
                  <a:gd name="T15" fmla="*/ 200 h 463"/>
                  <a:gd name="T16" fmla="*/ 42 w 431"/>
                  <a:gd name="T17" fmla="*/ 233 h 463"/>
                  <a:gd name="T18" fmla="*/ 221 w 431"/>
                  <a:gd name="T19" fmla="*/ 383 h 463"/>
                  <a:gd name="T20" fmla="*/ 234 w 431"/>
                  <a:gd name="T21" fmla="*/ 394 h 463"/>
                  <a:gd name="T22" fmla="*/ 249 w 431"/>
                  <a:gd name="T23" fmla="*/ 403 h 463"/>
                  <a:gd name="T24" fmla="*/ 265 w 431"/>
                  <a:gd name="T25" fmla="*/ 408 h 463"/>
                  <a:gd name="T26" fmla="*/ 282 w 431"/>
                  <a:gd name="T27" fmla="*/ 411 h 463"/>
                  <a:gd name="T28" fmla="*/ 299 w 431"/>
                  <a:gd name="T29" fmla="*/ 410 h 463"/>
                  <a:gd name="T30" fmla="*/ 316 w 431"/>
                  <a:gd name="T31" fmla="*/ 406 h 463"/>
                  <a:gd name="T32" fmla="*/ 332 w 431"/>
                  <a:gd name="T33" fmla="*/ 400 h 463"/>
                  <a:gd name="T34" fmla="*/ 347 w 431"/>
                  <a:gd name="T35" fmla="*/ 389 h 463"/>
                  <a:gd name="T36" fmla="*/ 359 w 431"/>
                  <a:gd name="T37" fmla="*/ 376 h 463"/>
                  <a:gd name="T38" fmla="*/ 367 w 431"/>
                  <a:gd name="T39" fmla="*/ 363 h 463"/>
                  <a:gd name="T40" fmla="*/ 374 w 431"/>
                  <a:gd name="T41" fmla="*/ 347 h 463"/>
                  <a:gd name="T42" fmla="*/ 376 w 431"/>
                  <a:gd name="T43" fmla="*/ 331 h 463"/>
                  <a:gd name="T44" fmla="*/ 375 w 431"/>
                  <a:gd name="T45" fmla="*/ 315 h 463"/>
                  <a:gd name="T46" fmla="*/ 371 w 431"/>
                  <a:gd name="T47" fmla="*/ 298 h 463"/>
                  <a:gd name="T48" fmla="*/ 364 w 431"/>
                  <a:gd name="T49" fmla="*/ 283 h 463"/>
                  <a:gd name="T50" fmla="*/ 342 w 431"/>
                  <a:gd name="T51" fmla="*/ 199 h 463"/>
                  <a:gd name="T52" fmla="*/ 361 w 431"/>
                  <a:gd name="T53" fmla="*/ 209 h 463"/>
                  <a:gd name="T54" fmla="*/ 380 w 431"/>
                  <a:gd name="T55" fmla="*/ 222 h 463"/>
                  <a:gd name="T56" fmla="*/ 395 w 431"/>
                  <a:gd name="T57" fmla="*/ 236 h 463"/>
                  <a:gd name="T58" fmla="*/ 408 w 431"/>
                  <a:gd name="T59" fmla="*/ 254 h 463"/>
                  <a:gd name="T60" fmla="*/ 419 w 431"/>
                  <a:gd name="T61" fmla="*/ 272 h 463"/>
                  <a:gd name="T62" fmla="*/ 426 w 431"/>
                  <a:gd name="T63" fmla="*/ 293 h 463"/>
                  <a:gd name="T64" fmla="*/ 429 w 431"/>
                  <a:gd name="T65" fmla="*/ 315 h 463"/>
                  <a:gd name="T66" fmla="*/ 429 w 431"/>
                  <a:gd name="T67" fmla="*/ 340 h 463"/>
                  <a:gd name="T68" fmla="*/ 424 w 431"/>
                  <a:gd name="T69" fmla="*/ 366 h 463"/>
                  <a:gd name="T70" fmla="*/ 412 w 431"/>
                  <a:gd name="T71" fmla="*/ 390 h 463"/>
                  <a:gd name="T72" fmla="*/ 397 w 431"/>
                  <a:gd name="T73" fmla="*/ 412 h 463"/>
                  <a:gd name="T74" fmla="*/ 378 w 431"/>
                  <a:gd name="T75" fmla="*/ 431 h 463"/>
                  <a:gd name="T76" fmla="*/ 355 w 431"/>
                  <a:gd name="T77" fmla="*/ 446 h 463"/>
                  <a:gd name="T78" fmla="*/ 329 w 431"/>
                  <a:gd name="T79" fmla="*/ 456 h 463"/>
                  <a:gd name="T80" fmla="*/ 302 w 431"/>
                  <a:gd name="T81" fmla="*/ 461 h 463"/>
                  <a:gd name="T82" fmla="*/ 275 w 431"/>
                  <a:gd name="T83" fmla="*/ 461 h 463"/>
                  <a:gd name="T84" fmla="*/ 251 w 431"/>
                  <a:gd name="T85" fmla="*/ 458 h 463"/>
                  <a:gd name="T86" fmla="*/ 229 w 431"/>
                  <a:gd name="T87" fmla="*/ 450 h 463"/>
                  <a:gd name="T88" fmla="*/ 208 w 431"/>
                  <a:gd name="T89" fmla="*/ 439 h 463"/>
                  <a:gd name="T90" fmla="*/ 190 w 431"/>
                  <a:gd name="T91" fmla="*/ 425 h 463"/>
                  <a:gd name="T92" fmla="*/ 174 w 431"/>
                  <a:gd name="T93" fmla="*/ 409 h 463"/>
                  <a:gd name="T94" fmla="*/ 161 w 431"/>
                  <a:gd name="T95" fmla="*/ 390 h 463"/>
                  <a:gd name="T96" fmla="*/ 152 w 431"/>
                  <a:gd name="T97" fmla="*/ 370 h 463"/>
                  <a:gd name="T98" fmla="*/ 78 w 431"/>
                  <a:gd name="T99" fmla="*/ 358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1" h="463">
                    <a:moveTo>
                      <a:pt x="41" y="0"/>
                    </a:moveTo>
                    <a:lnTo>
                      <a:pt x="322" y="0"/>
                    </a:lnTo>
                    <a:lnTo>
                      <a:pt x="322" y="170"/>
                    </a:lnTo>
                    <a:lnTo>
                      <a:pt x="286" y="75"/>
                    </a:lnTo>
                    <a:lnTo>
                      <a:pt x="276" y="75"/>
                    </a:lnTo>
                    <a:lnTo>
                      <a:pt x="266" y="76"/>
                    </a:lnTo>
                    <a:lnTo>
                      <a:pt x="255" y="77"/>
                    </a:lnTo>
                    <a:lnTo>
                      <a:pt x="246" y="78"/>
                    </a:lnTo>
                    <a:lnTo>
                      <a:pt x="236" y="79"/>
                    </a:lnTo>
                    <a:lnTo>
                      <a:pt x="226" y="82"/>
                    </a:lnTo>
                    <a:lnTo>
                      <a:pt x="216" y="83"/>
                    </a:lnTo>
                    <a:lnTo>
                      <a:pt x="207" y="87"/>
                    </a:lnTo>
                    <a:lnTo>
                      <a:pt x="198" y="89"/>
                    </a:lnTo>
                    <a:lnTo>
                      <a:pt x="189" y="93"/>
                    </a:lnTo>
                    <a:lnTo>
                      <a:pt x="179" y="96"/>
                    </a:lnTo>
                    <a:lnTo>
                      <a:pt x="170" y="100"/>
                    </a:lnTo>
                    <a:lnTo>
                      <a:pt x="163" y="105"/>
                    </a:lnTo>
                    <a:lnTo>
                      <a:pt x="154" y="110"/>
                    </a:lnTo>
                    <a:lnTo>
                      <a:pt x="146" y="115"/>
                    </a:lnTo>
                    <a:lnTo>
                      <a:pt x="138" y="119"/>
                    </a:lnTo>
                    <a:lnTo>
                      <a:pt x="130" y="125"/>
                    </a:lnTo>
                    <a:lnTo>
                      <a:pt x="122" y="130"/>
                    </a:lnTo>
                    <a:lnTo>
                      <a:pt x="115" y="136"/>
                    </a:lnTo>
                    <a:lnTo>
                      <a:pt x="108" y="142"/>
                    </a:lnTo>
                    <a:lnTo>
                      <a:pt x="101" y="148"/>
                    </a:lnTo>
                    <a:lnTo>
                      <a:pt x="95" y="155"/>
                    </a:lnTo>
                    <a:lnTo>
                      <a:pt x="87" y="162"/>
                    </a:lnTo>
                    <a:lnTo>
                      <a:pt x="81" y="170"/>
                    </a:lnTo>
                    <a:lnTo>
                      <a:pt x="75" y="176"/>
                    </a:lnTo>
                    <a:lnTo>
                      <a:pt x="70" y="184"/>
                    </a:lnTo>
                    <a:lnTo>
                      <a:pt x="64" y="191"/>
                    </a:lnTo>
                    <a:lnTo>
                      <a:pt x="60" y="200"/>
                    </a:lnTo>
                    <a:lnTo>
                      <a:pt x="55" y="207"/>
                    </a:lnTo>
                    <a:lnTo>
                      <a:pt x="50" y="216"/>
                    </a:lnTo>
                    <a:lnTo>
                      <a:pt x="47" y="224"/>
                    </a:lnTo>
                    <a:lnTo>
                      <a:pt x="42" y="233"/>
                    </a:lnTo>
                    <a:lnTo>
                      <a:pt x="212" y="373"/>
                    </a:lnTo>
                    <a:lnTo>
                      <a:pt x="215" y="376"/>
                    </a:lnTo>
                    <a:lnTo>
                      <a:pt x="217" y="380"/>
                    </a:lnTo>
                    <a:lnTo>
                      <a:pt x="221" y="383"/>
                    </a:lnTo>
                    <a:lnTo>
                      <a:pt x="223" y="386"/>
                    </a:lnTo>
                    <a:lnTo>
                      <a:pt x="227" y="389"/>
                    </a:lnTo>
                    <a:lnTo>
                      <a:pt x="231" y="391"/>
                    </a:lnTo>
                    <a:lnTo>
                      <a:pt x="234" y="394"/>
                    </a:lnTo>
                    <a:lnTo>
                      <a:pt x="238" y="397"/>
                    </a:lnTo>
                    <a:lnTo>
                      <a:pt x="241" y="399"/>
                    </a:lnTo>
                    <a:lnTo>
                      <a:pt x="245" y="401"/>
                    </a:lnTo>
                    <a:lnTo>
                      <a:pt x="249" y="403"/>
                    </a:lnTo>
                    <a:lnTo>
                      <a:pt x="253" y="405"/>
                    </a:lnTo>
                    <a:lnTo>
                      <a:pt x="257" y="406"/>
                    </a:lnTo>
                    <a:lnTo>
                      <a:pt x="261" y="407"/>
                    </a:lnTo>
                    <a:lnTo>
                      <a:pt x="265" y="408"/>
                    </a:lnTo>
                    <a:lnTo>
                      <a:pt x="269" y="409"/>
                    </a:lnTo>
                    <a:lnTo>
                      <a:pt x="274" y="410"/>
                    </a:lnTo>
                    <a:lnTo>
                      <a:pt x="277" y="411"/>
                    </a:lnTo>
                    <a:lnTo>
                      <a:pt x="282" y="411"/>
                    </a:lnTo>
                    <a:lnTo>
                      <a:pt x="286" y="411"/>
                    </a:lnTo>
                    <a:lnTo>
                      <a:pt x="291" y="411"/>
                    </a:lnTo>
                    <a:lnTo>
                      <a:pt x="295" y="411"/>
                    </a:lnTo>
                    <a:lnTo>
                      <a:pt x="299" y="410"/>
                    </a:lnTo>
                    <a:lnTo>
                      <a:pt x="304" y="410"/>
                    </a:lnTo>
                    <a:lnTo>
                      <a:pt x="308" y="409"/>
                    </a:lnTo>
                    <a:lnTo>
                      <a:pt x="312" y="407"/>
                    </a:lnTo>
                    <a:lnTo>
                      <a:pt x="316" y="406"/>
                    </a:lnTo>
                    <a:lnTo>
                      <a:pt x="321" y="405"/>
                    </a:lnTo>
                    <a:lnTo>
                      <a:pt x="324" y="403"/>
                    </a:lnTo>
                    <a:lnTo>
                      <a:pt x="329" y="401"/>
                    </a:lnTo>
                    <a:lnTo>
                      <a:pt x="332" y="400"/>
                    </a:lnTo>
                    <a:lnTo>
                      <a:pt x="336" y="397"/>
                    </a:lnTo>
                    <a:lnTo>
                      <a:pt x="340" y="394"/>
                    </a:lnTo>
                    <a:lnTo>
                      <a:pt x="344" y="391"/>
                    </a:lnTo>
                    <a:lnTo>
                      <a:pt x="347" y="389"/>
                    </a:lnTo>
                    <a:lnTo>
                      <a:pt x="351" y="386"/>
                    </a:lnTo>
                    <a:lnTo>
                      <a:pt x="353" y="383"/>
                    </a:lnTo>
                    <a:lnTo>
                      <a:pt x="356" y="380"/>
                    </a:lnTo>
                    <a:lnTo>
                      <a:pt x="359" y="376"/>
                    </a:lnTo>
                    <a:lnTo>
                      <a:pt x="361" y="373"/>
                    </a:lnTo>
                    <a:lnTo>
                      <a:pt x="364" y="369"/>
                    </a:lnTo>
                    <a:lnTo>
                      <a:pt x="366" y="366"/>
                    </a:lnTo>
                    <a:lnTo>
                      <a:pt x="367" y="363"/>
                    </a:lnTo>
                    <a:lnTo>
                      <a:pt x="369" y="358"/>
                    </a:lnTo>
                    <a:lnTo>
                      <a:pt x="371" y="354"/>
                    </a:lnTo>
                    <a:lnTo>
                      <a:pt x="372" y="351"/>
                    </a:lnTo>
                    <a:lnTo>
                      <a:pt x="374" y="347"/>
                    </a:lnTo>
                    <a:lnTo>
                      <a:pt x="374" y="343"/>
                    </a:lnTo>
                    <a:lnTo>
                      <a:pt x="375" y="339"/>
                    </a:lnTo>
                    <a:lnTo>
                      <a:pt x="376" y="335"/>
                    </a:lnTo>
                    <a:lnTo>
                      <a:pt x="376" y="331"/>
                    </a:lnTo>
                    <a:lnTo>
                      <a:pt x="376" y="326"/>
                    </a:lnTo>
                    <a:lnTo>
                      <a:pt x="376" y="322"/>
                    </a:lnTo>
                    <a:lnTo>
                      <a:pt x="376" y="318"/>
                    </a:lnTo>
                    <a:lnTo>
                      <a:pt x="375" y="315"/>
                    </a:lnTo>
                    <a:lnTo>
                      <a:pt x="375" y="310"/>
                    </a:lnTo>
                    <a:lnTo>
                      <a:pt x="374" y="306"/>
                    </a:lnTo>
                    <a:lnTo>
                      <a:pt x="373" y="302"/>
                    </a:lnTo>
                    <a:lnTo>
                      <a:pt x="371" y="298"/>
                    </a:lnTo>
                    <a:lnTo>
                      <a:pt x="370" y="294"/>
                    </a:lnTo>
                    <a:lnTo>
                      <a:pt x="368" y="290"/>
                    </a:lnTo>
                    <a:lnTo>
                      <a:pt x="367" y="286"/>
                    </a:lnTo>
                    <a:lnTo>
                      <a:pt x="364" y="283"/>
                    </a:lnTo>
                    <a:lnTo>
                      <a:pt x="361" y="278"/>
                    </a:lnTo>
                    <a:lnTo>
                      <a:pt x="331" y="196"/>
                    </a:lnTo>
                    <a:lnTo>
                      <a:pt x="336" y="197"/>
                    </a:lnTo>
                    <a:lnTo>
                      <a:pt x="342" y="199"/>
                    </a:lnTo>
                    <a:lnTo>
                      <a:pt x="347" y="202"/>
                    </a:lnTo>
                    <a:lnTo>
                      <a:pt x="352" y="204"/>
                    </a:lnTo>
                    <a:lnTo>
                      <a:pt x="357" y="207"/>
                    </a:lnTo>
                    <a:lnTo>
                      <a:pt x="361" y="209"/>
                    </a:lnTo>
                    <a:lnTo>
                      <a:pt x="366" y="212"/>
                    </a:lnTo>
                    <a:lnTo>
                      <a:pt x="370" y="215"/>
                    </a:lnTo>
                    <a:lnTo>
                      <a:pt x="375" y="218"/>
                    </a:lnTo>
                    <a:lnTo>
                      <a:pt x="380" y="222"/>
                    </a:lnTo>
                    <a:lnTo>
                      <a:pt x="383" y="225"/>
                    </a:lnTo>
                    <a:lnTo>
                      <a:pt x="388" y="229"/>
                    </a:lnTo>
                    <a:lnTo>
                      <a:pt x="391" y="233"/>
                    </a:lnTo>
                    <a:lnTo>
                      <a:pt x="395" y="236"/>
                    </a:lnTo>
                    <a:lnTo>
                      <a:pt x="398" y="240"/>
                    </a:lnTo>
                    <a:lnTo>
                      <a:pt x="402" y="245"/>
                    </a:lnTo>
                    <a:lnTo>
                      <a:pt x="405" y="249"/>
                    </a:lnTo>
                    <a:lnTo>
                      <a:pt x="408" y="254"/>
                    </a:lnTo>
                    <a:lnTo>
                      <a:pt x="412" y="258"/>
                    </a:lnTo>
                    <a:lnTo>
                      <a:pt x="414" y="263"/>
                    </a:lnTo>
                    <a:lnTo>
                      <a:pt x="416" y="267"/>
                    </a:lnTo>
                    <a:lnTo>
                      <a:pt x="419" y="272"/>
                    </a:lnTo>
                    <a:lnTo>
                      <a:pt x="420" y="277"/>
                    </a:lnTo>
                    <a:lnTo>
                      <a:pt x="423" y="283"/>
                    </a:lnTo>
                    <a:lnTo>
                      <a:pt x="424" y="288"/>
                    </a:lnTo>
                    <a:lnTo>
                      <a:pt x="426" y="293"/>
                    </a:lnTo>
                    <a:lnTo>
                      <a:pt x="427" y="299"/>
                    </a:lnTo>
                    <a:lnTo>
                      <a:pt x="428" y="304"/>
                    </a:lnTo>
                    <a:lnTo>
                      <a:pt x="429" y="309"/>
                    </a:lnTo>
                    <a:lnTo>
                      <a:pt x="429" y="315"/>
                    </a:lnTo>
                    <a:lnTo>
                      <a:pt x="430" y="320"/>
                    </a:lnTo>
                    <a:lnTo>
                      <a:pt x="430" y="326"/>
                    </a:lnTo>
                    <a:lnTo>
                      <a:pt x="430" y="333"/>
                    </a:lnTo>
                    <a:lnTo>
                      <a:pt x="429" y="340"/>
                    </a:lnTo>
                    <a:lnTo>
                      <a:pt x="428" y="347"/>
                    </a:lnTo>
                    <a:lnTo>
                      <a:pt x="427" y="353"/>
                    </a:lnTo>
                    <a:lnTo>
                      <a:pt x="426" y="359"/>
                    </a:lnTo>
                    <a:lnTo>
                      <a:pt x="424" y="366"/>
                    </a:lnTo>
                    <a:lnTo>
                      <a:pt x="421" y="373"/>
                    </a:lnTo>
                    <a:lnTo>
                      <a:pt x="419" y="379"/>
                    </a:lnTo>
                    <a:lnTo>
                      <a:pt x="416" y="385"/>
                    </a:lnTo>
                    <a:lnTo>
                      <a:pt x="412" y="390"/>
                    </a:lnTo>
                    <a:lnTo>
                      <a:pt x="409" y="396"/>
                    </a:lnTo>
                    <a:lnTo>
                      <a:pt x="405" y="402"/>
                    </a:lnTo>
                    <a:lnTo>
                      <a:pt x="402" y="407"/>
                    </a:lnTo>
                    <a:lnTo>
                      <a:pt x="397" y="412"/>
                    </a:lnTo>
                    <a:lnTo>
                      <a:pt x="393" y="417"/>
                    </a:lnTo>
                    <a:lnTo>
                      <a:pt x="388" y="422"/>
                    </a:lnTo>
                    <a:lnTo>
                      <a:pt x="383" y="427"/>
                    </a:lnTo>
                    <a:lnTo>
                      <a:pt x="378" y="431"/>
                    </a:lnTo>
                    <a:lnTo>
                      <a:pt x="372" y="435"/>
                    </a:lnTo>
                    <a:lnTo>
                      <a:pt x="367" y="439"/>
                    </a:lnTo>
                    <a:lnTo>
                      <a:pt x="361" y="443"/>
                    </a:lnTo>
                    <a:lnTo>
                      <a:pt x="355" y="446"/>
                    </a:lnTo>
                    <a:lnTo>
                      <a:pt x="349" y="449"/>
                    </a:lnTo>
                    <a:lnTo>
                      <a:pt x="343" y="451"/>
                    </a:lnTo>
                    <a:lnTo>
                      <a:pt x="336" y="454"/>
                    </a:lnTo>
                    <a:lnTo>
                      <a:pt x="329" y="456"/>
                    </a:lnTo>
                    <a:lnTo>
                      <a:pt x="322" y="458"/>
                    </a:lnTo>
                    <a:lnTo>
                      <a:pt x="316" y="460"/>
                    </a:lnTo>
                    <a:lnTo>
                      <a:pt x="309" y="460"/>
                    </a:lnTo>
                    <a:lnTo>
                      <a:pt x="302" y="461"/>
                    </a:lnTo>
                    <a:lnTo>
                      <a:pt x="294" y="462"/>
                    </a:lnTo>
                    <a:lnTo>
                      <a:pt x="287" y="462"/>
                    </a:lnTo>
                    <a:lnTo>
                      <a:pt x="281" y="462"/>
                    </a:lnTo>
                    <a:lnTo>
                      <a:pt x="275" y="461"/>
                    </a:lnTo>
                    <a:lnTo>
                      <a:pt x="268" y="461"/>
                    </a:lnTo>
                    <a:lnTo>
                      <a:pt x="262" y="460"/>
                    </a:lnTo>
                    <a:lnTo>
                      <a:pt x="256" y="459"/>
                    </a:lnTo>
                    <a:lnTo>
                      <a:pt x="251" y="458"/>
                    </a:lnTo>
                    <a:lnTo>
                      <a:pt x="245" y="456"/>
                    </a:lnTo>
                    <a:lnTo>
                      <a:pt x="239" y="455"/>
                    </a:lnTo>
                    <a:lnTo>
                      <a:pt x="234" y="452"/>
                    </a:lnTo>
                    <a:lnTo>
                      <a:pt x="229" y="450"/>
                    </a:lnTo>
                    <a:lnTo>
                      <a:pt x="223" y="448"/>
                    </a:lnTo>
                    <a:lnTo>
                      <a:pt x="218" y="445"/>
                    </a:lnTo>
                    <a:lnTo>
                      <a:pt x="213" y="443"/>
                    </a:lnTo>
                    <a:lnTo>
                      <a:pt x="208" y="439"/>
                    </a:lnTo>
                    <a:lnTo>
                      <a:pt x="203" y="436"/>
                    </a:lnTo>
                    <a:lnTo>
                      <a:pt x="199" y="433"/>
                    </a:lnTo>
                    <a:lnTo>
                      <a:pt x="194" y="429"/>
                    </a:lnTo>
                    <a:lnTo>
                      <a:pt x="190" y="425"/>
                    </a:lnTo>
                    <a:lnTo>
                      <a:pt x="185" y="422"/>
                    </a:lnTo>
                    <a:lnTo>
                      <a:pt x="181" y="417"/>
                    </a:lnTo>
                    <a:lnTo>
                      <a:pt x="178" y="413"/>
                    </a:lnTo>
                    <a:lnTo>
                      <a:pt x="174" y="409"/>
                    </a:lnTo>
                    <a:lnTo>
                      <a:pt x="170" y="405"/>
                    </a:lnTo>
                    <a:lnTo>
                      <a:pt x="167" y="400"/>
                    </a:lnTo>
                    <a:lnTo>
                      <a:pt x="164" y="396"/>
                    </a:lnTo>
                    <a:lnTo>
                      <a:pt x="161" y="390"/>
                    </a:lnTo>
                    <a:lnTo>
                      <a:pt x="158" y="385"/>
                    </a:lnTo>
                    <a:lnTo>
                      <a:pt x="156" y="380"/>
                    </a:lnTo>
                    <a:lnTo>
                      <a:pt x="154" y="375"/>
                    </a:lnTo>
                    <a:lnTo>
                      <a:pt x="152" y="370"/>
                    </a:lnTo>
                    <a:lnTo>
                      <a:pt x="149" y="364"/>
                    </a:lnTo>
                    <a:lnTo>
                      <a:pt x="148" y="358"/>
                    </a:lnTo>
                    <a:lnTo>
                      <a:pt x="76" y="358"/>
                    </a:lnTo>
                    <a:lnTo>
                      <a:pt x="78" y="358"/>
                    </a:lnTo>
                    <a:lnTo>
                      <a:pt x="0" y="298"/>
                    </a:lnTo>
                    <a:lnTo>
                      <a:pt x="41" y="243"/>
                    </a:lnTo>
                    <a:lnTo>
                      <a:pt x="41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63" name="Rectangle 147"/>
              <p:cNvSpPr>
                <a:spLocks noChangeArrowheads="1"/>
              </p:cNvSpPr>
              <p:nvPr/>
            </p:nvSpPr>
            <p:spPr bwMode="auto">
              <a:xfrm>
                <a:off x="2600" y="1971"/>
                <a:ext cx="37" cy="185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64" name="Rectangle 148"/>
              <p:cNvSpPr>
                <a:spLocks noChangeArrowheads="1"/>
              </p:cNvSpPr>
              <p:nvPr/>
            </p:nvSpPr>
            <p:spPr bwMode="auto">
              <a:xfrm>
                <a:off x="2602" y="1973"/>
                <a:ext cx="34" cy="181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65" name="Freeform 149"/>
              <p:cNvSpPr>
                <a:spLocks/>
              </p:cNvSpPr>
              <p:nvPr/>
            </p:nvSpPr>
            <p:spPr bwMode="auto">
              <a:xfrm>
                <a:off x="2499" y="1971"/>
                <a:ext cx="102" cy="40"/>
              </a:xfrm>
              <a:custGeom>
                <a:avLst/>
                <a:gdLst>
                  <a:gd name="T0" fmla="*/ 101 w 102"/>
                  <a:gd name="T1" fmla="*/ 39 h 40"/>
                  <a:gd name="T2" fmla="*/ 19 w 102"/>
                  <a:gd name="T3" fmla="*/ 39 h 40"/>
                  <a:gd name="T4" fmla="*/ 18 w 102"/>
                  <a:gd name="T5" fmla="*/ 39 h 40"/>
                  <a:gd name="T6" fmla="*/ 16 w 102"/>
                  <a:gd name="T7" fmla="*/ 38 h 40"/>
                  <a:gd name="T8" fmla="*/ 14 w 102"/>
                  <a:gd name="T9" fmla="*/ 38 h 40"/>
                  <a:gd name="T10" fmla="*/ 12 w 102"/>
                  <a:gd name="T11" fmla="*/ 37 h 40"/>
                  <a:gd name="T12" fmla="*/ 11 w 102"/>
                  <a:gd name="T13" fmla="*/ 37 h 40"/>
                  <a:gd name="T14" fmla="*/ 9 w 102"/>
                  <a:gd name="T15" fmla="*/ 36 h 40"/>
                  <a:gd name="T16" fmla="*/ 7 w 102"/>
                  <a:gd name="T17" fmla="*/ 35 h 40"/>
                  <a:gd name="T18" fmla="*/ 6 w 102"/>
                  <a:gd name="T19" fmla="*/ 33 h 40"/>
                  <a:gd name="T20" fmla="*/ 4 w 102"/>
                  <a:gd name="T21" fmla="*/ 32 h 40"/>
                  <a:gd name="T22" fmla="*/ 4 w 102"/>
                  <a:gd name="T23" fmla="*/ 31 h 40"/>
                  <a:gd name="T24" fmla="*/ 3 w 102"/>
                  <a:gd name="T25" fmla="*/ 29 h 40"/>
                  <a:gd name="T26" fmla="*/ 2 w 102"/>
                  <a:gd name="T27" fmla="*/ 27 h 40"/>
                  <a:gd name="T28" fmla="*/ 1 w 102"/>
                  <a:gd name="T29" fmla="*/ 26 h 40"/>
                  <a:gd name="T30" fmla="*/ 0 w 102"/>
                  <a:gd name="T31" fmla="*/ 24 h 40"/>
                  <a:gd name="T32" fmla="*/ 0 w 102"/>
                  <a:gd name="T33" fmla="*/ 22 h 40"/>
                  <a:gd name="T34" fmla="*/ 0 w 102"/>
                  <a:gd name="T35" fmla="*/ 20 h 40"/>
                  <a:gd name="T36" fmla="*/ 0 w 102"/>
                  <a:gd name="T37" fmla="*/ 18 h 40"/>
                  <a:gd name="T38" fmla="*/ 0 w 102"/>
                  <a:gd name="T39" fmla="*/ 15 h 40"/>
                  <a:gd name="T40" fmla="*/ 1 w 102"/>
                  <a:gd name="T41" fmla="*/ 14 h 40"/>
                  <a:gd name="T42" fmla="*/ 2 w 102"/>
                  <a:gd name="T43" fmla="*/ 12 h 40"/>
                  <a:gd name="T44" fmla="*/ 3 w 102"/>
                  <a:gd name="T45" fmla="*/ 10 h 40"/>
                  <a:gd name="T46" fmla="*/ 4 w 102"/>
                  <a:gd name="T47" fmla="*/ 9 h 40"/>
                  <a:gd name="T48" fmla="*/ 4 w 102"/>
                  <a:gd name="T49" fmla="*/ 7 h 40"/>
                  <a:gd name="T50" fmla="*/ 6 w 102"/>
                  <a:gd name="T51" fmla="*/ 6 h 40"/>
                  <a:gd name="T52" fmla="*/ 7 w 102"/>
                  <a:gd name="T53" fmla="*/ 4 h 40"/>
                  <a:gd name="T54" fmla="*/ 9 w 102"/>
                  <a:gd name="T55" fmla="*/ 3 h 40"/>
                  <a:gd name="T56" fmla="*/ 11 w 102"/>
                  <a:gd name="T57" fmla="*/ 3 h 40"/>
                  <a:gd name="T58" fmla="*/ 12 w 102"/>
                  <a:gd name="T59" fmla="*/ 2 h 40"/>
                  <a:gd name="T60" fmla="*/ 14 w 102"/>
                  <a:gd name="T61" fmla="*/ 1 h 40"/>
                  <a:gd name="T62" fmla="*/ 16 w 102"/>
                  <a:gd name="T63" fmla="*/ 0 h 40"/>
                  <a:gd name="T64" fmla="*/ 18 w 102"/>
                  <a:gd name="T65" fmla="*/ 0 h 40"/>
                  <a:gd name="T66" fmla="*/ 19 w 102"/>
                  <a:gd name="T67" fmla="*/ 0 h 40"/>
                  <a:gd name="T68" fmla="*/ 101 w 102"/>
                  <a:gd name="T69" fmla="*/ 0 h 40"/>
                  <a:gd name="T70" fmla="*/ 101 w 102"/>
                  <a:gd name="T71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" h="40">
                    <a:moveTo>
                      <a:pt x="101" y="39"/>
                    </a:moveTo>
                    <a:lnTo>
                      <a:pt x="19" y="39"/>
                    </a:lnTo>
                    <a:lnTo>
                      <a:pt x="18" y="39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2" y="37"/>
                    </a:lnTo>
                    <a:lnTo>
                      <a:pt x="11" y="37"/>
                    </a:lnTo>
                    <a:lnTo>
                      <a:pt x="9" y="36"/>
                    </a:lnTo>
                    <a:lnTo>
                      <a:pt x="7" y="35"/>
                    </a:lnTo>
                    <a:lnTo>
                      <a:pt x="6" y="33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1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101" y="0"/>
                    </a:lnTo>
                    <a:lnTo>
                      <a:pt x="101" y="39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66" name="Freeform 150"/>
              <p:cNvSpPr>
                <a:spLocks/>
              </p:cNvSpPr>
              <p:nvPr/>
            </p:nvSpPr>
            <p:spPr bwMode="auto">
              <a:xfrm>
                <a:off x="2499" y="1971"/>
                <a:ext cx="102" cy="40"/>
              </a:xfrm>
              <a:custGeom>
                <a:avLst/>
                <a:gdLst>
                  <a:gd name="T0" fmla="*/ 101 w 102"/>
                  <a:gd name="T1" fmla="*/ 39 h 40"/>
                  <a:gd name="T2" fmla="*/ 19 w 102"/>
                  <a:gd name="T3" fmla="*/ 39 h 40"/>
                  <a:gd name="T4" fmla="*/ 18 w 102"/>
                  <a:gd name="T5" fmla="*/ 39 h 40"/>
                  <a:gd name="T6" fmla="*/ 16 w 102"/>
                  <a:gd name="T7" fmla="*/ 38 h 40"/>
                  <a:gd name="T8" fmla="*/ 14 w 102"/>
                  <a:gd name="T9" fmla="*/ 38 h 40"/>
                  <a:gd name="T10" fmla="*/ 12 w 102"/>
                  <a:gd name="T11" fmla="*/ 37 h 40"/>
                  <a:gd name="T12" fmla="*/ 11 w 102"/>
                  <a:gd name="T13" fmla="*/ 37 h 40"/>
                  <a:gd name="T14" fmla="*/ 9 w 102"/>
                  <a:gd name="T15" fmla="*/ 36 h 40"/>
                  <a:gd name="T16" fmla="*/ 7 w 102"/>
                  <a:gd name="T17" fmla="*/ 35 h 40"/>
                  <a:gd name="T18" fmla="*/ 6 w 102"/>
                  <a:gd name="T19" fmla="*/ 33 h 40"/>
                  <a:gd name="T20" fmla="*/ 4 w 102"/>
                  <a:gd name="T21" fmla="*/ 32 h 40"/>
                  <a:gd name="T22" fmla="*/ 4 w 102"/>
                  <a:gd name="T23" fmla="*/ 31 h 40"/>
                  <a:gd name="T24" fmla="*/ 3 w 102"/>
                  <a:gd name="T25" fmla="*/ 29 h 40"/>
                  <a:gd name="T26" fmla="*/ 2 w 102"/>
                  <a:gd name="T27" fmla="*/ 27 h 40"/>
                  <a:gd name="T28" fmla="*/ 1 w 102"/>
                  <a:gd name="T29" fmla="*/ 26 h 40"/>
                  <a:gd name="T30" fmla="*/ 0 w 102"/>
                  <a:gd name="T31" fmla="*/ 24 h 40"/>
                  <a:gd name="T32" fmla="*/ 0 w 102"/>
                  <a:gd name="T33" fmla="*/ 22 h 40"/>
                  <a:gd name="T34" fmla="*/ 0 w 102"/>
                  <a:gd name="T35" fmla="*/ 20 h 40"/>
                  <a:gd name="T36" fmla="*/ 0 w 102"/>
                  <a:gd name="T37" fmla="*/ 18 h 40"/>
                  <a:gd name="T38" fmla="*/ 0 w 102"/>
                  <a:gd name="T39" fmla="*/ 15 h 40"/>
                  <a:gd name="T40" fmla="*/ 1 w 102"/>
                  <a:gd name="T41" fmla="*/ 14 h 40"/>
                  <a:gd name="T42" fmla="*/ 2 w 102"/>
                  <a:gd name="T43" fmla="*/ 12 h 40"/>
                  <a:gd name="T44" fmla="*/ 3 w 102"/>
                  <a:gd name="T45" fmla="*/ 10 h 40"/>
                  <a:gd name="T46" fmla="*/ 4 w 102"/>
                  <a:gd name="T47" fmla="*/ 9 h 40"/>
                  <a:gd name="T48" fmla="*/ 4 w 102"/>
                  <a:gd name="T49" fmla="*/ 7 h 40"/>
                  <a:gd name="T50" fmla="*/ 6 w 102"/>
                  <a:gd name="T51" fmla="*/ 6 h 40"/>
                  <a:gd name="T52" fmla="*/ 7 w 102"/>
                  <a:gd name="T53" fmla="*/ 4 h 40"/>
                  <a:gd name="T54" fmla="*/ 9 w 102"/>
                  <a:gd name="T55" fmla="*/ 3 h 40"/>
                  <a:gd name="T56" fmla="*/ 11 w 102"/>
                  <a:gd name="T57" fmla="*/ 3 h 40"/>
                  <a:gd name="T58" fmla="*/ 12 w 102"/>
                  <a:gd name="T59" fmla="*/ 2 h 40"/>
                  <a:gd name="T60" fmla="*/ 14 w 102"/>
                  <a:gd name="T61" fmla="*/ 1 h 40"/>
                  <a:gd name="T62" fmla="*/ 16 w 102"/>
                  <a:gd name="T63" fmla="*/ 0 h 40"/>
                  <a:gd name="T64" fmla="*/ 18 w 102"/>
                  <a:gd name="T65" fmla="*/ 0 h 40"/>
                  <a:gd name="T66" fmla="*/ 19 w 102"/>
                  <a:gd name="T67" fmla="*/ 0 h 40"/>
                  <a:gd name="T68" fmla="*/ 101 w 102"/>
                  <a:gd name="T69" fmla="*/ 0 h 40"/>
                  <a:gd name="T70" fmla="*/ 101 w 102"/>
                  <a:gd name="T71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" h="40">
                    <a:moveTo>
                      <a:pt x="101" y="39"/>
                    </a:moveTo>
                    <a:lnTo>
                      <a:pt x="19" y="39"/>
                    </a:lnTo>
                    <a:lnTo>
                      <a:pt x="18" y="39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2" y="37"/>
                    </a:lnTo>
                    <a:lnTo>
                      <a:pt x="11" y="37"/>
                    </a:lnTo>
                    <a:lnTo>
                      <a:pt x="9" y="36"/>
                    </a:lnTo>
                    <a:lnTo>
                      <a:pt x="7" y="35"/>
                    </a:lnTo>
                    <a:lnTo>
                      <a:pt x="6" y="33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1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101" y="0"/>
                    </a:lnTo>
                    <a:lnTo>
                      <a:pt x="101" y="39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67" name="Freeform 151"/>
              <p:cNvSpPr>
                <a:spLocks/>
              </p:cNvSpPr>
              <p:nvPr/>
            </p:nvSpPr>
            <p:spPr bwMode="auto">
              <a:xfrm>
                <a:off x="2499" y="2045"/>
                <a:ext cx="102" cy="38"/>
              </a:xfrm>
              <a:custGeom>
                <a:avLst/>
                <a:gdLst>
                  <a:gd name="T0" fmla="*/ 101 w 102"/>
                  <a:gd name="T1" fmla="*/ 37 h 38"/>
                  <a:gd name="T2" fmla="*/ 19 w 102"/>
                  <a:gd name="T3" fmla="*/ 37 h 38"/>
                  <a:gd name="T4" fmla="*/ 18 w 102"/>
                  <a:gd name="T5" fmla="*/ 37 h 38"/>
                  <a:gd name="T6" fmla="*/ 16 w 102"/>
                  <a:gd name="T7" fmla="*/ 37 h 38"/>
                  <a:gd name="T8" fmla="*/ 14 w 102"/>
                  <a:gd name="T9" fmla="*/ 36 h 38"/>
                  <a:gd name="T10" fmla="*/ 12 w 102"/>
                  <a:gd name="T11" fmla="*/ 36 h 38"/>
                  <a:gd name="T12" fmla="*/ 11 w 102"/>
                  <a:gd name="T13" fmla="*/ 35 h 38"/>
                  <a:gd name="T14" fmla="*/ 9 w 102"/>
                  <a:gd name="T15" fmla="*/ 34 h 38"/>
                  <a:gd name="T16" fmla="*/ 7 w 102"/>
                  <a:gd name="T17" fmla="*/ 33 h 38"/>
                  <a:gd name="T18" fmla="*/ 6 w 102"/>
                  <a:gd name="T19" fmla="*/ 31 h 38"/>
                  <a:gd name="T20" fmla="*/ 4 w 102"/>
                  <a:gd name="T21" fmla="*/ 31 h 38"/>
                  <a:gd name="T22" fmla="*/ 4 w 102"/>
                  <a:gd name="T23" fmla="*/ 29 h 38"/>
                  <a:gd name="T24" fmla="*/ 3 w 102"/>
                  <a:gd name="T25" fmla="*/ 27 h 38"/>
                  <a:gd name="T26" fmla="*/ 2 w 102"/>
                  <a:gd name="T27" fmla="*/ 26 h 38"/>
                  <a:gd name="T28" fmla="*/ 1 w 102"/>
                  <a:gd name="T29" fmla="*/ 24 h 38"/>
                  <a:gd name="T30" fmla="*/ 0 w 102"/>
                  <a:gd name="T31" fmla="*/ 22 h 38"/>
                  <a:gd name="T32" fmla="*/ 0 w 102"/>
                  <a:gd name="T33" fmla="*/ 21 h 38"/>
                  <a:gd name="T34" fmla="*/ 0 w 102"/>
                  <a:gd name="T35" fmla="*/ 18 h 38"/>
                  <a:gd name="T36" fmla="*/ 0 w 102"/>
                  <a:gd name="T37" fmla="*/ 17 h 38"/>
                  <a:gd name="T38" fmla="*/ 0 w 102"/>
                  <a:gd name="T39" fmla="*/ 15 h 38"/>
                  <a:gd name="T40" fmla="*/ 1 w 102"/>
                  <a:gd name="T41" fmla="*/ 13 h 38"/>
                  <a:gd name="T42" fmla="*/ 2 w 102"/>
                  <a:gd name="T43" fmla="*/ 12 h 38"/>
                  <a:gd name="T44" fmla="*/ 3 w 102"/>
                  <a:gd name="T45" fmla="*/ 10 h 38"/>
                  <a:gd name="T46" fmla="*/ 4 w 102"/>
                  <a:gd name="T47" fmla="*/ 8 h 38"/>
                  <a:gd name="T48" fmla="*/ 4 w 102"/>
                  <a:gd name="T49" fmla="*/ 7 h 38"/>
                  <a:gd name="T50" fmla="*/ 6 w 102"/>
                  <a:gd name="T51" fmla="*/ 6 h 38"/>
                  <a:gd name="T52" fmla="*/ 7 w 102"/>
                  <a:gd name="T53" fmla="*/ 4 h 38"/>
                  <a:gd name="T54" fmla="*/ 9 w 102"/>
                  <a:gd name="T55" fmla="*/ 3 h 38"/>
                  <a:gd name="T56" fmla="*/ 11 w 102"/>
                  <a:gd name="T57" fmla="*/ 2 h 38"/>
                  <a:gd name="T58" fmla="*/ 12 w 102"/>
                  <a:gd name="T59" fmla="*/ 2 h 38"/>
                  <a:gd name="T60" fmla="*/ 14 w 102"/>
                  <a:gd name="T61" fmla="*/ 1 h 38"/>
                  <a:gd name="T62" fmla="*/ 16 w 102"/>
                  <a:gd name="T63" fmla="*/ 0 h 38"/>
                  <a:gd name="T64" fmla="*/ 18 w 102"/>
                  <a:gd name="T65" fmla="*/ 0 h 38"/>
                  <a:gd name="T66" fmla="*/ 19 w 102"/>
                  <a:gd name="T67" fmla="*/ 0 h 38"/>
                  <a:gd name="T68" fmla="*/ 101 w 102"/>
                  <a:gd name="T69" fmla="*/ 0 h 38"/>
                  <a:gd name="T70" fmla="*/ 101 w 102"/>
                  <a:gd name="T71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" h="38">
                    <a:moveTo>
                      <a:pt x="101" y="37"/>
                    </a:moveTo>
                    <a:lnTo>
                      <a:pt x="19" y="37"/>
                    </a:lnTo>
                    <a:lnTo>
                      <a:pt x="18" y="37"/>
                    </a:lnTo>
                    <a:lnTo>
                      <a:pt x="16" y="37"/>
                    </a:lnTo>
                    <a:lnTo>
                      <a:pt x="14" y="36"/>
                    </a:lnTo>
                    <a:lnTo>
                      <a:pt x="12" y="36"/>
                    </a:lnTo>
                    <a:lnTo>
                      <a:pt x="11" y="35"/>
                    </a:lnTo>
                    <a:lnTo>
                      <a:pt x="9" y="34"/>
                    </a:lnTo>
                    <a:lnTo>
                      <a:pt x="7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101" y="0"/>
                    </a:lnTo>
                    <a:lnTo>
                      <a:pt x="101" y="37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68" name="Freeform 152"/>
              <p:cNvSpPr>
                <a:spLocks/>
              </p:cNvSpPr>
              <p:nvPr/>
            </p:nvSpPr>
            <p:spPr bwMode="auto">
              <a:xfrm>
                <a:off x="2499" y="2045"/>
                <a:ext cx="102" cy="38"/>
              </a:xfrm>
              <a:custGeom>
                <a:avLst/>
                <a:gdLst>
                  <a:gd name="T0" fmla="*/ 101 w 102"/>
                  <a:gd name="T1" fmla="*/ 37 h 38"/>
                  <a:gd name="T2" fmla="*/ 19 w 102"/>
                  <a:gd name="T3" fmla="*/ 37 h 38"/>
                  <a:gd name="T4" fmla="*/ 18 w 102"/>
                  <a:gd name="T5" fmla="*/ 37 h 38"/>
                  <a:gd name="T6" fmla="*/ 16 w 102"/>
                  <a:gd name="T7" fmla="*/ 37 h 38"/>
                  <a:gd name="T8" fmla="*/ 14 w 102"/>
                  <a:gd name="T9" fmla="*/ 36 h 38"/>
                  <a:gd name="T10" fmla="*/ 12 w 102"/>
                  <a:gd name="T11" fmla="*/ 36 h 38"/>
                  <a:gd name="T12" fmla="*/ 11 w 102"/>
                  <a:gd name="T13" fmla="*/ 35 h 38"/>
                  <a:gd name="T14" fmla="*/ 9 w 102"/>
                  <a:gd name="T15" fmla="*/ 34 h 38"/>
                  <a:gd name="T16" fmla="*/ 7 w 102"/>
                  <a:gd name="T17" fmla="*/ 33 h 38"/>
                  <a:gd name="T18" fmla="*/ 6 w 102"/>
                  <a:gd name="T19" fmla="*/ 31 h 38"/>
                  <a:gd name="T20" fmla="*/ 4 w 102"/>
                  <a:gd name="T21" fmla="*/ 31 h 38"/>
                  <a:gd name="T22" fmla="*/ 4 w 102"/>
                  <a:gd name="T23" fmla="*/ 29 h 38"/>
                  <a:gd name="T24" fmla="*/ 3 w 102"/>
                  <a:gd name="T25" fmla="*/ 27 h 38"/>
                  <a:gd name="T26" fmla="*/ 2 w 102"/>
                  <a:gd name="T27" fmla="*/ 26 h 38"/>
                  <a:gd name="T28" fmla="*/ 1 w 102"/>
                  <a:gd name="T29" fmla="*/ 24 h 38"/>
                  <a:gd name="T30" fmla="*/ 0 w 102"/>
                  <a:gd name="T31" fmla="*/ 22 h 38"/>
                  <a:gd name="T32" fmla="*/ 0 w 102"/>
                  <a:gd name="T33" fmla="*/ 21 h 38"/>
                  <a:gd name="T34" fmla="*/ 0 w 102"/>
                  <a:gd name="T35" fmla="*/ 18 h 38"/>
                  <a:gd name="T36" fmla="*/ 0 w 102"/>
                  <a:gd name="T37" fmla="*/ 17 h 38"/>
                  <a:gd name="T38" fmla="*/ 0 w 102"/>
                  <a:gd name="T39" fmla="*/ 15 h 38"/>
                  <a:gd name="T40" fmla="*/ 1 w 102"/>
                  <a:gd name="T41" fmla="*/ 13 h 38"/>
                  <a:gd name="T42" fmla="*/ 2 w 102"/>
                  <a:gd name="T43" fmla="*/ 12 h 38"/>
                  <a:gd name="T44" fmla="*/ 3 w 102"/>
                  <a:gd name="T45" fmla="*/ 10 h 38"/>
                  <a:gd name="T46" fmla="*/ 4 w 102"/>
                  <a:gd name="T47" fmla="*/ 8 h 38"/>
                  <a:gd name="T48" fmla="*/ 4 w 102"/>
                  <a:gd name="T49" fmla="*/ 7 h 38"/>
                  <a:gd name="T50" fmla="*/ 6 w 102"/>
                  <a:gd name="T51" fmla="*/ 6 h 38"/>
                  <a:gd name="T52" fmla="*/ 7 w 102"/>
                  <a:gd name="T53" fmla="*/ 4 h 38"/>
                  <a:gd name="T54" fmla="*/ 9 w 102"/>
                  <a:gd name="T55" fmla="*/ 3 h 38"/>
                  <a:gd name="T56" fmla="*/ 11 w 102"/>
                  <a:gd name="T57" fmla="*/ 2 h 38"/>
                  <a:gd name="T58" fmla="*/ 12 w 102"/>
                  <a:gd name="T59" fmla="*/ 2 h 38"/>
                  <a:gd name="T60" fmla="*/ 14 w 102"/>
                  <a:gd name="T61" fmla="*/ 1 h 38"/>
                  <a:gd name="T62" fmla="*/ 16 w 102"/>
                  <a:gd name="T63" fmla="*/ 0 h 38"/>
                  <a:gd name="T64" fmla="*/ 18 w 102"/>
                  <a:gd name="T65" fmla="*/ 0 h 38"/>
                  <a:gd name="T66" fmla="*/ 19 w 102"/>
                  <a:gd name="T67" fmla="*/ 0 h 38"/>
                  <a:gd name="T68" fmla="*/ 101 w 102"/>
                  <a:gd name="T69" fmla="*/ 0 h 38"/>
                  <a:gd name="T70" fmla="*/ 101 w 102"/>
                  <a:gd name="T71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" h="38">
                    <a:moveTo>
                      <a:pt x="101" y="37"/>
                    </a:moveTo>
                    <a:lnTo>
                      <a:pt x="19" y="37"/>
                    </a:lnTo>
                    <a:lnTo>
                      <a:pt x="18" y="37"/>
                    </a:lnTo>
                    <a:lnTo>
                      <a:pt x="16" y="37"/>
                    </a:lnTo>
                    <a:lnTo>
                      <a:pt x="14" y="36"/>
                    </a:lnTo>
                    <a:lnTo>
                      <a:pt x="12" y="36"/>
                    </a:lnTo>
                    <a:lnTo>
                      <a:pt x="11" y="35"/>
                    </a:lnTo>
                    <a:lnTo>
                      <a:pt x="9" y="34"/>
                    </a:lnTo>
                    <a:lnTo>
                      <a:pt x="7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101" y="0"/>
                    </a:lnTo>
                    <a:lnTo>
                      <a:pt x="101" y="37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69" name="Freeform 153"/>
              <p:cNvSpPr>
                <a:spLocks/>
              </p:cNvSpPr>
              <p:nvPr/>
            </p:nvSpPr>
            <p:spPr bwMode="auto">
              <a:xfrm>
                <a:off x="2445" y="2117"/>
                <a:ext cx="156" cy="40"/>
              </a:xfrm>
              <a:custGeom>
                <a:avLst/>
                <a:gdLst>
                  <a:gd name="T0" fmla="*/ 155 w 156"/>
                  <a:gd name="T1" fmla="*/ 39 h 40"/>
                  <a:gd name="T2" fmla="*/ 20 w 156"/>
                  <a:gd name="T3" fmla="*/ 39 h 40"/>
                  <a:gd name="T4" fmla="*/ 19 w 156"/>
                  <a:gd name="T5" fmla="*/ 39 h 40"/>
                  <a:gd name="T6" fmla="*/ 16 w 156"/>
                  <a:gd name="T7" fmla="*/ 38 h 40"/>
                  <a:gd name="T8" fmla="*/ 14 w 156"/>
                  <a:gd name="T9" fmla="*/ 38 h 40"/>
                  <a:gd name="T10" fmla="*/ 12 w 156"/>
                  <a:gd name="T11" fmla="*/ 37 h 40"/>
                  <a:gd name="T12" fmla="*/ 11 w 156"/>
                  <a:gd name="T13" fmla="*/ 37 h 40"/>
                  <a:gd name="T14" fmla="*/ 9 w 156"/>
                  <a:gd name="T15" fmla="*/ 36 h 40"/>
                  <a:gd name="T16" fmla="*/ 8 w 156"/>
                  <a:gd name="T17" fmla="*/ 35 h 40"/>
                  <a:gd name="T18" fmla="*/ 6 w 156"/>
                  <a:gd name="T19" fmla="*/ 33 h 40"/>
                  <a:gd name="T20" fmla="*/ 5 w 156"/>
                  <a:gd name="T21" fmla="*/ 32 h 40"/>
                  <a:gd name="T22" fmla="*/ 4 w 156"/>
                  <a:gd name="T23" fmla="*/ 31 h 40"/>
                  <a:gd name="T24" fmla="*/ 3 w 156"/>
                  <a:gd name="T25" fmla="*/ 29 h 40"/>
                  <a:gd name="T26" fmla="*/ 2 w 156"/>
                  <a:gd name="T27" fmla="*/ 27 h 40"/>
                  <a:gd name="T28" fmla="*/ 1 w 156"/>
                  <a:gd name="T29" fmla="*/ 26 h 40"/>
                  <a:gd name="T30" fmla="*/ 1 w 156"/>
                  <a:gd name="T31" fmla="*/ 24 h 40"/>
                  <a:gd name="T32" fmla="*/ 0 w 156"/>
                  <a:gd name="T33" fmla="*/ 22 h 40"/>
                  <a:gd name="T34" fmla="*/ 0 w 156"/>
                  <a:gd name="T35" fmla="*/ 20 h 40"/>
                  <a:gd name="T36" fmla="*/ 0 w 156"/>
                  <a:gd name="T37" fmla="*/ 18 h 40"/>
                  <a:gd name="T38" fmla="*/ 1 w 156"/>
                  <a:gd name="T39" fmla="*/ 15 h 40"/>
                  <a:gd name="T40" fmla="*/ 1 w 156"/>
                  <a:gd name="T41" fmla="*/ 14 h 40"/>
                  <a:gd name="T42" fmla="*/ 2 w 156"/>
                  <a:gd name="T43" fmla="*/ 12 h 40"/>
                  <a:gd name="T44" fmla="*/ 3 w 156"/>
                  <a:gd name="T45" fmla="*/ 10 h 40"/>
                  <a:gd name="T46" fmla="*/ 4 w 156"/>
                  <a:gd name="T47" fmla="*/ 9 h 40"/>
                  <a:gd name="T48" fmla="*/ 5 w 156"/>
                  <a:gd name="T49" fmla="*/ 8 h 40"/>
                  <a:gd name="T50" fmla="*/ 6 w 156"/>
                  <a:gd name="T51" fmla="*/ 6 h 40"/>
                  <a:gd name="T52" fmla="*/ 8 w 156"/>
                  <a:gd name="T53" fmla="*/ 4 h 40"/>
                  <a:gd name="T54" fmla="*/ 9 w 156"/>
                  <a:gd name="T55" fmla="*/ 3 h 40"/>
                  <a:gd name="T56" fmla="*/ 11 w 156"/>
                  <a:gd name="T57" fmla="*/ 3 h 40"/>
                  <a:gd name="T58" fmla="*/ 12 w 156"/>
                  <a:gd name="T59" fmla="*/ 2 h 40"/>
                  <a:gd name="T60" fmla="*/ 14 w 156"/>
                  <a:gd name="T61" fmla="*/ 1 h 40"/>
                  <a:gd name="T62" fmla="*/ 16 w 156"/>
                  <a:gd name="T63" fmla="*/ 1 h 40"/>
                  <a:gd name="T64" fmla="*/ 19 w 156"/>
                  <a:gd name="T65" fmla="*/ 0 h 40"/>
                  <a:gd name="T66" fmla="*/ 20 w 156"/>
                  <a:gd name="T67" fmla="*/ 0 h 40"/>
                  <a:gd name="T68" fmla="*/ 155 w 156"/>
                  <a:gd name="T69" fmla="*/ 0 h 40"/>
                  <a:gd name="T70" fmla="*/ 155 w 156"/>
                  <a:gd name="T71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6" h="40">
                    <a:moveTo>
                      <a:pt x="155" y="39"/>
                    </a:moveTo>
                    <a:lnTo>
                      <a:pt x="20" y="39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2" y="37"/>
                    </a:lnTo>
                    <a:lnTo>
                      <a:pt x="11" y="37"/>
                    </a:lnTo>
                    <a:lnTo>
                      <a:pt x="9" y="36"/>
                    </a:lnTo>
                    <a:lnTo>
                      <a:pt x="8" y="35"/>
                    </a:lnTo>
                    <a:lnTo>
                      <a:pt x="6" y="33"/>
                    </a:lnTo>
                    <a:lnTo>
                      <a:pt x="5" y="32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4" y="1"/>
                    </a:lnTo>
                    <a:lnTo>
                      <a:pt x="16" y="1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155" y="0"/>
                    </a:lnTo>
                    <a:lnTo>
                      <a:pt x="155" y="39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70" name="Freeform 154"/>
              <p:cNvSpPr>
                <a:spLocks/>
              </p:cNvSpPr>
              <p:nvPr/>
            </p:nvSpPr>
            <p:spPr bwMode="auto">
              <a:xfrm>
                <a:off x="2445" y="2117"/>
                <a:ext cx="156" cy="40"/>
              </a:xfrm>
              <a:custGeom>
                <a:avLst/>
                <a:gdLst>
                  <a:gd name="T0" fmla="*/ 155 w 156"/>
                  <a:gd name="T1" fmla="*/ 39 h 40"/>
                  <a:gd name="T2" fmla="*/ 20 w 156"/>
                  <a:gd name="T3" fmla="*/ 39 h 40"/>
                  <a:gd name="T4" fmla="*/ 19 w 156"/>
                  <a:gd name="T5" fmla="*/ 39 h 40"/>
                  <a:gd name="T6" fmla="*/ 16 w 156"/>
                  <a:gd name="T7" fmla="*/ 38 h 40"/>
                  <a:gd name="T8" fmla="*/ 14 w 156"/>
                  <a:gd name="T9" fmla="*/ 38 h 40"/>
                  <a:gd name="T10" fmla="*/ 12 w 156"/>
                  <a:gd name="T11" fmla="*/ 37 h 40"/>
                  <a:gd name="T12" fmla="*/ 11 w 156"/>
                  <a:gd name="T13" fmla="*/ 37 h 40"/>
                  <a:gd name="T14" fmla="*/ 9 w 156"/>
                  <a:gd name="T15" fmla="*/ 36 h 40"/>
                  <a:gd name="T16" fmla="*/ 8 w 156"/>
                  <a:gd name="T17" fmla="*/ 35 h 40"/>
                  <a:gd name="T18" fmla="*/ 6 w 156"/>
                  <a:gd name="T19" fmla="*/ 33 h 40"/>
                  <a:gd name="T20" fmla="*/ 5 w 156"/>
                  <a:gd name="T21" fmla="*/ 32 h 40"/>
                  <a:gd name="T22" fmla="*/ 4 w 156"/>
                  <a:gd name="T23" fmla="*/ 31 h 40"/>
                  <a:gd name="T24" fmla="*/ 3 w 156"/>
                  <a:gd name="T25" fmla="*/ 29 h 40"/>
                  <a:gd name="T26" fmla="*/ 2 w 156"/>
                  <a:gd name="T27" fmla="*/ 27 h 40"/>
                  <a:gd name="T28" fmla="*/ 1 w 156"/>
                  <a:gd name="T29" fmla="*/ 26 h 40"/>
                  <a:gd name="T30" fmla="*/ 1 w 156"/>
                  <a:gd name="T31" fmla="*/ 24 h 40"/>
                  <a:gd name="T32" fmla="*/ 0 w 156"/>
                  <a:gd name="T33" fmla="*/ 22 h 40"/>
                  <a:gd name="T34" fmla="*/ 0 w 156"/>
                  <a:gd name="T35" fmla="*/ 20 h 40"/>
                  <a:gd name="T36" fmla="*/ 0 w 156"/>
                  <a:gd name="T37" fmla="*/ 18 h 40"/>
                  <a:gd name="T38" fmla="*/ 1 w 156"/>
                  <a:gd name="T39" fmla="*/ 15 h 40"/>
                  <a:gd name="T40" fmla="*/ 1 w 156"/>
                  <a:gd name="T41" fmla="*/ 14 h 40"/>
                  <a:gd name="T42" fmla="*/ 2 w 156"/>
                  <a:gd name="T43" fmla="*/ 12 h 40"/>
                  <a:gd name="T44" fmla="*/ 3 w 156"/>
                  <a:gd name="T45" fmla="*/ 10 h 40"/>
                  <a:gd name="T46" fmla="*/ 4 w 156"/>
                  <a:gd name="T47" fmla="*/ 9 h 40"/>
                  <a:gd name="T48" fmla="*/ 5 w 156"/>
                  <a:gd name="T49" fmla="*/ 8 h 40"/>
                  <a:gd name="T50" fmla="*/ 6 w 156"/>
                  <a:gd name="T51" fmla="*/ 6 h 40"/>
                  <a:gd name="T52" fmla="*/ 8 w 156"/>
                  <a:gd name="T53" fmla="*/ 4 h 40"/>
                  <a:gd name="T54" fmla="*/ 9 w 156"/>
                  <a:gd name="T55" fmla="*/ 3 h 40"/>
                  <a:gd name="T56" fmla="*/ 11 w 156"/>
                  <a:gd name="T57" fmla="*/ 3 h 40"/>
                  <a:gd name="T58" fmla="*/ 12 w 156"/>
                  <a:gd name="T59" fmla="*/ 2 h 40"/>
                  <a:gd name="T60" fmla="*/ 14 w 156"/>
                  <a:gd name="T61" fmla="*/ 1 h 40"/>
                  <a:gd name="T62" fmla="*/ 16 w 156"/>
                  <a:gd name="T63" fmla="*/ 1 h 40"/>
                  <a:gd name="T64" fmla="*/ 19 w 156"/>
                  <a:gd name="T65" fmla="*/ 0 h 40"/>
                  <a:gd name="T66" fmla="*/ 20 w 156"/>
                  <a:gd name="T67" fmla="*/ 0 h 40"/>
                  <a:gd name="T68" fmla="*/ 155 w 156"/>
                  <a:gd name="T69" fmla="*/ 0 h 40"/>
                  <a:gd name="T70" fmla="*/ 155 w 156"/>
                  <a:gd name="T71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6" h="40">
                    <a:moveTo>
                      <a:pt x="155" y="39"/>
                    </a:moveTo>
                    <a:lnTo>
                      <a:pt x="20" y="39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2" y="37"/>
                    </a:lnTo>
                    <a:lnTo>
                      <a:pt x="11" y="37"/>
                    </a:lnTo>
                    <a:lnTo>
                      <a:pt x="9" y="36"/>
                    </a:lnTo>
                    <a:lnTo>
                      <a:pt x="8" y="35"/>
                    </a:lnTo>
                    <a:lnTo>
                      <a:pt x="6" y="33"/>
                    </a:lnTo>
                    <a:lnTo>
                      <a:pt x="5" y="32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4" y="1"/>
                    </a:lnTo>
                    <a:lnTo>
                      <a:pt x="16" y="1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155" y="0"/>
                    </a:lnTo>
                    <a:lnTo>
                      <a:pt x="155" y="39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71" name="Freeform 155"/>
              <p:cNvSpPr>
                <a:spLocks/>
              </p:cNvSpPr>
              <p:nvPr/>
            </p:nvSpPr>
            <p:spPr bwMode="auto">
              <a:xfrm>
                <a:off x="2919" y="1971"/>
                <a:ext cx="38" cy="183"/>
              </a:xfrm>
              <a:custGeom>
                <a:avLst/>
                <a:gdLst>
                  <a:gd name="T0" fmla="*/ 0 w 38"/>
                  <a:gd name="T1" fmla="*/ 0 h 183"/>
                  <a:gd name="T2" fmla="*/ 37 w 38"/>
                  <a:gd name="T3" fmla="*/ 0 h 183"/>
                  <a:gd name="T4" fmla="*/ 37 w 38"/>
                  <a:gd name="T5" fmla="*/ 182 h 183"/>
                  <a:gd name="T6" fmla="*/ 33 w 38"/>
                  <a:gd name="T7" fmla="*/ 180 h 183"/>
                  <a:gd name="T8" fmla="*/ 31 w 38"/>
                  <a:gd name="T9" fmla="*/ 179 h 183"/>
                  <a:gd name="T10" fmla="*/ 27 w 38"/>
                  <a:gd name="T11" fmla="*/ 177 h 183"/>
                  <a:gd name="T12" fmla="*/ 24 w 38"/>
                  <a:gd name="T13" fmla="*/ 175 h 183"/>
                  <a:gd name="T14" fmla="*/ 20 w 38"/>
                  <a:gd name="T15" fmla="*/ 175 h 183"/>
                  <a:gd name="T16" fmla="*/ 16 w 38"/>
                  <a:gd name="T17" fmla="*/ 173 h 183"/>
                  <a:gd name="T18" fmla="*/ 13 w 38"/>
                  <a:gd name="T19" fmla="*/ 171 h 183"/>
                  <a:gd name="T20" fmla="*/ 9 w 38"/>
                  <a:gd name="T21" fmla="*/ 170 h 183"/>
                  <a:gd name="T22" fmla="*/ 0 w 38"/>
                  <a:gd name="T23" fmla="*/ 145 h 183"/>
                  <a:gd name="T24" fmla="*/ 0 w 38"/>
                  <a:gd name="T25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183">
                    <a:moveTo>
                      <a:pt x="0" y="0"/>
                    </a:moveTo>
                    <a:lnTo>
                      <a:pt x="37" y="0"/>
                    </a:lnTo>
                    <a:lnTo>
                      <a:pt x="37" y="182"/>
                    </a:lnTo>
                    <a:lnTo>
                      <a:pt x="33" y="180"/>
                    </a:lnTo>
                    <a:lnTo>
                      <a:pt x="31" y="179"/>
                    </a:lnTo>
                    <a:lnTo>
                      <a:pt x="27" y="177"/>
                    </a:lnTo>
                    <a:lnTo>
                      <a:pt x="24" y="175"/>
                    </a:lnTo>
                    <a:lnTo>
                      <a:pt x="20" y="175"/>
                    </a:lnTo>
                    <a:lnTo>
                      <a:pt x="16" y="173"/>
                    </a:lnTo>
                    <a:lnTo>
                      <a:pt x="13" y="171"/>
                    </a:lnTo>
                    <a:lnTo>
                      <a:pt x="9" y="170"/>
                    </a:lnTo>
                    <a:lnTo>
                      <a:pt x="0" y="14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72" name="Freeform 156"/>
              <p:cNvSpPr>
                <a:spLocks/>
              </p:cNvSpPr>
              <p:nvPr/>
            </p:nvSpPr>
            <p:spPr bwMode="auto">
              <a:xfrm>
                <a:off x="2919" y="1971"/>
                <a:ext cx="38" cy="183"/>
              </a:xfrm>
              <a:custGeom>
                <a:avLst/>
                <a:gdLst>
                  <a:gd name="T0" fmla="*/ 0 w 38"/>
                  <a:gd name="T1" fmla="*/ 0 h 183"/>
                  <a:gd name="T2" fmla="*/ 37 w 38"/>
                  <a:gd name="T3" fmla="*/ 0 h 183"/>
                  <a:gd name="T4" fmla="*/ 37 w 38"/>
                  <a:gd name="T5" fmla="*/ 182 h 183"/>
                  <a:gd name="T6" fmla="*/ 33 w 38"/>
                  <a:gd name="T7" fmla="*/ 180 h 183"/>
                  <a:gd name="T8" fmla="*/ 31 w 38"/>
                  <a:gd name="T9" fmla="*/ 179 h 183"/>
                  <a:gd name="T10" fmla="*/ 27 w 38"/>
                  <a:gd name="T11" fmla="*/ 177 h 183"/>
                  <a:gd name="T12" fmla="*/ 24 w 38"/>
                  <a:gd name="T13" fmla="*/ 175 h 183"/>
                  <a:gd name="T14" fmla="*/ 20 w 38"/>
                  <a:gd name="T15" fmla="*/ 175 h 183"/>
                  <a:gd name="T16" fmla="*/ 16 w 38"/>
                  <a:gd name="T17" fmla="*/ 173 h 183"/>
                  <a:gd name="T18" fmla="*/ 13 w 38"/>
                  <a:gd name="T19" fmla="*/ 171 h 183"/>
                  <a:gd name="T20" fmla="*/ 9 w 38"/>
                  <a:gd name="T21" fmla="*/ 170 h 183"/>
                  <a:gd name="T22" fmla="*/ 0 w 38"/>
                  <a:gd name="T23" fmla="*/ 145 h 183"/>
                  <a:gd name="T24" fmla="*/ 0 w 38"/>
                  <a:gd name="T25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183">
                    <a:moveTo>
                      <a:pt x="0" y="0"/>
                    </a:moveTo>
                    <a:lnTo>
                      <a:pt x="37" y="0"/>
                    </a:lnTo>
                    <a:lnTo>
                      <a:pt x="37" y="182"/>
                    </a:lnTo>
                    <a:lnTo>
                      <a:pt x="33" y="180"/>
                    </a:lnTo>
                    <a:lnTo>
                      <a:pt x="31" y="179"/>
                    </a:lnTo>
                    <a:lnTo>
                      <a:pt x="27" y="177"/>
                    </a:lnTo>
                    <a:lnTo>
                      <a:pt x="24" y="175"/>
                    </a:lnTo>
                    <a:lnTo>
                      <a:pt x="20" y="175"/>
                    </a:lnTo>
                    <a:lnTo>
                      <a:pt x="16" y="173"/>
                    </a:lnTo>
                    <a:lnTo>
                      <a:pt x="13" y="171"/>
                    </a:lnTo>
                    <a:lnTo>
                      <a:pt x="9" y="170"/>
                    </a:lnTo>
                    <a:lnTo>
                      <a:pt x="0" y="145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73" name="Rectangle 157"/>
              <p:cNvSpPr>
                <a:spLocks noChangeArrowheads="1"/>
              </p:cNvSpPr>
              <p:nvPr/>
            </p:nvSpPr>
            <p:spPr bwMode="auto">
              <a:xfrm>
                <a:off x="3506" y="1920"/>
                <a:ext cx="112" cy="221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74" name="Rectangle 158"/>
              <p:cNvSpPr>
                <a:spLocks noChangeArrowheads="1"/>
              </p:cNvSpPr>
              <p:nvPr/>
            </p:nvSpPr>
            <p:spPr bwMode="auto">
              <a:xfrm>
                <a:off x="3508" y="1921"/>
                <a:ext cx="108" cy="218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75" name="Rectangle 159"/>
              <p:cNvSpPr>
                <a:spLocks noChangeArrowheads="1"/>
              </p:cNvSpPr>
              <p:nvPr/>
            </p:nvSpPr>
            <p:spPr bwMode="auto">
              <a:xfrm>
                <a:off x="3668" y="1920"/>
                <a:ext cx="113" cy="221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76" name="Rectangle 160"/>
              <p:cNvSpPr>
                <a:spLocks noChangeArrowheads="1"/>
              </p:cNvSpPr>
              <p:nvPr/>
            </p:nvSpPr>
            <p:spPr bwMode="auto">
              <a:xfrm>
                <a:off x="3669" y="1921"/>
                <a:ext cx="110" cy="218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77" name="Rectangle 161"/>
              <p:cNvSpPr>
                <a:spLocks noChangeArrowheads="1"/>
              </p:cNvSpPr>
              <p:nvPr/>
            </p:nvSpPr>
            <p:spPr bwMode="auto">
              <a:xfrm>
                <a:off x="4031" y="1956"/>
                <a:ext cx="113" cy="148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78" name="Rectangle 162"/>
              <p:cNvSpPr>
                <a:spLocks noChangeArrowheads="1"/>
              </p:cNvSpPr>
              <p:nvPr/>
            </p:nvSpPr>
            <p:spPr bwMode="auto">
              <a:xfrm>
                <a:off x="4033" y="1958"/>
                <a:ext cx="110" cy="144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79" name="Rectangle 163"/>
              <p:cNvSpPr>
                <a:spLocks noChangeArrowheads="1"/>
              </p:cNvSpPr>
              <p:nvPr/>
            </p:nvSpPr>
            <p:spPr bwMode="auto">
              <a:xfrm>
                <a:off x="4194" y="1956"/>
                <a:ext cx="112" cy="148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80" name="Rectangle 164"/>
              <p:cNvSpPr>
                <a:spLocks noChangeArrowheads="1"/>
              </p:cNvSpPr>
              <p:nvPr/>
            </p:nvSpPr>
            <p:spPr bwMode="auto">
              <a:xfrm>
                <a:off x="4196" y="1958"/>
                <a:ext cx="108" cy="144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81" name="Rectangle 165"/>
              <p:cNvSpPr>
                <a:spLocks noChangeArrowheads="1"/>
              </p:cNvSpPr>
              <p:nvPr/>
            </p:nvSpPr>
            <p:spPr bwMode="auto">
              <a:xfrm>
                <a:off x="4408" y="1970"/>
                <a:ext cx="39" cy="120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82" name="Rectangle 166"/>
              <p:cNvSpPr>
                <a:spLocks noChangeArrowheads="1"/>
              </p:cNvSpPr>
              <p:nvPr/>
            </p:nvSpPr>
            <p:spPr bwMode="auto">
              <a:xfrm>
                <a:off x="4410" y="1972"/>
                <a:ext cx="35" cy="117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83" name="Rectangle 167"/>
              <p:cNvSpPr>
                <a:spLocks noChangeArrowheads="1"/>
              </p:cNvSpPr>
              <p:nvPr/>
            </p:nvSpPr>
            <p:spPr bwMode="auto">
              <a:xfrm>
                <a:off x="3892" y="1955"/>
                <a:ext cx="21" cy="150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84" name="Rectangle 168"/>
              <p:cNvSpPr>
                <a:spLocks noChangeArrowheads="1"/>
              </p:cNvSpPr>
              <p:nvPr/>
            </p:nvSpPr>
            <p:spPr bwMode="auto">
              <a:xfrm>
                <a:off x="3894" y="1957"/>
                <a:ext cx="17" cy="147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85" name="Rectangle 169"/>
              <p:cNvSpPr>
                <a:spLocks noChangeArrowheads="1"/>
              </p:cNvSpPr>
              <p:nvPr/>
            </p:nvSpPr>
            <p:spPr bwMode="auto">
              <a:xfrm>
                <a:off x="3913" y="1955"/>
                <a:ext cx="20" cy="150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86" name="Rectangle 170"/>
              <p:cNvSpPr>
                <a:spLocks noChangeArrowheads="1"/>
              </p:cNvSpPr>
              <p:nvPr/>
            </p:nvSpPr>
            <p:spPr bwMode="auto">
              <a:xfrm>
                <a:off x="3914" y="1957"/>
                <a:ext cx="17" cy="147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87" name="Line 171"/>
              <p:cNvSpPr>
                <a:spLocks noChangeShapeType="1"/>
              </p:cNvSpPr>
              <p:nvPr/>
            </p:nvSpPr>
            <p:spPr bwMode="auto">
              <a:xfrm>
                <a:off x="621" y="4141"/>
                <a:ext cx="1995" cy="1"/>
              </a:xfrm>
              <a:prstGeom prst="line">
                <a:avLst/>
              </a:prstGeom>
              <a:noFill/>
              <a:ln w="12700">
                <a:solidFill>
                  <a:srgbClr val="1F1A17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88" name="Freeform 172"/>
              <p:cNvSpPr>
                <a:spLocks/>
              </p:cNvSpPr>
              <p:nvPr/>
            </p:nvSpPr>
            <p:spPr bwMode="auto">
              <a:xfrm>
                <a:off x="3373" y="2107"/>
                <a:ext cx="66" cy="962"/>
              </a:xfrm>
              <a:custGeom>
                <a:avLst/>
                <a:gdLst>
                  <a:gd name="T0" fmla="*/ 0 w 66"/>
                  <a:gd name="T1" fmla="*/ 961 h 962"/>
                  <a:gd name="T2" fmla="*/ 65 w 66"/>
                  <a:gd name="T3" fmla="*/ 961 h 962"/>
                  <a:gd name="T4" fmla="*/ 65 w 66"/>
                  <a:gd name="T5" fmla="*/ 0 h 962"/>
                  <a:gd name="T6" fmla="*/ 0 w 66"/>
                  <a:gd name="T7" fmla="*/ 0 h 962"/>
                  <a:gd name="T8" fmla="*/ 0 w 66"/>
                  <a:gd name="T9" fmla="*/ 961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962">
                    <a:moveTo>
                      <a:pt x="0" y="961"/>
                    </a:moveTo>
                    <a:lnTo>
                      <a:pt x="65" y="961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961"/>
                    </a:lnTo>
                  </a:path>
                </a:pathLst>
              </a:custGeom>
              <a:solidFill>
                <a:srgbClr val="83828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89" name="Rectangle 173"/>
              <p:cNvSpPr>
                <a:spLocks noChangeArrowheads="1"/>
              </p:cNvSpPr>
              <p:nvPr/>
            </p:nvSpPr>
            <p:spPr bwMode="auto">
              <a:xfrm>
                <a:off x="3375" y="2109"/>
                <a:ext cx="61" cy="956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90" name="Rectangle 174"/>
              <p:cNvSpPr>
                <a:spLocks noChangeArrowheads="1"/>
              </p:cNvSpPr>
              <p:nvPr/>
            </p:nvSpPr>
            <p:spPr bwMode="auto">
              <a:xfrm>
                <a:off x="3375" y="1764"/>
                <a:ext cx="61" cy="188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91" name="Freeform 175"/>
              <p:cNvSpPr>
                <a:spLocks/>
              </p:cNvSpPr>
              <p:nvPr/>
            </p:nvSpPr>
            <p:spPr bwMode="auto">
              <a:xfrm>
                <a:off x="3200" y="1701"/>
                <a:ext cx="239" cy="252"/>
              </a:xfrm>
              <a:custGeom>
                <a:avLst/>
                <a:gdLst>
                  <a:gd name="T0" fmla="*/ 0 w 239"/>
                  <a:gd name="T1" fmla="*/ 0 h 252"/>
                  <a:gd name="T2" fmla="*/ 238 w 239"/>
                  <a:gd name="T3" fmla="*/ 0 h 252"/>
                  <a:gd name="T4" fmla="*/ 238 w 239"/>
                  <a:gd name="T5" fmla="*/ 62 h 252"/>
                  <a:gd name="T6" fmla="*/ 173 w 239"/>
                  <a:gd name="T7" fmla="*/ 62 h 252"/>
                  <a:gd name="T8" fmla="*/ 173 w 239"/>
                  <a:gd name="T9" fmla="*/ 251 h 252"/>
                  <a:gd name="T10" fmla="*/ 64 w 239"/>
                  <a:gd name="T11" fmla="*/ 251 h 252"/>
                  <a:gd name="T12" fmla="*/ 64 w 239"/>
                  <a:gd name="T13" fmla="*/ 62 h 252"/>
                  <a:gd name="T14" fmla="*/ 0 w 239"/>
                  <a:gd name="T15" fmla="*/ 62 h 252"/>
                  <a:gd name="T16" fmla="*/ 0 w 239"/>
                  <a:gd name="T17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252">
                    <a:moveTo>
                      <a:pt x="0" y="0"/>
                    </a:moveTo>
                    <a:lnTo>
                      <a:pt x="238" y="0"/>
                    </a:lnTo>
                    <a:lnTo>
                      <a:pt x="238" y="62"/>
                    </a:lnTo>
                    <a:lnTo>
                      <a:pt x="173" y="62"/>
                    </a:lnTo>
                    <a:lnTo>
                      <a:pt x="173" y="251"/>
                    </a:lnTo>
                    <a:lnTo>
                      <a:pt x="64" y="251"/>
                    </a:lnTo>
                    <a:lnTo>
                      <a:pt x="64" y="62"/>
                    </a:lnTo>
                    <a:lnTo>
                      <a:pt x="0" y="6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92" name="Freeform 176"/>
              <p:cNvSpPr>
                <a:spLocks/>
              </p:cNvSpPr>
              <p:nvPr/>
            </p:nvSpPr>
            <p:spPr bwMode="auto">
              <a:xfrm>
                <a:off x="3200" y="1701"/>
                <a:ext cx="239" cy="253"/>
              </a:xfrm>
              <a:custGeom>
                <a:avLst/>
                <a:gdLst>
                  <a:gd name="T0" fmla="*/ 0 w 239"/>
                  <a:gd name="T1" fmla="*/ 0 h 253"/>
                  <a:gd name="T2" fmla="*/ 238 w 239"/>
                  <a:gd name="T3" fmla="*/ 0 h 253"/>
                  <a:gd name="T4" fmla="*/ 238 w 239"/>
                  <a:gd name="T5" fmla="*/ 62 h 253"/>
                  <a:gd name="T6" fmla="*/ 173 w 239"/>
                  <a:gd name="T7" fmla="*/ 62 h 253"/>
                  <a:gd name="T8" fmla="*/ 173 w 239"/>
                  <a:gd name="T9" fmla="*/ 252 h 253"/>
                  <a:gd name="T10" fmla="*/ 64 w 239"/>
                  <a:gd name="T11" fmla="*/ 252 h 253"/>
                  <a:gd name="T12" fmla="*/ 64 w 239"/>
                  <a:gd name="T13" fmla="*/ 62 h 253"/>
                  <a:gd name="T14" fmla="*/ 0 w 239"/>
                  <a:gd name="T15" fmla="*/ 62 h 253"/>
                  <a:gd name="T16" fmla="*/ 0 w 239"/>
                  <a:gd name="T17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253">
                    <a:moveTo>
                      <a:pt x="0" y="0"/>
                    </a:moveTo>
                    <a:lnTo>
                      <a:pt x="238" y="0"/>
                    </a:lnTo>
                    <a:lnTo>
                      <a:pt x="238" y="62"/>
                    </a:lnTo>
                    <a:lnTo>
                      <a:pt x="173" y="62"/>
                    </a:lnTo>
                    <a:lnTo>
                      <a:pt x="173" y="252"/>
                    </a:lnTo>
                    <a:lnTo>
                      <a:pt x="64" y="252"/>
                    </a:lnTo>
                    <a:lnTo>
                      <a:pt x="64" y="62"/>
                    </a:lnTo>
                    <a:lnTo>
                      <a:pt x="0" y="62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93" name="Rectangle 177"/>
              <p:cNvSpPr>
                <a:spLocks noChangeArrowheads="1"/>
              </p:cNvSpPr>
              <p:nvPr/>
            </p:nvSpPr>
            <p:spPr bwMode="auto">
              <a:xfrm>
                <a:off x="3265" y="2109"/>
                <a:ext cx="106" cy="956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94" name="Freeform 178"/>
              <p:cNvSpPr>
                <a:spLocks/>
              </p:cNvSpPr>
              <p:nvPr/>
            </p:nvSpPr>
            <p:spPr bwMode="auto">
              <a:xfrm>
                <a:off x="3200" y="2107"/>
                <a:ext cx="64" cy="962"/>
              </a:xfrm>
              <a:custGeom>
                <a:avLst/>
                <a:gdLst>
                  <a:gd name="T0" fmla="*/ 0 w 64"/>
                  <a:gd name="T1" fmla="*/ 961 h 962"/>
                  <a:gd name="T2" fmla="*/ 63 w 64"/>
                  <a:gd name="T3" fmla="*/ 961 h 962"/>
                  <a:gd name="T4" fmla="*/ 63 w 64"/>
                  <a:gd name="T5" fmla="*/ 0 h 962"/>
                  <a:gd name="T6" fmla="*/ 0 w 64"/>
                  <a:gd name="T7" fmla="*/ 0 h 962"/>
                  <a:gd name="T8" fmla="*/ 0 w 64"/>
                  <a:gd name="T9" fmla="*/ 961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962">
                    <a:moveTo>
                      <a:pt x="0" y="961"/>
                    </a:moveTo>
                    <a:lnTo>
                      <a:pt x="63" y="961"/>
                    </a:lnTo>
                    <a:lnTo>
                      <a:pt x="63" y="0"/>
                    </a:lnTo>
                    <a:lnTo>
                      <a:pt x="0" y="0"/>
                    </a:lnTo>
                    <a:lnTo>
                      <a:pt x="0" y="961"/>
                    </a:lnTo>
                  </a:path>
                </a:pathLst>
              </a:custGeom>
              <a:solidFill>
                <a:srgbClr val="83828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95" name="Rectangle 179"/>
              <p:cNvSpPr>
                <a:spLocks noChangeArrowheads="1"/>
              </p:cNvSpPr>
              <p:nvPr/>
            </p:nvSpPr>
            <p:spPr bwMode="auto">
              <a:xfrm>
                <a:off x="3202" y="2109"/>
                <a:ext cx="60" cy="956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96" name="Rectangle 180"/>
              <p:cNvSpPr>
                <a:spLocks noChangeArrowheads="1"/>
              </p:cNvSpPr>
              <p:nvPr/>
            </p:nvSpPr>
            <p:spPr bwMode="auto">
              <a:xfrm>
                <a:off x="3202" y="1764"/>
                <a:ext cx="60" cy="188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97" name="Freeform 181"/>
              <p:cNvSpPr>
                <a:spLocks/>
              </p:cNvSpPr>
              <p:nvPr/>
            </p:nvSpPr>
            <p:spPr bwMode="auto">
              <a:xfrm>
                <a:off x="3200" y="1953"/>
                <a:ext cx="239" cy="48"/>
              </a:xfrm>
              <a:custGeom>
                <a:avLst/>
                <a:gdLst>
                  <a:gd name="T0" fmla="*/ 0 w 239"/>
                  <a:gd name="T1" fmla="*/ 0 h 48"/>
                  <a:gd name="T2" fmla="*/ 238 w 239"/>
                  <a:gd name="T3" fmla="*/ 0 h 48"/>
                  <a:gd name="T4" fmla="*/ 238 w 239"/>
                  <a:gd name="T5" fmla="*/ 47 h 48"/>
                  <a:gd name="T6" fmla="*/ 0 w 239"/>
                  <a:gd name="T7" fmla="*/ 47 h 48"/>
                  <a:gd name="T8" fmla="*/ 0 w 239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48">
                    <a:moveTo>
                      <a:pt x="0" y="0"/>
                    </a:moveTo>
                    <a:lnTo>
                      <a:pt x="238" y="0"/>
                    </a:lnTo>
                    <a:lnTo>
                      <a:pt x="238" y="47"/>
                    </a:lnTo>
                    <a:lnTo>
                      <a:pt x="0" y="4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3828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598" name="Rectangle 182"/>
              <p:cNvSpPr>
                <a:spLocks noChangeArrowheads="1"/>
              </p:cNvSpPr>
              <p:nvPr/>
            </p:nvSpPr>
            <p:spPr bwMode="auto">
              <a:xfrm>
                <a:off x="3202" y="1955"/>
                <a:ext cx="234" cy="42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599" name="Rectangle 183"/>
              <p:cNvSpPr>
                <a:spLocks noChangeArrowheads="1"/>
              </p:cNvSpPr>
              <p:nvPr/>
            </p:nvSpPr>
            <p:spPr bwMode="auto">
              <a:xfrm>
                <a:off x="3202" y="2062"/>
                <a:ext cx="234" cy="43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600" name="Freeform 184"/>
              <p:cNvSpPr>
                <a:spLocks/>
              </p:cNvSpPr>
              <p:nvPr/>
            </p:nvSpPr>
            <p:spPr bwMode="auto">
              <a:xfrm>
                <a:off x="2956" y="1999"/>
                <a:ext cx="166" cy="63"/>
              </a:xfrm>
              <a:custGeom>
                <a:avLst/>
                <a:gdLst>
                  <a:gd name="T0" fmla="*/ 0 w 166"/>
                  <a:gd name="T1" fmla="*/ 62 h 63"/>
                  <a:gd name="T2" fmla="*/ 160 w 166"/>
                  <a:gd name="T3" fmla="*/ 62 h 63"/>
                  <a:gd name="T4" fmla="*/ 160 w 166"/>
                  <a:gd name="T5" fmla="*/ 60 h 63"/>
                  <a:gd name="T6" fmla="*/ 162 w 166"/>
                  <a:gd name="T7" fmla="*/ 60 h 63"/>
                  <a:gd name="T8" fmla="*/ 162 w 166"/>
                  <a:gd name="T9" fmla="*/ 58 h 63"/>
                  <a:gd name="T10" fmla="*/ 162 w 166"/>
                  <a:gd name="T11" fmla="*/ 56 h 63"/>
                  <a:gd name="T12" fmla="*/ 165 w 166"/>
                  <a:gd name="T13" fmla="*/ 55 h 63"/>
                  <a:gd name="T14" fmla="*/ 165 w 166"/>
                  <a:gd name="T15" fmla="*/ 54 h 63"/>
                  <a:gd name="T16" fmla="*/ 165 w 166"/>
                  <a:gd name="T17" fmla="*/ 52 h 63"/>
                  <a:gd name="T18" fmla="*/ 165 w 166"/>
                  <a:gd name="T19" fmla="*/ 50 h 63"/>
                  <a:gd name="T20" fmla="*/ 165 w 166"/>
                  <a:gd name="T21" fmla="*/ 48 h 63"/>
                  <a:gd name="T22" fmla="*/ 165 w 166"/>
                  <a:gd name="T23" fmla="*/ 45 h 63"/>
                  <a:gd name="T24" fmla="*/ 165 w 166"/>
                  <a:gd name="T25" fmla="*/ 43 h 63"/>
                  <a:gd name="T26" fmla="*/ 162 w 166"/>
                  <a:gd name="T27" fmla="*/ 40 h 63"/>
                  <a:gd name="T28" fmla="*/ 162 w 166"/>
                  <a:gd name="T29" fmla="*/ 37 h 63"/>
                  <a:gd name="T30" fmla="*/ 160 w 166"/>
                  <a:gd name="T31" fmla="*/ 36 h 63"/>
                  <a:gd name="T32" fmla="*/ 157 w 166"/>
                  <a:gd name="T33" fmla="*/ 33 h 63"/>
                  <a:gd name="T34" fmla="*/ 157 w 166"/>
                  <a:gd name="T35" fmla="*/ 31 h 63"/>
                  <a:gd name="T36" fmla="*/ 151 w 166"/>
                  <a:gd name="T37" fmla="*/ 27 h 63"/>
                  <a:gd name="T38" fmla="*/ 148 w 166"/>
                  <a:gd name="T39" fmla="*/ 23 h 63"/>
                  <a:gd name="T40" fmla="*/ 148 w 166"/>
                  <a:gd name="T41" fmla="*/ 20 h 63"/>
                  <a:gd name="T42" fmla="*/ 148 w 166"/>
                  <a:gd name="T43" fmla="*/ 18 h 63"/>
                  <a:gd name="T44" fmla="*/ 146 w 166"/>
                  <a:gd name="T45" fmla="*/ 14 h 63"/>
                  <a:gd name="T46" fmla="*/ 146 w 166"/>
                  <a:gd name="T47" fmla="*/ 12 h 63"/>
                  <a:gd name="T48" fmla="*/ 146 w 166"/>
                  <a:gd name="T49" fmla="*/ 10 h 63"/>
                  <a:gd name="T50" fmla="*/ 146 w 166"/>
                  <a:gd name="T51" fmla="*/ 9 h 63"/>
                  <a:gd name="T52" fmla="*/ 146 w 166"/>
                  <a:gd name="T53" fmla="*/ 8 h 63"/>
                  <a:gd name="T54" fmla="*/ 148 w 166"/>
                  <a:gd name="T55" fmla="*/ 6 h 63"/>
                  <a:gd name="T56" fmla="*/ 148 w 166"/>
                  <a:gd name="T57" fmla="*/ 5 h 63"/>
                  <a:gd name="T58" fmla="*/ 148 w 166"/>
                  <a:gd name="T59" fmla="*/ 3 h 63"/>
                  <a:gd name="T60" fmla="*/ 148 w 166"/>
                  <a:gd name="T61" fmla="*/ 2 h 63"/>
                  <a:gd name="T62" fmla="*/ 148 w 166"/>
                  <a:gd name="T63" fmla="*/ 0 h 63"/>
                  <a:gd name="T64" fmla="*/ 0 w 166"/>
                  <a:gd name="T65" fmla="*/ 0 h 63"/>
                  <a:gd name="T66" fmla="*/ 0 w 166"/>
                  <a:gd name="T67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6" h="63">
                    <a:moveTo>
                      <a:pt x="0" y="62"/>
                    </a:moveTo>
                    <a:lnTo>
                      <a:pt x="160" y="62"/>
                    </a:lnTo>
                    <a:lnTo>
                      <a:pt x="160" y="60"/>
                    </a:lnTo>
                    <a:lnTo>
                      <a:pt x="162" y="60"/>
                    </a:lnTo>
                    <a:lnTo>
                      <a:pt x="162" y="58"/>
                    </a:lnTo>
                    <a:lnTo>
                      <a:pt x="162" y="56"/>
                    </a:lnTo>
                    <a:lnTo>
                      <a:pt x="165" y="55"/>
                    </a:lnTo>
                    <a:lnTo>
                      <a:pt x="165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5" y="48"/>
                    </a:lnTo>
                    <a:lnTo>
                      <a:pt x="165" y="45"/>
                    </a:lnTo>
                    <a:lnTo>
                      <a:pt x="165" y="43"/>
                    </a:lnTo>
                    <a:lnTo>
                      <a:pt x="162" y="40"/>
                    </a:lnTo>
                    <a:lnTo>
                      <a:pt x="162" y="37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7" y="31"/>
                    </a:lnTo>
                    <a:lnTo>
                      <a:pt x="151" y="27"/>
                    </a:lnTo>
                    <a:lnTo>
                      <a:pt x="148" y="23"/>
                    </a:lnTo>
                    <a:lnTo>
                      <a:pt x="148" y="20"/>
                    </a:lnTo>
                    <a:lnTo>
                      <a:pt x="148" y="18"/>
                    </a:lnTo>
                    <a:lnTo>
                      <a:pt x="146" y="14"/>
                    </a:lnTo>
                    <a:lnTo>
                      <a:pt x="146" y="12"/>
                    </a:lnTo>
                    <a:lnTo>
                      <a:pt x="146" y="10"/>
                    </a:lnTo>
                    <a:lnTo>
                      <a:pt x="146" y="9"/>
                    </a:lnTo>
                    <a:lnTo>
                      <a:pt x="146" y="8"/>
                    </a:lnTo>
                    <a:lnTo>
                      <a:pt x="148" y="6"/>
                    </a:lnTo>
                    <a:lnTo>
                      <a:pt x="148" y="5"/>
                    </a:lnTo>
                    <a:lnTo>
                      <a:pt x="148" y="3"/>
                    </a:lnTo>
                    <a:lnTo>
                      <a:pt x="148" y="2"/>
                    </a:lnTo>
                    <a:lnTo>
                      <a:pt x="148" y="0"/>
                    </a:lnTo>
                    <a:lnTo>
                      <a:pt x="0" y="0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01" name="Freeform 185"/>
              <p:cNvSpPr>
                <a:spLocks/>
              </p:cNvSpPr>
              <p:nvPr/>
            </p:nvSpPr>
            <p:spPr bwMode="auto">
              <a:xfrm>
                <a:off x="2956" y="1999"/>
                <a:ext cx="166" cy="63"/>
              </a:xfrm>
              <a:custGeom>
                <a:avLst/>
                <a:gdLst>
                  <a:gd name="T0" fmla="*/ 0 w 166"/>
                  <a:gd name="T1" fmla="*/ 62 h 63"/>
                  <a:gd name="T2" fmla="*/ 160 w 166"/>
                  <a:gd name="T3" fmla="*/ 62 h 63"/>
                  <a:gd name="T4" fmla="*/ 161 w 166"/>
                  <a:gd name="T5" fmla="*/ 60 h 63"/>
                  <a:gd name="T6" fmla="*/ 162 w 166"/>
                  <a:gd name="T7" fmla="*/ 59 h 63"/>
                  <a:gd name="T8" fmla="*/ 162 w 166"/>
                  <a:gd name="T9" fmla="*/ 58 h 63"/>
                  <a:gd name="T10" fmla="*/ 163 w 166"/>
                  <a:gd name="T11" fmla="*/ 56 h 63"/>
                  <a:gd name="T12" fmla="*/ 164 w 166"/>
                  <a:gd name="T13" fmla="*/ 54 h 63"/>
                  <a:gd name="T14" fmla="*/ 165 w 166"/>
                  <a:gd name="T15" fmla="*/ 52 h 63"/>
                  <a:gd name="T16" fmla="*/ 165 w 166"/>
                  <a:gd name="T17" fmla="*/ 50 h 63"/>
                  <a:gd name="T18" fmla="*/ 165 w 166"/>
                  <a:gd name="T19" fmla="*/ 48 h 63"/>
                  <a:gd name="T20" fmla="*/ 165 w 166"/>
                  <a:gd name="T21" fmla="*/ 44 h 63"/>
                  <a:gd name="T22" fmla="*/ 164 w 166"/>
                  <a:gd name="T23" fmla="*/ 42 h 63"/>
                  <a:gd name="T24" fmla="*/ 162 w 166"/>
                  <a:gd name="T25" fmla="*/ 40 h 63"/>
                  <a:gd name="T26" fmla="*/ 162 w 166"/>
                  <a:gd name="T27" fmla="*/ 37 h 63"/>
                  <a:gd name="T28" fmla="*/ 160 w 166"/>
                  <a:gd name="T29" fmla="*/ 35 h 63"/>
                  <a:gd name="T30" fmla="*/ 158 w 166"/>
                  <a:gd name="T31" fmla="*/ 33 h 63"/>
                  <a:gd name="T32" fmla="*/ 156 w 166"/>
                  <a:gd name="T33" fmla="*/ 31 h 63"/>
                  <a:gd name="T34" fmla="*/ 152 w 166"/>
                  <a:gd name="T35" fmla="*/ 26 h 63"/>
                  <a:gd name="T36" fmla="*/ 149 w 166"/>
                  <a:gd name="T37" fmla="*/ 22 h 63"/>
                  <a:gd name="T38" fmla="*/ 148 w 166"/>
                  <a:gd name="T39" fmla="*/ 20 h 63"/>
                  <a:gd name="T40" fmla="*/ 147 w 166"/>
                  <a:gd name="T41" fmla="*/ 17 h 63"/>
                  <a:gd name="T42" fmla="*/ 147 w 166"/>
                  <a:gd name="T43" fmla="*/ 14 h 63"/>
                  <a:gd name="T44" fmla="*/ 147 w 166"/>
                  <a:gd name="T45" fmla="*/ 12 h 63"/>
                  <a:gd name="T46" fmla="*/ 147 w 166"/>
                  <a:gd name="T47" fmla="*/ 10 h 63"/>
                  <a:gd name="T48" fmla="*/ 147 w 166"/>
                  <a:gd name="T49" fmla="*/ 9 h 63"/>
                  <a:gd name="T50" fmla="*/ 147 w 166"/>
                  <a:gd name="T51" fmla="*/ 8 h 63"/>
                  <a:gd name="T52" fmla="*/ 147 w 166"/>
                  <a:gd name="T53" fmla="*/ 6 h 63"/>
                  <a:gd name="T54" fmla="*/ 147 w 166"/>
                  <a:gd name="T55" fmla="*/ 4 h 63"/>
                  <a:gd name="T56" fmla="*/ 147 w 166"/>
                  <a:gd name="T57" fmla="*/ 3 h 63"/>
                  <a:gd name="T58" fmla="*/ 147 w 166"/>
                  <a:gd name="T59" fmla="*/ 2 h 63"/>
                  <a:gd name="T60" fmla="*/ 148 w 166"/>
                  <a:gd name="T61" fmla="*/ 0 h 63"/>
                  <a:gd name="T62" fmla="*/ 0 w 166"/>
                  <a:gd name="T63" fmla="*/ 0 h 63"/>
                  <a:gd name="T64" fmla="*/ 0 w 166"/>
                  <a:gd name="T65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6" h="63">
                    <a:moveTo>
                      <a:pt x="0" y="62"/>
                    </a:moveTo>
                    <a:lnTo>
                      <a:pt x="160" y="62"/>
                    </a:lnTo>
                    <a:lnTo>
                      <a:pt x="161" y="60"/>
                    </a:lnTo>
                    <a:lnTo>
                      <a:pt x="162" y="59"/>
                    </a:lnTo>
                    <a:lnTo>
                      <a:pt x="162" y="58"/>
                    </a:lnTo>
                    <a:lnTo>
                      <a:pt x="163" y="56"/>
                    </a:lnTo>
                    <a:lnTo>
                      <a:pt x="164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5" y="48"/>
                    </a:lnTo>
                    <a:lnTo>
                      <a:pt x="165" y="44"/>
                    </a:lnTo>
                    <a:lnTo>
                      <a:pt x="164" y="42"/>
                    </a:lnTo>
                    <a:lnTo>
                      <a:pt x="162" y="40"/>
                    </a:lnTo>
                    <a:lnTo>
                      <a:pt x="162" y="37"/>
                    </a:lnTo>
                    <a:lnTo>
                      <a:pt x="160" y="35"/>
                    </a:lnTo>
                    <a:lnTo>
                      <a:pt x="158" y="33"/>
                    </a:lnTo>
                    <a:lnTo>
                      <a:pt x="156" y="31"/>
                    </a:lnTo>
                    <a:lnTo>
                      <a:pt x="152" y="26"/>
                    </a:lnTo>
                    <a:lnTo>
                      <a:pt x="149" y="22"/>
                    </a:lnTo>
                    <a:lnTo>
                      <a:pt x="148" y="20"/>
                    </a:lnTo>
                    <a:lnTo>
                      <a:pt x="147" y="17"/>
                    </a:lnTo>
                    <a:lnTo>
                      <a:pt x="147" y="14"/>
                    </a:lnTo>
                    <a:lnTo>
                      <a:pt x="147" y="12"/>
                    </a:lnTo>
                    <a:lnTo>
                      <a:pt x="147" y="10"/>
                    </a:lnTo>
                    <a:lnTo>
                      <a:pt x="147" y="9"/>
                    </a:lnTo>
                    <a:lnTo>
                      <a:pt x="147" y="8"/>
                    </a:lnTo>
                    <a:lnTo>
                      <a:pt x="147" y="6"/>
                    </a:lnTo>
                    <a:lnTo>
                      <a:pt x="147" y="4"/>
                    </a:lnTo>
                    <a:lnTo>
                      <a:pt x="147" y="3"/>
                    </a:lnTo>
                    <a:lnTo>
                      <a:pt x="147" y="2"/>
                    </a:lnTo>
                    <a:lnTo>
                      <a:pt x="148" y="0"/>
                    </a:lnTo>
                    <a:lnTo>
                      <a:pt x="0" y="0"/>
                    </a:lnTo>
                    <a:lnTo>
                      <a:pt x="0" y="6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02" name="Freeform 186"/>
              <p:cNvSpPr>
                <a:spLocks/>
              </p:cNvSpPr>
              <p:nvPr/>
            </p:nvSpPr>
            <p:spPr bwMode="auto">
              <a:xfrm>
                <a:off x="4447" y="1974"/>
                <a:ext cx="231" cy="113"/>
              </a:xfrm>
              <a:custGeom>
                <a:avLst/>
                <a:gdLst>
                  <a:gd name="T0" fmla="*/ 230 w 231"/>
                  <a:gd name="T1" fmla="*/ 0 h 113"/>
                  <a:gd name="T2" fmla="*/ 81 w 231"/>
                  <a:gd name="T3" fmla="*/ 0 h 113"/>
                  <a:gd name="T4" fmla="*/ 46 w 231"/>
                  <a:gd name="T5" fmla="*/ 25 h 113"/>
                  <a:gd name="T6" fmla="*/ 0 w 231"/>
                  <a:gd name="T7" fmla="*/ 25 h 113"/>
                  <a:gd name="T8" fmla="*/ 0 w 231"/>
                  <a:gd name="T9" fmla="*/ 87 h 113"/>
                  <a:gd name="T10" fmla="*/ 46 w 231"/>
                  <a:gd name="T11" fmla="*/ 87 h 113"/>
                  <a:gd name="T12" fmla="*/ 81 w 231"/>
                  <a:gd name="T13" fmla="*/ 112 h 113"/>
                  <a:gd name="T14" fmla="*/ 230 w 231"/>
                  <a:gd name="T15" fmla="*/ 112 h 113"/>
                  <a:gd name="T16" fmla="*/ 230 w 231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113">
                    <a:moveTo>
                      <a:pt x="230" y="0"/>
                    </a:moveTo>
                    <a:lnTo>
                      <a:pt x="81" y="0"/>
                    </a:lnTo>
                    <a:lnTo>
                      <a:pt x="46" y="25"/>
                    </a:lnTo>
                    <a:lnTo>
                      <a:pt x="0" y="25"/>
                    </a:lnTo>
                    <a:lnTo>
                      <a:pt x="0" y="87"/>
                    </a:lnTo>
                    <a:lnTo>
                      <a:pt x="46" y="87"/>
                    </a:lnTo>
                    <a:lnTo>
                      <a:pt x="81" y="112"/>
                    </a:lnTo>
                    <a:lnTo>
                      <a:pt x="230" y="112"/>
                    </a:lnTo>
                    <a:lnTo>
                      <a:pt x="23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03" name="Freeform 187"/>
              <p:cNvSpPr>
                <a:spLocks/>
              </p:cNvSpPr>
              <p:nvPr/>
            </p:nvSpPr>
            <p:spPr bwMode="auto">
              <a:xfrm>
                <a:off x="3148" y="1999"/>
                <a:ext cx="359" cy="63"/>
              </a:xfrm>
              <a:custGeom>
                <a:avLst/>
                <a:gdLst>
                  <a:gd name="T0" fmla="*/ 17 w 359"/>
                  <a:gd name="T1" fmla="*/ 62 h 63"/>
                  <a:gd name="T2" fmla="*/ 358 w 359"/>
                  <a:gd name="T3" fmla="*/ 62 h 63"/>
                  <a:gd name="T4" fmla="*/ 358 w 359"/>
                  <a:gd name="T5" fmla="*/ 0 h 63"/>
                  <a:gd name="T6" fmla="*/ 12 w 359"/>
                  <a:gd name="T7" fmla="*/ 0 h 63"/>
                  <a:gd name="T8" fmla="*/ 10 w 359"/>
                  <a:gd name="T9" fmla="*/ 3 h 63"/>
                  <a:gd name="T10" fmla="*/ 8 w 359"/>
                  <a:gd name="T11" fmla="*/ 5 h 63"/>
                  <a:gd name="T12" fmla="*/ 5 w 359"/>
                  <a:gd name="T13" fmla="*/ 8 h 63"/>
                  <a:gd name="T14" fmla="*/ 4 w 359"/>
                  <a:gd name="T15" fmla="*/ 10 h 63"/>
                  <a:gd name="T16" fmla="*/ 3 w 359"/>
                  <a:gd name="T17" fmla="*/ 13 h 63"/>
                  <a:gd name="T18" fmla="*/ 2 w 359"/>
                  <a:gd name="T19" fmla="*/ 15 h 63"/>
                  <a:gd name="T20" fmla="*/ 1 w 359"/>
                  <a:gd name="T21" fmla="*/ 18 h 63"/>
                  <a:gd name="T22" fmla="*/ 0 w 359"/>
                  <a:gd name="T23" fmla="*/ 20 h 63"/>
                  <a:gd name="T24" fmla="*/ 0 w 359"/>
                  <a:gd name="T25" fmla="*/ 23 h 63"/>
                  <a:gd name="T26" fmla="*/ 1 w 359"/>
                  <a:gd name="T27" fmla="*/ 26 h 63"/>
                  <a:gd name="T28" fmla="*/ 2 w 359"/>
                  <a:gd name="T29" fmla="*/ 27 h 63"/>
                  <a:gd name="T30" fmla="*/ 3 w 359"/>
                  <a:gd name="T31" fmla="*/ 30 h 63"/>
                  <a:gd name="T32" fmla="*/ 4 w 359"/>
                  <a:gd name="T33" fmla="*/ 31 h 63"/>
                  <a:gd name="T34" fmla="*/ 6 w 359"/>
                  <a:gd name="T35" fmla="*/ 33 h 63"/>
                  <a:gd name="T36" fmla="*/ 8 w 359"/>
                  <a:gd name="T37" fmla="*/ 34 h 63"/>
                  <a:gd name="T38" fmla="*/ 11 w 359"/>
                  <a:gd name="T39" fmla="*/ 36 h 63"/>
                  <a:gd name="T40" fmla="*/ 12 w 359"/>
                  <a:gd name="T41" fmla="*/ 37 h 63"/>
                  <a:gd name="T42" fmla="*/ 14 w 359"/>
                  <a:gd name="T43" fmla="*/ 38 h 63"/>
                  <a:gd name="T44" fmla="*/ 16 w 359"/>
                  <a:gd name="T45" fmla="*/ 40 h 63"/>
                  <a:gd name="T46" fmla="*/ 18 w 359"/>
                  <a:gd name="T47" fmla="*/ 42 h 63"/>
                  <a:gd name="T48" fmla="*/ 19 w 359"/>
                  <a:gd name="T49" fmla="*/ 43 h 63"/>
                  <a:gd name="T50" fmla="*/ 19 w 359"/>
                  <a:gd name="T51" fmla="*/ 46 h 63"/>
                  <a:gd name="T52" fmla="*/ 19 w 359"/>
                  <a:gd name="T53" fmla="*/ 49 h 63"/>
                  <a:gd name="T54" fmla="*/ 19 w 359"/>
                  <a:gd name="T55" fmla="*/ 51 h 63"/>
                  <a:gd name="T56" fmla="*/ 19 w 359"/>
                  <a:gd name="T57" fmla="*/ 52 h 63"/>
                  <a:gd name="T58" fmla="*/ 19 w 359"/>
                  <a:gd name="T59" fmla="*/ 54 h 63"/>
                  <a:gd name="T60" fmla="*/ 19 w 359"/>
                  <a:gd name="T61" fmla="*/ 55 h 63"/>
                  <a:gd name="T62" fmla="*/ 19 w 359"/>
                  <a:gd name="T63" fmla="*/ 56 h 63"/>
                  <a:gd name="T64" fmla="*/ 18 w 359"/>
                  <a:gd name="T65" fmla="*/ 58 h 63"/>
                  <a:gd name="T66" fmla="*/ 18 w 359"/>
                  <a:gd name="T67" fmla="*/ 60 h 63"/>
                  <a:gd name="T68" fmla="*/ 17 w 359"/>
                  <a:gd name="T69" fmla="*/ 60 h 63"/>
                  <a:gd name="T70" fmla="*/ 17 w 359"/>
                  <a:gd name="T71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9" h="63">
                    <a:moveTo>
                      <a:pt x="17" y="62"/>
                    </a:moveTo>
                    <a:lnTo>
                      <a:pt x="358" y="62"/>
                    </a:lnTo>
                    <a:lnTo>
                      <a:pt x="358" y="0"/>
                    </a:lnTo>
                    <a:lnTo>
                      <a:pt x="12" y="0"/>
                    </a:lnTo>
                    <a:lnTo>
                      <a:pt x="10" y="3"/>
                    </a:lnTo>
                    <a:lnTo>
                      <a:pt x="8" y="5"/>
                    </a:lnTo>
                    <a:lnTo>
                      <a:pt x="5" y="8"/>
                    </a:lnTo>
                    <a:lnTo>
                      <a:pt x="4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30"/>
                    </a:lnTo>
                    <a:lnTo>
                      <a:pt x="4" y="31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2" y="37"/>
                    </a:lnTo>
                    <a:lnTo>
                      <a:pt x="14" y="38"/>
                    </a:lnTo>
                    <a:lnTo>
                      <a:pt x="16" y="40"/>
                    </a:lnTo>
                    <a:lnTo>
                      <a:pt x="18" y="42"/>
                    </a:lnTo>
                    <a:lnTo>
                      <a:pt x="19" y="43"/>
                    </a:lnTo>
                    <a:lnTo>
                      <a:pt x="19" y="46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2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17" y="60"/>
                    </a:lnTo>
                    <a:lnTo>
                      <a:pt x="17" y="6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04" name="Rectangle 188"/>
              <p:cNvSpPr>
                <a:spLocks noChangeArrowheads="1"/>
              </p:cNvSpPr>
              <p:nvPr/>
            </p:nvSpPr>
            <p:spPr bwMode="auto">
              <a:xfrm>
                <a:off x="3620" y="2001"/>
                <a:ext cx="46" cy="58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605" name="Freeform 189"/>
              <p:cNvSpPr>
                <a:spLocks/>
              </p:cNvSpPr>
              <p:nvPr/>
            </p:nvSpPr>
            <p:spPr bwMode="auto">
              <a:xfrm>
                <a:off x="3781" y="1999"/>
                <a:ext cx="52" cy="63"/>
              </a:xfrm>
              <a:custGeom>
                <a:avLst/>
                <a:gdLst>
                  <a:gd name="T0" fmla="*/ 0 w 52"/>
                  <a:gd name="T1" fmla="*/ 62 h 63"/>
                  <a:gd name="T2" fmla="*/ 46 w 52"/>
                  <a:gd name="T3" fmla="*/ 62 h 63"/>
                  <a:gd name="T4" fmla="*/ 47 w 52"/>
                  <a:gd name="T5" fmla="*/ 60 h 63"/>
                  <a:gd name="T6" fmla="*/ 48 w 52"/>
                  <a:gd name="T7" fmla="*/ 59 h 63"/>
                  <a:gd name="T8" fmla="*/ 48 w 52"/>
                  <a:gd name="T9" fmla="*/ 58 h 63"/>
                  <a:gd name="T10" fmla="*/ 49 w 52"/>
                  <a:gd name="T11" fmla="*/ 56 h 63"/>
                  <a:gd name="T12" fmla="*/ 50 w 52"/>
                  <a:gd name="T13" fmla="*/ 54 h 63"/>
                  <a:gd name="T14" fmla="*/ 51 w 52"/>
                  <a:gd name="T15" fmla="*/ 52 h 63"/>
                  <a:gd name="T16" fmla="*/ 51 w 52"/>
                  <a:gd name="T17" fmla="*/ 50 h 63"/>
                  <a:gd name="T18" fmla="*/ 51 w 52"/>
                  <a:gd name="T19" fmla="*/ 48 h 63"/>
                  <a:gd name="T20" fmla="*/ 50 w 52"/>
                  <a:gd name="T21" fmla="*/ 44 h 63"/>
                  <a:gd name="T22" fmla="*/ 50 w 52"/>
                  <a:gd name="T23" fmla="*/ 42 h 63"/>
                  <a:gd name="T24" fmla="*/ 48 w 52"/>
                  <a:gd name="T25" fmla="*/ 40 h 63"/>
                  <a:gd name="T26" fmla="*/ 48 w 52"/>
                  <a:gd name="T27" fmla="*/ 37 h 63"/>
                  <a:gd name="T28" fmla="*/ 46 w 52"/>
                  <a:gd name="T29" fmla="*/ 35 h 63"/>
                  <a:gd name="T30" fmla="*/ 44 w 52"/>
                  <a:gd name="T31" fmla="*/ 33 h 63"/>
                  <a:gd name="T32" fmla="*/ 41 w 52"/>
                  <a:gd name="T33" fmla="*/ 31 h 63"/>
                  <a:gd name="T34" fmla="*/ 38 w 52"/>
                  <a:gd name="T35" fmla="*/ 26 h 63"/>
                  <a:gd name="T36" fmla="*/ 35 w 52"/>
                  <a:gd name="T37" fmla="*/ 22 h 63"/>
                  <a:gd name="T38" fmla="*/ 33 w 52"/>
                  <a:gd name="T39" fmla="*/ 20 h 63"/>
                  <a:gd name="T40" fmla="*/ 33 w 52"/>
                  <a:gd name="T41" fmla="*/ 17 h 63"/>
                  <a:gd name="T42" fmla="*/ 33 w 52"/>
                  <a:gd name="T43" fmla="*/ 14 h 63"/>
                  <a:gd name="T44" fmla="*/ 33 w 52"/>
                  <a:gd name="T45" fmla="*/ 12 h 63"/>
                  <a:gd name="T46" fmla="*/ 33 w 52"/>
                  <a:gd name="T47" fmla="*/ 10 h 63"/>
                  <a:gd name="T48" fmla="*/ 33 w 52"/>
                  <a:gd name="T49" fmla="*/ 9 h 63"/>
                  <a:gd name="T50" fmla="*/ 33 w 52"/>
                  <a:gd name="T51" fmla="*/ 8 h 63"/>
                  <a:gd name="T52" fmla="*/ 33 w 52"/>
                  <a:gd name="T53" fmla="*/ 6 h 63"/>
                  <a:gd name="T54" fmla="*/ 33 w 52"/>
                  <a:gd name="T55" fmla="*/ 4 h 63"/>
                  <a:gd name="T56" fmla="*/ 33 w 52"/>
                  <a:gd name="T57" fmla="*/ 3 h 63"/>
                  <a:gd name="T58" fmla="*/ 33 w 52"/>
                  <a:gd name="T59" fmla="*/ 2 h 63"/>
                  <a:gd name="T60" fmla="*/ 34 w 52"/>
                  <a:gd name="T61" fmla="*/ 0 h 63"/>
                  <a:gd name="T62" fmla="*/ 0 w 52"/>
                  <a:gd name="T63" fmla="*/ 0 h 63"/>
                  <a:gd name="T64" fmla="*/ 0 w 52"/>
                  <a:gd name="T65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" h="63">
                    <a:moveTo>
                      <a:pt x="0" y="62"/>
                    </a:moveTo>
                    <a:lnTo>
                      <a:pt x="46" y="62"/>
                    </a:lnTo>
                    <a:lnTo>
                      <a:pt x="47" y="60"/>
                    </a:lnTo>
                    <a:lnTo>
                      <a:pt x="48" y="59"/>
                    </a:lnTo>
                    <a:lnTo>
                      <a:pt x="48" y="58"/>
                    </a:lnTo>
                    <a:lnTo>
                      <a:pt x="49" y="56"/>
                    </a:lnTo>
                    <a:lnTo>
                      <a:pt x="50" y="54"/>
                    </a:lnTo>
                    <a:lnTo>
                      <a:pt x="51" y="52"/>
                    </a:lnTo>
                    <a:lnTo>
                      <a:pt x="51" y="50"/>
                    </a:lnTo>
                    <a:lnTo>
                      <a:pt x="51" y="48"/>
                    </a:lnTo>
                    <a:lnTo>
                      <a:pt x="50" y="44"/>
                    </a:lnTo>
                    <a:lnTo>
                      <a:pt x="50" y="42"/>
                    </a:lnTo>
                    <a:lnTo>
                      <a:pt x="48" y="40"/>
                    </a:lnTo>
                    <a:lnTo>
                      <a:pt x="48" y="37"/>
                    </a:lnTo>
                    <a:lnTo>
                      <a:pt x="46" y="35"/>
                    </a:lnTo>
                    <a:lnTo>
                      <a:pt x="44" y="33"/>
                    </a:lnTo>
                    <a:lnTo>
                      <a:pt x="41" y="31"/>
                    </a:lnTo>
                    <a:lnTo>
                      <a:pt x="38" y="26"/>
                    </a:lnTo>
                    <a:lnTo>
                      <a:pt x="35" y="22"/>
                    </a:lnTo>
                    <a:lnTo>
                      <a:pt x="33" y="20"/>
                    </a:lnTo>
                    <a:lnTo>
                      <a:pt x="33" y="17"/>
                    </a:lnTo>
                    <a:lnTo>
                      <a:pt x="33" y="14"/>
                    </a:lnTo>
                    <a:lnTo>
                      <a:pt x="33" y="12"/>
                    </a:lnTo>
                    <a:lnTo>
                      <a:pt x="33" y="10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3" y="3"/>
                    </a:lnTo>
                    <a:lnTo>
                      <a:pt x="33" y="2"/>
                    </a:lnTo>
                    <a:lnTo>
                      <a:pt x="34" y="0"/>
                    </a:lnTo>
                    <a:lnTo>
                      <a:pt x="0" y="0"/>
                    </a:lnTo>
                    <a:lnTo>
                      <a:pt x="0" y="6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06" name="Freeform 190"/>
              <p:cNvSpPr>
                <a:spLocks/>
              </p:cNvSpPr>
              <p:nvPr/>
            </p:nvSpPr>
            <p:spPr bwMode="auto">
              <a:xfrm>
                <a:off x="3859" y="1999"/>
                <a:ext cx="34" cy="63"/>
              </a:xfrm>
              <a:custGeom>
                <a:avLst/>
                <a:gdLst>
                  <a:gd name="T0" fmla="*/ 16 w 34"/>
                  <a:gd name="T1" fmla="*/ 62 h 63"/>
                  <a:gd name="T2" fmla="*/ 33 w 34"/>
                  <a:gd name="T3" fmla="*/ 62 h 63"/>
                  <a:gd name="T4" fmla="*/ 33 w 34"/>
                  <a:gd name="T5" fmla="*/ 0 h 63"/>
                  <a:gd name="T6" fmla="*/ 12 w 34"/>
                  <a:gd name="T7" fmla="*/ 0 h 63"/>
                  <a:gd name="T8" fmla="*/ 10 w 34"/>
                  <a:gd name="T9" fmla="*/ 3 h 63"/>
                  <a:gd name="T10" fmla="*/ 8 w 34"/>
                  <a:gd name="T11" fmla="*/ 5 h 63"/>
                  <a:gd name="T12" fmla="*/ 6 w 34"/>
                  <a:gd name="T13" fmla="*/ 8 h 63"/>
                  <a:gd name="T14" fmla="*/ 4 w 34"/>
                  <a:gd name="T15" fmla="*/ 10 h 63"/>
                  <a:gd name="T16" fmla="*/ 3 w 34"/>
                  <a:gd name="T17" fmla="*/ 13 h 63"/>
                  <a:gd name="T18" fmla="*/ 1 w 34"/>
                  <a:gd name="T19" fmla="*/ 15 h 63"/>
                  <a:gd name="T20" fmla="*/ 0 w 34"/>
                  <a:gd name="T21" fmla="*/ 18 h 63"/>
                  <a:gd name="T22" fmla="*/ 0 w 34"/>
                  <a:gd name="T23" fmla="*/ 20 h 63"/>
                  <a:gd name="T24" fmla="*/ 0 w 34"/>
                  <a:gd name="T25" fmla="*/ 23 h 63"/>
                  <a:gd name="T26" fmla="*/ 1 w 34"/>
                  <a:gd name="T27" fmla="*/ 26 h 63"/>
                  <a:gd name="T28" fmla="*/ 2 w 34"/>
                  <a:gd name="T29" fmla="*/ 27 h 63"/>
                  <a:gd name="T30" fmla="*/ 3 w 34"/>
                  <a:gd name="T31" fmla="*/ 30 h 63"/>
                  <a:gd name="T32" fmla="*/ 4 w 34"/>
                  <a:gd name="T33" fmla="*/ 31 h 63"/>
                  <a:gd name="T34" fmla="*/ 6 w 34"/>
                  <a:gd name="T35" fmla="*/ 33 h 63"/>
                  <a:gd name="T36" fmla="*/ 8 w 34"/>
                  <a:gd name="T37" fmla="*/ 34 h 63"/>
                  <a:gd name="T38" fmla="*/ 10 w 34"/>
                  <a:gd name="T39" fmla="*/ 36 h 63"/>
                  <a:gd name="T40" fmla="*/ 12 w 34"/>
                  <a:gd name="T41" fmla="*/ 37 h 63"/>
                  <a:gd name="T42" fmla="*/ 14 w 34"/>
                  <a:gd name="T43" fmla="*/ 38 h 63"/>
                  <a:gd name="T44" fmla="*/ 16 w 34"/>
                  <a:gd name="T45" fmla="*/ 40 h 63"/>
                  <a:gd name="T46" fmla="*/ 17 w 34"/>
                  <a:gd name="T47" fmla="*/ 42 h 63"/>
                  <a:gd name="T48" fmla="*/ 18 w 34"/>
                  <a:gd name="T49" fmla="*/ 43 h 63"/>
                  <a:gd name="T50" fmla="*/ 18 w 34"/>
                  <a:gd name="T51" fmla="*/ 46 h 63"/>
                  <a:gd name="T52" fmla="*/ 19 w 34"/>
                  <a:gd name="T53" fmla="*/ 49 h 63"/>
                  <a:gd name="T54" fmla="*/ 19 w 34"/>
                  <a:gd name="T55" fmla="*/ 51 h 63"/>
                  <a:gd name="T56" fmla="*/ 18 w 34"/>
                  <a:gd name="T57" fmla="*/ 52 h 63"/>
                  <a:gd name="T58" fmla="*/ 18 w 34"/>
                  <a:gd name="T59" fmla="*/ 54 h 63"/>
                  <a:gd name="T60" fmla="*/ 18 w 34"/>
                  <a:gd name="T61" fmla="*/ 55 h 63"/>
                  <a:gd name="T62" fmla="*/ 17 w 34"/>
                  <a:gd name="T63" fmla="*/ 56 h 63"/>
                  <a:gd name="T64" fmla="*/ 17 w 34"/>
                  <a:gd name="T65" fmla="*/ 58 h 63"/>
                  <a:gd name="T66" fmla="*/ 17 w 34"/>
                  <a:gd name="T67" fmla="*/ 60 h 63"/>
                  <a:gd name="T68" fmla="*/ 16 w 34"/>
                  <a:gd name="T69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" h="63">
                    <a:moveTo>
                      <a:pt x="16" y="62"/>
                    </a:moveTo>
                    <a:lnTo>
                      <a:pt x="33" y="62"/>
                    </a:lnTo>
                    <a:lnTo>
                      <a:pt x="33" y="0"/>
                    </a:lnTo>
                    <a:lnTo>
                      <a:pt x="12" y="0"/>
                    </a:lnTo>
                    <a:lnTo>
                      <a:pt x="10" y="3"/>
                    </a:lnTo>
                    <a:lnTo>
                      <a:pt x="8" y="5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3" y="13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30"/>
                    </a:lnTo>
                    <a:lnTo>
                      <a:pt x="4" y="31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2" y="37"/>
                    </a:lnTo>
                    <a:lnTo>
                      <a:pt x="14" y="38"/>
                    </a:lnTo>
                    <a:lnTo>
                      <a:pt x="16" y="40"/>
                    </a:lnTo>
                    <a:lnTo>
                      <a:pt x="17" y="42"/>
                    </a:lnTo>
                    <a:lnTo>
                      <a:pt x="18" y="43"/>
                    </a:lnTo>
                    <a:lnTo>
                      <a:pt x="18" y="46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8" y="52"/>
                    </a:lnTo>
                    <a:lnTo>
                      <a:pt x="18" y="54"/>
                    </a:lnTo>
                    <a:lnTo>
                      <a:pt x="18" y="55"/>
                    </a:lnTo>
                    <a:lnTo>
                      <a:pt x="17" y="56"/>
                    </a:lnTo>
                    <a:lnTo>
                      <a:pt x="17" y="58"/>
                    </a:lnTo>
                    <a:lnTo>
                      <a:pt x="17" y="60"/>
                    </a:lnTo>
                    <a:lnTo>
                      <a:pt x="16" y="6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07" name="Freeform 191"/>
              <p:cNvSpPr>
                <a:spLocks/>
              </p:cNvSpPr>
              <p:nvPr/>
            </p:nvSpPr>
            <p:spPr bwMode="auto">
              <a:xfrm>
                <a:off x="3933" y="1999"/>
                <a:ext cx="34" cy="63"/>
              </a:xfrm>
              <a:custGeom>
                <a:avLst/>
                <a:gdLst>
                  <a:gd name="T0" fmla="*/ 0 w 34"/>
                  <a:gd name="T1" fmla="*/ 62 h 63"/>
                  <a:gd name="T2" fmla="*/ 28 w 34"/>
                  <a:gd name="T3" fmla="*/ 62 h 63"/>
                  <a:gd name="T4" fmla="*/ 29 w 34"/>
                  <a:gd name="T5" fmla="*/ 60 h 63"/>
                  <a:gd name="T6" fmla="*/ 30 w 34"/>
                  <a:gd name="T7" fmla="*/ 59 h 63"/>
                  <a:gd name="T8" fmla="*/ 31 w 34"/>
                  <a:gd name="T9" fmla="*/ 58 h 63"/>
                  <a:gd name="T10" fmla="*/ 31 w 34"/>
                  <a:gd name="T11" fmla="*/ 56 h 63"/>
                  <a:gd name="T12" fmla="*/ 32 w 34"/>
                  <a:gd name="T13" fmla="*/ 54 h 63"/>
                  <a:gd name="T14" fmla="*/ 33 w 34"/>
                  <a:gd name="T15" fmla="*/ 52 h 63"/>
                  <a:gd name="T16" fmla="*/ 33 w 34"/>
                  <a:gd name="T17" fmla="*/ 50 h 63"/>
                  <a:gd name="T18" fmla="*/ 33 w 34"/>
                  <a:gd name="T19" fmla="*/ 48 h 63"/>
                  <a:gd name="T20" fmla="*/ 33 w 34"/>
                  <a:gd name="T21" fmla="*/ 44 h 63"/>
                  <a:gd name="T22" fmla="*/ 32 w 34"/>
                  <a:gd name="T23" fmla="*/ 42 h 63"/>
                  <a:gd name="T24" fmla="*/ 31 w 34"/>
                  <a:gd name="T25" fmla="*/ 40 h 63"/>
                  <a:gd name="T26" fmla="*/ 30 w 34"/>
                  <a:gd name="T27" fmla="*/ 37 h 63"/>
                  <a:gd name="T28" fmla="*/ 28 w 34"/>
                  <a:gd name="T29" fmla="*/ 35 h 63"/>
                  <a:gd name="T30" fmla="*/ 26 w 34"/>
                  <a:gd name="T31" fmla="*/ 33 h 63"/>
                  <a:gd name="T32" fmla="*/ 24 w 34"/>
                  <a:gd name="T33" fmla="*/ 31 h 63"/>
                  <a:gd name="T34" fmla="*/ 21 w 34"/>
                  <a:gd name="T35" fmla="*/ 26 h 63"/>
                  <a:gd name="T36" fmla="*/ 17 w 34"/>
                  <a:gd name="T37" fmla="*/ 22 h 63"/>
                  <a:gd name="T38" fmla="*/ 17 w 34"/>
                  <a:gd name="T39" fmla="*/ 20 h 63"/>
                  <a:gd name="T40" fmla="*/ 16 w 34"/>
                  <a:gd name="T41" fmla="*/ 17 h 63"/>
                  <a:gd name="T42" fmla="*/ 15 w 34"/>
                  <a:gd name="T43" fmla="*/ 14 h 63"/>
                  <a:gd name="T44" fmla="*/ 15 w 34"/>
                  <a:gd name="T45" fmla="*/ 12 h 63"/>
                  <a:gd name="T46" fmla="*/ 15 w 34"/>
                  <a:gd name="T47" fmla="*/ 10 h 63"/>
                  <a:gd name="T48" fmla="*/ 15 w 34"/>
                  <a:gd name="T49" fmla="*/ 9 h 63"/>
                  <a:gd name="T50" fmla="*/ 16 w 34"/>
                  <a:gd name="T51" fmla="*/ 8 h 63"/>
                  <a:gd name="T52" fmla="*/ 16 w 34"/>
                  <a:gd name="T53" fmla="*/ 6 h 63"/>
                  <a:gd name="T54" fmla="*/ 16 w 34"/>
                  <a:gd name="T55" fmla="*/ 4 h 63"/>
                  <a:gd name="T56" fmla="*/ 16 w 34"/>
                  <a:gd name="T57" fmla="*/ 3 h 63"/>
                  <a:gd name="T58" fmla="*/ 17 w 34"/>
                  <a:gd name="T59" fmla="*/ 2 h 63"/>
                  <a:gd name="T60" fmla="*/ 17 w 34"/>
                  <a:gd name="T61" fmla="*/ 0 h 63"/>
                  <a:gd name="T62" fmla="*/ 0 w 34"/>
                  <a:gd name="T63" fmla="*/ 0 h 63"/>
                  <a:gd name="T64" fmla="*/ 0 w 34"/>
                  <a:gd name="T65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" h="63">
                    <a:moveTo>
                      <a:pt x="0" y="62"/>
                    </a:moveTo>
                    <a:lnTo>
                      <a:pt x="28" y="62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1" y="58"/>
                    </a:lnTo>
                    <a:lnTo>
                      <a:pt x="31" y="56"/>
                    </a:lnTo>
                    <a:lnTo>
                      <a:pt x="32" y="54"/>
                    </a:lnTo>
                    <a:lnTo>
                      <a:pt x="33" y="52"/>
                    </a:lnTo>
                    <a:lnTo>
                      <a:pt x="33" y="50"/>
                    </a:lnTo>
                    <a:lnTo>
                      <a:pt x="33" y="48"/>
                    </a:lnTo>
                    <a:lnTo>
                      <a:pt x="33" y="44"/>
                    </a:lnTo>
                    <a:lnTo>
                      <a:pt x="32" y="42"/>
                    </a:lnTo>
                    <a:lnTo>
                      <a:pt x="31" y="40"/>
                    </a:lnTo>
                    <a:lnTo>
                      <a:pt x="30" y="37"/>
                    </a:lnTo>
                    <a:lnTo>
                      <a:pt x="28" y="35"/>
                    </a:lnTo>
                    <a:lnTo>
                      <a:pt x="26" y="33"/>
                    </a:lnTo>
                    <a:lnTo>
                      <a:pt x="24" y="31"/>
                    </a:lnTo>
                    <a:lnTo>
                      <a:pt x="21" y="26"/>
                    </a:lnTo>
                    <a:lnTo>
                      <a:pt x="17" y="22"/>
                    </a:lnTo>
                    <a:lnTo>
                      <a:pt x="17" y="20"/>
                    </a:lnTo>
                    <a:lnTo>
                      <a:pt x="16" y="17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6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08" name="Freeform 192"/>
              <p:cNvSpPr>
                <a:spLocks/>
              </p:cNvSpPr>
              <p:nvPr/>
            </p:nvSpPr>
            <p:spPr bwMode="auto">
              <a:xfrm>
                <a:off x="3993" y="1999"/>
                <a:ext cx="39" cy="63"/>
              </a:xfrm>
              <a:custGeom>
                <a:avLst/>
                <a:gdLst>
                  <a:gd name="T0" fmla="*/ 16 w 39"/>
                  <a:gd name="T1" fmla="*/ 62 h 63"/>
                  <a:gd name="T2" fmla="*/ 38 w 39"/>
                  <a:gd name="T3" fmla="*/ 62 h 63"/>
                  <a:gd name="T4" fmla="*/ 38 w 39"/>
                  <a:gd name="T5" fmla="*/ 0 h 63"/>
                  <a:gd name="T6" fmla="*/ 12 w 39"/>
                  <a:gd name="T7" fmla="*/ 0 h 63"/>
                  <a:gd name="T8" fmla="*/ 10 w 39"/>
                  <a:gd name="T9" fmla="*/ 3 h 63"/>
                  <a:gd name="T10" fmla="*/ 8 w 39"/>
                  <a:gd name="T11" fmla="*/ 5 h 63"/>
                  <a:gd name="T12" fmla="*/ 5 w 39"/>
                  <a:gd name="T13" fmla="*/ 8 h 63"/>
                  <a:gd name="T14" fmla="*/ 4 w 39"/>
                  <a:gd name="T15" fmla="*/ 10 h 63"/>
                  <a:gd name="T16" fmla="*/ 3 w 39"/>
                  <a:gd name="T17" fmla="*/ 13 h 63"/>
                  <a:gd name="T18" fmla="*/ 2 w 39"/>
                  <a:gd name="T19" fmla="*/ 15 h 63"/>
                  <a:gd name="T20" fmla="*/ 1 w 39"/>
                  <a:gd name="T21" fmla="*/ 18 h 63"/>
                  <a:gd name="T22" fmla="*/ 0 w 39"/>
                  <a:gd name="T23" fmla="*/ 20 h 63"/>
                  <a:gd name="T24" fmla="*/ 0 w 39"/>
                  <a:gd name="T25" fmla="*/ 23 h 63"/>
                  <a:gd name="T26" fmla="*/ 1 w 39"/>
                  <a:gd name="T27" fmla="*/ 26 h 63"/>
                  <a:gd name="T28" fmla="*/ 2 w 39"/>
                  <a:gd name="T29" fmla="*/ 27 h 63"/>
                  <a:gd name="T30" fmla="*/ 3 w 39"/>
                  <a:gd name="T31" fmla="*/ 30 h 63"/>
                  <a:gd name="T32" fmla="*/ 4 w 39"/>
                  <a:gd name="T33" fmla="*/ 31 h 63"/>
                  <a:gd name="T34" fmla="*/ 6 w 39"/>
                  <a:gd name="T35" fmla="*/ 33 h 63"/>
                  <a:gd name="T36" fmla="*/ 8 w 39"/>
                  <a:gd name="T37" fmla="*/ 34 h 63"/>
                  <a:gd name="T38" fmla="*/ 10 w 39"/>
                  <a:gd name="T39" fmla="*/ 36 h 63"/>
                  <a:gd name="T40" fmla="*/ 12 w 39"/>
                  <a:gd name="T41" fmla="*/ 37 h 63"/>
                  <a:gd name="T42" fmla="*/ 14 w 39"/>
                  <a:gd name="T43" fmla="*/ 38 h 63"/>
                  <a:gd name="T44" fmla="*/ 16 w 39"/>
                  <a:gd name="T45" fmla="*/ 40 h 63"/>
                  <a:gd name="T46" fmla="*/ 18 w 39"/>
                  <a:gd name="T47" fmla="*/ 42 h 63"/>
                  <a:gd name="T48" fmla="*/ 19 w 39"/>
                  <a:gd name="T49" fmla="*/ 43 h 63"/>
                  <a:gd name="T50" fmla="*/ 19 w 39"/>
                  <a:gd name="T51" fmla="*/ 46 h 63"/>
                  <a:gd name="T52" fmla="*/ 19 w 39"/>
                  <a:gd name="T53" fmla="*/ 49 h 63"/>
                  <a:gd name="T54" fmla="*/ 19 w 39"/>
                  <a:gd name="T55" fmla="*/ 51 h 63"/>
                  <a:gd name="T56" fmla="*/ 19 w 39"/>
                  <a:gd name="T57" fmla="*/ 52 h 63"/>
                  <a:gd name="T58" fmla="*/ 19 w 39"/>
                  <a:gd name="T59" fmla="*/ 54 h 63"/>
                  <a:gd name="T60" fmla="*/ 19 w 39"/>
                  <a:gd name="T61" fmla="*/ 55 h 63"/>
                  <a:gd name="T62" fmla="*/ 19 w 39"/>
                  <a:gd name="T63" fmla="*/ 56 h 63"/>
                  <a:gd name="T64" fmla="*/ 18 w 39"/>
                  <a:gd name="T65" fmla="*/ 58 h 63"/>
                  <a:gd name="T66" fmla="*/ 18 w 39"/>
                  <a:gd name="T67" fmla="*/ 60 h 63"/>
                  <a:gd name="T68" fmla="*/ 17 w 39"/>
                  <a:gd name="T69" fmla="*/ 60 h 63"/>
                  <a:gd name="T70" fmla="*/ 16 w 39"/>
                  <a:gd name="T71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9" h="63">
                    <a:moveTo>
                      <a:pt x="16" y="62"/>
                    </a:moveTo>
                    <a:lnTo>
                      <a:pt x="38" y="62"/>
                    </a:lnTo>
                    <a:lnTo>
                      <a:pt x="38" y="0"/>
                    </a:lnTo>
                    <a:lnTo>
                      <a:pt x="12" y="0"/>
                    </a:lnTo>
                    <a:lnTo>
                      <a:pt x="10" y="3"/>
                    </a:lnTo>
                    <a:lnTo>
                      <a:pt x="8" y="5"/>
                    </a:lnTo>
                    <a:lnTo>
                      <a:pt x="5" y="8"/>
                    </a:lnTo>
                    <a:lnTo>
                      <a:pt x="4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30"/>
                    </a:lnTo>
                    <a:lnTo>
                      <a:pt x="4" y="31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2" y="37"/>
                    </a:lnTo>
                    <a:lnTo>
                      <a:pt x="14" y="38"/>
                    </a:lnTo>
                    <a:lnTo>
                      <a:pt x="16" y="40"/>
                    </a:lnTo>
                    <a:lnTo>
                      <a:pt x="18" y="42"/>
                    </a:lnTo>
                    <a:lnTo>
                      <a:pt x="19" y="43"/>
                    </a:lnTo>
                    <a:lnTo>
                      <a:pt x="19" y="46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2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17" y="60"/>
                    </a:lnTo>
                    <a:lnTo>
                      <a:pt x="16" y="6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09" name="Rectangle 193"/>
              <p:cNvSpPr>
                <a:spLocks noChangeArrowheads="1"/>
              </p:cNvSpPr>
              <p:nvPr/>
            </p:nvSpPr>
            <p:spPr bwMode="auto">
              <a:xfrm>
                <a:off x="4146" y="2001"/>
                <a:ext cx="46" cy="58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610" name="Rectangle 194"/>
              <p:cNvSpPr>
                <a:spLocks noChangeArrowheads="1"/>
              </p:cNvSpPr>
              <p:nvPr/>
            </p:nvSpPr>
            <p:spPr bwMode="auto">
              <a:xfrm>
                <a:off x="4308" y="2001"/>
                <a:ext cx="98" cy="58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611" name="Freeform 195"/>
              <p:cNvSpPr>
                <a:spLocks/>
              </p:cNvSpPr>
              <p:nvPr/>
            </p:nvSpPr>
            <p:spPr bwMode="auto">
              <a:xfrm>
                <a:off x="4312" y="1890"/>
                <a:ext cx="831" cy="52"/>
              </a:xfrm>
              <a:custGeom>
                <a:avLst/>
                <a:gdLst>
                  <a:gd name="T0" fmla="*/ 0 w 831"/>
                  <a:gd name="T1" fmla="*/ 0 h 52"/>
                  <a:gd name="T2" fmla="*/ 830 w 831"/>
                  <a:gd name="T3" fmla="*/ 0 h 52"/>
                  <a:gd name="T4" fmla="*/ 747 w 831"/>
                  <a:gd name="T5" fmla="*/ 51 h 52"/>
                  <a:gd name="T6" fmla="*/ 83 w 831"/>
                  <a:gd name="T7" fmla="*/ 51 h 52"/>
                  <a:gd name="T8" fmla="*/ 0 w 831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1" h="52">
                    <a:moveTo>
                      <a:pt x="0" y="0"/>
                    </a:moveTo>
                    <a:lnTo>
                      <a:pt x="830" y="0"/>
                    </a:lnTo>
                    <a:lnTo>
                      <a:pt x="747" y="51"/>
                    </a:lnTo>
                    <a:lnTo>
                      <a:pt x="83" y="5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4C7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12" name="Freeform 196"/>
              <p:cNvSpPr>
                <a:spLocks/>
              </p:cNvSpPr>
              <p:nvPr/>
            </p:nvSpPr>
            <p:spPr bwMode="auto">
              <a:xfrm>
                <a:off x="4312" y="1890"/>
                <a:ext cx="831" cy="52"/>
              </a:xfrm>
              <a:custGeom>
                <a:avLst/>
                <a:gdLst>
                  <a:gd name="T0" fmla="*/ 0 w 831"/>
                  <a:gd name="T1" fmla="*/ 0 h 52"/>
                  <a:gd name="T2" fmla="*/ 830 w 831"/>
                  <a:gd name="T3" fmla="*/ 0 h 52"/>
                  <a:gd name="T4" fmla="*/ 747 w 831"/>
                  <a:gd name="T5" fmla="*/ 51 h 52"/>
                  <a:gd name="T6" fmla="*/ 83 w 831"/>
                  <a:gd name="T7" fmla="*/ 51 h 52"/>
                  <a:gd name="T8" fmla="*/ 0 w 831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1" h="52">
                    <a:moveTo>
                      <a:pt x="0" y="0"/>
                    </a:moveTo>
                    <a:lnTo>
                      <a:pt x="830" y="0"/>
                    </a:lnTo>
                    <a:lnTo>
                      <a:pt x="747" y="51"/>
                    </a:lnTo>
                    <a:lnTo>
                      <a:pt x="83" y="5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13" name="Rectangle 197"/>
              <p:cNvSpPr>
                <a:spLocks noChangeArrowheads="1"/>
              </p:cNvSpPr>
              <p:nvPr/>
            </p:nvSpPr>
            <p:spPr bwMode="auto">
              <a:xfrm>
                <a:off x="4237" y="1724"/>
                <a:ext cx="980" cy="43"/>
              </a:xfrm>
              <a:prstGeom prst="rect">
                <a:avLst/>
              </a:prstGeom>
              <a:solidFill>
                <a:srgbClr val="F5C70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614" name="Rectangle 198"/>
              <p:cNvSpPr>
                <a:spLocks noChangeArrowheads="1"/>
              </p:cNvSpPr>
              <p:nvPr/>
            </p:nvSpPr>
            <p:spPr bwMode="auto">
              <a:xfrm>
                <a:off x="4239" y="1725"/>
                <a:ext cx="976" cy="40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615" name="Rectangle 199"/>
              <p:cNvSpPr>
                <a:spLocks noChangeArrowheads="1"/>
              </p:cNvSpPr>
              <p:nvPr/>
            </p:nvSpPr>
            <p:spPr bwMode="auto">
              <a:xfrm>
                <a:off x="4312" y="1767"/>
                <a:ext cx="830" cy="123"/>
              </a:xfrm>
              <a:prstGeom prst="rect">
                <a:avLst/>
              </a:prstGeom>
              <a:solidFill>
                <a:srgbClr val="EC963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616" name="Rectangle 200"/>
              <p:cNvSpPr>
                <a:spLocks noChangeArrowheads="1"/>
              </p:cNvSpPr>
              <p:nvPr/>
            </p:nvSpPr>
            <p:spPr bwMode="auto">
              <a:xfrm>
                <a:off x="4314" y="1769"/>
                <a:ext cx="826" cy="119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617" name="Freeform 201"/>
              <p:cNvSpPr>
                <a:spLocks/>
              </p:cNvSpPr>
              <p:nvPr/>
            </p:nvSpPr>
            <p:spPr bwMode="auto">
              <a:xfrm>
                <a:off x="4312" y="2118"/>
                <a:ext cx="831" cy="53"/>
              </a:xfrm>
              <a:custGeom>
                <a:avLst/>
                <a:gdLst>
                  <a:gd name="T0" fmla="*/ 0 w 831"/>
                  <a:gd name="T1" fmla="*/ 52 h 53"/>
                  <a:gd name="T2" fmla="*/ 830 w 831"/>
                  <a:gd name="T3" fmla="*/ 52 h 53"/>
                  <a:gd name="T4" fmla="*/ 747 w 831"/>
                  <a:gd name="T5" fmla="*/ 0 h 53"/>
                  <a:gd name="T6" fmla="*/ 83 w 831"/>
                  <a:gd name="T7" fmla="*/ 0 h 53"/>
                  <a:gd name="T8" fmla="*/ 0 w 831"/>
                  <a:gd name="T9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1" h="53">
                    <a:moveTo>
                      <a:pt x="0" y="52"/>
                    </a:moveTo>
                    <a:lnTo>
                      <a:pt x="830" y="52"/>
                    </a:lnTo>
                    <a:lnTo>
                      <a:pt x="747" y="0"/>
                    </a:lnTo>
                    <a:lnTo>
                      <a:pt x="83" y="0"/>
                    </a:lnTo>
                    <a:lnTo>
                      <a:pt x="0" y="52"/>
                    </a:lnTo>
                  </a:path>
                </a:pathLst>
              </a:custGeom>
              <a:solidFill>
                <a:srgbClr val="F4C76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18" name="Freeform 202"/>
              <p:cNvSpPr>
                <a:spLocks/>
              </p:cNvSpPr>
              <p:nvPr/>
            </p:nvSpPr>
            <p:spPr bwMode="auto">
              <a:xfrm>
                <a:off x="4312" y="2118"/>
                <a:ext cx="831" cy="53"/>
              </a:xfrm>
              <a:custGeom>
                <a:avLst/>
                <a:gdLst>
                  <a:gd name="T0" fmla="*/ 0 w 831"/>
                  <a:gd name="T1" fmla="*/ 52 h 53"/>
                  <a:gd name="T2" fmla="*/ 830 w 831"/>
                  <a:gd name="T3" fmla="*/ 52 h 53"/>
                  <a:gd name="T4" fmla="*/ 747 w 831"/>
                  <a:gd name="T5" fmla="*/ 0 h 53"/>
                  <a:gd name="T6" fmla="*/ 83 w 831"/>
                  <a:gd name="T7" fmla="*/ 0 h 53"/>
                  <a:gd name="T8" fmla="*/ 0 w 831"/>
                  <a:gd name="T9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1" h="53">
                    <a:moveTo>
                      <a:pt x="0" y="52"/>
                    </a:moveTo>
                    <a:lnTo>
                      <a:pt x="830" y="52"/>
                    </a:lnTo>
                    <a:lnTo>
                      <a:pt x="747" y="0"/>
                    </a:lnTo>
                    <a:lnTo>
                      <a:pt x="83" y="0"/>
                    </a:lnTo>
                    <a:lnTo>
                      <a:pt x="0" y="5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619" name="Rectangle 203"/>
              <p:cNvSpPr>
                <a:spLocks noChangeArrowheads="1"/>
              </p:cNvSpPr>
              <p:nvPr/>
            </p:nvSpPr>
            <p:spPr bwMode="auto">
              <a:xfrm>
                <a:off x="4237" y="2293"/>
                <a:ext cx="980" cy="43"/>
              </a:xfrm>
              <a:prstGeom prst="rect">
                <a:avLst/>
              </a:prstGeom>
              <a:solidFill>
                <a:srgbClr val="F5C70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0620" name="Rectangle 204"/>
            <p:cNvSpPr>
              <a:spLocks noChangeArrowheads="1"/>
            </p:cNvSpPr>
            <p:nvPr/>
          </p:nvSpPr>
          <p:spPr bwMode="auto">
            <a:xfrm>
              <a:off x="4239" y="2294"/>
              <a:ext cx="977" cy="40"/>
            </a:xfrm>
            <a:prstGeom prst="rect">
              <a:avLst/>
            </a:prstGeom>
            <a:noFill/>
            <a:ln w="12700">
              <a:solidFill>
                <a:srgbClr val="1F1A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21" name="Rectangle 205"/>
            <p:cNvSpPr>
              <a:spLocks noChangeArrowheads="1"/>
            </p:cNvSpPr>
            <p:nvPr/>
          </p:nvSpPr>
          <p:spPr bwMode="auto">
            <a:xfrm>
              <a:off x="4181" y="2336"/>
              <a:ext cx="1093" cy="43"/>
            </a:xfrm>
            <a:prstGeom prst="rect">
              <a:avLst/>
            </a:prstGeom>
            <a:solidFill>
              <a:srgbClr val="F5C7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22" name="Rectangle 206"/>
            <p:cNvSpPr>
              <a:spLocks noChangeArrowheads="1"/>
            </p:cNvSpPr>
            <p:nvPr/>
          </p:nvSpPr>
          <p:spPr bwMode="auto">
            <a:xfrm>
              <a:off x="4183" y="2337"/>
              <a:ext cx="1089" cy="40"/>
            </a:xfrm>
            <a:prstGeom prst="rect">
              <a:avLst/>
            </a:prstGeom>
            <a:noFill/>
            <a:ln w="12700">
              <a:solidFill>
                <a:srgbClr val="1F1A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23" name="Rectangle 207"/>
            <p:cNvSpPr>
              <a:spLocks noChangeArrowheads="1"/>
            </p:cNvSpPr>
            <p:nvPr/>
          </p:nvSpPr>
          <p:spPr bwMode="auto">
            <a:xfrm>
              <a:off x="4313" y="2170"/>
              <a:ext cx="829" cy="123"/>
            </a:xfrm>
            <a:prstGeom prst="rect">
              <a:avLst/>
            </a:prstGeom>
            <a:solidFill>
              <a:srgbClr val="EC96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24" name="Rectangle 208"/>
            <p:cNvSpPr>
              <a:spLocks noChangeArrowheads="1"/>
            </p:cNvSpPr>
            <p:nvPr/>
          </p:nvSpPr>
          <p:spPr bwMode="auto">
            <a:xfrm>
              <a:off x="4314" y="2172"/>
              <a:ext cx="827" cy="119"/>
            </a:xfrm>
            <a:prstGeom prst="rect">
              <a:avLst/>
            </a:prstGeom>
            <a:noFill/>
            <a:ln w="12700">
              <a:solidFill>
                <a:srgbClr val="1F1A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25" name="Rectangle 209"/>
            <p:cNvSpPr>
              <a:spLocks noChangeArrowheads="1"/>
            </p:cNvSpPr>
            <p:nvPr/>
          </p:nvSpPr>
          <p:spPr bwMode="auto">
            <a:xfrm>
              <a:off x="4629" y="1631"/>
              <a:ext cx="197" cy="92"/>
            </a:xfrm>
            <a:prstGeom prst="rect">
              <a:avLst/>
            </a:prstGeom>
            <a:solidFill>
              <a:srgbClr val="F1ED3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26" name="Rectangle 210"/>
            <p:cNvSpPr>
              <a:spLocks noChangeArrowheads="1"/>
            </p:cNvSpPr>
            <p:nvPr/>
          </p:nvSpPr>
          <p:spPr bwMode="auto">
            <a:xfrm>
              <a:off x="4631" y="1633"/>
              <a:ext cx="193" cy="89"/>
            </a:xfrm>
            <a:prstGeom prst="rect">
              <a:avLst/>
            </a:prstGeom>
            <a:noFill/>
            <a:ln w="12700">
              <a:solidFill>
                <a:srgbClr val="1F1A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27" name="Rectangle 211"/>
            <p:cNvSpPr>
              <a:spLocks noChangeArrowheads="1"/>
            </p:cNvSpPr>
            <p:nvPr/>
          </p:nvSpPr>
          <p:spPr bwMode="auto">
            <a:xfrm>
              <a:off x="4629" y="2379"/>
              <a:ext cx="197" cy="93"/>
            </a:xfrm>
            <a:prstGeom prst="rect">
              <a:avLst/>
            </a:prstGeom>
            <a:solidFill>
              <a:srgbClr val="F1ED3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28" name="Rectangle 212"/>
            <p:cNvSpPr>
              <a:spLocks noChangeArrowheads="1"/>
            </p:cNvSpPr>
            <p:nvPr/>
          </p:nvSpPr>
          <p:spPr bwMode="auto">
            <a:xfrm>
              <a:off x="4631" y="2380"/>
              <a:ext cx="193" cy="90"/>
            </a:xfrm>
            <a:prstGeom prst="rect">
              <a:avLst/>
            </a:prstGeom>
            <a:noFill/>
            <a:ln w="12700">
              <a:solidFill>
                <a:srgbClr val="1F1A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29" name="Rectangle 213"/>
            <p:cNvSpPr>
              <a:spLocks noChangeArrowheads="1"/>
            </p:cNvSpPr>
            <p:nvPr/>
          </p:nvSpPr>
          <p:spPr bwMode="auto">
            <a:xfrm>
              <a:off x="4302" y="2379"/>
              <a:ext cx="105" cy="688"/>
            </a:xfrm>
            <a:prstGeom prst="rect">
              <a:avLst/>
            </a:prstGeom>
            <a:solidFill>
              <a:srgbClr val="C2C2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30" name="Rectangle 214"/>
            <p:cNvSpPr>
              <a:spLocks noChangeArrowheads="1"/>
            </p:cNvSpPr>
            <p:nvPr/>
          </p:nvSpPr>
          <p:spPr bwMode="auto">
            <a:xfrm>
              <a:off x="4304" y="2380"/>
              <a:ext cx="102" cy="685"/>
            </a:xfrm>
            <a:prstGeom prst="rect">
              <a:avLst/>
            </a:prstGeom>
            <a:noFill/>
            <a:ln w="12700">
              <a:solidFill>
                <a:srgbClr val="1F1A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31" name="Rectangle 215"/>
            <p:cNvSpPr>
              <a:spLocks noChangeArrowheads="1"/>
            </p:cNvSpPr>
            <p:nvPr/>
          </p:nvSpPr>
          <p:spPr bwMode="auto">
            <a:xfrm>
              <a:off x="5048" y="2379"/>
              <a:ext cx="105" cy="688"/>
            </a:xfrm>
            <a:prstGeom prst="rect">
              <a:avLst/>
            </a:prstGeom>
            <a:solidFill>
              <a:srgbClr val="C2C2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32" name="Rectangle 216"/>
            <p:cNvSpPr>
              <a:spLocks noChangeArrowheads="1"/>
            </p:cNvSpPr>
            <p:nvPr/>
          </p:nvSpPr>
          <p:spPr bwMode="auto">
            <a:xfrm>
              <a:off x="5049" y="2380"/>
              <a:ext cx="102" cy="685"/>
            </a:xfrm>
            <a:prstGeom prst="rect">
              <a:avLst/>
            </a:prstGeom>
            <a:noFill/>
            <a:ln w="12700">
              <a:solidFill>
                <a:srgbClr val="1F1A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33" name="Rectangle 217"/>
            <p:cNvSpPr>
              <a:spLocks noChangeArrowheads="1"/>
            </p:cNvSpPr>
            <p:nvPr/>
          </p:nvSpPr>
          <p:spPr bwMode="auto">
            <a:xfrm>
              <a:off x="4870" y="2379"/>
              <a:ext cx="104" cy="688"/>
            </a:xfrm>
            <a:prstGeom prst="rect">
              <a:avLst/>
            </a:prstGeom>
            <a:solidFill>
              <a:srgbClr val="C2C2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34" name="Rectangle 218"/>
            <p:cNvSpPr>
              <a:spLocks noChangeArrowheads="1"/>
            </p:cNvSpPr>
            <p:nvPr/>
          </p:nvSpPr>
          <p:spPr bwMode="auto">
            <a:xfrm>
              <a:off x="4872" y="2380"/>
              <a:ext cx="100" cy="685"/>
            </a:xfrm>
            <a:prstGeom prst="rect">
              <a:avLst/>
            </a:prstGeom>
            <a:noFill/>
            <a:ln w="12700">
              <a:solidFill>
                <a:srgbClr val="1F1A1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35" name="Freeform 219"/>
            <p:cNvSpPr>
              <a:spLocks/>
            </p:cNvSpPr>
            <p:nvPr/>
          </p:nvSpPr>
          <p:spPr bwMode="auto">
            <a:xfrm>
              <a:off x="3103" y="3067"/>
              <a:ext cx="866" cy="173"/>
            </a:xfrm>
            <a:custGeom>
              <a:avLst/>
              <a:gdLst>
                <a:gd name="T0" fmla="*/ 0 w 866"/>
                <a:gd name="T1" fmla="*/ 0 h 173"/>
                <a:gd name="T2" fmla="*/ 837 w 866"/>
                <a:gd name="T3" fmla="*/ 0 h 173"/>
                <a:gd name="T4" fmla="*/ 837 w 866"/>
                <a:gd name="T5" fmla="*/ 4 h 173"/>
                <a:gd name="T6" fmla="*/ 833 w 866"/>
                <a:gd name="T7" fmla="*/ 8 h 173"/>
                <a:gd name="T8" fmla="*/ 833 w 866"/>
                <a:gd name="T9" fmla="*/ 12 h 173"/>
                <a:gd name="T10" fmla="*/ 833 w 866"/>
                <a:gd name="T11" fmla="*/ 16 h 173"/>
                <a:gd name="T12" fmla="*/ 833 w 866"/>
                <a:gd name="T13" fmla="*/ 20 h 173"/>
                <a:gd name="T14" fmla="*/ 830 w 866"/>
                <a:gd name="T15" fmla="*/ 24 h 173"/>
                <a:gd name="T16" fmla="*/ 830 w 866"/>
                <a:gd name="T17" fmla="*/ 30 h 173"/>
                <a:gd name="T18" fmla="*/ 830 w 866"/>
                <a:gd name="T19" fmla="*/ 34 h 173"/>
                <a:gd name="T20" fmla="*/ 830 w 866"/>
                <a:gd name="T21" fmla="*/ 37 h 173"/>
                <a:gd name="T22" fmla="*/ 830 w 866"/>
                <a:gd name="T23" fmla="*/ 41 h 173"/>
                <a:gd name="T24" fmla="*/ 830 w 866"/>
                <a:gd name="T25" fmla="*/ 44 h 173"/>
                <a:gd name="T26" fmla="*/ 833 w 866"/>
                <a:gd name="T27" fmla="*/ 47 h 173"/>
                <a:gd name="T28" fmla="*/ 833 w 866"/>
                <a:gd name="T29" fmla="*/ 55 h 173"/>
                <a:gd name="T30" fmla="*/ 837 w 866"/>
                <a:gd name="T31" fmla="*/ 62 h 173"/>
                <a:gd name="T32" fmla="*/ 837 w 866"/>
                <a:gd name="T33" fmla="*/ 69 h 173"/>
                <a:gd name="T34" fmla="*/ 840 w 866"/>
                <a:gd name="T35" fmla="*/ 77 h 173"/>
                <a:gd name="T36" fmla="*/ 844 w 866"/>
                <a:gd name="T37" fmla="*/ 84 h 173"/>
                <a:gd name="T38" fmla="*/ 847 w 866"/>
                <a:gd name="T39" fmla="*/ 92 h 173"/>
                <a:gd name="T40" fmla="*/ 851 w 866"/>
                <a:gd name="T41" fmla="*/ 100 h 173"/>
                <a:gd name="T42" fmla="*/ 855 w 866"/>
                <a:gd name="T43" fmla="*/ 107 h 173"/>
                <a:gd name="T44" fmla="*/ 858 w 866"/>
                <a:gd name="T45" fmla="*/ 115 h 173"/>
                <a:gd name="T46" fmla="*/ 862 w 866"/>
                <a:gd name="T47" fmla="*/ 122 h 173"/>
                <a:gd name="T48" fmla="*/ 862 w 866"/>
                <a:gd name="T49" fmla="*/ 130 h 173"/>
                <a:gd name="T50" fmla="*/ 865 w 866"/>
                <a:gd name="T51" fmla="*/ 138 h 173"/>
                <a:gd name="T52" fmla="*/ 865 w 866"/>
                <a:gd name="T53" fmla="*/ 141 h 173"/>
                <a:gd name="T54" fmla="*/ 865 w 866"/>
                <a:gd name="T55" fmla="*/ 145 h 173"/>
                <a:gd name="T56" fmla="*/ 865 w 866"/>
                <a:gd name="T57" fmla="*/ 149 h 173"/>
                <a:gd name="T58" fmla="*/ 865 w 866"/>
                <a:gd name="T59" fmla="*/ 152 h 173"/>
                <a:gd name="T60" fmla="*/ 865 w 866"/>
                <a:gd name="T61" fmla="*/ 155 h 173"/>
                <a:gd name="T62" fmla="*/ 865 w 866"/>
                <a:gd name="T63" fmla="*/ 158 h 173"/>
                <a:gd name="T64" fmla="*/ 865 w 866"/>
                <a:gd name="T65" fmla="*/ 160 h 173"/>
                <a:gd name="T66" fmla="*/ 862 w 866"/>
                <a:gd name="T67" fmla="*/ 162 h 173"/>
                <a:gd name="T68" fmla="*/ 862 w 866"/>
                <a:gd name="T69" fmla="*/ 165 h 173"/>
                <a:gd name="T70" fmla="*/ 862 w 866"/>
                <a:gd name="T71" fmla="*/ 167 h 173"/>
                <a:gd name="T72" fmla="*/ 862 w 866"/>
                <a:gd name="T73" fmla="*/ 170 h 173"/>
                <a:gd name="T74" fmla="*/ 858 w 866"/>
                <a:gd name="T75" fmla="*/ 172 h 173"/>
                <a:gd name="T76" fmla="*/ 0 w 866"/>
                <a:gd name="T77" fmla="*/ 172 h 173"/>
                <a:gd name="T78" fmla="*/ 0 w 866"/>
                <a:gd name="T7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66" h="173">
                  <a:moveTo>
                    <a:pt x="0" y="0"/>
                  </a:moveTo>
                  <a:lnTo>
                    <a:pt x="837" y="0"/>
                  </a:lnTo>
                  <a:lnTo>
                    <a:pt x="837" y="4"/>
                  </a:lnTo>
                  <a:lnTo>
                    <a:pt x="833" y="8"/>
                  </a:lnTo>
                  <a:lnTo>
                    <a:pt x="833" y="12"/>
                  </a:lnTo>
                  <a:lnTo>
                    <a:pt x="833" y="16"/>
                  </a:lnTo>
                  <a:lnTo>
                    <a:pt x="833" y="20"/>
                  </a:lnTo>
                  <a:lnTo>
                    <a:pt x="830" y="24"/>
                  </a:lnTo>
                  <a:lnTo>
                    <a:pt x="830" y="30"/>
                  </a:lnTo>
                  <a:lnTo>
                    <a:pt x="830" y="34"/>
                  </a:lnTo>
                  <a:lnTo>
                    <a:pt x="830" y="37"/>
                  </a:lnTo>
                  <a:lnTo>
                    <a:pt x="830" y="41"/>
                  </a:lnTo>
                  <a:lnTo>
                    <a:pt x="830" y="44"/>
                  </a:lnTo>
                  <a:lnTo>
                    <a:pt x="833" y="47"/>
                  </a:lnTo>
                  <a:lnTo>
                    <a:pt x="833" y="55"/>
                  </a:lnTo>
                  <a:lnTo>
                    <a:pt x="837" y="62"/>
                  </a:lnTo>
                  <a:lnTo>
                    <a:pt x="837" y="69"/>
                  </a:lnTo>
                  <a:lnTo>
                    <a:pt x="840" y="77"/>
                  </a:lnTo>
                  <a:lnTo>
                    <a:pt x="844" y="84"/>
                  </a:lnTo>
                  <a:lnTo>
                    <a:pt x="847" y="92"/>
                  </a:lnTo>
                  <a:lnTo>
                    <a:pt x="851" y="100"/>
                  </a:lnTo>
                  <a:lnTo>
                    <a:pt x="855" y="107"/>
                  </a:lnTo>
                  <a:lnTo>
                    <a:pt x="858" y="115"/>
                  </a:lnTo>
                  <a:lnTo>
                    <a:pt x="862" y="122"/>
                  </a:lnTo>
                  <a:lnTo>
                    <a:pt x="862" y="130"/>
                  </a:lnTo>
                  <a:lnTo>
                    <a:pt x="865" y="138"/>
                  </a:lnTo>
                  <a:lnTo>
                    <a:pt x="865" y="141"/>
                  </a:lnTo>
                  <a:lnTo>
                    <a:pt x="865" y="145"/>
                  </a:lnTo>
                  <a:lnTo>
                    <a:pt x="865" y="149"/>
                  </a:lnTo>
                  <a:lnTo>
                    <a:pt x="865" y="152"/>
                  </a:lnTo>
                  <a:lnTo>
                    <a:pt x="865" y="155"/>
                  </a:lnTo>
                  <a:lnTo>
                    <a:pt x="865" y="158"/>
                  </a:lnTo>
                  <a:lnTo>
                    <a:pt x="865" y="160"/>
                  </a:lnTo>
                  <a:lnTo>
                    <a:pt x="862" y="162"/>
                  </a:lnTo>
                  <a:lnTo>
                    <a:pt x="862" y="165"/>
                  </a:lnTo>
                  <a:lnTo>
                    <a:pt x="862" y="167"/>
                  </a:lnTo>
                  <a:lnTo>
                    <a:pt x="862" y="170"/>
                  </a:lnTo>
                  <a:lnTo>
                    <a:pt x="858" y="172"/>
                  </a:lnTo>
                  <a:lnTo>
                    <a:pt x="0" y="172"/>
                  </a:lnTo>
                  <a:lnTo>
                    <a:pt x="0" y="0"/>
                  </a:lnTo>
                </a:path>
              </a:pathLst>
            </a:custGeom>
            <a:solidFill>
              <a:srgbClr val="8382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36" name="Freeform 220"/>
            <p:cNvSpPr>
              <a:spLocks/>
            </p:cNvSpPr>
            <p:nvPr/>
          </p:nvSpPr>
          <p:spPr bwMode="auto">
            <a:xfrm>
              <a:off x="3103" y="3067"/>
              <a:ext cx="867" cy="173"/>
            </a:xfrm>
            <a:custGeom>
              <a:avLst/>
              <a:gdLst>
                <a:gd name="T0" fmla="*/ 0 w 867"/>
                <a:gd name="T1" fmla="*/ 0 h 173"/>
                <a:gd name="T2" fmla="*/ 838 w 867"/>
                <a:gd name="T3" fmla="*/ 0 h 173"/>
                <a:gd name="T4" fmla="*/ 837 w 867"/>
                <a:gd name="T5" fmla="*/ 4 h 173"/>
                <a:gd name="T6" fmla="*/ 835 w 867"/>
                <a:gd name="T7" fmla="*/ 8 h 173"/>
                <a:gd name="T8" fmla="*/ 834 w 867"/>
                <a:gd name="T9" fmla="*/ 12 h 173"/>
                <a:gd name="T10" fmla="*/ 832 w 867"/>
                <a:gd name="T11" fmla="*/ 16 h 173"/>
                <a:gd name="T12" fmla="*/ 832 w 867"/>
                <a:gd name="T13" fmla="*/ 20 h 173"/>
                <a:gd name="T14" fmla="*/ 831 w 867"/>
                <a:gd name="T15" fmla="*/ 24 h 173"/>
                <a:gd name="T16" fmla="*/ 831 w 867"/>
                <a:gd name="T17" fmla="*/ 30 h 173"/>
                <a:gd name="T18" fmla="*/ 831 w 867"/>
                <a:gd name="T19" fmla="*/ 34 h 173"/>
                <a:gd name="T20" fmla="*/ 831 w 867"/>
                <a:gd name="T21" fmla="*/ 37 h 173"/>
                <a:gd name="T22" fmla="*/ 831 w 867"/>
                <a:gd name="T23" fmla="*/ 41 h 173"/>
                <a:gd name="T24" fmla="*/ 831 w 867"/>
                <a:gd name="T25" fmla="*/ 44 h 173"/>
                <a:gd name="T26" fmla="*/ 832 w 867"/>
                <a:gd name="T27" fmla="*/ 47 h 173"/>
                <a:gd name="T28" fmla="*/ 834 w 867"/>
                <a:gd name="T29" fmla="*/ 55 h 173"/>
                <a:gd name="T30" fmla="*/ 836 w 867"/>
                <a:gd name="T31" fmla="*/ 62 h 173"/>
                <a:gd name="T32" fmla="*/ 839 w 867"/>
                <a:gd name="T33" fmla="*/ 69 h 173"/>
                <a:gd name="T34" fmla="*/ 842 w 867"/>
                <a:gd name="T35" fmla="*/ 77 h 173"/>
                <a:gd name="T36" fmla="*/ 846 w 867"/>
                <a:gd name="T37" fmla="*/ 84 h 173"/>
                <a:gd name="T38" fmla="*/ 849 w 867"/>
                <a:gd name="T39" fmla="*/ 92 h 173"/>
                <a:gd name="T40" fmla="*/ 853 w 867"/>
                <a:gd name="T41" fmla="*/ 100 h 173"/>
                <a:gd name="T42" fmla="*/ 855 w 867"/>
                <a:gd name="T43" fmla="*/ 107 h 173"/>
                <a:gd name="T44" fmla="*/ 859 w 867"/>
                <a:gd name="T45" fmla="*/ 115 h 173"/>
                <a:gd name="T46" fmla="*/ 862 w 867"/>
                <a:gd name="T47" fmla="*/ 122 h 173"/>
                <a:gd name="T48" fmla="*/ 863 w 867"/>
                <a:gd name="T49" fmla="*/ 130 h 173"/>
                <a:gd name="T50" fmla="*/ 865 w 867"/>
                <a:gd name="T51" fmla="*/ 138 h 173"/>
                <a:gd name="T52" fmla="*/ 865 w 867"/>
                <a:gd name="T53" fmla="*/ 141 h 173"/>
                <a:gd name="T54" fmla="*/ 866 w 867"/>
                <a:gd name="T55" fmla="*/ 145 h 173"/>
                <a:gd name="T56" fmla="*/ 866 w 867"/>
                <a:gd name="T57" fmla="*/ 149 h 173"/>
                <a:gd name="T58" fmla="*/ 866 w 867"/>
                <a:gd name="T59" fmla="*/ 152 h 173"/>
                <a:gd name="T60" fmla="*/ 865 w 867"/>
                <a:gd name="T61" fmla="*/ 155 h 173"/>
                <a:gd name="T62" fmla="*/ 865 w 867"/>
                <a:gd name="T63" fmla="*/ 158 h 173"/>
                <a:gd name="T64" fmla="*/ 864 w 867"/>
                <a:gd name="T65" fmla="*/ 160 h 173"/>
                <a:gd name="T66" fmla="*/ 864 w 867"/>
                <a:gd name="T67" fmla="*/ 162 h 173"/>
                <a:gd name="T68" fmla="*/ 863 w 867"/>
                <a:gd name="T69" fmla="*/ 165 h 173"/>
                <a:gd name="T70" fmla="*/ 863 w 867"/>
                <a:gd name="T71" fmla="*/ 167 h 173"/>
                <a:gd name="T72" fmla="*/ 862 w 867"/>
                <a:gd name="T73" fmla="*/ 170 h 173"/>
                <a:gd name="T74" fmla="*/ 860 w 867"/>
                <a:gd name="T75" fmla="*/ 172 h 173"/>
                <a:gd name="T76" fmla="*/ 0 w 867"/>
                <a:gd name="T77" fmla="*/ 172 h 173"/>
                <a:gd name="T78" fmla="*/ 0 w 867"/>
                <a:gd name="T7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67" h="173">
                  <a:moveTo>
                    <a:pt x="0" y="0"/>
                  </a:moveTo>
                  <a:lnTo>
                    <a:pt x="838" y="0"/>
                  </a:lnTo>
                  <a:lnTo>
                    <a:pt x="837" y="4"/>
                  </a:lnTo>
                  <a:lnTo>
                    <a:pt x="835" y="8"/>
                  </a:lnTo>
                  <a:lnTo>
                    <a:pt x="834" y="12"/>
                  </a:lnTo>
                  <a:lnTo>
                    <a:pt x="832" y="16"/>
                  </a:lnTo>
                  <a:lnTo>
                    <a:pt x="832" y="20"/>
                  </a:lnTo>
                  <a:lnTo>
                    <a:pt x="831" y="24"/>
                  </a:lnTo>
                  <a:lnTo>
                    <a:pt x="831" y="30"/>
                  </a:lnTo>
                  <a:lnTo>
                    <a:pt x="831" y="34"/>
                  </a:lnTo>
                  <a:lnTo>
                    <a:pt x="831" y="37"/>
                  </a:lnTo>
                  <a:lnTo>
                    <a:pt x="831" y="41"/>
                  </a:lnTo>
                  <a:lnTo>
                    <a:pt x="831" y="44"/>
                  </a:lnTo>
                  <a:lnTo>
                    <a:pt x="832" y="47"/>
                  </a:lnTo>
                  <a:lnTo>
                    <a:pt x="834" y="55"/>
                  </a:lnTo>
                  <a:lnTo>
                    <a:pt x="836" y="62"/>
                  </a:lnTo>
                  <a:lnTo>
                    <a:pt x="839" y="69"/>
                  </a:lnTo>
                  <a:lnTo>
                    <a:pt x="842" y="77"/>
                  </a:lnTo>
                  <a:lnTo>
                    <a:pt x="846" y="84"/>
                  </a:lnTo>
                  <a:lnTo>
                    <a:pt x="849" y="92"/>
                  </a:lnTo>
                  <a:lnTo>
                    <a:pt x="853" y="100"/>
                  </a:lnTo>
                  <a:lnTo>
                    <a:pt x="855" y="107"/>
                  </a:lnTo>
                  <a:lnTo>
                    <a:pt x="859" y="115"/>
                  </a:lnTo>
                  <a:lnTo>
                    <a:pt x="862" y="122"/>
                  </a:lnTo>
                  <a:lnTo>
                    <a:pt x="863" y="130"/>
                  </a:lnTo>
                  <a:lnTo>
                    <a:pt x="865" y="138"/>
                  </a:lnTo>
                  <a:lnTo>
                    <a:pt x="865" y="141"/>
                  </a:lnTo>
                  <a:lnTo>
                    <a:pt x="866" y="145"/>
                  </a:lnTo>
                  <a:lnTo>
                    <a:pt x="866" y="149"/>
                  </a:lnTo>
                  <a:lnTo>
                    <a:pt x="866" y="152"/>
                  </a:lnTo>
                  <a:lnTo>
                    <a:pt x="865" y="155"/>
                  </a:lnTo>
                  <a:lnTo>
                    <a:pt x="865" y="158"/>
                  </a:lnTo>
                  <a:lnTo>
                    <a:pt x="864" y="160"/>
                  </a:lnTo>
                  <a:lnTo>
                    <a:pt x="864" y="162"/>
                  </a:lnTo>
                  <a:lnTo>
                    <a:pt x="863" y="165"/>
                  </a:lnTo>
                  <a:lnTo>
                    <a:pt x="863" y="167"/>
                  </a:lnTo>
                  <a:lnTo>
                    <a:pt x="862" y="170"/>
                  </a:lnTo>
                  <a:lnTo>
                    <a:pt x="860" y="172"/>
                  </a:lnTo>
                  <a:lnTo>
                    <a:pt x="0" y="172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rgbClr val="1F1A17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37" name="Freeform 221"/>
            <p:cNvSpPr>
              <a:spLocks/>
            </p:cNvSpPr>
            <p:nvPr/>
          </p:nvSpPr>
          <p:spPr bwMode="auto">
            <a:xfrm>
              <a:off x="3973" y="3067"/>
              <a:ext cx="1355" cy="173"/>
            </a:xfrm>
            <a:custGeom>
              <a:avLst/>
              <a:gdLst>
                <a:gd name="T0" fmla="*/ 24 w 1355"/>
                <a:gd name="T1" fmla="*/ 0 h 173"/>
                <a:gd name="T2" fmla="*/ 1354 w 1355"/>
                <a:gd name="T3" fmla="*/ 0 h 173"/>
                <a:gd name="T4" fmla="*/ 1354 w 1355"/>
                <a:gd name="T5" fmla="*/ 172 h 173"/>
                <a:gd name="T6" fmla="*/ 39 w 1355"/>
                <a:gd name="T7" fmla="*/ 172 h 173"/>
                <a:gd name="T8" fmla="*/ 40 w 1355"/>
                <a:gd name="T9" fmla="*/ 170 h 173"/>
                <a:gd name="T10" fmla="*/ 41 w 1355"/>
                <a:gd name="T11" fmla="*/ 166 h 173"/>
                <a:gd name="T12" fmla="*/ 42 w 1355"/>
                <a:gd name="T13" fmla="*/ 164 h 173"/>
                <a:gd name="T14" fmla="*/ 42 w 1355"/>
                <a:gd name="T15" fmla="*/ 160 h 173"/>
                <a:gd name="T16" fmla="*/ 42 w 1355"/>
                <a:gd name="T17" fmla="*/ 158 h 173"/>
                <a:gd name="T18" fmla="*/ 43 w 1355"/>
                <a:gd name="T19" fmla="*/ 155 h 173"/>
                <a:gd name="T20" fmla="*/ 43 w 1355"/>
                <a:gd name="T21" fmla="*/ 152 h 173"/>
                <a:gd name="T22" fmla="*/ 43 w 1355"/>
                <a:gd name="T23" fmla="*/ 149 h 173"/>
                <a:gd name="T24" fmla="*/ 43 w 1355"/>
                <a:gd name="T25" fmla="*/ 146 h 173"/>
                <a:gd name="T26" fmla="*/ 43 w 1355"/>
                <a:gd name="T27" fmla="*/ 143 h 173"/>
                <a:gd name="T28" fmla="*/ 42 w 1355"/>
                <a:gd name="T29" fmla="*/ 139 h 173"/>
                <a:gd name="T30" fmla="*/ 42 w 1355"/>
                <a:gd name="T31" fmla="*/ 136 h 173"/>
                <a:gd name="T32" fmla="*/ 42 w 1355"/>
                <a:gd name="T33" fmla="*/ 132 h 173"/>
                <a:gd name="T34" fmla="*/ 40 w 1355"/>
                <a:gd name="T35" fmla="*/ 129 h 173"/>
                <a:gd name="T36" fmla="*/ 39 w 1355"/>
                <a:gd name="T37" fmla="*/ 126 h 173"/>
                <a:gd name="T38" fmla="*/ 37 w 1355"/>
                <a:gd name="T39" fmla="*/ 122 h 173"/>
                <a:gd name="T40" fmla="*/ 34 w 1355"/>
                <a:gd name="T41" fmla="*/ 116 h 173"/>
                <a:gd name="T42" fmla="*/ 30 w 1355"/>
                <a:gd name="T43" fmla="*/ 110 h 173"/>
                <a:gd name="T44" fmla="*/ 26 w 1355"/>
                <a:gd name="T45" fmla="*/ 104 h 173"/>
                <a:gd name="T46" fmla="*/ 22 w 1355"/>
                <a:gd name="T47" fmla="*/ 97 h 173"/>
                <a:gd name="T48" fmla="*/ 18 w 1355"/>
                <a:gd name="T49" fmla="*/ 91 h 173"/>
                <a:gd name="T50" fmla="*/ 13 w 1355"/>
                <a:gd name="T51" fmla="*/ 84 h 173"/>
                <a:gd name="T52" fmla="*/ 10 w 1355"/>
                <a:gd name="T53" fmla="*/ 78 h 173"/>
                <a:gd name="T54" fmla="*/ 6 w 1355"/>
                <a:gd name="T55" fmla="*/ 72 h 173"/>
                <a:gd name="T56" fmla="*/ 5 w 1355"/>
                <a:gd name="T57" fmla="*/ 69 h 173"/>
                <a:gd name="T58" fmla="*/ 4 w 1355"/>
                <a:gd name="T59" fmla="*/ 66 h 173"/>
                <a:gd name="T60" fmla="*/ 3 w 1355"/>
                <a:gd name="T61" fmla="*/ 62 h 173"/>
                <a:gd name="T62" fmla="*/ 2 w 1355"/>
                <a:gd name="T63" fmla="*/ 59 h 173"/>
                <a:gd name="T64" fmla="*/ 1 w 1355"/>
                <a:gd name="T65" fmla="*/ 56 h 173"/>
                <a:gd name="T66" fmla="*/ 0 w 1355"/>
                <a:gd name="T67" fmla="*/ 53 h 173"/>
                <a:gd name="T68" fmla="*/ 0 w 1355"/>
                <a:gd name="T69" fmla="*/ 50 h 173"/>
                <a:gd name="T70" fmla="*/ 0 w 1355"/>
                <a:gd name="T71" fmla="*/ 46 h 173"/>
                <a:gd name="T72" fmla="*/ 0 w 1355"/>
                <a:gd name="T73" fmla="*/ 43 h 173"/>
                <a:gd name="T74" fmla="*/ 1 w 1355"/>
                <a:gd name="T75" fmla="*/ 40 h 173"/>
                <a:gd name="T76" fmla="*/ 2 w 1355"/>
                <a:gd name="T77" fmla="*/ 36 h 173"/>
                <a:gd name="T78" fmla="*/ 3 w 1355"/>
                <a:gd name="T79" fmla="*/ 34 h 173"/>
                <a:gd name="T80" fmla="*/ 4 w 1355"/>
                <a:gd name="T81" fmla="*/ 30 h 173"/>
                <a:gd name="T82" fmla="*/ 5 w 1355"/>
                <a:gd name="T83" fmla="*/ 28 h 173"/>
                <a:gd name="T84" fmla="*/ 6 w 1355"/>
                <a:gd name="T85" fmla="*/ 24 h 173"/>
                <a:gd name="T86" fmla="*/ 8 w 1355"/>
                <a:gd name="T87" fmla="*/ 22 h 173"/>
                <a:gd name="T88" fmla="*/ 11 w 1355"/>
                <a:gd name="T89" fmla="*/ 16 h 173"/>
                <a:gd name="T90" fmla="*/ 16 w 1355"/>
                <a:gd name="T91" fmla="*/ 11 h 173"/>
                <a:gd name="T92" fmla="*/ 19 w 1355"/>
                <a:gd name="T93" fmla="*/ 5 h 173"/>
                <a:gd name="T94" fmla="*/ 24 w 1355"/>
                <a:gd name="T9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5" h="173">
                  <a:moveTo>
                    <a:pt x="24" y="0"/>
                  </a:moveTo>
                  <a:lnTo>
                    <a:pt x="1354" y="0"/>
                  </a:lnTo>
                  <a:lnTo>
                    <a:pt x="1354" y="172"/>
                  </a:lnTo>
                  <a:lnTo>
                    <a:pt x="39" y="172"/>
                  </a:lnTo>
                  <a:lnTo>
                    <a:pt x="40" y="170"/>
                  </a:lnTo>
                  <a:lnTo>
                    <a:pt x="41" y="166"/>
                  </a:lnTo>
                  <a:lnTo>
                    <a:pt x="42" y="164"/>
                  </a:lnTo>
                  <a:lnTo>
                    <a:pt x="42" y="160"/>
                  </a:lnTo>
                  <a:lnTo>
                    <a:pt x="42" y="158"/>
                  </a:lnTo>
                  <a:lnTo>
                    <a:pt x="43" y="155"/>
                  </a:lnTo>
                  <a:lnTo>
                    <a:pt x="43" y="152"/>
                  </a:lnTo>
                  <a:lnTo>
                    <a:pt x="43" y="149"/>
                  </a:lnTo>
                  <a:lnTo>
                    <a:pt x="43" y="146"/>
                  </a:lnTo>
                  <a:lnTo>
                    <a:pt x="43" y="143"/>
                  </a:lnTo>
                  <a:lnTo>
                    <a:pt x="42" y="139"/>
                  </a:lnTo>
                  <a:lnTo>
                    <a:pt x="42" y="136"/>
                  </a:lnTo>
                  <a:lnTo>
                    <a:pt x="42" y="132"/>
                  </a:lnTo>
                  <a:lnTo>
                    <a:pt x="40" y="129"/>
                  </a:lnTo>
                  <a:lnTo>
                    <a:pt x="39" y="126"/>
                  </a:lnTo>
                  <a:lnTo>
                    <a:pt x="37" y="122"/>
                  </a:lnTo>
                  <a:lnTo>
                    <a:pt x="34" y="116"/>
                  </a:lnTo>
                  <a:lnTo>
                    <a:pt x="30" y="110"/>
                  </a:lnTo>
                  <a:lnTo>
                    <a:pt x="26" y="104"/>
                  </a:lnTo>
                  <a:lnTo>
                    <a:pt x="22" y="97"/>
                  </a:lnTo>
                  <a:lnTo>
                    <a:pt x="18" y="91"/>
                  </a:lnTo>
                  <a:lnTo>
                    <a:pt x="13" y="84"/>
                  </a:lnTo>
                  <a:lnTo>
                    <a:pt x="10" y="78"/>
                  </a:lnTo>
                  <a:lnTo>
                    <a:pt x="6" y="72"/>
                  </a:lnTo>
                  <a:lnTo>
                    <a:pt x="5" y="69"/>
                  </a:lnTo>
                  <a:lnTo>
                    <a:pt x="4" y="66"/>
                  </a:lnTo>
                  <a:lnTo>
                    <a:pt x="3" y="62"/>
                  </a:lnTo>
                  <a:lnTo>
                    <a:pt x="2" y="59"/>
                  </a:lnTo>
                  <a:lnTo>
                    <a:pt x="1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1" y="40"/>
                  </a:lnTo>
                  <a:lnTo>
                    <a:pt x="2" y="36"/>
                  </a:lnTo>
                  <a:lnTo>
                    <a:pt x="3" y="34"/>
                  </a:lnTo>
                  <a:lnTo>
                    <a:pt x="4" y="30"/>
                  </a:lnTo>
                  <a:lnTo>
                    <a:pt x="5" y="28"/>
                  </a:lnTo>
                  <a:lnTo>
                    <a:pt x="6" y="24"/>
                  </a:lnTo>
                  <a:lnTo>
                    <a:pt x="8" y="22"/>
                  </a:lnTo>
                  <a:lnTo>
                    <a:pt x="11" y="16"/>
                  </a:lnTo>
                  <a:lnTo>
                    <a:pt x="16" y="11"/>
                  </a:lnTo>
                  <a:lnTo>
                    <a:pt x="19" y="5"/>
                  </a:lnTo>
                  <a:lnTo>
                    <a:pt x="24" y="0"/>
                  </a:lnTo>
                </a:path>
              </a:pathLst>
            </a:custGeom>
            <a:noFill/>
            <a:ln w="12700" cap="rnd" cmpd="sng">
              <a:solidFill>
                <a:srgbClr val="1F1A17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38" name="Freeform 222"/>
            <p:cNvSpPr>
              <a:spLocks/>
            </p:cNvSpPr>
            <p:nvPr/>
          </p:nvSpPr>
          <p:spPr bwMode="auto">
            <a:xfrm>
              <a:off x="995" y="3341"/>
              <a:ext cx="274" cy="218"/>
            </a:xfrm>
            <a:custGeom>
              <a:avLst/>
              <a:gdLst>
                <a:gd name="T0" fmla="*/ 0 w 274"/>
                <a:gd name="T1" fmla="*/ 171 h 218"/>
                <a:gd name="T2" fmla="*/ 188 w 274"/>
                <a:gd name="T3" fmla="*/ 171 h 218"/>
                <a:gd name="T4" fmla="*/ 258 w 274"/>
                <a:gd name="T5" fmla="*/ 0 h 218"/>
                <a:gd name="T6" fmla="*/ 259 w 274"/>
                <a:gd name="T7" fmla="*/ 7 h 218"/>
                <a:gd name="T8" fmla="*/ 261 w 274"/>
                <a:gd name="T9" fmla="*/ 13 h 218"/>
                <a:gd name="T10" fmla="*/ 263 w 274"/>
                <a:gd name="T11" fmla="*/ 19 h 218"/>
                <a:gd name="T12" fmla="*/ 264 w 274"/>
                <a:gd name="T13" fmla="*/ 26 h 218"/>
                <a:gd name="T14" fmla="*/ 267 w 274"/>
                <a:gd name="T15" fmla="*/ 32 h 218"/>
                <a:gd name="T16" fmla="*/ 269 w 274"/>
                <a:gd name="T17" fmla="*/ 39 h 218"/>
                <a:gd name="T18" fmla="*/ 270 w 274"/>
                <a:gd name="T19" fmla="*/ 45 h 218"/>
                <a:gd name="T20" fmla="*/ 273 w 274"/>
                <a:gd name="T21" fmla="*/ 51 h 218"/>
                <a:gd name="T22" fmla="*/ 204 w 274"/>
                <a:gd name="T23" fmla="*/ 217 h 218"/>
                <a:gd name="T24" fmla="*/ 0 w 274"/>
                <a:gd name="T25" fmla="*/ 217 h 218"/>
                <a:gd name="T26" fmla="*/ 0 w 274"/>
                <a:gd name="T27" fmla="*/ 17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4" h="218">
                  <a:moveTo>
                    <a:pt x="0" y="171"/>
                  </a:moveTo>
                  <a:lnTo>
                    <a:pt x="188" y="171"/>
                  </a:lnTo>
                  <a:lnTo>
                    <a:pt x="258" y="0"/>
                  </a:lnTo>
                  <a:lnTo>
                    <a:pt x="259" y="7"/>
                  </a:lnTo>
                  <a:lnTo>
                    <a:pt x="261" y="13"/>
                  </a:lnTo>
                  <a:lnTo>
                    <a:pt x="263" y="19"/>
                  </a:lnTo>
                  <a:lnTo>
                    <a:pt x="264" y="26"/>
                  </a:lnTo>
                  <a:lnTo>
                    <a:pt x="267" y="32"/>
                  </a:lnTo>
                  <a:lnTo>
                    <a:pt x="269" y="39"/>
                  </a:lnTo>
                  <a:lnTo>
                    <a:pt x="270" y="45"/>
                  </a:lnTo>
                  <a:lnTo>
                    <a:pt x="273" y="51"/>
                  </a:lnTo>
                  <a:lnTo>
                    <a:pt x="204" y="217"/>
                  </a:lnTo>
                  <a:lnTo>
                    <a:pt x="0" y="217"/>
                  </a:lnTo>
                  <a:lnTo>
                    <a:pt x="0" y="171"/>
                  </a:lnTo>
                </a:path>
              </a:pathLst>
            </a:custGeom>
            <a:solidFill>
              <a:srgbClr val="DD383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39" name="Freeform 223"/>
            <p:cNvSpPr>
              <a:spLocks/>
            </p:cNvSpPr>
            <p:nvPr/>
          </p:nvSpPr>
          <p:spPr bwMode="auto">
            <a:xfrm>
              <a:off x="995" y="3341"/>
              <a:ext cx="274" cy="218"/>
            </a:xfrm>
            <a:custGeom>
              <a:avLst/>
              <a:gdLst>
                <a:gd name="T0" fmla="*/ 0 w 274"/>
                <a:gd name="T1" fmla="*/ 171 h 218"/>
                <a:gd name="T2" fmla="*/ 188 w 274"/>
                <a:gd name="T3" fmla="*/ 171 h 218"/>
                <a:gd name="T4" fmla="*/ 258 w 274"/>
                <a:gd name="T5" fmla="*/ 0 h 218"/>
                <a:gd name="T6" fmla="*/ 259 w 274"/>
                <a:gd name="T7" fmla="*/ 7 h 218"/>
                <a:gd name="T8" fmla="*/ 261 w 274"/>
                <a:gd name="T9" fmla="*/ 13 h 218"/>
                <a:gd name="T10" fmla="*/ 263 w 274"/>
                <a:gd name="T11" fmla="*/ 19 h 218"/>
                <a:gd name="T12" fmla="*/ 264 w 274"/>
                <a:gd name="T13" fmla="*/ 26 h 218"/>
                <a:gd name="T14" fmla="*/ 267 w 274"/>
                <a:gd name="T15" fmla="*/ 32 h 218"/>
                <a:gd name="T16" fmla="*/ 269 w 274"/>
                <a:gd name="T17" fmla="*/ 39 h 218"/>
                <a:gd name="T18" fmla="*/ 270 w 274"/>
                <a:gd name="T19" fmla="*/ 45 h 218"/>
                <a:gd name="T20" fmla="*/ 273 w 274"/>
                <a:gd name="T21" fmla="*/ 51 h 218"/>
                <a:gd name="T22" fmla="*/ 204 w 274"/>
                <a:gd name="T23" fmla="*/ 217 h 218"/>
                <a:gd name="T24" fmla="*/ 0 w 274"/>
                <a:gd name="T25" fmla="*/ 217 h 218"/>
                <a:gd name="T26" fmla="*/ 0 w 274"/>
                <a:gd name="T27" fmla="*/ 17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4" h="218">
                  <a:moveTo>
                    <a:pt x="0" y="171"/>
                  </a:moveTo>
                  <a:lnTo>
                    <a:pt x="188" y="171"/>
                  </a:lnTo>
                  <a:lnTo>
                    <a:pt x="258" y="0"/>
                  </a:lnTo>
                  <a:lnTo>
                    <a:pt x="259" y="7"/>
                  </a:lnTo>
                  <a:lnTo>
                    <a:pt x="261" y="13"/>
                  </a:lnTo>
                  <a:lnTo>
                    <a:pt x="263" y="19"/>
                  </a:lnTo>
                  <a:lnTo>
                    <a:pt x="264" y="26"/>
                  </a:lnTo>
                  <a:lnTo>
                    <a:pt x="267" y="32"/>
                  </a:lnTo>
                  <a:lnTo>
                    <a:pt x="269" y="39"/>
                  </a:lnTo>
                  <a:lnTo>
                    <a:pt x="270" y="45"/>
                  </a:lnTo>
                  <a:lnTo>
                    <a:pt x="273" y="51"/>
                  </a:lnTo>
                  <a:lnTo>
                    <a:pt x="204" y="217"/>
                  </a:lnTo>
                  <a:lnTo>
                    <a:pt x="0" y="217"/>
                  </a:lnTo>
                  <a:lnTo>
                    <a:pt x="0" y="171"/>
                  </a:lnTo>
                </a:path>
              </a:pathLst>
            </a:custGeom>
            <a:noFill/>
            <a:ln w="12700" cap="rnd" cmpd="sng">
              <a:solidFill>
                <a:srgbClr val="1F1A17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40" name="Freeform 224"/>
            <p:cNvSpPr>
              <a:spLocks/>
            </p:cNvSpPr>
            <p:nvPr/>
          </p:nvSpPr>
          <p:spPr bwMode="auto">
            <a:xfrm>
              <a:off x="871" y="2029"/>
              <a:ext cx="474" cy="1175"/>
            </a:xfrm>
            <a:custGeom>
              <a:avLst/>
              <a:gdLst>
                <a:gd name="T0" fmla="*/ 473 w 474"/>
                <a:gd name="T1" fmla="*/ 541 h 1175"/>
                <a:gd name="T2" fmla="*/ 0 w 474"/>
                <a:gd name="T3" fmla="*/ 0 h 1175"/>
                <a:gd name="T4" fmla="*/ 411 w 474"/>
                <a:gd name="T5" fmla="*/ 1174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4" h="1175">
                  <a:moveTo>
                    <a:pt x="473" y="541"/>
                  </a:moveTo>
                  <a:lnTo>
                    <a:pt x="0" y="0"/>
                  </a:lnTo>
                  <a:lnTo>
                    <a:pt x="411" y="1174"/>
                  </a:lnTo>
                </a:path>
              </a:pathLst>
            </a:custGeom>
            <a:noFill/>
            <a:ln w="12700" cap="rnd" cmpd="sng">
              <a:solidFill>
                <a:srgbClr val="1F1A17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41" name="Freeform 225"/>
            <p:cNvSpPr>
              <a:spLocks/>
            </p:cNvSpPr>
            <p:nvPr/>
          </p:nvSpPr>
          <p:spPr bwMode="auto">
            <a:xfrm>
              <a:off x="1928" y="2910"/>
              <a:ext cx="494" cy="470"/>
            </a:xfrm>
            <a:custGeom>
              <a:avLst/>
              <a:gdLst>
                <a:gd name="T0" fmla="*/ 0 w 494"/>
                <a:gd name="T1" fmla="*/ 0 h 470"/>
                <a:gd name="T2" fmla="*/ 493 w 494"/>
                <a:gd name="T3" fmla="*/ 276 h 470"/>
                <a:gd name="T4" fmla="*/ 12 w 494"/>
                <a:gd name="T5" fmla="*/ 4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4" h="470">
                  <a:moveTo>
                    <a:pt x="0" y="0"/>
                  </a:moveTo>
                  <a:lnTo>
                    <a:pt x="493" y="276"/>
                  </a:lnTo>
                  <a:lnTo>
                    <a:pt x="12" y="469"/>
                  </a:lnTo>
                </a:path>
              </a:pathLst>
            </a:custGeom>
            <a:noFill/>
            <a:ln w="12700" cap="rnd" cmpd="sng">
              <a:solidFill>
                <a:srgbClr val="1F1A17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642" name="Line 226"/>
            <p:cNvSpPr>
              <a:spLocks noChangeShapeType="1"/>
            </p:cNvSpPr>
            <p:nvPr/>
          </p:nvSpPr>
          <p:spPr bwMode="auto">
            <a:xfrm flipH="1" flipV="1">
              <a:off x="4305" y="1619"/>
              <a:ext cx="163" cy="184"/>
            </a:xfrm>
            <a:prstGeom prst="line">
              <a:avLst/>
            </a:prstGeom>
            <a:noFill/>
            <a:ln w="12700">
              <a:solidFill>
                <a:srgbClr val="1F1A17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643" name="Rectangle 227"/>
            <p:cNvSpPr>
              <a:spLocks noChangeArrowheads="1"/>
            </p:cNvSpPr>
            <p:nvPr/>
          </p:nvSpPr>
          <p:spPr bwMode="auto">
            <a:xfrm>
              <a:off x="793" y="1924"/>
              <a:ext cx="84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100">
                  <a:solidFill>
                    <a:srgbClr val="1F1A17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60644" name="Rectangle 228"/>
            <p:cNvSpPr>
              <a:spLocks noChangeArrowheads="1"/>
            </p:cNvSpPr>
            <p:nvPr/>
          </p:nvSpPr>
          <p:spPr bwMode="auto">
            <a:xfrm>
              <a:off x="2424" y="3092"/>
              <a:ext cx="84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100">
                  <a:solidFill>
                    <a:srgbClr val="1F1A17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60645" name="Rectangle 229"/>
            <p:cNvSpPr>
              <a:spLocks noChangeArrowheads="1"/>
            </p:cNvSpPr>
            <p:nvPr/>
          </p:nvSpPr>
          <p:spPr bwMode="auto">
            <a:xfrm>
              <a:off x="4207" y="1536"/>
              <a:ext cx="84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100">
                  <a:solidFill>
                    <a:srgbClr val="1F1A17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60646" name="Rectangle 230"/>
            <p:cNvSpPr>
              <a:spLocks noChangeArrowheads="1"/>
            </p:cNvSpPr>
            <p:nvPr/>
          </p:nvSpPr>
          <p:spPr bwMode="auto">
            <a:xfrm>
              <a:off x="3200" y="3429"/>
              <a:ext cx="1217" cy="5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1028700" indent="-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485900" indent="-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943100" indent="-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400300" indent="-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8575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33147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7719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42291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buAutoNum type="arabicPeriod"/>
              </a:pPr>
              <a:r>
                <a:rPr lang="en-US" dirty="0"/>
                <a:t>Storage rings</a:t>
              </a:r>
            </a:p>
            <a:p>
              <a:pPr>
                <a:buAutoNum type="arabicPeriod"/>
              </a:pPr>
              <a:r>
                <a:rPr lang="en-US" dirty="0"/>
                <a:t>Transfer lines</a:t>
              </a:r>
            </a:p>
            <a:p>
              <a:pPr>
                <a:buFontTx/>
                <a:buAutoNum type="arabicPeriod"/>
              </a:pPr>
              <a:r>
                <a:rPr lang="en-US" dirty="0"/>
                <a:t>Synchrotron</a:t>
              </a:r>
              <a:endParaRPr lang="ru-RU" dirty="0"/>
            </a:p>
          </p:txBody>
        </p:sp>
      </p:grpSp>
      <p:sp>
        <p:nvSpPr>
          <p:cNvPr id="60647" name="Rectangle 231"/>
          <p:cNvSpPr>
            <a:spLocks noChangeArrowheads="1"/>
          </p:cNvSpPr>
          <p:nvPr/>
        </p:nvSpPr>
        <p:spPr bwMode="auto">
          <a:xfrm>
            <a:off x="1524000" y="15177"/>
            <a:ext cx="9144000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alt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VEP-1</a:t>
            </a:r>
            <a:endParaRPr lang="ru-RU" alt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</p:txBody>
      </p:sp>
      <p:sp>
        <p:nvSpPr>
          <p:cNvPr id="60648" name="Rectangle 232"/>
          <p:cNvSpPr>
            <a:spLocks noChangeArrowheads="1"/>
          </p:cNvSpPr>
          <p:nvPr/>
        </p:nvSpPr>
        <p:spPr bwMode="auto">
          <a:xfrm>
            <a:off x="-16915" y="1244882"/>
            <a:ext cx="7740650" cy="172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</a:rPr>
              <a:t>E = 90 </a:t>
            </a:r>
            <a:r>
              <a:rPr lang="ru-RU" altLang="ru-RU" b="1" dirty="0" err="1">
                <a:solidFill>
                  <a:srgbClr val="C00000"/>
                </a:solidFill>
                <a:latin typeface="Times New Roman" pitchFamily="18" charset="0"/>
              </a:rPr>
              <a:t>MeV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</a:rPr>
              <a:t> - 320 </a:t>
            </a:r>
            <a:r>
              <a:rPr lang="ru-RU" altLang="ru-RU" b="1" dirty="0" err="1">
                <a:solidFill>
                  <a:srgbClr val="C00000"/>
                </a:solidFill>
                <a:latin typeface="Times New Roman" pitchFamily="18" charset="0"/>
              </a:rPr>
              <a:t>MeV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</a:rPr>
              <a:t> (</a:t>
            </a:r>
            <a:r>
              <a:rPr lang="ru-RU" altLang="ru-RU" b="1" dirty="0" err="1">
                <a:solidFill>
                  <a:srgbClr val="C00000"/>
                </a:solidFill>
                <a:latin typeface="Times New Roman" pitchFamily="18" charset="0"/>
              </a:rPr>
              <a:t>total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</a:rPr>
              <a:t>); L= 5*10 </a:t>
            </a:r>
            <a:r>
              <a:rPr lang="ru-RU" altLang="ru-RU" b="1" baseline="30000" dirty="0">
                <a:solidFill>
                  <a:srgbClr val="C00000"/>
                </a:solidFill>
                <a:latin typeface="Times New Roman" pitchFamily="18" charset="0"/>
              </a:rPr>
              <a:t>27 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</a:rPr>
              <a:t>cm</a:t>
            </a:r>
            <a:r>
              <a:rPr lang="ru-RU" altLang="ru-RU" b="1" baseline="30000" dirty="0">
                <a:solidFill>
                  <a:srgbClr val="C00000"/>
                </a:solidFill>
                <a:latin typeface="Times New Roman" pitchFamily="18" charset="0"/>
              </a:rPr>
              <a:t>-2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</a:rPr>
              <a:t>s</a:t>
            </a:r>
            <a:r>
              <a:rPr lang="ru-RU" altLang="ru-RU" b="1" baseline="30000" dirty="0">
                <a:solidFill>
                  <a:srgbClr val="C00000"/>
                </a:solidFill>
                <a:latin typeface="Times New Roman" pitchFamily="18" charset="0"/>
              </a:rPr>
              <a:t>-1</a:t>
            </a:r>
          </a:p>
          <a:p>
            <a:r>
              <a:rPr lang="en-US" altLang="ru-RU" sz="1600" b="1" dirty="0" smtClean="0">
                <a:latin typeface="Times New Roman" pitchFamily="18" charset="0"/>
              </a:rPr>
              <a:t>	For us it was crucial step in our lives</a:t>
            </a:r>
            <a:r>
              <a:rPr lang="en-US" altLang="ru-RU" sz="1600" b="1" dirty="0" smtClean="0">
                <a:solidFill>
                  <a:schemeClr val="accent2"/>
                </a:solidFill>
                <a:latin typeface="Times New Roman" pitchFamily="18" charset="0"/>
              </a:rPr>
              <a:t>/</a:t>
            </a:r>
            <a:endParaRPr lang="ru-RU" altLang="ru-RU" sz="1600" b="1" dirty="0">
              <a:latin typeface="Times New Roman" pitchFamily="18" charset="0"/>
            </a:endParaRPr>
          </a:p>
          <a:p>
            <a:r>
              <a:rPr lang="en-US" b="1" dirty="0"/>
              <a:t>Experiments 1965-1967 – </a:t>
            </a:r>
            <a:r>
              <a:rPr lang="en-US" b="1" dirty="0" smtClean="0"/>
              <a:t>in parallel </a:t>
            </a:r>
            <a:r>
              <a:rPr lang="en-US" b="1" dirty="0"/>
              <a:t>to the Princeton-Stanford </a:t>
            </a:r>
            <a:r>
              <a:rPr lang="en-US" b="1" dirty="0" smtClean="0"/>
              <a:t>group.</a:t>
            </a:r>
            <a:r>
              <a:rPr lang="en-US" b="1" dirty="0"/>
              <a:t> </a:t>
            </a:r>
            <a:r>
              <a:rPr lang="en-US" b="1" dirty="0" smtClean="0"/>
              <a:t>		</a:t>
            </a:r>
            <a:r>
              <a:rPr lang="ru-RU" b="1" dirty="0" smtClean="0"/>
              <a:t> </a:t>
            </a:r>
            <a:r>
              <a:rPr lang="en-US" b="1" dirty="0" smtClean="0"/>
              <a:t>electron-electron </a:t>
            </a:r>
            <a:r>
              <a:rPr lang="en-US" b="1" dirty="0"/>
              <a:t>scattering,</a:t>
            </a:r>
            <a:endParaRPr lang="ru-RU" b="1" dirty="0"/>
          </a:p>
          <a:p>
            <a:r>
              <a:rPr lang="en-US" b="1" dirty="0"/>
              <a:t>double bremsstrahlung (first observation and study)</a:t>
            </a:r>
            <a:endParaRPr lang="ru-RU" b="1" dirty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36961" y="593082"/>
            <a:ext cx="6263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decision to work on colliding e-e- beams was made in 1957.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72747" y="875550"/>
            <a:ext cx="4231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general scheme was finalized by 1959.</a:t>
            </a:r>
            <a:endParaRPr lang="ru-RU" b="1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4DD48408-9D16-BE16-2CB6-8B8331FE8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571" y="1796714"/>
            <a:ext cx="3638101" cy="487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2E446D1-2BCC-47A5-0F27-4D7DA2093187}"/>
              </a:ext>
            </a:extLst>
          </p:cNvPr>
          <p:cNvSpPr txBox="1"/>
          <p:nvPr/>
        </p:nvSpPr>
        <p:spPr>
          <a:xfrm>
            <a:off x="10158684" y="4979194"/>
            <a:ext cx="1588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G.Kulipanov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S.Popov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A.Skrinsky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G.Tumaikin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015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260E33B7-9AC3-BFF7-2DB8-595C8A336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55370">
            <a:off x="10471330" y="499684"/>
            <a:ext cx="1553168" cy="2257271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3F3E29F3-35FA-7992-95E8-BAEF956AD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618" y="-170506"/>
            <a:ext cx="1717210" cy="2555781"/>
          </a:xfrm>
          <a:prstGeom prst="rect">
            <a:avLst/>
          </a:prstGeom>
        </p:spPr>
      </p:pic>
      <p:pic>
        <p:nvPicPr>
          <p:cNvPr id="71682" name="Picture 2" descr="Будкер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523" y="268361"/>
            <a:ext cx="5974778" cy="485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1784836" y="5502558"/>
            <a:ext cx="40149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2400" dirty="0">
                <a:solidFill>
                  <a:srgbClr val="002060"/>
                </a:solidFill>
              </a:rPr>
              <a:t>First discussions in INP of </a:t>
            </a:r>
            <a:r>
              <a:rPr lang="en-US" altLang="ru-RU" sz="2400" dirty="0" smtClean="0">
                <a:solidFill>
                  <a:srgbClr val="002060"/>
                </a:solidFill>
              </a:rPr>
              <a:t>electron-positron</a:t>
            </a:r>
          </a:p>
          <a:p>
            <a:r>
              <a:rPr lang="en-US" altLang="ru-RU" sz="2400" dirty="0" smtClean="0">
                <a:solidFill>
                  <a:srgbClr val="002060"/>
                </a:solidFill>
              </a:rPr>
              <a:t>collisions</a:t>
            </a:r>
            <a:r>
              <a:rPr lang="en-US" altLang="ru-RU" sz="2400" dirty="0">
                <a:solidFill>
                  <a:srgbClr val="002060"/>
                </a:solidFill>
              </a:rPr>
              <a:t>. 1959</a:t>
            </a:r>
            <a:endParaRPr lang="ru-RU" altLang="ru-RU" sz="2400" dirty="0">
              <a:solidFill>
                <a:srgbClr val="002060"/>
              </a:solidFill>
            </a:endParaRPr>
          </a:p>
        </p:txBody>
      </p:sp>
      <p:pic>
        <p:nvPicPr>
          <p:cNvPr id="71685" name="Picture 5" descr="Байер-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23" y="4537106"/>
            <a:ext cx="1232813" cy="173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231B-1C25-4A94-A462-1FD6261DF52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50E9010-294B-7182-9741-8EC32A636FA5}"/>
              </a:ext>
            </a:extLst>
          </p:cNvPr>
          <p:cNvSpPr txBox="1"/>
          <p:nvPr/>
        </p:nvSpPr>
        <p:spPr>
          <a:xfrm>
            <a:off x="2997874" y="4492306"/>
            <a:ext cx="158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Gersh </a:t>
            </a:r>
            <a:r>
              <a:rPr lang="en-US" dirty="0" err="1">
                <a:solidFill>
                  <a:schemeClr val="bg1"/>
                </a:solidFill>
              </a:rPr>
              <a:t>Budker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CD389CB-4841-01A3-BF26-49D0118DF429}"/>
              </a:ext>
            </a:extLst>
          </p:cNvPr>
          <p:cNvSpPr txBox="1"/>
          <p:nvPr/>
        </p:nvSpPr>
        <p:spPr>
          <a:xfrm>
            <a:off x="-11678" y="4122974"/>
            <a:ext cx="158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Vladimir Baier</a:t>
            </a:r>
            <a:endParaRPr lang="ru-RU" dirty="0"/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D698342F-8156-D70A-6C52-3AFEA5EF42A4}"/>
              </a:ext>
            </a:extLst>
          </p:cNvPr>
          <p:cNvGrpSpPr/>
          <p:nvPr/>
        </p:nvGrpSpPr>
        <p:grpSpPr>
          <a:xfrm>
            <a:off x="5555227" y="4035121"/>
            <a:ext cx="2638848" cy="2625950"/>
            <a:chOff x="5657849" y="3135227"/>
            <a:chExt cx="2704097" cy="2761122"/>
          </a:xfrm>
        </p:grpSpPr>
        <p:pic>
          <p:nvPicPr>
            <p:cNvPr id="2050" name="Picture 2" descr="isaak pomeranchuk, источник: nrcki.ru">
              <a:extLst>
                <a:ext uri="{FF2B5EF4-FFF2-40B4-BE49-F238E27FC236}">
                  <a16:creationId xmlns:a16="http://schemas.microsoft.com/office/drawing/2014/main" xmlns="" id="{5AC639F9-37ED-C899-3A3F-0CF899DC1F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7849" y="3135227"/>
              <a:ext cx="2704097" cy="2704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C6F0A135-05CD-BEE9-C71F-DAE8CA39F032}"/>
                </a:ext>
              </a:extLst>
            </p:cNvPr>
            <p:cNvSpPr txBox="1"/>
            <p:nvPr/>
          </p:nvSpPr>
          <p:spPr>
            <a:xfrm>
              <a:off x="6326608" y="5527017"/>
              <a:ext cx="20353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Isaak </a:t>
              </a:r>
              <a:r>
                <a:rPr lang="en-US" dirty="0" err="1">
                  <a:solidFill>
                    <a:schemeClr val="bg1"/>
                  </a:solidFill>
                </a:rPr>
                <a:t>Pomeranchuk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99D8D761-6971-B423-42DC-5745AD63EBB6}"/>
              </a:ext>
            </a:extLst>
          </p:cNvPr>
          <p:cNvGrpSpPr/>
          <p:nvPr/>
        </p:nvGrpSpPr>
        <p:grpSpPr>
          <a:xfrm rot="889566">
            <a:off x="8952207" y="28028"/>
            <a:ext cx="1856705" cy="2343945"/>
            <a:chOff x="8816217" y="1998255"/>
            <a:chExt cx="2013368" cy="2486392"/>
          </a:xfrm>
        </p:grpSpPr>
        <p:pic>
          <p:nvPicPr>
            <p:cNvPr id="6" name="Picture 3" descr="2-Veksler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6217" y="1998255"/>
              <a:ext cx="1872072" cy="2486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E6A37F78-76A4-DE3F-01B4-3327D858F83F}"/>
                </a:ext>
              </a:extLst>
            </p:cNvPr>
            <p:cNvSpPr txBox="1"/>
            <p:nvPr/>
          </p:nvSpPr>
          <p:spPr>
            <a:xfrm>
              <a:off x="8957513" y="4067193"/>
              <a:ext cx="1872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Vladimir Veksler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D7CDC7C-433C-3DB9-D304-03179993A0B9}"/>
              </a:ext>
            </a:extLst>
          </p:cNvPr>
          <p:cNvSpPr txBox="1"/>
          <p:nvPr/>
        </p:nvSpPr>
        <p:spPr>
          <a:xfrm>
            <a:off x="8021146" y="2524426"/>
            <a:ext cx="3226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Three referees concluded:</a:t>
            </a:r>
            <a:endParaRPr lang="ru-RU" dirty="0"/>
          </a:p>
          <a:p>
            <a:r>
              <a:rPr lang="ru-RU" dirty="0"/>
              <a:t>«</a:t>
            </a:r>
            <a:r>
              <a:rPr lang="en-US" dirty="0"/>
              <a:t>The idea of ​​an e</a:t>
            </a:r>
            <a:r>
              <a:rPr lang="en-US" baseline="30000" dirty="0"/>
              <a:t>+</a:t>
            </a:r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collider is very interesting from a scientific point of view, but is completely unrealizable in practice</a:t>
            </a:r>
            <a:r>
              <a:rPr lang="ru-RU" dirty="0"/>
              <a:t>» </a:t>
            </a:r>
            <a:r>
              <a:rPr lang="ru-RU" dirty="0">
                <a:sym typeface="Symbol" panose="05050102010706020507" pitchFamily="18" charset="2"/>
              </a:rPr>
              <a:t></a:t>
            </a:r>
          </a:p>
          <a:p>
            <a:r>
              <a:rPr lang="en-US" dirty="0" err="1">
                <a:sym typeface="Symbol" panose="05050102010706020507" pitchFamily="18" charset="2"/>
              </a:rPr>
              <a:t>I.Kurchatov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ru-RU" dirty="0">
                <a:sym typeface="Symbol" panose="05050102010706020507" pitchFamily="18" charset="2"/>
              </a:rPr>
              <a:t>«</a:t>
            </a:r>
            <a:r>
              <a:rPr lang="en-US" b="1" dirty="0">
                <a:sym typeface="Symbol" panose="05050102010706020507" pitchFamily="18" charset="2"/>
              </a:rPr>
              <a:t>We will do it!</a:t>
            </a:r>
            <a:r>
              <a:rPr lang="ru-RU" dirty="0">
                <a:sym typeface="Symbol" panose="05050102010706020507" pitchFamily="18" charset="2"/>
              </a:rPr>
              <a:t>»</a:t>
            </a:r>
            <a:endParaRPr lang="ru-RU" dirty="0"/>
          </a:p>
        </p:txBody>
      </p:sp>
      <p:pic>
        <p:nvPicPr>
          <p:cNvPr id="2052" name="Picture 4" descr="Курчатов, Игорь Васильевич — Википедия">
            <a:extLst>
              <a:ext uri="{FF2B5EF4-FFF2-40B4-BE49-F238E27FC236}">
                <a16:creationId xmlns:a16="http://schemas.microsoft.com/office/drawing/2014/main" xmlns="" id="{657DD62D-BA53-299E-294A-8FB8A9477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299" y="4269611"/>
            <a:ext cx="1814049" cy="227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5A89595-1277-C0C6-822C-CD1CE5556AF4}"/>
              </a:ext>
            </a:extLst>
          </p:cNvPr>
          <p:cNvSpPr txBox="1"/>
          <p:nvPr/>
        </p:nvSpPr>
        <p:spPr>
          <a:xfrm>
            <a:off x="9064179" y="6414127"/>
            <a:ext cx="158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Igor Kurchatov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20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/>
          <p:cNvGrpSpPr>
            <a:grpSpLocks/>
          </p:cNvGrpSpPr>
          <p:nvPr/>
        </p:nvGrpSpPr>
        <p:grpSpPr bwMode="auto">
          <a:xfrm>
            <a:off x="1992313" y="2492376"/>
            <a:ext cx="7772400" cy="4678363"/>
            <a:chOff x="288" y="1296"/>
            <a:chExt cx="4896" cy="2947"/>
          </a:xfrm>
        </p:grpSpPr>
        <p:grpSp>
          <p:nvGrpSpPr>
            <p:cNvPr id="65539" name="Group 3"/>
            <p:cNvGrpSpPr>
              <a:grpSpLocks/>
            </p:cNvGrpSpPr>
            <p:nvPr/>
          </p:nvGrpSpPr>
          <p:grpSpPr bwMode="auto">
            <a:xfrm>
              <a:off x="288" y="1314"/>
              <a:ext cx="4896" cy="2553"/>
              <a:chOff x="288" y="1314"/>
              <a:chExt cx="4896" cy="2553"/>
            </a:xfrm>
          </p:grpSpPr>
          <p:sp>
            <p:nvSpPr>
              <p:cNvPr id="65540" name="Freeform 4"/>
              <p:cNvSpPr>
                <a:spLocks/>
              </p:cNvSpPr>
              <p:nvPr/>
            </p:nvSpPr>
            <p:spPr bwMode="auto">
              <a:xfrm>
                <a:off x="1023" y="3061"/>
                <a:ext cx="163" cy="149"/>
              </a:xfrm>
              <a:custGeom>
                <a:avLst/>
                <a:gdLst>
                  <a:gd name="T0" fmla="*/ 146 w 163"/>
                  <a:gd name="T1" fmla="*/ 0 h 149"/>
                  <a:gd name="T2" fmla="*/ 162 w 163"/>
                  <a:gd name="T3" fmla="*/ 13 h 149"/>
                  <a:gd name="T4" fmla="*/ 17 w 163"/>
                  <a:gd name="T5" fmla="*/ 148 h 149"/>
                  <a:gd name="T6" fmla="*/ 0 w 163"/>
                  <a:gd name="T7" fmla="*/ 132 h 149"/>
                  <a:gd name="T8" fmla="*/ 146 w 163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49">
                    <a:moveTo>
                      <a:pt x="146" y="0"/>
                    </a:moveTo>
                    <a:lnTo>
                      <a:pt x="162" y="13"/>
                    </a:lnTo>
                    <a:lnTo>
                      <a:pt x="17" y="148"/>
                    </a:lnTo>
                    <a:lnTo>
                      <a:pt x="0" y="132"/>
                    </a:lnTo>
                    <a:lnTo>
                      <a:pt x="146" y="0"/>
                    </a:lnTo>
                  </a:path>
                </a:pathLst>
              </a:custGeom>
              <a:solidFill>
                <a:srgbClr val="F5C70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41" name="Freeform 5"/>
              <p:cNvSpPr>
                <a:spLocks/>
              </p:cNvSpPr>
              <p:nvPr/>
            </p:nvSpPr>
            <p:spPr bwMode="auto">
              <a:xfrm>
                <a:off x="1024" y="3060"/>
                <a:ext cx="162" cy="150"/>
              </a:xfrm>
              <a:custGeom>
                <a:avLst/>
                <a:gdLst>
                  <a:gd name="T0" fmla="*/ 145 w 162"/>
                  <a:gd name="T1" fmla="*/ 0 h 150"/>
                  <a:gd name="T2" fmla="*/ 161 w 162"/>
                  <a:gd name="T3" fmla="*/ 15 h 150"/>
                  <a:gd name="T4" fmla="*/ 16 w 162"/>
                  <a:gd name="T5" fmla="*/ 149 h 150"/>
                  <a:gd name="T6" fmla="*/ 0 w 162"/>
                  <a:gd name="T7" fmla="*/ 134 h 150"/>
                  <a:gd name="T8" fmla="*/ 145 w 162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50">
                    <a:moveTo>
                      <a:pt x="145" y="0"/>
                    </a:moveTo>
                    <a:lnTo>
                      <a:pt x="161" y="15"/>
                    </a:lnTo>
                    <a:lnTo>
                      <a:pt x="16" y="149"/>
                    </a:lnTo>
                    <a:lnTo>
                      <a:pt x="0" y="134"/>
                    </a:lnTo>
                    <a:lnTo>
                      <a:pt x="14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42" name="Freeform 6"/>
              <p:cNvSpPr>
                <a:spLocks/>
              </p:cNvSpPr>
              <p:nvPr/>
            </p:nvSpPr>
            <p:spPr bwMode="auto">
              <a:xfrm>
                <a:off x="975" y="3015"/>
                <a:ext cx="162" cy="150"/>
              </a:xfrm>
              <a:custGeom>
                <a:avLst/>
                <a:gdLst>
                  <a:gd name="T0" fmla="*/ 145 w 162"/>
                  <a:gd name="T1" fmla="*/ 0 h 150"/>
                  <a:gd name="T2" fmla="*/ 161 w 162"/>
                  <a:gd name="T3" fmla="*/ 15 h 150"/>
                  <a:gd name="T4" fmla="*/ 16 w 162"/>
                  <a:gd name="T5" fmla="*/ 149 h 150"/>
                  <a:gd name="T6" fmla="*/ 0 w 162"/>
                  <a:gd name="T7" fmla="*/ 134 h 150"/>
                  <a:gd name="T8" fmla="*/ 145 w 162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50">
                    <a:moveTo>
                      <a:pt x="145" y="0"/>
                    </a:moveTo>
                    <a:lnTo>
                      <a:pt x="161" y="15"/>
                    </a:lnTo>
                    <a:lnTo>
                      <a:pt x="16" y="149"/>
                    </a:lnTo>
                    <a:lnTo>
                      <a:pt x="0" y="134"/>
                    </a:lnTo>
                    <a:lnTo>
                      <a:pt x="14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43" name="Freeform 7"/>
              <p:cNvSpPr>
                <a:spLocks/>
              </p:cNvSpPr>
              <p:nvPr/>
            </p:nvSpPr>
            <p:spPr bwMode="auto">
              <a:xfrm>
                <a:off x="975" y="3544"/>
                <a:ext cx="162" cy="150"/>
              </a:xfrm>
              <a:custGeom>
                <a:avLst/>
                <a:gdLst>
                  <a:gd name="T0" fmla="*/ 161 w 162"/>
                  <a:gd name="T1" fmla="*/ 134 h 150"/>
                  <a:gd name="T2" fmla="*/ 145 w 162"/>
                  <a:gd name="T3" fmla="*/ 149 h 150"/>
                  <a:gd name="T4" fmla="*/ 0 w 162"/>
                  <a:gd name="T5" fmla="*/ 15 h 150"/>
                  <a:gd name="T6" fmla="*/ 16 w 162"/>
                  <a:gd name="T7" fmla="*/ 0 h 150"/>
                  <a:gd name="T8" fmla="*/ 161 w 162"/>
                  <a:gd name="T9" fmla="*/ 13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50">
                    <a:moveTo>
                      <a:pt x="161" y="134"/>
                    </a:moveTo>
                    <a:lnTo>
                      <a:pt x="145" y="149"/>
                    </a:lnTo>
                    <a:lnTo>
                      <a:pt x="0" y="15"/>
                    </a:lnTo>
                    <a:lnTo>
                      <a:pt x="16" y="0"/>
                    </a:lnTo>
                    <a:lnTo>
                      <a:pt x="161" y="134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44" name="Freeform 8"/>
              <p:cNvSpPr>
                <a:spLocks/>
              </p:cNvSpPr>
              <p:nvPr/>
            </p:nvSpPr>
            <p:spPr bwMode="auto">
              <a:xfrm>
                <a:off x="1024" y="3497"/>
                <a:ext cx="162" cy="152"/>
              </a:xfrm>
              <a:custGeom>
                <a:avLst/>
                <a:gdLst>
                  <a:gd name="T0" fmla="*/ 161 w 162"/>
                  <a:gd name="T1" fmla="*/ 136 h 152"/>
                  <a:gd name="T2" fmla="*/ 145 w 162"/>
                  <a:gd name="T3" fmla="*/ 151 h 152"/>
                  <a:gd name="T4" fmla="*/ 0 w 162"/>
                  <a:gd name="T5" fmla="*/ 15 h 152"/>
                  <a:gd name="T6" fmla="*/ 16 w 162"/>
                  <a:gd name="T7" fmla="*/ 0 h 152"/>
                  <a:gd name="T8" fmla="*/ 161 w 162"/>
                  <a:gd name="T9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52">
                    <a:moveTo>
                      <a:pt x="161" y="136"/>
                    </a:moveTo>
                    <a:lnTo>
                      <a:pt x="145" y="151"/>
                    </a:lnTo>
                    <a:lnTo>
                      <a:pt x="0" y="15"/>
                    </a:lnTo>
                    <a:lnTo>
                      <a:pt x="16" y="0"/>
                    </a:lnTo>
                    <a:lnTo>
                      <a:pt x="161" y="136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45" name="Freeform 9"/>
              <p:cNvSpPr>
                <a:spLocks/>
              </p:cNvSpPr>
              <p:nvPr/>
            </p:nvSpPr>
            <p:spPr bwMode="auto">
              <a:xfrm>
                <a:off x="457" y="3497"/>
                <a:ext cx="162" cy="152"/>
              </a:xfrm>
              <a:custGeom>
                <a:avLst/>
                <a:gdLst>
                  <a:gd name="T0" fmla="*/ 16 w 162"/>
                  <a:gd name="T1" fmla="*/ 151 h 152"/>
                  <a:gd name="T2" fmla="*/ 0 w 162"/>
                  <a:gd name="T3" fmla="*/ 136 h 152"/>
                  <a:gd name="T4" fmla="*/ 145 w 162"/>
                  <a:gd name="T5" fmla="*/ 0 h 152"/>
                  <a:gd name="T6" fmla="*/ 161 w 162"/>
                  <a:gd name="T7" fmla="*/ 15 h 152"/>
                  <a:gd name="T8" fmla="*/ 16 w 162"/>
                  <a:gd name="T9" fmla="*/ 1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52">
                    <a:moveTo>
                      <a:pt x="16" y="151"/>
                    </a:moveTo>
                    <a:lnTo>
                      <a:pt x="0" y="136"/>
                    </a:lnTo>
                    <a:lnTo>
                      <a:pt x="145" y="0"/>
                    </a:lnTo>
                    <a:lnTo>
                      <a:pt x="161" y="15"/>
                    </a:lnTo>
                    <a:lnTo>
                      <a:pt x="16" y="151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46" name="Freeform 10"/>
              <p:cNvSpPr>
                <a:spLocks/>
              </p:cNvSpPr>
              <p:nvPr/>
            </p:nvSpPr>
            <p:spPr bwMode="auto">
              <a:xfrm>
                <a:off x="506" y="3544"/>
                <a:ext cx="161" cy="150"/>
              </a:xfrm>
              <a:custGeom>
                <a:avLst/>
                <a:gdLst>
                  <a:gd name="T0" fmla="*/ 16 w 161"/>
                  <a:gd name="T1" fmla="*/ 149 h 150"/>
                  <a:gd name="T2" fmla="*/ 0 w 161"/>
                  <a:gd name="T3" fmla="*/ 134 h 150"/>
                  <a:gd name="T4" fmla="*/ 144 w 161"/>
                  <a:gd name="T5" fmla="*/ 0 h 150"/>
                  <a:gd name="T6" fmla="*/ 160 w 161"/>
                  <a:gd name="T7" fmla="*/ 15 h 150"/>
                  <a:gd name="T8" fmla="*/ 16 w 161"/>
                  <a:gd name="T9" fmla="*/ 149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50">
                    <a:moveTo>
                      <a:pt x="16" y="149"/>
                    </a:moveTo>
                    <a:lnTo>
                      <a:pt x="0" y="134"/>
                    </a:lnTo>
                    <a:lnTo>
                      <a:pt x="144" y="0"/>
                    </a:lnTo>
                    <a:lnTo>
                      <a:pt x="160" y="15"/>
                    </a:lnTo>
                    <a:lnTo>
                      <a:pt x="16" y="149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47" name="Freeform 11"/>
              <p:cNvSpPr>
                <a:spLocks/>
              </p:cNvSpPr>
              <p:nvPr/>
            </p:nvSpPr>
            <p:spPr bwMode="auto">
              <a:xfrm>
                <a:off x="506" y="3015"/>
                <a:ext cx="161" cy="150"/>
              </a:xfrm>
              <a:custGeom>
                <a:avLst/>
                <a:gdLst>
                  <a:gd name="T0" fmla="*/ 0 w 161"/>
                  <a:gd name="T1" fmla="*/ 15 h 150"/>
                  <a:gd name="T2" fmla="*/ 16 w 161"/>
                  <a:gd name="T3" fmla="*/ 0 h 150"/>
                  <a:gd name="T4" fmla="*/ 160 w 161"/>
                  <a:gd name="T5" fmla="*/ 134 h 150"/>
                  <a:gd name="T6" fmla="*/ 144 w 161"/>
                  <a:gd name="T7" fmla="*/ 149 h 150"/>
                  <a:gd name="T8" fmla="*/ 0 w 161"/>
                  <a:gd name="T9" fmla="*/ 1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50">
                    <a:moveTo>
                      <a:pt x="0" y="15"/>
                    </a:moveTo>
                    <a:lnTo>
                      <a:pt x="16" y="0"/>
                    </a:lnTo>
                    <a:lnTo>
                      <a:pt x="160" y="134"/>
                    </a:lnTo>
                    <a:lnTo>
                      <a:pt x="144" y="149"/>
                    </a:lnTo>
                    <a:lnTo>
                      <a:pt x="0" y="15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48" name="Freeform 12"/>
              <p:cNvSpPr>
                <a:spLocks/>
              </p:cNvSpPr>
              <p:nvPr/>
            </p:nvSpPr>
            <p:spPr bwMode="auto">
              <a:xfrm>
                <a:off x="457" y="3060"/>
                <a:ext cx="162" cy="150"/>
              </a:xfrm>
              <a:custGeom>
                <a:avLst/>
                <a:gdLst>
                  <a:gd name="T0" fmla="*/ 0 w 162"/>
                  <a:gd name="T1" fmla="*/ 15 h 150"/>
                  <a:gd name="T2" fmla="*/ 16 w 162"/>
                  <a:gd name="T3" fmla="*/ 0 h 150"/>
                  <a:gd name="T4" fmla="*/ 161 w 162"/>
                  <a:gd name="T5" fmla="*/ 134 h 150"/>
                  <a:gd name="T6" fmla="*/ 145 w 162"/>
                  <a:gd name="T7" fmla="*/ 149 h 150"/>
                  <a:gd name="T8" fmla="*/ 0 w 162"/>
                  <a:gd name="T9" fmla="*/ 1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50">
                    <a:moveTo>
                      <a:pt x="0" y="15"/>
                    </a:moveTo>
                    <a:lnTo>
                      <a:pt x="16" y="0"/>
                    </a:lnTo>
                    <a:lnTo>
                      <a:pt x="161" y="134"/>
                    </a:lnTo>
                    <a:lnTo>
                      <a:pt x="145" y="149"/>
                    </a:lnTo>
                    <a:lnTo>
                      <a:pt x="0" y="15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49" name="Freeform 13"/>
              <p:cNvSpPr>
                <a:spLocks/>
              </p:cNvSpPr>
              <p:nvPr/>
            </p:nvSpPr>
            <p:spPr bwMode="auto">
              <a:xfrm>
                <a:off x="314" y="3093"/>
                <a:ext cx="269" cy="522"/>
              </a:xfrm>
              <a:custGeom>
                <a:avLst/>
                <a:gdLst>
                  <a:gd name="T0" fmla="*/ 122 w 269"/>
                  <a:gd name="T1" fmla="*/ 0 h 522"/>
                  <a:gd name="T2" fmla="*/ 261 w 269"/>
                  <a:gd name="T3" fmla="*/ 142 h 522"/>
                  <a:gd name="T4" fmla="*/ 254 w 269"/>
                  <a:gd name="T5" fmla="*/ 157 h 522"/>
                  <a:gd name="T6" fmla="*/ 244 w 269"/>
                  <a:gd name="T7" fmla="*/ 173 h 522"/>
                  <a:gd name="T8" fmla="*/ 238 w 269"/>
                  <a:gd name="T9" fmla="*/ 188 h 522"/>
                  <a:gd name="T10" fmla="*/ 229 w 269"/>
                  <a:gd name="T11" fmla="*/ 204 h 522"/>
                  <a:gd name="T12" fmla="*/ 226 w 269"/>
                  <a:gd name="T13" fmla="*/ 219 h 522"/>
                  <a:gd name="T14" fmla="*/ 222 w 269"/>
                  <a:gd name="T15" fmla="*/ 236 h 522"/>
                  <a:gd name="T16" fmla="*/ 221 w 269"/>
                  <a:gd name="T17" fmla="*/ 253 h 522"/>
                  <a:gd name="T18" fmla="*/ 221 w 269"/>
                  <a:gd name="T19" fmla="*/ 268 h 522"/>
                  <a:gd name="T20" fmla="*/ 222 w 269"/>
                  <a:gd name="T21" fmla="*/ 287 h 522"/>
                  <a:gd name="T22" fmla="*/ 226 w 269"/>
                  <a:gd name="T23" fmla="*/ 303 h 522"/>
                  <a:gd name="T24" fmla="*/ 229 w 269"/>
                  <a:gd name="T25" fmla="*/ 319 h 522"/>
                  <a:gd name="T26" fmla="*/ 238 w 269"/>
                  <a:gd name="T27" fmla="*/ 334 h 522"/>
                  <a:gd name="T28" fmla="*/ 244 w 269"/>
                  <a:gd name="T29" fmla="*/ 350 h 522"/>
                  <a:gd name="T30" fmla="*/ 254 w 269"/>
                  <a:gd name="T31" fmla="*/ 365 h 522"/>
                  <a:gd name="T32" fmla="*/ 261 w 269"/>
                  <a:gd name="T33" fmla="*/ 379 h 522"/>
                  <a:gd name="T34" fmla="*/ 122 w 269"/>
                  <a:gd name="T35" fmla="*/ 521 h 522"/>
                  <a:gd name="T36" fmla="*/ 96 w 269"/>
                  <a:gd name="T37" fmla="*/ 495 h 522"/>
                  <a:gd name="T38" fmla="*/ 71 w 269"/>
                  <a:gd name="T39" fmla="*/ 468 h 522"/>
                  <a:gd name="T40" fmla="*/ 52 w 269"/>
                  <a:gd name="T41" fmla="*/ 439 h 522"/>
                  <a:gd name="T42" fmla="*/ 34 w 269"/>
                  <a:gd name="T43" fmla="*/ 409 h 522"/>
                  <a:gd name="T44" fmla="*/ 21 w 269"/>
                  <a:gd name="T45" fmla="*/ 377 h 522"/>
                  <a:gd name="T46" fmla="*/ 10 w 269"/>
                  <a:gd name="T47" fmla="*/ 344 h 522"/>
                  <a:gd name="T48" fmla="*/ 3 w 269"/>
                  <a:gd name="T49" fmla="*/ 312 h 522"/>
                  <a:gd name="T50" fmla="*/ 0 w 269"/>
                  <a:gd name="T51" fmla="*/ 277 h 522"/>
                  <a:gd name="T52" fmla="*/ 0 w 269"/>
                  <a:gd name="T53" fmla="*/ 244 h 522"/>
                  <a:gd name="T54" fmla="*/ 3 w 269"/>
                  <a:gd name="T55" fmla="*/ 211 h 522"/>
                  <a:gd name="T56" fmla="*/ 10 w 269"/>
                  <a:gd name="T57" fmla="*/ 178 h 522"/>
                  <a:gd name="T58" fmla="*/ 21 w 269"/>
                  <a:gd name="T59" fmla="*/ 146 h 522"/>
                  <a:gd name="T60" fmla="*/ 34 w 269"/>
                  <a:gd name="T61" fmla="*/ 114 h 522"/>
                  <a:gd name="T62" fmla="*/ 52 w 269"/>
                  <a:gd name="T63" fmla="*/ 84 h 522"/>
                  <a:gd name="T64" fmla="*/ 71 w 269"/>
                  <a:gd name="T65" fmla="*/ 55 h 522"/>
                  <a:gd name="T66" fmla="*/ 96 w 269"/>
                  <a:gd name="T67" fmla="*/ 2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9" h="522">
                    <a:moveTo>
                      <a:pt x="109" y="14"/>
                    </a:moveTo>
                    <a:lnTo>
                      <a:pt x="122" y="0"/>
                    </a:lnTo>
                    <a:lnTo>
                      <a:pt x="268" y="136"/>
                    </a:lnTo>
                    <a:lnTo>
                      <a:pt x="261" y="142"/>
                    </a:lnTo>
                    <a:lnTo>
                      <a:pt x="257" y="150"/>
                    </a:lnTo>
                    <a:lnTo>
                      <a:pt x="254" y="157"/>
                    </a:lnTo>
                    <a:lnTo>
                      <a:pt x="249" y="165"/>
                    </a:lnTo>
                    <a:lnTo>
                      <a:pt x="244" y="173"/>
                    </a:lnTo>
                    <a:lnTo>
                      <a:pt x="239" y="180"/>
                    </a:lnTo>
                    <a:lnTo>
                      <a:pt x="238" y="188"/>
                    </a:lnTo>
                    <a:lnTo>
                      <a:pt x="233" y="197"/>
                    </a:lnTo>
                    <a:lnTo>
                      <a:pt x="229" y="204"/>
                    </a:lnTo>
                    <a:lnTo>
                      <a:pt x="227" y="212"/>
                    </a:lnTo>
                    <a:lnTo>
                      <a:pt x="226" y="219"/>
                    </a:lnTo>
                    <a:lnTo>
                      <a:pt x="224" y="229"/>
                    </a:lnTo>
                    <a:lnTo>
                      <a:pt x="222" y="236"/>
                    </a:lnTo>
                    <a:lnTo>
                      <a:pt x="222" y="246"/>
                    </a:lnTo>
                    <a:lnTo>
                      <a:pt x="221" y="253"/>
                    </a:lnTo>
                    <a:lnTo>
                      <a:pt x="221" y="261"/>
                    </a:lnTo>
                    <a:lnTo>
                      <a:pt x="221" y="268"/>
                    </a:lnTo>
                    <a:lnTo>
                      <a:pt x="222" y="277"/>
                    </a:lnTo>
                    <a:lnTo>
                      <a:pt x="222" y="287"/>
                    </a:lnTo>
                    <a:lnTo>
                      <a:pt x="224" y="294"/>
                    </a:lnTo>
                    <a:lnTo>
                      <a:pt x="226" y="303"/>
                    </a:lnTo>
                    <a:lnTo>
                      <a:pt x="227" y="311"/>
                    </a:lnTo>
                    <a:lnTo>
                      <a:pt x="229" y="319"/>
                    </a:lnTo>
                    <a:lnTo>
                      <a:pt x="233" y="326"/>
                    </a:lnTo>
                    <a:lnTo>
                      <a:pt x="238" y="334"/>
                    </a:lnTo>
                    <a:lnTo>
                      <a:pt x="239" y="341"/>
                    </a:lnTo>
                    <a:lnTo>
                      <a:pt x="244" y="350"/>
                    </a:lnTo>
                    <a:lnTo>
                      <a:pt x="249" y="356"/>
                    </a:lnTo>
                    <a:lnTo>
                      <a:pt x="254" y="365"/>
                    </a:lnTo>
                    <a:lnTo>
                      <a:pt x="257" y="372"/>
                    </a:lnTo>
                    <a:lnTo>
                      <a:pt x="261" y="379"/>
                    </a:lnTo>
                    <a:lnTo>
                      <a:pt x="268" y="387"/>
                    </a:lnTo>
                    <a:lnTo>
                      <a:pt x="122" y="521"/>
                    </a:lnTo>
                    <a:lnTo>
                      <a:pt x="109" y="507"/>
                    </a:lnTo>
                    <a:lnTo>
                      <a:pt x="96" y="495"/>
                    </a:lnTo>
                    <a:lnTo>
                      <a:pt x="83" y="481"/>
                    </a:lnTo>
                    <a:lnTo>
                      <a:pt x="71" y="468"/>
                    </a:lnTo>
                    <a:lnTo>
                      <a:pt x="60" y="455"/>
                    </a:lnTo>
                    <a:lnTo>
                      <a:pt x="52" y="439"/>
                    </a:lnTo>
                    <a:lnTo>
                      <a:pt x="42" y="424"/>
                    </a:lnTo>
                    <a:lnTo>
                      <a:pt x="34" y="409"/>
                    </a:lnTo>
                    <a:lnTo>
                      <a:pt x="26" y="392"/>
                    </a:lnTo>
                    <a:lnTo>
                      <a:pt x="21" y="377"/>
                    </a:lnTo>
                    <a:lnTo>
                      <a:pt x="14" y="361"/>
                    </a:lnTo>
                    <a:lnTo>
                      <a:pt x="10" y="344"/>
                    </a:lnTo>
                    <a:lnTo>
                      <a:pt x="7" y="327"/>
                    </a:lnTo>
                    <a:lnTo>
                      <a:pt x="3" y="312"/>
                    </a:lnTo>
                    <a:lnTo>
                      <a:pt x="2" y="294"/>
                    </a:lnTo>
                    <a:lnTo>
                      <a:pt x="0" y="277"/>
                    </a:lnTo>
                    <a:lnTo>
                      <a:pt x="0" y="261"/>
                    </a:lnTo>
                    <a:lnTo>
                      <a:pt x="0" y="244"/>
                    </a:lnTo>
                    <a:lnTo>
                      <a:pt x="2" y="229"/>
                    </a:lnTo>
                    <a:lnTo>
                      <a:pt x="3" y="211"/>
                    </a:lnTo>
                    <a:lnTo>
                      <a:pt x="7" y="194"/>
                    </a:lnTo>
                    <a:lnTo>
                      <a:pt x="10" y="178"/>
                    </a:lnTo>
                    <a:lnTo>
                      <a:pt x="14" y="162"/>
                    </a:lnTo>
                    <a:lnTo>
                      <a:pt x="21" y="146"/>
                    </a:lnTo>
                    <a:lnTo>
                      <a:pt x="26" y="131"/>
                    </a:lnTo>
                    <a:lnTo>
                      <a:pt x="34" y="114"/>
                    </a:lnTo>
                    <a:lnTo>
                      <a:pt x="42" y="99"/>
                    </a:lnTo>
                    <a:lnTo>
                      <a:pt x="52" y="84"/>
                    </a:lnTo>
                    <a:lnTo>
                      <a:pt x="60" y="68"/>
                    </a:lnTo>
                    <a:lnTo>
                      <a:pt x="71" y="55"/>
                    </a:lnTo>
                    <a:lnTo>
                      <a:pt x="83" y="42"/>
                    </a:lnTo>
                    <a:lnTo>
                      <a:pt x="96" y="27"/>
                    </a:lnTo>
                    <a:lnTo>
                      <a:pt x="109" y="14"/>
                    </a:lnTo>
                  </a:path>
                </a:pathLst>
              </a:custGeom>
              <a:solidFill>
                <a:srgbClr val="8F9E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50" name="Freeform 14"/>
              <p:cNvSpPr>
                <a:spLocks/>
              </p:cNvSpPr>
              <p:nvPr/>
            </p:nvSpPr>
            <p:spPr bwMode="auto">
              <a:xfrm>
                <a:off x="314" y="3093"/>
                <a:ext cx="269" cy="522"/>
              </a:xfrm>
              <a:custGeom>
                <a:avLst/>
                <a:gdLst>
                  <a:gd name="T0" fmla="*/ 123 w 269"/>
                  <a:gd name="T1" fmla="*/ 0 h 522"/>
                  <a:gd name="T2" fmla="*/ 262 w 269"/>
                  <a:gd name="T3" fmla="*/ 143 h 522"/>
                  <a:gd name="T4" fmla="*/ 252 w 269"/>
                  <a:gd name="T5" fmla="*/ 157 h 522"/>
                  <a:gd name="T6" fmla="*/ 243 w 269"/>
                  <a:gd name="T7" fmla="*/ 172 h 522"/>
                  <a:gd name="T8" fmla="*/ 236 w 269"/>
                  <a:gd name="T9" fmla="*/ 187 h 522"/>
                  <a:gd name="T10" fmla="*/ 230 w 269"/>
                  <a:gd name="T11" fmla="*/ 203 h 522"/>
                  <a:gd name="T12" fmla="*/ 225 w 269"/>
                  <a:gd name="T13" fmla="*/ 219 h 522"/>
                  <a:gd name="T14" fmla="*/ 222 w 269"/>
                  <a:gd name="T15" fmla="*/ 236 h 522"/>
                  <a:gd name="T16" fmla="*/ 221 w 269"/>
                  <a:gd name="T17" fmla="*/ 253 h 522"/>
                  <a:gd name="T18" fmla="*/ 221 w 269"/>
                  <a:gd name="T19" fmla="*/ 269 h 522"/>
                  <a:gd name="T20" fmla="*/ 222 w 269"/>
                  <a:gd name="T21" fmla="*/ 285 h 522"/>
                  <a:gd name="T22" fmla="*/ 225 w 269"/>
                  <a:gd name="T23" fmla="*/ 302 h 522"/>
                  <a:gd name="T24" fmla="*/ 230 w 269"/>
                  <a:gd name="T25" fmla="*/ 318 h 522"/>
                  <a:gd name="T26" fmla="*/ 236 w 269"/>
                  <a:gd name="T27" fmla="*/ 334 h 522"/>
                  <a:gd name="T28" fmla="*/ 243 w 269"/>
                  <a:gd name="T29" fmla="*/ 349 h 522"/>
                  <a:gd name="T30" fmla="*/ 252 w 269"/>
                  <a:gd name="T31" fmla="*/ 364 h 522"/>
                  <a:gd name="T32" fmla="*/ 262 w 269"/>
                  <a:gd name="T33" fmla="*/ 378 h 522"/>
                  <a:gd name="T34" fmla="*/ 123 w 269"/>
                  <a:gd name="T35" fmla="*/ 521 h 522"/>
                  <a:gd name="T36" fmla="*/ 96 w 269"/>
                  <a:gd name="T37" fmla="*/ 495 h 522"/>
                  <a:gd name="T38" fmla="*/ 72 w 269"/>
                  <a:gd name="T39" fmla="*/ 468 h 522"/>
                  <a:gd name="T40" fmla="*/ 51 w 269"/>
                  <a:gd name="T41" fmla="*/ 439 h 522"/>
                  <a:gd name="T42" fmla="*/ 34 w 269"/>
                  <a:gd name="T43" fmla="*/ 409 h 522"/>
                  <a:gd name="T44" fmla="*/ 21 w 269"/>
                  <a:gd name="T45" fmla="*/ 377 h 522"/>
                  <a:gd name="T46" fmla="*/ 10 w 269"/>
                  <a:gd name="T47" fmla="*/ 345 h 522"/>
                  <a:gd name="T48" fmla="*/ 4 w 269"/>
                  <a:gd name="T49" fmla="*/ 311 h 522"/>
                  <a:gd name="T50" fmla="*/ 0 w 269"/>
                  <a:gd name="T51" fmla="*/ 277 h 522"/>
                  <a:gd name="T52" fmla="*/ 0 w 269"/>
                  <a:gd name="T53" fmla="*/ 244 h 522"/>
                  <a:gd name="T54" fmla="*/ 4 w 269"/>
                  <a:gd name="T55" fmla="*/ 210 h 522"/>
                  <a:gd name="T56" fmla="*/ 10 w 269"/>
                  <a:gd name="T57" fmla="*/ 177 h 522"/>
                  <a:gd name="T58" fmla="*/ 21 w 269"/>
                  <a:gd name="T59" fmla="*/ 144 h 522"/>
                  <a:gd name="T60" fmla="*/ 34 w 269"/>
                  <a:gd name="T61" fmla="*/ 113 h 522"/>
                  <a:gd name="T62" fmla="*/ 51 w 269"/>
                  <a:gd name="T63" fmla="*/ 82 h 522"/>
                  <a:gd name="T64" fmla="*/ 72 w 269"/>
                  <a:gd name="T65" fmla="*/ 53 h 522"/>
                  <a:gd name="T66" fmla="*/ 96 w 269"/>
                  <a:gd name="T67" fmla="*/ 26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9" h="522">
                    <a:moveTo>
                      <a:pt x="109" y="13"/>
                    </a:moveTo>
                    <a:lnTo>
                      <a:pt x="123" y="0"/>
                    </a:lnTo>
                    <a:lnTo>
                      <a:pt x="268" y="136"/>
                    </a:lnTo>
                    <a:lnTo>
                      <a:pt x="262" y="143"/>
                    </a:lnTo>
                    <a:lnTo>
                      <a:pt x="258" y="150"/>
                    </a:lnTo>
                    <a:lnTo>
                      <a:pt x="252" y="157"/>
                    </a:lnTo>
                    <a:lnTo>
                      <a:pt x="248" y="165"/>
                    </a:lnTo>
                    <a:lnTo>
                      <a:pt x="243" y="172"/>
                    </a:lnTo>
                    <a:lnTo>
                      <a:pt x="240" y="180"/>
                    </a:lnTo>
                    <a:lnTo>
                      <a:pt x="236" y="187"/>
                    </a:lnTo>
                    <a:lnTo>
                      <a:pt x="233" y="195"/>
                    </a:lnTo>
                    <a:lnTo>
                      <a:pt x="230" y="203"/>
                    </a:lnTo>
                    <a:lnTo>
                      <a:pt x="227" y="211"/>
                    </a:lnTo>
                    <a:lnTo>
                      <a:pt x="225" y="219"/>
                    </a:lnTo>
                    <a:lnTo>
                      <a:pt x="224" y="228"/>
                    </a:lnTo>
                    <a:lnTo>
                      <a:pt x="222" y="236"/>
                    </a:lnTo>
                    <a:lnTo>
                      <a:pt x="221" y="244"/>
                    </a:lnTo>
                    <a:lnTo>
                      <a:pt x="221" y="253"/>
                    </a:lnTo>
                    <a:lnTo>
                      <a:pt x="221" y="261"/>
                    </a:lnTo>
                    <a:lnTo>
                      <a:pt x="221" y="269"/>
                    </a:lnTo>
                    <a:lnTo>
                      <a:pt x="221" y="277"/>
                    </a:lnTo>
                    <a:lnTo>
                      <a:pt x="222" y="285"/>
                    </a:lnTo>
                    <a:lnTo>
                      <a:pt x="224" y="293"/>
                    </a:lnTo>
                    <a:lnTo>
                      <a:pt x="225" y="302"/>
                    </a:lnTo>
                    <a:lnTo>
                      <a:pt x="227" y="310"/>
                    </a:lnTo>
                    <a:lnTo>
                      <a:pt x="230" y="318"/>
                    </a:lnTo>
                    <a:lnTo>
                      <a:pt x="233" y="326"/>
                    </a:lnTo>
                    <a:lnTo>
                      <a:pt x="236" y="334"/>
                    </a:lnTo>
                    <a:lnTo>
                      <a:pt x="240" y="342"/>
                    </a:lnTo>
                    <a:lnTo>
                      <a:pt x="243" y="349"/>
                    </a:lnTo>
                    <a:lnTo>
                      <a:pt x="248" y="357"/>
                    </a:lnTo>
                    <a:lnTo>
                      <a:pt x="252" y="364"/>
                    </a:lnTo>
                    <a:lnTo>
                      <a:pt x="258" y="371"/>
                    </a:lnTo>
                    <a:lnTo>
                      <a:pt x="262" y="378"/>
                    </a:lnTo>
                    <a:lnTo>
                      <a:pt x="268" y="386"/>
                    </a:lnTo>
                    <a:lnTo>
                      <a:pt x="123" y="521"/>
                    </a:lnTo>
                    <a:lnTo>
                      <a:pt x="109" y="508"/>
                    </a:lnTo>
                    <a:lnTo>
                      <a:pt x="96" y="495"/>
                    </a:lnTo>
                    <a:lnTo>
                      <a:pt x="84" y="482"/>
                    </a:lnTo>
                    <a:lnTo>
                      <a:pt x="72" y="468"/>
                    </a:lnTo>
                    <a:lnTo>
                      <a:pt x="61" y="454"/>
                    </a:lnTo>
                    <a:lnTo>
                      <a:pt x="51" y="439"/>
                    </a:lnTo>
                    <a:lnTo>
                      <a:pt x="43" y="424"/>
                    </a:lnTo>
                    <a:lnTo>
                      <a:pt x="34" y="409"/>
                    </a:lnTo>
                    <a:lnTo>
                      <a:pt x="27" y="393"/>
                    </a:lnTo>
                    <a:lnTo>
                      <a:pt x="21" y="377"/>
                    </a:lnTo>
                    <a:lnTo>
                      <a:pt x="15" y="361"/>
                    </a:lnTo>
                    <a:lnTo>
                      <a:pt x="10" y="345"/>
                    </a:lnTo>
                    <a:lnTo>
                      <a:pt x="7" y="328"/>
                    </a:lnTo>
                    <a:lnTo>
                      <a:pt x="4" y="311"/>
                    </a:lnTo>
                    <a:lnTo>
                      <a:pt x="2" y="294"/>
                    </a:lnTo>
                    <a:lnTo>
                      <a:pt x="0" y="277"/>
                    </a:lnTo>
                    <a:lnTo>
                      <a:pt x="0" y="261"/>
                    </a:lnTo>
                    <a:lnTo>
                      <a:pt x="0" y="244"/>
                    </a:lnTo>
                    <a:lnTo>
                      <a:pt x="2" y="227"/>
                    </a:lnTo>
                    <a:lnTo>
                      <a:pt x="4" y="210"/>
                    </a:lnTo>
                    <a:lnTo>
                      <a:pt x="7" y="194"/>
                    </a:lnTo>
                    <a:lnTo>
                      <a:pt x="10" y="177"/>
                    </a:lnTo>
                    <a:lnTo>
                      <a:pt x="15" y="160"/>
                    </a:lnTo>
                    <a:lnTo>
                      <a:pt x="21" y="144"/>
                    </a:lnTo>
                    <a:lnTo>
                      <a:pt x="27" y="129"/>
                    </a:lnTo>
                    <a:lnTo>
                      <a:pt x="34" y="113"/>
                    </a:lnTo>
                    <a:lnTo>
                      <a:pt x="43" y="97"/>
                    </a:lnTo>
                    <a:lnTo>
                      <a:pt x="51" y="82"/>
                    </a:lnTo>
                    <a:lnTo>
                      <a:pt x="61" y="67"/>
                    </a:lnTo>
                    <a:lnTo>
                      <a:pt x="72" y="53"/>
                    </a:lnTo>
                    <a:lnTo>
                      <a:pt x="84" y="39"/>
                    </a:lnTo>
                    <a:lnTo>
                      <a:pt x="96" y="26"/>
                    </a:lnTo>
                    <a:lnTo>
                      <a:pt x="109" y="13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51" name="Freeform 15"/>
              <p:cNvSpPr>
                <a:spLocks/>
              </p:cNvSpPr>
              <p:nvPr/>
            </p:nvSpPr>
            <p:spPr bwMode="auto">
              <a:xfrm>
                <a:off x="542" y="3576"/>
                <a:ext cx="558" cy="252"/>
              </a:xfrm>
              <a:custGeom>
                <a:avLst/>
                <a:gdLst>
                  <a:gd name="T0" fmla="*/ 544 w 558"/>
                  <a:gd name="T1" fmla="*/ 149 h 252"/>
                  <a:gd name="T2" fmla="*/ 515 w 558"/>
                  <a:gd name="T3" fmla="*/ 173 h 252"/>
                  <a:gd name="T4" fmla="*/ 485 w 558"/>
                  <a:gd name="T5" fmla="*/ 193 h 252"/>
                  <a:gd name="T6" fmla="*/ 453 w 558"/>
                  <a:gd name="T7" fmla="*/ 211 h 252"/>
                  <a:gd name="T8" fmla="*/ 419 w 558"/>
                  <a:gd name="T9" fmla="*/ 225 h 252"/>
                  <a:gd name="T10" fmla="*/ 385 w 558"/>
                  <a:gd name="T11" fmla="*/ 237 h 252"/>
                  <a:gd name="T12" fmla="*/ 350 w 558"/>
                  <a:gd name="T13" fmla="*/ 245 h 252"/>
                  <a:gd name="T14" fmla="*/ 314 w 558"/>
                  <a:gd name="T15" fmla="*/ 249 h 252"/>
                  <a:gd name="T16" fmla="*/ 278 w 558"/>
                  <a:gd name="T17" fmla="*/ 251 h 252"/>
                  <a:gd name="T18" fmla="*/ 243 w 558"/>
                  <a:gd name="T19" fmla="*/ 249 h 252"/>
                  <a:gd name="T20" fmla="*/ 207 w 558"/>
                  <a:gd name="T21" fmla="*/ 245 h 252"/>
                  <a:gd name="T22" fmla="*/ 172 w 558"/>
                  <a:gd name="T23" fmla="*/ 237 h 252"/>
                  <a:gd name="T24" fmla="*/ 138 w 558"/>
                  <a:gd name="T25" fmla="*/ 225 h 252"/>
                  <a:gd name="T26" fmla="*/ 104 w 558"/>
                  <a:gd name="T27" fmla="*/ 211 h 252"/>
                  <a:gd name="T28" fmla="*/ 72 w 558"/>
                  <a:gd name="T29" fmla="*/ 193 h 252"/>
                  <a:gd name="T30" fmla="*/ 42 w 558"/>
                  <a:gd name="T31" fmla="*/ 173 h 252"/>
                  <a:gd name="T32" fmla="*/ 14 w 558"/>
                  <a:gd name="T33" fmla="*/ 149 h 252"/>
                  <a:gd name="T34" fmla="*/ 145 w 558"/>
                  <a:gd name="T35" fmla="*/ 0 h 252"/>
                  <a:gd name="T36" fmla="*/ 160 w 558"/>
                  <a:gd name="T37" fmla="*/ 11 h 252"/>
                  <a:gd name="T38" fmla="*/ 177 w 558"/>
                  <a:gd name="T39" fmla="*/ 20 h 252"/>
                  <a:gd name="T40" fmla="*/ 192 w 558"/>
                  <a:gd name="T41" fmla="*/ 27 h 252"/>
                  <a:gd name="T42" fmla="*/ 209 w 558"/>
                  <a:gd name="T43" fmla="*/ 33 h 252"/>
                  <a:gd name="T44" fmla="*/ 226 w 558"/>
                  <a:gd name="T45" fmla="*/ 38 h 252"/>
                  <a:gd name="T46" fmla="*/ 244 w 558"/>
                  <a:gd name="T47" fmla="*/ 42 h 252"/>
                  <a:gd name="T48" fmla="*/ 261 w 558"/>
                  <a:gd name="T49" fmla="*/ 43 h 252"/>
                  <a:gd name="T50" fmla="*/ 278 w 558"/>
                  <a:gd name="T51" fmla="*/ 44 h 252"/>
                  <a:gd name="T52" fmla="*/ 296 w 558"/>
                  <a:gd name="T53" fmla="*/ 43 h 252"/>
                  <a:gd name="T54" fmla="*/ 314 w 558"/>
                  <a:gd name="T55" fmla="*/ 42 h 252"/>
                  <a:gd name="T56" fmla="*/ 331 w 558"/>
                  <a:gd name="T57" fmla="*/ 38 h 252"/>
                  <a:gd name="T58" fmla="*/ 348 w 558"/>
                  <a:gd name="T59" fmla="*/ 33 h 252"/>
                  <a:gd name="T60" fmla="*/ 365 w 558"/>
                  <a:gd name="T61" fmla="*/ 27 h 252"/>
                  <a:gd name="T62" fmla="*/ 381 w 558"/>
                  <a:gd name="T63" fmla="*/ 20 h 252"/>
                  <a:gd name="T64" fmla="*/ 397 w 558"/>
                  <a:gd name="T65" fmla="*/ 11 h 252"/>
                  <a:gd name="T66" fmla="*/ 412 w 558"/>
                  <a:gd name="T67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8" h="252">
                    <a:moveTo>
                      <a:pt x="557" y="136"/>
                    </a:moveTo>
                    <a:lnTo>
                      <a:pt x="544" y="149"/>
                    </a:lnTo>
                    <a:lnTo>
                      <a:pt x="530" y="161"/>
                    </a:lnTo>
                    <a:lnTo>
                      <a:pt x="515" y="173"/>
                    </a:lnTo>
                    <a:lnTo>
                      <a:pt x="500" y="184"/>
                    </a:lnTo>
                    <a:lnTo>
                      <a:pt x="485" y="193"/>
                    </a:lnTo>
                    <a:lnTo>
                      <a:pt x="469" y="203"/>
                    </a:lnTo>
                    <a:lnTo>
                      <a:pt x="453" y="211"/>
                    </a:lnTo>
                    <a:lnTo>
                      <a:pt x="437" y="219"/>
                    </a:lnTo>
                    <a:lnTo>
                      <a:pt x="419" y="225"/>
                    </a:lnTo>
                    <a:lnTo>
                      <a:pt x="402" y="232"/>
                    </a:lnTo>
                    <a:lnTo>
                      <a:pt x="385" y="237"/>
                    </a:lnTo>
                    <a:lnTo>
                      <a:pt x="368" y="241"/>
                    </a:lnTo>
                    <a:lnTo>
                      <a:pt x="350" y="245"/>
                    </a:lnTo>
                    <a:lnTo>
                      <a:pt x="332" y="248"/>
                    </a:lnTo>
                    <a:lnTo>
                      <a:pt x="314" y="249"/>
                    </a:lnTo>
                    <a:lnTo>
                      <a:pt x="297" y="251"/>
                    </a:lnTo>
                    <a:lnTo>
                      <a:pt x="278" y="251"/>
                    </a:lnTo>
                    <a:lnTo>
                      <a:pt x="261" y="251"/>
                    </a:lnTo>
                    <a:lnTo>
                      <a:pt x="243" y="249"/>
                    </a:lnTo>
                    <a:lnTo>
                      <a:pt x="225" y="248"/>
                    </a:lnTo>
                    <a:lnTo>
                      <a:pt x="207" y="245"/>
                    </a:lnTo>
                    <a:lnTo>
                      <a:pt x="190" y="241"/>
                    </a:lnTo>
                    <a:lnTo>
                      <a:pt x="172" y="237"/>
                    </a:lnTo>
                    <a:lnTo>
                      <a:pt x="155" y="232"/>
                    </a:lnTo>
                    <a:lnTo>
                      <a:pt x="138" y="225"/>
                    </a:lnTo>
                    <a:lnTo>
                      <a:pt x="121" y="219"/>
                    </a:lnTo>
                    <a:lnTo>
                      <a:pt x="104" y="211"/>
                    </a:lnTo>
                    <a:lnTo>
                      <a:pt x="88" y="203"/>
                    </a:lnTo>
                    <a:lnTo>
                      <a:pt x="72" y="193"/>
                    </a:lnTo>
                    <a:lnTo>
                      <a:pt x="57" y="184"/>
                    </a:lnTo>
                    <a:lnTo>
                      <a:pt x="42" y="173"/>
                    </a:lnTo>
                    <a:lnTo>
                      <a:pt x="28" y="161"/>
                    </a:lnTo>
                    <a:lnTo>
                      <a:pt x="14" y="149"/>
                    </a:lnTo>
                    <a:lnTo>
                      <a:pt x="0" y="136"/>
                    </a:lnTo>
                    <a:lnTo>
                      <a:pt x="145" y="0"/>
                    </a:lnTo>
                    <a:lnTo>
                      <a:pt x="153" y="5"/>
                    </a:lnTo>
                    <a:lnTo>
                      <a:pt x="160" y="11"/>
                    </a:lnTo>
                    <a:lnTo>
                      <a:pt x="168" y="15"/>
                    </a:lnTo>
                    <a:lnTo>
                      <a:pt x="177" y="20"/>
                    </a:lnTo>
                    <a:lnTo>
                      <a:pt x="184" y="23"/>
                    </a:lnTo>
                    <a:lnTo>
                      <a:pt x="192" y="27"/>
                    </a:lnTo>
                    <a:lnTo>
                      <a:pt x="200" y="30"/>
                    </a:lnTo>
                    <a:lnTo>
                      <a:pt x="209" y="33"/>
                    </a:lnTo>
                    <a:lnTo>
                      <a:pt x="217" y="35"/>
                    </a:lnTo>
                    <a:lnTo>
                      <a:pt x="226" y="38"/>
                    </a:lnTo>
                    <a:lnTo>
                      <a:pt x="234" y="40"/>
                    </a:lnTo>
                    <a:lnTo>
                      <a:pt x="244" y="42"/>
                    </a:lnTo>
                    <a:lnTo>
                      <a:pt x="252" y="43"/>
                    </a:lnTo>
                    <a:lnTo>
                      <a:pt x="261" y="43"/>
                    </a:lnTo>
                    <a:lnTo>
                      <a:pt x="270" y="43"/>
                    </a:lnTo>
                    <a:lnTo>
                      <a:pt x="278" y="44"/>
                    </a:lnTo>
                    <a:lnTo>
                      <a:pt x="288" y="43"/>
                    </a:lnTo>
                    <a:lnTo>
                      <a:pt x="296" y="43"/>
                    </a:lnTo>
                    <a:lnTo>
                      <a:pt x="305" y="43"/>
                    </a:lnTo>
                    <a:lnTo>
                      <a:pt x="314" y="42"/>
                    </a:lnTo>
                    <a:lnTo>
                      <a:pt x="323" y="40"/>
                    </a:lnTo>
                    <a:lnTo>
                      <a:pt x="331" y="38"/>
                    </a:lnTo>
                    <a:lnTo>
                      <a:pt x="340" y="35"/>
                    </a:lnTo>
                    <a:lnTo>
                      <a:pt x="348" y="33"/>
                    </a:lnTo>
                    <a:lnTo>
                      <a:pt x="357" y="30"/>
                    </a:lnTo>
                    <a:lnTo>
                      <a:pt x="365" y="27"/>
                    </a:lnTo>
                    <a:lnTo>
                      <a:pt x="374" y="23"/>
                    </a:lnTo>
                    <a:lnTo>
                      <a:pt x="381" y="20"/>
                    </a:lnTo>
                    <a:lnTo>
                      <a:pt x="389" y="15"/>
                    </a:lnTo>
                    <a:lnTo>
                      <a:pt x="397" y="11"/>
                    </a:lnTo>
                    <a:lnTo>
                      <a:pt x="404" y="5"/>
                    </a:lnTo>
                    <a:lnTo>
                      <a:pt x="412" y="0"/>
                    </a:lnTo>
                    <a:lnTo>
                      <a:pt x="557" y="136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52" name="Freeform 16"/>
              <p:cNvSpPr>
                <a:spLocks/>
              </p:cNvSpPr>
              <p:nvPr/>
            </p:nvSpPr>
            <p:spPr bwMode="auto">
              <a:xfrm>
                <a:off x="1060" y="3093"/>
                <a:ext cx="269" cy="522"/>
              </a:xfrm>
              <a:custGeom>
                <a:avLst/>
                <a:gdLst>
                  <a:gd name="T0" fmla="*/ 159 w 269"/>
                  <a:gd name="T1" fmla="*/ 13 h 522"/>
                  <a:gd name="T2" fmla="*/ 185 w 269"/>
                  <a:gd name="T3" fmla="*/ 39 h 522"/>
                  <a:gd name="T4" fmla="*/ 206 w 269"/>
                  <a:gd name="T5" fmla="*/ 67 h 522"/>
                  <a:gd name="T6" fmla="*/ 225 w 269"/>
                  <a:gd name="T7" fmla="*/ 97 h 522"/>
                  <a:gd name="T8" fmla="*/ 241 w 269"/>
                  <a:gd name="T9" fmla="*/ 129 h 522"/>
                  <a:gd name="T10" fmla="*/ 253 w 269"/>
                  <a:gd name="T11" fmla="*/ 160 h 522"/>
                  <a:gd name="T12" fmla="*/ 261 w 269"/>
                  <a:gd name="T13" fmla="*/ 194 h 522"/>
                  <a:gd name="T14" fmla="*/ 266 w 269"/>
                  <a:gd name="T15" fmla="*/ 227 h 522"/>
                  <a:gd name="T16" fmla="*/ 268 w 269"/>
                  <a:gd name="T17" fmla="*/ 261 h 522"/>
                  <a:gd name="T18" fmla="*/ 266 w 269"/>
                  <a:gd name="T19" fmla="*/ 294 h 522"/>
                  <a:gd name="T20" fmla="*/ 261 w 269"/>
                  <a:gd name="T21" fmla="*/ 328 h 522"/>
                  <a:gd name="T22" fmla="*/ 253 w 269"/>
                  <a:gd name="T23" fmla="*/ 361 h 522"/>
                  <a:gd name="T24" fmla="*/ 241 w 269"/>
                  <a:gd name="T25" fmla="*/ 393 h 522"/>
                  <a:gd name="T26" fmla="*/ 225 w 269"/>
                  <a:gd name="T27" fmla="*/ 424 h 522"/>
                  <a:gd name="T28" fmla="*/ 206 w 269"/>
                  <a:gd name="T29" fmla="*/ 454 h 522"/>
                  <a:gd name="T30" fmla="*/ 185 w 269"/>
                  <a:gd name="T31" fmla="*/ 482 h 522"/>
                  <a:gd name="T32" fmla="*/ 159 w 269"/>
                  <a:gd name="T33" fmla="*/ 508 h 522"/>
                  <a:gd name="T34" fmla="*/ 0 w 269"/>
                  <a:gd name="T35" fmla="*/ 386 h 522"/>
                  <a:gd name="T36" fmla="*/ 11 w 269"/>
                  <a:gd name="T37" fmla="*/ 371 h 522"/>
                  <a:gd name="T38" fmla="*/ 21 w 269"/>
                  <a:gd name="T39" fmla="*/ 357 h 522"/>
                  <a:gd name="T40" fmla="*/ 28 w 269"/>
                  <a:gd name="T41" fmla="*/ 342 h 522"/>
                  <a:gd name="T42" fmla="*/ 35 w 269"/>
                  <a:gd name="T43" fmla="*/ 326 h 522"/>
                  <a:gd name="T44" fmla="*/ 41 w 269"/>
                  <a:gd name="T45" fmla="*/ 310 h 522"/>
                  <a:gd name="T46" fmla="*/ 45 w 269"/>
                  <a:gd name="T47" fmla="*/ 293 h 522"/>
                  <a:gd name="T48" fmla="*/ 46 w 269"/>
                  <a:gd name="T49" fmla="*/ 277 h 522"/>
                  <a:gd name="T50" fmla="*/ 47 w 269"/>
                  <a:gd name="T51" fmla="*/ 261 h 522"/>
                  <a:gd name="T52" fmla="*/ 46 w 269"/>
                  <a:gd name="T53" fmla="*/ 244 h 522"/>
                  <a:gd name="T54" fmla="*/ 45 w 269"/>
                  <a:gd name="T55" fmla="*/ 228 h 522"/>
                  <a:gd name="T56" fmla="*/ 41 w 269"/>
                  <a:gd name="T57" fmla="*/ 211 h 522"/>
                  <a:gd name="T58" fmla="*/ 35 w 269"/>
                  <a:gd name="T59" fmla="*/ 195 h 522"/>
                  <a:gd name="T60" fmla="*/ 28 w 269"/>
                  <a:gd name="T61" fmla="*/ 180 h 522"/>
                  <a:gd name="T62" fmla="*/ 21 w 269"/>
                  <a:gd name="T63" fmla="*/ 165 h 522"/>
                  <a:gd name="T64" fmla="*/ 11 w 269"/>
                  <a:gd name="T65" fmla="*/ 150 h 522"/>
                  <a:gd name="T66" fmla="*/ 0 w 269"/>
                  <a:gd name="T67" fmla="*/ 136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9" h="522">
                    <a:moveTo>
                      <a:pt x="145" y="0"/>
                    </a:moveTo>
                    <a:lnTo>
                      <a:pt x="159" y="13"/>
                    </a:lnTo>
                    <a:lnTo>
                      <a:pt x="172" y="26"/>
                    </a:lnTo>
                    <a:lnTo>
                      <a:pt x="185" y="39"/>
                    </a:lnTo>
                    <a:lnTo>
                      <a:pt x="196" y="53"/>
                    </a:lnTo>
                    <a:lnTo>
                      <a:pt x="206" y="67"/>
                    </a:lnTo>
                    <a:lnTo>
                      <a:pt x="217" y="82"/>
                    </a:lnTo>
                    <a:lnTo>
                      <a:pt x="225" y="97"/>
                    </a:lnTo>
                    <a:lnTo>
                      <a:pt x="233" y="113"/>
                    </a:lnTo>
                    <a:lnTo>
                      <a:pt x="241" y="129"/>
                    </a:lnTo>
                    <a:lnTo>
                      <a:pt x="247" y="144"/>
                    </a:lnTo>
                    <a:lnTo>
                      <a:pt x="253" y="160"/>
                    </a:lnTo>
                    <a:lnTo>
                      <a:pt x="258" y="177"/>
                    </a:lnTo>
                    <a:lnTo>
                      <a:pt x="261" y="194"/>
                    </a:lnTo>
                    <a:lnTo>
                      <a:pt x="264" y="210"/>
                    </a:lnTo>
                    <a:lnTo>
                      <a:pt x="266" y="227"/>
                    </a:lnTo>
                    <a:lnTo>
                      <a:pt x="267" y="244"/>
                    </a:lnTo>
                    <a:lnTo>
                      <a:pt x="268" y="261"/>
                    </a:lnTo>
                    <a:lnTo>
                      <a:pt x="267" y="277"/>
                    </a:lnTo>
                    <a:lnTo>
                      <a:pt x="266" y="294"/>
                    </a:lnTo>
                    <a:lnTo>
                      <a:pt x="264" y="311"/>
                    </a:lnTo>
                    <a:lnTo>
                      <a:pt x="261" y="328"/>
                    </a:lnTo>
                    <a:lnTo>
                      <a:pt x="258" y="345"/>
                    </a:lnTo>
                    <a:lnTo>
                      <a:pt x="253" y="361"/>
                    </a:lnTo>
                    <a:lnTo>
                      <a:pt x="247" y="377"/>
                    </a:lnTo>
                    <a:lnTo>
                      <a:pt x="241" y="393"/>
                    </a:lnTo>
                    <a:lnTo>
                      <a:pt x="233" y="409"/>
                    </a:lnTo>
                    <a:lnTo>
                      <a:pt x="225" y="424"/>
                    </a:lnTo>
                    <a:lnTo>
                      <a:pt x="217" y="439"/>
                    </a:lnTo>
                    <a:lnTo>
                      <a:pt x="206" y="454"/>
                    </a:lnTo>
                    <a:lnTo>
                      <a:pt x="196" y="468"/>
                    </a:lnTo>
                    <a:lnTo>
                      <a:pt x="185" y="482"/>
                    </a:lnTo>
                    <a:lnTo>
                      <a:pt x="172" y="495"/>
                    </a:lnTo>
                    <a:lnTo>
                      <a:pt x="159" y="508"/>
                    </a:lnTo>
                    <a:lnTo>
                      <a:pt x="145" y="521"/>
                    </a:lnTo>
                    <a:lnTo>
                      <a:pt x="0" y="386"/>
                    </a:lnTo>
                    <a:lnTo>
                      <a:pt x="6" y="378"/>
                    </a:lnTo>
                    <a:lnTo>
                      <a:pt x="11" y="371"/>
                    </a:lnTo>
                    <a:lnTo>
                      <a:pt x="16" y="364"/>
                    </a:lnTo>
                    <a:lnTo>
                      <a:pt x="21" y="357"/>
                    </a:lnTo>
                    <a:lnTo>
                      <a:pt x="25" y="349"/>
                    </a:lnTo>
                    <a:lnTo>
                      <a:pt x="28" y="342"/>
                    </a:lnTo>
                    <a:lnTo>
                      <a:pt x="32" y="334"/>
                    </a:lnTo>
                    <a:lnTo>
                      <a:pt x="35" y="326"/>
                    </a:lnTo>
                    <a:lnTo>
                      <a:pt x="38" y="318"/>
                    </a:lnTo>
                    <a:lnTo>
                      <a:pt x="41" y="310"/>
                    </a:lnTo>
                    <a:lnTo>
                      <a:pt x="43" y="302"/>
                    </a:lnTo>
                    <a:lnTo>
                      <a:pt x="45" y="293"/>
                    </a:lnTo>
                    <a:lnTo>
                      <a:pt x="45" y="285"/>
                    </a:lnTo>
                    <a:lnTo>
                      <a:pt x="46" y="277"/>
                    </a:lnTo>
                    <a:lnTo>
                      <a:pt x="47" y="269"/>
                    </a:lnTo>
                    <a:lnTo>
                      <a:pt x="47" y="261"/>
                    </a:lnTo>
                    <a:lnTo>
                      <a:pt x="47" y="253"/>
                    </a:lnTo>
                    <a:lnTo>
                      <a:pt x="46" y="244"/>
                    </a:lnTo>
                    <a:lnTo>
                      <a:pt x="45" y="236"/>
                    </a:lnTo>
                    <a:lnTo>
                      <a:pt x="45" y="228"/>
                    </a:lnTo>
                    <a:lnTo>
                      <a:pt x="43" y="219"/>
                    </a:lnTo>
                    <a:lnTo>
                      <a:pt x="41" y="211"/>
                    </a:lnTo>
                    <a:lnTo>
                      <a:pt x="38" y="203"/>
                    </a:lnTo>
                    <a:lnTo>
                      <a:pt x="35" y="195"/>
                    </a:lnTo>
                    <a:lnTo>
                      <a:pt x="32" y="187"/>
                    </a:lnTo>
                    <a:lnTo>
                      <a:pt x="28" y="180"/>
                    </a:lnTo>
                    <a:lnTo>
                      <a:pt x="25" y="172"/>
                    </a:lnTo>
                    <a:lnTo>
                      <a:pt x="21" y="165"/>
                    </a:lnTo>
                    <a:lnTo>
                      <a:pt x="16" y="157"/>
                    </a:lnTo>
                    <a:lnTo>
                      <a:pt x="11" y="150"/>
                    </a:lnTo>
                    <a:lnTo>
                      <a:pt x="6" y="143"/>
                    </a:lnTo>
                    <a:lnTo>
                      <a:pt x="0" y="136"/>
                    </a:lnTo>
                    <a:lnTo>
                      <a:pt x="14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53" name="Freeform 17"/>
              <p:cNvSpPr>
                <a:spLocks/>
              </p:cNvSpPr>
              <p:nvPr/>
            </p:nvSpPr>
            <p:spPr bwMode="auto">
              <a:xfrm>
                <a:off x="542" y="2881"/>
                <a:ext cx="558" cy="251"/>
              </a:xfrm>
              <a:custGeom>
                <a:avLst/>
                <a:gdLst>
                  <a:gd name="T0" fmla="*/ 14 w 558"/>
                  <a:gd name="T1" fmla="*/ 102 h 251"/>
                  <a:gd name="T2" fmla="*/ 33 w 558"/>
                  <a:gd name="T3" fmla="*/ 85 h 251"/>
                  <a:gd name="T4" fmla="*/ 53 w 558"/>
                  <a:gd name="T5" fmla="*/ 70 h 251"/>
                  <a:gd name="T6" fmla="*/ 74 w 558"/>
                  <a:gd name="T7" fmla="*/ 57 h 251"/>
                  <a:gd name="T8" fmla="*/ 97 w 558"/>
                  <a:gd name="T9" fmla="*/ 44 h 251"/>
                  <a:gd name="T10" fmla="*/ 119 w 558"/>
                  <a:gd name="T11" fmla="*/ 33 h 251"/>
                  <a:gd name="T12" fmla="*/ 142 w 558"/>
                  <a:gd name="T13" fmla="*/ 24 h 251"/>
                  <a:gd name="T14" fmla="*/ 166 w 558"/>
                  <a:gd name="T15" fmla="*/ 16 h 251"/>
                  <a:gd name="T16" fmla="*/ 190 w 558"/>
                  <a:gd name="T17" fmla="*/ 10 h 251"/>
                  <a:gd name="T18" fmla="*/ 214 w 558"/>
                  <a:gd name="T19" fmla="*/ 5 h 251"/>
                  <a:gd name="T20" fmla="*/ 238 w 558"/>
                  <a:gd name="T21" fmla="*/ 2 h 251"/>
                  <a:gd name="T22" fmla="*/ 263 w 558"/>
                  <a:gd name="T23" fmla="*/ 0 h 251"/>
                  <a:gd name="T24" fmla="*/ 288 w 558"/>
                  <a:gd name="T25" fmla="*/ 0 h 251"/>
                  <a:gd name="T26" fmla="*/ 312 w 558"/>
                  <a:gd name="T27" fmla="*/ 2 h 251"/>
                  <a:gd name="T28" fmla="*/ 337 w 558"/>
                  <a:gd name="T29" fmla="*/ 4 h 251"/>
                  <a:gd name="T30" fmla="*/ 362 w 558"/>
                  <a:gd name="T31" fmla="*/ 9 h 251"/>
                  <a:gd name="T32" fmla="*/ 385 w 558"/>
                  <a:gd name="T33" fmla="*/ 14 h 251"/>
                  <a:gd name="T34" fmla="*/ 407 w 558"/>
                  <a:gd name="T35" fmla="*/ 21 h 251"/>
                  <a:gd name="T36" fmla="*/ 428 w 558"/>
                  <a:gd name="T37" fmla="*/ 29 h 251"/>
                  <a:gd name="T38" fmla="*/ 449 w 558"/>
                  <a:gd name="T39" fmla="*/ 38 h 251"/>
                  <a:gd name="T40" fmla="*/ 469 w 558"/>
                  <a:gd name="T41" fmla="*/ 49 h 251"/>
                  <a:gd name="T42" fmla="*/ 489 w 558"/>
                  <a:gd name="T43" fmla="*/ 60 h 251"/>
                  <a:gd name="T44" fmla="*/ 508 w 558"/>
                  <a:gd name="T45" fmla="*/ 72 h 251"/>
                  <a:gd name="T46" fmla="*/ 526 w 558"/>
                  <a:gd name="T47" fmla="*/ 87 h 251"/>
                  <a:gd name="T48" fmla="*/ 544 w 558"/>
                  <a:gd name="T49" fmla="*/ 102 h 251"/>
                  <a:gd name="T50" fmla="*/ 412 w 558"/>
                  <a:gd name="T51" fmla="*/ 250 h 251"/>
                  <a:gd name="T52" fmla="*/ 397 w 558"/>
                  <a:gd name="T53" fmla="*/ 240 h 251"/>
                  <a:gd name="T54" fmla="*/ 381 w 558"/>
                  <a:gd name="T55" fmla="*/ 231 h 251"/>
                  <a:gd name="T56" fmla="*/ 365 w 558"/>
                  <a:gd name="T57" fmla="*/ 224 h 251"/>
                  <a:gd name="T58" fmla="*/ 348 w 558"/>
                  <a:gd name="T59" fmla="*/ 217 h 251"/>
                  <a:gd name="T60" fmla="*/ 331 w 558"/>
                  <a:gd name="T61" fmla="*/ 212 h 251"/>
                  <a:gd name="T62" fmla="*/ 314 w 558"/>
                  <a:gd name="T63" fmla="*/ 209 h 251"/>
                  <a:gd name="T64" fmla="*/ 296 w 558"/>
                  <a:gd name="T65" fmla="*/ 207 h 251"/>
                  <a:gd name="T66" fmla="*/ 278 w 558"/>
                  <a:gd name="T67" fmla="*/ 206 h 251"/>
                  <a:gd name="T68" fmla="*/ 261 w 558"/>
                  <a:gd name="T69" fmla="*/ 207 h 251"/>
                  <a:gd name="T70" fmla="*/ 244 w 558"/>
                  <a:gd name="T71" fmla="*/ 209 h 251"/>
                  <a:gd name="T72" fmla="*/ 226 w 558"/>
                  <a:gd name="T73" fmla="*/ 212 h 251"/>
                  <a:gd name="T74" fmla="*/ 209 w 558"/>
                  <a:gd name="T75" fmla="*/ 217 h 251"/>
                  <a:gd name="T76" fmla="*/ 192 w 558"/>
                  <a:gd name="T77" fmla="*/ 224 h 251"/>
                  <a:gd name="T78" fmla="*/ 177 w 558"/>
                  <a:gd name="T79" fmla="*/ 231 h 251"/>
                  <a:gd name="T80" fmla="*/ 160 w 558"/>
                  <a:gd name="T81" fmla="*/ 240 h 251"/>
                  <a:gd name="T82" fmla="*/ 145 w 558"/>
                  <a:gd name="T83" fmla="*/ 25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58" h="251">
                    <a:moveTo>
                      <a:pt x="0" y="115"/>
                    </a:moveTo>
                    <a:lnTo>
                      <a:pt x="14" y="102"/>
                    </a:lnTo>
                    <a:lnTo>
                      <a:pt x="24" y="94"/>
                    </a:lnTo>
                    <a:lnTo>
                      <a:pt x="33" y="85"/>
                    </a:lnTo>
                    <a:lnTo>
                      <a:pt x="43" y="78"/>
                    </a:lnTo>
                    <a:lnTo>
                      <a:pt x="53" y="70"/>
                    </a:lnTo>
                    <a:lnTo>
                      <a:pt x="64" y="63"/>
                    </a:lnTo>
                    <a:lnTo>
                      <a:pt x="74" y="57"/>
                    </a:lnTo>
                    <a:lnTo>
                      <a:pt x="85" y="49"/>
                    </a:lnTo>
                    <a:lnTo>
                      <a:pt x="97" y="44"/>
                    </a:lnTo>
                    <a:lnTo>
                      <a:pt x="107" y="38"/>
                    </a:lnTo>
                    <a:lnTo>
                      <a:pt x="119" y="33"/>
                    </a:lnTo>
                    <a:lnTo>
                      <a:pt x="130" y="28"/>
                    </a:lnTo>
                    <a:lnTo>
                      <a:pt x="142" y="24"/>
                    </a:lnTo>
                    <a:lnTo>
                      <a:pt x="154" y="20"/>
                    </a:lnTo>
                    <a:lnTo>
                      <a:pt x="166" y="16"/>
                    </a:lnTo>
                    <a:lnTo>
                      <a:pt x="177" y="13"/>
                    </a:lnTo>
                    <a:lnTo>
                      <a:pt x="190" y="10"/>
                    </a:lnTo>
                    <a:lnTo>
                      <a:pt x="201" y="8"/>
                    </a:lnTo>
                    <a:lnTo>
                      <a:pt x="214" y="5"/>
                    </a:lnTo>
                    <a:lnTo>
                      <a:pt x="226" y="4"/>
                    </a:lnTo>
                    <a:lnTo>
                      <a:pt x="238" y="2"/>
                    </a:lnTo>
                    <a:lnTo>
                      <a:pt x="251" y="1"/>
                    </a:lnTo>
                    <a:lnTo>
                      <a:pt x="263" y="0"/>
                    </a:lnTo>
                    <a:lnTo>
                      <a:pt x="275" y="0"/>
                    </a:lnTo>
                    <a:lnTo>
                      <a:pt x="288" y="0"/>
                    </a:lnTo>
                    <a:lnTo>
                      <a:pt x="300" y="1"/>
                    </a:lnTo>
                    <a:lnTo>
                      <a:pt x="312" y="2"/>
                    </a:lnTo>
                    <a:lnTo>
                      <a:pt x="325" y="3"/>
                    </a:lnTo>
                    <a:lnTo>
                      <a:pt x="337" y="4"/>
                    </a:lnTo>
                    <a:lnTo>
                      <a:pt x="349" y="6"/>
                    </a:lnTo>
                    <a:lnTo>
                      <a:pt x="362" y="9"/>
                    </a:lnTo>
                    <a:lnTo>
                      <a:pt x="374" y="11"/>
                    </a:lnTo>
                    <a:lnTo>
                      <a:pt x="385" y="14"/>
                    </a:lnTo>
                    <a:lnTo>
                      <a:pt x="396" y="18"/>
                    </a:lnTo>
                    <a:lnTo>
                      <a:pt x="407" y="21"/>
                    </a:lnTo>
                    <a:lnTo>
                      <a:pt x="418" y="25"/>
                    </a:lnTo>
                    <a:lnTo>
                      <a:pt x="428" y="29"/>
                    </a:lnTo>
                    <a:lnTo>
                      <a:pt x="438" y="33"/>
                    </a:lnTo>
                    <a:lnTo>
                      <a:pt x="449" y="38"/>
                    </a:lnTo>
                    <a:lnTo>
                      <a:pt x="459" y="43"/>
                    </a:lnTo>
                    <a:lnTo>
                      <a:pt x="469" y="49"/>
                    </a:lnTo>
                    <a:lnTo>
                      <a:pt x="479" y="54"/>
                    </a:lnTo>
                    <a:lnTo>
                      <a:pt x="489" y="60"/>
                    </a:lnTo>
                    <a:lnTo>
                      <a:pt x="498" y="66"/>
                    </a:lnTo>
                    <a:lnTo>
                      <a:pt x="508" y="72"/>
                    </a:lnTo>
                    <a:lnTo>
                      <a:pt x="517" y="80"/>
                    </a:lnTo>
                    <a:lnTo>
                      <a:pt x="526" y="87"/>
                    </a:lnTo>
                    <a:lnTo>
                      <a:pt x="535" y="94"/>
                    </a:lnTo>
                    <a:lnTo>
                      <a:pt x="544" y="102"/>
                    </a:lnTo>
                    <a:lnTo>
                      <a:pt x="557" y="115"/>
                    </a:lnTo>
                    <a:lnTo>
                      <a:pt x="412" y="250"/>
                    </a:lnTo>
                    <a:lnTo>
                      <a:pt x="404" y="245"/>
                    </a:lnTo>
                    <a:lnTo>
                      <a:pt x="397" y="240"/>
                    </a:lnTo>
                    <a:lnTo>
                      <a:pt x="389" y="235"/>
                    </a:lnTo>
                    <a:lnTo>
                      <a:pt x="381" y="231"/>
                    </a:lnTo>
                    <a:lnTo>
                      <a:pt x="374" y="227"/>
                    </a:lnTo>
                    <a:lnTo>
                      <a:pt x="365" y="224"/>
                    </a:lnTo>
                    <a:lnTo>
                      <a:pt x="357" y="220"/>
                    </a:lnTo>
                    <a:lnTo>
                      <a:pt x="348" y="217"/>
                    </a:lnTo>
                    <a:lnTo>
                      <a:pt x="340" y="215"/>
                    </a:lnTo>
                    <a:lnTo>
                      <a:pt x="331" y="212"/>
                    </a:lnTo>
                    <a:lnTo>
                      <a:pt x="323" y="210"/>
                    </a:lnTo>
                    <a:lnTo>
                      <a:pt x="314" y="209"/>
                    </a:lnTo>
                    <a:lnTo>
                      <a:pt x="305" y="208"/>
                    </a:lnTo>
                    <a:lnTo>
                      <a:pt x="296" y="207"/>
                    </a:lnTo>
                    <a:lnTo>
                      <a:pt x="288" y="206"/>
                    </a:lnTo>
                    <a:lnTo>
                      <a:pt x="278" y="206"/>
                    </a:lnTo>
                    <a:lnTo>
                      <a:pt x="270" y="206"/>
                    </a:lnTo>
                    <a:lnTo>
                      <a:pt x="261" y="207"/>
                    </a:lnTo>
                    <a:lnTo>
                      <a:pt x="252" y="208"/>
                    </a:lnTo>
                    <a:lnTo>
                      <a:pt x="244" y="209"/>
                    </a:lnTo>
                    <a:lnTo>
                      <a:pt x="234" y="210"/>
                    </a:lnTo>
                    <a:lnTo>
                      <a:pt x="226" y="212"/>
                    </a:lnTo>
                    <a:lnTo>
                      <a:pt x="217" y="215"/>
                    </a:lnTo>
                    <a:lnTo>
                      <a:pt x="209" y="217"/>
                    </a:lnTo>
                    <a:lnTo>
                      <a:pt x="200" y="220"/>
                    </a:lnTo>
                    <a:lnTo>
                      <a:pt x="192" y="224"/>
                    </a:lnTo>
                    <a:lnTo>
                      <a:pt x="184" y="227"/>
                    </a:lnTo>
                    <a:lnTo>
                      <a:pt x="177" y="231"/>
                    </a:lnTo>
                    <a:lnTo>
                      <a:pt x="168" y="235"/>
                    </a:lnTo>
                    <a:lnTo>
                      <a:pt x="160" y="240"/>
                    </a:lnTo>
                    <a:lnTo>
                      <a:pt x="153" y="245"/>
                    </a:lnTo>
                    <a:lnTo>
                      <a:pt x="145" y="250"/>
                    </a:lnTo>
                    <a:lnTo>
                      <a:pt x="0" y="115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54" name="Rectangle 18"/>
              <p:cNvSpPr>
                <a:spLocks noChangeArrowheads="1"/>
              </p:cNvSpPr>
              <p:nvPr/>
            </p:nvSpPr>
            <p:spPr bwMode="auto">
              <a:xfrm>
                <a:off x="4767" y="1491"/>
                <a:ext cx="154" cy="31"/>
              </a:xfrm>
              <a:prstGeom prst="rect">
                <a:avLst/>
              </a:pr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55" name="Rectangle 19"/>
              <p:cNvSpPr>
                <a:spLocks noChangeArrowheads="1"/>
              </p:cNvSpPr>
              <p:nvPr/>
            </p:nvSpPr>
            <p:spPr bwMode="auto">
              <a:xfrm>
                <a:off x="4769" y="1493"/>
                <a:ext cx="150" cy="27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56" name="Rectangle 20"/>
              <p:cNvSpPr>
                <a:spLocks noChangeArrowheads="1"/>
              </p:cNvSpPr>
              <p:nvPr/>
            </p:nvSpPr>
            <p:spPr bwMode="auto">
              <a:xfrm>
                <a:off x="4641" y="1857"/>
                <a:ext cx="406" cy="63"/>
              </a:xfrm>
              <a:prstGeom prst="rect">
                <a:avLst/>
              </a:pr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57" name="Rectangle 21"/>
              <p:cNvSpPr>
                <a:spLocks noChangeArrowheads="1"/>
              </p:cNvSpPr>
              <p:nvPr/>
            </p:nvSpPr>
            <p:spPr bwMode="auto">
              <a:xfrm>
                <a:off x="4642" y="1859"/>
                <a:ext cx="403" cy="59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58" name="Rectangle 22"/>
              <p:cNvSpPr>
                <a:spLocks noChangeArrowheads="1"/>
              </p:cNvSpPr>
              <p:nvPr/>
            </p:nvSpPr>
            <p:spPr bwMode="auto">
              <a:xfrm>
                <a:off x="4805" y="1522"/>
                <a:ext cx="78" cy="335"/>
              </a:xfrm>
              <a:prstGeom prst="rect">
                <a:avLst/>
              </a:pr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59" name="Rectangle 23"/>
              <p:cNvSpPr>
                <a:spLocks noChangeArrowheads="1"/>
              </p:cNvSpPr>
              <p:nvPr/>
            </p:nvSpPr>
            <p:spPr bwMode="auto">
              <a:xfrm>
                <a:off x="4807" y="1524"/>
                <a:ext cx="74" cy="331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60" name="Freeform 24"/>
              <p:cNvSpPr>
                <a:spLocks/>
              </p:cNvSpPr>
              <p:nvPr/>
            </p:nvSpPr>
            <p:spPr bwMode="auto">
              <a:xfrm>
                <a:off x="4641" y="1704"/>
                <a:ext cx="165" cy="154"/>
              </a:xfrm>
              <a:custGeom>
                <a:avLst/>
                <a:gdLst>
                  <a:gd name="T0" fmla="*/ 0 w 165"/>
                  <a:gd name="T1" fmla="*/ 153 h 154"/>
                  <a:gd name="T2" fmla="*/ 164 w 165"/>
                  <a:gd name="T3" fmla="*/ 0 h 154"/>
                  <a:gd name="T4" fmla="*/ 164 w 165"/>
                  <a:gd name="T5" fmla="*/ 66 h 154"/>
                  <a:gd name="T6" fmla="*/ 71 w 165"/>
                  <a:gd name="T7" fmla="*/ 153 h 154"/>
                  <a:gd name="T8" fmla="*/ 0 w 165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54">
                    <a:moveTo>
                      <a:pt x="0" y="153"/>
                    </a:moveTo>
                    <a:lnTo>
                      <a:pt x="164" y="0"/>
                    </a:lnTo>
                    <a:lnTo>
                      <a:pt x="164" y="66"/>
                    </a:lnTo>
                    <a:lnTo>
                      <a:pt x="71" y="153"/>
                    </a:lnTo>
                    <a:lnTo>
                      <a:pt x="0" y="153"/>
                    </a:lnTo>
                  </a:path>
                </a:pathLst>
              </a:cu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61" name="Freeform 25"/>
              <p:cNvSpPr>
                <a:spLocks/>
              </p:cNvSpPr>
              <p:nvPr/>
            </p:nvSpPr>
            <p:spPr bwMode="auto">
              <a:xfrm>
                <a:off x="4641" y="1704"/>
                <a:ext cx="165" cy="154"/>
              </a:xfrm>
              <a:custGeom>
                <a:avLst/>
                <a:gdLst>
                  <a:gd name="T0" fmla="*/ 0 w 165"/>
                  <a:gd name="T1" fmla="*/ 153 h 154"/>
                  <a:gd name="T2" fmla="*/ 164 w 165"/>
                  <a:gd name="T3" fmla="*/ 0 h 154"/>
                  <a:gd name="T4" fmla="*/ 164 w 165"/>
                  <a:gd name="T5" fmla="*/ 66 h 154"/>
                  <a:gd name="T6" fmla="*/ 71 w 165"/>
                  <a:gd name="T7" fmla="*/ 153 h 154"/>
                  <a:gd name="T8" fmla="*/ 0 w 165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54">
                    <a:moveTo>
                      <a:pt x="0" y="153"/>
                    </a:moveTo>
                    <a:lnTo>
                      <a:pt x="164" y="0"/>
                    </a:lnTo>
                    <a:lnTo>
                      <a:pt x="164" y="66"/>
                    </a:lnTo>
                    <a:lnTo>
                      <a:pt x="71" y="153"/>
                    </a:lnTo>
                    <a:lnTo>
                      <a:pt x="0" y="153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62" name="Freeform 26"/>
              <p:cNvSpPr>
                <a:spLocks/>
              </p:cNvSpPr>
              <p:nvPr/>
            </p:nvSpPr>
            <p:spPr bwMode="auto">
              <a:xfrm>
                <a:off x="4883" y="1704"/>
                <a:ext cx="165" cy="154"/>
              </a:xfrm>
              <a:custGeom>
                <a:avLst/>
                <a:gdLst>
                  <a:gd name="T0" fmla="*/ 0 w 165"/>
                  <a:gd name="T1" fmla="*/ 0 h 154"/>
                  <a:gd name="T2" fmla="*/ 164 w 165"/>
                  <a:gd name="T3" fmla="*/ 153 h 154"/>
                  <a:gd name="T4" fmla="*/ 94 w 165"/>
                  <a:gd name="T5" fmla="*/ 153 h 154"/>
                  <a:gd name="T6" fmla="*/ 0 w 165"/>
                  <a:gd name="T7" fmla="*/ 66 h 154"/>
                  <a:gd name="T8" fmla="*/ 0 w 165"/>
                  <a:gd name="T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54">
                    <a:moveTo>
                      <a:pt x="0" y="0"/>
                    </a:moveTo>
                    <a:lnTo>
                      <a:pt x="164" y="153"/>
                    </a:lnTo>
                    <a:lnTo>
                      <a:pt x="94" y="153"/>
                    </a:lnTo>
                    <a:lnTo>
                      <a:pt x="0" y="66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63" name="Rectangle 27"/>
              <p:cNvSpPr>
                <a:spLocks noChangeArrowheads="1"/>
              </p:cNvSpPr>
              <p:nvPr/>
            </p:nvSpPr>
            <p:spPr bwMode="auto">
              <a:xfrm>
                <a:off x="3805" y="1491"/>
                <a:ext cx="154" cy="31"/>
              </a:xfrm>
              <a:prstGeom prst="rect">
                <a:avLst/>
              </a:pr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64" name="Rectangle 28"/>
              <p:cNvSpPr>
                <a:spLocks noChangeArrowheads="1"/>
              </p:cNvSpPr>
              <p:nvPr/>
            </p:nvSpPr>
            <p:spPr bwMode="auto">
              <a:xfrm>
                <a:off x="3807" y="1493"/>
                <a:ext cx="150" cy="27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65" name="Rectangle 29"/>
              <p:cNvSpPr>
                <a:spLocks noChangeArrowheads="1"/>
              </p:cNvSpPr>
              <p:nvPr/>
            </p:nvSpPr>
            <p:spPr bwMode="auto">
              <a:xfrm>
                <a:off x="3679" y="1857"/>
                <a:ext cx="407" cy="63"/>
              </a:xfrm>
              <a:prstGeom prst="rect">
                <a:avLst/>
              </a:pr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66" name="Rectangle 30"/>
              <p:cNvSpPr>
                <a:spLocks noChangeArrowheads="1"/>
              </p:cNvSpPr>
              <p:nvPr/>
            </p:nvSpPr>
            <p:spPr bwMode="auto">
              <a:xfrm>
                <a:off x="3681" y="1859"/>
                <a:ext cx="403" cy="59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67" name="Rectangle 31"/>
              <p:cNvSpPr>
                <a:spLocks noChangeArrowheads="1"/>
              </p:cNvSpPr>
              <p:nvPr/>
            </p:nvSpPr>
            <p:spPr bwMode="auto">
              <a:xfrm>
                <a:off x="3843" y="1522"/>
                <a:ext cx="78" cy="335"/>
              </a:xfrm>
              <a:prstGeom prst="rect">
                <a:avLst/>
              </a:pr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68" name="Rectangle 32"/>
              <p:cNvSpPr>
                <a:spLocks noChangeArrowheads="1"/>
              </p:cNvSpPr>
              <p:nvPr/>
            </p:nvSpPr>
            <p:spPr bwMode="auto">
              <a:xfrm>
                <a:off x="3845" y="1524"/>
                <a:ext cx="74" cy="331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69" name="Freeform 33"/>
              <p:cNvSpPr>
                <a:spLocks/>
              </p:cNvSpPr>
              <p:nvPr/>
            </p:nvSpPr>
            <p:spPr bwMode="auto">
              <a:xfrm>
                <a:off x="3679" y="1704"/>
                <a:ext cx="165" cy="154"/>
              </a:xfrm>
              <a:custGeom>
                <a:avLst/>
                <a:gdLst>
                  <a:gd name="T0" fmla="*/ 0 w 165"/>
                  <a:gd name="T1" fmla="*/ 153 h 154"/>
                  <a:gd name="T2" fmla="*/ 164 w 165"/>
                  <a:gd name="T3" fmla="*/ 0 h 154"/>
                  <a:gd name="T4" fmla="*/ 164 w 165"/>
                  <a:gd name="T5" fmla="*/ 66 h 154"/>
                  <a:gd name="T6" fmla="*/ 71 w 165"/>
                  <a:gd name="T7" fmla="*/ 153 h 154"/>
                  <a:gd name="T8" fmla="*/ 0 w 165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54">
                    <a:moveTo>
                      <a:pt x="0" y="153"/>
                    </a:moveTo>
                    <a:lnTo>
                      <a:pt x="164" y="0"/>
                    </a:lnTo>
                    <a:lnTo>
                      <a:pt x="164" y="66"/>
                    </a:lnTo>
                    <a:lnTo>
                      <a:pt x="71" y="153"/>
                    </a:lnTo>
                    <a:lnTo>
                      <a:pt x="0" y="153"/>
                    </a:lnTo>
                  </a:path>
                </a:pathLst>
              </a:custGeom>
              <a:solidFill>
                <a:srgbClr val="C2C2C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70" name="Freeform 34"/>
              <p:cNvSpPr>
                <a:spLocks/>
              </p:cNvSpPr>
              <p:nvPr/>
            </p:nvSpPr>
            <p:spPr bwMode="auto">
              <a:xfrm>
                <a:off x="3679" y="1704"/>
                <a:ext cx="165" cy="154"/>
              </a:xfrm>
              <a:custGeom>
                <a:avLst/>
                <a:gdLst>
                  <a:gd name="T0" fmla="*/ 0 w 165"/>
                  <a:gd name="T1" fmla="*/ 153 h 154"/>
                  <a:gd name="T2" fmla="*/ 164 w 165"/>
                  <a:gd name="T3" fmla="*/ 0 h 154"/>
                  <a:gd name="T4" fmla="*/ 164 w 165"/>
                  <a:gd name="T5" fmla="*/ 66 h 154"/>
                  <a:gd name="T6" fmla="*/ 71 w 165"/>
                  <a:gd name="T7" fmla="*/ 153 h 154"/>
                  <a:gd name="T8" fmla="*/ 0 w 165"/>
                  <a:gd name="T9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54">
                    <a:moveTo>
                      <a:pt x="0" y="153"/>
                    </a:moveTo>
                    <a:lnTo>
                      <a:pt x="164" y="0"/>
                    </a:lnTo>
                    <a:lnTo>
                      <a:pt x="164" y="66"/>
                    </a:lnTo>
                    <a:lnTo>
                      <a:pt x="71" y="153"/>
                    </a:lnTo>
                    <a:lnTo>
                      <a:pt x="0" y="153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71" name="Freeform 35"/>
              <p:cNvSpPr>
                <a:spLocks/>
              </p:cNvSpPr>
              <p:nvPr/>
            </p:nvSpPr>
            <p:spPr bwMode="auto">
              <a:xfrm>
                <a:off x="3921" y="1704"/>
                <a:ext cx="166" cy="154"/>
              </a:xfrm>
              <a:custGeom>
                <a:avLst/>
                <a:gdLst>
                  <a:gd name="T0" fmla="*/ 0 w 166"/>
                  <a:gd name="T1" fmla="*/ 0 h 154"/>
                  <a:gd name="T2" fmla="*/ 165 w 166"/>
                  <a:gd name="T3" fmla="*/ 153 h 154"/>
                  <a:gd name="T4" fmla="*/ 93 w 166"/>
                  <a:gd name="T5" fmla="*/ 153 h 154"/>
                  <a:gd name="T6" fmla="*/ 0 w 166"/>
                  <a:gd name="T7" fmla="*/ 66 h 154"/>
                  <a:gd name="T8" fmla="*/ 0 w 166"/>
                  <a:gd name="T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154">
                    <a:moveTo>
                      <a:pt x="0" y="0"/>
                    </a:moveTo>
                    <a:lnTo>
                      <a:pt x="165" y="153"/>
                    </a:lnTo>
                    <a:lnTo>
                      <a:pt x="93" y="153"/>
                    </a:lnTo>
                    <a:lnTo>
                      <a:pt x="0" y="66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72" name="Freeform 36"/>
              <p:cNvSpPr>
                <a:spLocks/>
              </p:cNvSpPr>
              <p:nvPr/>
            </p:nvSpPr>
            <p:spPr bwMode="auto">
              <a:xfrm>
                <a:off x="288" y="1532"/>
                <a:ext cx="266" cy="247"/>
              </a:xfrm>
              <a:custGeom>
                <a:avLst/>
                <a:gdLst>
                  <a:gd name="T0" fmla="*/ 146 w 266"/>
                  <a:gd name="T1" fmla="*/ 1 h 247"/>
                  <a:gd name="T2" fmla="*/ 165 w 266"/>
                  <a:gd name="T3" fmla="*/ 4 h 247"/>
                  <a:gd name="T4" fmla="*/ 184 w 266"/>
                  <a:gd name="T5" fmla="*/ 10 h 247"/>
                  <a:gd name="T6" fmla="*/ 201 w 266"/>
                  <a:gd name="T7" fmla="*/ 18 h 247"/>
                  <a:gd name="T8" fmla="*/ 217 w 266"/>
                  <a:gd name="T9" fmla="*/ 28 h 247"/>
                  <a:gd name="T10" fmla="*/ 231 w 266"/>
                  <a:gd name="T11" fmla="*/ 41 h 247"/>
                  <a:gd name="T12" fmla="*/ 242 w 266"/>
                  <a:gd name="T13" fmla="*/ 55 h 247"/>
                  <a:gd name="T14" fmla="*/ 252 w 266"/>
                  <a:gd name="T15" fmla="*/ 70 h 247"/>
                  <a:gd name="T16" fmla="*/ 259 w 266"/>
                  <a:gd name="T17" fmla="*/ 87 h 247"/>
                  <a:gd name="T18" fmla="*/ 263 w 266"/>
                  <a:gd name="T19" fmla="*/ 104 h 247"/>
                  <a:gd name="T20" fmla="*/ 265 w 266"/>
                  <a:gd name="T21" fmla="*/ 123 h 247"/>
                  <a:gd name="T22" fmla="*/ 263 w 266"/>
                  <a:gd name="T23" fmla="*/ 142 h 247"/>
                  <a:gd name="T24" fmla="*/ 259 w 266"/>
                  <a:gd name="T25" fmla="*/ 159 h 247"/>
                  <a:gd name="T26" fmla="*/ 252 w 266"/>
                  <a:gd name="T27" fmla="*/ 176 h 247"/>
                  <a:gd name="T28" fmla="*/ 242 w 266"/>
                  <a:gd name="T29" fmla="*/ 192 h 247"/>
                  <a:gd name="T30" fmla="*/ 231 w 266"/>
                  <a:gd name="T31" fmla="*/ 205 h 247"/>
                  <a:gd name="T32" fmla="*/ 217 w 266"/>
                  <a:gd name="T33" fmla="*/ 218 h 247"/>
                  <a:gd name="T34" fmla="*/ 201 w 266"/>
                  <a:gd name="T35" fmla="*/ 228 h 247"/>
                  <a:gd name="T36" fmla="*/ 184 w 266"/>
                  <a:gd name="T37" fmla="*/ 236 h 247"/>
                  <a:gd name="T38" fmla="*/ 165 w 266"/>
                  <a:gd name="T39" fmla="*/ 243 h 247"/>
                  <a:gd name="T40" fmla="*/ 146 w 266"/>
                  <a:gd name="T41" fmla="*/ 245 h 247"/>
                  <a:gd name="T42" fmla="*/ 125 w 266"/>
                  <a:gd name="T43" fmla="*/ 246 h 247"/>
                  <a:gd name="T44" fmla="*/ 106 w 266"/>
                  <a:gd name="T45" fmla="*/ 243 h 247"/>
                  <a:gd name="T46" fmla="*/ 87 w 266"/>
                  <a:gd name="T47" fmla="*/ 239 h 247"/>
                  <a:gd name="T48" fmla="*/ 69 w 266"/>
                  <a:gd name="T49" fmla="*/ 231 h 247"/>
                  <a:gd name="T50" fmla="*/ 53 w 266"/>
                  <a:gd name="T51" fmla="*/ 221 h 247"/>
                  <a:gd name="T52" fmla="*/ 39 w 266"/>
                  <a:gd name="T53" fmla="*/ 210 h 247"/>
                  <a:gd name="T54" fmla="*/ 27 w 266"/>
                  <a:gd name="T55" fmla="*/ 197 h 247"/>
                  <a:gd name="T56" fmla="*/ 16 w 266"/>
                  <a:gd name="T57" fmla="*/ 181 h 247"/>
                  <a:gd name="T58" fmla="*/ 8 w 266"/>
                  <a:gd name="T59" fmla="*/ 166 h 247"/>
                  <a:gd name="T60" fmla="*/ 3 w 266"/>
                  <a:gd name="T61" fmla="*/ 148 h 247"/>
                  <a:gd name="T62" fmla="*/ 0 w 266"/>
                  <a:gd name="T63" fmla="*/ 129 h 247"/>
                  <a:gd name="T64" fmla="*/ 1 w 266"/>
                  <a:gd name="T65" fmla="*/ 111 h 247"/>
                  <a:gd name="T66" fmla="*/ 4 w 266"/>
                  <a:gd name="T67" fmla="*/ 92 h 247"/>
                  <a:gd name="T68" fmla="*/ 10 w 266"/>
                  <a:gd name="T69" fmla="*/ 75 h 247"/>
                  <a:gd name="T70" fmla="*/ 19 w 266"/>
                  <a:gd name="T71" fmla="*/ 59 h 247"/>
                  <a:gd name="T72" fmla="*/ 30 w 266"/>
                  <a:gd name="T73" fmla="*/ 45 h 247"/>
                  <a:gd name="T74" fmla="*/ 44 w 266"/>
                  <a:gd name="T75" fmla="*/ 32 h 247"/>
                  <a:gd name="T76" fmla="*/ 59 w 266"/>
                  <a:gd name="T77" fmla="*/ 21 h 247"/>
                  <a:gd name="T78" fmla="*/ 75 w 266"/>
                  <a:gd name="T79" fmla="*/ 12 h 247"/>
                  <a:gd name="T80" fmla="*/ 93 w 266"/>
                  <a:gd name="T81" fmla="*/ 5 h 247"/>
                  <a:gd name="T82" fmla="*/ 112 w 266"/>
                  <a:gd name="T83" fmla="*/ 1 h 247"/>
                  <a:gd name="T84" fmla="*/ 132 w 266"/>
                  <a:gd name="T85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6" h="247">
                    <a:moveTo>
                      <a:pt x="132" y="0"/>
                    </a:moveTo>
                    <a:lnTo>
                      <a:pt x="140" y="0"/>
                    </a:lnTo>
                    <a:lnTo>
                      <a:pt x="146" y="1"/>
                    </a:lnTo>
                    <a:lnTo>
                      <a:pt x="153" y="1"/>
                    </a:lnTo>
                    <a:lnTo>
                      <a:pt x="159" y="3"/>
                    </a:lnTo>
                    <a:lnTo>
                      <a:pt x="165" y="4"/>
                    </a:lnTo>
                    <a:lnTo>
                      <a:pt x="172" y="5"/>
                    </a:lnTo>
                    <a:lnTo>
                      <a:pt x="178" y="7"/>
                    </a:lnTo>
                    <a:lnTo>
                      <a:pt x="184" y="10"/>
                    </a:lnTo>
                    <a:lnTo>
                      <a:pt x="190" y="12"/>
                    </a:lnTo>
                    <a:lnTo>
                      <a:pt x="196" y="15"/>
                    </a:lnTo>
                    <a:lnTo>
                      <a:pt x="201" y="18"/>
                    </a:lnTo>
                    <a:lnTo>
                      <a:pt x="206" y="21"/>
                    </a:lnTo>
                    <a:lnTo>
                      <a:pt x="212" y="25"/>
                    </a:lnTo>
                    <a:lnTo>
                      <a:pt x="217" y="28"/>
                    </a:lnTo>
                    <a:lnTo>
                      <a:pt x="221" y="32"/>
                    </a:lnTo>
                    <a:lnTo>
                      <a:pt x="226" y="36"/>
                    </a:lnTo>
                    <a:lnTo>
                      <a:pt x="231" y="41"/>
                    </a:lnTo>
                    <a:lnTo>
                      <a:pt x="235" y="45"/>
                    </a:lnTo>
                    <a:lnTo>
                      <a:pt x="238" y="50"/>
                    </a:lnTo>
                    <a:lnTo>
                      <a:pt x="242" y="55"/>
                    </a:lnTo>
                    <a:lnTo>
                      <a:pt x="245" y="59"/>
                    </a:lnTo>
                    <a:lnTo>
                      <a:pt x="249" y="65"/>
                    </a:lnTo>
                    <a:lnTo>
                      <a:pt x="252" y="70"/>
                    </a:lnTo>
                    <a:lnTo>
                      <a:pt x="255" y="75"/>
                    </a:lnTo>
                    <a:lnTo>
                      <a:pt x="256" y="81"/>
                    </a:lnTo>
                    <a:lnTo>
                      <a:pt x="259" y="87"/>
                    </a:lnTo>
                    <a:lnTo>
                      <a:pt x="260" y="92"/>
                    </a:lnTo>
                    <a:lnTo>
                      <a:pt x="262" y="98"/>
                    </a:lnTo>
                    <a:lnTo>
                      <a:pt x="263" y="104"/>
                    </a:lnTo>
                    <a:lnTo>
                      <a:pt x="264" y="111"/>
                    </a:lnTo>
                    <a:lnTo>
                      <a:pt x="265" y="117"/>
                    </a:lnTo>
                    <a:lnTo>
                      <a:pt x="265" y="123"/>
                    </a:lnTo>
                    <a:lnTo>
                      <a:pt x="265" y="129"/>
                    </a:lnTo>
                    <a:lnTo>
                      <a:pt x="264" y="135"/>
                    </a:lnTo>
                    <a:lnTo>
                      <a:pt x="263" y="142"/>
                    </a:lnTo>
                    <a:lnTo>
                      <a:pt x="262" y="148"/>
                    </a:lnTo>
                    <a:lnTo>
                      <a:pt x="260" y="154"/>
                    </a:lnTo>
                    <a:lnTo>
                      <a:pt x="259" y="159"/>
                    </a:lnTo>
                    <a:lnTo>
                      <a:pt x="256" y="166"/>
                    </a:lnTo>
                    <a:lnTo>
                      <a:pt x="255" y="171"/>
                    </a:lnTo>
                    <a:lnTo>
                      <a:pt x="252" y="176"/>
                    </a:lnTo>
                    <a:lnTo>
                      <a:pt x="249" y="181"/>
                    </a:lnTo>
                    <a:lnTo>
                      <a:pt x="245" y="187"/>
                    </a:lnTo>
                    <a:lnTo>
                      <a:pt x="242" y="192"/>
                    </a:lnTo>
                    <a:lnTo>
                      <a:pt x="238" y="197"/>
                    </a:lnTo>
                    <a:lnTo>
                      <a:pt x="235" y="201"/>
                    </a:lnTo>
                    <a:lnTo>
                      <a:pt x="231" y="205"/>
                    </a:lnTo>
                    <a:lnTo>
                      <a:pt x="226" y="210"/>
                    </a:lnTo>
                    <a:lnTo>
                      <a:pt x="221" y="214"/>
                    </a:lnTo>
                    <a:lnTo>
                      <a:pt x="217" y="218"/>
                    </a:lnTo>
                    <a:lnTo>
                      <a:pt x="212" y="221"/>
                    </a:lnTo>
                    <a:lnTo>
                      <a:pt x="206" y="225"/>
                    </a:lnTo>
                    <a:lnTo>
                      <a:pt x="201" y="228"/>
                    </a:lnTo>
                    <a:lnTo>
                      <a:pt x="196" y="231"/>
                    </a:lnTo>
                    <a:lnTo>
                      <a:pt x="190" y="234"/>
                    </a:lnTo>
                    <a:lnTo>
                      <a:pt x="184" y="236"/>
                    </a:lnTo>
                    <a:lnTo>
                      <a:pt x="178" y="239"/>
                    </a:lnTo>
                    <a:lnTo>
                      <a:pt x="172" y="241"/>
                    </a:lnTo>
                    <a:lnTo>
                      <a:pt x="165" y="243"/>
                    </a:lnTo>
                    <a:lnTo>
                      <a:pt x="159" y="243"/>
                    </a:lnTo>
                    <a:lnTo>
                      <a:pt x="153" y="244"/>
                    </a:lnTo>
                    <a:lnTo>
                      <a:pt x="146" y="245"/>
                    </a:lnTo>
                    <a:lnTo>
                      <a:pt x="140" y="246"/>
                    </a:lnTo>
                    <a:lnTo>
                      <a:pt x="132" y="246"/>
                    </a:lnTo>
                    <a:lnTo>
                      <a:pt x="125" y="246"/>
                    </a:lnTo>
                    <a:lnTo>
                      <a:pt x="119" y="245"/>
                    </a:lnTo>
                    <a:lnTo>
                      <a:pt x="112" y="244"/>
                    </a:lnTo>
                    <a:lnTo>
                      <a:pt x="106" y="243"/>
                    </a:lnTo>
                    <a:lnTo>
                      <a:pt x="100" y="243"/>
                    </a:lnTo>
                    <a:lnTo>
                      <a:pt x="93" y="241"/>
                    </a:lnTo>
                    <a:lnTo>
                      <a:pt x="87" y="239"/>
                    </a:lnTo>
                    <a:lnTo>
                      <a:pt x="81" y="236"/>
                    </a:lnTo>
                    <a:lnTo>
                      <a:pt x="75" y="234"/>
                    </a:lnTo>
                    <a:lnTo>
                      <a:pt x="69" y="231"/>
                    </a:lnTo>
                    <a:lnTo>
                      <a:pt x="64" y="228"/>
                    </a:lnTo>
                    <a:lnTo>
                      <a:pt x="59" y="225"/>
                    </a:lnTo>
                    <a:lnTo>
                      <a:pt x="53" y="221"/>
                    </a:lnTo>
                    <a:lnTo>
                      <a:pt x="48" y="218"/>
                    </a:lnTo>
                    <a:lnTo>
                      <a:pt x="44" y="214"/>
                    </a:lnTo>
                    <a:lnTo>
                      <a:pt x="39" y="210"/>
                    </a:lnTo>
                    <a:lnTo>
                      <a:pt x="34" y="205"/>
                    </a:lnTo>
                    <a:lnTo>
                      <a:pt x="30" y="201"/>
                    </a:lnTo>
                    <a:lnTo>
                      <a:pt x="27" y="197"/>
                    </a:lnTo>
                    <a:lnTo>
                      <a:pt x="23" y="192"/>
                    </a:lnTo>
                    <a:lnTo>
                      <a:pt x="19" y="187"/>
                    </a:lnTo>
                    <a:lnTo>
                      <a:pt x="16" y="181"/>
                    </a:lnTo>
                    <a:lnTo>
                      <a:pt x="13" y="176"/>
                    </a:lnTo>
                    <a:lnTo>
                      <a:pt x="10" y="171"/>
                    </a:lnTo>
                    <a:lnTo>
                      <a:pt x="8" y="166"/>
                    </a:lnTo>
                    <a:lnTo>
                      <a:pt x="6" y="159"/>
                    </a:lnTo>
                    <a:lnTo>
                      <a:pt x="4" y="154"/>
                    </a:lnTo>
                    <a:lnTo>
                      <a:pt x="3" y="148"/>
                    </a:lnTo>
                    <a:lnTo>
                      <a:pt x="2" y="142"/>
                    </a:lnTo>
                    <a:lnTo>
                      <a:pt x="1" y="135"/>
                    </a:lnTo>
                    <a:lnTo>
                      <a:pt x="0" y="129"/>
                    </a:lnTo>
                    <a:lnTo>
                      <a:pt x="0" y="123"/>
                    </a:lnTo>
                    <a:lnTo>
                      <a:pt x="0" y="117"/>
                    </a:lnTo>
                    <a:lnTo>
                      <a:pt x="1" y="111"/>
                    </a:lnTo>
                    <a:lnTo>
                      <a:pt x="2" y="104"/>
                    </a:lnTo>
                    <a:lnTo>
                      <a:pt x="3" y="98"/>
                    </a:lnTo>
                    <a:lnTo>
                      <a:pt x="4" y="92"/>
                    </a:lnTo>
                    <a:lnTo>
                      <a:pt x="6" y="87"/>
                    </a:lnTo>
                    <a:lnTo>
                      <a:pt x="8" y="81"/>
                    </a:lnTo>
                    <a:lnTo>
                      <a:pt x="10" y="75"/>
                    </a:lnTo>
                    <a:lnTo>
                      <a:pt x="13" y="70"/>
                    </a:lnTo>
                    <a:lnTo>
                      <a:pt x="16" y="65"/>
                    </a:lnTo>
                    <a:lnTo>
                      <a:pt x="19" y="59"/>
                    </a:lnTo>
                    <a:lnTo>
                      <a:pt x="23" y="55"/>
                    </a:lnTo>
                    <a:lnTo>
                      <a:pt x="27" y="50"/>
                    </a:lnTo>
                    <a:lnTo>
                      <a:pt x="30" y="45"/>
                    </a:lnTo>
                    <a:lnTo>
                      <a:pt x="34" y="41"/>
                    </a:lnTo>
                    <a:lnTo>
                      <a:pt x="39" y="36"/>
                    </a:lnTo>
                    <a:lnTo>
                      <a:pt x="44" y="32"/>
                    </a:lnTo>
                    <a:lnTo>
                      <a:pt x="48" y="28"/>
                    </a:lnTo>
                    <a:lnTo>
                      <a:pt x="53" y="25"/>
                    </a:lnTo>
                    <a:lnTo>
                      <a:pt x="59" y="21"/>
                    </a:lnTo>
                    <a:lnTo>
                      <a:pt x="64" y="18"/>
                    </a:lnTo>
                    <a:lnTo>
                      <a:pt x="69" y="15"/>
                    </a:lnTo>
                    <a:lnTo>
                      <a:pt x="75" y="12"/>
                    </a:lnTo>
                    <a:lnTo>
                      <a:pt x="81" y="10"/>
                    </a:lnTo>
                    <a:lnTo>
                      <a:pt x="87" y="7"/>
                    </a:lnTo>
                    <a:lnTo>
                      <a:pt x="93" y="5"/>
                    </a:lnTo>
                    <a:lnTo>
                      <a:pt x="100" y="4"/>
                    </a:lnTo>
                    <a:lnTo>
                      <a:pt x="106" y="3"/>
                    </a:lnTo>
                    <a:lnTo>
                      <a:pt x="112" y="1"/>
                    </a:lnTo>
                    <a:lnTo>
                      <a:pt x="119" y="1"/>
                    </a:lnTo>
                    <a:lnTo>
                      <a:pt x="125" y="0"/>
                    </a:lnTo>
                    <a:lnTo>
                      <a:pt x="132" y="0"/>
                    </a:lnTo>
                  </a:path>
                </a:pathLst>
              </a:custGeom>
              <a:solidFill>
                <a:srgbClr val="EC963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73" name="Freeform 37"/>
              <p:cNvSpPr>
                <a:spLocks/>
              </p:cNvSpPr>
              <p:nvPr/>
            </p:nvSpPr>
            <p:spPr bwMode="auto">
              <a:xfrm>
                <a:off x="288" y="1532"/>
                <a:ext cx="266" cy="247"/>
              </a:xfrm>
              <a:custGeom>
                <a:avLst/>
                <a:gdLst>
                  <a:gd name="T0" fmla="*/ 146 w 266"/>
                  <a:gd name="T1" fmla="*/ 1 h 247"/>
                  <a:gd name="T2" fmla="*/ 165 w 266"/>
                  <a:gd name="T3" fmla="*/ 4 h 247"/>
                  <a:gd name="T4" fmla="*/ 184 w 266"/>
                  <a:gd name="T5" fmla="*/ 10 h 247"/>
                  <a:gd name="T6" fmla="*/ 201 w 266"/>
                  <a:gd name="T7" fmla="*/ 18 h 247"/>
                  <a:gd name="T8" fmla="*/ 217 w 266"/>
                  <a:gd name="T9" fmla="*/ 28 h 247"/>
                  <a:gd name="T10" fmla="*/ 231 w 266"/>
                  <a:gd name="T11" fmla="*/ 41 h 247"/>
                  <a:gd name="T12" fmla="*/ 242 w 266"/>
                  <a:gd name="T13" fmla="*/ 55 h 247"/>
                  <a:gd name="T14" fmla="*/ 252 w 266"/>
                  <a:gd name="T15" fmla="*/ 70 h 247"/>
                  <a:gd name="T16" fmla="*/ 259 w 266"/>
                  <a:gd name="T17" fmla="*/ 87 h 247"/>
                  <a:gd name="T18" fmla="*/ 263 w 266"/>
                  <a:gd name="T19" fmla="*/ 104 h 247"/>
                  <a:gd name="T20" fmla="*/ 265 w 266"/>
                  <a:gd name="T21" fmla="*/ 123 h 247"/>
                  <a:gd name="T22" fmla="*/ 263 w 266"/>
                  <a:gd name="T23" fmla="*/ 142 h 247"/>
                  <a:gd name="T24" fmla="*/ 259 w 266"/>
                  <a:gd name="T25" fmla="*/ 159 h 247"/>
                  <a:gd name="T26" fmla="*/ 252 w 266"/>
                  <a:gd name="T27" fmla="*/ 176 h 247"/>
                  <a:gd name="T28" fmla="*/ 242 w 266"/>
                  <a:gd name="T29" fmla="*/ 192 h 247"/>
                  <a:gd name="T30" fmla="*/ 231 w 266"/>
                  <a:gd name="T31" fmla="*/ 205 h 247"/>
                  <a:gd name="T32" fmla="*/ 217 w 266"/>
                  <a:gd name="T33" fmla="*/ 218 h 247"/>
                  <a:gd name="T34" fmla="*/ 201 w 266"/>
                  <a:gd name="T35" fmla="*/ 228 h 247"/>
                  <a:gd name="T36" fmla="*/ 184 w 266"/>
                  <a:gd name="T37" fmla="*/ 236 h 247"/>
                  <a:gd name="T38" fmla="*/ 165 w 266"/>
                  <a:gd name="T39" fmla="*/ 243 h 247"/>
                  <a:gd name="T40" fmla="*/ 146 w 266"/>
                  <a:gd name="T41" fmla="*/ 245 h 247"/>
                  <a:gd name="T42" fmla="*/ 125 w 266"/>
                  <a:gd name="T43" fmla="*/ 246 h 247"/>
                  <a:gd name="T44" fmla="*/ 106 w 266"/>
                  <a:gd name="T45" fmla="*/ 243 h 247"/>
                  <a:gd name="T46" fmla="*/ 87 w 266"/>
                  <a:gd name="T47" fmla="*/ 239 h 247"/>
                  <a:gd name="T48" fmla="*/ 69 w 266"/>
                  <a:gd name="T49" fmla="*/ 231 h 247"/>
                  <a:gd name="T50" fmla="*/ 53 w 266"/>
                  <a:gd name="T51" fmla="*/ 221 h 247"/>
                  <a:gd name="T52" fmla="*/ 39 w 266"/>
                  <a:gd name="T53" fmla="*/ 210 h 247"/>
                  <a:gd name="T54" fmla="*/ 27 w 266"/>
                  <a:gd name="T55" fmla="*/ 197 h 247"/>
                  <a:gd name="T56" fmla="*/ 16 w 266"/>
                  <a:gd name="T57" fmla="*/ 181 h 247"/>
                  <a:gd name="T58" fmla="*/ 8 w 266"/>
                  <a:gd name="T59" fmla="*/ 166 h 247"/>
                  <a:gd name="T60" fmla="*/ 3 w 266"/>
                  <a:gd name="T61" fmla="*/ 148 h 247"/>
                  <a:gd name="T62" fmla="*/ 0 w 266"/>
                  <a:gd name="T63" fmla="*/ 129 h 247"/>
                  <a:gd name="T64" fmla="*/ 1 w 266"/>
                  <a:gd name="T65" fmla="*/ 111 h 247"/>
                  <a:gd name="T66" fmla="*/ 4 w 266"/>
                  <a:gd name="T67" fmla="*/ 92 h 247"/>
                  <a:gd name="T68" fmla="*/ 10 w 266"/>
                  <a:gd name="T69" fmla="*/ 75 h 247"/>
                  <a:gd name="T70" fmla="*/ 19 w 266"/>
                  <a:gd name="T71" fmla="*/ 59 h 247"/>
                  <a:gd name="T72" fmla="*/ 30 w 266"/>
                  <a:gd name="T73" fmla="*/ 45 h 247"/>
                  <a:gd name="T74" fmla="*/ 44 w 266"/>
                  <a:gd name="T75" fmla="*/ 32 h 247"/>
                  <a:gd name="T76" fmla="*/ 59 w 266"/>
                  <a:gd name="T77" fmla="*/ 21 h 247"/>
                  <a:gd name="T78" fmla="*/ 75 w 266"/>
                  <a:gd name="T79" fmla="*/ 12 h 247"/>
                  <a:gd name="T80" fmla="*/ 93 w 266"/>
                  <a:gd name="T81" fmla="*/ 5 h 247"/>
                  <a:gd name="T82" fmla="*/ 112 w 266"/>
                  <a:gd name="T83" fmla="*/ 1 h 247"/>
                  <a:gd name="T84" fmla="*/ 132 w 266"/>
                  <a:gd name="T85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6" h="247">
                    <a:moveTo>
                      <a:pt x="132" y="0"/>
                    </a:moveTo>
                    <a:lnTo>
                      <a:pt x="140" y="0"/>
                    </a:lnTo>
                    <a:lnTo>
                      <a:pt x="146" y="1"/>
                    </a:lnTo>
                    <a:lnTo>
                      <a:pt x="153" y="1"/>
                    </a:lnTo>
                    <a:lnTo>
                      <a:pt x="159" y="3"/>
                    </a:lnTo>
                    <a:lnTo>
                      <a:pt x="165" y="4"/>
                    </a:lnTo>
                    <a:lnTo>
                      <a:pt x="172" y="5"/>
                    </a:lnTo>
                    <a:lnTo>
                      <a:pt x="178" y="7"/>
                    </a:lnTo>
                    <a:lnTo>
                      <a:pt x="184" y="10"/>
                    </a:lnTo>
                    <a:lnTo>
                      <a:pt x="190" y="12"/>
                    </a:lnTo>
                    <a:lnTo>
                      <a:pt x="196" y="15"/>
                    </a:lnTo>
                    <a:lnTo>
                      <a:pt x="201" y="18"/>
                    </a:lnTo>
                    <a:lnTo>
                      <a:pt x="206" y="21"/>
                    </a:lnTo>
                    <a:lnTo>
                      <a:pt x="212" y="25"/>
                    </a:lnTo>
                    <a:lnTo>
                      <a:pt x="217" y="28"/>
                    </a:lnTo>
                    <a:lnTo>
                      <a:pt x="221" y="32"/>
                    </a:lnTo>
                    <a:lnTo>
                      <a:pt x="226" y="36"/>
                    </a:lnTo>
                    <a:lnTo>
                      <a:pt x="231" y="41"/>
                    </a:lnTo>
                    <a:lnTo>
                      <a:pt x="235" y="45"/>
                    </a:lnTo>
                    <a:lnTo>
                      <a:pt x="238" y="50"/>
                    </a:lnTo>
                    <a:lnTo>
                      <a:pt x="242" y="55"/>
                    </a:lnTo>
                    <a:lnTo>
                      <a:pt x="245" y="59"/>
                    </a:lnTo>
                    <a:lnTo>
                      <a:pt x="249" y="65"/>
                    </a:lnTo>
                    <a:lnTo>
                      <a:pt x="252" y="70"/>
                    </a:lnTo>
                    <a:lnTo>
                      <a:pt x="255" y="75"/>
                    </a:lnTo>
                    <a:lnTo>
                      <a:pt x="256" y="81"/>
                    </a:lnTo>
                    <a:lnTo>
                      <a:pt x="259" y="87"/>
                    </a:lnTo>
                    <a:lnTo>
                      <a:pt x="260" y="92"/>
                    </a:lnTo>
                    <a:lnTo>
                      <a:pt x="262" y="98"/>
                    </a:lnTo>
                    <a:lnTo>
                      <a:pt x="263" y="104"/>
                    </a:lnTo>
                    <a:lnTo>
                      <a:pt x="264" y="111"/>
                    </a:lnTo>
                    <a:lnTo>
                      <a:pt x="265" y="117"/>
                    </a:lnTo>
                    <a:lnTo>
                      <a:pt x="265" y="123"/>
                    </a:lnTo>
                    <a:lnTo>
                      <a:pt x="265" y="129"/>
                    </a:lnTo>
                    <a:lnTo>
                      <a:pt x="264" y="135"/>
                    </a:lnTo>
                    <a:lnTo>
                      <a:pt x="263" y="142"/>
                    </a:lnTo>
                    <a:lnTo>
                      <a:pt x="262" y="148"/>
                    </a:lnTo>
                    <a:lnTo>
                      <a:pt x="260" y="154"/>
                    </a:lnTo>
                    <a:lnTo>
                      <a:pt x="259" y="159"/>
                    </a:lnTo>
                    <a:lnTo>
                      <a:pt x="256" y="166"/>
                    </a:lnTo>
                    <a:lnTo>
                      <a:pt x="255" y="171"/>
                    </a:lnTo>
                    <a:lnTo>
                      <a:pt x="252" y="176"/>
                    </a:lnTo>
                    <a:lnTo>
                      <a:pt x="249" y="181"/>
                    </a:lnTo>
                    <a:lnTo>
                      <a:pt x="245" y="187"/>
                    </a:lnTo>
                    <a:lnTo>
                      <a:pt x="242" y="192"/>
                    </a:lnTo>
                    <a:lnTo>
                      <a:pt x="238" y="197"/>
                    </a:lnTo>
                    <a:lnTo>
                      <a:pt x="235" y="201"/>
                    </a:lnTo>
                    <a:lnTo>
                      <a:pt x="231" y="205"/>
                    </a:lnTo>
                    <a:lnTo>
                      <a:pt x="226" y="210"/>
                    </a:lnTo>
                    <a:lnTo>
                      <a:pt x="221" y="214"/>
                    </a:lnTo>
                    <a:lnTo>
                      <a:pt x="217" y="218"/>
                    </a:lnTo>
                    <a:lnTo>
                      <a:pt x="212" y="221"/>
                    </a:lnTo>
                    <a:lnTo>
                      <a:pt x="206" y="225"/>
                    </a:lnTo>
                    <a:lnTo>
                      <a:pt x="201" y="228"/>
                    </a:lnTo>
                    <a:lnTo>
                      <a:pt x="196" y="231"/>
                    </a:lnTo>
                    <a:lnTo>
                      <a:pt x="190" y="234"/>
                    </a:lnTo>
                    <a:lnTo>
                      <a:pt x="184" y="236"/>
                    </a:lnTo>
                    <a:lnTo>
                      <a:pt x="178" y="239"/>
                    </a:lnTo>
                    <a:lnTo>
                      <a:pt x="172" y="241"/>
                    </a:lnTo>
                    <a:lnTo>
                      <a:pt x="165" y="243"/>
                    </a:lnTo>
                    <a:lnTo>
                      <a:pt x="159" y="243"/>
                    </a:lnTo>
                    <a:lnTo>
                      <a:pt x="153" y="244"/>
                    </a:lnTo>
                    <a:lnTo>
                      <a:pt x="146" y="245"/>
                    </a:lnTo>
                    <a:lnTo>
                      <a:pt x="140" y="246"/>
                    </a:lnTo>
                    <a:lnTo>
                      <a:pt x="132" y="246"/>
                    </a:lnTo>
                    <a:lnTo>
                      <a:pt x="125" y="246"/>
                    </a:lnTo>
                    <a:lnTo>
                      <a:pt x="119" y="245"/>
                    </a:lnTo>
                    <a:lnTo>
                      <a:pt x="112" y="244"/>
                    </a:lnTo>
                    <a:lnTo>
                      <a:pt x="106" y="243"/>
                    </a:lnTo>
                    <a:lnTo>
                      <a:pt x="100" y="243"/>
                    </a:lnTo>
                    <a:lnTo>
                      <a:pt x="93" y="241"/>
                    </a:lnTo>
                    <a:lnTo>
                      <a:pt x="87" y="239"/>
                    </a:lnTo>
                    <a:lnTo>
                      <a:pt x="81" y="236"/>
                    </a:lnTo>
                    <a:lnTo>
                      <a:pt x="75" y="234"/>
                    </a:lnTo>
                    <a:lnTo>
                      <a:pt x="69" y="231"/>
                    </a:lnTo>
                    <a:lnTo>
                      <a:pt x="64" y="228"/>
                    </a:lnTo>
                    <a:lnTo>
                      <a:pt x="59" y="225"/>
                    </a:lnTo>
                    <a:lnTo>
                      <a:pt x="53" y="221"/>
                    </a:lnTo>
                    <a:lnTo>
                      <a:pt x="48" y="218"/>
                    </a:lnTo>
                    <a:lnTo>
                      <a:pt x="44" y="214"/>
                    </a:lnTo>
                    <a:lnTo>
                      <a:pt x="39" y="210"/>
                    </a:lnTo>
                    <a:lnTo>
                      <a:pt x="34" y="205"/>
                    </a:lnTo>
                    <a:lnTo>
                      <a:pt x="30" y="201"/>
                    </a:lnTo>
                    <a:lnTo>
                      <a:pt x="27" y="197"/>
                    </a:lnTo>
                    <a:lnTo>
                      <a:pt x="23" y="192"/>
                    </a:lnTo>
                    <a:lnTo>
                      <a:pt x="19" y="187"/>
                    </a:lnTo>
                    <a:lnTo>
                      <a:pt x="16" y="181"/>
                    </a:lnTo>
                    <a:lnTo>
                      <a:pt x="13" y="176"/>
                    </a:lnTo>
                    <a:lnTo>
                      <a:pt x="10" y="171"/>
                    </a:lnTo>
                    <a:lnTo>
                      <a:pt x="8" y="166"/>
                    </a:lnTo>
                    <a:lnTo>
                      <a:pt x="6" y="159"/>
                    </a:lnTo>
                    <a:lnTo>
                      <a:pt x="4" y="154"/>
                    </a:lnTo>
                    <a:lnTo>
                      <a:pt x="3" y="148"/>
                    </a:lnTo>
                    <a:lnTo>
                      <a:pt x="2" y="142"/>
                    </a:lnTo>
                    <a:lnTo>
                      <a:pt x="1" y="135"/>
                    </a:lnTo>
                    <a:lnTo>
                      <a:pt x="0" y="129"/>
                    </a:lnTo>
                    <a:lnTo>
                      <a:pt x="0" y="123"/>
                    </a:lnTo>
                    <a:lnTo>
                      <a:pt x="0" y="117"/>
                    </a:lnTo>
                    <a:lnTo>
                      <a:pt x="1" y="111"/>
                    </a:lnTo>
                    <a:lnTo>
                      <a:pt x="2" y="104"/>
                    </a:lnTo>
                    <a:lnTo>
                      <a:pt x="3" y="98"/>
                    </a:lnTo>
                    <a:lnTo>
                      <a:pt x="4" y="92"/>
                    </a:lnTo>
                    <a:lnTo>
                      <a:pt x="6" y="87"/>
                    </a:lnTo>
                    <a:lnTo>
                      <a:pt x="8" y="81"/>
                    </a:lnTo>
                    <a:lnTo>
                      <a:pt x="10" y="75"/>
                    </a:lnTo>
                    <a:lnTo>
                      <a:pt x="13" y="70"/>
                    </a:lnTo>
                    <a:lnTo>
                      <a:pt x="16" y="65"/>
                    </a:lnTo>
                    <a:lnTo>
                      <a:pt x="19" y="59"/>
                    </a:lnTo>
                    <a:lnTo>
                      <a:pt x="23" y="55"/>
                    </a:lnTo>
                    <a:lnTo>
                      <a:pt x="27" y="50"/>
                    </a:lnTo>
                    <a:lnTo>
                      <a:pt x="30" y="45"/>
                    </a:lnTo>
                    <a:lnTo>
                      <a:pt x="34" y="41"/>
                    </a:lnTo>
                    <a:lnTo>
                      <a:pt x="39" y="36"/>
                    </a:lnTo>
                    <a:lnTo>
                      <a:pt x="44" y="32"/>
                    </a:lnTo>
                    <a:lnTo>
                      <a:pt x="48" y="28"/>
                    </a:lnTo>
                    <a:lnTo>
                      <a:pt x="53" y="25"/>
                    </a:lnTo>
                    <a:lnTo>
                      <a:pt x="59" y="21"/>
                    </a:lnTo>
                    <a:lnTo>
                      <a:pt x="64" y="18"/>
                    </a:lnTo>
                    <a:lnTo>
                      <a:pt x="69" y="15"/>
                    </a:lnTo>
                    <a:lnTo>
                      <a:pt x="75" y="12"/>
                    </a:lnTo>
                    <a:lnTo>
                      <a:pt x="81" y="10"/>
                    </a:lnTo>
                    <a:lnTo>
                      <a:pt x="87" y="7"/>
                    </a:lnTo>
                    <a:lnTo>
                      <a:pt x="93" y="5"/>
                    </a:lnTo>
                    <a:lnTo>
                      <a:pt x="100" y="4"/>
                    </a:lnTo>
                    <a:lnTo>
                      <a:pt x="106" y="3"/>
                    </a:lnTo>
                    <a:lnTo>
                      <a:pt x="112" y="1"/>
                    </a:lnTo>
                    <a:lnTo>
                      <a:pt x="119" y="1"/>
                    </a:lnTo>
                    <a:lnTo>
                      <a:pt x="125" y="0"/>
                    </a:lnTo>
                    <a:lnTo>
                      <a:pt x="132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74" name="Rectangle 38"/>
              <p:cNvSpPr>
                <a:spLocks noChangeArrowheads="1"/>
              </p:cNvSpPr>
              <p:nvPr/>
            </p:nvSpPr>
            <p:spPr bwMode="auto">
              <a:xfrm>
                <a:off x="316" y="1466"/>
                <a:ext cx="210" cy="29"/>
              </a:xfrm>
              <a:prstGeom prst="rect">
                <a:avLst/>
              </a:prstGeom>
              <a:solidFill>
                <a:srgbClr val="8F9E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75" name="Rectangle 39"/>
              <p:cNvSpPr>
                <a:spLocks noChangeArrowheads="1"/>
              </p:cNvSpPr>
              <p:nvPr/>
            </p:nvSpPr>
            <p:spPr bwMode="auto">
              <a:xfrm>
                <a:off x="317" y="1468"/>
                <a:ext cx="207" cy="25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76" name="Rectangle 40"/>
              <p:cNvSpPr>
                <a:spLocks noChangeArrowheads="1"/>
              </p:cNvSpPr>
              <p:nvPr/>
            </p:nvSpPr>
            <p:spPr bwMode="auto">
              <a:xfrm>
                <a:off x="316" y="1816"/>
                <a:ext cx="210" cy="28"/>
              </a:xfrm>
              <a:prstGeom prst="rect">
                <a:avLst/>
              </a:prstGeom>
              <a:solidFill>
                <a:srgbClr val="8F9E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77" name="Rectangle 41"/>
              <p:cNvSpPr>
                <a:spLocks noChangeArrowheads="1"/>
              </p:cNvSpPr>
              <p:nvPr/>
            </p:nvSpPr>
            <p:spPr bwMode="auto">
              <a:xfrm>
                <a:off x="317" y="1817"/>
                <a:ext cx="207" cy="25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78" name="Freeform 42"/>
              <p:cNvSpPr>
                <a:spLocks/>
              </p:cNvSpPr>
              <p:nvPr/>
            </p:nvSpPr>
            <p:spPr bwMode="auto">
              <a:xfrm>
                <a:off x="349" y="1495"/>
                <a:ext cx="144" cy="57"/>
              </a:xfrm>
              <a:custGeom>
                <a:avLst/>
                <a:gdLst>
                  <a:gd name="T0" fmla="*/ 0 w 144"/>
                  <a:gd name="T1" fmla="*/ 0 h 57"/>
                  <a:gd name="T2" fmla="*/ 143 w 144"/>
                  <a:gd name="T3" fmla="*/ 0 h 57"/>
                  <a:gd name="T4" fmla="*/ 143 w 144"/>
                  <a:gd name="T5" fmla="*/ 56 h 57"/>
                  <a:gd name="T6" fmla="*/ 139 w 144"/>
                  <a:gd name="T7" fmla="*/ 53 h 57"/>
                  <a:gd name="T8" fmla="*/ 135 w 144"/>
                  <a:gd name="T9" fmla="*/ 52 h 57"/>
                  <a:gd name="T10" fmla="*/ 131 w 144"/>
                  <a:gd name="T11" fmla="*/ 50 h 57"/>
                  <a:gd name="T12" fmla="*/ 127 w 144"/>
                  <a:gd name="T13" fmla="*/ 48 h 57"/>
                  <a:gd name="T14" fmla="*/ 123 w 144"/>
                  <a:gd name="T15" fmla="*/ 46 h 57"/>
                  <a:gd name="T16" fmla="*/ 118 w 144"/>
                  <a:gd name="T17" fmla="*/ 45 h 57"/>
                  <a:gd name="T18" fmla="*/ 114 w 144"/>
                  <a:gd name="T19" fmla="*/ 43 h 57"/>
                  <a:gd name="T20" fmla="*/ 110 w 144"/>
                  <a:gd name="T21" fmla="*/ 41 h 57"/>
                  <a:gd name="T22" fmla="*/ 104 w 144"/>
                  <a:gd name="T23" fmla="*/ 40 h 57"/>
                  <a:gd name="T24" fmla="*/ 100 w 144"/>
                  <a:gd name="T25" fmla="*/ 39 h 57"/>
                  <a:gd name="T26" fmla="*/ 96 w 144"/>
                  <a:gd name="T27" fmla="*/ 39 h 57"/>
                  <a:gd name="T28" fmla="*/ 91 w 144"/>
                  <a:gd name="T29" fmla="*/ 38 h 57"/>
                  <a:gd name="T30" fmla="*/ 86 w 144"/>
                  <a:gd name="T31" fmla="*/ 37 h 57"/>
                  <a:gd name="T32" fmla="*/ 81 w 144"/>
                  <a:gd name="T33" fmla="*/ 37 h 57"/>
                  <a:gd name="T34" fmla="*/ 76 w 144"/>
                  <a:gd name="T35" fmla="*/ 37 h 57"/>
                  <a:gd name="T36" fmla="*/ 71 w 144"/>
                  <a:gd name="T37" fmla="*/ 37 h 57"/>
                  <a:gd name="T38" fmla="*/ 66 w 144"/>
                  <a:gd name="T39" fmla="*/ 37 h 57"/>
                  <a:gd name="T40" fmla="*/ 62 w 144"/>
                  <a:gd name="T41" fmla="*/ 37 h 57"/>
                  <a:gd name="T42" fmla="*/ 57 w 144"/>
                  <a:gd name="T43" fmla="*/ 37 h 57"/>
                  <a:gd name="T44" fmla="*/ 52 w 144"/>
                  <a:gd name="T45" fmla="*/ 38 h 57"/>
                  <a:gd name="T46" fmla="*/ 47 w 144"/>
                  <a:gd name="T47" fmla="*/ 39 h 57"/>
                  <a:gd name="T48" fmla="*/ 43 w 144"/>
                  <a:gd name="T49" fmla="*/ 39 h 57"/>
                  <a:gd name="T50" fmla="*/ 38 w 144"/>
                  <a:gd name="T51" fmla="*/ 40 h 57"/>
                  <a:gd name="T52" fmla="*/ 33 w 144"/>
                  <a:gd name="T53" fmla="*/ 41 h 57"/>
                  <a:gd name="T54" fmla="*/ 28 w 144"/>
                  <a:gd name="T55" fmla="*/ 43 h 57"/>
                  <a:gd name="T56" fmla="*/ 25 w 144"/>
                  <a:gd name="T57" fmla="*/ 45 h 57"/>
                  <a:gd name="T58" fmla="*/ 20 w 144"/>
                  <a:gd name="T59" fmla="*/ 46 h 57"/>
                  <a:gd name="T60" fmla="*/ 16 w 144"/>
                  <a:gd name="T61" fmla="*/ 48 h 57"/>
                  <a:gd name="T62" fmla="*/ 11 w 144"/>
                  <a:gd name="T63" fmla="*/ 50 h 57"/>
                  <a:gd name="T64" fmla="*/ 8 w 144"/>
                  <a:gd name="T65" fmla="*/ 52 h 57"/>
                  <a:gd name="T66" fmla="*/ 4 w 144"/>
                  <a:gd name="T67" fmla="*/ 53 h 57"/>
                  <a:gd name="T68" fmla="*/ 0 w 144"/>
                  <a:gd name="T69" fmla="*/ 56 h 57"/>
                  <a:gd name="T70" fmla="*/ 0 w 144"/>
                  <a:gd name="T7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4" h="57">
                    <a:moveTo>
                      <a:pt x="0" y="0"/>
                    </a:moveTo>
                    <a:lnTo>
                      <a:pt x="143" y="0"/>
                    </a:lnTo>
                    <a:lnTo>
                      <a:pt x="143" y="56"/>
                    </a:lnTo>
                    <a:lnTo>
                      <a:pt x="139" y="53"/>
                    </a:lnTo>
                    <a:lnTo>
                      <a:pt x="135" y="52"/>
                    </a:lnTo>
                    <a:lnTo>
                      <a:pt x="131" y="50"/>
                    </a:lnTo>
                    <a:lnTo>
                      <a:pt x="127" y="48"/>
                    </a:lnTo>
                    <a:lnTo>
                      <a:pt x="123" y="46"/>
                    </a:lnTo>
                    <a:lnTo>
                      <a:pt x="118" y="45"/>
                    </a:lnTo>
                    <a:lnTo>
                      <a:pt x="114" y="43"/>
                    </a:lnTo>
                    <a:lnTo>
                      <a:pt x="110" y="41"/>
                    </a:lnTo>
                    <a:lnTo>
                      <a:pt x="104" y="40"/>
                    </a:lnTo>
                    <a:lnTo>
                      <a:pt x="100" y="39"/>
                    </a:lnTo>
                    <a:lnTo>
                      <a:pt x="96" y="39"/>
                    </a:lnTo>
                    <a:lnTo>
                      <a:pt x="91" y="38"/>
                    </a:lnTo>
                    <a:lnTo>
                      <a:pt x="86" y="37"/>
                    </a:lnTo>
                    <a:lnTo>
                      <a:pt x="81" y="37"/>
                    </a:lnTo>
                    <a:lnTo>
                      <a:pt x="76" y="37"/>
                    </a:lnTo>
                    <a:lnTo>
                      <a:pt x="71" y="37"/>
                    </a:lnTo>
                    <a:lnTo>
                      <a:pt x="66" y="37"/>
                    </a:lnTo>
                    <a:lnTo>
                      <a:pt x="62" y="37"/>
                    </a:lnTo>
                    <a:lnTo>
                      <a:pt x="57" y="37"/>
                    </a:lnTo>
                    <a:lnTo>
                      <a:pt x="52" y="38"/>
                    </a:lnTo>
                    <a:lnTo>
                      <a:pt x="47" y="39"/>
                    </a:lnTo>
                    <a:lnTo>
                      <a:pt x="43" y="39"/>
                    </a:lnTo>
                    <a:lnTo>
                      <a:pt x="38" y="40"/>
                    </a:lnTo>
                    <a:lnTo>
                      <a:pt x="33" y="41"/>
                    </a:lnTo>
                    <a:lnTo>
                      <a:pt x="28" y="43"/>
                    </a:lnTo>
                    <a:lnTo>
                      <a:pt x="25" y="45"/>
                    </a:lnTo>
                    <a:lnTo>
                      <a:pt x="20" y="46"/>
                    </a:lnTo>
                    <a:lnTo>
                      <a:pt x="16" y="48"/>
                    </a:lnTo>
                    <a:lnTo>
                      <a:pt x="11" y="50"/>
                    </a:lnTo>
                    <a:lnTo>
                      <a:pt x="8" y="52"/>
                    </a:lnTo>
                    <a:lnTo>
                      <a:pt x="4" y="53"/>
                    </a:lnTo>
                    <a:lnTo>
                      <a:pt x="0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79" name="Freeform 43"/>
              <p:cNvSpPr>
                <a:spLocks/>
              </p:cNvSpPr>
              <p:nvPr/>
            </p:nvSpPr>
            <p:spPr bwMode="auto">
              <a:xfrm>
                <a:off x="349" y="1495"/>
                <a:ext cx="144" cy="57"/>
              </a:xfrm>
              <a:custGeom>
                <a:avLst/>
                <a:gdLst>
                  <a:gd name="T0" fmla="*/ 0 w 144"/>
                  <a:gd name="T1" fmla="*/ 0 h 57"/>
                  <a:gd name="T2" fmla="*/ 143 w 144"/>
                  <a:gd name="T3" fmla="*/ 0 h 57"/>
                  <a:gd name="T4" fmla="*/ 143 w 144"/>
                  <a:gd name="T5" fmla="*/ 56 h 57"/>
                  <a:gd name="T6" fmla="*/ 139 w 144"/>
                  <a:gd name="T7" fmla="*/ 53 h 57"/>
                  <a:gd name="T8" fmla="*/ 135 w 144"/>
                  <a:gd name="T9" fmla="*/ 52 h 57"/>
                  <a:gd name="T10" fmla="*/ 131 w 144"/>
                  <a:gd name="T11" fmla="*/ 50 h 57"/>
                  <a:gd name="T12" fmla="*/ 127 w 144"/>
                  <a:gd name="T13" fmla="*/ 48 h 57"/>
                  <a:gd name="T14" fmla="*/ 123 w 144"/>
                  <a:gd name="T15" fmla="*/ 46 h 57"/>
                  <a:gd name="T16" fmla="*/ 118 w 144"/>
                  <a:gd name="T17" fmla="*/ 45 h 57"/>
                  <a:gd name="T18" fmla="*/ 114 w 144"/>
                  <a:gd name="T19" fmla="*/ 43 h 57"/>
                  <a:gd name="T20" fmla="*/ 110 w 144"/>
                  <a:gd name="T21" fmla="*/ 41 h 57"/>
                  <a:gd name="T22" fmla="*/ 104 w 144"/>
                  <a:gd name="T23" fmla="*/ 40 h 57"/>
                  <a:gd name="T24" fmla="*/ 100 w 144"/>
                  <a:gd name="T25" fmla="*/ 39 h 57"/>
                  <a:gd name="T26" fmla="*/ 96 w 144"/>
                  <a:gd name="T27" fmla="*/ 39 h 57"/>
                  <a:gd name="T28" fmla="*/ 91 w 144"/>
                  <a:gd name="T29" fmla="*/ 38 h 57"/>
                  <a:gd name="T30" fmla="*/ 86 w 144"/>
                  <a:gd name="T31" fmla="*/ 37 h 57"/>
                  <a:gd name="T32" fmla="*/ 81 w 144"/>
                  <a:gd name="T33" fmla="*/ 37 h 57"/>
                  <a:gd name="T34" fmla="*/ 76 w 144"/>
                  <a:gd name="T35" fmla="*/ 37 h 57"/>
                  <a:gd name="T36" fmla="*/ 71 w 144"/>
                  <a:gd name="T37" fmla="*/ 37 h 57"/>
                  <a:gd name="T38" fmla="*/ 66 w 144"/>
                  <a:gd name="T39" fmla="*/ 37 h 57"/>
                  <a:gd name="T40" fmla="*/ 62 w 144"/>
                  <a:gd name="T41" fmla="*/ 37 h 57"/>
                  <a:gd name="T42" fmla="*/ 57 w 144"/>
                  <a:gd name="T43" fmla="*/ 37 h 57"/>
                  <a:gd name="T44" fmla="*/ 52 w 144"/>
                  <a:gd name="T45" fmla="*/ 38 h 57"/>
                  <a:gd name="T46" fmla="*/ 47 w 144"/>
                  <a:gd name="T47" fmla="*/ 39 h 57"/>
                  <a:gd name="T48" fmla="*/ 43 w 144"/>
                  <a:gd name="T49" fmla="*/ 39 h 57"/>
                  <a:gd name="T50" fmla="*/ 38 w 144"/>
                  <a:gd name="T51" fmla="*/ 40 h 57"/>
                  <a:gd name="T52" fmla="*/ 33 w 144"/>
                  <a:gd name="T53" fmla="*/ 41 h 57"/>
                  <a:gd name="T54" fmla="*/ 28 w 144"/>
                  <a:gd name="T55" fmla="*/ 43 h 57"/>
                  <a:gd name="T56" fmla="*/ 25 w 144"/>
                  <a:gd name="T57" fmla="*/ 45 h 57"/>
                  <a:gd name="T58" fmla="*/ 20 w 144"/>
                  <a:gd name="T59" fmla="*/ 46 h 57"/>
                  <a:gd name="T60" fmla="*/ 16 w 144"/>
                  <a:gd name="T61" fmla="*/ 48 h 57"/>
                  <a:gd name="T62" fmla="*/ 11 w 144"/>
                  <a:gd name="T63" fmla="*/ 50 h 57"/>
                  <a:gd name="T64" fmla="*/ 8 w 144"/>
                  <a:gd name="T65" fmla="*/ 52 h 57"/>
                  <a:gd name="T66" fmla="*/ 4 w 144"/>
                  <a:gd name="T67" fmla="*/ 53 h 57"/>
                  <a:gd name="T68" fmla="*/ 0 w 144"/>
                  <a:gd name="T69" fmla="*/ 56 h 57"/>
                  <a:gd name="T70" fmla="*/ 0 w 144"/>
                  <a:gd name="T7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4" h="57">
                    <a:moveTo>
                      <a:pt x="0" y="0"/>
                    </a:moveTo>
                    <a:lnTo>
                      <a:pt x="143" y="0"/>
                    </a:lnTo>
                    <a:lnTo>
                      <a:pt x="143" y="56"/>
                    </a:lnTo>
                    <a:lnTo>
                      <a:pt x="139" y="53"/>
                    </a:lnTo>
                    <a:lnTo>
                      <a:pt x="135" y="52"/>
                    </a:lnTo>
                    <a:lnTo>
                      <a:pt x="131" y="50"/>
                    </a:lnTo>
                    <a:lnTo>
                      <a:pt x="127" y="48"/>
                    </a:lnTo>
                    <a:lnTo>
                      <a:pt x="123" y="46"/>
                    </a:lnTo>
                    <a:lnTo>
                      <a:pt x="118" y="45"/>
                    </a:lnTo>
                    <a:lnTo>
                      <a:pt x="114" y="43"/>
                    </a:lnTo>
                    <a:lnTo>
                      <a:pt x="110" y="41"/>
                    </a:lnTo>
                    <a:lnTo>
                      <a:pt x="104" y="40"/>
                    </a:lnTo>
                    <a:lnTo>
                      <a:pt x="100" y="39"/>
                    </a:lnTo>
                    <a:lnTo>
                      <a:pt x="96" y="39"/>
                    </a:lnTo>
                    <a:lnTo>
                      <a:pt x="91" y="38"/>
                    </a:lnTo>
                    <a:lnTo>
                      <a:pt x="86" y="37"/>
                    </a:lnTo>
                    <a:lnTo>
                      <a:pt x="81" y="37"/>
                    </a:lnTo>
                    <a:lnTo>
                      <a:pt x="76" y="37"/>
                    </a:lnTo>
                    <a:lnTo>
                      <a:pt x="71" y="37"/>
                    </a:lnTo>
                    <a:lnTo>
                      <a:pt x="66" y="37"/>
                    </a:lnTo>
                    <a:lnTo>
                      <a:pt x="62" y="37"/>
                    </a:lnTo>
                    <a:lnTo>
                      <a:pt x="57" y="37"/>
                    </a:lnTo>
                    <a:lnTo>
                      <a:pt x="52" y="38"/>
                    </a:lnTo>
                    <a:lnTo>
                      <a:pt x="47" y="39"/>
                    </a:lnTo>
                    <a:lnTo>
                      <a:pt x="43" y="39"/>
                    </a:lnTo>
                    <a:lnTo>
                      <a:pt x="38" y="40"/>
                    </a:lnTo>
                    <a:lnTo>
                      <a:pt x="33" y="41"/>
                    </a:lnTo>
                    <a:lnTo>
                      <a:pt x="28" y="43"/>
                    </a:lnTo>
                    <a:lnTo>
                      <a:pt x="25" y="45"/>
                    </a:lnTo>
                    <a:lnTo>
                      <a:pt x="20" y="46"/>
                    </a:lnTo>
                    <a:lnTo>
                      <a:pt x="16" y="48"/>
                    </a:lnTo>
                    <a:lnTo>
                      <a:pt x="11" y="50"/>
                    </a:lnTo>
                    <a:lnTo>
                      <a:pt x="8" y="52"/>
                    </a:lnTo>
                    <a:lnTo>
                      <a:pt x="4" y="53"/>
                    </a:lnTo>
                    <a:lnTo>
                      <a:pt x="0" y="56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80" name="Freeform 44"/>
              <p:cNvSpPr>
                <a:spLocks/>
              </p:cNvSpPr>
              <p:nvPr/>
            </p:nvSpPr>
            <p:spPr bwMode="auto">
              <a:xfrm>
                <a:off x="349" y="1759"/>
                <a:ext cx="144" cy="57"/>
              </a:xfrm>
              <a:custGeom>
                <a:avLst/>
                <a:gdLst>
                  <a:gd name="T0" fmla="*/ 143 w 144"/>
                  <a:gd name="T1" fmla="*/ 0 h 57"/>
                  <a:gd name="T2" fmla="*/ 143 w 144"/>
                  <a:gd name="T3" fmla="*/ 56 h 57"/>
                  <a:gd name="T4" fmla="*/ 0 w 144"/>
                  <a:gd name="T5" fmla="*/ 56 h 57"/>
                  <a:gd name="T6" fmla="*/ 0 w 144"/>
                  <a:gd name="T7" fmla="*/ 0 h 57"/>
                  <a:gd name="T8" fmla="*/ 4 w 144"/>
                  <a:gd name="T9" fmla="*/ 2 h 57"/>
                  <a:gd name="T10" fmla="*/ 8 w 144"/>
                  <a:gd name="T11" fmla="*/ 4 h 57"/>
                  <a:gd name="T12" fmla="*/ 11 w 144"/>
                  <a:gd name="T13" fmla="*/ 6 h 57"/>
                  <a:gd name="T14" fmla="*/ 16 w 144"/>
                  <a:gd name="T15" fmla="*/ 8 h 57"/>
                  <a:gd name="T16" fmla="*/ 20 w 144"/>
                  <a:gd name="T17" fmla="*/ 10 h 57"/>
                  <a:gd name="T18" fmla="*/ 25 w 144"/>
                  <a:gd name="T19" fmla="*/ 11 h 57"/>
                  <a:gd name="T20" fmla="*/ 28 w 144"/>
                  <a:gd name="T21" fmla="*/ 13 h 57"/>
                  <a:gd name="T22" fmla="*/ 33 w 144"/>
                  <a:gd name="T23" fmla="*/ 14 h 57"/>
                  <a:gd name="T24" fmla="*/ 38 w 144"/>
                  <a:gd name="T25" fmla="*/ 16 h 57"/>
                  <a:gd name="T26" fmla="*/ 43 w 144"/>
                  <a:gd name="T27" fmla="*/ 17 h 57"/>
                  <a:gd name="T28" fmla="*/ 47 w 144"/>
                  <a:gd name="T29" fmla="*/ 18 h 57"/>
                  <a:gd name="T30" fmla="*/ 52 w 144"/>
                  <a:gd name="T31" fmla="*/ 18 h 57"/>
                  <a:gd name="T32" fmla="*/ 57 w 144"/>
                  <a:gd name="T33" fmla="*/ 18 h 57"/>
                  <a:gd name="T34" fmla="*/ 62 w 144"/>
                  <a:gd name="T35" fmla="*/ 19 h 57"/>
                  <a:gd name="T36" fmla="*/ 66 w 144"/>
                  <a:gd name="T37" fmla="*/ 19 h 57"/>
                  <a:gd name="T38" fmla="*/ 71 w 144"/>
                  <a:gd name="T39" fmla="*/ 19 h 57"/>
                  <a:gd name="T40" fmla="*/ 76 w 144"/>
                  <a:gd name="T41" fmla="*/ 19 h 57"/>
                  <a:gd name="T42" fmla="*/ 81 w 144"/>
                  <a:gd name="T43" fmla="*/ 19 h 57"/>
                  <a:gd name="T44" fmla="*/ 86 w 144"/>
                  <a:gd name="T45" fmla="*/ 18 h 57"/>
                  <a:gd name="T46" fmla="*/ 91 w 144"/>
                  <a:gd name="T47" fmla="*/ 18 h 57"/>
                  <a:gd name="T48" fmla="*/ 96 w 144"/>
                  <a:gd name="T49" fmla="*/ 18 h 57"/>
                  <a:gd name="T50" fmla="*/ 100 w 144"/>
                  <a:gd name="T51" fmla="*/ 17 h 57"/>
                  <a:gd name="T52" fmla="*/ 104 w 144"/>
                  <a:gd name="T53" fmla="*/ 16 h 57"/>
                  <a:gd name="T54" fmla="*/ 110 w 144"/>
                  <a:gd name="T55" fmla="*/ 14 h 57"/>
                  <a:gd name="T56" fmla="*/ 114 w 144"/>
                  <a:gd name="T57" fmla="*/ 13 h 57"/>
                  <a:gd name="T58" fmla="*/ 118 w 144"/>
                  <a:gd name="T59" fmla="*/ 11 h 57"/>
                  <a:gd name="T60" fmla="*/ 123 w 144"/>
                  <a:gd name="T61" fmla="*/ 10 h 57"/>
                  <a:gd name="T62" fmla="*/ 127 w 144"/>
                  <a:gd name="T63" fmla="*/ 8 h 57"/>
                  <a:gd name="T64" fmla="*/ 131 w 144"/>
                  <a:gd name="T65" fmla="*/ 6 h 57"/>
                  <a:gd name="T66" fmla="*/ 135 w 144"/>
                  <a:gd name="T67" fmla="*/ 4 h 57"/>
                  <a:gd name="T68" fmla="*/ 139 w 144"/>
                  <a:gd name="T69" fmla="*/ 2 h 57"/>
                  <a:gd name="T70" fmla="*/ 143 w 144"/>
                  <a:gd name="T7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4" h="57">
                    <a:moveTo>
                      <a:pt x="143" y="0"/>
                    </a:moveTo>
                    <a:lnTo>
                      <a:pt x="143" y="5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8" y="4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0" y="10"/>
                    </a:lnTo>
                    <a:lnTo>
                      <a:pt x="25" y="11"/>
                    </a:lnTo>
                    <a:lnTo>
                      <a:pt x="28" y="13"/>
                    </a:lnTo>
                    <a:lnTo>
                      <a:pt x="33" y="14"/>
                    </a:lnTo>
                    <a:lnTo>
                      <a:pt x="38" y="16"/>
                    </a:lnTo>
                    <a:lnTo>
                      <a:pt x="43" y="17"/>
                    </a:lnTo>
                    <a:lnTo>
                      <a:pt x="47" y="18"/>
                    </a:lnTo>
                    <a:lnTo>
                      <a:pt x="52" y="18"/>
                    </a:lnTo>
                    <a:lnTo>
                      <a:pt x="57" y="18"/>
                    </a:lnTo>
                    <a:lnTo>
                      <a:pt x="62" y="19"/>
                    </a:lnTo>
                    <a:lnTo>
                      <a:pt x="66" y="19"/>
                    </a:lnTo>
                    <a:lnTo>
                      <a:pt x="71" y="19"/>
                    </a:lnTo>
                    <a:lnTo>
                      <a:pt x="76" y="19"/>
                    </a:lnTo>
                    <a:lnTo>
                      <a:pt x="81" y="19"/>
                    </a:lnTo>
                    <a:lnTo>
                      <a:pt x="86" y="18"/>
                    </a:lnTo>
                    <a:lnTo>
                      <a:pt x="91" y="18"/>
                    </a:lnTo>
                    <a:lnTo>
                      <a:pt x="96" y="18"/>
                    </a:lnTo>
                    <a:lnTo>
                      <a:pt x="100" y="17"/>
                    </a:lnTo>
                    <a:lnTo>
                      <a:pt x="104" y="16"/>
                    </a:lnTo>
                    <a:lnTo>
                      <a:pt x="110" y="14"/>
                    </a:lnTo>
                    <a:lnTo>
                      <a:pt x="114" y="13"/>
                    </a:lnTo>
                    <a:lnTo>
                      <a:pt x="118" y="11"/>
                    </a:lnTo>
                    <a:lnTo>
                      <a:pt x="123" y="10"/>
                    </a:lnTo>
                    <a:lnTo>
                      <a:pt x="127" y="8"/>
                    </a:lnTo>
                    <a:lnTo>
                      <a:pt x="131" y="6"/>
                    </a:lnTo>
                    <a:lnTo>
                      <a:pt x="135" y="4"/>
                    </a:lnTo>
                    <a:lnTo>
                      <a:pt x="139" y="2"/>
                    </a:lnTo>
                    <a:lnTo>
                      <a:pt x="143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81" name="Rectangle 45"/>
              <p:cNvSpPr>
                <a:spLocks noChangeArrowheads="1"/>
              </p:cNvSpPr>
              <p:nvPr/>
            </p:nvSpPr>
            <p:spPr bwMode="auto">
              <a:xfrm>
                <a:off x="364" y="1859"/>
                <a:ext cx="113" cy="71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82" name="Rectangle 46"/>
              <p:cNvSpPr>
                <a:spLocks noChangeArrowheads="1"/>
              </p:cNvSpPr>
              <p:nvPr/>
            </p:nvSpPr>
            <p:spPr bwMode="auto">
              <a:xfrm>
                <a:off x="366" y="1861"/>
                <a:ext cx="109" cy="67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83" name="Rectangle 47"/>
              <p:cNvSpPr>
                <a:spLocks noChangeArrowheads="1"/>
              </p:cNvSpPr>
              <p:nvPr/>
            </p:nvSpPr>
            <p:spPr bwMode="auto">
              <a:xfrm>
                <a:off x="364" y="2618"/>
                <a:ext cx="113" cy="70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84" name="Rectangle 48"/>
              <p:cNvSpPr>
                <a:spLocks noChangeArrowheads="1"/>
              </p:cNvSpPr>
              <p:nvPr/>
            </p:nvSpPr>
            <p:spPr bwMode="auto">
              <a:xfrm>
                <a:off x="366" y="2620"/>
                <a:ext cx="109" cy="67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85" name="Rectangle 49"/>
              <p:cNvSpPr>
                <a:spLocks noChangeArrowheads="1"/>
              </p:cNvSpPr>
              <p:nvPr/>
            </p:nvSpPr>
            <p:spPr bwMode="auto">
              <a:xfrm>
                <a:off x="1440" y="3675"/>
                <a:ext cx="75" cy="105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86" name="Rectangle 50"/>
              <p:cNvSpPr>
                <a:spLocks noChangeArrowheads="1"/>
              </p:cNvSpPr>
              <p:nvPr/>
            </p:nvSpPr>
            <p:spPr bwMode="auto">
              <a:xfrm>
                <a:off x="1441" y="3676"/>
                <a:ext cx="72" cy="102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87" name="Rectangle 51"/>
              <p:cNvSpPr>
                <a:spLocks noChangeArrowheads="1"/>
              </p:cNvSpPr>
              <p:nvPr/>
            </p:nvSpPr>
            <p:spPr bwMode="auto">
              <a:xfrm>
                <a:off x="2842" y="3675"/>
                <a:ext cx="75" cy="105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88" name="Rectangle 52"/>
              <p:cNvSpPr>
                <a:spLocks noChangeArrowheads="1"/>
              </p:cNvSpPr>
              <p:nvPr/>
            </p:nvSpPr>
            <p:spPr bwMode="auto">
              <a:xfrm>
                <a:off x="2844" y="3676"/>
                <a:ext cx="71" cy="102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89" name="Rectangle 53"/>
              <p:cNvSpPr>
                <a:spLocks noChangeArrowheads="1"/>
              </p:cNvSpPr>
              <p:nvPr/>
            </p:nvSpPr>
            <p:spPr bwMode="auto">
              <a:xfrm>
                <a:off x="364" y="1970"/>
                <a:ext cx="113" cy="70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0" name="Rectangle 54"/>
              <p:cNvSpPr>
                <a:spLocks noChangeArrowheads="1"/>
              </p:cNvSpPr>
              <p:nvPr/>
            </p:nvSpPr>
            <p:spPr bwMode="auto">
              <a:xfrm>
                <a:off x="366" y="1972"/>
                <a:ext cx="109" cy="66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1" name="Rectangle 55"/>
              <p:cNvSpPr>
                <a:spLocks noChangeArrowheads="1"/>
              </p:cNvSpPr>
              <p:nvPr/>
            </p:nvSpPr>
            <p:spPr bwMode="auto">
              <a:xfrm>
                <a:off x="364" y="2728"/>
                <a:ext cx="113" cy="70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2" name="Rectangle 56"/>
              <p:cNvSpPr>
                <a:spLocks noChangeArrowheads="1"/>
              </p:cNvSpPr>
              <p:nvPr/>
            </p:nvSpPr>
            <p:spPr bwMode="auto">
              <a:xfrm>
                <a:off x="366" y="2730"/>
                <a:ext cx="109" cy="67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3" name="Rectangle 57"/>
              <p:cNvSpPr>
                <a:spLocks noChangeArrowheads="1"/>
              </p:cNvSpPr>
              <p:nvPr/>
            </p:nvSpPr>
            <p:spPr bwMode="auto">
              <a:xfrm>
                <a:off x="1558" y="3675"/>
                <a:ext cx="75" cy="105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4" name="Rectangle 58"/>
              <p:cNvSpPr>
                <a:spLocks noChangeArrowheads="1"/>
              </p:cNvSpPr>
              <p:nvPr/>
            </p:nvSpPr>
            <p:spPr bwMode="auto">
              <a:xfrm>
                <a:off x="1560" y="3676"/>
                <a:ext cx="71" cy="102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5" name="Rectangle 59"/>
              <p:cNvSpPr>
                <a:spLocks noChangeArrowheads="1"/>
              </p:cNvSpPr>
              <p:nvPr/>
            </p:nvSpPr>
            <p:spPr bwMode="auto">
              <a:xfrm>
                <a:off x="2961" y="3675"/>
                <a:ext cx="75" cy="105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6" name="Rectangle 60"/>
              <p:cNvSpPr>
                <a:spLocks noChangeArrowheads="1"/>
              </p:cNvSpPr>
              <p:nvPr/>
            </p:nvSpPr>
            <p:spPr bwMode="auto">
              <a:xfrm>
                <a:off x="2963" y="3676"/>
                <a:ext cx="71" cy="102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7" name="Rectangle 61"/>
              <p:cNvSpPr>
                <a:spLocks noChangeArrowheads="1"/>
              </p:cNvSpPr>
              <p:nvPr/>
            </p:nvSpPr>
            <p:spPr bwMode="auto">
              <a:xfrm>
                <a:off x="3667" y="3675"/>
                <a:ext cx="75" cy="105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8" name="Rectangle 62"/>
              <p:cNvSpPr>
                <a:spLocks noChangeArrowheads="1"/>
              </p:cNvSpPr>
              <p:nvPr/>
            </p:nvSpPr>
            <p:spPr bwMode="auto">
              <a:xfrm>
                <a:off x="3669" y="3676"/>
                <a:ext cx="71" cy="102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599" name="Rectangle 63"/>
              <p:cNvSpPr>
                <a:spLocks noChangeArrowheads="1"/>
              </p:cNvSpPr>
              <p:nvPr/>
            </p:nvSpPr>
            <p:spPr bwMode="auto">
              <a:xfrm>
                <a:off x="3667" y="1583"/>
                <a:ext cx="75" cy="105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0" name="Rectangle 64"/>
              <p:cNvSpPr>
                <a:spLocks noChangeArrowheads="1"/>
              </p:cNvSpPr>
              <p:nvPr/>
            </p:nvSpPr>
            <p:spPr bwMode="auto">
              <a:xfrm>
                <a:off x="3669" y="1585"/>
                <a:ext cx="71" cy="101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1" name="Rectangle 65"/>
              <p:cNvSpPr>
                <a:spLocks noChangeArrowheads="1"/>
              </p:cNvSpPr>
              <p:nvPr/>
            </p:nvSpPr>
            <p:spPr bwMode="auto">
              <a:xfrm>
                <a:off x="3784" y="1583"/>
                <a:ext cx="76" cy="105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2" name="Rectangle 66"/>
              <p:cNvSpPr>
                <a:spLocks noChangeArrowheads="1"/>
              </p:cNvSpPr>
              <p:nvPr/>
            </p:nvSpPr>
            <p:spPr bwMode="auto">
              <a:xfrm>
                <a:off x="3786" y="1585"/>
                <a:ext cx="72" cy="101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3" name="Rectangle 67"/>
              <p:cNvSpPr>
                <a:spLocks noChangeArrowheads="1"/>
              </p:cNvSpPr>
              <p:nvPr/>
            </p:nvSpPr>
            <p:spPr bwMode="auto">
              <a:xfrm>
                <a:off x="3553" y="3688"/>
                <a:ext cx="56" cy="79"/>
              </a:xfrm>
              <a:prstGeom prst="rect">
                <a:avLst/>
              </a:prstGeom>
              <a:solidFill>
                <a:srgbClr val="AAD8B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4" name="Rectangle 68"/>
              <p:cNvSpPr>
                <a:spLocks noChangeArrowheads="1"/>
              </p:cNvSpPr>
              <p:nvPr/>
            </p:nvSpPr>
            <p:spPr bwMode="auto">
              <a:xfrm>
                <a:off x="3555" y="3690"/>
                <a:ext cx="52" cy="75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5" name="Rectangle 69"/>
              <p:cNvSpPr>
                <a:spLocks noChangeArrowheads="1"/>
              </p:cNvSpPr>
              <p:nvPr/>
            </p:nvSpPr>
            <p:spPr bwMode="auto">
              <a:xfrm>
                <a:off x="3553" y="1596"/>
                <a:ext cx="56" cy="79"/>
              </a:xfrm>
              <a:prstGeom prst="rect">
                <a:avLst/>
              </a:prstGeom>
              <a:solidFill>
                <a:srgbClr val="AAD8B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6" name="Rectangle 70"/>
              <p:cNvSpPr>
                <a:spLocks noChangeArrowheads="1"/>
              </p:cNvSpPr>
              <p:nvPr/>
            </p:nvSpPr>
            <p:spPr bwMode="auto">
              <a:xfrm>
                <a:off x="3555" y="1598"/>
                <a:ext cx="52" cy="75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7" name="Rectangle 71"/>
              <p:cNvSpPr>
                <a:spLocks noChangeArrowheads="1"/>
              </p:cNvSpPr>
              <p:nvPr/>
            </p:nvSpPr>
            <p:spPr bwMode="auto">
              <a:xfrm>
                <a:off x="3441" y="3688"/>
                <a:ext cx="57" cy="79"/>
              </a:xfrm>
              <a:prstGeom prst="rect">
                <a:avLst/>
              </a:prstGeom>
              <a:solidFill>
                <a:srgbClr val="AAD8B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8" name="Rectangle 72"/>
              <p:cNvSpPr>
                <a:spLocks noChangeArrowheads="1"/>
              </p:cNvSpPr>
              <p:nvPr/>
            </p:nvSpPr>
            <p:spPr bwMode="auto">
              <a:xfrm>
                <a:off x="3442" y="3690"/>
                <a:ext cx="54" cy="75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09" name="Rectangle 73"/>
              <p:cNvSpPr>
                <a:spLocks noChangeArrowheads="1"/>
              </p:cNvSpPr>
              <p:nvPr/>
            </p:nvSpPr>
            <p:spPr bwMode="auto">
              <a:xfrm>
                <a:off x="3441" y="1596"/>
                <a:ext cx="57" cy="79"/>
              </a:xfrm>
              <a:prstGeom prst="rect">
                <a:avLst/>
              </a:prstGeom>
              <a:solidFill>
                <a:srgbClr val="AAD8B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0" name="Rectangle 74"/>
              <p:cNvSpPr>
                <a:spLocks noChangeArrowheads="1"/>
              </p:cNvSpPr>
              <p:nvPr/>
            </p:nvSpPr>
            <p:spPr bwMode="auto">
              <a:xfrm>
                <a:off x="3442" y="1598"/>
                <a:ext cx="54" cy="75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1" name="Rectangle 75"/>
              <p:cNvSpPr>
                <a:spLocks noChangeArrowheads="1"/>
              </p:cNvSpPr>
              <p:nvPr/>
            </p:nvSpPr>
            <p:spPr bwMode="auto">
              <a:xfrm>
                <a:off x="3515" y="3688"/>
                <a:ext cx="21" cy="79"/>
              </a:xfrm>
              <a:prstGeom prst="rect">
                <a:avLst/>
              </a:pr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2" name="Rectangle 76"/>
              <p:cNvSpPr>
                <a:spLocks noChangeArrowheads="1"/>
              </p:cNvSpPr>
              <p:nvPr/>
            </p:nvSpPr>
            <p:spPr bwMode="auto">
              <a:xfrm>
                <a:off x="3517" y="3690"/>
                <a:ext cx="17" cy="75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3" name="Rectangle 77"/>
              <p:cNvSpPr>
                <a:spLocks noChangeArrowheads="1"/>
              </p:cNvSpPr>
              <p:nvPr/>
            </p:nvSpPr>
            <p:spPr bwMode="auto">
              <a:xfrm>
                <a:off x="3515" y="1596"/>
                <a:ext cx="21" cy="79"/>
              </a:xfrm>
              <a:prstGeom prst="rect">
                <a:avLst/>
              </a:pr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4" name="Rectangle 78"/>
              <p:cNvSpPr>
                <a:spLocks noChangeArrowheads="1"/>
              </p:cNvSpPr>
              <p:nvPr/>
            </p:nvSpPr>
            <p:spPr bwMode="auto">
              <a:xfrm>
                <a:off x="3517" y="1598"/>
                <a:ext cx="17" cy="75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5" name="Rectangle 79"/>
              <p:cNvSpPr>
                <a:spLocks noChangeArrowheads="1"/>
              </p:cNvSpPr>
              <p:nvPr/>
            </p:nvSpPr>
            <p:spPr bwMode="auto">
              <a:xfrm>
                <a:off x="364" y="2869"/>
                <a:ext cx="113" cy="70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6" name="Rectangle 80"/>
              <p:cNvSpPr>
                <a:spLocks noChangeArrowheads="1"/>
              </p:cNvSpPr>
              <p:nvPr/>
            </p:nvSpPr>
            <p:spPr bwMode="auto">
              <a:xfrm>
                <a:off x="366" y="2871"/>
                <a:ext cx="109" cy="66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7" name="Rectangle 81"/>
              <p:cNvSpPr>
                <a:spLocks noChangeArrowheads="1"/>
              </p:cNvSpPr>
              <p:nvPr/>
            </p:nvSpPr>
            <p:spPr bwMode="auto">
              <a:xfrm>
                <a:off x="364" y="2403"/>
                <a:ext cx="113" cy="70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8" name="Rectangle 82"/>
              <p:cNvSpPr>
                <a:spLocks noChangeArrowheads="1"/>
              </p:cNvSpPr>
              <p:nvPr/>
            </p:nvSpPr>
            <p:spPr bwMode="auto">
              <a:xfrm>
                <a:off x="366" y="2405"/>
                <a:ext cx="109" cy="66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19" name="Freeform 83"/>
              <p:cNvSpPr>
                <a:spLocks/>
              </p:cNvSpPr>
              <p:nvPr/>
            </p:nvSpPr>
            <p:spPr bwMode="auto">
              <a:xfrm>
                <a:off x="1010" y="3046"/>
                <a:ext cx="142" cy="132"/>
              </a:xfrm>
              <a:custGeom>
                <a:avLst/>
                <a:gdLst>
                  <a:gd name="T0" fmla="*/ 108 w 142"/>
                  <a:gd name="T1" fmla="*/ 0 h 132"/>
                  <a:gd name="T2" fmla="*/ 141 w 142"/>
                  <a:gd name="T3" fmla="*/ 30 h 132"/>
                  <a:gd name="T4" fmla="*/ 32 w 142"/>
                  <a:gd name="T5" fmla="*/ 131 h 132"/>
                  <a:gd name="T6" fmla="*/ 0 w 142"/>
                  <a:gd name="T7" fmla="*/ 100 h 132"/>
                  <a:gd name="T8" fmla="*/ 108 w 142"/>
                  <a:gd name="T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32">
                    <a:moveTo>
                      <a:pt x="108" y="0"/>
                    </a:moveTo>
                    <a:lnTo>
                      <a:pt x="141" y="30"/>
                    </a:lnTo>
                    <a:lnTo>
                      <a:pt x="32" y="131"/>
                    </a:lnTo>
                    <a:lnTo>
                      <a:pt x="0" y="100"/>
                    </a:lnTo>
                    <a:lnTo>
                      <a:pt x="108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20" name="Freeform 84"/>
              <p:cNvSpPr>
                <a:spLocks/>
              </p:cNvSpPr>
              <p:nvPr/>
            </p:nvSpPr>
            <p:spPr bwMode="auto">
              <a:xfrm>
                <a:off x="1010" y="3046"/>
                <a:ext cx="142" cy="132"/>
              </a:xfrm>
              <a:custGeom>
                <a:avLst/>
                <a:gdLst>
                  <a:gd name="T0" fmla="*/ 108 w 142"/>
                  <a:gd name="T1" fmla="*/ 0 h 132"/>
                  <a:gd name="T2" fmla="*/ 141 w 142"/>
                  <a:gd name="T3" fmla="*/ 31 h 132"/>
                  <a:gd name="T4" fmla="*/ 33 w 142"/>
                  <a:gd name="T5" fmla="*/ 131 h 132"/>
                  <a:gd name="T6" fmla="*/ 0 w 142"/>
                  <a:gd name="T7" fmla="*/ 100 h 132"/>
                  <a:gd name="T8" fmla="*/ 108 w 142"/>
                  <a:gd name="T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32">
                    <a:moveTo>
                      <a:pt x="108" y="0"/>
                    </a:moveTo>
                    <a:lnTo>
                      <a:pt x="141" y="31"/>
                    </a:lnTo>
                    <a:lnTo>
                      <a:pt x="33" y="131"/>
                    </a:lnTo>
                    <a:lnTo>
                      <a:pt x="0" y="100"/>
                    </a:lnTo>
                    <a:lnTo>
                      <a:pt x="108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21" name="Freeform 85"/>
              <p:cNvSpPr>
                <a:spLocks/>
              </p:cNvSpPr>
              <p:nvPr/>
            </p:nvSpPr>
            <p:spPr bwMode="auto">
              <a:xfrm>
                <a:off x="491" y="3530"/>
                <a:ext cx="142" cy="132"/>
              </a:xfrm>
              <a:custGeom>
                <a:avLst/>
                <a:gdLst>
                  <a:gd name="T0" fmla="*/ 33 w 142"/>
                  <a:gd name="T1" fmla="*/ 131 h 132"/>
                  <a:gd name="T2" fmla="*/ 0 w 142"/>
                  <a:gd name="T3" fmla="*/ 100 h 132"/>
                  <a:gd name="T4" fmla="*/ 108 w 142"/>
                  <a:gd name="T5" fmla="*/ 0 h 132"/>
                  <a:gd name="T6" fmla="*/ 141 w 142"/>
                  <a:gd name="T7" fmla="*/ 31 h 132"/>
                  <a:gd name="T8" fmla="*/ 33 w 142"/>
                  <a:gd name="T9" fmla="*/ 13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32">
                    <a:moveTo>
                      <a:pt x="33" y="131"/>
                    </a:moveTo>
                    <a:lnTo>
                      <a:pt x="0" y="100"/>
                    </a:lnTo>
                    <a:lnTo>
                      <a:pt x="108" y="0"/>
                    </a:lnTo>
                    <a:lnTo>
                      <a:pt x="141" y="31"/>
                    </a:lnTo>
                    <a:lnTo>
                      <a:pt x="33" y="131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22" name="Freeform 86"/>
              <p:cNvSpPr>
                <a:spLocks/>
              </p:cNvSpPr>
              <p:nvPr/>
            </p:nvSpPr>
            <p:spPr bwMode="auto">
              <a:xfrm>
                <a:off x="491" y="3046"/>
                <a:ext cx="142" cy="132"/>
              </a:xfrm>
              <a:custGeom>
                <a:avLst/>
                <a:gdLst>
                  <a:gd name="T0" fmla="*/ 0 w 142"/>
                  <a:gd name="T1" fmla="*/ 30 h 132"/>
                  <a:gd name="T2" fmla="*/ 32 w 142"/>
                  <a:gd name="T3" fmla="*/ 0 h 132"/>
                  <a:gd name="T4" fmla="*/ 141 w 142"/>
                  <a:gd name="T5" fmla="*/ 100 h 132"/>
                  <a:gd name="T6" fmla="*/ 108 w 142"/>
                  <a:gd name="T7" fmla="*/ 131 h 132"/>
                  <a:gd name="T8" fmla="*/ 0 w 142"/>
                  <a:gd name="T9" fmla="*/ 3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32">
                    <a:moveTo>
                      <a:pt x="0" y="30"/>
                    </a:moveTo>
                    <a:lnTo>
                      <a:pt x="32" y="0"/>
                    </a:lnTo>
                    <a:lnTo>
                      <a:pt x="141" y="100"/>
                    </a:lnTo>
                    <a:lnTo>
                      <a:pt x="108" y="131"/>
                    </a:lnTo>
                    <a:lnTo>
                      <a:pt x="0" y="3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23" name="Freeform 87"/>
              <p:cNvSpPr>
                <a:spLocks/>
              </p:cNvSpPr>
              <p:nvPr/>
            </p:nvSpPr>
            <p:spPr bwMode="auto">
              <a:xfrm>
                <a:off x="491" y="3046"/>
                <a:ext cx="142" cy="132"/>
              </a:xfrm>
              <a:custGeom>
                <a:avLst/>
                <a:gdLst>
                  <a:gd name="T0" fmla="*/ 0 w 142"/>
                  <a:gd name="T1" fmla="*/ 31 h 132"/>
                  <a:gd name="T2" fmla="*/ 33 w 142"/>
                  <a:gd name="T3" fmla="*/ 0 h 132"/>
                  <a:gd name="T4" fmla="*/ 141 w 142"/>
                  <a:gd name="T5" fmla="*/ 100 h 132"/>
                  <a:gd name="T6" fmla="*/ 108 w 142"/>
                  <a:gd name="T7" fmla="*/ 131 h 132"/>
                  <a:gd name="T8" fmla="*/ 0 w 142"/>
                  <a:gd name="T9" fmla="*/ 3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32">
                    <a:moveTo>
                      <a:pt x="0" y="31"/>
                    </a:moveTo>
                    <a:lnTo>
                      <a:pt x="33" y="0"/>
                    </a:lnTo>
                    <a:lnTo>
                      <a:pt x="141" y="100"/>
                    </a:lnTo>
                    <a:lnTo>
                      <a:pt x="108" y="131"/>
                    </a:lnTo>
                    <a:lnTo>
                      <a:pt x="0" y="31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24" name="Freeform 88"/>
              <p:cNvSpPr>
                <a:spLocks/>
              </p:cNvSpPr>
              <p:nvPr/>
            </p:nvSpPr>
            <p:spPr bwMode="auto">
              <a:xfrm>
                <a:off x="1010" y="3530"/>
                <a:ext cx="142" cy="132"/>
              </a:xfrm>
              <a:custGeom>
                <a:avLst/>
                <a:gdLst>
                  <a:gd name="T0" fmla="*/ 141 w 142"/>
                  <a:gd name="T1" fmla="*/ 100 h 132"/>
                  <a:gd name="T2" fmla="*/ 108 w 142"/>
                  <a:gd name="T3" fmla="*/ 131 h 132"/>
                  <a:gd name="T4" fmla="*/ 0 w 142"/>
                  <a:gd name="T5" fmla="*/ 31 h 132"/>
                  <a:gd name="T6" fmla="*/ 33 w 142"/>
                  <a:gd name="T7" fmla="*/ 0 h 132"/>
                  <a:gd name="T8" fmla="*/ 141 w 142"/>
                  <a:gd name="T9" fmla="*/ 10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32">
                    <a:moveTo>
                      <a:pt x="141" y="100"/>
                    </a:moveTo>
                    <a:lnTo>
                      <a:pt x="108" y="131"/>
                    </a:lnTo>
                    <a:lnTo>
                      <a:pt x="0" y="31"/>
                    </a:lnTo>
                    <a:lnTo>
                      <a:pt x="33" y="0"/>
                    </a:lnTo>
                    <a:lnTo>
                      <a:pt x="141" y="10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25" name="Line 89"/>
              <p:cNvSpPr>
                <a:spLocks noChangeShapeType="1"/>
              </p:cNvSpPr>
              <p:nvPr/>
            </p:nvSpPr>
            <p:spPr bwMode="auto">
              <a:xfrm>
                <a:off x="2763" y="280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1F1A17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26" name="Rectangle 90"/>
              <p:cNvSpPr>
                <a:spLocks noChangeArrowheads="1"/>
              </p:cNvSpPr>
              <p:nvPr/>
            </p:nvSpPr>
            <p:spPr bwMode="auto">
              <a:xfrm>
                <a:off x="410" y="1428"/>
                <a:ext cx="21" cy="1926"/>
              </a:xfrm>
              <a:prstGeom prst="rect">
                <a:avLst/>
              </a:pr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27" name="Rectangle 91"/>
              <p:cNvSpPr>
                <a:spLocks noChangeArrowheads="1"/>
              </p:cNvSpPr>
              <p:nvPr/>
            </p:nvSpPr>
            <p:spPr bwMode="auto">
              <a:xfrm>
                <a:off x="3667" y="2603"/>
                <a:ext cx="75" cy="106"/>
              </a:xfrm>
              <a:prstGeom prst="rect">
                <a:avLst/>
              </a:pr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28" name="Rectangle 92"/>
              <p:cNvSpPr>
                <a:spLocks noChangeArrowheads="1"/>
              </p:cNvSpPr>
              <p:nvPr/>
            </p:nvSpPr>
            <p:spPr bwMode="auto">
              <a:xfrm>
                <a:off x="3669" y="2605"/>
                <a:ext cx="71" cy="102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29" name="Freeform 93"/>
              <p:cNvSpPr>
                <a:spLocks/>
              </p:cNvSpPr>
              <p:nvPr/>
            </p:nvSpPr>
            <p:spPr bwMode="auto">
              <a:xfrm>
                <a:off x="2517" y="3193"/>
                <a:ext cx="136" cy="117"/>
              </a:xfrm>
              <a:custGeom>
                <a:avLst/>
                <a:gdLst>
                  <a:gd name="T0" fmla="*/ 92 w 136"/>
                  <a:gd name="T1" fmla="*/ 116 h 117"/>
                  <a:gd name="T2" fmla="*/ 0 w 136"/>
                  <a:gd name="T3" fmla="*/ 57 h 117"/>
                  <a:gd name="T4" fmla="*/ 43 w 136"/>
                  <a:gd name="T5" fmla="*/ 0 h 117"/>
                  <a:gd name="T6" fmla="*/ 135 w 136"/>
                  <a:gd name="T7" fmla="*/ 59 h 117"/>
                  <a:gd name="T8" fmla="*/ 92 w 136"/>
                  <a:gd name="T9" fmla="*/ 11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7">
                    <a:moveTo>
                      <a:pt x="92" y="116"/>
                    </a:moveTo>
                    <a:lnTo>
                      <a:pt x="0" y="57"/>
                    </a:lnTo>
                    <a:lnTo>
                      <a:pt x="43" y="0"/>
                    </a:lnTo>
                    <a:lnTo>
                      <a:pt x="135" y="59"/>
                    </a:lnTo>
                    <a:lnTo>
                      <a:pt x="92" y="116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0" name="Freeform 94"/>
              <p:cNvSpPr>
                <a:spLocks/>
              </p:cNvSpPr>
              <p:nvPr/>
            </p:nvSpPr>
            <p:spPr bwMode="auto">
              <a:xfrm>
                <a:off x="2517" y="3193"/>
                <a:ext cx="136" cy="117"/>
              </a:xfrm>
              <a:custGeom>
                <a:avLst/>
                <a:gdLst>
                  <a:gd name="T0" fmla="*/ 92 w 136"/>
                  <a:gd name="T1" fmla="*/ 116 h 117"/>
                  <a:gd name="T2" fmla="*/ 0 w 136"/>
                  <a:gd name="T3" fmla="*/ 57 h 117"/>
                  <a:gd name="T4" fmla="*/ 43 w 136"/>
                  <a:gd name="T5" fmla="*/ 0 h 117"/>
                  <a:gd name="T6" fmla="*/ 135 w 136"/>
                  <a:gd name="T7" fmla="*/ 59 h 117"/>
                  <a:gd name="T8" fmla="*/ 92 w 136"/>
                  <a:gd name="T9" fmla="*/ 11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7">
                    <a:moveTo>
                      <a:pt x="92" y="116"/>
                    </a:moveTo>
                    <a:lnTo>
                      <a:pt x="0" y="57"/>
                    </a:lnTo>
                    <a:lnTo>
                      <a:pt x="43" y="0"/>
                    </a:lnTo>
                    <a:lnTo>
                      <a:pt x="135" y="59"/>
                    </a:lnTo>
                    <a:lnTo>
                      <a:pt x="92" y="116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1" name="Freeform 95"/>
              <p:cNvSpPr>
                <a:spLocks/>
              </p:cNvSpPr>
              <p:nvPr/>
            </p:nvSpPr>
            <p:spPr bwMode="auto">
              <a:xfrm>
                <a:off x="2584" y="3102"/>
                <a:ext cx="136" cy="118"/>
              </a:xfrm>
              <a:custGeom>
                <a:avLst/>
                <a:gdLst>
                  <a:gd name="T0" fmla="*/ 93 w 136"/>
                  <a:gd name="T1" fmla="*/ 117 h 118"/>
                  <a:gd name="T2" fmla="*/ 0 w 136"/>
                  <a:gd name="T3" fmla="*/ 58 h 118"/>
                  <a:gd name="T4" fmla="*/ 42 w 136"/>
                  <a:gd name="T5" fmla="*/ 0 h 118"/>
                  <a:gd name="T6" fmla="*/ 135 w 136"/>
                  <a:gd name="T7" fmla="*/ 59 h 118"/>
                  <a:gd name="T8" fmla="*/ 93 w 136"/>
                  <a:gd name="T9" fmla="*/ 11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">
                    <a:moveTo>
                      <a:pt x="93" y="117"/>
                    </a:moveTo>
                    <a:lnTo>
                      <a:pt x="0" y="58"/>
                    </a:lnTo>
                    <a:lnTo>
                      <a:pt x="42" y="0"/>
                    </a:lnTo>
                    <a:lnTo>
                      <a:pt x="135" y="59"/>
                    </a:lnTo>
                    <a:lnTo>
                      <a:pt x="93" y="117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2" name="Freeform 96"/>
              <p:cNvSpPr>
                <a:spLocks/>
              </p:cNvSpPr>
              <p:nvPr/>
            </p:nvSpPr>
            <p:spPr bwMode="auto">
              <a:xfrm>
                <a:off x="2584" y="3102"/>
                <a:ext cx="136" cy="118"/>
              </a:xfrm>
              <a:custGeom>
                <a:avLst/>
                <a:gdLst>
                  <a:gd name="T0" fmla="*/ 93 w 136"/>
                  <a:gd name="T1" fmla="*/ 117 h 118"/>
                  <a:gd name="T2" fmla="*/ 0 w 136"/>
                  <a:gd name="T3" fmla="*/ 58 h 118"/>
                  <a:gd name="T4" fmla="*/ 42 w 136"/>
                  <a:gd name="T5" fmla="*/ 0 h 118"/>
                  <a:gd name="T6" fmla="*/ 135 w 136"/>
                  <a:gd name="T7" fmla="*/ 59 h 118"/>
                  <a:gd name="T8" fmla="*/ 93 w 136"/>
                  <a:gd name="T9" fmla="*/ 11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">
                    <a:moveTo>
                      <a:pt x="93" y="117"/>
                    </a:moveTo>
                    <a:lnTo>
                      <a:pt x="0" y="58"/>
                    </a:lnTo>
                    <a:lnTo>
                      <a:pt x="42" y="0"/>
                    </a:lnTo>
                    <a:lnTo>
                      <a:pt x="135" y="59"/>
                    </a:lnTo>
                    <a:lnTo>
                      <a:pt x="93" y="117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3" name="Freeform 97"/>
              <p:cNvSpPr>
                <a:spLocks/>
              </p:cNvSpPr>
              <p:nvPr/>
            </p:nvSpPr>
            <p:spPr bwMode="auto">
              <a:xfrm>
                <a:off x="2859" y="2572"/>
                <a:ext cx="341" cy="258"/>
              </a:xfrm>
              <a:custGeom>
                <a:avLst/>
                <a:gdLst>
                  <a:gd name="T0" fmla="*/ 340 w 341"/>
                  <a:gd name="T1" fmla="*/ 0 h 258"/>
                  <a:gd name="T2" fmla="*/ 332 w 341"/>
                  <a:gd name="T3" fmla="*/ 168 h 258"/>
                  <a:gd name="T4" fmla="*/ 318 w 341"/>
                  <a:gd name="T5" fmla="*/ 168 h 258"/>
                  <a:gd name="T6" fmla="*/ 305 w 341"/>
                  <a:gd name="T7" fmla="*/ 170 h 258"/>
                  <a:gd name="T8" fmla="*/ 291 w 341"/>
                  <a:gd name="T9" fmla="*/ 172 h 258"/>
                  <a:gd name="T10" fmla="*/ 277 w 341"/>
                  <a:gd name="T11" fmla="*/ 176 h 258"/>
                  <a:gd name="T12" fmla="*/ 264 w 341"/>
                  <a:gd name="T13" fmla="*/ 179 h 258"/>
                  <a:gd name="T14" fmla="*/ 252 w 341"/>
                  <a:gd name="T15" fmla="*/ 184 h 258"/>
                  <a:gd name="T16" fmla="*/ 239 w 341"/>
                  <a:gd name="T17" fmla="*/ 189 h 258"/>
                  <a:gd name="T18" fmla="*/ 228 w 341"/>
                  <a:gd name="T19" fmla="*/ 195 h 258"/>
                  <a:gd name="T20" fmla="*/ 217 w 341"/>
                  <a:gd name="T21" fmla="*/ 201 h 258"/>
                  <a:gd name="T22" fmla="*/ 205 w 341"/>
                  <a:gd name="T23" fmla="*/ 208 h 258"/>
                  <a:gd name="T24" fmla="*/ 195 w 341"/>
                  <a:gd name="T25" fmla="*/ 216 h 258"/>
                  <a:gd name="T26" fmla="*/ 184 w 341"/>
                  <a:gd name="T27" fmla="*/ 224 h 258"/>
                  <a:gd name="T28" fmla="*/ 175 w 341"/>
                  <a:gd name="T29" fmla="*/ 233 h 258"/>
                  <a:gd name="T30" fmla="*/ 166 w 341"/>
                  <a:gd name="T31" fmla="*/ 243 h 258"/>
                  <a:gd name="T32" fmla="*/ 158 w 341"/>
                  <a:gd name="T33" fmla="*/ 253 h 258"/>
                  <a:gd name="T34" fmla="*/ 0 w 341"/>
                  <a:gd name="T35" fmla="*/ 172 h 258"/>
                  <a:gd name="T36" fmla="*/ 14 w 341"/>
                  <a:gd name="T37" fmla="*/ 152 h 258"/>
                  <a:gd name="T38" fmla="*/ 29 w 341"/>
                  <a:gd name="T39" fmla="*/ 135 h 258"/>
                  <a:gd name="T40" fmla="*/ 47 w 341"/>
                  <a:gd name="T41" fmla="*/ 117 h 258"/>
                  <a:gd name="T42" fmla="*/ 64 w 341"/>
                  <a:gd name="T43" fmla="*/ 101 h 258"/>
                  <a:gd name="T44" fmla="*/ 83 w 341"/>
                  <a:gd name="T45" fmla="*/ 86 h 258"/>
                  <a:gd name="T46" fmla="*/ 103 w 341"/>
                  <a:gd name="T47" fmla="*/ 72 h 258"/>
                  <a:gd name="T48" fmla="*/ 123 w 341"/>
                  <a:gd name="T49" fmla="*/ 59 h 258"/>
                  <a:gd name="T50" fmla="*/ 144 w 341"/>
                  <a:gd name="T51" fmla="*/ 47 h 258"/>
                  <a:gd name="T52" fmla="*/ 166 w 341"/>
                  <a:gd name="T53" fmla="*/ 36 h 258"/>
                  <a:gd name="T54" fmla="*/ 189 w 341"/>
                  <a:gd name="T55" fmla="*/ 27 h 258"/>
                  <a:gd name="T56" fmla="*/ 213 w 341"/>
                  <a:gd name="T57" fmla="*/ 19 h 258"/>
                  <a:gd name="T58" fmla="*/ 237 w 341"/>
                  <a:gd name="T59" fmla="*/ 12 h 258"/>
                  <a:gd name="T60" fmla="*/ 262 w 341"/>
                  <a:gd name="T61" fmla="*/ 7 h 258"/>
                  <a:gd name="T62" fmla="*/ 288 w 341"/>
                  <a:gd name="T63" fmla="*/ 4 h 258"/>
                  <a:gd name="T64" fmla="*/ 313 w 341"/>
                  <a:gd name="T65" fmla="*/ 1 h 258"/>
                  <a:gd name="T66" fmla="*/ 340 w 341"/>
                  <a:gd name="T67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1" h="258">
                    <a:moveTo>
                      <a:pt x="340" y="0"/>
                    </a:moveTo>
                    <a:lnTo>
                      <a:pt x="340" y="0"/>
                    </a:lnTo>
                    <a:lnTo>
                      <a:pt x="340" y="168"/>
                    </a:lnTo>
                    <a:lnTo>
                      <a:pt x="332" y="168"/>
                    </a:lnTo>
                    <a:lnTo>
                      <a:pt x="326" y="168"/>
                    </a:lnTo>
                    <a:lnTo>
                      <a:pt x="318" y="168"/>
                    </a:lnTo>
                    <a:lnTo>
                      <a:pt x="312" y="169"/>
                    </a:lnTo>
                    <a:lnTo>
                      <a:pt x="305" y="170"/>
                    </a:lnTo>
                    <a:lnTo>
                      <a:pt x="297" y="171"/>
                    </a:lnTo>
                    <a:lnTo>
                      <a:pt x="291" y="172"/>
                    </a:lnTo>
                    <a:lnTo>
                      <a:pt x="284" y="174"/>
                    </a:lnTo>
                    <a:lnTo>
                      <a:pt x="277" y="176"/>
                    </a:lnTo>
                    <a:lnTo>
                      <a:pt x="271" y="177"/>
                    </a:lnTo>
                    <a:lnTo>
                      <a:pt x="264" y="179"/>
                    </a:lnTo>
                    <a:lnTo>
                      <a:pt x="258" y="182"/>
                    </a:lnTo>
                    <a:lnTo>
                      <a:pt x="252" y="184"/>
                    </a:lnTo>
                    <a:lnTo>
                      <a:pt x="246" y="186"/>
                    </a:lnTo>
                    <a:lnTo>
                      <a:pt x="239" y="189"/>
                    </a:lnTo>
                    <a:lnTo>
                      <a:pt x="234" y="192"/>
                    </a:lnTo>
                    <a:lnTo>
                      <a:pt x="228" y="195"/>
                    </a:lnTo>
                    <a:lnTo>
                      <a:pt x="221" y="198"/>
                    </a:lnTo>
                    <a:lnTo>
                      <a:pt x="217" y="201"/>
                    </a:lnTo>
                    <a:lnTo>
                      <a:pt x="211" y="205"/>
                    </a:lnTo>
                    <a:lnTo>
                      <a:pt x="205" y="208"/>
                    </a:lnTo>
                    <a:lnTo>
                      <a:pt x="199" y="213"/>
                    </a:lnTo>
                    <a:lnTo>
                      <a:pt x="195" y="216"/>
                    </a:lnTo>
                    <a:lnTo>
                      <a:pt x="189" y="220"/>
                    </a:lnTo>
                    <a:lnTo>
                      <a:pt x="184" y="224"/>
                    </a:lnTo>
                    <a:lnTo>
                      <a:pt x="180" y="229"/>
                    </a:lnTo>
                    <a:lnTo>
                      <a:pt x="175" y="233"/>
                    </a:lnTo>
                    <a:lnTo>
                      <a:pt x="170" y="238"/>
                    </a:lnTo>
                    <a:lnTo>
                      <a:pt x="166" y="243"/>
                    </a:lnTo>
                    <a:lnTo>
                      <a:pt x="162" y="247"/>
                    </a:lnTo>
                    <a:lnTo>
                      <a:pt x="158" y="253"/>
                    </a:lnTo>
                    <a:lnTo>
                      <a:pt x="154" y="257"/>
                    </a:lnTo>
                    <a:lnTo>
                      <a:pt x="0" y="172"/>
                    </a:lnTo>
                    <a:lnTo>
                      <a:pt x="8" y="162"/>
                    </a:lnTo>
                    <a:lnTo>
                      <a:pt x="14" y="152"/>
                    </a:lnTo>
                    <a:lnTo>
                      <a:pt x="22" y="144"/>
                    </a:lnTo>
                    <a:lnTo>
                      <a:pt x="29" y="135"/>
                    </a:lnTo>
                    <a:lnTo>
                      <a:pt x="38" y="126"/>
                    </a:lnTo>
                    <a:lnTo>
                      <a:pt x="47" y="117"/>
                    </a:lnTo>
                    <a:lnTo>
                      <a:pt x="55" y="109"/>
                    </a:lnTo>
                    <a:lnTo>
                      <a:pt x="64" y="101"/>
                    </a:lnTo>
                    <a:lnTo>
                      <a:pt x="73" y="93"/>
                    </a:lnTo>
                    <a:lnTo>
                      <a:pt x="83" y="86"/>
                    </a:lnTo>
                    <a:lnTo>
                      <a:pt x="92" y="79"/>
                    </a:lnTo>
                    <a:lnTo>
                      <a:pt x="103" y="72"/>
                    </a:lnTo>
                    <a:lnTo>
                      <a:pt x="112" y="66"/>
                    </a:lnTo>
                    <a:lnTo>
                      <a:pt x="123" y="59"/>
                    </a:lnTo>
                    <a:lnTo>
                      <a:pt x="134" y="52"/>
                    </a:lnTo>
                    <a:lnTo>
                      <a:pt x="144" y="47"/>
                    </a:lnTo>
                    <a:lnTo>
                      <a:pt x="155" y="42"/>
                    </a:lnTo>
                    <a:lnTo>
                      <a:pt x="166" y="36"/>
                    </a:lnTo>
                    <a:lnTo>
                      <a:pt x="178" y="32"/>
                    </a:lnTo>
                    <a:lnTo>
                      <a:pt x="189" y="27"/>
                    </a:lnTo>
                    <a:lnTo>
                      <a:pt x="201" y="23"/>
                    </a:lnTo>
                    <a:lnTo>
                      <a:pt x="213" y="19"/>
                    </a:lnTo>
                    <a:lnTo>
                      <a:pt x="225" y="15"/>
                    </a:lnTo>
                    <a:lnTo>
                      <a:pt x="237" y="12"/>
                    </a:lnTo>
                    <a:lnTo>
                      <a:pt x="250" y="10"/>
                    </a:lnTo>
                    <a:lnTo>
                      <a:pt x="262" y="7"/>
                    </a:lnTo>
                    <a:lnTo>
                      <a:pt x="275" y="5"/>
                    </a:lnTo>
                    <a:lnTo>
                      <a:pt x="288" y="4"/>
                    </a:lnTo>
                    <a:lnTo>
                      <a:pt x="300" y="2"/>
                    </a:lnTo>
                    <a:lnTo>
                      <a:pt x="313" y="1"/>
                    </a:lnTo>
                    <a:lnTo>
                      <a:pt x="327" y="0"/>
                    </a:lnTo>
                    <a:lnTo>
                      <a:pt x="340" y="0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4" name="Freeform 98"/>
              <p:cNvSpPr>
                <a:spLocks/>
              </p:cNvSpPr>
              <p:nvPr/>
            </p:nvSpPr>
            <p:spPr bwMode="auto">
              <a:xfrm>
                <a:off x="2859" y="2572"/>
                <a:ext cx="341" cy="258"/>
              </a:xfrm>
              <a:custGeom>
                <a:avLst/>
                <a:gdLst>
                  <a:gd name="T0" fmla="*/ 340 w 341"/>
                  <a:gd name="T1" fmla="*/ 0 h 258"/>
                  <a:gd name="T2" fmla="*/ 332 w 341"/>
                  <a:gd name="T3" fmla="*/ 168 h 258"/>
                  <a:gd name="T4" fmla="*/ 318 w 341"/>
                  <a:gd name="T5" fmla="*/ 168 h 258"/>
                  <a:gd name="T6" fmla="*/ 305 w 341"/>
                  <a:gd name="T7" fmla="*/ 170 h 258"/>
                  <a:gd name="T8" fmla="*/ 291 w 341"/>
                  <a:gd name="T9" fmla="*/ 172 h 258"/>
                  <a:gd name="T10" fmla="*/ 277 w 341"/>
                  <a:gd name="T11" fmla="*/ 176 h 258"/>
                  <a:gd name="T12" fmla="*/ 264 w 341"/>
                  <a:gd name="T13" fmla="*/ 179 h 258"/>
                  <a:gd name="T14" fmla="*/ 252 w 341"/>
                  <a:gd name="T15" fmla="*/ 184 h 258"/>
                  <a:gd name="T16" fmla="*/ 239 w 341"/>
                  <a:gd name="T17" fmla="*/ 189 h 258"/>
                  <a:gd name="T18" fmla="*/ 228 w 341"/>
                  <a:gd name="T19" fmla="*/ 195 h 258"/>
                  <a:gd name="T20" fmla="*/ 217 w 341"/>
                  <a:gd name="T21" fmla="*/ 201 h 258"/>
                  <a:gd name="T22" fmla="*/ 205 w 341"/>
                  <a:gd name="T23" fmla="*/ 208 h 258"/>
                  <a:gd name="T24" fmla="*/ 195 w 341"/>
                  <a:gd name="T25" fmla="*/ 216 h 258"/>
                  <a:gd name="T26" fmla="*/ 184 w 341"/>
                  <a:gd name="T27" fmla="*/ 224 h 258"/>
                  <a:gd name="T28" fmla="*/ 175 w 341"/>
                  <a:gd name="T29" fmla="*/ 233 h 258"/>
                  <a:gd name="T30" fmla="*/ 166 w 341"/>
                  <a:gd name="T31" fmla="*/ 243 h 258"/>
                  <a:gd name="T32" fmla="*/ 158 w 341"/>
                  <a:gd name="T33" fmla="*/ 253 h 258"/>
                  <a:gd name="T34" fmla="*/ 0 w 341"/>
                  <a:gd name="T35" fmla="*/ 172 h 258"/>
                  <a:gd name="T36" fmla="*/ 14 w 341"/>
                  <a:gd name="T37" fmla="*/ 152 h 258"/>
                  <a:gd name="T38" fmla="*/ 29 w 341"/>
                  <a:gd name="T39" fmla="*/ 135 h 258"/>
                  <a:gd name="T40" fmla="*/ 47 w 341"/>
                  <a:gd name="T41" fmla="*/ 117 h 258"/>
                  <a:gd name="T42" fmla="*/ 64 w 341"/>
                  <a:gd name="T43" fmla="*/ 101 h 258"/>
                  <a:gd name="T44" fmla="*/ 83 w 341"/>
                  <a:gd name="T45" fmla="*/ 86 h 258"/>
                  <a:gd name="T46" fmla="*/ 103 w 341"/>
                  <a:gd name="T47" fmla="*/ 72 h 258"/>
                  <a:gd name="T48" fmla="*/ 123 w 341"/>
                  <a:gd name="T49" fmla="*/ 59 h 258"/>
                  <a:gd name="T50" fmla="*/ 144 w 341"/>
                  <a:gd name="T51" fmla="*/ 47 h 258"/>
                  <a:gd name="T52" fmla="*/ 166 w 341"/>
                  <a:gd name="T53" fmla="*/ 36 h 258"/>
                  <a:gd name="T54" fmla="*/ 189 w 341"/>
                  <a:gd name="T55" fmla="*/ 27 h 258"/>
                  <a:gd name="T56" fmla="*/ 213 w 341"/>
                  <a:gd name="T57" fmla="*/ 19 h 258"/>
                  <a:gd name="T58" fmla="*/ 237 w 341"/>
                  <a:gd name="T59" fmla="*/ 12 h 258"/>
                  <a:gd name="T60" fmla="*/ 262 w 341"/>
                  <a:gd name="T61" fmla="*/ 7 h 258"/>
                  <a:gd name="T62" fmla="*/ 288 w 341"/>
                  <a:gd name="T63" fmla="*/ 4 h 258"/>
                  <a:gd name="T64" fmla="*/ 313 w 341"/>
                  <a:gd name="T65" fmla="*/ 1 h 258"/>
                  <a:gd name="T66" fmla="*/ 340 w 341"/>
                  <a:gd name="T67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1" h="258">
                    <a:moveTo>
                      <a:pt x="340" y="0"/>
                    </a:moveTo>
                    <a:lnTo>
                      <a:pt x="340" y="0"/>
                    </a:lnTo>
                    <a:lnTo>
                      <a:pt x="340" y="168"/>
                    </a:lnTo>
                    <a:lnTo>
                      <a:pt x="332" y="168"/>
                    </a:lnTo>
                    <a:lnTo>
                      <a:pt x="326" y="168"/>
                    </a:lnTo>
                    <a:lnTo>
                      <a:pt x="318" y="168"/>
                    </a:lnTo>
                    <a:lnTo>
                      <a:pt x="312" y="169"/>
                    </a:lnTo>
                    <a:lnTo>
                      <a:pt x="305" y="170"/>
                    </a:lnTo>
                    <a:lnTo>
                      <a:pt x="297" y="171"/>
                    </a:lnTo>
                    <a:lnTo>
                      <a:pt x="291" y="172"/>
                    </a:lnTo>
                    <a:lnTo>
                      <a:pt x="284" y="174"/>
                    </a:lnTo>
                    <a:lnTo>
                      <a:pt x="277" y="176"/>
                    </a:lnTo>
                    <a:lnTo>
                      <a:pt x="271" y="177"/>
                    </a:lnTo>
                    <a:lnTo>
                      <a:pt x="264" y="179"/>
                    </a:lnTo>
                    <a:lnTo>
                      <a:pt x="258" y="182"/>
                    </a:lnTo>
                    <a:lnTo>
                      <a:pt x="252" y="184"/>
                    </a:lnTo>
                    <a:lnTo>
                      <a:pt x="246" y="186"/>
                    </a:lnTo>
                    <a:lnTo>
                      <a:pt x="239" y="189"/>
                    </a:lnTo>
                    <a:lnTo>
                      <a:pt x="234" y="192"/>
                    </a:lnTo>
                    <a:lnTo>
                      <a:pt x="228" y="195"/>
                    </a:lnTo>
                    <a:lnTo>
                      <a:pt x="221" y="198"/>
                    </a:lnTo>
                    <a:lnTo>
                      <a:pt x="217" y="201"/>
                    </a:lnTo>
                    <a:lnTo>
                      <a:pt x="211" y="205"/>
                    </a:lnTo>
                    <a:lnTo>
                      <a:pt x="205" y="208"/>
                    </a:lnTo>
                    <a:lnTo>
                      <a:pt x="199" y="213"/>
                    </a:lnTo>
                    <a:lnTo>
                      <a:pt x="195" y="216"/>
                    </a:lnTo>
                    <a:lnTo>
                      <a:pt x="189" y="220"/>
                    </a:lnTo>
                    <a:lnTo>
                      <a:pt x="184" y="224"/>
                    </a:lnTo>
                    <a:lnTo>
                      <a:pt x="180" y="229"/>
                    </a:lnTo>
                    <a:lnTo>
                      <a:pt x="175" y="233"/>
                    </a:lnTo>
                    <a:lnTo>
                      <a:pt x="170" y="238"/>
                    </a:lnTo>
                    <a:lnTo>
                      <a:pt x="166" y="243"/>
                    </a:lnTo>
                    <a:lnTo>
                      <a:pt x="162" y="247"/>
                    </a:lnTo>
                    <a:lnTo>
                      <a:pt x="158" y="253"/>
                    </a:lnTo>
                    <a:lnTo>
                      <a:pt x="154" y="257"/>
                    </a:lnTo>
                    <a:lnTo>
                      <a:pt x="0" y="172"/>
                    </a:lnTo>
                    <a:lnTo>
                      <a:pt x="8" y="162"/>
                    </a:lnTo>
                    <a:lnTo>
                      <a:pt x="14" y="152"/>
                    </a:lnTo>
                    <a:lnTo>
                      <a:pt x="22" y="144"/>
                    </a:lnTo>
                    <a:lnTo>
                      <a:pt x="29" y="135"/>
                    </a:lnTo>
                    <a:lnTo>
                      <a:pt x="38" y="126"/>
                    </a:lnTo>
                    <a:lnTo>
                      <a:pt x="47" y="117"/>
                    </a:lnTo>
                    <a:lnTo>
                      <a:pt x="55" y="109"/>
                    </a:lnTo>
                    <a:lnTo>
                      <a:pt x="64" y="101"/>
                    </a:lnTo>
                    <a:lnTo>
                      <a:pt x="73" y="93"/>
                    </a:lnTo>
                    <a:lnTo>
                      <a:pt x="83" y="86"/>
                    </a:lnTo>
                    <a:lnTo>
                      <a:pt x="92" y="79"/>
                    </a:lnTo>
                    <a:lnTo>
                      <a:pt x="103" y="72"/>
                    </a:lnTo>
                    <a:lnTo>
                      <a:pt x="112" y="66"/>
                    </a:lnTo>
                    <a:lnTo>
                      <a:pt x="123" y="59"/>
                    </a:lnTo>
                    <a:lnTo>
                      <a:pt x="134" y="52"/>
                    </a:lnTo>
                    <a:lnTo>
                      <a:pt x="144" y="47"/>
                    </a:lnTo>
                    <a:lnTo>
                      <a:pt x="155" y="42"/>
                    </a:lnTo>
                    <a:lnTo>
                      <a:pt x="166" y="36"/>
                    </a:lnTo>
                    <a:lnTo>
                      <a:pt x="178" y="32"/>
                    </a:lnTo>
                    <a:lnTo>
                      <a:pt x="189" y="27"/>
                    </a:lnTo>
                    <a:lnTo>
                      <a:pt x="201" y="23"/>
                    </a:lnTo>
                    <a:lnTo>
                      <a:pt x="213" y="19"/>
                    </a:lnTo>
                    <a:lnTo>
                      <a:pt x="225" y="15"/>
                    </a:lnTo>
                    <a:lnTo>
                      <a:pt x="237" y="12"/>
                    </a:lnTo>
                    <a:lnTo>
                      <a:pt x="250" y="10"/>
                    </a:lnTo>
                    <a:lnTo>
                      <a:pt x="262" y="7"/>
                    </a:lnTo>
                    <a:lnTo>
                      <a:pt x="275" y="5"/>
                    </a:lnTo>
                    <a:lnTo>
                      <a:pt x="288" y="4"/>
                    </a:lnTo>
                    <a:lnTo>
                      <a:pt x="300" y="2"/>
                    </a:lnTo>
                    <a:lnTo>
                      <a:pt x="313" y="1"/>
                    </a:lnTo>
                    <a:lnTo>
                      <a:pt x="327" y="0"/>
                    </a:lnTo>
                    <a:lnTo>
                      <a:pt x="34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5" name="Freeform 99"/>
              <p:cNvSpPr>
                <a:spLocks/>
              </p:cNvSpPr>
              <p:nvPr/>
            </p:nvSpPr>
            <p:spPr bwMode="auto">
              <a:xfrm>
                <a:off x="2049" y="3554"/>
                <a:ext cx="341" cy="258"/>
              </a:xfrm>
              <a:custGeom>
                <a:avLst/>
                <a:gdLst>
                  <a:gd name="T0" fmla="*/ 0 w 341"/>
                  <a:gd name="T1" fmla="*/ 257 h 258"/>
                  <a:gd name="T2" fmla="*/ 7 w 341"/>
                  <a:gd name="T3" fmla="*/ 90 h 258"/>
                  <a:gd name="T4" fmla="*/ 21 w 341"/>
                  <a:gd name="T5" fmla="*/ 89 h 258"/>
                  <a:gd name="T6" fmla="*/ 35 w 341"/>
                  <a:gd name="T7" fmla="*/ 87 h 258"/>
                  <a:gd name="T8" fmla="*/ 48 w 341"/>
                  <a:gd name="T9" fmla="*/ 85 h 258"/>
                  <a:gd name="T10" fmla="*/ 63 w 341"/>
                  <a:gd name="T11" fmla="*/ 82 h 258"/>
                  <a:gd name="T12" fmla="*/ 75 w 341"/>
                  <a:gd name="T13" fmla="*/ 78 h 258"/>
                  <a:gd name="T14" fmla="*/ 87 w 341"/>
                  <a:gd name="T15" fmla="*/ 74 h 258"/>
                  <a:gd name="T16" fmla="*/ 101 w 341"/>
                  <a:gd name="T17" fmla="*/ 68 h 258"/>
                  <a:gd name="T18" fmla="*/ 112 w 341"/>
                  <a:gd name="T19" fmla="*/ 62 h 258"/>
                  <a:gd name="T20" fmla="*/ 123 w 341"/>
                  <a:gd name="T21" fmla="*/ 56 h 258"/>
                  <a:gd name="T22" fmla="*/ 135 w 341"/>
                  <a:gd name="T23" fmla="*/ 49 h 258"/>
                  <a:gd name="T24" fmla="*/ 145 w 341"/>
                  <a:gd name="T25" fmla="*/ 41 h 258"/>
                  <a:gd name="T26" fmla="*/ 156 w 341"/>
                  <a:gd name="T27" fmla="*/ 33 h 258"/>
                  <a:gd name="T28" fmla="*/ 165 w 341"/>
                  <a:gd name="T29" fmla="*/ 24 h 258"/>
                  <a:gd name="T30" fmla="*/ 174 w 341"/>
                  <a:gd name="T31" fmla="*/ 14 h 258"/>
                  <a:gd name="T32" fmla="*/ 182 w 341"/>
                  <a:gd name="T33" fmla="*/ 5 h 258"/>
                  <a:gd name="T34" fmla="*/ 340 w 341"/>
                  <a:gd name="T35" fmla="*/ 85 h 258"/>
                  <a:gd name="T36" fmla="*/ 326 w 341"/>
                  <a:gd name="T37" fmla="*/ 105 h 258"/>
                  <a:gd name="T38" fmla="*/ 311 w 341"/>
                  <a:gd name="T39" fmla="*/ 122 h 258"/>
                  <a:gd name="T40" fmla="*/ 294 w 341"/>
                  <a:gd name="T41" fmla="*/ 140 h 258"/>
                  <a:gd name="T42" fmla="*/ 276 w 341"/>
                  <a:gd name="T43" fmla="*/ 156 h 258"/>
                  <a:gd name="T44" fmla="*/ 257 w 341"/>
                  <a:gd name="T45" fmla="*/ 171 h 258"/>
                  <a:gd name="T46" fmla="*/ 237 w 341"/>
                  <a:gd name="T47" fmla="*/ 185 h 258"/>
                  <a:gd name="T48" fmla="*/ 218 w 341"/>
                  <a:gd name="T49" fmla="*/ 199 h 258"/>
                  <a:gd name="T50" fmla="*/ 196 w 341"/>
                  <a:gd name="T51" fmla="*/ 210 h 258"/>
                  <a:gd name="T52" fmla="*/ 174 w 341"/>
                  <a:gd name="T53" fmla="*/ 221 h 258"/>
                  <a:gd name="T54" fmla="*/ 151 w 341"/>
                  <a:gd name="T55" fmla="*/ 230 h 258"/>
                  <a:gd name="T56" fmla="*/ 127 w 341"/>
                  <a:gd name="T57" fmla="*/ 238 h 258"/>
                  <a:gd name="T58" fmla="*/ 103 w 341"/>
                  <a:gd name="T59" fmla="*/ 245 h 258"/>
                  <a:gd name="T60" fmla="*/ 78 w 341"/>
                  <a:gd name="T61" fmla="*/ 250 h 258"/>
                  <a:gd name="T62" fmla="*/ 52 w 341"/>
                  <a:gd name="T63" fmla="*/ 254 h 258"/>
                  <a:gd name="T64" fmla="*/ 27 w 341"/>
                  <a:gd name="T65" fmla="*/ 256 h 258"/>
                  <a:gd name="T66" fmla="*/ 0 w 341"/>
                  <a:gd name="T67" fmla="*/ 25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1" h="258">
                    <a:moveTo>
                      <a:pt x="0" y="257"/>
                    </a:moveTo>
                    <a:lnTo>
                      <a:pt x="0" y="257"/>
                    </a:lnTo>
                    <a:lnTo>
                      <a:pt x="0" y="90"/>
                    </a:lnTo>
                    <a:lnTo>
                      <a:pt x="7" y="90"/>
                    </a:lnTo>
                    <a:lnTo>
                      <a:pt x="14" y="90"/>
                    </a:lnTo>
                    <a:lnTo>
                      <a:pt x="21" y="89"/>
                    </a:lnTo>
                    <a:lnTo>
                      <a:pt x="28" y="88"/>
                    </a:lnTo>
                    <a:lnTo>
                      <a:pt x="35" y="87"/>
                    </a:lnTo>
                    <a:lnTo>
                      <a:pt x="42" y="86"/>
                    </a:lnTo>
                    <a:lnTo>
                      <a:pt x="48" y="85"/>
                    </a:lnTo>
                    <a:lnTo>
                      <a:pt x="56" y="83"/>
                    </a:lnTo>
                    <a:lnTo>
                      <a:pt x="63" y="82"/>
                    </a:lnTo>
                    <a:lnTo>
                      <a:pt x="68" y="80"/>
                    </a:lnTo>
                    <a:lnTo>
                      <a:pt x="75" y="78"/>
                    </a:lnTo>
                    <a:lnTo>
                      <a:pt x="82" y="75"/>
                    </a:lnTo>
                    <a:lnTo>
                      <a:pt x="87" y="74"/>
                    </a:lnTo>
                    <a:lnTo>
                      <a:pt x="94" y="71"/>
                    </a:lnTo>
                    <a:lnTo>
                      <a:pt x="101" y="68"/>
                    </a:lnTo>
                    <a:lnTo>
                      <a:pt x="106" y="66"/>
                    </a:lnTo>
                    <a:lnTo>
                      <a:pt x="112" y="62"/>
                    </a:lnTo>
                    <a:lnTo>
                      <a:pt x="118" y="59"/>
                    </a:lnTo>
                    <a:lnTo>
                      <a:pt x="123" y="56"/>
                    </a:lnTo>
                    <a:lnTo>
                      <a:pt x="129" y="52"/>
                    </a:lnTo>
                    <a:lnTo>
                      <a:pt x="135" y="49"/>
                    </a:lnTo>
                    <a:lnTo>
                      <a:pt x="141" y="44"/>
                    </a:lnTo>
                    <a:lnTo>
                      <a:pt x="145" y="41"/>
                    </a:lnTo>
                    <a:lnTo>
                      <a:pt x="150" y="37"/>
                    </a:lnTo>
                    <a:lnTo>
                      <a:pt x="156" y="33"/>
                    </a:lnTo>
                    <a:lnTo>
                      <a:pt x="161" y="28"/>
                    </a:lnTo>
                    <a:lnTo>
                      <a:pt x="165" y="24"/>
                    </a:lnTo>
                    <a:lnTo>
                      <a:pt x="169" y="20"/>
                    </a:lnTo>
                    <a:lnTo>
                      <a:pt x="174" y="14"/>
                    </a:lnTo>
                    <a:lnTo>
                      <a:pt x="179" y="10"/>
                    </a:lnTo>
                    <a:lnTo>
                      <a:pt x="182" y="5"/>
                    </a:lnTo>
                    <a:lnTo>
                      <a:pt x="186" y="0"/>
                    </a:lnTo>
                    <a:lnTo>
                      <a:pt x="340" y="85"/>
                    </a:lnTo>
                    <a:lnTo>
                      <a:pt x="333" y="95"/>
                    </a:lnTo>
                    <a:lnTo>
                      <a:pt x="326" y="105"/>
                    </a:lnTo>
                    <a:lnTo>
                      <a:pt x="318" y="113"/>
                    </a:lnTo>
                    <a:lnTo>
                      <a:pt x="311" y="122"/>
                    </a:lnTo>
                    <a:lnTo>
                      <a:pt x="302" y="131"/>
                    </a:lnTo>
                    <a:lnTo>
                      <a:pt x="294" y="140"/>
                    </a:lnTo>
                    <a:lnTo>
                      <a:pt x="285" y="148"/>
                    </a:lnTo>
                    <a:lnTo>
                      <a:pt x="276" y="156"/>
                    </a:lnTo>
                    <a:lnTo>
                      <a:pt x="267" y="164"/>
                    </a:lnTo>
                    <a:lnTo>
                      <a:pt x="257" y="171"/>
                    </a:lnTo>
                    <a:lnTo>
                      <a:pt x="248" y="178"/>
                    </a:lnTo>
                    <a:lnTo>
                      <a:pt x="237" y="185"/>
                    </a:lnTo>
                    <a:lnTo>
                      <a:pt x="228" y="192"/>
                    </a:lnTo>
                    <a:lnTo>
                      <a:pt x="218" y="199"/>
                    </a:lnTo>
                    <a:lnTo>
                      <a:pt x="206" y="205"/>
                    </a:lnTo>
                    <a:lnTo>
                      <a:pt x="196" y="210"/>
                    </a:lnTo>
                    <a:lnTo>
                      <a:pt x="185" y="215"/>
                    </a:lnTo>
                    <a:lnTo>
                      <a:pt x="174" y="221"/>
                    </a:lnTo>
                    <a:lnTo>
                      <a:pt x="162" y="225"/>
                    </a:lnTo>
                    <a:lnTo>
                      <a:pt x="151" y="230"/>
                    </a:lnTo>
                    <a:lnTo>
                      <a:pt x="139" y="234"/>
                    </a:lnTo>
                    <a:lnTo>
                      <a:pt x="127" y="238"/>
                    </a:lnTo>
                    <a:lnTo>
                      <a:pt x="115" y="242"/>
                    </a:lnTo>
                    <a:lnTo>
                      <a:pt x="103" y="245"/>
                    </a:lnTo>
                    <a:lnTo>
                      <a:pt x="90" y="247"/>
                    </a:lnTo>
                    <a:lnTo>
                      <a:pt x="78" y="250"/>
                    </a:lnTo>
                    <a:lnTo>
                      <a:pt x="66" y="252"/>
                    </a:lnTo>
                    <a:lnTo>
                      <a:pt x="52" y="254"/>
                    </a:lnTo>
                    <a:lnTo>
                      <a:pt x="39" y="255"/>
                    </a:lnTo>
                    <a:lnTo>
                      <a:pt x="27" y="256"/>
                    </a:lnTo>
                    <a:lnTo>
                      <a:pt x="13" y="257"/>
                    </a:lnTo>
                    <a:lnTo>
                      <a:pt x="0" y="257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6" name="Freeform 100"/>
              <p:cNvSpPr>
                <a:spLocks/>
              </p:cNvSpPr>
              <p:nvPr/>
            </p:nvSpPr>
            <p:spPr bwMode="auto">
              <a:xfrm>
                <a:off x="2049" y="3554"/>
                <a:ext cx="341" cy="258"/>
              </a:xfrm>
              <a:custGeom>
                <a:avLst/>
                <a:gdLst>
                  <a:gd name="T0" fmla="*/ 0 w 341"/>
                  <a:gd name="T1" fmla="*/ 257 h 258"/>
                  <a:gd name="T2" fmla="*/ 7 w 341"/>
                  <a:gd name="T3" fmla="*/ 90 h 258"/>
                  <a:gd name="T4" fmla="*/ 21 w 341"/>
                  <a:gd name="T5" fmla="*/ 89 h 258"/>
                  <a:gd name="T6" fmla="*/ 35 w 341"/>
                  <a:gd name="T7" fmla="*/ 87 h 258"/>
                  <a:gd name="T8" fmla="*/ 48 w 341"/>
                  <a:gd name="T9" fmla="*/ 85 h 258"/>
                  <a:gd name="T10" fmla="*/ 63 w 341"/>
                  <a:gd name="T11" fmla="*/ 82 h 258"/>
                  <a:gd name="T12" fmla="*/ 75 w 341"/>
                  <a:gd name="T13" fmla="*/ 78 h 258"/>
                  <a:gd name="T14" fmla="*/ 87 w 341"/>
                  <a:gd name="T15" fmla="*/ 74 h 258"/>
                  <a:gd name="T16" fmla="*/ 101 w 341"/>
                  <a:gd name="T17" fmla="*/ 68 h 258"/>
                  <a:gd name="T18" fmla="*/ 112 w 341"/>
                  <a:gd name="T19" fmla="*/ 62 h 258"/>
                  <a:gd name="T20" fmla="*/ 123 w 341"/>
                  <a:gd name="T21" fmla="*/ 56 h 258"/>
                  <a:gd name="T22" fmla="*/ 135 w 341"/>
                  <a:gd name="T23" fmla="*/ 49 h 258"/>
                  <a:gd name="T24" fmla="*/ 145 w 341"/>
                  <a:gd name="T25" fmla="*/ 41 h 258"/>
                  <a:gd name="T26" fmla="*/ 156 w 341"/>
                  <a:gd name="T27" fmla="*/ 33 h 258"/>
                  <a:gd name="T28" fmla="*/ 165 w 341"/>
                  <a:gd name="T29" fmla="*/ 24 h 258"/>
                  <a:gd name="T30" fmla="*/ 174 w 341"/>
                  <a:gd name="T31" fmla="*/ 14 h 258"/>
                  <a:gd name="T32" fmla="*/ 182 w 341"/>
                  <a:gd name="T33" fmla="*/ 5 h 258"/>
                  <a:gd name="T34" fmla="*/ 340 w 341"/>
                  <a:gd name="T35" fmla="*/ 85 h 258"/>
                  <a:gd name="T36" fmla="*/ 326 w 341"/>
                  <a:gd name="T37" fmla="*/ 105 h 258"/>
                  <a:gd name="T38" fmla="*/ 311 w 341"/>
                  <a:gd name="T39" fmla="*/ 122 h 258"/>
                  <a:gd name="T40" fmla="*/ 294 w 341"/>
                  <a:gd name="T41" fmla="*/ 140 h 258"/>
                  <a:gd name="T42" fmla="*/ 276 w 341"/>
                  <a:gd name="T43" fmla="*/ 156 h 258"/>
                  <a:gd name="T44" fmla="*/ 257 w 341"/>
                  <a:gd name="T45" fmla="*/ 171 h 258"/>
                  <a:gd name="T46" fmla="*/ 237 w 341"/>
                  <a:gd name="T47" fmla="*/ 185 h 258"/>
                  <a:gd name="T48" fmla="*/ 218 w 341"/>
                  <a:gd name="T49" fmla="*/ 199 h 258"/>
                  <a:gd name="T50" fmla="*/ 196 w 341"/>
                  <a:gd name="T51" fmla="*/ 210 h 258"/>
                  <a:gd name="T52" fmla="*/ 174 w 341"/>
                  <a:gd name="T53" fmla="*/ 221 h 258"/>
                  <a:gd name="T54" fmla="*/ 151 w 341"/>
                  <a:gd name="T55" fmla="*/ 230 h 258"/>
                  <a:gd name="T56" fmla="*/ 127 w 341"/>
                  <a:gd name="T57" fmla="*/ 238 h 258"/>
                  <a:gd name="T58" fmla="*/ 103 w 341"/>
                  <a:gd name="T59" fmla="*/ 245 h 258"/>
                  <a:gd name="T60" fmla="*/ 78 w 341"/>
                  <a:gd name="T61" fmla="*/ 250 h 258"/>
                  <a:gd name="T62" fmla="*/ 52 w 341"/>
                  <a:gd name="T63" fmla="*/ 254 h 258"/>
                  <a:gd name="T64" fmla="*/ 27 w 341"/>
                  <a:gd name="T65" fmla="*/ 256 h 258"/>
                  <a:gd name="T66" fmla="*/ 0 w 341"/>
                  <a:gd name="T67" fmla="*/ 25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1" h="258">
                    <a:moveTo>
                      <a:pt x="0" y="257"/>
                    </a:moveTo>
                    <a:lnTo>
                      <a:pt x="0" y="257"/>
                    </a:lnTo>
                    <a:lnTo>
                      <a:pt x="0" y="90"/>
                    </a:lnTo>
                    <a:lnTo>
                      <a:pt x="7" y="90"/>
                    </a:lnTo>
                    <a:lnTo>
                      <a:pt x="14" y="90"/>
                    </a:lnTo>
                    <a:lnTo>
                      <a:pt x="21" y="89"/>
                    </a:lnTo>
                    <a:lnTo>
                      <a:pt x="28" y="88"/>
                    </a:lnTo>
                    <a:lnTo>
                      <a:pt x="35" y="87"/>
                    </a:lnTo>
                    <a:lnTo>
                      <a:pt x="42" y="86"/>
                    </a:lnTo>
                    <a:lnTo>
                      <a:pt x="48" y="85"/>
                    </a:lnTo>
                    <a:lnTo>
                      <a:pt x="56" y="83"/>
                    </a:lnTo>
                    <a:lnTo>
                      <a:pt x="63" y="82"/>
                    </a:lnTo>
                    <a:lnTo>
                      <a:pt x="68" y="80"/>
                    </a:lnTo>
                    <a:lnTo>
                      <a:pt x="75" y="78"/>
                    </a:lnTo>
                    <a:lnTo>
                      <a:pt x="82" y="75"/>
                    </a:lnTo>
                    <a:lnTo>
                      <a:pt x="87" y="74"/>
                    </a:lnTo>
                    <a:lnTo>
                      <a:pt x="94" y="71"/>
                    </a:lnTo>
                    <a:lnTo>
                      <a:pt x="101" y="68"/>
                    </a:lnTo>
                    <a:lnTo>
                      <a:pt x="106" y="66"/>
                    </a:lnTo>
                    <a:lnTo>
                      <a:pt x="112" y="62"/>
                    </a:lnTo>
                    <a:lnTo>
                      <a:pt x="118" y="59"/>
                    </a:lnTo>
                    <a:lnTo>
                      <a:pt x="123" y="56"/>
                    </a:lnTo>
                    <a:lnTo>
                      <a:pt x="129" y="52"/>
                    </a:lnTo>
                    <a:lnTo>
                      <a:pt x="135" y="49"/>
                    </a:lnTo>
                    <a:lnTo>
                      <a:pt x="141" y="44"/>
                    </a:lnTo>
                    <a:lnTo>
                      <a:pt x="145" y="41"/>
                    </a:lnTo>
                    <a:lnTo>
                      <a:pt x="150" y="37"/>
                    </a:lnTo>
                    <a:lnTo>
                      <a:pt x="156" y="33"/>
                    </a:lnTo>
                    <a:lnTo>
                      <a:pt x="161" y="28"/>
                    </a:lnTo>
                    <a:lnTo>
                      <a:pt x="165" y="24"/>
                    </a:lnTo>
                    <a:lnTo>
                      <a:pt x="169" y="20"/>
                    </a:lnTo>
                    <a:lnTo>
                      <a:pt x="174" y="14"/>
                    </a:lnTo>
                    <a:lnTo>
                      <a:pt x="179" y="10"/>
                    </a:lnTo>
                    <a:lnTo>
                      <a:pt x="182" y="5"/>
                    </a:lnTo>
                    <a:lnTo>
                      <a:pt x="186" y="0"/>
                    </a:lnTo>
                    <a:lnTo>
                      <a:pt x="340" y="85"/>
                    </a:lnTo>
                    <a:lnTo>
                      <a:pt x="333" y="95"/>
                    </a:lnTo>
                    <a:lnTo>
                      <a:pt x="326" y="105"/>
                    </a:lnTo>
                    <a:lnTo>
                      <a:pt x="318" y="113"/>
                    </a:lnTo>
                    <a:lnTo>
                      <a:pt x="311" y="122"/>
                    </a:lnTo>
                    <a:lnTo>
                      <a:pt x="302" y="131"/>
                    </a:lnTo>
                    <a:lnTo>
                      <a:pt x="294" y="140"/>
                    </a:lnTo>
                    <a:lnTo>
                      <a:pt x="285" y="148"/>
                    </a:lnTo>
                    <a:lnTo>
                      <a:pt x="276" y="156"/>
                    </a:lnTo>
                    <a:lnTo>
                      <a:pt x="267" y="164"/>
                    </a:lnTo>
                    <a:lnTo>
                      <a:pt x="257" y="171"/>
                    </a:lnTo>
                    <a:lnTo>
                      <a:pt x="248" y="178"/>
                    </a:lnTo>
                    <a:lnTo>
                      <a:pt x="237" y="185"/>
                    </a:lnTo>
                    <a:lnTo>
                      <a:pt x="228" y="192"/>
                    </a:lnTo>
                    <a:lnTo>
                      <a:pt x="218" y="199"/>
                    </a:lnTo>
                    <a:lnTo>
                      <a:pt x="206" y="205"/>
                    </a:lnTo>
                    <a:lnTo>
                      <a:pt x="196" y="210"/>
                    </a:lnTo>
                    <a:lnTo>
                      <a:pt x="185" y="215"/>
                    </a:lnTo>
                    <a:lnTo>
                      <a:pt x="174" y="221"/>
                    </a:lnTo>
                    <a:lnTo>
                      <a:pt x="162" y="225"/>
                    </a:lnTo>
                    <a:lnTo>
                      <a:pt x="151" y="230"/>
                    </a:lnTo>
                    <a:lnTo>
                      <a:pt x="139" y="234"/>
                    </a:lnTo>
                    <a:lnTo>
                      <a:pt x="127" y="238"/>
                    </a:lnTo>
                    <a:lnTo>
                      <a:pt x="115" y="242"/>
                    </a:lnTo>
                    <a:lnTo>
                      <a:pt x="103" y="245"/>
                    </a:lnTo>
                    <a:lnTo>
                      <a:pt x="90" y="247"/>
                    </a:lnTo>
                    <a:lnTo>
                      <a:pt x="78" y="250"/>
                    </a:lnTo>
                    <a:lnTo>
                      <a:pt x="66" y="252"/>
                    </a:lnTo>
                    <a:lnTo>
                      <a:pt x="52" y="254"/>
                    </a:lnTo>
                    <a:lnTo>
                      <a:pt x="39" y="255"/>
                    </a:lnTo>
                    <a:lnTo>
                      <a:pt x="27" y="256"/>
                    </a:lnTo>
                    <a:lnTo>
                      <a:pt x="13" y="257"/>
                    </a:lnTo>
                    <a:lnTo>
                      <a:pt x="0" y="257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7" name="Freeform 101"/>
              <p:cNvSpPr>
                <a:spLocks/>
              </p:cNvSpPr>
              <p:nvPr/>
            </p:nvSpPr>
            <p:spPr bwMode="auto">
              <a:xfrm>
                <a:off x="4461" y="2517"/>
                <a:ext cx="626" cy="584"/>
              </a:xfrm>
              <a:custGeom>
                <a:avLst/>
                <a:gdLst>
                  <a:gd name="T0" fmla="*/ 14 w 626"/>
                  <a:gd name="T1" fmla="*/ 281 h 584"/>
                  <a:gd name="T2" fmla="*/ 47 w 626"/>
                  <a:gd name="T3" fmla="*/ 287 h 584"/>
                  <a:gd name="T4" fmla="*/ 77 w 626"/>
                  <a:gd name="T5" fmla="*/ 293 h 584"/>
                  <a:gd name="T6" fmla="*/ 107 w 626"/>
                  <a:gd name="T7" fmla="*/ 305 h 584"/>
                  <a:gd name="T8" fmla="*/ 135 w 626"/>
                  <a:gd name="T9" fmla="*/ 317 h 584"/>
                  <a:gd name="T10" fmla="*/ 162 w 626"/>
                  <a:gd name="T11" fmla="*/ 331 h 584"/>
                  <a:gd name="T12" fmla="*/ 185 w 626"/>
                  <a:gd name="T13" fmla="*/ 347 h 584"/>
                  <a:gd name="T14" fmla="*/ 211 w 626"/>
                  <a:gd name="T15" fmla="*/ 367 h 584"/>
                  <a:gd name="T16" fmla="*/ 232 w 626"/>
                  <a:gd name="T17" fmla="*/ 386 h 584"/>
                  <a:gd name="T18" fmla="*/ 250 w 626"/>
                  <a:gd name="T19" fmla="*/ 409 h 584"/>
                  <a:gd name="T20" fmla="*/ 269 w 626"/>
                  <a:gd name="T21" fmla="*/ 432 h 584"/>
                  <a:gd name="T22" fmla="*/ 285 w 626"/>
                  <a:gd name="T23" fmla="*/ 458 h 584"/>
                  <a:gd name="T24" fmla="*/ 299 w 626"/>
                  <a:gd name="T25" fmla="*/ 484 h 584"/>
                  <a:gd name="T26" fmla="*/ 308 w 626"/>
                  <a:gd name="T27" fmla="*/ 510 h 584"/>
                  <a:gd name="T28" fmla="*/ 317 w 626"/>
                  <a:gd name="T29" fmla="*/ 540 h 584"/>
                  <a:gd name="T30" fmla="*/ 324 w 626"/>
                  <a:gd name="T31" fmla="*/ 568 h 584"/>
                  <a:gd name="T32" fmla="*/ 625 w 626"/>
                  <a:gd name="T33" fmla="*/ 583 h 584"/>
                  <a:gd name="T34" fmla="*/ 623 w 626"/>
                  <a:gd name="T35" fmla="*/ 544 h 584"/>
                  <a:gd name="T36" fmla="*/ 618 w 626"/>
                  <a:gd name="T37" fmla="*/ 486 h 584"/>
                  <a:gd name="T38" fmla="*/ 604 w 626"/>
                  <a:gd name="T39" fmla="*/ 430 h 584"/>
                  <a:gd name="T40" fmla="*/ 588 w 626"/>
                  <a:gd name="T41" fmla="*/ 376 h 584"/>
                  <a:gd name="T42" fmla="*/ 562 w 626"/>
                  <a:gd name="T43" fmla="*/ 326 h 584"/>
                  <a:gd name="T44" fmla="*/ 535 w 626"/>
                  <a:gd name="T45" fmla="*/ 276 h 584"/>
                  <a:gd name="T46" fmla="*/ 503 w 626"/>
                  <a:gd name="T47" fmla="*/ 231 h 584"/>
                  <a:gd name="T48" fmla="*/ 465 w 626"/>
                  <a:gd name="T49" fmla="*/ 188 h 584"/>
                  <a:gd name="T50" fmla="*/ 424 w 626"/>
                  <a:gd name="T51" fmla="*/ 149 h 584"/>
                  <a:gd name="T52" fmla="*/ 377 w 626"/>
                  <a:gd name="T53" fmla="*/ 114 h 584"/>
                  <a:gd name="T54" fmla="*/ 327 w 626"/>
                  <a:gd name="T55" fmla="*/ 84 h 584"/>
                  <a:gd name="T56" fmla="*/ 275 w 626"/>
                  <a:gd name="T57" fmla="*/ 56 h 584"/>
                  <a:gd name="T58" fmla="*/ 220 w 626"/>
                  <a:gd name="T59" fmla="*/ 35 h 584"/>
                  <a:gd name="T60" fmla="*/ 162 w 626"/>
                  <a:gd name="T61" fmla="*/ 19 h 584"/>
                  <a:gd name="T62" fmla="*/ 104 w 626"/>
                  <a:gd name="T63" fmla="*/ 6 h 584"/>
                  <a:gd name="T64" fmla="*/ 42 w 626"/>
                  <a:gd name="T65" fmla="*/ 0 h 584"/>
                  <a:gd name="T66" fmla="*/ 0 w 626"/>
                  <a:gd name="T67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6" h="584">
                    <a:moveTo>
                      <a:pt x="0" y="278"/>
                    </a:moveTo>
                    <a:lnTo>
                      <a:pt x="14" y="281"/>
                    </a:lnTo>
                    <a:lnTo>
                      <a:pt x="30" y="283"/>
                    </a:lnTo>
                    <a:lnTo>
                      <a:pt x="47" y="287"/>
                    </a:lnTo>
                    <a:lnTo>
                      <a:pt x="61" y="290"/>
                    </a:lnTo>
                    <a:lnTo>
                      <a:pt x="77" y="293"/>
                    </a:lnTo>
                    <a:lnTo>
                      <a:pt x="93" y="298"/>
                    </a:lnTo>
                    <a:lnTo>
                      <a:pt x="107" y="305"/>
                    </a:lnTo>
                    <a:lnTo>
                      <a:pt x="121" y="311"/>
                    </a:lnTo>
                    <a:lnTo>
                      <a:pt x="135" y="317"/>
                    </a:lnTo>
                    <a:lnTo>
                      <a:pt x="148" y="324"/>
                    </a:lnTo>
                    <a:lnTo>
                      <a:pt x="162" y="331"/>
                    </a:lnTo>
                    <a:lnTo>
                      <a:pt x="174" y="339"/>
                    </a:lnTo>
                    <a:lnTo>
                      <a:pt x="185" y="347"/>
                    </a:lnTo>
                    <a:lnTo>
                      <a:pt x="199" y="356"/>
                    </a:lnTo>
                    <a:lnTo>
                      <a:pt x="211" y="367"/>
                    </a:lnTo>
                    <a:lnTo>
                      <a:pt x="220" y="376"/>
                    </a:lnTo>
                    <a:lnTo>
                      <a:pt x="232" y="386"/>
                    </a:lnTo>
                    <a:lnTo>
                      <a:pt x="241" y="397"/>
                    </a:lnTo>
                    <a:lnTo>
                      <a:pt x="250" y="409"/>
                    </a:lnTo>
                    <a:lnTo>
                      <a:pt x="259" y="421"/>
                    </a:lnTo>
                    <a:lnTo>
                      <a:pt x="269" y="432"/>
                    </a:lnTo>
                    <a:lnTo>
                      <a:pt x="278" y="445"/>
                    </a:lnTo>
                    <a:lnTo>
                      <a:pt x="285" y="458"/>
                    </a:lnTo>
                    <a:lnTo>
                      <a:pt x="292" y="469"/>
                    </a:lnTo>
                    <a:lnTo>
                      <a:pt x="299" y="484"/>
                    </a:lnTo>
                    <a:lnTo>
                      <a:pt x="304" y="496"/>
                    </a:lnTo>
                    <a:lnTo>
                      <a:pt x="308" y="510"/>
                    </a:lnTo>
                    <a:lnTo>
                      <a:pt x="313" y="525"/>
                    </a:lnTo>
                    <a:lnTo>
                      <a:pt x="317" y="540"/>
                    </a:lnTo>
                    <a:lnTo>
                      <a:pt x="322" y="553"/>
                    </a:lnTo>
                    <a:lnTo>
                      <a:pt x="324" y="568"/>
                    </a:lnTo>
                    <a:lnTo>
                      <a:pt x="324" y="583"/>
                    </a:lnTo>
                    <a:lnTo>
                      <a:pt x="625" y="583"/>
                    </a:lnTo>
                    <a:lnTo>
                      <a:pt x="625" y="574"/>
                    </a:lnTo>
                    <a:lnTo>
                      <a:pt x="623" y="544"/>
                    </a:lnTo>
                    <a:lnTo>
                      <a:pt x="620" y="514"/>
                    </a:lnTo>
                    <a:lnTo>
                      <a:pt x="618" y="486"/>
                    </a:lnTo>
                    <a:lnTo>
                      <a:pt x="611" y="458"/>
                    </a:lnTo>
                    <a:lnTo>
                      <a:pt x="604" y="430"/>
                    </a:lnTo>
                    <a:lnTo>
                      <a:pt x="598" y="404"/>
                    </a:lnTo>
                    <a:lnTo>
                      <a:pt x="588" y="376"/>
                    </a:lnTo>
                    <a:lnTo>
                      <a:pt x="577" y="352"/>
                    </a:lnTo>
                    <a:lnTo>
                      <a:pt x="562" y="326"/>
                    </a:lnTo>
                    <a:lnTo>
                      <a:pt x="551" y="300"/>
                    </a:lnTo>
                    <a:lnTo>
                      <a:pt x="535" y="276"/>
                    </a:lnTo>
                    <a:lnTo>
                      <a:pt x="519" y="253"/>
                    </a:lnTo>
                    <a:lnTo>
                      <a:pt x="503" y="231"/>
                    </a:lnTo>
                    <a:lnTo>
                      <a:pt x="484" y="209"/>
                    </a:lnTo>
                    <a:lnTo>
                      <a:pt x="465" y="188"/>
                    </a:lnTo>
                    <a:lnTo>
                      <a:pt x="445" y="168"/>
                    </a:lnTo>
                    <a:lnTo>
                      <a:pt x="424" y="149"/>
                    </a:lnTo>
                    <a:lnTo>
                      <a:pt x="401" y="132"/>
                    </a:lnTo>
                    <a:lnTo>
                      <a:pt x="377" y="114"/>
                    </a:lnTo>
                    <a:lnTo>
                      <a:pt x="352" y="99"/>
                    </a:lnTo>
                    <a:lnTo>
                      <a:pt x="327" y="84"/>
                    </a:lnTo>
                    <a:lnTo>
                      <a:pt x="301" y="69"/>
                    </a:lnTo>
                    <a:lnTo>
                      <a:pt x="275" y="56"/>
                    </a:lnTo>
                    <a:lnTo>
                      <a:pt x="248" y="45"/>
                    </a:lnTo>
                    <a:lnTo>
                      <a:pt x="220" y="35"/>
                    </a:lnTo>
                    <a:lnTo>
                      <a:pt x="193" y="26"/>
                    </a:lnTo>
                    <a:lnTo>
                      <a:pt x="162" y="19"/>
                    </a:lnTo>
                    <a:lnTo>
                      <a:pt x="132" y="11"/>
                    </a:lnTo>
                    <a:lnTo>
                      <a:pt x="104" y="6"/>
                    </a:lnTo>
                    <a:lnTo>
                      <a:pt x="72" y="4"/>
                    </a:lnTo>
                    <a:lnTo>
                      <a:pt x="42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278"/>
                    </a:lnTo>
                  </a:path>
                </a:pathLst>
              </a:custGeom>
              <a:solidFill>
                <a:srgbClr val="8F9E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8" name="Freeform 102"/>
              <p:cNvSpPr>
                <a:spLocks/>
              </p:cNvSpPr>
              <p:nvPr/>
            </p:nvSpPr>
            <p:spPr bwMode="auto">
              <a:xfrm>
                <a:off x="4461" y="2517"/>
                <a:ext cx="625" cy="584"/>
              </a:xfrm>
              <a:custGeom>
                <a:avLst/>
                <a:gdLst>
                  <a:gd name="T0" fmla="*/ 16 w 625"/>
                  <a:gd name="T1" fmla="*/ 281 h 584"/>
                  <a:gd name="T2" fmla="*/ 47 w 625"/>
                  <a:gd name="T3" fmla="*/ 286 h 584"/>
                  <a:gd name="T4" fmla="*/ 78 w 625"/>
                  <a:gd name="T5" fmla="*/ 294 h 584"/>
                  <a:gd name="T6" fmla="*/ 106 w 625"/>
                  <a:gd name="T7" fmla="*/ 305 h 584"/>
                  <a:gd name="T8" fmla="*/ 135 w 625"/>
                  <a:gd name="T9" fmla="*/ 317 h 584"/>
                  <a:gd name="T10" fmla="*/ 161 w 625"/>
                  <a:gd name="T11" fmla="*/ 332 h 584"/>
                  <a:gd name="T12" fmla="*/ 186 w 625"/>
                  <a:gd name="T13" fmla="*/ 348 h 584"/>
                  <a:gd name="T14" fmla="*/ 210 w 625"/>
                  <a:gd name="T15" fmla="*/ 367 h 584"/>
                  <a:gd name="T16" fmla="*/ 232 w 625"/>
                  <a:gd name="T17" fmla="*/ 387 h 584"/>
                  <a:gd name="T18" fmla="*/ 252 w 625"/>
                  <a:gd name="T19" fmla="*/ 409 h 584"/>
                  <a:gd name="T20" fmla="*/ 269 w 625"/>
                  <a:gd name="T21" fmla="*/ 432 h 584"/>
                  <a:gd name="T22" fmla="*/ 285 w 625"/>
                  <a:gd name="T23" fmla="*/ 457 h 584"/>
                  <a:gd name="T24" fmla="*/ 298 w 625"/>
                  <a:gd name="T25" fmla="*/ 484 h 584"/>
                  <a:gd name="T26" fmla="*/ 310 w 625"/>
                  <a:gd name="T27" fmla="*/ 510 h 584"/>
                  <a:gd name="T28" fmla="*/ 317 w 625"/>
                  <a:gd name="T29" fmla="*/ 539 h 584"/>
                  <a:gd name="T30" fmla="*/ 324 w 625"/>
                  <a:gd name="T31" fmla="*/ 568 h 584"/>
                  <a:gd name="T32" fmla="*/ 624 w 625"/>
                  <a:gd name="T33" fmla="*/ 583 h 584"/>
                  <a:gd name="T34" fmla="*/ 623 w 625"/>
                  <a:gd name="T35" fmla="*/ 544 h 584"/>
                  <a:gd name="T36" fmla="*/ 617 w 625"/>
                  <a:gd name="T37" fmla="*/ 487 h 584"/>
                  <a:gd name="T38" fmla="*/ 605 w 625"/>
                  <a:gd name="T39" fmla="*/ 431 h 584"/>
                  <a:gd name="T40" fmla="*/ 587 w 625"/>
                  <a:gd name="T41" fmla="*/ 377 h 584"/>
                  <a:gd name="T42" fmla="*/ 563 w 625"/>
                  <a:gd name="T43" fmla="*/ 325 h 584"/>
                  <a:gd name="T44" fmla="*/ 535 w 625"/>
                  <a:gd name="T45" fmla="*/ 276 h 584"/>
                  <a:gd name="T46" fmla="*/ 502 w 625"/>
                  <a:gd name="T47" fmla="*/ 231 h 584"/>
                  <a:gd name="T48" fmla="*/ 464 w 625"/>
                  <a:gd name="T49" fmla="*/ 189 h 584"/>
                  <a:gd name="T50" fmla="*/ 423 w 625"/>
                  <a:gd name="T51" fmla="*/ 150 h 584"/>
                  <a:gd name="T52" fmla="*/ 377 w 625"/>
                  <a:gd name="T53" fmla="*/ 114 h 584"/>
                  <a:gd name="T54" fmla="*/ 328 w 625"/>
                  <a:gd name="T55" fmla="*/ 83 h 584"/>
                  <a:gd name="T56" fmla="*/ 276 w 625"/>
                  <a:gd name="T57" fmla="*/ 57 h 584"/>
                  <a:gd name="T58" fmla="*/ 221 w 625"/>
                  <a:gd name="T59" fmla="*/ 35 h 584"/>
                  <a:gd name="T60" fmla="*/ 163 w 625"/>
                  <a:gd name="T61" fmla="*/ 19 h 584"/>
                  <a:gd name="T62" fmla="*/ 104 w 625"/>
                  <a:gd name="T63" fmla="*/ 7 h 584"/>
                  <a:gd name="T64" fmla="*/ 42 w 625"/>
                  <a:gd name="T65" fmla="*/ 1 h 584"/>
                  <a:gd name="T66" fmla="*/ 0 w 625"/>
                  <a:gd name="T67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5" h="584">
                    <a:moveTo>
                      <a:pt x="0" y="279"/>
                    </a:moveTo>
                    <a:lnTo>
                      <a:pt x="16" y="281"/>
                    </a:lnTo>
                    <a:lnTo>
                      <a:pt x="31" y="283"/>
                    </a:lnTo>
                    <a:lnTo>
                      <a:pt x="47" y="286"/>
                    </a:lnTo>
                    <a:lnTo>
                      <a:pt x="63" y="290"/>
                    </a:lnTo>
                    <a:lnTo>
                      <a:pt x="78" y="294"/>
                    </a:lnTo>
                    <a:lnTo>
                      <a:pt x="92" y="300"/>
                    </a:lnTo>
                    <a:lnTo>
                      <a:pt x="106" y="305"/>
                    </a:lnTo>
                    <a:lnTo>
                      <a:pt x="121" y="311"/>
                    </a:lnTo>
                    <a:lnTo>
                      <a:pt x="135" y="317"/>
                    </a:lnTo>
                    <a:lnTo>
                      <a:pt x="148" y="324"/>
                    </a:lnTo>
                    <a:lnTo>
                      <a:pt x="161" y="332"/>
                    </a:lnTo>
                    <a:lnTo>
                      <a:pt x="174" y="340"/>
                    </a:lnTo>
                    <a:lnTo>
                      <a:pt x="186" y="348"/>
                    </a:lnTo>
                    <a:lnTo>
                      <a:pt x="199" y="357"/>
                    </a:lnTo>
                    <a:lnTo>
                      <a:pt x="210" y="367"/>
                    </a:lnTo>
                    <a:lnTo>
                      <a:pt x="221" y="377"/>
                    </a:lnTo>
                    <a:lnTo>
                      <a:pt x="232" y="387"/>
                    </a:lnTo>
                    <a:lnTo>
                      <a:pt x="242" y="398"/>
                    </a:lnTo>
                    <a:lnTo>
                      <a:pt x="252" y="409"/>
                    </a:lnTo>
                    <a:lnTo>
                      <a:pt x="260" y="421"/>
                    </a:lnTo>
                    <a:lnTo>
                      <a:pt x="269" y="432"/>
                    </a:lnTo>
                    <a:lnTo>
                      <a:pt x="277" y="445"/>
                    </a:lnTo>
                    <a:lnTo>
                      <a:pt x="285" y="457"/>
                    </a:lnTo>
                    <a:lnTo>
                      <a:pt x="292" y="471"/>
                    </a:lnTo>
                    <a:lnTo>
                      <a:pt x="298" y="484"/>
                    </a:lnTo>
                    <a:lnTo>
                      <a:pt x="304" y="497"/>
                    </a:lnTo>
                    <a:lnTo>
                      <a:pt x="310" y="510"/>
                    </a:lnTo>
                    <a:lnTo>
                      <a:pt x="313" y="525"/>
                    </a:lnTo>
                    <a:lnTo>
                      <a:pt x="317" y="539"/>
                    </a:lnTo>
                    <a:lnTo>
                      <a:pt x="321" y="554"/>
                    </a:lnTo>
                    <a:lnTo>
                      <a:pt x="324" y="568"/>
                    </a:lnTo>
                    <a:lnTo>
                      <a:pt x="325" y="583"/>
                    </a:lnTo>
                    <a:lnTo>
                      <a:pt x="624" y="583"/>
                    </a:lnTo>
                    <a:lnTo>
                      <a:pt x="624" y="573"/>
                    </a:lnTo>
                    <a:lnTo>
                      <a:pt x="623" y="544"/>
                    </a:lnTo>
                    <a:lnTo>
                      <a:pt x="621" y="515"/>
                    </a:lnTo>
                    <a:lnTo>
                      <a:pt x="617" y="487"/>
                    </a:lnTo>
                    <a:lnTo>
                      <a:pt x="612" y="458"/>
                    </a:lnTo>
                    <a:lnTo>
                      <a:pt x="605" y="431"/>
                    </a:lnTo>
                    <a:lnTo>
                      <a:pt x="597" y="403"/>
                    </a:lnTo>
                    <a:lnTo>
                      <a:pt x="587" y="377"/>
                    </a:lnTo>
                    <a:lnTo>
                      <a:pt x="576" y="351"/>
                    </a:lnTo>
                    <a:lnTo>
                      <a:pt x="563" y="325"/>
                    </a:lnTo>
                    <a:lnTo>
                      <a:pt x="550" y="301"/>
                    </a:lnTo>
                    <a:lnTo>
                      <a:pt x="535" y="276"/>
                    </a:lnTo>
                    <a:lnTo>
                      <a:pt x="519" y="253"/>
                    </a:lnTo>
                    <a:lnTo>
                      <a:pt x="502" y="231"/>
                    </a:lnTo>
                    <a:lnTo>
                      <a:pt x="483" y="209"/>
                    </a:lnTo>
                    <a:lnTo>
                      <a:pt x="464" y="189"/>
                    </a:lnTo>
                    <a:lnTo>
                      <a:pt x="444" y="168"/>
                    </a:lnTo>
                    <a:lnTo>
                      <a:pt x="423" y="150"/>
                    </a:lnTo>
                    <a:lnTo>
                      <a:pt x="400" y="131"/>
                    </a:lnTo>
                    <a:lnTo>
                      <a:pt x="377" y="114"/>
                    </a:lnTo>
                    <a:lnTo>
                      <a:pt x="352" y="98"/>
                    </a:lnTo>
                    <a:lnTo>
                      <a:pt x="328" y="83"/>
                    </a:lnTo>
                    <a:lnTo>
                      <a:pt x="302" y="69"/>
                    </a:lnTo>
                    <a:lnTo>
                      <a:pt x="276" y="57"/>
                    </a:lnTo>
                    <a:lnTo>
                      <a:pt x="249" y="45"/>
                    </a:lnTo>
                    <a:lnTo>
                      <a:pt x="221" y="35"/>
                    </a:lnTo>
                    <a:lnTo>
                      <a:pt x="192" y="26"/>
                    </a:lnTo>
                    <a:lnTo>
                      <a:pt x="163" y="19"/>
                    </a:lnTo>
                    <a:lnTo>
                      <a:pt x="134" y="12"/>
                    </a:lnTo>
                    <a:lnTo>
                      <a:pt x="104" y="7"/>
                    </a:lnTo>
                    <a:lnTo>
                      <a:pt x="73" y="4"/>
                    </a:lnTo>
                    <a:lnTo>
                      <a:pt x="42" y="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79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39" name="Freeform 103"/>
              <p:cNvSpPr>
                <a:spLocks/>
              </p:cNvSpPr>
              <p:nvPr/>
            </p:nvSpPr>
            <p:spPr bwMode="auto">
              <a:xfrm>
                <a:off x="3640" y="2517"/>
                <a:ext cx="626" cy="584"/>
              </a:xfrm>
              <a:custGeom>
                <a:avLst/>
                <a:gdLst>
                  <a:gd name="T0" fmla="*/ 615 w 626"/>
                  <a:gd name="T1" fmla="*/ 0 h 584"/>
                  <a:gd name="T2" fmla="*/ 591 w 626"/>
                  <a:gd name="T3" fmla="*/ 0 h 584"/>
                  <a:gd name="T4" fmla="*/ 567 w 626"/>
                  <a:gd name="T5" fmla="*/ 2 h 584"/>
                  <a:gd name="T6" fmla="*/ 544 w 626"/>
                  <a:gd name="T7" fmla="*/ 4 h 584"/>
                  <a:gd name="T8" fmla="*/ 522 w 626"/>
                  <a:gd name="T9" fmla="*/ 7 h 584"/>
                  <a:gd name="T10" fmla="*/ 499 w 626"/>
                  <a:gd name="T11" fmla="*/ 11 h 584"/>
                  <a:gd name="T12" fmla="*/ 476 w 626"/>
                  <a:gd name="T13" fmla="*/ 15 h 584"/>
                  <a:gd name="T14" fmla="*/ 454 w 626"/>
                  <a:gd name="T15" fmla="*/ 20 h 584"/>
                  <a:gd name="T16" fmla="*/ 432 w 626"/>
                  <a:gd name="T17" fmla="*/ 26 h 584"/>
                  <a:gd name="T18" fmla="*/ 387 w 626"/>
                  <a:gd name="T19" fmla="*/ 42 h 584"/>
                  <a:gd name="T20" fmla="*/ 342 w 626"/>
                  <a:gd name="T21" fmla="*/ 60 h 584"/>
                  <a:gd name="T22" fmla="*/ 299 w 626"/>
                  <a:gd name="T23" fmla="*/ 82 h 584"/>
                  <a:gd name="T24" fmla="*/ 259 w 626"/>
                  <a:gd name="T25" fmla="*/ 106 h 584"/>
                  <a:gd name="T26" fmla="*/ 221 w 626"/>
                  <a:gd name="T27" fmla="*/ 134 h 584"/>
                  <a:gd name="T28" fmla="*/ 185 w 626"/>
                  <a:gd name="T29" fmla="*/ 164 h 584"/>
                  <a:gd name="T30" fmla="*/ 153 w 626"/>
                  <a:gd name="T31" fmla="*/ 196 h 584"/>
                  <a:gd name="T32" fmla="*/ 123 w 626"/>
                  <a:gd name="T33" fmla="*/ 231 h 584"/>
                  <a:gd name="T34" fmla="*/ 95 w 626"/>
                  <a:gd name="T35" fmla="*/ 268 h 584"/>
                  <a:gd name="T36" fmla="*/ 71 w 626"/>
                  <a:gd name="T37" fmla="*/ 307 h 584"/>
                  <a:gd name="T38" fmla="*/ 49 w 626"/>
                  <a:gd name="T39" fmla="*/ 347 h 584"/>
                  <a:gd name="T40" fmla="*/ 32 w 626"/>
                  <a:gd name="T41" fmla="*/ 390 h 584"/>
                  <a:gd name="T42" fmla="*/ 18 w 626"/>
                  <a:gd name="T43" fmla="*/ 434 h 584"/>
                  <a:gd name="T44" fmla="*/ 9 w 626"/>
                  <a:gd name="T45" fmla="*/ 479 h 584"/>
                  <a:gd name="T46" fmla="*/ 2 w 626"/>
                  <a:gd name="T47" fmla="*/ 526 h 584"/>
                  <a:gd name="T48" fmla="*/ 0 w 626"/>
                  <a:gd name="T49" fmla="*/ 573 h 584"/>
                  <a:gd name="T50" fmla="*/ 299 w 626"/>
                  <a:gd name="T51" fmla="*/ 583 h 584"/>
                  <a:gd name="T52" fmla="*/ 303 w 626"/>
                  <a:gd name="T53" fmla="*/ 554 h 584"/>
                  <a:gd name="T54" fmla="*/ 311 w 626"/>
                  <a:gd name="T55" fmla="*/ 525 h 584"/>
                  <a:gd name="T56" fmla="*/ 320 w 626"/>
                  <a:gd name="T57" fmla="*/ 497 h 584"/>
                  <a:gd name="T58" fmla="*/ 332 w 626"/>
                  <a:gd name="T59" fmla="*/ 471 h 584"/>
                  <a:gd name="T60" fmla="*/ 348 w 626"/>
                  <a:gd name="T61" fmla="*/ 445 h 584"/>
                  <a:gd name="T62" fmla="*/ 364 w 626"/>
                  <a:gd name="T63" fmla="*/ 421 h 584"/>
                  <a:gd name="T64" fmla="*/ 383 w 626"/>
                  <a:gd name="T65" fmla="*/ 398 h 584"/>
                  <a:gd name="T66" fmla="*/ 404 w 626"/>
                  <a:gd name="T67" fmla="*/ 377 h 584"/>
                  <a:gd name="T68" fmla="*/ 427 w 626"/>
                  <a:gd name="T69" fmla="*/ 357 h 584"/>
                  <a:gd name="T70" fmla="*/ 450 w 626"/>
                  <a:gd name="T71" fmla="*/ 340 h 584"/>
                  <a:gd name="T72" fmla="*/ 477 w 626"/>
                  <a:gd name="T73" fmla="*/ 324 h 584"/>
                  <a:gd name="T74" fmla="*/ 503 w 626"/>
                  <a:gd name="T75" fmla="*/ 311 h 584"/>
                  <a:gd name="T76" fmla="*/ 532 w 626"/>
                  <a:gd name="T77" fmla="*/ 300 h 584"/>
                  <a:gd name="T78" fmla="*/ 562 w 626"/>
                  <a:gd name="T79" fmla="*/ 290 h 584"/>
                  <a:gd name="T80" fmla="*/ 593 w 626"/>
                  <a:gd name="T81" fmla="*/ 283 h 584"/>
                  <a:gd name="T82" fmla="*/ 625 w 626"/>
                  <a:gd name="T83" fmla="*/ 279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6" h="584">
                    <a:moveTo>
                      <a:pt x="625" y="0"/>
                    </a:moveTo>
                    <a:lnTo>
                      <a:pt x="615" y="0"/>
                    </a:lnTo>
                    <a:lnTo>
                      <a:pt x="602" y="0"/>
                    </a:lnTo>
                    <a:lnTo>
                      <a:pt x="591" y="0"/>
                    </a:lnTo>
                    <a:lnTo>
                      <a:pt x="579" y="1"/>
                    </a:lnTo>
                    <a:lnTo>
                      <a:pt x="567" y="2"/>
                    </a:lnTo>
                    <a:lnTo>
                      <a:pt x="556" y="3"/>
                    </a:lnTo>
                    <a:lnTo>
                      <a:pt x="544" y="4"/>
                    </a:lnTo>
                    <a:lnTo>
                      <a:pt x="533" y="5"/>
                    </a:lnTo>
                    <a:lnTo>
                      <a:pt x="522" y="7"/>
                    </a:lnTo>
                    <a:lnTo>
                      <a:pt x="510" y="9"/>
                    </a:lnTo>
                    <a:lnTo>
                      <a:pt x="499" y="11"/>
                    </a:lnTo>
                    <a:lnTo>
                      <a:pt x="487" y="12"/>
                    </a:lnTo>
                    <a:lnTo>
                      <a:pt x="476" y="15"/>
                    </a:lnTo>
                    <a:lnTo>
                      <a:pt x="465" y="18"/>
                    </a:lnTo>
                    <a:lnTo>
                      <a:pt x="454" y="20"/>
                    </a:lnTo>
                    <a:lnTo>
                      <a:pt x="443" y="23"/>
                    </a:lnTo>
                    <a:lnTo>
                      <a:pt x="432" y="26"/>
                    </a:lnTo>
                    <a:lnTo>
                      <a:pt x="409" y="33"/>
                    </a:lnTo>
                    <a:lnTo>
                      <a:pt x="387" y="42"/>
                    </a:lnTo>
                    <a:lnTo>
                      <a:pt x="364" y="51"/>
                    </a:lnTo>
                    <a:lnTo>
                      <a:pt x="342" y="60"/>
                    </a:lnTo>
                    <a:lnTo>
                      <a:pt x="320" y="70"/>
                    </a:lnTo>
                    <a:lnTo>
                      <a:pt x="299" y="82"/>
                    </a:lnTo>
                    <a:lnTo>
                      <a:pt x="279" y="94"/>
                    </a:lnTo>
                    <a:lnTo>
                      <a:pt x="259" y="106"/>
                    </a:lnTo>
                    <a:lnTo>
                      <a:pt x="239" y="120"/>
                    </a:lnTo>
                    <a:lnTo>
                      <a:pt x="221" y="134"/>
                    </a:lnTo>
                    <a:lnTo>
                      <a:pt x="203" y="148"/>
                    </a:lnTo>
                    <a:lnTo>
                      <a:pt x="185" y="164"/>
                    </a:lnTo>
                    <a:lnTo>
                      <a:pt x="169" y="179"/>
                    </a:lnTo>
                    <a:lnTo>
                      <a:pt x="153" y="196"/>
                    </a:lnTo>
                    <a:lnTo>
                      <a:pt x="137" y="213"/>
                    </a:lnTo>
                    <a:lnTo>
                      <a:pt x="123" y="231"/>
                    </a:lnTo>
                    <a:lnTo>
                      <a:pt x="108" y="249"/>
                    </a:lnTo>
                    <a:lnTo>
                      <a:pt x="95" y="268"/>
                    </a:lnTo>
                    <a:lnTo>
                      <a:pt x="83" y="287"/>
                    </a:lnTo>
                    <a:lnTo>
                      <a:pt x="71" y="307"/>
                    </a:lnTo>
                    <a:lnTo>
                      <a:pt x="60" y="327"/>
                    </a:lnTo>
                    <a:lnTo>
                      <a:pt x="49" y="347"/>
                    </a:lnTo>
                    <a:lnTo>
                      <a:pt x="41" y="369"/>
                    </a:lnTo>
                    <a:lnTo>
                      <a:pt x="32" y="390"/>
                    </a:lnTo>
                    <a:lnTo>
                      <a:pt x="25" y="412"/>
                    </a:lnTo>
                    <a:lnTo>
                      <a:pt x="18" y="434"/>
                    </a:lnTo>
                    <a:lnTo>
                      <a:pt x="12" y="456"/>
                    </a:lnTo>
                    <a:lnTo>
                      <a:pt x="9" y="479"/>
                    </a:lnTo>
                    <a:lnTo>
                      <a:pt x="5" y="502"/>
                    </a:lnTo>
                    <a:lnTo>
                      <a:pt x="2" y="526"/>
                    </a:lnTo>
                    <a:lnTo>
                      <a:pt x="0" y="549"/>
                    </a:lnTo>
                    <a:lnTo>
                      <a:pt x="0" y="573"/>
                    </a:lnTo>
                    <a:lnTo>
                      <a:pt x="0" y="583"/>
                    </a:lnTo>
                    <a:lnTo>
                      <a:pt x="299" y="583"/>
                    </a:lnTo>
                    <a:lnTo>
                      <a:pt x="301" y="568"/>
                    </a:lnTo>
                    <a:lnTo>
                      <a:pt x="303" y="554"/>
                    </a:lnTo>
                    <a:lnTo>
                      <a:pt x="307" y="539"/>
                    </a:lnTo>
                    <a:lnTo>
                      <a:pt x="311" y="525"/>
                    </a:lnTo>
                    <a:lnTo>
                      <a:pt x="315" y="510"/>
                    </a:lnTo>
                    <a:lnTo>
                      <a:pt x="320" y="497"/>
                    </a:lnTo>
                    <a:lnTo>
                      <a:pt x="326" y="484"/>
                    </a:lnTo>
                    <a:lnTo>
                      <a:pt x="332" y="471"/>
                    </a:lnTo>
                    <a:lnTo>
                      <a:pt x="340" y="457"/>
                    </a:lnTo>
                    <a:lnTo>
                      <a:pt x="348" y="445"/>
                    </a:lnTo>
                    <a:lnTo>
                      <a:pt x="355" y="432"/>
                    </a:lnTo>
                    <a:lnTo>
                      <a:pt x="364" y="421"/>
                    </a:lnTo>
                    <a:lnTo>
                      <a:pt x="373" y="409"/>
                    </a:lnTo>
                    <a:lnTo>
                      <a:pt x="383" y="398"/>
                    </a:lnTo>
                    <a:lnTo>
                      <a:pt x="393" y="387"/>
                    </a:lnTo>
                    <a:lnTo>
                      <a:pt x="404" y="377"/>
                    </a:lnTo>
                    <a:lnTo>
                      <a:pt x="414" y="367"/>
                    </a:lnTo>
                    <a:lnTo>
                      <a:pt x="427" y="357"/>
                    </a:lnTo>
                    <a:lnTo>
                      <a:pt x="438" y="348"/>
                    </a:lnTo>
                    <a:lnTo>
                      <a:pt x="450" y="340"/>
                    </a:lnTo>
                    <a:lnTo>
                      <a:pt x="464" y="332"/>
                    </a:lnTo>
                    <a:lnTo>
                      <a:pt x="477" y="324"/>
                    </a:lnTo>
                    <a:lnTo>
                      <a:pt x="490" y="317"/>
                    </a:lnTo>
                    <a:lnTo>
                      <a:pt x="503" y="311"/>
                    </a:lnTo>
                    <a:lnTo>
                      <a:pt x="518" y="305"/>
                    </a:lnTo>
                    <a:lnTo>
                      <a:pt x="532" y="300"/>
                    </a:lnTo>
                    <a:lnTo>
                      <a:pt x="547" y="294"/>
                    </a:lnTo>
                    <a:lnTo>
                      <a:pt x="562" y="290"/>
                    </a:lnTo>
                    <a:lnTo>
                      <a:pt x="578" y="286"/>
                    </a:lnTo>
                    <a:lnTo>
                      <a:pt x="593" y="283"/>
                    </a:lnTo>
                    <a:lnTo>
                      <a:pt x="609" y="281"/>
                    </a:lnTo>
                    <a:lnTo>
                      <a:pt x="625" y="279"/>
                    </a:lnTo>
                    <a:lnTo>
                      <a:pt x="62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40" name="Freeform 104"/>
              <p:cNvSpPr>
                <a:spLocks/>
              </p:cNvSpPr>
              <p:nvPr/>
            </p:nvSpPr>
            <p:spPr bwMode="auto">
              <a:xfrm>
                <a:off x="4461" y="3283"/>
                <a:ext cx="625" cy="584"/>
              </a:xfrm>
              <a:custGeom>
                <a:avLst/>
                <a:gdLst>
                  <a:gd name="T0" fmla="*/ 324 w 625"/>
                  <a:gd name="T1" fmla="*/ 15 h 584"/>
                  <a:gd name="T2" fmla="*/ 317 w 625"/>
                  <a:gd name="T3" fmla="*/ 44 h 584"/>
                  <a:gd name="T4" fmla="*/ 310 w 625"/>
                  <a:gd name="T5" fmla="*/ 73 h 584"/>
                  <a:gd name="T6" fmla="*/ 298 w 625"/>
                  <a:gd name="T7" fmla="*/ 100 h 584"/>
                  <a:gd name="T8" fmla="*/ 285 w 625"/>
                  <a:gd name="T9" fmla="*/ 126 h 584"/>
                  <a:gd name="T10" fmla="*/ 269 w 625"/>
                  <a:gd name="T11" fmla="*/ 151 h 584"/>
                  <a:gd name="T12" fmla="*/ 252 w 625"/>
                  <a:gd name="T13" fmla="*/ 175 h 584"/>
                  <a:gd name="T14" fmla="*/ 232 w 625"/>
                  <a:gd name="T15" fmla="*/ 196 h 584"/>
                  <a:gd name="T16" fmla="*/ 210 w 625"/>
                  <a:gd name="T17" fmla="*/ 216 h 584"/>
                  <a:gd name="T18" fmla="*/ 186 w 625"/>
                  <a:gd name="T19" fmla="*/ 235 h 584"/>
                  <a:gd name="T20" fmla="*/ 161 w 625"/>
                  <a:gd name="T21" fmla="*/ 252 h 584"/>
                  <a:gd name="T22" fmla="*/ 135 w 625"/>
                  <a:gd name="T23" fmla="*/ 267 h 584"/>
                  <a:gd name="T24" fmla="*/ 106 w 625"/>
                  <a:gd name="T25" fmla="*/ 279 h 584"/>
                  <a:gd name="T26" fmla="*/ 78 w 625"/>
                  <a:gd name="T27" fmla="*/ 289 h 584"/>
                  <a:gd name="T28" fmla="*/ 47 w 625"/>
                  <a:gd name="T29" fmla="*/ 297 h 584"/>
                  <a:gd name="T30" fmla="*/ 16 w 625"/>
                  <a:gd name="T31" fmla="*/ 302 h 584"/>
                  <a:gd name="T32" fmla="*/ 0 w 625"/>
                  <a:gd name="T33" fmla="*/ 583 h 584"/>
                  <a:gd name="T34" fmla="*/ 42 w 625"/>
                  <a:gd name="T35" fmla="*/ 582 h 584"/>
                  <a:gd name="T36" fmla="*/ 104 w 625"/>
                  <a:gd name="T37" fmla="*/ 576 h 584"/>
                  <a:gd name="T38" fmla="*/ 163 w 625"/>
                  <a:gd name="T39" fmla="*/ 565 h 584"/>
                  <a:gd name="T40" fmla="*/ 221 w 625"/>
                  <a:gd name="T41" fmla="*/ 549 h 584"/>
                  <a:gd name="T42" fmla="*/ 276 w 625"/>
                  <a:gd name="T43" fmla="*/ 526 h 584"/>
                  <a:gd name="T44" fmla="*/ 328 w 625"/>
                  <a:gd name="T45" fmla="*/ 500 h 584"/>
                  <a:gd name="T46" fmla="*/ 377 w 625"/>
                  <a:gd name="T47" fmla="*/ 469 h 584"/>
                  <a:gd name="T48" fmla="*/ 423 w 625"/>
                  <a:gd name="T49" fmla="*/ 433 h 584"/>
                  <a:gd name="T50" fmla="*/ 464 w 625"/>
                  <a:gd name="T51" fmla="*/ 394 h 584"/>
                  <a:gd name="T52" fmla="*/ 502 w 625"/>
                  <a:gd name="T53" fmla="*/ 352 h 584"/>
                  <a:gd name="T54" fmla="*/ 535 w 625"/>
                  <a:gd name="T55" fmla="*/ 307 h 584"/>
                  <a:gd name="T56" fmla="*/ 563 w 625"/>
                  <a:gd name="T57" fmla="*/ 258 h 584"/>
                  <a:gd name="T58" fmla="*/ 587 w 625"/>
                  <a:gd name="T59" fmla="*/ 206 h 584"/>
                  <a:gd name="T60" fmla="*/ 605 w 625"/>
                  <a:gd name="T61" fmla="*/ 153 h 584"/>
                  <a:gd name="T62" fmla="*/ 617 w 625"/>
                  <a:gd name="T63" fmla="*/ 97 h 584"/>
                  <a:gd name="T64" fmla="*/ 623 w 625"/>
                  <a:gd name="T65" fmla="*/ 40 h 584"/>
                  <a:gd name="T66" fmla="*/ 624 w 625"/>
                  <a:gd name="T67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5" h="584">
                    <a:moveTo>
                      <a:pt x="325" y="0"/>
                    </a:moveTo>
                    <a:lnTo>
                      <a:pt x="324" y="15"/>
                    </a:lnTo>
                    <a:lnTo>
                      <a:pt x="321" y="30"/>
                    </a:lnTo>
                    <a:lnTo>
                      <a:pt x="317" y="44"/>
                    </a:lnTo>
                    <a:lnTo>
                      <a:pt x="313" y="58"/>
                    </a:lnTo>
                    <a:lnTo>
                      <a:pt x="310" y="73"/>
                    </a:lnTo>
                    <a:lnTo>
                      <a:pt x="304" y="87"/>
                    </a:lnTo>
                    <a:lnTo>
                      <a:pt x="298" y="100"/>
                    </a:lnTo>
                    <a:lnTo>
                      <a:pt x="292" y="113"/>
                    </a:lnTo>
                    <a:lnTo>
                      <a:pt x="285" y="126"/>
                    </a:lnTo>
                    <a:lnTo>
                      <a:pt x="277" y="138"/>
                    </a:lnTo>
                    <a:lnTo>
                      <a:pt x="269" y="151"/>
                    </a:lnTo>
                    <a:lnTo>
                      <a:pt x="260" y="163"/>
                    </a:lnTo>
                    <a:lnTo>
                      <a:pt x="252" y="175"/>
                    </a:lnTo>
                    <a:lnTo>
                      <a:pt x="242" y="185"/>
                    </a:lnTo>
                    <a:lnTo>
                      <a:pt x="232" y="196"/>
                    </a:lnTo>
                    <a:lnTo>
                      <a:pt x="221" y="206"/>
                    </a:lnTo>
                    <a:lnTo>
                      <a:pt x="210" y="216"/>
                    </a:lnTo>
                    <a:lnTo>
                      <a:pt x="199" y="226"/>
                    </a:lnTo>
                    <a:lnTo>
                      <a:pt x="186" y="235"/>
                    </a:lnTo>
                    <a:lnTo>
                      <a:pt x="174" y="244"/>
                    </a:lnTo>
                    <a:lnTo>
                      <a:pt x="161" y="252"/>
                    </a:lnTo>
                    <a:lnTo>
                      <a:pt x="148" y="260"/>
                    </a:lnTo>
                    <a:lnTo>
                      <a:pt x="135" y="267"/>
                    </a:lnTo>
                    <a:lnTo>
                      <a:pt x="121" y="273"/>
                    </a:lnTo>
                    <a:lnTo>
                      <a:pt x="106" y="279"/>
                    </a:lnTo>
                    <a:lnTo>
                      <a:pt x="92" y="284"/>
                    </a:lnTo>
                    <a:lnTo>
                      <a:pt x="78" y="289"/>
                    </a:lnTo>
                    <a:lnTo>
                      <a:pt x="63" y="293"/>
                    </a:lnTo>
                    <a:lnTo>
                      <a:pt x="47" y="297"/>
                    </a:lnTo>
                    <a:lnTo>
                      <a:pt x="31" y="300"/>
                    </a:lnTo>
                    <a:lnTo>
                      <a:pt x="16" y="302"/>
                    </a:lnTo>
                    <a:lnTo>
                      <a:pt x="0" y="304"/>
                    </a:lnTo>
                    <a:lnTo>
                      <a:pt x="0" y="583"/>
                    </a:lnTo>
                    <a:lnTo>
                      <a:pt x="10" y="583"/>
                    </a:lnTo>
                    <a:lnTo>
                      <a:pt x="42" y="582"/>
                    </a:lnTo>
                    <a:lnTo>
                      <a:pt x="73" y="580"/>
                    </a:lnTo>
                    <a:lnTo>
                      <a:pt x="104" y="576"/>
                    </a:lnTo>
                    <a:lnTo>
                      <a:pt x="134" y="572"/>
                    </a:lnTo>
                    <a:lnTo>
                      <a:pt x="163" y="565"/>
                    </a:lnTo>
                    <a:lnTo>
                      <a:pt x="192" y="557"/>
                    </a:lnTo>
                    <a:lnTo>
                      <a:pt x="221" y="549"/>
                    </a:lnTo>
                    <a:lnTo>
                      <a:pt x="249" y="538"/>
                    </a:lnTo>
                    <a:lnTo>
                      <a:pt x="276" y="526"/>
                    </a:lnTo>
                    <a:lnTo>
                      <a:pt x="302" y="514"/>
                    </a:lnTo>
                    <a:lnTo>
                      <a:pt x="328" y="500"/>
                    </a:lnTo>
                    <a:lnTo>
                      <a:pt x="352" y="485"/>
                    </a:lnTo>
                    <a:lnTo>
                      <a:pt x="377" y="469"/>
                    </a:lnTo>
                    <a:lnTo>
                      <a:pt x="400" y="452"/>
                    </a:lnTo>
                    <a:lnTo>
                      <a:pt x="423" y="433"/>
                    </a:lnTo>
                    <a:lnTo>
                      <a:pt x="444" y="415"/>
                    </a:lnTo>
                    <a:lnTo>
                      <a:pt x="464" y="394"/>
                    </a:lnTo>
                    <a:lnTo>
                      <a:pt x="483" y="374"/>
                    </a:lnTo>
                    <a:lnTo>
                      <a:pt x="502" y="352"/>
                    </a:lnTo>
                    <a:lnTo>
                      <a:pt x="519" y="330"/>
                    </a:lnTo>
                    <a:lnTo>
                      <a:pt x="535" y="307"/>
                    </a:lnTo>
                    <a:lnTo>
                      <a:pt x="550" y="283"/>
                    </a:lnTo>
                    <a:lnTo>
                      <a:pt x="563" y="258"/>
                    </a:lnTo>
                    <a:lnTo>
                      <a:pt x="576" y="232"/>
                    </a:lnTo>
                    <a:lnTo>
                      <a:pt x="587" y="206"/>
                    </a:lnTo>
                    <a:lnTo>
                      <a:pt x="597" y="180"/>
                    </a:lnTo>
                    <a:lnTo>
                      <a:pt x="605" y="153"/>
                    </a:lnTo>
                    <a:lnTo>
                      <a:pt x="612" y="125"/>
                    </a:lnTo>
                    <a:lnTo>
                      <a:pt x="617" y="97"/>
                    </a:lnTo>
                    <a:lnTo>
                      <a:pt x="621" y="68"/>
                    </a:lnTo>
                    <a:lnTo>
                      <a:pt x="623" y="40"/>
                    </a:lnTo>
                    <a:lnTo>
                      <a:pt x="624" y="10"/>
                    </a:lnTo>
                    <a:lnTo>
                      <a:pt x="624" y="0"/>
                    </a:lnTo>
                    <a:lnTo>
                      <a:pt x="325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41" name="Freeform 105"/>
              <p:cNvSpPr>
                <a:spLocks/>
              </p:cNvSpPr>
              <p:nvPr/>
            </p:nvSpPr>
            <p:spPr bwMode="auto">
              <a:xfrm>
                <a:off x="3640" y="3283"/>
                <a:ext cx="626" cy="584"/>
              </a:xfrm>
              <a:custGeom>
                <a:avLst/>
                <a:gdLst>
                  <a:gd name="T0" fmla="*/ 609 w 626"/>
                  <a:gd name="T1" fmla="*/ 302 h 584"/>
                  <a:gd name="T2" fmla="*/ 578 w 626"/>
                  <a:gd name="T3" fmla="*/ 297 h 584"/>
                  <a:gd name="T4" fmla="*/ 547 w 626"/>
                  <a:gd name="T5" fmla="*/ 289 h 584"/>
                  <a:gd name="T6" fmla="*/ 518 w 626"/>
                  <a:gd name="T7" fmla="*/ 279 h 584"/>
                  <a:gd name="T8" fmla="*/ 490 w 626"/>
                  <a:gd name="T9" fmla="*/ 267 h 584"/>
                  <a:gd name="T10" fmla="*/ 464 w 626"/>
                  <a:gd name="T11" fmla="*/ 252 h 584"/>
                  <a:gd name="T12" fmla="*/ 438 w 626"/>
                  <a:gd name="T13" fmla="*/ 235 h 584"/>
                  <a:gd name="T14" fmla="*/ 414 w 626"/>
                  <a:gd name="T15" fmla="*/ 216 h 584"/>
                  <a:gd name="T16" fmla="*/ 393 w 626"/>
                  <a:gd name="T17" fmla="*/ 196 h 584"/>
                  <a:gd name="T18" fmla="*/ 373 w 626"/>
                  <a:gd name="T19" fmla="*/ 175 h 584"/>
                  <a:gd name="T20" fmla="*/ 355 w 626"/>
                  <a:gd name="T21" fmla="*/ 151 h 584"/>
                  <a:gd name="T22" fmla="*/ 340 w 626"/>
                  <a:gd name="T23" fmla="*/ 126 h 584"/>
                  <a:gd name="T24" fmla="*/ 326 w 626"/>
                  <a:gd name="T25" fmla="*/ 100 h 584"/>
                  <a:gd name="T26" fmla="*/ 315 w 626"/>
                  <a:gd name="T27" fmla="*/ 73 h 584"/>
                  <a:gd name="T28" fmla="*/ 307 w 626"/>
                  <a:gd name="T29" fmla="*/ 44 h 584"/>
                  <a:gd name="T30" fmla="*/ 301 w 626"/>
                  <a:gd name="T31" fmla="*/ 15 h 584"/>
                  <a:gd name="T32" fmla="*/ 0 w 626"/>
                  <a:gd name="T33" fmla="*/ 0 h 584"/>
                  <a:gd name="T34" fmla="*/ 1 w 626"/>
                  <a:gd name="T35" fmla="*/ 40 h 584"/>
                  <a:gd name="T36" fmla="*/ 7 w 626"/>
                  <a:gd name="T37" fmla="*/ 97 h 584"/>
                  <a:gd name="T38" fmla="*/ 19 w 626"/>
                  <a:gd name="T39" fmla="*/ 153 h 584"/>
                  <a:gd name="T40" fmla="*/ 37 w 626"/>
                  <a:gd name="T41" fmla="*/ 206 h 584"/>
                  <a:gd name="T42" fmla="*/ 61 w 626"/>
                  <a:gd name="T43" fmla="*/ 258 h 584"/>
                  <a:gd name="T44" fmla="*/ 89 w 626"/>
                  <a:gd name="T45" fmla="*/ 307 h 584"/>
                  <a:gd name="T46" fmla="*/ 123 w 626"/>
                  <a:gd name="T47" fmla="*/ 352 h 584"/>
                  <a:gd name="T48" fmla="*/ 160 w 626"/>
                  <a:gd name="T49" fmla="*/ 394 h 584"/>
                  <a:gd name="T50" fmla="*/ 201 w 626"/>
                  <a:gd name="T51" fmla="*/ 433 h 584"/>
                  <a:gd name="T52" fmla="*/ 247 w 626"/>
                  <a:gd name="T53" fmla="*/ 469 h 584"/>
                  <a:gd name="T54" fmla="*/ 296 w 626"/>
                  <a:gd name="T55" fmla="*/ 500 h 584"/>
                  <a:gd name="T56" fmla="*/ 349 w 626"/>
                  <a:gd name="T57" fmla="*/ 526 h 584"/>
                  <a:gd name="T58" fmla="*/ 404 w 626"/>
                  <a:gd name="T59" fmla="*/ 549 h 584"/>
                  <a:gd name="T60" fmla="*/ 462 w 626"/>
                  <a:gd name="T61" fmla="*/ 565 h 584"/>
                  <a:gd name="T62" fmla="*/ 522 w 626"/>
                  <a:gd name="T63" fmla="*/ 576 h 584"/>
                  <a:gd name="T64" fmla="*/ 583 w 626"/>
                  <a:gd name="T65" fmla="*/ 582 h 584"/>
                  <a:gd name="T66" fmla="*/ 625 w 626"/>
                  <a:gd name="T67" fmla="*/ 583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6" h="584">
                    <a:moveTo>
                      <a:pt x="625" y="304"/>
                    </a:moveTo>
                    <a:lnTo>
                      <a:pt x="609" y="302"/>
                    </a:lnTo>
                    <a:lnTo>
                      <a:pt x="593" y="300"/>
                    </a:lnTo>
                    <a:lnTo>
                      <a:pt x="578" y="297"/>
                    </a:lnTo>
                    <a:lnTo>
                      <a:pt x="562" y="293"/>
                    </a:lnTo>
                    <a:lnTo>
                      <a:pt x="547" y="289"/>
                    </a:lnTo>
                    <a:lnTo>
                      <a:pt x="532" y="284"/>
                    </a:lnTo>
                    <a:lnTo>
                      <a:pt x="518" y="279"/>
                    </a:lnTo>
                    <a:lnTo>
                      <a:pt x="503" y="273"/>
                    </a:lnTo>
                    <a:lnTo>
                      <a:pt x="490" y="267"/>
                    </a:lnTo>
                    <a:lnTo>
                      <a:pt x="477" y="260"/>
                    </a:lnTo>
                    <a:lnTo>
                      <a:pt x="464" y="252"/>
                    </a:lnTo>
                    <a:lnTo>
                      <a:pt x="450" y="244"/>
                    </a:lnTo>
                    <a:lnTo>
                      <a:pt x="438" y="235"/>
                    </a:lnTo>
                    <a:lnTo>
                      <a:pt x="427" y="226"/>
                    </a:lnTo>
                    <a:lnTo>
                      <a:pt x="414" y="216"/>
                    </a:lnTo>
                    <a:lnTo>
                      <a:pt x="404" y="206"/>
                    </a:lnTo>
                    <a:lnTo>
                      <a:pt x="393" y="196"/>
                    </a:lnTo>
                    <a:lnTo>
                      <a:pt x="383" y="185"/>
                    </a:lnTo>
                    <a:lnTo>
                      <a:pt x="373" y="175"/>
                    </a:lnTo>
                    <a:lnTo>
                      <a:pt x="364" y="163"/>
                    </a:lnTo>
                    <a:lnTo>
                      <a:pt x="355" y="151"/>
                    </a:lnTo>
                    <a:lnTo>
                      <a:pt x="348" y="138"/>
                    </a:lnTo>
                    <a:lnTo>
                      <a:pt x="340" y="126"/>
                    </a:lnTo>
                    <a:lnTo>
                      <a:pt x="332" y="113"/>
                    </a:lnTo>
                    <a:lnTo>
                      <a:pt x="326" y="100"/>
                    </a:lnTo>
                    <a:lnTo>
                      <a:pt x="320" y="87"/>
                    </a:lnTo>
                    <a:lnTo>
                      <a:pt x="315" y="73"/>
                    </a:lnTo>
                    <a:lnTo>
                      <a:pt x="311" y="58"/>
                    </a:lnTo>
                    <a:lnTo>
                      <a:pt x="307" y="44"/>
                    </a:lnTo>
                    <a:lnTo>
                      <a:pt x="303" y="30"/>
                    </a:lnTo>
                    <a:lnTo>
                      <a:pt x="301" y="15"/>
                    </a:lnTo>
                    <a:lnTo>
                      <a:pt x="29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" y="40"/>
                    </a:lnTo>
                    <a:lnTo>
                      <a:pt x="3" y="68"/>
                    </a:lnTo>
                    <a:lnTo>
                      <a:pt x="7" y="97"/>
                    </a:lnTo>
                    <a:lnTo>
                      <a:pt x="12" y="125"/>
                    </a:lnTo>
                    <a:lnTo>
                      <a:pt x="19" y="153"/>
                    </a:lnTo>
                    <a:lnTo>
                      <a:pt x="28" y="180"/>
                    </a:lnTo>
                    <a:lnTo>
                      <a:pt x="37" y="206"/>
                    </a:lnTo>
                    <a:lnTo>
                      <a:pt x="48" y="232"/>
                    </a:lnTo>
                    <a:lnTo>
                      <a:pt x="61" y="258"/>
                    </a:lnTo>
                    <a:lnTo>
                      <a:pt x="74" y="283"/>
                    </a:lnTo>
                    <a:lnTo>
                      <a:pt x="89" y="307"/>
                    </a:lnTo>
                    <a:lnTo>
                      <a:pt x="105" y="330"/>
                    </a:lnTo>
                    <a:lnTo>
                      <a:pt x="123" y="352"/>
                    </a:lnTo>
                    <a:lnTo>
                      <a:pt x="141" y="374"/>
                    </a:lnTo>
                    <a:lnTo>
                      <a:pt x="160" y="394"/>
                    </a:lnTo>
                    <a:lnTo>
                      <a:pt x="180" y="415"/>
                    </a:lnTo>
                    <a:lnTo>
                      <a:pt x="201" y="433"/>
                    </a:lnTo>
                    <a:lnTo>
                      <a:pt x="224" y="452"/>
                    </a:lnTo>
                    <a:lnTo>
                      <a:pt x="247" y="469"/>
                    </a:lnTo>
                    <a:lnTo>
                      <a:pt x="272" y="485"/>
                    </a:lnTo>
                    <a:lnTo>
                      <a:pt x="296" y="500"/>
                    </a:lnTo>
                    <a:lnTo>
                      <a:pt x="322" y="514"/>
                    </a:lnTo>
                    <a:lnTo>
                      <a:pt x="349" y="526"/>
                    </a:lnTo>
                    <a:lnTo>
                      <a:pt x="376" y="538"/>
                    </a:lnTo>
                    <a:lnTo>
                      <a:pt x="404" y="549"/>
                    </a:lnTo>
                    <a:lnTo>
                      <a:pt x="432" y="557"/>
                    </a:lnTo>
                    <a:lnTo>
                      <a:pt x="462" y="565"/>
                    </a:lnTo>
                    <a:lnTo>
                      <a:pt x="491" y="572"/>
                    </a:lnTo>
                    <a:lnTo>
                      <a:pt x="522" y="576"/>
                    </a:lnTo>
                    <a:lnTo>
                      <a:pt x="552" y="580"/>
                    </a:lnTo>
                    <a:lnTo>
                      <a:pt x="583" y="582"/>
                    </a:lnTo>
                    <a:lnTo>
                      <a:pt x="615" y="583"/>
                    </a:lnTo>
                    <a:lnTo>
                      <a:pt x="625" y="583"/>
                    </a:lnTo>
                    <a:lnTo>
                      <a:pt x="625" y="304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42" name="Freeform 106"/>
              <p:cNvSpPr>
                <a:spLocks/>
              </p:cNvSpPr>
              <p:nvPr/>
            </p:nvSpPr>
            <p:spPr bwMode="auto">
              <a:xfrm>
                <a:off x="3784" y="2603"/>
                <a:ext cx="76" cy="107"/>
              </a:xfrm>
              <a:custGeom>
                <a:avLst/>
                <a:gdLst>
                  <a:gd name="T0" fmla="*/ 0 w 76"/>
                  <a:gd name="T1" fmla="*/ 106 h 107"/>
                  <a:gd name="T2" fmla="*/ 0 w 76"/>
                  <a:gd name="T3" fmla="*/ 0 h 107"/>
                  <a:gd name="T4" fmla="*/ 75 w 76"/>
                  <a:gd name="T5" fmla="*/ 0 h 107"/>
                  <a:gd name="T6" fmla="*/ 75 w 76"/>
                  <a:gd name="T7" fmla="*/ 50 h 107"/>
                  <a:gd name="T8" fmla="*/ 66 w 76"/>
                  <a:gd name="T9" fmla="*/ 56 h 107"/>
                  <a:gd name="T10" fmla="*/ 59 w 76"/>
                  <a:gd name="T11" fmla="*/ 63 h 107"/>
                  <a:gd name="T12" fmla="*/ 51 w 76"/>
                  <a:gd name="T13" fmla="*/ 70 h 107"/>
                  <a:gd name="T14" fmla="*/ 43 w 76"/>
                  <a:gd name="T15" fmla="*/ 77 h 107"/>
                  <a:gd name="T16" fmla="*/ 35 w 76"/>
                  <a:gd name="T17" fmla="*/ 84 h 107"/>
                  <a:gd name="T18" fmla="*/ 28 w 76"/>
                  <a:gd name="T19" fmla="*/ 91 h 107"/>
                  <a:gd name="T20" fmla="*/ 21 w 76"/>
                  <a:gd name="T21" fmla="*/ 98 h 107"/>
                  <a:gd name="T22" fmla="*/ 13 w 76"/>
                  <a:gd name="T23" fmla="*/ 106 h 107"/>
                  <a:gd name="T24" fmla="*/ 0 w 76"/>
                  <a:gd name="T25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107">
                    <a:moveTo>
                      <a:pt x="0" y="106"/>
                    </a:moveTo>
                    <a:lnTo>
                      <a:pt x="0" y="0"/>
                    </a:lnTo>
                    <a:lnTo>
                      <a:pt x="75" y="0"/>
                    </a:lnTo>
                    <a:lnTo>
                      <a:pt x="75" y="50"/>
                    </a:lnTo>
                    <a:lnTo>
                      <a:pt x="66" y="56"/>
                    </a:lnTo>
                    <a:lnTo>
                      <a:pt x="59" y="63"/>
                    </a:lnTo>
                    <a:lnTo>
                      <a:pt x="51" y="70"/>
                    </a:lnTo>
                    <a:lnTo>
                      <a:pt x="43" y="77"/>
                    </a:lnTo>
                    <a:lnTo>
                      <a:pt x="35" y="84"/>
                    </a:lnTo>
                    <a:lnTo>
                      <a:pt x="28" y="91"/>
                    </a:lnTo>
                    <a:lnTo>
                      <a:pt x="21" y="98"/>
                    </a:lnTo>
                    <a:lnTo>
                      <a:pt x="13" y="106"/>
                    </a:lnTo>
                    <a:lnTo>
                      <a:pt x="0" y="106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43" name="Freeform 107"/>
              <p:cNvSpPr>
                <a:spLocks/>
              </p:cNvSpPr>
              <p:nvPr/>
            </p:nvSpPr>
            <p:spPr bwMode="auto">
              <a:xfrm>
                <a:off x="3784" y="2603"/>
                <a:ext cx="76" cy="107"/>
              </a:xfrm>
              <a:custGeom>
                <a:avLst/>
                <a:gdLst>
                  <a:gd name="T0" fmla="*/ 0 w 76"/>
                  <a:gd name="T1" fmla="*/ 106 h 107"/>
                  <a:gd name="T2" fmla="*/ 0 w 76"/>
                  <a:gd name="T3" fmla="*/ 0 h 107"/>
                  <a:gd name="T4" fmla="*/ 75 w 76"/>
                  <a:gd name="T5" fmla="*/ 0 h 107"/>
                  <a:gd name="T6" fmla="*/ 75 w 76"/>
                  <a:gd name="T7" fmla="*/ 50 h 107"/>
                  <a:gd name="T8" fmla="*/ 66 w 76"/>
                  <a:gd name="T9" fmla="*/ 56 h 107"/>
                  <a:gd name="T10" fmla="*/ 59 w 76"/>
                  <a:gd name="T11" fmla="*/ 63 h 107"/>
                  <a:gd name="T12" fmla="*/ 51 w 76"/>
                  <a:gd name="T13" fmla="*/ 70 h 107"/>
                  <a:gd name="T14" fmla="*/ 43 w 76"/>
                  <a:gd name="T15" fmla="*/ 77 h 107"/>
                  <a:gd name="T16" fmla="*/ 35 w 76"/>
                  <a:gd name="T17" fmla="*/ 84 h 107"/>
                  <a:gd name="T18" fmla="*/ 28 w 76"/>
                  <a:gd name="T19" fmla="*/ 91 h 107"/>
                  <a:gd name="T20" fmla="*/ 21 w 76"/>
                  <a:gd name="T21" fmla="*/ 98 h 107"/>
                  <a:gd name="T22" fmla="*/ 13 w 76"/>
                  <a:gd name="T23" fmla="*/ 106 h 107"/>
                  <a:gd name="T24" fmla="*/ 0 w 76"/>
                  <a:gd name="T25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107">
                    <a:moveTo>
                      <a:pt x="0" y="106"/>
                    </a:moveTo>
                    <a:lnTo>
                      <a:pt x="0" y="0"/>
                    </a:lnTo>
                    <a:lnTo>
                      <a:pt x="75" y="0"/>
                    </a:lnTo>
                    <a:lnTo>
                      <a:pt x="75" y="50"/>
                    </a:lnTo>
                    <a:lnTo>
                      <a:pt x="66" y="56"/>
                    </a:lnTo>
                    <a:lnTo>
                      <a:pt x="59" y="63"/>
                    </a:lnTo>
                    <a:lnTo>
                      <a:pt x="51" y="70"/>
                    </a:lnTo>
                    <a:lnTo>
                      <a:pt x="43" y="77"/>
                    </a:lnTo>
                    <a:lnTo>
                      <a:pt x="35" y="84"/>
                    </a:lnTo>
                    <a:lnTo>
                      <a:pt x="28" y="91"/>
                    </a:lnTo>
                    <a:lnTo>
                      <a:pt x="21" y="98"/>
                    </a:lnTo>
                    <a:lnTo>
                      <a:pt x="13" y="106"/>
                    </a:lnTo>
                    <a:lnTo>
                      <a:pt x="0" y="106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44" name="Freeform 108"/>
              <p:cNvSpPr>
                <a:spLocks/>
              </p:cNvSpPr>
              <p:nvPr/>
            </p:nvSpPr>
            <p:spPr bwMode="auto">
              <a:xfrm>
                <a:off x="3784" y="3675"/>
                <a:ext cx="76" cy="106"/>
              </a:xfrm>
              <a:custGeom>
                <a:avLst/>
                <a:gdLst>
                  <a:gd name="T0" fmla="*/ 0 w 76"/>
                  <a:gd name="T1" fmla="*/ 105 h 106"/>
                  <a:gd name="T2" fmla="*/ 0 w 76"/>
                  <a:gd name="T3" fmla="*/ 0 h 106"/>
                  <a:gd name="T4" fmla="*/ 13 w 76"/>
                  <a:gd name="T5" fmla="*/ 0 h 106"/>
                  <a:gd name="T6" fmla="*/ 21 w 76"/>
                  <a:gd name="T7" fmla="*/ 7 h 106"/>
                  <a:gd name="T8" fmla="*/ 28 w 76"/>
                  <a:gd name="T9" fmla="*/ 15 h 106"/>
                  <a:gd name="T10" fmla="*/ 35 w 76"/>
                  <a:gd name="T11" fmla="*/ 22 h 106"/>
                  <a:gd name="T12" fmla="*/ 43 w 76"/>
                  <a:gd name="T13" fmla="*/ 29 h 106"/>
                  <a:gd name="T14" fmla="*/ 51 w 76"/>
                  <a:gd name="T15" fmla="*/ 35 h 106"/>
                  <a:gd name="T16" fmla="*/ 59 w 76"/>
                  <a:gd name="T17" fmla="*/ 42 h 106"/>
                  <a:gd name="T18" fmla="*/ 66 w 76"/>
                  <a:gd name="T19" fmla="*/ 49 h 106"/>
                  <a:gd name="T20" fmla="*/ 75 w 76"/>
                  <a:gd name="T21" fmla="*/ 56 h 106"/>
                  <a:gd name="T22" fmla="*/ 75 w 76"/>
                  <a:gd name="T23" fmla="*/ 105 h 106"/>
                  <a:gd name="T24" fmla="*/ 0 w 76"/>
                  <a:gd name="T25" fmla="*/ 10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106">
                    <a:moveTo>
                      <a:pt x="0" y="105"/>
                    </a:moveTo>
                    <a:lnTo>
                      <a:pt x="0" y="0"/>
                    </a:lnTo>
                    <a:lnTo>
                      <a:pt x="13" y="0"/>
                    </a:lnTo>
                    <a:lnTo>
                      <a:pt x="21" y="7"/>
                    </a:lnTo>
                    <a:lnTo>
                      <a:pt x="28" y="15"/>
                    </a:lnTo>
                    <a:lnTo>
                      <a:pt x="35" y="22"/>
                    </a:lnTo>
                    <a:lnTo>
                      <a:pt x="43" y="29"/>
                    </a:lnTo>
                    <a:lnTo>
                      <a:pt x="51" y="35"/>
                    </a:lnTo>
                    <a:lnTo>
                      <a:pt x="59" y="42"/>
                    </a:lnTo>
                    <a:lnTo>
                      <a:pt x="66" y="49"/>
                    </a:lnTo>
                    <a:lnTo>
                      <a:pt x="75" y="56"/>
                    </a:lnTo>
                    <a:lnTo>
                      <a:pt x="75" y="105"/>
                    </a:lnTo>
                    <a:lnTo>
                      <a:pt x="0" y="105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45" name="Freeform 109"/>
              <p:cNvSpPr>
                <a:spLocks/>
              </p:cNvSpPr>
              <p:nvPr/>
            </p:nvSpPr>
            <p:spPr bwMode="auto">
              <a:xfrm>
                <a:off x="3784" y="3675"/>
                <a:ext cx="76" cy="106"/>
              </a:xfrm>
              <a:custGeom>
                <a:avLst/>
                <a:gdLst>
                  <a:gd name="T0" fmla="*/ 0 w 76"/>
                  <a:gd name="T1" fmla="*/ 105 h 106"/>
                  <a:gd name="T2" fmla="*/ 0 w 76"/>
                  <a:gd name="T3" fmla="*/ 0 h 106"/>
                  <a:gd name="T4" fmla="*/ 13 w 76"/>
                  <a:gd name="T5" fmla="*/ 0 h 106"/>
                  <a:gd name="T6" fmla="*/ 21 w 76"/>
                  <a:gd name="T7" fmla="*/ 7 h 106"/>
                  <a:gd name="T8" fmla="*/ 28 w 76"/>
                  <a:gd name="T9" fmla="*/ 15 h 106"/>
                  <a:gd name="T10" fmla="*/ 35 w 76"/>
                  <a:gd name="T11" fmla="*/ 22 h 106"/>
                  <a:gd name="T12" fmla="*/ 43 w 76"/>
                  <a:gd name="T13" fmla="*/ 29 h 106"/>
                  <a:gd name="T14" fmla="*/ 51 w 76"/>
                  <a:gd name="T15" fmla="*/ 35 h 106"/>
                  <a:gd name="T16" fmla="*/ 59 w 76"/>
                  <a:gd name="T17" fmla="*/ 42 h 106"/>
                  <a:gd name="T18" fmla="*/ 66 w 76"/>
                  <a:gd name="T19" fmla="*/ 49 h 106"/>
                  <a:gd name="T20" fmla="*/ 75 w 76"/>
                  <a:gd name="T21" fmla="*/ 56 h 106"/>
                  <a:gd name="T22" fmla="*/ 75 w 76"/>
                  <a:gd name="T23" fmla="*/ 105 h 106"/>
                  <a:gd name="T24" fmla="*/ 0 w 76"/>
                  <a:gd name="T25" fmla="*/ 10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106">
                    <a:moveTo>
                      <a:pt x="0" y="105"/>
                    </a:moveTo>
                    <a:lnTo>
                      <a:pt x="0" y="0"/>
                    </a:lnTo>
                    <a:lnTo>
                      <a:pt x="13" y="0"/>
                    </a:lnTo>
                    <a:lnTo>
                      <a:pt x="21" y="7"/>
                    </a:lnTo>
                    <a:lnTo>
                      <a:pt x="28" y="15"/>
                    </a:lnTo>
                    <a:lnTo>
                      <a:pt x="35" y="22"/>
                    </a:lnTo>
                    <a:lnTo>
                      <a:pt x="43" y="29"/>
                    </a:lnTo>
                    <a:lnTo>
                      <a:pt x="51" y="35"/>
                    </a:lnTo>
                    <a:lnTo>
                      <a:pt x="59" y="42"/>
                    </a:lnTo>
                    <a:lnTo>
                      <a:pt x="66" y="49"/>
                    </a:lnTo>
                    <a:lnTo>
                      <a:pt x="75" y="56"/>
                    </a:lnTo>
                    <a:lnTo>
                      <a:pt x="75" y="105"/>
                    </a:lnTo>
                    <a:lnTo>
                      <a:pt x="0" y="105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46" name="Rectangle 110"/>
              <p:cNvSpPr>
                <a:spLocks noChangeArrowheads="1"/>
              </p:cNvSpPr>
              <p:nvPr/>
            </p:nvSpPr>
            <p:spPr bwMode="auto">
              <a:xfrm>
                <a:off x="3572" y="3124"/>
                <a:ext cx="433" cy="135"/>
              </a:xfrm>
              <a:prstGeom prst="rect">
                <a:avLst/>
              </a:prstGeom>
              <a:solidFill>
                <a:srgbClr val="F5C70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47" name="Rectangle 111"/>
              <p:cNvSpPr>
                <a:spLocks noChangeArrowheads="1"/>
              </p:cNvSpPr>
              <p:nvPr/>
            </p:nvSpPr>
            <p:spPr bwMode="auto">
              <a:xfrm>
                <a:off x="3574" y="3126"/>
                <a:ext cx="429" cy="131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48" name="Freeform 112"/>
              <p:cNvSpPr>
                <a:spLocks/>
              </p:cNvSpPr>
              <p:nvPr/>
            </p:nvSpPr>
            <p:spPr bwMode="auto">
              <a:xfrm>
                <a:off x="4850" y="3100"/>
                <a:ext cx="176" cy="183"/>
              </a:xfrm>
              <a:custGeom>
                <a:avLst/>
                <a:gdLst>
                  <a:gd name="T0" fmla="*/ 0 w 176"/>
                  <a:gd name="T1" fmla="*/ 0 h 183"/>
                  <a:gd name="T2" fmla="*/ 1 w 176"/>
                  <a:gd name="T3" fmla="*/ 2 h 183"/>
                  <a:gd name="T4" fmla="*/ 1 w 176"/>
                  <a:gd name="T5" fmla="*/ 5 h 183"/>
                  <a:gd name="T6" fmla="*/ 1 w 176"/>
                  <a:gd name="T7" fmla="*/ 10 h 183"/>
                  <a:gd name="T8" fmla="*/ 1 w 176"/>
                  <a:gd name="T9" fmla="*/ 12 h 183"/>
                  <a:gd name="T10" fmla="*/ 1 w 176"/>
                  <a:gd name="T11" fmla="*/ 13 h 183"/>
                  <a:gd name="T12" fmla="*/ 1 w 176"/>
                  <a:gd name="T13" fmla="*/ 18 h 183"/>
                  <a:gd name="T14" fmla="*/ 1 w 176"/>
                  <a:gd name="T15" fmla="*/ 20 h 183"/>
                  <a:gd name="T16" fmla="*/ 1 w 176"/>
                  <a:gd name="T17" fmla="*/ 23 h 183"/>
                  <a:gd name="T18" fmla="*/ 1 w 176"/>
                  <a:gd name="T19" fmla="*/ 161 h 183"/>
                  <a:gd name="T20" fmla="*/ 1 w 176"/>
                  <a:gd name="T21" fmla="*/ 163 h 183"/>
                  <a:gd name="T22" fmla="*/ 1 w 176"/>
                  <a:gd name="T23" fmla="*/ 164 h 183"/>
                  <a:gd name="T24" fmla="*/ 1 w 176"/>
                  <a:gd name="T25" fmla="*/ 168 h 183"/>
                  <a:gd name="T26" fmla="*/ 1 w 176"/>
                  <a:gd name="T27" fmla="*/ 172 h 183"/>
                  <a:gd name="T28" fmla="*/ 1 w 176"/>
                  <a:gd name="T29" fmla="*/ 174 h 183"/>
                  <a:gd name="T30" fmla="*/ 1 w 176"/>
                  <a:gd name="T31" fmla="*/ 176 h 183"/>
                  <a:gd name="T32" fmla="*/ 1 w 176"/>
                  <a:gd name="T33" fmla="*/ 180 h 183"/>
                  <a:gd name="T34" fmla="*/ 0 w 176"/>
                  <a:gd name="T35" fmla="*/ 182 h 183"/>
                  <a:gd name="T36" fmla="*/ 175 w 176"/>
                  <a:gd name="T37" fmla="*/ 182 h 183"/>
                  <a:gd name="T38" fmla="*/ 175 w 176"/>
                  <a:gd name="T39" fmla="*/ 0 h 183"/>
                  <a:gd name="T40" fmla="*/ 0 w 176"/>
                  <a:gd name="T41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83">
                    <a:moveTo>
                      <a:pt x="0" y="0"/>
                    </a:moveTo>
                    <a:lnTo>
                      <a:pt x="1" y="2"/>
                    </a:lnTo>
                    <a:lnTo>
                      <a:pt x="1" y="5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1" y="23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1" y="168"/>
                    </a:lnTo>
                    <a:lnTo>
                      <a:pt x="1" y="172"/>
                    </a:lnTo>
                    <a:lnTo>
                      <a:pt x="1" y="174"/>
                    </a:lnTo>
                    <a:lnTo>
                      <a:pt x="1" y="176"/>
                    </a:lnTo>
                    <a:lnTo>
                      <a:pt x="1" y="180"/>
                    </a:lnTo>
                    <a:lnTo>
                      <a:pt x="0" y="182"/>
                    </a:lnTo>
                    <a:lnTo>
                      <a:pt x="175" y="182"/>
                    </a:lnTo>
                    <a:lnTo>
                      <a:pt x="175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49" name="Freeform 113"/>
              <p:cNvSpPr>
                <a:spLocks/>
              </p:cNvSpPr>
              <p:nvPr/>
            </p:nvSpPr>
            <p:spPr bwMode="auto">
              <a:xfrm>
                <a:off x="4850" y="3100"/>
                <a:ext cx="176" cy="184"/>
              </a:xfrm>
              <a:custGeom>
                <a:avLst/>
                <a:gdLst>
                  <a:gd name="T0" fmla="*/ 0 w 176"/>
                  <a:gd name="T1" fmla="*/ 0 h 184"/>
                  <a:gd name="T2" fmla="*/ 0 w 176"/>
                  <a:gd name="T3" fmla="*/ 4 h 184"/>
                  <a:gd name="T4" fmla="*/ 0 w 176"/>
                  <a:gd name="T5" fmla="*/ 6 h 184"/>
                  <a:gd name="T6" fmla="*/ 1 w 176"/>
                  <a:gd name="T7" fmla="*/ 9 h 184"/>
                  <a:gd name="T8" fmla="*/ 1 w 176"/>
                  <a:gd name="T9" fmla="*/ 12 h 184"/>
                  <a:gd name="T10" fmla="*/ 1 w 176"/>
                  <a:gd name="T11" fmla="*/ 14 h 184"/>
                  <a:gd name="T12" fmla="*/ 1 w 176"/>
                  <a:gd name="T13" fmla="*/ 18 h 184"/>
                  <a:gd name="T14" fmla="*/ 1 w 176"/>
                  <a:gd name="T15" fmla="*/ 20 h 184"/>
                  <a:gd name="T16" fmla="*/ 1 w 176"/>
                  <a:gd name="T17" fmla="*/ 23 h 184"/>
                  <a:gd name="T18" fmla="*/ 1 w 176"/>
                  <a:gd name="T19" fmla="*/ 160 h 184"/>
                  <a:gd name="T20" fmla="*/ 1 w 176"/>
                  <a:gd name="T21" fmla="*/ 163 h 184"/>
                  <a:gd name="T22" fmla="*/ 1 w 176"/>
                  <a:gd name="T23" fmla="*/ 166 h 184"/>
                  <a:gd name="T24" fmla="*/ 1 w 176"/>
                  <a:gd name="T25" fmla="*/ 169 h 184"/>
                  <a:gd name="T26" fmla="*/ 1 w 176"/>
                  <a:gd name="T27" fmla="*/ 172 h 184"/>
                  <a:gd name="T28" fmla="*/ 1 w 176"/>
                  <a:gd name="T29" fmla="*/ 174 h 184"/>
                  <a:gd name="T30" fmla="*/ 0 w 176"/>
                  <a:gd name="T31" fmla="*/ 178 h 184"/>
                  <a:gd name="T32" fmla="*/ 0 w 176"/>
                  <a:gd name="T33" fmla="*/ 180 h 184"/>
                  <a:gd name="T34" fmla="*/ 0 w 176"/>
                  <a:gd name="T35" fmla="*/ 183 h 184"/>
                  <a:gd name="T36" fmla="*/ 175 w 176"/>
                  <a:gd name="T37" fmla="*/ 183 h 184"/>
                  <a:gd name="T38" fmla="*/ 175 w 176"/>
                  <a:gd name="T39" fmla="*/ 0 h 184"/>
                  <a:gd name="T40" fmla="*/ 0 w 176"/>
                  <a:gd name="T4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84">
                    <a:moveTo>
                      <a:pt x="0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1" y="14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1" y="23"/>
                    </a:lnTo>
                    <a:lnTo>
                      <a:pt x="1" y="160"/>
                    </a:lnTo>
                    <a:lnTo>
                      <a:pt x="1" y="163"/>
                    </a:lnTo>
                    <a:lnTo>
                      <a:pt x="1" y="166"/>
                    </a:lnTo>
                    <a:lnTo>
                      <a:pt x="1" y="169"/>
                    </a:lnTo>
                    <a:lnTo>
                      <a:pt x="1" y="172"/>
                    </a:lnTo>
                    <a:lnTo>
                      <a:pt x="1" y="174"/>
                    </a:lnTo>
                    <a:lnTo>
                      <a:pt x="0" y="178"/>
                    </a:lnTo>
                    <a:lnTo>
                      <a:pt x="0" y="180"/>
                    </a:lnTo>
                    <a:lnTo>
                      <a:pt x="0" y="183"/>
                    </a:lnTo>
                    <a:lnTo>
                      <a:pt x="175" y="183"/>
                    </a:lnTo>
                    <a:lnTo>
                      <a:pt x="175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50" name="Freeform 114"/>
              <p:cNvSpPr>
                <a:spLocks/>
              </p:cNvSpPr>
              <p:nvPr/>
            </p:nvSpPr>
            <p:spPr bwMode="auto">
              <a:xfrm>
                <a:off x="4265" y="2574"/>
                <a:ext cx="197" cy="164"/>
              </a:xfrm>
              <a:custGeom>
                <a:avLst/>
                <a:gdLst>
                  <a:gd name="T0" fmla="*/ 25 w 197"/>
                  <a:gd name="T1" fmla="*/ 162 h 164"/>
                  <a:gd name="T2" fmla="*/ 171 w 197"/>
                  <a:gd name="T3" fmla="*/ 162 h 164"/>
                  <a:gd name="T4" fmla="*/ 174 w 197"/>
                  <a:gd name="T5" fmla="*/ 162 h 164"/>
                  <a:gd name="T6" fmla="*/ 177 w 197"/>
                  <a:gd name="T7" fmla="*/ 162 h 164"/>
                  <a:gd name="T8" fmla="*/ 181 w 197"/>
                  <a:gd name="T9" fmla="*/ 162 h 164"/>
                  <a:gd name="T10" fmla="*/ 184 w 197"/>
                  <a:gd name="T11" fmla="*/ 162 h 164"/>
                  <a:gd name="T12" fmla="*/ 187 w 197"/>
                  <a:gd name="T13" fmla="*/ 162 h 164"/>
                  <a:gd name="T14" fmla="*/ 189 w 197"/>
                  <a:gd name="T15" fmla="*/ 163 h 164"/>
                  <a:gd name="T16" fmla="*/ 193 w 197"/>
                  <a:gd name="T17" fmla="*/ 163 h 164"/>
                  <a:gd name="T18" fmla="*/ 196 w 197"/>
                  <a:gd name="T19" fmla="*/ 163 h 164"/>
                  <a:gd name="T20" fmla="*/ 196 w 197"/>
                  <a:gd name="T21" fmla="*/ 0 h 164"/>
                  <a:gd name="T22" fmla="*/ 0 w 197"/>
                  <a:gd name="T23" fmla="*/ 0 h 164"/>
                  <a:gd name="T24" fmla="*/ 0 w 197"/>
                  <a:gd name="T25" fmla="*/ 163 h 164"/>
                  <a:gd name="T26" fmla="*/ 3 w 197"/>
                  <a:gd name="T27" fmla="*/ 163 h 164"/>
                  <a:gd name="T28" fmla="*/ 6 w 197"/>
                  <a:gd name="T29" fmla="*/ 163 h 164"/>
                  <a:gd name="T30" fmla="*/ 10 w 197"/>
                  <a:gd name="T31" fmla="*/ 162 h 164"/>
                  <a:gd name="T32" fmla="*/ 12 w 197"/>
                  <a:gd name="T33" fmla="*/ 162 h 164"/>
                  <a:gd name="T34" fmla="*/ 15 w 197"/>
                  <a:gd name="T35" fmla="*/ 162 h 164"/>
                  <a:gd name="T36" fmla="*/ 18 w 197"/>
                  <a:gd name="T37" fmla="*/ 162 h 164"/>
                  <a:gd name="T38" fmla="*/ 21 w 197"/>
                  <a:gd name="T39" fmla="*/ 162 h 164"/>
                  <a:gd name="T40" fmla="*/ 25 w 197"/>
                  <a:gd name="T41" fmla="*/ 16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7" h="164">
                    <a:moveTo>
                      <a:pt x="25" y="162"/>
                    </a:moveTo>
                    <a:lnTo>
                      <a:pt x="171" y="162"/>
                    </a:lnTo>
                    <a:lnTo>
                      <a:pt x="174" y="162"/>
                    </a:lnTo>
                    <a:lnTo>
                      <a:pt x="177" y="162"/>
                    </a:lnTo>
                    <a:lnTo>
                      <a:pt x="181" y="162"/>
                    </a:lnTo>
                    <a:lnTo>
                      <a:pt x="184" y="162"/>
                    </a:lnTo>
                    <a:lnTo>
                      <a:pt x="187" y="162"/>
                    </a:lnTo>
                    <a:lnTo>
                      <a:pt x="189" y="163"/>
                    </a:lnTo>
                    <a:lnTo>
                      <a:pt x="193" y="163"/>
                    </a:lnTo>
                    <a:lnTo>
                      <a:pt x="196" y="163"/>
                    </a:lnTo>
                    <a:lnTo>
                      <a:pt x="196" y="0"/>
                    </a:lnTo>
                    <a:lnTo>
                      <a:pt x="0" y="0"/>
                    </a:lnTo>
                    <a:lnTo>
                      <a:pt x="0" y="163"/>
                    </a:lnTo>
                    <a:lnTo>
                      <a:pt x="3" y="163"/>
                    </a:lnTo>
                    <a:lnTo>
                      <a:pt x="6" y="163"/>
                    </a:lnTo>
                    <a:lnTo>
                      <a:pt x="10" y="162"/>
                    </a:lnTo>
                    <a:lnTo>
                      <a:pt x="12" y="162"/>
                    </a:lnTo>
                    <a:lnTo>
                      <a:pt x="15" y="162"/>
                    </a:lnTo>
                    <a:lnTo>
                      <a:pt x="18" y="162"/>
                    </a:lnTo>
                    <a:lnTo>
                      <a:pt x="21" y="162"/>
                    </a:lnTo>
                    <a:lnTo>
                      <a:pt x="25" y="162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51" name="Freeform 115"/>
              <p:cNvSpPr>
                <a:spLocks/>
              </p:cNvSpPr>
              <p:nvPr/>
            </p:nvSpPr>
            <p:spPr bwMode="auto">
              <a:xfrm>
                <a:off x="4265" y="3645"/>
                <a:ext cx="197" cy="165"/>
              </a:xfrm>
              <a:custGeom>
                <a:avLst/>
                <a:gdLst>
                  <a:gd name="T0" fmla="*/ 196 w 197"/>
                  <a:gd name="T1" fmla="*/ 0 h 165"/>
                  <a:gd name="T2" fmla="*/ 193 w 197"/>
                  <a:gd name="T3" fmla="*/ 0 h 165"/>
                  <a:gd name="T4" fmla="*/ 189 w 197"/>
                  <a:gd name="T5" fmla="*/ 0 h 165"/>
                  <a:gd name="T6" fmla="*/ 187 w 197"/>
                  <a:gd name="T7" fmla="*/ 1 h 165"/>
                  <a:gd name="T8" fmla="*/ 184 w 197"/>
                  <a:gd name="T9" fmla="*/ 1 h 165"/>
                  <a:gd name="T10" fmla="*/ 181 w 197"/>
                  <a:gd name="T11" fmla="*/ 1 h 165"/>
                  <a:gd name="T12" fmla="*/ 177 w 197"/>
                  <a:gd name="T13" fmla="*/ 1 h 165"/>
                  <a:gd name="T14" fmla="*/ 174 w 197"/>
                  <a:gd name="T15" fmla="*/ 1 h 165"/>
                  <a:gd name="T16" fmla="*/ 171 w 197"/>
                  <a:gd name="T17" fmla="*/ 1 h 165"/>
                  <a:gd name="T18" fmla="*/ 25 w 197"/>
                  <a:gd name="T19" fmla="*/ 1 h 165"/>
                  <a:gd name="T20" fmla="*/ 21 w 197"/>
                  <a:gd name="T21" fmla="*/ 1 h 165"/>
                  <a:gd name="T22" fmla="*/ 18 w 197"/>
                  <a:gd name="T23" fmla="*/ 1 h 165"/>
                  <a:gd name="T24" fmla="*/ 15 w 197"/>
                  <a:gd name="T25" fmla="*/ 1 h 165"/>
                  <a:gd name="T26" fmla="*/ 12 w 197"/>
                  <a:gd name="T27" fmla="*/ 1 h 165"/>
                  <a:gd name="T28" fmla="*/ 10 w 197"/>
                  <a:gd name="T29" fmla="*/ 1 h 165"/>
                  <a:gd name="T30" fmla="*/ 6 w 197"/>
                  <a:gd name="T31" fmla="*/ 0 h 165"/>
                  <a:gd name="T32" fmla="*/ 3 w 197"/>
                  <a:gd name="T33" fmla="*/ 0 h 165"/>
                  <a:gd name="T34" fmla="*/ 0 w 197"/>
                  <a:gd name="T35" fmla="*/ 0 h 165"/>
                  <a:gd name="T36" fmla="*/ 0 w 197"/>
                  <a:gd name="T37" fmla="*/ 164 h 165"/>
                  <a:gd name="T38" fmla="*/ 196 w 197"/>
                  <a:gd name="T39" fmla="*/ 164 h 165"/>
                  <a:gd name="T40" fmla="*/ 196 w 197"/>
                  <a:gd name="T41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7" h="165">
                    <a:moveTo>
                      <a:pt x="196" y="0"/>
                    </a:moveTo>
                    <a:lnTo>
                      <a:pt x="193" y="0"/>
                    </a:lnTo>
                    <a:lnTo>
                      <a:pt x="189" y="0"/>
                    </a:lnTo>
                    <a:lnTo>
                      <a:pt x="187" y="1"/>
                    </a:lnTo>
                    <a:lnTo>
                      <a:pt x="184" y="1"/>
                    </a:lnTo>
                    <a:lnTo>
                      <a:pt x="181" y="1"/>
                    </a:lnTo>
                    <a:lnTo>
                      <a:pt x="177" y="1"/>
                    </a:lnTo>
                    <a:lnTo>
                      <a:pt x="174" y="1"/>
                    </a:lnTo>
                    <a:lnTo>
                      <a:pt x="171" y="1"/>
                    </a:lnTo>
                    <a:lnTo>
                      <a:pt x="25" y="1"/>
                    </a:lnTo>
                    <a:lnTo>
                      <a:pt x="21" y="1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64"/>
                    </a:lnTo>
                    <a:lnTo>
                      <a:pt x="196" y="164"/>
                    </a:lnTo>
                    <a:lnTo>
                      <a:pt x="196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52" name="Rectangle 116"/>
              <p:cNvSpPr>
                <a:spLocks noChangeArrowheads="1"/>
              </p:cNvSpPr>
              <p:nvPr/>
            </p:nvSpPr>
            <p:spPr bwMode="auto">
              <a:xfrm>
                <a:off x="4265" y="1362"/>
                <a:ext cx="196" cy="82"/>
              </a:xfrm>
              <a:prstGeom prst="rect">
                <a:avLst/>
              </a:pr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53" name="Rectangle 117"/>
              <p:cNvSpPr>
                <a:spLocks noChangeArrowheads="1"/>
              </p:cNvSpPr>
              <p:nvPr/>
            </p:nvSpPr>
            <p:spPr bwMode="auto">
              <a:xfrm>
                <a:off x="4267" y="1364"/>
                <a:ext cx="192" cy="78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54" name="Freeform 118"/>
              <p:cNvSpPr>
                <a:spLocks/>
              </p:cNvSpPr>
              <p:nvPr/>
            </p:nvSpPr>
            <p:spPr bwMode="auto">
              <a:xfrm>
                <a:off x="3987" y="1536"/>
                <a:ext cx="238" cy="137"/>
              </a:xfrm>
              <a:custGeom>
                <a:avLst/>
                <a:gdLst>
                  <a:gd name="T0" fmla="*/ 188 w 238"/>
                  <a:gd name="T1" fmla="*/ 0 h 137"/>
                  <a:gd name="T2" fmla="*/ 178 w 238"/>
                  <a:gd name="T3" fmla="*/ 7 h 137"/>
                  <a:gd name="T4" fmla="*/ 168 w 238"/>
                  <a:gd name="T5" fmla="*/ 14 h 137"/>
                  <a:gd name="T6" fmla="*/ 157 w 238"/>
                  <a:gd name="T7" fmla="*/ 20 h 137"/>
                  <a:gd name="T8" fmla="*/ 147 w 238"/>
                  <a:gd name="T9" fmla="*/ 26 h 137"/>
                  <a:gd name="T10" fmla="*/ 136 w 238"/>
                  <a:gd name="T11" fmla="*/ 32 h 137"/>
                  <a:gd name="T12" fmla="*/ 124 w 238"/>
                  <a:gd name="T13" fmla="*/ 37 h 137"/>
                  <a:gd name="T14" fmla="*/ 113 w 238"/>
                  <a:gd name="T15" fmla="*/ 42 h 137"/>
                  <a:gd name="T16" fmla="*/ 101 w 238"/>
                  <a:gd name="T17" fmla="*/ 46 h 137"/>
                  <a:gd name="T18" fmla="*/ 89 w 238"/>
                  <a:gd name="T19" fmla="*/ 50 h 137"/>
                  <a:gd name="T20" fmla="*/ 77 w 238"/>
                  <a:gd name="T21" fmla="*/ 53 h 137"/>
                  <a:gd name="T22" fmla="*/ 64 w 238"/>
                  <a:gd name="T23" fmla="*/ 56 h 137"/>
                  <a:gd name="T24" fmla="*/ 52 w 238"/>
                  <a:gd name="T25" fmla="*/ 59 h 137"/>
                  <a:gd name="T26" fmla="*/ 39 w 238"/>
                  <a:gd name="T27" fmla="*/ 60 h 137"/>
                  <a:gd name="T28" fmla="*/ 26 w 238"/>
                  <a:gd name="T29" fmla="*/ 61 h 137"/>
                  <a:gd name="T30" fmla="*/ 13 w 238"/>
                  <a:gd name="T31" fmla="*/ 62 h 137"/>
                  <a:gd name="T32" fmla="*/ 0 w 238"/>
                  <a:gd name="T33" fmla="*/ 62 h 137"/>
                  <a:gd name="T34" fmla="*/ 0 w 238"/>
                  <a:gd name="T35" fmla="*/ 136 h 137"/>
                  <a:gd name="T36" fmla="*/ 9 w 238"/>
                  <a:gd name="T37" fmla="*/ 136 h 137"/>
                  <a:gd name="T38" fmla="*/ 16 w 238"/>
                  <a:gd name="T39" fmla="*/ 136 h 137"/>
                  <a:gd name="T40" fmla="*/ 25 w 238"/>
                  <a:gd name="T41" fmla="*/ 135 h 137"/>
                  <a:gd name="T42" fmla="*/ 33 w 238"/>
                  <a:gd name="T43" fmla="*/ 134 h 137"/>
                  <a:gd name="T44" fmla="*/ 42 w 238"/>
                  <a:gd name="T45" fmla="*/ 134 h 137"/>
                  <a:gd name="T46" fmla="*/ 49 w 238"/>
                  <a:gd name="T47" fmla="*/ 133 h 137"/>
                  <a:gd name="T48" fmla="*/ 57 w 238"/>
                  <a:gd name="T49" fmla="*/ 132 h 137"/>
                  <a:gd name="T50" fmla="*/ 65 w 238"/>
                  <a:gd name="T51" fmla="*/ 131 h 137"/>
                  <a:gd name="T52" fmla="*/ 74 w 238"/>
                  <a:gd name="T53" fmla="*/ 129 h 137"/>
                  <a:gd name="T54" fmla="*/ 82 w 238"/>
                  <a:gd name="T55" fmla="*/ 128 h 137"/>
                  <a:gd name="T56" fmla="*/ 89 w 238"/>
                  <a:gd name="T57" fmla="*/ 126 h 137"/>
                  <a:gd name="T58" fmla="*/ 97 w 238"/>
                  <a:gd name="T59" fmla="*/ 125 h 137"/>
                  <a:gd name="T60" fmla="*/ 104 w 238"/>
                  <a:gd name="T61" fmla="*/ 123 h 137"/>
                  <a:gd name="T62" fmla="*/ 113 w 238"/>
                  <a:gd name="T63" fmla="*/ 120 h 137"/>
                  <a:gd name="T64" fmla="*/ 120 w 238"/>
                  <a:gd name="T65" fmla="*/ 118 h 137"/>
                  <a:gd name="T66" fmla="*/ 128 w 238"/>
                  <a:gd name="T67" fmla="*/ 116 h 137"/>
                  <a:gd name="T68" fmla="*/ 135 w 238"/>
                  <a:gd name="T69" fmla="*/ 113 h 137"/>
                  <a:gd name="T70" fmla="*/ 142 w 238"/>
                  <a:gd name="T71" fmla="*/ 110 h 137"/>
                  <a:gd name="T72" fmla="*/ 150 w 238"/>
                  <a:gd name="T73" fmla="*/ 107 h 137"/>
                  <a:gd name="T74" fmla="*/ 157 w 238"/>
                  <a:gd name="T75" fmla="*/ 104 h 137"/>
                  <a:gd name="T76" fmla="*/ 164 w 238"/>
                  <a:gd name="T77" fmla="*/ 101 h 137"/>
                  <a:gd name="T78" fmla="*/ 172 w 238"/>
                  <a:gd name="T79" fmla="*/ 97 h 137"/>
                  <a:gd name="T80" fmla="*/ 178 w 238"/>
                  <a:gd name="T81" fmla="*/ 94 h 137"/>
                  <a:gd name="T82" fmla="*/ 185 w 238"/>
                  <a:gd name="T83" fmla="*/ 91 h 137"/>
                  <a:gd name="T84" fmla="*/ 192 w 238"/>
                  <a:gd name="T85" fmla="*/ 87 h 137"/>
                  <a:gd name="T86" fmla="*/ 198 w 238"/>
                  <a:gd name="T87" fmla="*/ 83 h 137"/>
                  <a:gd name="T88" fmla="*/ 205 w 238"/>
                  <a:gd name="T89" fmla="*/ 79 h 137"/>
                  <a:gd name="T90" fmla="*/ 211 w 238"/>
                  <a:gd name="T91" fmla="*/ 75 h 137"/>
                  <a:gd name="T92" fmla="*/ 218 w 238"/>
                  <a:gd name="T93" fmla="*/ 70 h 137"/>
                  <a:gd name="T94" fmla="*/ 225 w 238"/>
                  <a:gd name="T95" fmla="*/ 67 h 137"/>
                  <a:gd name="T96" fmla="*/ 230 w 238"/>
                  <a:gd name="T97" fmla="*/ 62 h 137"/>
                  <a:gd name="T98" fmla="*/ 237 w 238"/>
                  <a:gd name="T99" fmla="*/ 58 h 137"/>
                  <a:gd name="T100" fmla="*/ 188 w 238"/>
                  <a:gd name="T101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8" h="137">
                    <a:moveTo>
                      <a:pt x="188" y="0"/>
                    </a:moveTo>
                    <a:lnTo>
                      <a:pt x="178" y="7"/>
                    </a:lnTo>
                    <a:lnTo>
                      <a:pt x="168" y="14"/>
                    </a:lnTo>
                    <a:lnTo>
                      <a:pt x="157" y="20"/>
                    </a:lnTo>
                    <a:lnTo>
                      <a:pt x="147" y="26"/>
                    </a:lnTo>
                    <a:lnTo>
                      <a:pt x="136" y="32"/>
                    </a:lnTo>
                    <a:lnTo>
                      <a:pt x="124" y="37"/>
                    </a:lnTo>
                    <a:lnTo>
                      <a:pt x="113" y="42"/>
                    </a:lnTo>
                    <a:lnTo>
                      <a:pt x="101" y="46"/>
                    </a:lnTo>
                    <a:lnTo>
                      <a:pt x="89" y="50"/>
                    </a:lnTo>
                    <a:lnTo>
                      <a:pt x="77" y="53"/>
                    </a:lnTo>
                    <a:lnTo>
                      <a:pt x="64" y="56"/>
                    </a:lnTo>
                    <a:lnTo>
                      <a:pt x="52" y="59"/>
                    </a:lnTo>
                    <a:lnTo>
                      <a:pt x="39" y="60"/>
                    </a:lnTo>
                    <a:lnTo>
                      <a:pt x="26" y="61"/>
                    </a:lnTo>
                    <a:lnTo>
                      <a:pt x="13" y="62"/>
                    </a:lnTo>
                    <a:lnTo>
                      <a:pt x="0" y="62"/>
                    </a:lnTo>
                    <a:lnTo>
                      <a:pt x="0" y="136"/>
                    </a:lnTo>
                    <a:lnTo>
                      <a:pt x="9" y="136"/>
                    </a:lnTo>
                    <a:lnTo>
                      <a:pt x="16" y="136"/>
                    </a:lnTo>
                    <a:lnTo>
                      <a:pt x="25" y="135"/>
                    </a:lnTo>
                    <a:lnTo>
                      <a:pt x="33" y="134"/>
                    </a:lnTo>
                    <a:lnTo>
                      <a:pt x="42" y="134"/>
                    </a:lnTo>
                    <a:lnTo>
                      <a:pt x="49" y="133"/>
                    </a:lnTo>
                    <a:lnTo>
                      <a:pt x="57" y="132"/>
                    </a:lnTo>
                    <a:lnTo>
                      <a:pt x="65" y="131"/>
                    </a:lnTo>
                    <a:lnTo>
                      <a:pt x="74" y="129"/>
                    </a:lnTo>
                    <a:lnTo>
                      <a:pt x="82" y="128"/>
                    </a:lnTo>
                    <a:lnTo>
                      <a:pt x="89" y="126"/>
                    </a:lnTo>
                    <a:lnTo>
                      <a:pt x="97" y="125"/>
                    </a:lnTo>
                    <a:lnTo>
                      <a:pt x="104" y="123"/>
                    </a:lnTo>
                    <a:lnTo>
                      <a:pt x="113" y="120"/>
                    </a:lnTo>
                    <a:lnTo>
                      <a:pt x="120" y="118"/>
                    </a:lnTo>
                    <a:lnTo>
                      <a:pt x="128" y="116"/>
                    </a:lnTo>
                    <a:lnTo>
                      <a:pt x="135" y="113"/>
                    </a:lnTo>
                    <a:lnTo>
                      <a:pt x="142" y="110"/>
                    </a:lnTo>
                    <a:lnTo>
                      <a:pt x="150" y="107"/>
                    </a:lnTo>
                    <a:lnTo>
                      <a:pt x="157" y="104"/>
                    </a:lnTo>
                    <a:lnTo>
                      <a:pt x="164" y="101"/>
                    </a:lnTo>
                    <a:lnTo>
                      <a:pt x="172" y="97"/>
                    </a:lnTo>
                    <a:lnTo>
                      <a:pt x="178" y="94"/>
                    </a:lnTo>
                    <a:lnTo>
                      <a:pt x="185" y="91"/>
                    </a:lnTo>
                    <a:lnTo>
                      <a:pt x="192" y="87"/>
                    </a:lnTo>
                    <a:lnTo>
                      <a:pt x="198" y="83"/>
                    </a:lnTo>
                    <a:lnTo>
                      <a:pt x="205" y="79"/>
                    </a:lnTo>
                    <a:lnTo>
                      <a:pt x="211" y="75"/>
                    </a:lnTo>
                    <a:lnTo>
                      <a:pt x="218" y="70"/>
                    </a:lnTo>
                    <a:lnTo>
                      <a:pt x="225" y="67"/>
                    </a:lnTo>
                    <a:lnTo>
                      <a:pt x="230" y="62"/>
                    </a:lnTo>
                    <a:lnTo>
                      <a:pt x="237" y="58"/>
                    </a:lnTo>
                    <a:lnTo>
                      <a:pt x="188" y="0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55" name="Freeform 119"/>
              <p:cNvSpPr>
                <a:spLocks/>
              </p:cNvSpPr>
              <p:nvPr/>
            </p:nvSpPr>
            <p:spPr bwMode="auto">
              <a:xfrm>
                <a:off x="3987" y="1536"/>
                <a:ext cx="238" cy="137"/>
              </a:xfrm>
              <a:custGeom>
                <a:avLst/>
                <a:gdLst>
                  <a:gd name="T0" fmla="*/ 188 w 238"/>
                  <a:gd name="T1" fmla="*/ 0 h 137"/>
                  <a:gd name="T2" fmla="*/ 178 w 238"/>
                  <a:gd name="T3" fmla="*/ 7 h 137"/>
                  <a:gd name="T4" fmla="*/ 168 w 238"/>
                  <a:gd name="T5" fmla="*/ 14 h 137"/>
                  <a:gd name="T6" fmla="*/ 157 w 238"/>
                  <a:gd name="T7" fmla="*/ 20 h 137"/>
                  <a:gd name="T8" fmla="*/ 147 w 238"/>
                  <a:gd name="T9" fmla="*/ 26 h 137"/>
                  <a:gd name="T10" fmla="*/ 136 w 238"/>
                  <a:gd name="T11" fmla="*/ 32 h 137"/>
                  <a:gd name="T12" fmla="*/ 124 w 238"/>
                  <a:gd name="T13" fmla="*/ 37 h 137"/>
                  <a:gd name="T14" fmla="*/ 113 w 238"/>
                  <a:gd name="T15" fmla="*/ 42 h 137"/>
                  <a:gd name="T16" fmla="*/ 101 w 238"/>
                  <a:gd name="T17" fmla="*/ 46 h 137"/>
                  <a:gd name="T18" fmla="*/ 89 w 238"/>
                  <a:gd name="T19" fmla="*/ 50 h 137"/>
                  <a:gd name="T20" fmla="*/ 77 w 238"/>
                  <a:gd name="T21" fmla="*/ 53 h 137"/>
                  <a:gd name="T22" fmla="*/ 64 w 238"/>
                  <a:gd name="T23" fmla="*/ 56 h 137"/>
                  <a:gd name="T24" fmla="*/ 52 w 238"/>
                  <a:gd name="T25" fmla="*/ 59 h 137"/>
                  <a:gd name="T26" fmla="*/ 39 w 238"/>
                  <a:gd name="T27" fmla="*/ 60 h 137"/>
                  <a:gd name="T28" fmla="*/ 26 w 238"/>
                  <a:gd name="T29" fmla="*/ 61 h 137"/>
                  <a:gd name="T30" fmla="*/ 13 w 238"/>
                  <a:gd name="T31" fmla="*/ 62 h 137"/>
                  <a:gd name="T32" fmla="*/ 0 w 238"/>
                  <a:gd name="T33" fmla="*/ 62 h 137"/>
                  <a:gd name="T34" fmla="*/ 0 w 238"/>
                  <a:gd name="T35" fmla="*/ 136 h 137"/>
                  <a:gd name="T36" fmla="*/ 9 w 238"/>
                  <a:gd name="T37" fmla="*/ 136 h 137"/>
                  <a:gd name="T38" fmla="*/ 16 w 238"/>
                  <a:gd name="T39" fmla="*/ 136 h 137"/>
                  <a:gd name="T40" fmla="*/ 25 w 238"/>
                  <a:gd name="T41" fmla="*/ 135 h 137"/>
                  <a:gd name="T42" fmla="*/ 33 w 238"/>
                  <a:gd name="T43" fmla="*/ 134 h 137"/>
                  <a:gd name="T44" fmla="*/ 42 w 238"/>
                  <a:gd name="T45" fmla="*/ 134 h 137"/>
                  <a:gd name="T46" fmla="*/ 49 w 238"/>
                  <a:gd name="T47" fmla="*/ 133 h 137"/>
                  <a:gd name="T48" fmla="*/ 57 w 238"/>
                  <a:gd name="T49" fmla="*/ 132 h 137"/>
                  <a:gd name="T50" fmla="*/ 65 w 238"/>
                  <a:gd name="T51" fmla="*/ 131 h 137"/>
                  <a:gd name="T52" fmla="*/ 74 w 238"/>
                  <a:gd name="T53" fmla="*/ 129 h 137"/>
                  <a:gd name="T54" fmla="*/ 82 w 238"/>
                  <a:gd name="T55" fmla="*/ 128 h 137"/>
                  <a:gd name="T56" fmla="*/ 89 w 238"/>
                  <a:gd name="T57" fmla="*/ 126 h 137"/>
                  <a:gd name="T58" fmla="*/ 97 w 238"/>
                  <a:gd name="T59" fmla="*/ 125 h 137"/>
                  <a:gd name="T60" fmla="*/ 104 w 238"/>
                  <a:gd name="T61" fmla="*/ 123 h 137"/>
                  <a:gd name="T62" fmla="*/ 113 w 238"/>
                  <a:gd name="T63" fmla="*/ 120 h 137"/>
                  <a:gd name="T64" fmla="*/ 120 w 238"/>
                  <a:gd name="T65" fmla="*/ 118 h 137"/>
                  <a:gd name="T66" fmla="*/ 128 w 238"/>
                  <a:gd name="T67" fmla="*/ 116 h 137"/>
                  <a:gd name="T68" fmla="*/ 135 w 238"/>
                  <a:gd name="T69" fmla="*/ 113 h 137"/>
                  <a:gd name="T70" fmla="*/ 142 w 238"/>
                  <a:gd name="T71" fmla="*/ 110 h 137"/>
                  <a:gd name="T72" fmla="*/ 150 w 238"/>
                  <a:gd name="T73" fmla="*/ 107 h 137"/>
                  <a:gd name="T74" fmla="*/ 157 w 238"/>
                  <a:gd name="T75" fmla="*/ 104 h 137"/>
                  <a:gd name="T76" fmla="*/ 164 w 238"/>
                  <a:gd name="T77" fmla="*/ 101 h 137"/>
                  <a:gd name="T78" fmla="*/ 172 w 238"/>
                  <a:gd name="T79" fmla="*/ 97 h 137"/>
                  <a:gd name="T80" fmla="*/ 178 w 238"/>
                  <a:gd name="T81" fmla="*/ 94 h 137"/>
                  <a:gd name="T82" fmla="*/ 185 w 238"/>
                  <a:gd name="T83" fmla="*/ 91 h 137"/>
                  <a:gd name="T84" fmla="*/ 192 w 238"/>
                  <a:gd name="T85" fmla="*/ 87 h 137"/>
                  <a:gd name="T86" fmla="*/ 198 w 238"/>
                  <a:gd name="T87" fmla="*/ 83 h 137"/>
                  <a:gd name="T88" fmla="*/ 205 w 238"/>
                  <a:gd name="T89" fmla="*/ 79 h 137"/>
                  <a:gd name="T90" fmla="*/ 211 w 238"/>
                  <a:gd name="T91" fmla="*/ 75 h 137"/>
                  <a:gd name="T92" fmla="*/ 218 w 238"/>
                  <a:gd name="T93" fmla="*/ 70 h 137"/>
                  <a:gd name="T94" fmla="*/ 225 w 238"/>
                  <a:gd name="T95" fmla="*/ 67 h 137"/>
                  <a:gd name="T96" fmla="*/ 230 w 238"/>
                  <a:gd name="T97" fmla="*/ 62 h 137"/>
                  <a:gd name="T98" fmla="*/ 237 w 238"/>
                  <a:gd name="T99" fmla="*/ 58 h 137"/>
                  <a:gd name="T100" fmla="*/ 188 w 238"/>
                  <a:gd name="T101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8" h="137">
                    <a:moveTo>
                      <a:pt x="188" y="0"/>
                    </a:moveTo>
                    <a:lnTo>
                      <a:pt x="178" y="7"/>
                    </a:lnTo>
                    <a:lnTo>
                      <a:pt x="168" y="14"/>
                    </a:lnTo>
                    <a:lnTo>
                      <a:pt x="157" y="20"/>
                    </a:lnTo>
                    <a:lnTo>
                      <a:pt x="147" y="26"/>
                    </a:lnTo>
                    <a:lnTo>
                      <a:pt x="136" y="32"/>
                    </a:lnTo>
                    <a:lnTo>
                      <a:pt x="124" y="37"/>
                    </a:lnTo>
                    <a:lnTo>
                      <a:pt x="113" y="42"/>
                    </a:lnTo>
                    <a:lnTo>
                      <a:pt x="101" y="46"/>
                    </a:lnTo>
                    <a:lnTo>
                      <a:pt x="89" y="50"/>
                    </a:lnTo>
                    <a:lnTo>
                      <a:pt x="77" y="53"/>
                    </a:lnTo>
                    <a:lnTo>
                      <a:pt x="64" y="56"/>
                    </a:lnTo>
                    <a:lnTo>
                      <a:pt x="52" y="59"/>
                    </a:lnTo>
                    <a:lnTo>
                      <a:pt x="39" y="60"/>
                    </a:lnTo>
                    <a:lnTo>
                      <a:pt x="26" y="61"/>
                    </a:lnTo>
                    <a:lnTo>
                      <a:pt x="13" y="62"/>
                    </a:lnTo>
                    <a:lnTo>
                      <a:pt x="0" y="62"/>
                    </a:lnTo>
                    <a:lnTo>
                      <a:pt x="0" y="136"/>
                    </a:lnTo>
                    <a:lnTo>
                      <a:pt x="9" y="136"/>
                    </a:lnTo>
                    <a:lnTo>
                      <a:pt x="16" y="136"/>
                    </a:lnTo>
                    <a:lnTo>
                      <a:pt x="25" y="135"/>
                    </a:lnTo>
                    <a:lnTo>
                      <a:pt x="33" y="134"/>
                    </a:lnTo>
                    <a:lnTo>
                      <a:pt x="42" y="134"/>
                    </a:lnTo>
                    <a:lnTo>
                      <a:pt x="49" y="133"/>
                    </a:lnTo>
                    <a:lnTo>
                      <a:pt x="57" y="132"/>
                    </a:lnTo>
                    <a:lnTo>
                      <a:pt x="65" y="131"/>
                    </a:lnTo>
                    <a:lnTo>
                      <a:pt x="74" y="129"/>
                    </a:lnTo>
                    <a:lnTo>
                      <a:pt x="82" y="128"/>
                    </a:lnTo>
                    <a:lnTo>
                      <a:pt x="89" y="126"/>
                    </a:lnTo>
                    <a:lnTo>
                      <a:pt x="97" y="125"/>
                    </a:lnTo>
                    <a:lnTo>
                      <a:pt x="104" y="123"/>
                    </a:lnTo>
                    <a:lnTo>
                      <a:pt x="113" y="120"/>
                    </a:lnTo>
                    <a:lnTo>
                      <a:pt x="120" y="118"/>
                    </a:lnTo>
                    <a:lnTo>
                      <a:pt x="128" y="116"/>
                    </a:lnTo>
                    <a:lnTo>
                      <a:pt x="135" y="113"/>
                    </a:lnTo>
                    <a:lnTo>
                      <a:pt x="142" y="110"/>
                    </a:lnTo>
                    <a:lnTo>
                      <a:pt x="150" y="107"/>
                    </a:lnTo>
                    <a:lnTo>
                      <a:pt x="157" y="104"/>
                    </a:lnTo>
                    <a:lnTo>
                      <a:pt x="164" y="101"/>
                    </a:lnTo>
                    <a:lnTo>
                      <a:pt x="172" y="97"/>
                    </a:lnTo>
                    <a:lnTo>
                      <a:pt x="178" y="94"/>
                    </a:lnTo>
                    <a:lnTo>
                      <a:pt x="185" y="91"/>
                    </a:lnTo>
                    <a:lnTo>
                      <a:pt x="192" y="87"/>
                    </a:lnTo>
                    <a:lnTo>
                      <a:pt x="198" y="83"/>
                    </a:lnTo>
                    <a:lnTo>
                      <a:pt x="205" y="79"/>
                    </a:lnTo>
                    <a:lnTo>
                      <a:pt x="211" y="75"/>
                    </a:lnTo>
                    <a:lnTo>
                      <a:pt x="218" y="70"/>
                    </a:lnTo>
                    <a:lnTo>
                      <a:pt x="225" y="67"/>
                    </a:lnTo>
                    <a:lnTo>
                      <a:pt x="230" y="62"/>
                    </a:lnTo>
                    <a:lnTo>
                      <a:pt x="237" y="58"/>
                    </a:lnTo>
                    <a:lnTo>
                      <a:pt x="188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56" name="Freeform 120"/>
              <p:cNvSpPr>
                <a:spLocks/>
              </p:cNvSpPr>
              <p:nvPr/>
            </p:nvSpPr>
            <p:spPr bwMode="auto">
              <a:xfrm>
                <a:off x="4223" y="1404"/>
                <a:ext cx="239" cy="135"/>
              </a:xfrm>
              <a:custGeom>
                <a:avLst/>
                <a:gdLst>
                  <a:gd name="T0" fmla="*/ 50 w 239"/>
                  <a:gd name="T1" fmla="*/ 134 h 135"/>
                  <a:gd name="T2" fmla="*/ 59 w 239"/>
                  <a:gd name="T3" fmla="*/ 127 h 135"/>
                  <a:gd name="T4" fmla="*/ 69 w 239"/>
                  <a:gd name="T5" fmla="*/ 120 h 135"/>
                  <a:gd name="T6" fmla="*/ 80 w 239"/>
                  <a:gd name="T7" fmla="*/ 114 h 135"/>
                  <a:gd name="T8" fmla="*/ 90 w 239"/>
                  <a:gd name="T9" fmla="*/ 109 h 135"/>
                  <a:gd name="T10" fmla="*/ 101 w 239"/>
                  <a:gd name="T11" fmla="*/ 103 h 135"/>
                  <a:gd name="T12" fmla="*/ 112 w 239"/>
                  <a:gd name="T13" fmla="*/ 98 h 135"/>
                  <a:gd name="T14" fmla="*/ 125 w 239"/>
                  <a:gd name="T15" fmla="*/ 93 h 135"/>
                  <a:gd name="T16" fmla="*/ 136 w 239"/>
                  <a:gd name="T17" fmla="*/ 89 h 135"/>
                  <a:gd name="T18" fmla="*/ 149 w 239"/>
                  <a:gd name="T19" fmla="*/ 85 h 135"/>
                  <a:gd name="T20" fmla="*/ 161 w 239"/>
                  <a:gd name="T21" fmla="*/ 82 h 135"/>
                  <a:gd name="T22" fmla="*/ 173 w 239"/>
                  <a:gd name="T23" fmla="*/ 79 h 135"/>
                  <a:gd name="T24" fmla="*/ 186 w 239"/>
                  <a:gd name="T25" fmla="*/ 77 h 135"/>
                  <a:gd name="T26" fmla="*/ 199 w 239"/>
                  <a:gd name="T27" fmla="*/ 75 h 135"/>
                  <a:gd name="T28" fmla="*/ 211 w 239"/>
                  <a:gd name="T29" fmla="*/ 73 h 135"/>
                  <a:gd name="T30" fmla="*/ 225 w 239"/>
                  <a:gd name="T31" fmla="*/ 73 h 135"/>
                  <a:gd name="T32" fmla="*/ 238 w 239"/>
                  <a:gd name="T33" fmla="*/ 72 h 135"/>
                  <a:gd name="T34" fmla="*/ 238 w 239"/>
                  <a:gd name="T35" fmla="*/ 0 h 135"/>
                  <a:gd name="T36" fmla="*/ 229 w 239"/>
                  <a:gd name="T37" fmla="*/ 0 h 135"/>
                  <a:gd name="T38" fmla="*/ 221 w 239"/>
                  <a:gd name="T39" fmla="*/ 0 h 135"/>
                  <a:gd name="T40" fmla="*/ 213 w 239"/>
                  <a:gd name="T41" fmla="*/ 1 h 135"/>
                  <a:gd name="T42" fmla="*/ 205 w 239"/>
                  <a:gd name="T43" fmla="*/ 1 h 135"/>
                  <a:gd name="T44" fmla="*/ 196 w 239"/>
                  <a:gd name="T45" fmla="*/ 2 h 135"/>
                  <a:gd name="T46" fmla="*/ 189 w 239"/>
                  <a:gd name="T47" fmla="*/ 3 h 135"/>
                  <a:gd name="T48" fmla="*/ 180 w 239"/>
                  <a:gd name="T49" fmla="*/ 4 h 135"/>
                  <a:gd name="T50" fmla="*/ 172 w 239"/>
                  <a:gd name="T51" fmla="*/ 5 h 135"/>
                  <a:gd name="T52" fmla="*/ 164 w 239"/>
                  <a:gd name="T53" fmla="*/ 6 h 135"/>
                  <a:gd name="T54" fmla="*/ 156 w 239"/>
                  <a:gd name="T55" fmla="*/ 8 h 135"/>
                  <a:gd name="T56" fmla="*/ 149 w 239"/>
                  <a:gd name="T57" fmla="*/ 10 h 135"/>
                  <a:gd name="T58" fmla="*/ 140 w 239"/>
                  <a:gd name="T59" fmla="*/ 11 h 135"/>
                  <a:gd name="T60" fmla="*/ 132 w 239"/>
                  <a:gd name="T61" fmla="*/ 13 h 135"/>
                  <a:gd name="T62" fmla="*/ 125 w 239"/>
                  <a:gd name="T63" fmla="*/ 16 h 135"/>
                  <a:gd name="T64" fmla="*/ 117 w 239"/>
                  <a:gd name="T65" fmla="*/ 18 h 135"/>
                  <a:gd name="T66" fmla="*/ 110 w 239"/>
                  <a:gd name="T67" fmla="*/ 20 h 135"/>
                  <a:gd name="T68" fmla="*/ 102 w 239"/>
                  <a:gd name="T69" fmla="*/ 23 h 135"/>
                  <a:gd name="T70" fmla="*/ 94 w 239"/>
                  <a:gd name="T71" fmla="*/ 26 h 135"/>
                  <a:gd name="T72" fmla="*/ 88 w 239"/>
                  <a:gd name="T73" fmla="*/ 29 h 135"/>
                  <a:gd name="T74" fmla="*/ 80 w 239"/>
                  <a:gd name="T75" fmla="*/ 32 h 135"/>
                  <a:gd name="T76" fmla="*/ 72 w 239"/>
                  <a:gd name="T77" fmla="*/ 34 h 135"/>
                  <a:gd name="T78" fmla="*/ 66 w 239"/>
                  <a:gd name="T79" fmla="*/ 38 h 135"/>
                  <a:gd name="T80" fmla="*/ 59 w 239"/>
                  <a:gd name="T81" fmla="*/ 41 h 135"/>
                  <a:gd name="T82" fmla="*/ 52 w 239"/>
                  <a:gd name="T83" fmla="*/ 45 h 135"/>
                  <a:gd name="T84" fmla="*/ 45 w 239"/>
                  <a:gd name="T85" fmla="*/ 49 h 135"/>
                  <a:gd name="T86" fmla="*/ 38 w 239"/>
                  <a:gd name="T87" fmla="*/ 52 h 135"/>
                  <a:gd name="T88" fmla="*/ 31 w 239"/>
                  <a:gd name="T89" fmla="*/ 56 h 135"/>
                  <a:gd name="T90" fmla="*/ 25 w 239"/>
                  <a:gd name="T91" fmla="*/ 60 h 135"/>
                  <a:gd name="T92" fmla="*/ 19 w 239"/>
                  <a:gd name="T93" fmla="*/ 64 h 135"/>
                  <a:gd name="T94" fmla="*/ 12 w 239"/>
                  <a:gd name="T95" fmla="*/ 69 h 135"/>
                  <a:gd name="T96" fmla="*/ 7 w 239"/>
                  <a:gd name="T97" fmla="*/ 73 h 135"/>
                  <a:gd name="T98" fmla="*/ 0 w 239"/>
                  <a:gd name="T99" fmla="*/ 78 h 135"/>
                  <a:gd name="T100" fmla="*/ 50 w 239"/>
                  <a:gd name="T101" fmla="*/ 13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9" h="135">
                    <a:moveTo>
                      <a:pt x="50" y="134"/>
                    </a:moveTo>
                    <a:lnTo>
                      <a:pt x="59" y="127"/>
                    </a:lnTo>
                    <a:lnTo>
                      <a:pt x="69" y="120"/>
                    </a:lnTo>
                    <a:lnTo>
                      <a:pt x="80" y="114"/>
                    </a:lnTo>
                    <a:lnTo>
                      <a:pt x="90" y="109"/>
                    </a:lnTo>
                    <a:lnTo>
                      <a:pt x="101" y="103"/>
                    </a:lnTo>
                    <a:lnTo>
                      <a:pt x="112" y="98"/>
                    </a:lnTo>
                    <a:lnTo>
                      <a:pt x="125" y="93"/>
                    </a:lnTo>
                    <a:lnTo>
                      <a:pt x="136" y="89"/>
                    </a:lnTo>
                    <a:lnTo>
                      <a:pt x="149" y="85"/>
                    </a:lnTo>
                    <a:lnTo>
                      <a:pt x="161" y="82"/>
                    </a:lnTo>
                    <a:lnTo>
                      <a:pt x="173" y="79"/>
                    </a:lnTo>
                    <a:lnTo>
                      <a:pt x="186" y="77"/>
                    </a:lnTo>
                    <a:lnTo>
                      <a:pt x="199" y="75"/>
                    </a:lnTo>
                    <a:lnTo>
                      <a:pt x="211" y="73"/>
                    </a:lnTo>
                    <a:lnTo>
                      <a:pt x="225" y="73"/>
                    </a:lnTo>
                    <a:lnTo>
                      <a:pt x="238" y="72"/>
                    </a:lnTo>
                    <a:lnTo>
                      <a:pt x="238" y="0"/>
                    </a:lnTo>
                    <a:lnTo>
                      <a:pt x="229" y="0"/>
                    </a:lnTo>
                    <a:lnTo>
                      <a:pt x="221" y="0"/>
                    </a:lnTo>
                    <a:lnTo>
                      <a:pt x="213" y="1"/>
                    </a:lnTo>
                    <a:lnTo>
                      <a:pt x="205" y="1"/>
                    </a:lnTo>
                    <a:lnTo>
                      <a:pt x="196" y="2"/>
                    </a:lnTo>
                    <a:lnTo>
                      <a:pt x="189" y="3"/>
                    </a:lnTo>
                    <a:lnTo>
                      <a:pt x="180" y="4"/>
                    </a:lnTo>
                    <a:lnTo>
                      <a:pt x="172" y="5"/>
                    </a:lnTo>
                    <a:lnTo>
                      <a:pt x="164" y="6"/>
                    </a:lnTo>
                    <a:lnTo>
                      <a:pt x="156" y="8"/>
                    </a:lnTo>
                    <a:lnTo>
                      <a:pt x="149" y="10"/>
                    </a:lnTo>
                    <a:lnTo>
                      <a:pt x="140" y="11"/>
                    </a:lnTo>
                    <a:lnTo>
                      <a:pt x="132" y="13"/>
                    </a:lnTo>
                    <a:lnTo>
                      <a:pt x="125" y="16"/>
                    </a:lnTo>
                    <a:lnTo>
                      <a:pt x="117" y="18"/>
                    </a:lnTo>
                    <a:lnTo>
                      <a:pt x="110" y="20"/>
                    </a:lnTo>
                    <a:lnTo>
                      <a:pt x="102" y="23"/>
                    </a:lnTo>
                    <a:lnTo>
                      <a:pt x="94" y="26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72" y="34"/>
                    </a:lnTo>
                    <a:lnTo>
                      <a:pt x="66" y="38"/>
                    </a:lnTo>
                    <a:lnTo>
                      <a:pt x="59" y="41"/>
                    </a:lnTo>
                    <a:lnTo>
                      <a:pt x="52" y="45"/>
                    </a:lnTo>
                    <a:lnTo>
                      <a:pt x="45" y="49"/>
                    </a:lnTo>
                    <a:lnTo>
                      <a:pt x="38" y="52"/>
                    </a:lnTo>
                    <a:lnTo>
                      <a:pt x="31" y="56"/>
                    </a:lnTo>
                    <a:lnTo>
                      <a:pt x="25" y="60"/>
                    </a:lnTo>
                    <a:lnTo>
                      <a:pt x="19" y="64"/>
                    </a:lnTo>
                    <a:lnTo>
                      <a:pt x="12" y="69"/>
                    </a:lnTo>
                    <a:lnTo>
                      <a:pt x="7" y="73"/>
                    </a:lnTo>
                    <a:lnTo>
                      <a:pt x="0" y="78"/>
                    </a:lnTo>
                    <a:lnTo>
                      <a:pt x="50" y="134"/>
                    </a:lnTo>
                  </a:path>
                </a:pathLst>
              </a:custGeom>
              <a:solidFill>
                <a:srgbClr val="99C7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57" name="Freeform 121"/>
              <p:cNvSpPr>
                <a:spLocks/>
              </p:cNvSpPr>
              <p:nvPr/>
            </p:nvSpPr>
            <p:spPr bwMode="auto">
              <a:xfrm>
                <a:off x="4223" y="1404"/>
                <a:ext cx="239" cy="135"/>
              </a:xfrm>
              <a:custGeom>
                <a:avLst/>
                <a:gdLst>
                  <a:gd name="T0" fmla="*/ 50 w 239"/>
                  <a:gd name="T1" fmla="*/ 134 h 135"/>
                  <a:gd name="T2" fmla="*/ 59 w 239"/>
                  <a:gd name="T3" fmla="*/ 127 h 135"/>
                  <a:gd name="T4" fmla="*/ 69 w 239"/>
                  <a:gd name="T5" fmla="*/ 120 h 135"/>
                  <a:gd name="T6" fmla="*/ 80 w 239"/>
                  <a:gd name="T7" fmla="*/ 114 h 135"/>
                  <a:gd name="T8" fmla="*/ 90 w 239"/>
                  <a:gd name="T9" fmla="*/ 109 h 135"/>
                  <a:gd name="T10" fmla="*/ 101 w 239"/>
                  <a:gd name="T11" fmla="*/ 103 h 135"/>
                  <a:gd name="T12" fmla="*/ 112 w 239"/>
                  <a:gd name="T13" fmla="*/ 98 h 135"/>
                  <a:gd name="T14" fmla="*/ 125 w 239"/>
                  <a:gd name="T15" fmla="*/ 93 h 135"/>
                  <a:gd name="T16" fmla="*/ 136 w 239"/>
                  <a:gd name="T17" fmla="*/ 89 h 135"/>
                  <a:gd name="T18" fmla="*/ 149 w 239"/>
                  <a:gd name="T19" fmla="*/ 85 h 135"/>
                  <a:gd name="T20" fmla="*/ 161 w 239"/>
                  <a:gd name="T21" fmla="*/ 82 h 135"/>
                  <a:gd name="T22" fmla="*/ 173 w 239"/>
                  <a:gd name="T23" fmla="*/ 79 h 135"/>
                  <a:gd name="T24" fmla="*/ 186 w 239"/>
                  <a:gd name="T25" fmla="*/ 77 h 135"/>
                  <a:gd name="T26" fmla="*/ 199 w 239"/>
                  <a:gd name="T27" fmla="*/ 75 h 135"/>
                  <a:gd name="T28" fmla="*/ 211 w 239"/>
                  <a:gd name="T29" fmla="*/ 73 h 135"/>
                  <a:gd name="T30" fmla="*/ 225 w 239"/>
                  <a:gd name="T31" fmla="*/ 73 h 135"/>
                  <a:gd name="T32" fmla="*/ 238 w 239"/>
                  <a:gd name="T33" fmla="*/ 72 h 135"/>
                  <a:gd name="T34" fmla="*/ 238 w 239"/>
                  <a:gd name="T35" fmla="*/ 0 h 135"/>
                  <a:gd name="T36" fmla="*/ 229 w 239"/>
                  <a:gd name="T37" fmla="*/ 0 h 135"/>
                  <a:gd name="T38" fmla="*/ 221 w 239"/>
                  <a:gd name="T39" fmla="*/ 0 h 135"/>
                  <a:gd name="T40" fmla="*/ 213 w 239"/>
                  <a:gd name="T41" fmla="*/ 1 h 135"/>
                  <a:gd name="T42" fmla="*/ 205 w 239"/>
                  <a:gd name="T43" fmla="*/ 1 h 135"/>
                  <a:gd name="T44" fmla="*/ 196 w 239"/>
                  <a:gd name="T45" fmla="*/ 2 h 135"/>
                  <a:gd name="T46" fmla="*/ 189 w 239"/>
                  <a:gd name="T47" fmla="*/ 3 h 135"/>
                  <a:gd name="T48" fmla="*/ 180 w 239"/>
                  <a:gd name="T49" fmla="*/ 4 h 135"/>
                  <a:gd name="T50" fmla="*/ 172 w 239"/>
                  <a:gd name="T51" fmla="*/ 5 h 135"/>
                  <a:gd name="T52" fmla="*/ 164 w 239"/>
                  <a:gd name="T53" fmla="*/ 6 h 135"/>
                  <a:gd name="T54" fmla="*/ 156 w 239"/>
                  <a:gd name="T55" fmla="*/ 8 h 135"/>
                  <a:gd name="T56" fmla="*/ 149 w 239"/>
                  <a:gd name="T57" fmla="*/ 10 h 135"/>
                  <a:gd name="T58" fmla="*/ 140 w 239"/>
                  <a:gd name="T59" fmla="*/ 11 h 135"/>
                  <a:gd name="T60" fmla="*/ 132 w 239"/>
                  <a:gd name="T61" fmla="*/ 13 h 135"/>
                  <a:gd name="T62" fmla="*/ 125 w 239"/>
                  <a:gd name="T63" fmla="*/ 16 h 135"/>
                  <a:gd name="T64" fmla="*/ 117 w 239"/>
                  <a:gd name="T65" fmla="*/ 18 h 135"/>
                  <a:gd name="T66" fmla="*/ 110 w 239"/>
                  <a:gd name="T67" fmla="*/ 20 h 135"/>
                  <a:gd name="T68" fmla="*/ 102 w 239"/>
                  <a:gd name="T69" fmla="*/ 23 h 135"/>
                  <a:gd name="T70" fmla="*/ 94 w 239"/>
                  <a:gd name="T71" fmla="*/ 26 h 135"/>
                  <a:gd name="T72" fmla="*/ 88 w 239"/>
                  <a:gd name="T73" fmla="*/ 29 h 135"/>
                  <a:gd name="T74" fmla="*/ 80 w 239"/>
                  <a:gd name="T75" fmla="*/ 32 h 135"/>
                  <a:gd name="T76" fmla="*/ 72 w 239"/>
                  <a:gd name="T77" fmla="*/ 34 h 135"/>
                  <a:gd name="T78" fmla="*/ 66 w 239"/>
                  <a:gd name="T79" fmla="*/ 38 h 135"/>
                  <a:gd name="T80" fmla="*/ 59 w 239"/>
                  <a:gd name="T81" fmla="*/ 41 h 135"/>
                  <a:gd name="T82" fmla="*/ 52 w 239"/>
                  <a:gd name="T83" fmla="*/ 45 h 135"/>
                  <a:gd name="T84" fmla="*/ 45 w 239"/>
                  <a:gd name="T85" fmla="*/ 49 h 135"/>
                  <a:gd name="T86" fmla="*/ 38 w 239"/>
                  <a:gd name="T87" fmla="*/ 52 h 135"/>
                  <a:gd name="T88" fmla="*/ 31 w 239"/>
                  <a:gd name="T89" fmla="*/ 56 h 135"/>
                  <a:gd name="T90" fmla="*/ 25 w 239"/>
                  <a:gd name="T91" fmla="*/ 60 h 135"/>
                  <a:gd name="T92" fmla="*/ 19 w 239"/>
                  <a:gd name="T93" fmla="*/ 64 h 135"/>
                  <a:gd name="T94" fmla="*/ 12 w 239"/>
                  <a:gd name="T95" fmla="*/ 69 h 135"/>
                  <a:gd name="T96" fmla="*/ 7 w 239"/>
                  <a:gd name="T97" fmla="*/ 73 h 135"/>
                  <a:gd name="T98" fmla="*/ 0 w 239"/>
                  <a:gd name="T99" fmla="*/ 78 h 135"/>
                  <a:gd name="T100" fmla="*/ 50 w 239"/>
                  <a:gd name="T101" fmla="*/ 13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9" h="135">
                    <a:moveTo>
                      <a:pt x="50" y="134"/>
                    </a:moveTo>
                    <a:lnTo>
                      <a:pt x="59" y="127"/>
                    </a:lnTo>
                    <a:lnTo>
                      <a:pt x="69" y="120"/>
                    </a:lnTo>
                    <a:lnTo>
                      <a:pt x="80" y="114"/>
                    </a:lnTo>
                    <a:lnTo>
                      <a:pt x="90" y="109"/>
                    </a:lnTo>
                    <a:lnTo>
                      <a:pt x="101" y="103"/>
                    </a:lnTo>
                    <a:lnTo>
                      <a:pt x="112" y="98"/>
                    </a:lnTo>
                    <a:lnTo>
                      <a:pt x="125" y="93"/>
                    </a:lnTo>
                    <a:lnTo>
                      <a:pt x="136" y="89"/>
                    </a:lnTo>
                    <a:lnTo>
                      <a:pt x="149" y="85"/>
                    </a:lnTo>
                    <a:lnTo>
                      <a:pt x="161" y="82"/>
                    </a:lnTo>
                    <a:lnTo>
                      <a:pt x="173" y="79"/>
                    </a:lnTo>
                    <a:lnTo>
                      <a:pt x="186" y="77"/>
                    </a:lnTo>
                    <a:lnTo>
                      <a:pt x="199" y="75"/>
                    </a:lnTo>
                    <a:lnTo>
                      <a:pt x="211" y="73"/>
                    </a:lnTo>
                    <a:lnTo>
                      <a:pt x="225" y="73"/>
                    </a:lnTo>
                    <a:lnTo>
                      <a:pt x="238" y="72"/>
                    </a:lnTo>
                    <a:lnTo>
                      <a:pt x="238" y="0"/>
                    </a:lnTo>
                    <a:lnTo>
                      <a:pt x="229" y="0"/>
                    </a:lnTo>
                    <a:lnTo>
                      <a:pt x="221" y="0"/>
                    </a:lnTo>
                    <a:lnTo>
                      <a:pt x="213" y="1"/>
                    </a:lnTo>
                    <a:lnTo>
                      <a:pt x="205" y="1"/>
                    </a:lnTo>
                    <a:lnTo>
                      <a:pt x="196" y="2"/>
                    </a:lnTo>
                    <a:lnTo>
                      <a:pt x="189" y="3"/>
                    </a:lnTo>
                    <a:lnTo>
                      <a:pt x="180" y="4"/>
                    </a:lnTo>
                    <a:lnTo>
                      <a:pt x="172" y="5"/>
                    </a:lnTo>
                    <a:lnTo>
                      <a:pt x="164" y="6"/>
                    </a:lnTo>
                    <a:lnTo>
                      <a:pt x="156" y="8"/>
                    </a:lnTo>
                    <a:lnTo>
                      <a:pt x="149" y="10"/>
                    </a:lnTo>
                    <a:lnTo>
                      <a:pt x="140" y="11"/>
                    </a:lnTo>
                    <a:lnTo>
                      <a:pt x="132" y="13"/>
                    </a:lnTo>
                    <a:lnTo>
                      <a:pt x="125" y="16"/>
                    </a:lnTo>
                    <a:lnTo>
                      <a:pt x="117" y="18"/>
                    </a:lnTo>
                    <a:lnTo>
                      <a:pt x="110" y="20"/>
                    </a:lnTo>
                    <a:lnTo>
                      <a:pt x="102" y="23"/>
                    </a:lnTo>
                    <a:lnTo>
                      <a:pt x="94" y="26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72" y="34"/>
                    </a:lnTo>
                    <a:lnTo>
                      <a:pt x="66" y="38"/>
                    </a:lnTo>
                    <a:lnTo>
                      <a:pt x="59" y="41"/>
                    </a:lnTo>
                    <a:lnTo>
                      <a:pt x="52" y="45"/>
                    </a:lnTo>
                    <a:lnTo>
                      <a:pt x="45" y="49"/>
                    </a:lnTo>
                    <a:lnTo>
                      <a:pt x="38" y="52"/>
                    </a:lnTo>
                    <a:lnTo>
                      <a:pt x="31" y="56"/>
                    </a:lnTo>
                    <a:lnTo>
                      <a:pt x="25" y="60"/>
                    </a:lnTo>
                    <a:lnTo>
                      <a:pt x="19" y="64"/>
                    </a:lnTo>
                    <a:lnTo>
                      <a:pt x="12" y="69"/>
                    </a:lnTo>
                    <a:lnTo>
                      <a:pt x="7" y="73"/>
                    </a:lnTo>
                    <a:lnTo>
                      <a:pt x="0" y="78"/>
                    </a:lnTo>
                    <a:lnTo>
                      <a:pt x="50" y="134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58" name="Rectangle 122"/>
              <p:cNvSpPr>
                <a:spLocks noChangeArrowheads="1"/>
              </p:cNvSpPr>
              <p:nvPr/>
            </p:nvSpPr>
            <p:spPr bwMode="auto">
              <a:xfrm>
                <a:off x="4461" y="1314"/>
                <a:ext cx="624" cy="177"/>
              </a:xfrm>
              <a:prstGeom prst="rect">
                <a:avLst/>
              </a:prstGeom>
              <a:solidFill>
                <a:srgbClr val="8F9E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59" name="Rectangle 123"/>
              <p:cNvSpPr>
                <a:spLocks noChangeArrowheads="1"/>
              </p:cNvSpPr>
              <p:nvPr/>
            </p:nvSpPr>
            <p:spPr bwMode="auto">
              <a:xfrm>
                <a:off x="4463" y="1316"/>
                <a:ext cx="620" cy="173"/>
              </a:xfrm>
              <a:prstGeom prst="rect">
                <a:avLst/>
              </a:prstGeom>
              <a:noFill/>
              <a:ln w="127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60" name="Freeform 124"/>
              <p:cNvSpPr>
                <a:spLocks/>
              </p:cNvSpPr>
              <p:nvPr/>
            </p:nvSpPr>
            <p:spPr bwMode="auto">
              <a:xfrm>
                <a:off x="3640" y="1314"/>
                <a:ext cx="626" cy="178"/>
              </a:xfrm>
              <a:custGeom>
                <a:avLst/>
                <a:gdLst>
                  <a:gd name="T0" fmla="*/ 0 w 626"/>
                  <a:gd name="T1" fmla="*/ 177 h 178"/>
                  <a:gd name="T2" fmla="*/ 593 w 626"/>
                  <a:gd name="T3" fmla="*/ 177 h 178"/>
                  <a:gd name="T4" fmla="*/ 583 w 626"/>
                  <a:gd name="T5" fmla="*/ 166 h 178"/>
                  <a:gd name="T6" fmla="*/ 589 w 626"/>
                  <a:gd name="T7" fmla="*/ 163 h 178"/>
                  <a:gd name="T8" fmla="*/ 594 w 626"/>
                  <a:gd name="T9" fmla="*/ 159 h 178"/>
                  <a:gd name="T10" fmla="*/ 598 w 626"/>
                  <a:gd name="T11" fmla="*/ 156 h 178"/>
                  <a:gd name="T12" fmla="*/ 603 w 626"/>
                  <a:gd name="T13" fmla="*/ 152 h 178"/>
                  <a:gd name="T14" fmla="*/ 609 w 626"/>
                  <a:gd name="T15" fmla="*/ 149 h 178"/>
                  <a:gd name="T16" fmla="*/ 614 w 626"/>
                  <a:gd name="T17" fmla="*/ 146 h 178"/>
                  <a:gd name="T18" fmla="*/ 619 w 626"/>
                  <a:gd name="T19" fmla="*/ 143 h 178"/>
                  <a:gd name="T20" fmla="*/ 625 w 626"/>
                  <a:gd name="T21" fmla="*/ 140 h 178"/>
                  <a:gd name="T22" fmla="*/ 625 w 626"/>
                  <a:gd name="T23" fmla="*/ 0 h 178"/>
                  <a:gd name="T24" fmla="*/ 0 w 626"/>
                  <a:gd name="T25" fmla="*/ 0 h 178"/>
                  <a:gd name="T26" fmla="*/ 0 w 626"/>
                  <a:gd name="T27" fmla="*/ 17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6" h="178">
                    <a:moveTo>
                      <a:pt x="0" y="177"/>
                    </a:moveTo>
                    <a:lnTo>
                      <a:pt x="593" y="177"/>
                    </a:lnTo>
                    <a:lnTo>
                      <a:pt x="583" y="166"/>
                    </a:lnTo>
                    <a:lnTo>
                      <a:pt x="589" y="163"/>
                    </a:lnTo>
                    <a:lnTo>
                      <a:pt x="594" y="159"/>
                    </a:lnTo>
                    <a:lnTo>
                      <a:pt x="598" y="156"/>
                    </a:lnTo>
                    <a:lnTo>
                      <a:pt x="603" y="152"/>
                    </a:lnTo>
                    <a:lnTo>
                      <a:pt x="609" y="149"/>
                    </a:lnTo>
                    <a:lnTo>
                      <a:pt x="614" y="146"/>
                    </a:lnTo>
                    <a:lnTo>
                      <a:pt x="619" y="143"/>
                    </a:lnTo>
                    <a:lnTo>
                      <a:pt x="625" y="140"/>
                    </a:lnTo>
                    <a:lnTo>
                      <a:pt x="625" y="0"/>
                    </a:lnTo>
                    <a:lnTo>
                      <a:pt x="0" y="0"/>
                    </a:lnTo>
                    <a:lnTo>
                      <a:pt x="0" y="177"/>
                    </a:lnTo>
                  </a:path>
                </a:pathLst>
              </a:custGeom>
              <a:solidFill>
                <a:srgbClr val="8F9E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61" name="Freeform 125"/>
              <p:cNvSpPr>
                <a:spLocks/>
              </p:cNvSpPr>
              <p:nvPr/>
            </p:nvSpPr>
            <p:spPr bwMode="auto">
              <a:xfrm>
                <a:off x="3640" y="1314"/>
                <a:ext cx="626" cy="178"/>
              </a:xfrm>
              <a:custGeom>
                <a:avLst/>
                <a:gdLst>
                  <a:gd name="T0" fmla="*/ 0 w 626"/>
                  <a:gd name="T1" fmla="*/ 177 h 178"/>
                  <a:gd name="T2" fmla="*/ 593 w 626"/>
                  <a:gd name="T3" fmla="*/ 177 h 178"/>
                  <a:gd name="T4" fmla="*/ 583 w 626"/>
                  <a:gd name="T5" fmla="*/ 166 h 178"/>
                  <a:gd name="T6" fmla="*/ 589 w 626"/>
                  <a:gd name="T7" fmla="*/ 163 h 178"/>
                  <a:gd name="T8" fmla="*/ 594 w 626"/>
                  <a:gd name="T9" fmla="*/ 159 h 178"/>
                  <a:gd name="T10" fmla="*/ 598 w 626"/>
                  <a:gd name="T11" fmla="*/ 156 h 178"/>
                  <a:gd name="T12" fmla="*/ 603 w 626"/>
                  <a:gd name="T13" fmla="*/ 152 h 178"/>
                  <a:gd name="T14" fmla="*/ 609 w 626"/>
                  <a:gd name="T15" fmla="*/ 149 h 178"/>
                  <a:gd name="T16" fmla="*/ 614 w 626"/>
                  <a:gd name="T17" fmla="*/ 146 h 178"/>
                  <a:gd name="T18" fmla="*/ 619 w 626"/>
                  <a:gd name="T19" fmla="*/ 143 h 178"/>
                  <a:gd name="T20" fmla="*/ 625 w 626"/>
                  <a:gd name="T21" fmla="*/ 140 h 178"/>
                  <a:gd name="T22" fmla="*/ 625 w 626"/>
                  <a:gd name="T23" fmla="*/ 0 h 178"/>
                  <a:gd name="T24" fmla="*/ 0 w 626"/>
                  <a:gd name="T25" fmla="*/ 0 h 178"/>
                  <a:gd name="T26" fmla="*/ 0 w 626"/>
                  <a:gd name="T27" fmla="*/ 17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6" h="178">
                    <a:moveTo>
                      <a:pt x="0" y="177"/>
                    </a:moveTo>
                    <a:lnTo>
                      <a:pt x="593" y="177"/>
                    </a:lnTo>
                    <a:lnTo>
                      <a:pt x="583" y="166"/>
                    </a:lnTo>
                    <a:lnTo>
                      <a:pt x="589" y="163"/>
                    </a:lnTo>
                    <a:lnTo>
                      <a:pt x="594" y="159"/>
                    </a:lnTo>
                    <a:lnTo>
                      <a:pt x="598" y="156"/>
                    </a:lnTo>
                    <a:lnTo>
                      <a:pt x="603" y="152"/>
                    </a:lnTo>
                    <a:lnTo>
                      <a:pt x="609" y="149"/>
                    </a:lnTo>
                    <a:lnTo>
                      <a:pt x="614" y="146"/>
                    </a:lnTo>
                    <a:lnTo>
                      <a:pt x="619" y="143"/>
                    </a:lnTo>
                    <a:lnTo>
                      <a:pt x="625" y="140"/>
                    </a:lnTo>
                    <a:lnTo>
                      <a:pt x="625" y="0"/>
                    </a:lnTo>
                    <a:lnTo>
                      <a:pt x="0" y="0"/>
                    </a:lnTo>
                    <a:lnTo>
                      <a:pt x="0" y="177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62" name="Freeform 126"/>
              <p:cNvSpPr>
                <a:spLocks/>
              </p:cNvSpPr>
              <p:nvPr/>
            </p:nvSpPr>
            <p:spPr bwMode="auto">
              <a:xfrm>
                <a:off x="3311" y="1923"/>
                <a:ext cx="1873" cy="123"/>
              </a:xfrm>
              <a:custGeom>
                <a:avLst/>
                <a:gdLst>
                  <a:gd name="T0" fmla="*/ 38 w 1873"/>
                  <a:gd name="T1" fmla="*/ 4 h 123"/>
                  <a:gd name="T2" fmla="*/ 41 w 1873"/>
                  <a:gd name="T3" fmla="*/ 11 h 123"/>
                  <a:gd name="T4" fmla="*/ 40 w 1873"/>
                  <a:gd name="T5" fmla="*/ 22 h 123"/>
                  <a:gd name="T6" fmla="*/ 31 w 1873"/>
                  <a:gd name="T7" fmla="*/ 36 h 123"/>
                  <a:gd name="T8" fmla="*/ 16 w 1873"/>
                  <a:gd name="T9" fmla="*/ 47 h 123"/>
                  <a:gd name="T10" fmla="*/ 4 w 1873"/>
                  <a:gd name="T11" fmla="*/ 54 h 123"/>
                  <a:gd name="T12" fmla="*/ 0 w 1873"/>
                  <a:gd name="T13" fmla="*/ 61 h 123"/>
                  <a:gd name="T14" fmla="*/ 3 w 1873"/>
                  <a:gd name="T15" fmla="*/ 69 h 123"/>
                  <a:gd name="T16" fmla="*/ 11 w 1873"/>
                  <a:gd name="T17" fmla="*/ 77 h 123"/>
                  <a:gd name="T18" fmla="*/ 25 w 1873"/>
                  <a:gd name="T19" fmla="*/ 83 h 123"/>
                  <a:gd name="T20" fmla="*/ 42 w 1873"/>
                  <a:gd name="T21" fmla="*/ 88 h 123"/>
                  <a:gd name="T22" fmla="*/ 63 w 1873"/>
                  <a:gd name="T23" fmla="*/ 89 h 123"/>
                  <a:gd name="T24" fmla="*/ 86 w 1873"/>
                  <a:gd name="T25" fmla="*/ 87 h 123"/>
                  <a:gd name="T26" fmla="*/ 136 w 1873"/>
                  <a:gd name="T27" fmla="*/ 77 h 123"/>
                  <a:gd name="T28" fmla="*/ 173 w 1873"/>
                  <a:gd name="T29" fmla="*/ 72 h 123"/>
                  <a:gd name="T30" fmla="*/ 209 w 1873"/>
                  <a:gd name="T31" fmla="*/ 70 h 123"/>
                  <a:gd name="T32" fmla="*/ 242 w 1873"/>
                  <a:gd name="T33" fmla="*/ 73 h 123"/>
                  <a:gd name="T34" fmla="*/ 278 w 1873"/>
                  <a:gd name="T35" fmla="*/ 84 h 123"/>
                  <a:gd name="T36" fmla="*/ 318 w 1873"/>
                  <a:gd name="T37" fmla="*/ 98 h 123"/>
                  <a:gd name="T38" fmla="*/ 343 w 1873"/>
                  <a:gd name="T39" fmla="*/ 104 h 123"/>
                  <a:gd name="T40" fmla="*/ 360 w 1873"/>
                  <a:gd name="T41" fmla="*/ 102 h 123"/>
                  <a:gd name="T42" fmla="*/ 406 w 1873"/>
                  <a:gd name="T43" fmla="*/ 92 h 123"/>
                  <a:gd name="T44" fmla="*/ 469 w 1873"/>
                  <a:gd name="T45" fmla="*/ 75 h 123"/>
                  <a:gd name="T46" fmla="*/ 507 w 1873"/>
                  <a:gd name="T47" fmla="*/ 69 h 123"/>
                  <a:gd name="T48" fmla="*/ 566 w 1873"/>
                  <a:gd name="T49" fmla="*/ 67 h 123"/>
                  <a:gd name="T50" fmla="*/ 625 w 1873"/>
                  <a:gd name="T51" fmla="*/ 71 h 123"/>
                  <a:gd name="T52" fmla="*/ 699 w 1873"/>
                  <a:gd name="T53" fmla="*/ 81 h 123"/>
                  <a:gd name="T54" fmla="*/ 803 w 1873"/>
                  <a:gd name="T55" fmla="*/ 98 h 123"/>
                  <a:gd name="T56" fmla="*/ 862 w 1873"/>
                  <a:gd name="T57" fmla="*/ 105 h 123"/>
                  <a:gd name="T58" fmla="*/ 920 w 1873"/>
                  <a:gd name="T59" fmla="*/ 107 h 123"/>
                  <a:gd name="T60" fmla="*/ 969 w 1873"/>
                  <a:gd name="T61" fmla="*/ 104 h 123"/>
                  <a:gd name="T62" fmla="*/ 1001 w 1873"/>
                  <a:gd name="T63" fmla="*/ 95 h 123"/>
                  <a:gd name="T64" fmla="*/ 1043 w 1873"/>
                  <a:gd name="T65" fmla="*/ 76 h 123"/>
                  <a:gd name="T66" fmla="*/ 1065 w 1873"/>
                  <a:gd name="T67" fmla="*/ 70 h 123"/>
                  <a:gd name="T68" fmla="*/ 1085 w 1873"/>
                  <a:gd name="T69" fmla="*/ 69 h 123"/>
                  <a:gd name="T70" fmla="*/ 1116 w 1873"/>
                  <a:gd name="T71" fmla="*/ 72 h 123"/>
                  <a:gd name="T72" fmla="*/ 1180 w 1873"/>
                  <a:gd name="T73" fmla="*/ 83 h 123"/>
                  <a:gd name="T74" fmla="*/ 1239 w 1873"/>
                  <a:gd name="T75" fmla="*/ 95 h 123"/>
                  <a:gd name="T76" fmla="*/ 1263 w 1873"/>
                  <a:gd name="T77" fmla="*/ 95 h 123"/>
                  <a:gd name="T78" fmla="*/ 1301 w 1873"/>
                  <a:gd name="T79" fmla="*/ 88 h 123"/>
                  <a:gd name="T80" fmla="*/ 1327 w 1873"/>
                  <a:gd name="T81" fmla="*/ 85 h 123"/>
                  <a:gd name="T82" fmla="*/ 1348 w 1873"/>
                  <a:gd name="T83" fmla="*/ 85 h 123"/>
                  <a:gd name="T84" fmla="*/ 1386 w 1873"/>
                  <a:gd name="T85" fmla="*/ 93 h 123"/>
                  <a:gd name="T86" fmla="*/ 1429 w 1873"/>
                  <a:gd name="T87" fmla="*/ 105 h 123"/>
                  <a:gd name="T88" fmla="*/ 1473 w 1873"/>
                  <a:gd name="T89" fmla="*/ 118 h 123"/>
                  <a:gd name="T90" fmla="*/ 1500 w 1873"/>
                  <a:gd name="T91" fmla="*/ 121 h 123"/>
                  <a:gd name="T92" fmla="*/ 1554 w 1873"/>
                  <a:gd name="T93" fmla="*/ 122 h 123"/>
                  <a:gd name="T94" fmla="*/ 1638 w 1873"/>
                  <a:gd name="T95" fmla="*/ 114 h 123"/>
                  <a:gd name="T96" fmla="*/ 1694 w 1873"/>
                  <a:gd name="T97" fmla="*/ 110 h 123"/>
                  <a:gd name="T98" fmla="*/ 1751 w 1873"/>
                  <a:gd name="T99" fmla="*/ 112 h 123"/>
                  <a:gd name="T100" fmla="*/ 1775 w 1873"/>
                  <a:gd name="T101" fmla="*/ 112 h 123"/>
                  <a:gd name="T102" fmla="*/ 1789 w 1873"/>
                  <a:gd name="T103" fmla="*/ 111 h 123"/>
                  <a:gd name="T104" fmla="*/ 1797 w 1873"/>
                  <a:gd name="T105" fmla="*/ 106 h 123"/>
                  <a:gd name="T106" fmla="*/ 1801 w 1873"/>
                  <a:gd name="T107" fmla="*/ 98 h 123"/>
                  <a:gd name="T108" fmla="*/ 1808 w 1873"/>
                  <a:gd name="T109" fmla="*/ 82 h 123"/>
                  <a:gd name="T110" fmla="*/ 1818 w 1873"/>
                  <a:gd name="T111" fmla="*/ 73 h 123"/>
                  <a:gd name="T112" fmla="*/ 1844 w 1873"/>
                  <a:gd name="T113" fmla="*/ 58 h 123"/>
                  <a:gd name="T114" fmla="*/ 1869 w 1873"/>
                  <a:gd name="T115" fmla="*/ 44 h 123"/>
                  <a:gd name="T116" fmla="*/ 1872 w 1873"/>
                  <a:gd name="T117" fmla="*/ 40 h 123"/>
                  <a:gd name="T118" fmla="*/ 1869 w 1873"/>
                  <a:gd name="T119" fmla="*/ 35 h 123"/>
                  <a:gd name="T120" fmla="*/ 1859 w 1873"/>
                  <a:gd name="T121" fmla="*/ 25 h 123"/>
                  <a:gd name="T122" fmla="*/ 1854 w 1873"/>
                  <a:gd name="T123" fmla="*/ 12 h 123"/>
                  <a:gd name="T124" fmla="*/ 34 w 1873"/>
                  <a:gd name="T12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73" h="123">
                    <a:moveTo>
                      <a:pt x="34" y="0"/>
                    </a:moveTo>
                    <a:lnTo>
                      <a:pt x="35" y="1"/>
                    </a:lnTo>
                    <a:lnTo>
                      <a:pt x="37" y="3"/>
                    </a:lnTo>
                    <a:lnTo>
                      <a:pt x="38" y="4"/>
                    </a:lnTo>
                    <a:lnTo>
                      <a:pt x="39" y="5"/>
                    </a:lnTo>
                    <a:lnTo>
                      <a:pt x="40" y="7"/>
                    </a:lnTo>
                    <a:lnTo>
                      <a:pt x="41" y="9"/>
                    </a:lnTo>
                    <a:lnTo>
                      <a:pt x="41" y="11"/>
                    </a:lnTo>
                    <a:lnTo>
                      <a:pt x="42" y="12"/>
                    </a:lnTo>
                    <a:lnTo>
                      <a:pt x="42" y="15"/>
                    </a:lnTo>
                    <a:lnTo>
                      <a:pt x="41" y="19"/>
                    </a:lnTo>
                    <a:lnTo>
                      <a:pt x="40" y="22"/>
                    </a:lnTo>
                    <a:lnTo>
                      <a:pt x="39" y="26"/>
                    </a:lnTo>
                    <a:lnTo>
                      <a:pt x="36" y="29"/>
                    </a:lnTo>
                    <a:lnTo>
                      <a:pt x="34" y="33"/>
                    </a:lnTo>
                    <a:lnTo>
                      <a:pt x="31" y="36"/>
                    </a:lnTo>
                    <a:lnTo>
                      <a:pt x="29" y="39"/>
                    </a:lnTo>
                    <a:lnTo>
                      <a:pt x="24" y="42"/>
                    </a:lnTo>
                    <a:lnTo>
                      <a:pt x="20" y="45"/>
                    </a:lnTo>
                    <a:lnTo>
                      <a:pt x="16" y="47"/>
                    </a:lnTo>
                    <a:lnTo>
                      <a:pt x="12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4" y="54"/>
                    </a:lnTo>
                    <a:lnTo>
                      <a:pt x="2" y="56"/>
                    </a:lnTo>
                    <a:lnTo>
                      <a:pt x="1" y="58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1" y="67"/>
                    </a:lnTo>
                    <a:lnTo>
                      <a:pt x="3" y="69"/>
                    </a:lnTo>
                    <a:lnTo>
                      <a:pt x="4" y="71"/>
                    </a:lnTo>
                    <a:lnTo>
                      <a:pt x="6" y="73"/>
                    </a:lnTo>
                    <a:lnTo>
                      <a:pt x="9" y="75"/>
                    </a:lnTo>
                    <a:lnTo>
                      <a:pt x="11" y="77"/>
                    </a:lnTo>
                    <a:lnTo>
                      <a:pt x="14" y="79"/>
                    </a:lnTo>
                    <a:lnTo>
                      <a:pt x="17" y="81"/>
                    </a:lnTo>
                    <a:lnTo>
                      <a:pt x="21" y="81"/>
                    </a:lnTo>
                    <a:lnTo>
                      <a:pt x="25" y="83"/>
                    </a:lnTo>
                    <a:lnTo>
                      <a:pt x="29" y="84"/>
                    </a:lnTo>
                    <a:lnTo>
                      <a:pt x="33" y="86"/>
                    </a:lnTo>
                    <a:lnTo>
                      <a:pt x="37" y="87"/>
                    </a:lnTo>
                    <a:lnTo>
                      <a:pt x="42" y="88"/>
                    </a:lnTo>
                    <a:lnTo>
                      <a:pt x="48" y="88"/>
                    </a:lnTo>
                    <a:lnTo>
                      <a:pt x="52" y="89"/>
                    </a:lnTo>
                    <a:lnTo>
                      <a:pt x="57" y="89"/>
                    </a:lnTo>
                    <a:lnTo>
                      <a:pt x="63" y="89"/>
                    </a:lnTo>
                    <a:lnTo>
                      <a:pt x="68" y="89"/>
                    </a:lnTo>
                    <a:lnTo>
                      <a:pt x="74" y="89"/>
                    </a:lnTo>
                    <a:lnTo>
                      <a:pt x="80" y="88"/>
                    </a:lnTo>
                    <a:lnTo>
                      <a:pt x="86" y="87"/>
                    </a:lnTo>
                    <a:lnTo>
                      <a:pt x="91" y="86"/>
                    </a:lnTo>
                    <a:lnTo>
                      <a:pt x="109" y="82"/>
                    </a:lnTo>
                    <a:lnTo>
                      <a:pt x="127" y="79"/>
                    </a:lnTo>
                    <a:lnTo>
                      <a:pt x="136" y="77"/>
                    </a:lnTo>
                    <a:lnTo>
                      <a:pt x="145" y="75"/>
                    </a:lnTo>
                    <a:lnTo>
                      <a:pt x="154" y="74"/>
                    </a:lnTo>
                    <a:lnTo>
                      <a:pt x="163" y="73"/>
                    </a:lnTo>
                    <a:lnTo>
                      <a:pt x="173" y="72"/>
                    </a:lnTo>
                    <a:lnTo>
                      <a:pt x="182" y="71"/>
                    </a:lnTo>
                    <a:lnTo>
                      <a:pt x="191" y="70"/>
                    </a:lnTo>
                    <a:lnTo>
                      <a:pt x="201" y="70"/>
                    </a:lnTo>
                    <a:lnTo>
                      <a:pt x="209" y="70"/>
                    </a:lnTo>
                    <a:lnTo>
                      <a:pt x="219" y="70"/>
                    </a:lnTo>
                    <a:lnTo>
                      <a:pt x="228" y="71"/>
                    </a:lnTo>
                    <a:lnTo>
                      <a:pt x="237" y="72"/>
                    </a:lnTo>
                    <a:lnTo>
                      <a:pt x="242" y="73"/>
                    </a:lnTo>
                    <a:lnTo>
                      <a:pt x="248" y="74"/>
                    </a:lnTo>
                    <a:lnTo>
                      <a:pt x="256" y="76"/>
                    </a:lnTo>
                    <a:lnTo>
                      <a:pt x="262" y="79"/>
                    </a:lnTo>
                    <a:lnTo>
                      <a:pt x="278" y="84"/>
                    </a:lnTo>
                    <a:lnTo>
                      <a:pt x="295" y="90"/>
                    </a:lnTo>
                    <a:lnTo>
                      <a:pt x="302" y="94"/>
                    </a:lnTo>
                    <a:lnTo>
                      <a:pt x="311" y="96"/>
                    </a:lnTo>
                    <a:lnTo>
                      <a:pt x="318" y="98"/>
                    </a:lnTo>
                    <a:lnTo>
                      <a:pt x="326" y="101"/>
                    </a:lnTo>
                    <a:lnTo>
                      <a:pt x="333" y="102"/>
                    </a:lnTo>
                    <a:lnTo>
                      <a:pt x="340" y="104"/>
                    </a:lnTo>
                    <a:lnTo>
                      <a:pt x="343" y="104"/>
                    </a:lnTo>
                    <a:lnTo>
                      <a:pt x="346" y="104"/>
                    </a:lnTo>
                    <a:lnTo>
                      <a:pt x="350" y="104"/>
                    </a:lnTo>
                    <a:lnTo>
                      <a:pt x="353" y="104"/>
                    </a:lnTo>
                    <a:lnTo>
                      <a:pt x="360" y="102"/>
                    </a:lnTo>
                    <a:lnTo>
                      <a:pt x="369" y="100"/>
                    </a:lnTo>
                    <a:lnTo>
                      <a:pt x="377" y="98"/>
                    </a:lnTo>
                    <a:lnTo>
                      <a:pt x="387" y="96"/>
                    </a:lnTo>
                    <a:lnTo>
                      <a:pt x="406" y="92"/>
                    </a:lnTo>
                    <a:lnTo>
                      <a:pt x="424" y="87"/>
                    </a:lnTo>
                    <a:lnTo>
                      <a:pt x="443" y="81"/>
                    </a:lnTo>
                    <a:lnTo>
                      <a:pt x="460" y="77"/>
                    </a:lnTo>
                    <a:lnTo>
                      <a:pt x="469" y="75"/>
                    </a:lnTo>
                    <a:lnTo>
                      <a:pt x="477" y="73"/>
                    </a:lnTo>
                    <a:lnTo>
                      <a:pt x="486" y="73"/>
                    </a:lnTo>
                    <a:lnTo>
                      <a:pt x="493" y="71"/>
                    </a:lnTo>
                    <a:lnTo>
                      <a:pt x="507" y="69"/>
                    </a:lnTo>
                    <a:lnTo>
                      <a:pt x="523" y="68"/>
                    </a:lnTo>
                    <a:lnTo>
                      <a:pt x="537" y="67"/>
                    </a:lnTo>
                    <a:lnTo>
                      <a:pt x="552" y="67"/>
                    </a:lnTo>
                    <a:lnTo>
                      <a:pt x="566" y="67"/>
                    </a:lnTo>
                    <a:lnTo>
                      <a:pt x="582" y="67"/>
                    </a:lnTo>
                    <a:lnTo>
                      <a:pt x="596" y="68"/>
                    </a:lnTo>
                    <a:lnTo>
                      <a:pt x="611" y="70"/>
                    </a:lnTo>
                    <a:lnTo>
                      <a:pt x="625" y="71"/>
                    </a:lnTo>
                    <a:lnTo>
                      <a:pt x="640" y="73"/>
                    </a:lnTo>
                    <a:lnTo>
                      <a:pt x="656" y="74"/>
                    </a:lnTo>
                    <a:lnTo>
                      <a:pt x="670" y="77"/>
                    </a:lnTo>
                    <a:lnTo>
                      <a:pt x="699" y="81"/>
                    </a:lnTo>
                    <a:lnTo>
                      <a:pt x="730" y="86"/>
                    </a:lnTo>
                    <a:lnTo>
                      <a:pt x="759" y="91"/>
                    </a:lnTo>
                    <a:lnTo>
                      <a:pt x="789" y="96"/>
                    </a:lnTo>
                    <a:lnTo>
                      <a:pt x="803" y="98"/>
                    </a:lnTo>
                    <a:lnTo>
                      <a:pt x="818" y="100"/>
                    </a:lnTo>
                    <a:lnTo>
                      <a:pt x="832" y="102"/>
                    </a:lnTo>
                    <a:lnTo>
                      <a:pt x="848" y="104"/>
                    </a:lnTo>
                    <a:lnTo>
                      <a:pt x="862" y="105"/>
                    </a:lnTo>
                    <a:lnTo>
                      <a:pt x="877" y="106"/>
                    </a:lnTo>
                    <a:lnTo>
                      <a:pt x="891" y="107"/>
                    </a:lnTo>
                    <a:lnTo>
                      <a:pt x="906" y="107"/>
                    </a:lnTo>
                    <a:lnTo>
                      <a:pt x="920" y="107"/>
                    </a:lnTo>
                    <a:lnTo>
                      <a:pt x="934" y="107"/>
                    </a:lnTo>
                    <a:lnTo>
                      <a:pt x="948" y="106"/>
                    </a:lnTo>
                    <a:lnTo>
                      <a:pt x="963" y="105"/>
                    </a:lnTo>
                    <a:lnTo>
                      <a:pt x="969" y="104"/>
                    </a:lnTo>
                    <a:lnTo>
                      <a:pt x="975" y="103"/>
                    </a:lnTo>
                    <a:lnTo>
                      <a:pt x="982" y="101"/>
                    </a:lnTo>
                    <a:lnTo>
                      <a:pt x="988" y="99"/>
                    </a:lnTo>
                    <a:lnTo>
                      <a:pt x="1001" y="95"/>
                    </a:lnTo>
                    <a:lnTo>
                      <a:pt x="1013" y="89"/>
                    </a:lnTo>
                    <a:lnTo>
                      <a:pt x="1025" y="83"/>
                    </a:lnTo>
                    <a:lnTo>
                      <a:pt x="1038" y="79"/>
                    </a:lnTo>
                    <a:lnTo>
                      <a:pt x="1043" y="76"/>
                    </a:lnTo>
                    <a:lnTo>
                      <a:pt x="1049" y="74"/>
                    </a:lnTo>
                    <a:lnTo>
                      <a:pt x="1055" y="73"/>
                    </a:lnTo>
                    <a:lnTo>
                      <a:pt x="1061" y="71"/>
                    </a:lnTo>
                    <a:lnTo>
                      <a:pt x="1065" y="70"/>
                    </a:lnTo>
                    <a:lnTo>
                      <a:pt x="1070" y="70"/>
                    </a:lnTo>
                    <a:lnTo>
                      <a:pt x="1075" y="69"/>
                    </a:lnTo>
                    <a:lnTo>
                      <a:pt x="1080" y="69"/>
                    </a:lnTo>
                    <a:lnTo>
                      <a:pt x="1085" y="69"/>
                    </a:lnTo>
                    <a:lnTo>
                      <a:pt x="1091" y="69"/>
                    </a:lnTo>
                    <a:lnTo>
                      <a:pt x="1097" y="70"/>
                    </a:lnTo>
                    <a:lnTo>
                      <a:pt x="1103" y="70"/>
                    </a:lnTo>
                    <a:lnTo>
                      <a:pt x="1116" y="72"/>
                    </a:lnTo>
                    <a:lnTo>
                      <a:pt x="1128" y="73"/>
                    </a:lnTo>
                    <a:lnTo>
                      <a:pt x="1141" y="75"/>
                    </a:lnTo>
                    <a:lnTo>
                      <a:pt x="1155" y="78"/>
                    </a:lnTo>
                    <a:lnTo>
                      <a:pt x="1180" y="83"/>
                    </a:lnTo>
                    <a:lnTo>
                      <a:pt x="1206" y="88"/>
                    </a:lnTo>
                    <a:lnTo>
                      <a:pt x="1217" y="91"/>
                    </a:lnTo>
                    <a:lnTo>
                      <a:pt x="1229" y="93"/>
                    </a:lnTo>
                    <a:lnTo>
                      <a:pt x="1239" y="95"/>
                    </a:lnTo>
                    <a:lnTo>
                      <a:pt x="1249" y="95"/>
                    </a:lnTo>
                    <a:lnTo>
                      <a:pt x="1253" y="95"/>
                    </a:lnTo>
                    <a:lnTo>
                      <a:pt x="1258" y="95"/>
                    </a:lnTo>
                    <a:lnTo>
                      <a:pt x="1263" y="95"/>
                    </a:lnTo>
                    <a:lnTo>
                      <a:pt x="1269" y="94"/>
                    </a:lnTo>
                    <a:lnTo>
                      <a:pt x="1279" y="92"/>
                    </a:lnTo>
                    <a:lnTo>
                      <a:pt x="1290" y="90"/>
                    </a:lnTo>
                    <a:lnTo>
                      <a:pt x="1301" y="88"/>
                    </a:lnTo>
                    <a:lnTo>
                      <a:pt x="1311" y="86"/>
                    </a:lnTo>
                    <a:lnTo>
                      <a:pt x="1317" y="86"/>
                    </a:lnTo>
                    <a:lnTo>
                      <a:pt x="1322" y="85"/>
                    </a:lnTo>
                    <a:lnTo>
                      <a:pt x="1327" y="85"/>
                    </a:lnTo>
                    <a:lnTo>
                      <a:pt x="1331" y="84"/>
                    </a:lnTo>
                    <a:lnTo>
                      <a:pt x="1337" y="84"/>
                    </a:lnTo>
                    <a:lnTo>
                      <a:pt x="1343" y="85"/>
                    </a:lnTo>
                    <a:lnTo>
                      <a:pt x="1348" y="85"/>
                    </a:lnTo>
                    <a:lnTo>
                      <a:pt x="1353" y="86"/>
                    </a:lnTo>
                    <a:lnTo>
                      <a:pt x="1365" y="88"/>
                    </a:lnTo>
                    <a:lnTo>
                      <a:pt x="1375" y="90"/>
                    </a:lnTo>
                    <a:lnTo>
                      <a:pt x="1386" y="93"/>
                    </a:lnTo>
                    <a:lnTo>
                      <a:pt x="1397" y="96"/>
                    </a:lnTo>
                    <a:lnTo>
                      <a:pt x="1407" y="99"/>
                    </a:lnTo>
                    <a:lnTo>
                      <a:pt x="1419" y="103"/>
                    </a:lnTo>
                    <a:lnTo>
                      <a:pt x="1429" y="105"/>
                    </a:lnTo>
                    <a:lnTo>
                      <a:pt x="1441" y="109"/>
                    </a:lnTo>
                    <a:lnTo>
                      <a:pt x="1451" y="112"/>
                    </a:lnTo>
                    <a:lnTo>
                      <a:pt x="1462" y="115"/>
                    </a:lnTo>
                    <a:lnTo>
                      <a:pt x="1473" y="118"/>
                    </a:lnTo>
                    <a:lnTo>
                      <a:pt x="1483" y="119"/>
                    </a:lnTo>
                    <a:lnTo>
                      <a:pt x="1489" y="120"/>
                    </a:lnTo>
                    <a:lnTo>
                      <a:pt x="1495" y="121"/>
                    </a:lnTo>
                    <a:lnTo>
                      <a:pt x="1500" y="121"/>
                    </a:lnTo>
                    <a:lnTo>
                      <a:pt x="1505" y="122"/>
                    </a:lnTo>
                    <a:lnTo>
                      <a:pt x="1522" y="122"/>
                    </a:lnTo>
                    <a:lnTo>
                      <a:pt x="1539" y="122"/>
                    </a:lnTo>
                    <a:lnTo>
                      <a:pt x="1554" y="122"/>
                    </a:lnTo>
                    <a:lnTo>
                      <a:pt x="1569" y="121"/>
                    </a:lnTo>
                    <a:lnTo>
                      <a:pt x="1597" y="119"/>
                    </a:lnTo>
                    <a:lnTo>
                      <a:pt x="1625" y="115"/>
                    </a:lnTo>
                    <a:lnTo>
                      <a:pt x="1638" y="114"/>
                    </a:lnTo>
                    <a:lnTo>
                      <a:pt x="1652" y="112"/>
                    </a:lnTo>
                    <a:lnTo>
                      <a:pt x="1666" y="111"/>
                    </a:lnTo>
                    <a:lnTo>
                      <a:pt x="1680" y="111"/>
                    </a:lnTo>
                    <a:lnTo>
                      <a:pt x="1694" y="110"/>
                    </a:lnTo>
                    <a:lnTo>
                      <a:pt x="1711" y="110"/>
                    </a:lnTo>
                    <a:lnTo>
                      <a:pt x="1727" y="111"/>
                    </a:lnTo>
                    <a:lnTo>
                      <a:pt x="1744" y="111"/>
                    </a:lnTo>
                    <a:lnTo>
                      <a:pt x="1751" y="112"/>
                    </a:lnTo>
                    <a:lnTo>
                      <a:pt x="1759" y="112"/>
                    </a:lnTo>
                    <a:lnTo>
                      <a:pt x="1765" y="113"/>
                    </a:lnTo>
                    <a:lnTo>
                      <a:pt x="1770" y="113"/>
                    </a:lnTo>
                    <a:lnTo>
                      <a:pt x="1775" y="112"/>
                    </a:lnTo>
                    <a:lnTo>
                      <a:pt x="1779" y="112"/>
                    </a:lnTo>
                    <a:lnTo>
                      <a:pt x="1783" y="111"/>
                    </a:lnTo>
                    <a:lnTo>
                      <a:pt x="1787" y="111"/>
                    </a:lnTo>
                    <a:lnTo>
                      <a:pt x="1789" y="111"/>
                    </a:lnTo>
                    <a:lnTo>
                      <a:pt x="1791" y="110"/>
                    </a:lnTo>
                    <a:lnTo>
                      <a:pt x="1793" y="109"/>
                    </a:lnTo>
                    <a:lnTo>
                      <a:pt x="1795" y="107"/>
                    </a:lnTo>
                    <a:lnTo>
                      <a:pt x="1797" y="106"/>
                    </a:lnTo>
                    <a:lnTo>
                      <a:pt x="1798" y="104"/>
                    </a:lnTo>
                    <a:lnTo>
                      <a:pt x="1799" y="104"/>
                    </a:lnTo>
                    <a:lnTo>
                      <a:pt x="1800" y="102"/>
                    </a:lnTo>
                    <a:lnTo>
                      <a:pt x="1801" y="98"/>
                    </a:lnTo>
                    <a:lnTo>
                      <a:pt x="1803" y="94"/>
                    </a:lnTo>
                    <a:lnTo>
                      <a:pt x="1805" y="89"/>
                    </a:lnTo>
                    <a:lnTo>
                      <a:pt x="1806" y="85"/>
                    </a:lnTo>
                    <a:lnTo>
                      <a:pt x="1808" y="82"/>
                    </a:lnTo>
                    <a:lnTo>
                      <a:pt x="1810" y="80"/>
                    </a:lnTo>
                    <a:lnTo>
                      <a:pt x="1812" y="78"/>
                    </a:lnTo>
                    <a:lnTo>
                      <a:pt x="1815" y="75"/>
                    </a:lnTo>
                    <a:lnTo>
                      <a:pt x="1818" y="73"/>
                    </a:lnTo>
                    <a:lnTo>
                      <a:pt x="1822" y="70"/>
                    </a:lnTo>
                    <a:lnTo>
                      <a:pt x="1826" y="68"/>
                    </a:lnTo>
                    <a:lnTo>
                      <a:pt x="1831" y="65"/>
                    </a:lnTo>
                    <a:lnTo>
                      <a:pt x="1844" y="58"/>
                    </a:lnTo>
                    <a:lnTo>
                      <a:pt x="1854" y="53"/>
                    </a:lnTo>
                    <a:lnTo>
                      <a:pt x="1862" y="49"/>
                    </a:lnTo>
                    <a:lnTo>
                      <a:pt x="1867" y="45"/>
                    </a:lnTo>
                    <a:lnTo>
                      <a:pt x="1869" y="44"/>
                    </a:lnTo>
                    <a:lnTo>
                      <a:pt x="1870" y="42"/>
                    </a:lnTo>
                    <a:lnTo>
                      <a:pt x="1871" y="42"/>
                    </a:lnTo>
                    <a:lnTo>
                      <a:pt x="1872" y="41"/>
                    </a:lnTo>
                    <a:lnTo>
                      <a:pt x="1872" y="40"/>
                    </a:lnTo>
                    <a:lnTo>
                      <a:pt x="1872" y="39"/>
                    </a:lnTo>
                    <a:lnTo>
                      <a:pt x="1871" y="38"/>
                    </a:lnTo>
                    <a:lnTo>
                      <a:pt x="1871" y="37"/>
                    </a:lnTo>
                    <a:lnTo>
                      <a:pt x="1869" y="35"/>
                    </a:lnTo>
                    <a:lnTo>
                      <a:pt x="1866" y="34"/>
                    </a:lnTo>
                    <a:lnTo>
                      <a:pt x="1863" y="30"/>
                    </a:lnTo>
                    <a:lnTo>
                      <a:pt x="1860" y="27"/>
                    </a:lnTo>
                    <a:lnTo>
                      <a:pt x="1859" y="25"/>
                    </a:lnTo>
                    <a:lnTo>
                      <a:pt x="1857" y="22"/>
                    </a:lnTo>
                    <a:lnTo>
                      <a:pt x="1856" y="19"/>
                    </a:lnTo>
                    <a:lnTo>
                      <a:pt x="1855" y="17"/>
                    </a:lnTo>
                    <a:lnTo>
                      <a:pt x="1854" y="12"/>
                    </a:lnTo>
                    <a:lnTo>
                      <a:pt x="1853" y="9"/>
                    </a:lnTo>
                    <a:lnTo>
                      <a:pt x="1852" y="4"/>
                    </a:lnTo>
                    <a:lnTo>
                      <a:pt x="1852" y="0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83828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63" name="Freeform 127"/>
              <p:cNvSpPr>
                <a:spLocks/>
              </p:cNvSpPr>
              <p:nvPr/>
            </p:nvSpPr>
            <p:spPr bwMode="auto">
              <a:xfrm>
                <a:off x="3311" y="1923"/>
                <a:ext cx="1873" cy="123"/>
              </a:xfrm>
              <a:custGeom>
                <a:avLst/>
                <a:gdLst>
                  <a:gd name="T0" fmla="*/ 38 w 1873"/>
                  <a:gd name="T1" fmla="*/ 4 h 123"/>
                  <a:gd name="T2" fmla="*/ 41 w 1873"/>
                  <a:gd name="T3" fmla="*/ 11 h 123"/>
                  <a:gd name="T4" fmla="*/ 40 w 1873"/>
                  <a:gd name="T5" fmla="*/ 22 h 123"/>
                  <a:gd name="T6" fmla="*/ 31 w 1873"/>
                  <a:gd name="T7" fmla="*/ 36 h 123"/>
                  <a:gd name="T8" fmla="*/ 16 w 1873"/>
                  <a:gd name="T9" fmla="*/ 47 h 123"/>
                  <a:gd name="T10" fmla="*/ 4 w 1873"/>
                  <a:gd name="T11" fmla="*/ 54 h 123"/>
                  <a:gd name="T12" fmla="*/ 0 w 1873"/>
                  <a:gd name="T13" fmla="*/ 61 h 123"/>
                  <a:gd name="T14" fmla="*/ 3 w 1873"/>
                  <a:gd name="T15" fmla="*/ 69 h 123"/>
                  <a:gd name="T16" fmla="*/ 11 w 1873"/>
                  <a:gd name="T17" fmla="*/ 77 h 123"/>
                  <a:gd name="T18" fmla="*/ 25 w 1873"/>
                  <a:gd name="T19" fmla="*/ 83 h 123"/>
                  <a:gd name="T20" fmla="*/ 42 w 1873"/>
                  <a:gd name="T21" fmla="*/ 88 h 123"/>
                  <a:gd name="T22" fmla="*/ 63 w 1873"/>
                  <a:gd name="T23" fmla="*/ 89 h 123"/>
                  <a:gd name="T24" fmla="*/ 86 w 1873"/>
                  <a:gd name="T25" fmla="*/ 87 h 123"/>
                  <a:gd name="T26" fmla="*/ 136 w 1873"/>
                  <a:gd name="T27" fmla="*/ 77 h 123"/>
                  <a:gd name="T28" fmla="*/ 173 w 1873"/>
                  <a:gd name="T29" fmla="*/ 72 h 123"/>
                  <a:gd name="T30" fmla="*/ 209 w 1873"/>
                  <a:gd name="T31" fmla="*/ 70 h 123"/>
                  <a:gd name="T32" fmla="*/ 242 w 1873"/>
                  <a:gd name="T33" fmla="*/ 73 h 123"/>
                  <a:gd name="T34" fmla="*/ 278 w 1873"/>
                  <a:gd name="T35" fmla="*/ 84 h 123"/>
                  <a:gd name="T36" fmla="*/ 318 w 1873"/>
                  <a:gd name="T37" fmla="*/ 98 h 123"/>
                  <a:gd name="T38" fmla="*/ 343 w 1873"/>
                  <a:gd name="T39" fmla="*/ 104 h 123"/>
                  <a:gd name="T40" fmla="*/ 360 w 1873"/>
                  <a:gd name="T41" fmla="*/ 102 h 123"/>
                  <a:gd name="T42" fmla="*/ 406 w 1873"/>
                  <a:gd name="T43" fmla="*/ 92 h 123"/>
                  <a:gd name="T44" fmla="*/ 469 w 1873"/>
                  <a:gd name="T45" fmla="*/ 75 h 123"/>
                  <a:gd name="T46" fmla="*/ 507 w 1873"/>
                  <a:gd name="T47" fmla="*/ 69 h 123"/>
                  <a:gd name="T48" fmla="*/ 566 w 1873"/>
                  <a:gd name="T49" fmla="*/ 67 h 123"/>
                  <a:gd name="T50" fmla="*/ 625 w 1873"/>
                  <a:gd name="T51" fmla="*/ 71 h 123"/>
                  <a:gd name="T52" fmla="*/ 699 w 1873"/>
                  <a:gd name="T53" fmla="*/ 81 h 123"/>
                  <a:gd name="T54" fmla="*/ 803 w 1873"/>
                  <a:gd name="T55" fmla="*/ 98 h 123"/>
                  <a:gd name="T56" fmla="*/ 862 w 1873"/>
                  <a:gd name="T57" fmla="*/ 105 h 123"/>
                  <a:gd name="T58" fmla="*/ 920 w 1873"/>
                  <a:gd name="T59" fmla="*/ 107 h 123"/>
                  <a:gd name="T60" fmla="*/ 969 w 1873"/>
                  <a:gd name="T61" fmla="*/ 104 h 123"/>
                  <a:gd name="T62" fmla="*/ 1001 w 1873"/>
                  <a:gd name="T63" fmla="*/ 95 h 123"/>
                  <a:gd name="T64" fmla="*/ 1043 w 1873"/>
                  <a:gd name="T65" fmla="*/ 76 h 123"/>
                  <a:gd name="T66" fmla="*/ 1065 w 1873"/>
                  <a:gd name="T67" fmla="*/ 70 h 123"/>
                  <a:gd name="T68" fmla="*/ 1085 w 1873"/>
                  <a:gd name="T69" fmla="*/ 69 h 123"/>
                  <a:gd name="T70" fmla="*/ 1116 w 1873"/>
                  <a:gd name="T71" fmla="*/ 72 h 123"/>
                  <a:gd name="T72" fmla="*/ 1180 w 1873"/>
                  <a:gd name="T73" fmla="*/ 83 h 123"/>
                  <a:gd name="T74" fmla="*/ 1239 w 1873"/>
                  <a:gd name="T75" fmla="*/ 95 h 123"/>
                  <a:gd name="T76" fmla="*/ 1263 w 1873"/>
                  <a:gd name="T77" fmla="*/ 95 h 123"/>
                  <a:gd name="T78" fmla="*/ 1301 w 1873"/>
                  <a:gd name="T79" fmla="*/ 88 h 123"/>
                  <a:gd name="T80" fmla="*/ 1327 w 1873"/>
                  <a:gd name="T81" fmla="*/ 85 h 123"/>
                  <a:gd name="T82" fmla="*/ 1348 w 1873"/>
                  <a:gd name="T83" fmla="*/ 85 h 123"/>
                  <a:gd name="T84" fmla="*/ 1386 w 1873"/>
                  <a:gd name="T85" fmla="*/ 93 h 123"/>
                  <a:gd name="T86" fmla="*/ 1429 w 1873"/>
                  <a:gd name="T87" fmla="*/ 105 h 123"/>
                  <a:gd name="T88" fmla="*/ 1473 w 1873"/>
                  <a:gd name="T89" fmla="*/ 118 h 123"/>
                  <a:gd name="T90" fmla="*/ 1500 w 1873"/>
                  <a:gd name="T91" fmla="*/ 121 h 123"/>
                  <a:gd name="T92" fmla="*/ 1554 w 1873"/>
                  <a:gd name="T93" fmla="*/ 122 h 123"/>
                  <a:gd name="T94" fmla="*/ 1638 w 1873"/>
                  <a:gd name="T95" fmla="*/ 114 h 123"/>
                  <a:gd name="T96" fmla="*/ 1694 w 1873"/>
                  <a:gd name="T97" fmla="*/ 110 h 123"/>
                  <a:gd name="T98" fmla="*/ 1751 w 1873"/>
                  <a:gd name="T99" fmla="*/ 112 h 123"/>
                  <a:gd name="T100" fmla="*/ 1775 w 1873"/>
                  <a:gd name="T101" fmla="*/ 112 h 123"/>
                  <a:gd name="T102" fmla="*/ 1789 w 1873"/>
                  <a:gd name="T103" fmla="*/ 111 h 123"/>
                  <a:gd name="T104" fmla="*/ 1797 w 1873"/>
                  <a:gd name="T105" fmla="*/ 106 h 123"/>
                  <a:gd name="T106" fmla="*/ 1801 w 1873"/>
                  <a:gd name="T107" fmla="*/ 98 h 123"/>
                  <a:gd name="T108" fmla="*/ 1808 w 1873"/>
                  <a:gd name="T109" fmla="*/ 82 h 123"/>
                  <a:gd name="T110" fmla="*/ 1818 w 1873"/>
                  <a:gd name="T111" fmla="*/ 73 h 123"/>
                  <a:gd name="T112" fmla="*/ 1844 w 1873"/>
                  <a:gd name="T113" fmla="*/ 58 h 123"/>
                  <a:gd name="T114" fmla="*/ 1869 w 1873"/>
                  <a:gd name="T115" fmla="*/ 44 h 123"/>
                  <a:gd name="T116" fmla="*/ 1872 w 1873"/>
                  <a:gd name="T117" fmla="*/ 40 h 123"/>
                  <a:gd name="T118" fmla="*/ 1869 w 1873"/>
                  <a:gd name="T119" fmla="*/ 35 h 123"/>
                  <a:gd name="T120" fmla="*/ 1859 w 1873"/>
                  <a:gd name="T121" fmla="*/ 25 h 123"/>
                  <a:gd name="T122" fmla="*/ 1854 w 1873"/>
                  <a:gd name="T123" fmla="*/ 12 h 123"/>
                  <a:gd name="T124" fmla="*/ 34 w 1873"/>
                  <a:gd name="T12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73" h="123">
                    <a:moveTo>
                      <a:pt x="34" y="0"/>
                    </a:moveTo>
                    <a:lnTo>
                      <a:pt x="35" y="1"/>
                    </a:lnTo>
                    <a:lnTo>
                      <a:pt x="37" y="3"/>
                    </a:lnTo>
                    <a:lnTo>
                      <a:pt x="38" y="4"/>
                    </a:lnTo>
                    <a:lnTo>
                      <a:pt x="39" y="5"/>
                    </a:lnTo>
                    <a:lnTo>
                      <a:pt x="40" y="7"/>
                    </a:lnTo>
                    <a:lnTo>
                      <a:pt x="41" y="9"/>
                    </a:lnTo>
                    <a:lnTo>
                      <a:pt x="41" y="11"/>
                    </a:lnTo>
                    <a:lnTo>
                      <a:pt x="42" y="12"/>
                    </a:lnTo>
                    <a:lnTo>
                      <a:pt x="42" y="15"/>
                    </a:lnTo>
                    <a:lnTo>
                      <a:pt x="41" y="19"/>
                    </a:lnTo>
                    <a:lnTo>
                      <a:pt x="40" y="22"/>
                    </a:lnTo>
                    <a:lnTo>
                      <a:pt x="39" y="26"/>
                    </a:lnTo>
                    <a:lnTo>
                      <a:pt x="36" y="29"/>
                    </a:lnTo>
                    <a:lnTo>
                      <a:pt x="34" y="33"/>
                    </a:lnTo>
                    <a:lnTo>
                      <a:pt x="31" y="36"/>
                    </a:lnTo>
                    <a:lnTo>
                      <a:pt x="29" y="39"/>
                    </a:lnTo>
                    <a:lnTo>
                      <a:pt x="24" y="42"/>
                    </a:lnTo>
                    <a:lnTo>
                      <a:pt x="20" y="45"/>
                    </a:lnTo>
                    <a:lnTo>
                      <a:pt x="16" y="47"/>
                    </a:lnTo>
                    <a:lnTo>
                      <a:pt x="12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4" y="54"/>
                    </a:lnTo>
                    <a:lnTo>
                      <a:pt x="2" y="56"/>
                    </a:lnTo>
                    <a:lnTo>
                      <a:pt x="1" y="58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1" y="67"/>
                    </a:lnTo>
                    <a:lnTo>
                      <a:pt x="3" y="69"/>
                    </a:lnTo>
                    <a:lnTo>
                      <a:pt x="4" y="71"/>
                    </a:lnTo>
                    <a:lnTo>
                      <a:pt x="6" y="73"/>
                    </a:lnTo>
                    <a:lnTo>
                      <a:pt x="9" y="75"/>
                    </a:lnTo>
                    <a:lnTo>
                      <a:pt x="11" y="77"/>
                    </a:lnTo>
                    <a:lnTo>
                      <a:pt x="14" y="79"/>
                    </a:lnTo>
                    <a:lnTo>
                      <a:pt x="17" y="81"/>
                    </a:lnTo>
                    <a:lnTo>
                      <a:pt x="21" y="81"/>
                    </a:lnTo>
                    <a:lnTo>
                      <a:pt x="25" y="83"/>
                    </a:lnTo>
                    <a:lnTo>
                      <a:pt x="29" y="84"/>
                    </a:lnTo>
                    <a:lnTo>
                      <a:pt x="33" y="86"/>
                    </a:lnTo>
                    <a:lnTo>
                      <a:pt x="37" y="87"/>
                    </a:lnTo>
                    <a:lnTo>
                      <a:pt x="42" y="88"/>
                    </a:lnTo>
                    <a:lnTo>
                      <a:pt x="48" y="88"/>
                    </a:lnTo>
                    <a:lnTo>
                      <a:pt x="52" y="89"/>
                    </a:lnTo>
                    <a:lnTo>
                      <a:pt x="57" y="89"/>
                    </a:lnTo>
                    <a:lnTo>
                      <a:pt x="63" y="89"/>
                    </a:lnTo>
                    <a:lnTo>
                      <a:pt x="68" y="89"/>
                    </a:lnTo>
                    <a:lnTo>
                      <a:pt x="74" y="89"/>
                    </a:lnTo>
                    <a:lnTo>
                      <a:pt x="80" y="88"/>
                    </a:lnTo>
                    <a:lnTo>
                      <a:pt x="86" y="87"/>
                    </a:lnTo>
                    <a:lnTo>
                      <a:pt x="91" y="86"/>
                    </a:lnTo>
                    <a:lnTo>
                      <a:pt x="109" y="82"/>
                    </a:lnTo>
                    <a:lnTo>
                      <a:pt x="127" y="79"/>
                    </a:lnTo>
                    <a:lnTo>
                      <a:pt x="136" y="77"/>
                    </a:lnTo>
                    <a:lnTo>
                      <a:pt x="145" y="75"/>
                    </a:lnTo>
                    <a:lnTo>
                      <a:pt x="154" y="74"/>
                    </a:lnTo>
                    <a:lnTo>
                      <a:pt x="163" y="73"/>
                    </a:lnTo>
                    <a:lnTo>
                      <a:pt x="173" y="72"/>
                    </a:lnTo>
                    <a:lnTo>
                      <a:pt x="182" y="71"/>
                    </a:lnTo>
                    <a:lnTo>
                      <a:pt x="191" y="70"/>
                    </a:lnTo>
                    <a:lnTo>
                      <a:pt x="201" y="70"/>
                    </a:lnTo>
                    <a:lnTo>
                      <a:pt x="209" y="70"/>
                    </a:lnTo>
                    <a:lnTo>
                      <a:pt x="219" y="70"/>
                    </a:lnTo>
                    <a:lnTo>
                      <a:pt x="228" y="71"/>
                    </a:lnTo>
                    <a:lnTo>
                      <a:pt x="237" y="72"/>
                    </a:lnTo>
                    <a:lnTo>
                      <a:pt x="242" y="73"/>
                    </a:lnTo>
                    <a:lnTo>
                      <a:pt x="248" y="74"/>
                    </a:lnTo>
                    <a:lnTo>
                      <a:pt x="256" y="76"/>
                    </a:lnTo>
                    <a:lnTo>
                      <a:pt x="262" y="79"/>
                    </a:lnTo>
                    <a:lnTo>
                      <a:pt x="278" y="84"/>
                    </a:lnTo>
                    <a:lnTo>
                      <a:pt x="295" y="90"/>
                    </a:lnTo>
                    <a:lnTo>
                      <a:pt x="302" y="94"/>
                    </a:lnTo>
                    <a:lnTo>
                      <a:pt x="311" y="96"/>
                    </a:lnTo>
                    <a:lnTo>
                      <a:pt x="318" y="98"/>
                    </a:lnTo>
                    <a:lnTo>
                      <a:pt x="326" y="101"/>
                    </a:lnTo>
                    <a:lnTo>
                      <a:pt x="333" y="102"/>
                    </a:lnTo>
                    <a:lnTo>
                      <a:pt x="340" y="104"/>
                    </a:lnTo>
                    <a:lnTo>
                      <a:pt x="343" y="104"/>
                    </a:lnTo>
                    <a:lnTo>
                      <a:pt x="346" y="104"/>
                    </a:lnTo>
                    <a:lnTo>
                      <a:pt x="350" y="104"/>
                    </a:lnTo>
                    <a:lnTo>
                      <a:pt x="353" y="104"/>
                    </a:lnTo>
                    <a:lnTo>
                      <a:pt x="360" y="102"/>
                    </a:lnTo>
                    <a:lnTo>
                      <a:pt x="369" y="100"/>
                    </a:lnTo>
                    <a:lnTo>
                      <a:pt x="377" y="98"/>
                    </a:lnTo>
                    <a:lnTo>
                      <a:pt x="387" y="96"/>
                    </a:lnTo>
                    <a:lnTo>
                      <a:pt x="406" y="92"/>
                    </a:lnTo>
                    <a:lnTo>
                      <a:pt x="424" y="87"/>
                    </a:lnTo>
                    <a:lnTo>
                      <a:pt x="443" y="81"/>
                    </a:lnTo>
                    <a:lnTo>
                      <a:pt x="460" y="77"/>
                    </a:lnTo>
                    <a:lnTo>
                      <a:pt x="469" y="75"/>
                    </a:lnTo>
                    <a:lnTo>
                      <a:pt x="477" y="73"/>
                    </a:lnTo>
                    <a:lnTo>
                      <a:pt x="486" y="73"/>
                    </a:lnTo>
                    <a:lnTo>
                      <a:pt x="493" y="71"/>
                    </a:lnTo>
                    <a:lnTo>
                      <a:pt x="507" y="69"/>
                    </a:lnTo>
                    <a:lnTo>
                      <a:pt x="523" y="68"/>
                    </a:lnTo>
                    <a:lnTo>
                      <a:pt x="537" y="67"/>
                    </a:lnTo>
                    <a:lnTo>
                      <a:pt x="552" y="67"/>
                    </a:lnTo>
                    <a:lnTo>
                      <a:pt x="566" y="67"/>
                    </a:lnTo>
                    <a:lnTo>
                      <a:pt x="582" y="67"/>
                    </a:lnTo>
                    <a:lnTo>
                      <a:pt x="596" y="68"/>
                    </a:lnTo>
                    <a:lnTo>
                      <a:pt x="611" y="70"/>
                    </a:lnTo>
                    <a:lnTo>
                      <a:pt x="625" y="71"/>
                    </a:lnTo>
                    <a:lnTo>
                      <a:pt x="640" y="73"/>
                    </a:lnTo>
                    <a:lnTo>
                      <a:pt x="656" y="74"/>
                    </a:lnTo>
                    <a:lnTo>
                      <a:pt x="670" y="77"/>
                    </a:lnTo>
                    <a:lnTo>
                      <a:pt x="699" y="81"/>
                    </a:lnTo>
                    <a:lnTo>
                      <a:pt x="730" y="86"/>
                    </a:lnTo>
                    <a:lnTo>
                      <a:pt x="759" y="91"/>
                    </a:lnTo>
                    <a:lnTo>
                      <a:pt x="789" y="96"/>
                    </a:lnTo>
                    <a:lnTo>
                      <a:pt x="803" y="98"/>
                    </a:lnTo>
                    <a:lnTo>
                      <a:pt x="818" y="100"/>
                    </a:lnTo>
                    <a:lnTo>
                      <a:pt x="832" y="102"/>
                    </a:lnTo>
                    <a:lnTo>
                      <a:pt x="848" y="104"/>
                    </a:lnTo>
                    <a:lnTo>
                      <a:pt x="862" y="105"/>
                    </a:lnTo>
                    <a:lnTo>
                      <a:pt x="877" y="106"/>
                    </a:lnTo>
                    <a:lnTo>
                      <a:pt x="891" y="107"/>
                    </a:lnTo>
                    <a:lnTo>
                      <a:pt x="906" y="107"/>
                    </a:lnTo>
                    <a:lnTo>
                      <a:pt x="920" y="107"/>
                    </a:lnTo>
                    <a:lnTo>
                      <a:pt x="934" y="107"/>
                    </a:lnTo>
                    <a:lnTo>
                      <a:pt x="948" y="106"/>
                    </a:lnTo>
                    <a:lnTo>
                      <a:pt x="963" y="105"/>
                    </a:lnTo>
                    <a:lnTo>
                      <a:pt x="969" y="104"/>
                    </a:lnTo>
                    <a:lnTo>
                      <a:pt x="975" y="103"/>
                    </a:lnTo>
                    <a:lnTo>
                      <a:pt x="982" y="101"/>
                    </a:lnTo>
                    <a:lnTo>
                      <a:pt x="988" y="99"/>
                    </a:lnTo>
                    <a:lnTo>
                      <a:pt x="1001" y="95"/>
                    </a:lnTo>
                    <a:lnTo>
                      <a:pt x="1013" y="89"/>
                    </a:lnTo>
                    <a:lnTo>
                      <a:pt x="1025" y="83"/>
                    </a:lnTo>
                    <a:lnTo>
                      <a:pt x="1038" y="79"/>
                    </a:lnTo>
                    <a:lnTo>
                      <a:pt x="1043" y="76"/>
                    </a:lnTo>
                    <a:lnTo>
                      <a:pt x="1049" y="74"/>
                    </a:lnTo>
                    <a:lnTo>
                      <a:pt x="1055" y="73"/>
                    </a:lnTo>
                    <a:lnTo>
                      <a:pt x="1061" y="71"/>
                    </a:lnTo>
                    <a:lnTo>
                      <a:pt x="1065" y="70"/>
                    </a:lnTo>
                    <a:lnTo>
                      <a:pt x="1070" y="70"/>
                    </a:lnTo>
                    <a:lnTo>
                      <a:pt x="1075" y="69"/>
                    </a:lnTo>
                    <a:lnTo>
                      <a:pt x="1080" y="69"/>
                    </a:lnTo>
                    <a:lnTo>
                      <a:pt x="1085" y="69"/>
                    </a:lnTo>
                    <a:lnTo>
                      <a:pt x="1091" y="69"/>
                    </a:lnTo>
                    <a:lnTo>
                      <a:pt x="1097" y="70"/>
                    </a:lnTo>
                    <a:lnTo>
                      <a:pt x="1103" y="70"/>
                    </a:lnTo>
                    <a:lnTo>
                      <a:pt x="1116" y="72"/>
                    </a:lnTo>
                    <a:lnTo>
                      <a:pt x="1128" y="73"/>
                    </a:lnTo>
                    <a:lnTo>
                      <a:pt x="1141" y="75"/>
                    </a:lnTo>
                    <a:lnTo>
                      <a:pt x="1155" y="78"/>
                    </a:lnTo>
                    <a:lnTo>
                      <a:pt x="1180" y="83"/>
                    </a:lnTo>
                    <a:lnTo>
                      <a:pt x="1206" y="88"/>
                    </a:lnTo>
                    <a:lnTo>
                      <a:pt x="1217" y="91"/>
                    </a:lnTo>
                    <a:lnTo>
                      <a:pt x="1229" y="93"/>
                    </a:lnTo>
                    <a:lnTo>
                      <a:pt x="1239" y="95"/>
                    </a:lnTo>
                    <a:lnTo>
                      <a:pt x="1249" y="95"/>
                    </a:lnTo>
                    <a:lnTo>
                      <a:pt x="1253" y="95"/>
                    </a:lnTo>
                    <a:lnTo>
                      <a:pt x="1258" y="95"/>
                    </a:lnTo>
                    <a:lnTo>
                      <a:pt x="1263" y="95"/>
                    </a:lnTo>
                    <a:lnTo>
                      <a:pt x="1269" y="94"/>
                    </a:lnTo>
                    <a:lnTo>
                      <a:pt x="1279" y="92"/>
                    </a:lnTo>
                    <a:lnTo>
                      <a:pt x="1290" y="90"/>
                    </a:lnTo>
                    <a:lnTo>
                      <a:pt x="1301" y="88"/>
                    </a:lnTo>
                    <a:lnTo>
                      <a:pt x="1311" y="86"/>
                    </a:lnTo>
                    <a:lnTo>
                      <a:pt x="1317" y="86"/>
                    </a:lnTo>
                    <a:lnTo>
                      <a:pt x="1322" y="85"/>
                    </a:lnTo>
                    <a:lnTo>
                      <a:pt x="1327" y="85"/>
                    </a:lnTo>
                    <a:lnTo>
                      <a:pt x="1331" y="84"/>
                    </a:lnTo>
                    <a:lnTo>
                      <a:pt x="1337" y="84"/>
                    </a:lnTo>
                    <a:lnTo>
                      <a:pt x="1343" y="85"/>
                    </a:lnTo>
                    <a:lnTo>
                      <a:pt x="1348" y="85"/>
                    </a:lnTo>
                    <a:lnTo>
                      <a:pt x="1353" y="86"/>
                    </a:lnTo>
                    <a:lnTo>
                      <a:pt x="1365" y="88"/>
                    </a:lnTo>
                    <a:lnTo>
                      <a:pt x="1375" y="90"/>
                    </a:lnTo>
                    <a:lnTo>
                      <a:pt x="1386" y="93"/>
                    </a:lnTo>
                    <a:lnTo>
                      <a:pt x="1397" y="96"/>
                    </a:lnTo>
                    <a:lnTo>
                      <a:pt x="1407" y="99"/>
                    </a:lnTo>
                    <a:lnTo>
                      <a:pt x="1419" y="103"/>
                    </a:lnTo>
                    <a:lnTo>
                      <a:pt x="1429" y="105"/>
                    </a:lnTo>
                    <a:lnTo>
                      <a:pt x="1441" y="109"/>
                    </a:lnTo>
                    <a:lnTo>
                      <a:pt x="1451" y="112"/>
                    </a:lnTo>
                    <a:lnTo>
                      <a:pt x="1462" y="115"/>
                    </a:lnTo>
                    <a:lnTo>
                      <a:pt x="1473" y="118"/>
                    </a:lnTo>
                    <a:lnTo>
                      <a:pt x="1483" y="119"/>
                    </a:lnTo>
                    <a:lnTo>
                      <a:pt x="1489" y="120"/>
                    </a:lnTo>
                    <a:lnTo>
                      <a:pt x="1495" y="121"/>
                    </a:lnTo>
                    <a:lnTo>
                      <a:pt x="1500" y="121"/>
                    </a:lnTo>
                    <a:lnTo>
                      <a:pt x="1505" y="122"/>
                    </a:lnTo>
                    <a:lnTo>
                      <a:pt x="1522" y="122"/>
                    </a:lnTo>
                    <a:lnTo>
                      <a:pt x="1539" y="122"/>
                    </a:lnTo>
                    <a:lnTo>
                      <a:pt x="1554" y="122"/>
                    </a:lnTo>
                    <a:lnTo>
                      <a:pt x="1569" y="121"/>
                    </a:lnTo>
                    <a:lnTo>
                      <a:pt x="1597" y="119"/>
                    </a:lnTo>
                    <a:lnTo>
                      <a:pt x="1625" y="115"/>
                    </a:lnTo>
                    <a:lnTo>
                      <a:pt x="1638" y="114"/>
                    </a:lnTo>
                    <a:lnTo>
                      <a:pt x="1652" y="112"/>
                    </a:lnTo>
                    <a:lnTo>
                      <a:pt x="1666" y="111"/>
                    </a:lnTo>
                    <a:lnTo>
                      <a:pt x="1680" y="111"/>
                    </a:lnTo>
                    <a:lnTo>
                      <a:pt x="1694" y="110"/>
                    </a:lnTo>
                    <a:lnTo>
                      <a:pt x="1711" y="110"/>
                    </a:lnTo>
                    <a:lnTo>
                      <a:pt x="1727" y="111"/>
                    </a:lnTo>
                    <a:lnTo>
                      <a:pt x="1744" y="111"/>
                    </a:lnTo>
                    <a:lnTo>
                      <a:pt x="1751" y="112"/>
                    </a:lnTo>
                    <a:lnTo>
                      <a:pt x="1759" y="112"/>
                    </a:lnTo>
                    <a:lnTo>
                      <a:pt x="1765" y="113"/>
                    </a:lnTo>
                    <a:lnTo>
                      <a:pt x="1770" y="113"/>
                    </a:lnTo>
                    <a:lnTo>
                      <a:pt x="1775" y="112"/>
                    </a:lnTo>
                    <a:lnTo>
                      <a:pt x="1779" y="112"/>
                    </a:lnTo>
                    <a:lnTo>
                      <a:pt x="1783" y="111"/>
                    </a:lnTo>
                    <a:lnTo>
                      <a:pt x="1787" y="111"/>
                    </a:lnTo>
                    <a:lnTo>
                      <a:pt x="1789" y="111"/>
                    </a:lnTo>
                    <a:lnTo>
                      <a:pt x="1791" y="110"/>
                    </a:lnTo>
                    <a:lnTo>
                      <a:pt x="1793" y="109"/>
                    </a:lnTo>
                    <a:lnTo>
                      <a:pt x="1795" y="107"/>
                    </a:lnTo>
                    <a:lnTo>
                      <a:pt x="1797" y="106"/>
                    </a:lnTo>
                    <a:lnTo>
                      <a:pt x="1798" y="104"/>
                    </a:lnTo>
                    <a:lnTo>
                      <a:pt x="1799" y="104"/>
                    </a:lnTo>
                    <a:lnTo>
                      <a:pt x="1800" y="102"/>
                    </a:lnTo>
                    <a:lnTo>
                      <a:pt x="1801" y="98"/>
                    </a:lnTo>
                    <a:lnTo>
                      <a:pt x="1803" y="94"/>
                    </a:lnTo>
                    <a:lnTo>
                      <a:pt x="1805" y="89"/>
                    </a:lnTo>
                    <a:lnTo>
                      <a:pt x="1806" y="85"/>
                    </a:lnTo>
                    <a:lnTo>
                      <a:pt x="1808" y="82"/>
                    </a:lnTo>
                    <a:lnTo>
                      <a:pt x="1810" y="80"/>
                    </a:lnTo>
                    <a:lnTo>
                      <a:pt x="1812" y="78"/>
                    </a:lnTo>
                    <a:lnTo>
                      <a:pt x="1815" y="75"/>
                    </a:lnTo>
                    <a:lnTo>
                      <a:pt x="1818" y="73"/>
                    </a:lnTo>
                    <a:lnTo>
                      <a:pt x="1822" y="70"/>
                    </a:lnTo>
                    <a:lnTo>
                      <a:pt x="1826" y="68"/>
                    </a:lnTo>
                    <a:lnTo>
                      <a:pt x="1831" y="65"/>
                    </a:lnTo>
                    <a:lnTo>
                      <a:pt x="1844" y="58"/>
                    </a:lnTo>
                    <a:lnTo>
                      <a:pt x="1854" y="53"/>
                    </a:lnTo>
                    <a:lnTo>
                      <a:pt x="1862" y="49"/>
                    </a:lnTo>
                    <a:lnTo>
                      <a:pt x="1867" y="45"/>
                    </a:lnTo>
                    <a:lnTo>
                      <a:pt x="1869" y="44"/>
                    </a:lnTo>
                    <a:lnTo>
                      <a:pt x="1870" y="42"/>
                    </a:lnTo>
                    <a:lnTo>
                      <a:pt x="1871" y="42"/>
                    </a:lnTo>
                    <a:lnTo>
                      <a:pt x="1872" y="41"/>
                    </a:lnTo>
                    <a:lnTo>
                      <a:pt x="1872" y="40"/>
                    </a:lnTo>
                    <a:lnTo>
                      <a:pt x="1872" y="39"/>
                    </a:lnTo>
                    <a:lnTo>
                      <a:pt x="1871" y="38"/>
                    </a:lnTo>
                    <a:lnTo>
                      <a:pt x="1871" y="37"/>
                    </a:lnTo>
                    <a:lnTo>
                      <a:pt x="1869" y="35"/>
                    </a:lnTo>
                    <a:lnTo>
                      <a:pt x="1866" y="34"/>
                    </a:lnTo>
                    <a:lnTo>
                      <a:pt x="1863" y="30"/>
                    </a:lnTo>
                    <a:lnTo>
                      <a:pt x="1860" y="27"/>
                    </a:lnTo>
                    <a:lnTo>
                      <a:pt x="1859" y="25"/>
                    </a:lnTo>
                    <a:lnTo>
                      <a:pt x="1857" y="22"/>
                    </a:lnTo>
                    <a:lnTo>
                      <a:pt x="1856" y="19"/>
                    </a:lnTo>
                    <a:lnTo>
                      <a:pt x="1855" y="17"/>
                    </a:lnTo>
                    <a:lnTo>
                      <a:pt x="1854" y="12"/>
                    </a:lnTo>
                    <a:lnTo>
                      <a:pt x="1853" y="9"/>
                    </a:lnTo>
                    <a:lnTo>
                      <a:pt x="1852" y="4"/>
                    </a:lnTo>
                    <a:lnTo>
                      <a:pt x="1852" y="0"/>
                    </a:lnTo>
                    <a:lnTo>
                      <a:pt x="34" y="0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64" name="Freeform 128"/>
              <p:cNvSpPr>
                <a:spLocks/>
              </p:cNvSpPr>
              <p:nvPr/>
            </p:nvSpPr>
            <p:spPr bwMode="auto">
              <a:xfrm>
                <a:off x="3330" y="1626"/>
                <a:ext cx="658" cy="19"/>
              </a:xfrm>
              <a:custGeom>
                <a:avLst/>
                <a:gdLst>
                  <a:gd name="T0" fmla="*/ 657 w 658"/>
                  <a:gd name="T1" fmla="*/ 0 h 19"/>
                  <a:gd name="T2" fmla="*/ 657 w 658"/>
                  <a:gd name="T3" fmla="*/ 0 h 19"/>
                  <a:gd name="T4" fmla="*/ 575 w 658"/>
                  <a:gd name="T5" fmla="*/ 0 h 19"/>
                  <a:gd name="T6" fmla="*/ 493 w 658"/>
                  <a:gd name="T7" fmla="*/ 0 h 19"/>
                  <a:gd name="T8" fmla="*/ 411 w 658"/>
                  <a:gd name="T9" fmla="*/ 0 h 19"/>
                  <a:gd name="T10" fmla="*/ 329 w 658"/>
                  <a:gd name="T11" fmla="*/ 0 h 19"/>
                  <a:gd name="T12" fmla="*/ 246 w 658"/>
                  <a:gd name="T13" fmla="*/ 0 h 19"/>
                  <a:gd name="T14" fmla="*/ 164 w 658"/>
                  <a:gd name="T15" fmla="*/ 0 h 19"/>
                  <a:gd name="T16" fmla="*/ 82 w 658"/>
                  <a:gd name="T17" fmla="*/ 0 h 19"/>
                  <a:gd name="T18" fmla="*/ 0 w 658"/>
                  <a:gd name="T19" fmla="*/ 0 h 19"/>
                  <a:gd name="T20" fmla="*/ 0 w 658"/>
                  <a:gd name="T21" fmla="*/ 18 h 19"/>
                  <a:gd name="T22" fmla="*/ 82 w 658"/>
                  <a:gd name="T23" fmla="*/ 18 h 19"/>
                  <a:gd name="T24" fmla="*/ 164 w 658"/>
                  <a:gd name="T25" fmla="*/ 18 h 19"/>
                  <a:gd name="T26" fmla="*/ 246 w 658"/>
                  <a:gd name="T27" fmla="*/ 18 h 19"/>
                  <a:gd name="T28" fmla="*/ 329 w 658"/>
                  <a:gd name="T29" fmla="*/ 18 h 19"/>
                  <a:gd name="T30" fmla="*/ 411 w 658"/>
                  <a:gd name="T31" fmla="*/ 18 h 19"/>
                  <a:gd name="T32" fmla="*/ 493 w 658"/>
                  <a:gd name="T33" fmla="*/ 18 h 19"/>
                  <a:gd name="T34" fmla="*/ 575 w 658"/>
                  <a:gd name="T35" fmla="*/ 18 h 19"/>
                  <a:gd name="T36" fmla="*/ 657 w 658"/>
                  <a:gd name="T37" fmla="*/ 18 h 19"/>
                  <a:gd name="T38" fmla="*/ 657 w 658"/>
                  <a:gd name="T3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8" h="19">
                    <a:moveTo>
                      <a:pt x="657" y="0"/>
                    </a:moveTo>
                    <a:lnTo>
                      <a:pt x="657" y="0"/>
                    </a:lnTo>
                    <a:lnTo>
                      <a:pt x="575" y="0"/>
                    </a:lnTo>
                    <a:lnTo>
                      <a:pt x="493" y="0"/>
                    </a:lnTo>
                    <a:lnTo>
                      <a:pt x="411" y="0"/>
                    </a:lnTo>
                    <a:lnTo>
                      <a:pt x="329" y="0"/>
                    </a:lnTo>
                    <a:lnTo>
                      <a:pt x="246" y="0"/>
                    </a:lnTo>
                    <a:lnTo>
                      <a:pt x="164" y="0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82" y="18"/>
                    </a:lnTo>
                    <a:lnTo>
                      <a:pt x="164" y="18"/>
                    </a:lnTo>
                    <a:lnTo>
                      <a:pt x="246" y="18"/>
                    </a:lnTo>
                    <a:lnTo>
                      <a:pt x="329" y="18"/>
                    </a:lnTo>
                    <a:lnTo>
                      <a:pt x="411" y="18"/>
                    </a:lnTo>
                    <a:lnTo>
                      <a:pt x="493" y="18"/>
                    </a:lnTo>
                    <a:lnTo>
                      <a:pt x="575" y="18"/>
                    </a:lnTo>
                    <a:lnTo>
                      <a:pt x="657" y="18"/>
                    </a:lnTo>
                    <a:lnTo>
                      <a:pt x="657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65" name="Freeform 129"/>
              <p:cNvSpPr>
                <a:spLocks/>
              </p:cNvSpPr>
              <p:nvPr/>
            </p:nvSpPr>
            <p:spPr bwMode="auto">
              <a:xfrm>
                <a:off x="3987" y="1532"/>
                <a:ext cx="248" cy="113"/>
              </a:xfrm>
              <a:custGeom>
                <a:avLst/>
                <a:gdLst>
                  <a:gd name="T0" fmla="*/ 231 w 248"/>
                  <a:gd name="T1" fmla="*/ 0 h 113"/>
                  <a:gd name="T2" fmla="*/ 219 w 248"/>
                  <a:gd name="T3" fmla="*/ 13 h 113"/>
                  <a:gd name="T4" fmla="*/ 208 w 248"/>
                  <a:gd name="T5" fmla="*/ 26 h 113"/>
                  <a:gd name="T6" fmla="*/ 197 w 248"/>
                  <a:gd name="T7" fmla="*/ 36 h 113"/>
                  <a:gd name="T8" fmla="*/ 182 w 248"/>
                  <a:gd name="T9" fmla="*/ 47 h 113"/>
                  <a:gd name="T10" fmla="*/ 169 w 248"/>
                  <a:gd name="T11" fmla="*/ 56 h 113"/>
                  <a:gd name="T12" fmla="*/ 155 w 248"/>
                  <a:gd name="T13" fmla="*/ 63 h 113"/>
                  <a:gd name="T14" fmla="*/ 141 w 248"/>
                  <a:gd name="T15" fmla="*/ 70 h 113"/>
                  <a:gd name="T16" fmla="*/ 125 w 248"/>
                  <a:gd name="T17" fmla="*/ 75 h 113"/>
                  <a:gd name="T18" fmla="*/ 109 w 248"/>
                  <a:gd name="T19" fmla="*/ 80 h 113"/>
                  <a:gd name="T20" fmla="*/ 94 w 248"/>
                  <a:gd name="T21" fmla="*/ 84 h 113"/>
                  <a:gd name="T22" fmla="*/ 78 w 248"/>
                  <a:gd name="T23" fmla="*/ 87 h 113"/>
                  <a:gd name="T24" fmla="*/ 63 w 248"/>
                  <a:gd name="T25" fmla="*/ 90 h 113"/>
                  <a:gd name="T26" fmla="*/ 47 w 248"/>
                  <a:gd name="T27" fmla="*/ 92 h 113"/>
                  <a:gd name="T28" fmla="*/ 30 w 248"/>
                  <a:gd name="T29" fmla="*/ 93 h 113"/>
                  <a:gd name="T30" fmla="*/ 0 w 248"/>
                  <a:gd name="T31" fmla="*/ 94 h 113"/>
                  <a:gd name="T32" fmla="*/ 15 w 248"/>
                  <a:gd name="T33" fmla="*/ 112 h 113"/>
                  <a:gd name="T34" fmla="*/ 40 w 248"/>
                  <a:gd name="T35" fmla="*/ 111 h 113"/>
                  <a:gd name="T36" fmla="*/ 56 w 248"/>
                  <a:gd name="T37" fmla="*/ 109 h 113"/>
                  <a:gd name="T38" fmla="*/ 74 w 248"/>
                  <a:gd name="T39" fmla="*/ 107 h 113"/>
                  <a:gd name="T40" fmla="*/ 90 w 248"/>
                  <a:gd name="T41" fmla="*/ 104 h 113"/>
                  <a:gd name="T42" fmla="*/ 107 w 248"/>
                  <a:gd name="T43" fmla="*/ 100 h 113"/>
                  <a:gd name="T44" fmla="*/ 124 w 248"/>
                  <a:gd name="T45" fmla="*/ 95 h 113"/>
                  <a:gd name="T46" fmla="*/ 141 w 248"/>
                  <a:gd name="T47" fmla="*/ 89 h 113"/>
                  <a:gd name="T48" fmla="*/ 157 w 248"/>
                  <a:gd name="T49" fmla="*/ 83 h 113"/>
                  <a:gd name="T50" fmla="*/ 172 w 248"/>
                  <a:gd name="T51" fmla="*/ 75 h 113"/>
                  <a:gd name="T52" fmla="*/ 187 w 248"/>
                  <a:gd name="T53" fmla="*/ 66 h 113"/>
                  <a:gd name="T54" fmla="*/ 202 w 248"/>
                  <a:gd name="T55" fmla="*/ 56 h 113"/>
                  <a:gd name="T56" fmla="*/ 217 w 248"/>
                  <a:gd name="T57" fmla="*/ 45 h 113"/>
                  <a:gd name="T58" fmla="*/ 229 w 248"/>
                  <a:gd name="T59" fmla="*/ 32 h 113"/>
                  <a:gd name="T60" fmla="*/ 241 w 248"/>
                  <a:gd name="T61" fmla="*/ 18 h 113"/>
                  <a:gd name="T62" fmla="*/ 231 w 248"/>
                  <a:gd name="T6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8" h="113">
                    <a:moveTo>
                      <a:pt x="231" y="0"/>
                    </a:moveTo>
                    <a:lnTo>
                      <a:pt x="231" y="0"/>
                    </a:lnTo>
                    <a:lnTo>
                      <a:pt x="225" y="7"/>
                    </a:lnTo>
                    <a:lnTo>
                      <a:pt x="219" y="13"/>
                    </a:lnTo>
                    <a:lnTo>
                      <a:pt x="214" y="20"/>
                    </a:lnTo>
                    <a:lnTo>
                      <a:pt x="208" y="26"/>
                    </a:lnTo>
                    <a:lnTo>
                      <a:pt x="202" y="31"/>
                    </a:lnTo>
                    <a:lnTo>
                      <a:pt x="197" y="36"/>
                    </a:lnTo>
                    <a:lnTo>
                      <a:pt x="190" y="41"/>
                    </a:lnTo>
                    <a:lnTo>
                      <a:pt x="182" y="47"/>
                    </a:lnTo>
                    <a:lnTo>
                      <a:pt x="176" y="51"/>
                    </a:lnTo>
                    <a:lnTo>
                      <a:pt x="169" y="56"/>
                    </a:lnTo>
                    <a:lnTo>
                      <a:pt x="162" y="59"/>
                    </a:lnTo>
                    <a:lnTo>
                      <a:pt x="155" y="63"/>
                    </a:lnTo>
                    <a:lnTo>
                      <a:pt x="147" y="66"/>
                    </a:lnTo>
                    <a:lnTo>
                      <a:pt x="141" y="70"/>
                    </a:lnTo>
                    <a:lnTo>
                      <a:pt x="133" y="72"/>
                    </a:lnTo>
                    <a:lnTo>
                      <a:pt x="125" y="75"/>
                    </a:lnTo>
                    <a:lnTo>
                      <a:pt x="118" y="78"/>
                    </a:lnTo>
                    <a:lnTo>
                      <a:pt x="109" y="80"/>
                    </a:lnTo>
                    <a:lnTo>
                      <a:pt x="102" y="83"/>
                    </a:lnTo>
                    <a:lnTo>
                      <a:pt x="94" y="84"/>
                    </a:lnTo>
                    <a:lnTo>
                      <a:pt x="86" y="86"/>
                    </a:lnTo>
                    <a:lnTo>
                      <a:pt x="78" y="87"/>
                    </a:lnTo>
                    <a:lnTo>
                      <a:pt x="70" y="89"/>
                    </a:lnTo>
                    <a:lnTo>
                      <a:pt x="63" y="90"/>
                    </a:lnTo>
                    <a:lnTo>
                      <a:pt x="54" y="91"/>
                    </a:lnTo>
                    <a:lnTo>
                      <a:pt x="47" y="92"/>
                    </a:lnTo>
                    <a:lnTo>
                      <a:pt x="38" y="93"/>
                    </a:lnTo>
                    <a:lnTo>
                      <a:pt x="30" y="93"/>
                    </a:lnTo>
                    <a:lnTo>
                      <a:pt x="15" y="94"/>
                    </a:lnTo>
                    <a:lnTo>
                      <a:pt x="0" y="94"/>
                    </a:lnTo>
                    <a:lnTo>
                      <a:pt x="0" y="112"/>
                    </a:lnTo>
                    <a:lnTo>
                      <a:pt x="15" y="112"/>
                    </a:lnTo>
                    <a:lnTo>
                      <a:pt x="31" y="111"/>
                    </a:lnTo>
                    <a:lnTo>
                      <a:pt x="40" y="111"/>
                    </a:lnTo>
                    <a:lnTo>
                      <a:pt x="48" y="110"/>
                    </a:lnTo>
                    <a:lnTo>
                      <a:pt x="56" y="109"/>
                    </a:lnTo>
                    <a:lnTo>
                      <a:pt x="66" y="109"/>
                    </a:lnTo>
                    <a:lnTo>
                      <a:pt x="74" y="107"/>
                    </a:lnTo>
                    <a:lnTo>
                      <a:pt x="82" y="106"/>
                    </a:lnTo>
                    <a:lnTo>
                      <a:pt x="90" y="104"/>
                    </a:lnTo>
                    <a:lnTo>
                      <a:pt x="99" y="102"/>
                    </a:lnTo>
                    <a:lnTo>
                      <a:pt x="107" y="100"/>
                    </a:lnTo>
                    <a:lnTo>
                      <a:pt x="116" y="98"/>
                    </a:lnTo>
                    <a:lnTo>
                      <a:pt x="124" y="95"/>
                    </a:lnTo>
                    <a:lnTo>
                      <a:pt x="132" y="93"/>
                    </a:lnTo>
                    <a:lnTo>
                      <a:pt x="141" y="89"/>
                    </a:lnTo>
                    <a:lnTo>
                      <a:pt x="148" y="87"/>
                    </a:lnTo>
                    <a:lnTo>
                      <a:pt x="157" y="83"/>
                    </a:lnTo>
                    <a:lnTo>
                      <a:pt x="164" y="79"/>
                    </a:lnTo>
                    <a:lnTo>
                      <a:pt x="172" y="75"/>
                    </a:lnTo>
                    <a:lnTo>
                      <a:pt x="180" y="71"/>
                    </a:lnTo>
                    <a:lnTo>
                      <a:pt x="187" y="66"/>
                    </a:lnTo>
                    <a:lnTo>
                      <a:pt x="196" y="61"/>
                    </a:lnTo>
                    <a:lnTo>
                      <a:pt x="202" y="56"/>
                    </a:lnTo>
                    <a:lnTo>
                      <a:pt x="209" y="50"/>
                    </a:lnTo>
                    <a:lnTo>
                      <a:pt x="217" y="45"/>
                    </a:lnTo>
                    <a:lnTo>
                      <a:pt x="222" y="38"/>
                    </a:lnTo>
                    <a:lnTo>
                      <a:pt x="229" y="32"/>
                    </a:lnTo>
                    <a:lnTo>
                      <a:pt x="236" y="25"/>
                    </a:lnTo>
                    <a:lnTo>
                      <a:pt x="241" y="18"/>
                    </a:lnTo>
                    <a:lnTo>
                      <a:pt x="247" y="11"/>
                    </a:lnTo>
                    <a:lnTo>
                      <a:pt x="231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66" name="Freeform 130"/>
              <p:cNvSpPr>
                <a:spLocks/>
              </p:cNvSpPr>
              <p:nvPr/>
            </p:nvSpPr>
            <p:spPr bwMode="auto">
              <a:xfrm>
                <a:off x="4217" y="1430"/>
                <a:ext cx="245" cy="113"/>
              </a:xfrm>
              <a:custGeom>
                <a:avLst/>
                <a:gdLst>
                  <a:gd name="T0" fmla="*/ 244 w 245"/>
                  <a:gd name="T1" fmla="*/ 0 h 113"/>
                  <a:gd name="T2" fmla="*/ 229 w 245"/>
                  <a:gd name="T3" fmla="*/ 0 h 113"/>
                  <a:gd name="T4" fmla="*/ 214 w 245"/>
                  <a:gd name="T5" fmla="*/ 2 h 113"/>
                  <a:gd name="T6" fmla="*/ 198 w 245"/>
                  <a:gd name="T7" fmla="*/ 3 h 113"/>
                  <a:gd name="T8" fmla="*/ 181 w 245"/>
                  <a:gd name="T9" fmla="*/ 4 h 113"/>
                  <a:gd name="T10" fmla="*/ 173 w 245"/>
                  <a:gd name="T11" fmla="*/ 6 h 113"/>
                  <a:gd name="T12" fmla="*/ 165 w 245"/>
                  <a:gd name="T13" fmla="*/ 7 h 113"/>
                  <a:gd name="T14" fmla="*/ 157 w 245"/>
                  <a:gd name="T15" fmla="*/ 9 h 113"/>
                  <a:gd name="T16" fmla="*/ 148 w 245"/>
                  <a:gd name="T17" fmla="*/ 11 h 113"/>
                  <a:gd name="T18" fmla="*/ 141 w 245"/>
                  <a:gd name="T19" fmla="*/ 12 h 113"/>
                  <a:gd name="T20" fmla="*/ 132 w 245"/>
                  <a:gd name="T21" fmla="*/ 15 h 113"/>
                  <a:gd name="T22" fmla="*/ 123 w 245"/>
                  <a:gd name="T23" fmla="*/ 17 h 113"/>
                  <a:gd name="T24" fmla="*/ 115 w 245"/>
                  <a:gd name="T25" fmla="*/ 20 h 113"/>
                  <a:gd name="T26" fmla="*/ 106 w 245"/>
                  <a:gd name="T27" fmla="*/ 23 h 113"/>
                  <a:gd name="T28" fmla="*/ 99 w 245"/>
                  <a:gd name="T29" fmla="*/ 26 h 113"/>
                  <a:gd name="T30" fmla="*/ 91 w 245"/>
                  <a:gd name="T31" fmla="*/ 29 h 113"/>
                  <a:gd name="T32" fmla="*/ 83 w 245"/>
                  <a:gd name="T33" fmla="*/ 33 h 113"/>
                  <a:gd name="T34" fmla="*/ 75 w 245"/>
                  <a:gd name="T35" fmla="*/ 37 h 113"/>
                  <a:gd name="T36" fmla="*/ 67 w 245"/>
                  <a:gd name="T37" fmla="*/ 41 h 113"/>
                  <a:gd name="T38" fmla="*/ 60 w 245"/>
                  <a:gd name="T39" fmla="*/ 46 h 113"/>
                  <a:gd name="T40" fmla="*/ 52 w 245"/>
                  <a:gd name="T41" fmla="*/ 51 h 113"/>
                  <a:gd name="T42" fmla="*/ 45 w 245"/>
                  <a:gd name="T43" fmla="*/ 56 h 113"/>
                  <a:gd name="T44" fmla="*/ 38 w 245"/>
                  <a:gd name="T45" fmla="*/ 61 h 113"/>
                  <a:gd name="T46" fmla="*/ 30 w 245"/>
                  <a:gd name="T47" fmla="*/ 68 h 113"/>
                  <a:gd name="T48" fmla="*/ 24 w 245"/>
                  <a:gd name="T49" fmla="*/ 74 h 113"/>
                  <a:gd name="T50" fmla="*/ 18 w 245"/>
                  <a:gd name="T51" fmla="*/ 80 h 113"/>
                  <a:gd name="T52" fmla="*/ 11 w 245"/>
                  <a:gd name="T53" fmla="*/ 87 h 113"/>
                  <a:gd name="T54" fmla="*/ 6 w 245"/>
                  <a:gd name="T55" fmla="*/ 94 h 113"/>
                  <a:gd name="T56" fmla="*/ 0 w 245"/>
                  <a:gd name="T57" fmla="*/ 101 h 113"/>
                  <a:gd name="T58" fmla="*/ 16 w 245"/>
                  <a:gd name="T59" fmla="*/ 112 h 113"/>
                  <a:gd name="T60" fmla="*/ 22 w 245"/>
                  <a:gd name="T61" fmla="*/ 105 h 113"/>
                  <a:gd name="T62" fmla="*/ 28 w 245"/>
                  <a:gd name="T63" fmla="*/ 99 h 113"/>
                  <a:gd name="T64" fmla="*/ 32 w 245"/>
                  <a:gd name="T65" fmla="*/ 93 h 113"/>
                  <a:gd name="T66" fmla="*/ 39 w 245"/>
                  <a:gd name="T67" fmla="*/ 86 h 113"/>
                  <a:gd name="T68" fmla="*/ 45 w 245"/>
                  <a:gd name="T69" fmla="*/ 81 h 113"/>
                  <a:gd name="T70" fmla="*/ 51 w 245"/>
                  <a:gd name="T71" fmla="*/ 76 h 113"/>
                  <a:gd name="T72" fmla="*/ 57 w 245"/>
                  <a:gd name="T73" fmla="*/ 70 h 113"/>
                  <a:gd name="T74" fmla="*/ 64 w 245"/>
                  <a:gd name="T75" fmla="*/ 66 h 113"/>
                  <a:gd name="T76" fmla="*/ 70 w 245"/>
                  <a:gd name="T77" fmla="*/ 61 h 113"/>
                  <a:gd name="T78" fmla="*/ 78 w 245"/>
                  <a:gd name="T79" fmla="*/ 57 h 113"/>
                  <a:gd name="T80" fmla="*/ 85 w 245"/>
                  <a:gd name="T81" fmla="*/ 53 h 113"/>
                  <a:gd name="T82" fmla="*/ 92 w 245"/>
                  <a:gd name="T83" fmla="*/ 50 h 113"/>
                  <a:gd name="T84" fmla="*/ 100 w 245"/>
                  <a:gd name="T85" fmla="*/ 46 h 113"/>
                  <a:gd name="T86" fmla="*/ 106 w 245"/>
                  <a:gd name="T87" fmla="*/ 43 h 113"/>
                  <a:gd name="T88" fmla="*/ 114 w 245"/>
                  <a:gd name="T89" fmla="*/ 40 h 113"/>
                  <a:gd name="T90" fmla="*/ 122 w 245"/>
                  <a:gd name="T91" fmla="*/ 37 h 113"/>
                  <a:gd name="T92" fmla="*/ 130 w 245"/>
                  <a:gd name="T93" fmla="*/ 35 h 113"/>
                  <a:gd name="T94" fmla="*/ 138 w 245"/>
                  <a:gd name="T95" fmla="*/ 32 h 113"/>
                  <a:gd name="T96" fmla="*/ 145 w 245"/>
                  <a:gd name="T97" fmla="*/ 30 h 113"/>
                  <a:gd name="T98" fmla="*/ 153 w 245"/>
                  <a:gd name="T99" fmla="*/ 28 h 113"/>
                  <a:gd name="T100" fmla="*/ 161 w 245"/>
                  <a:gd name="T101" fmla="*/ 27 h 113"/>
                  <a:gd name="T102" fmla="*/ 169 w 245"/>
                  <a:gd name="T103" fmla="*/ 26 h 113"/>
                  <a:gd name="T104" fmla="*/ 177 w 245"/>
                  <a:gd name="T105" fmla="*/ 24 h 113"/>
                  <a:gd name="T106" fmla="*/ 184 w 245"/>
                  <a:gd name="T107" fmla="*/ 23 h 113"/>
                  <a:gd name="T108" fmla="*/ 200 w 245"/>
                  <a:gd name="T109" fmla="*/ 21 h 113"/>
                  <a:gd name="T110" fmla="*/ 215 w 245"/>
                  <a:gd name="T111" fmla="*/ 20 h 113"/>
                  <a:gd name="T112" fmla="*/ 230 w 245"/>
                  <a:gd name="T113" fmla="*/ 19 h 113"/>
                  <a:gd name="T114" fmla="*/ 244 w 245"/>
                  <a:gd name="T115" fmla="*/ 19 h 113"/>
                  <a:gd name="T116" fmla="*/ 244 w 245"/>
                  <a:gd name="T1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5" h="113">
                    <a:moveTo>
                      <a:pt x="244" y="0"/>
                    </a:moveTo>
                    <a:lnTo>
                      <a:pt x="229" y="0"/>
                    </a:lnTo>
                    <a:lnTo>
                      <a:pt x="214" y="2"/>
                    </a:lnTo>
                    <a:lnTo>
                      <a:pt x="198" y="3"/>
                    </a:lnTo>
                    <a:lnTo>
                      <a:pt x="181" y="4"/>
                    </a:lnTo>
                    <a:lnTo>
                      <a:pt x="173" y="6"/>
                    </a:lnTo>
                    <a:lnTo>
                      <a:pt x="165" y="7"/>
                    </a:lnTo>
                    <a:lnTo>
                      <a:pt x="157" y="9"/>
                    </a:lnTo>
                    <a:lnTo>
                      <a:pt x="148" y="11"/>
                    </a:lnTo>
                    <a:lnTo>
                      <a:pt x="141" y="12"/>
                    </a:lnTo>
                    <a:lnTo>
                      <a:pt x="132" y="15"/>
                    </a:lnTo>
                    <a:lnTo>
                      <a:pt x="123" y="17"/>
                    </a:lnTo>
                    <a:lnTo>
                      <a:pt x="115" y="20"/>
                    </a:lnTo>
                    <a:lnTo>
                      <a:pt x="106" y="23"/>
                    </a:lnTo>
                    <a:lnTo>
                      <a:pt x="99" y="26"/>
                    </a:lnTo>
                    <a:lnTo>
                      <a:pt x="91" y="29"/>
                    </a:lnTo>
                    <a:lnTo>
                      <a:pt x="83" y="33"/>
                    </a:lnTo>
                    <a:lnTo>
                      <a:pt x="75" y="37"/>
                    </a:lnTo>
                    <a:lnTo>
                      <a:pt x="67" y="41"/>
                    </a:lnTo>
                    <a:lnTo>
                      <a:pt x="60" y="46"/>
                    </a:lnTo>
                    <a:lnTo>
                      <a:pt x="52" y="51"/>
                    </a:lnTo>
                    <a:lnTo>
                      <a:pt x="45" y="56"/>
                    </a:lnTo>
                    <a:lnTo>
                      <a:pt x="38" y="61"/>
                    </a:lnTo>
                    <a:lnTo>
                      <a:pt x="30" y="68"/>
                    </a:lnTo>
                    <a:lnTo>
                      <a:pt x="24" y="74"/>
                    </a:lnTo>
                    <a:lnTo>
                      <a:pt x="18" y="80"/>
                    </a:lnTo>
                    <a:lnTo>
                      <a:pt x="11" y="87"/>
                    </a:lnTo>
                    <a:lnTo>
                      <a:pt x="6" y="94"/>
                    </a:lnTo>
                    <a:lnTo>
                      <a:pt x="0" y="101"/>
                    </a:lnTo>
                    <a:lnTo>
                      <a:pt x="16" y="112"/>
                    </a:lnTo>
                    <a:lnTo>
                      <a:pt x="22" y="105"/>
                    </a:lnTo>
                    <a:lnTo>
                      <a:pt x="28" y="99"/>
                    </a:lnTo>
                    <a:lnTo>
                      <a:pt x="32" y="93"/>
                    </a:lnTo>
                    <a:lnTo>
                      <a:pt x="39" y="86"/>
                    </a:lnTo>
                    <a:lnTo>
                      <a:pt x="45" y="81"/>
                    </a:lnTo>
                    <a:lnTo>
                      <a:pt x="51" y="76"/>
                    </a:lnTo>
                    <a:lnTo>
                      <a:pt x="57" y="70"/>
                    </a:lnTo>
                    <a:lnTo>
                      <a:pt x="64" y="66"/>
                    </a:lnTo>
                    <a:lnTo>
                      <a:pt x="70" y="61"/>
                    </a:lnTo>
                    <a:lnTo>
                      <a:pt x="78" y="57"/>
                    </a:lnTo>
                    <a:lnTo>
                      <a:pt x="85" y="53"/>
                    </a:lnTo>
                    <a:lnTo>
                      <a:pt x="92" y="50"/>
                    </a:lnTo>
                    <a:lnTo>
                      <a:pt x="100" y="46"/>
                    </a:lnTo>
                    <a:lnTo>
                      <a:pt x="106" y="43"/>
                    </a:lnTo>
                    <a:lnTo>
                      <a:pt x="114" y="40"/>
                    </a:lnTo>
                    <a:lnTo>
                      <a:pt x="122" y="37"/>
                    </a:lnTo>
                    <a:lnTo>
                      <a:pt x="130" y="35"/>
                    </a:lnTo>
                    <a:lnTo>
                      <a:pt x="138" y="32"/>
                    </a:lnTo>
                    <a:lnTo>
                      <a:pt x="145" y="30"/>
                    </a:lnTo>
                    <a:lnTo>
                      <a:pt x="153" y="28"/>
                    </a:lnTo>
                    <a:lnTo>
                      <a:pt x="161" y="27"/>
                    </a:lnTo>
                    <a:lnTo>
                      <a:pt x="169" y="26"/>
                    </a:lnTo>
                    <a:lnTo>
                      <a:pt x="177" y="24"/>
                    </a:lnTo>
                    <a:lnTo>
                      <a:pt x="184" y="23"/>
                    </a:lnTo>
                    <a:lnTo>
                      <a:pt x="200" y="21"/>
                    </a:lnTo>
                    <a:lnTo>
                      <a:pt x="215" y="20"/>
                    </a:lnTo>
                    <a:lnTo>
                      <a:pt x="230" y="19"/>
                    </a:lnTo>
                    <a:lnTo>
                      <a:pt x="244" y="19"/>
                    </a:lnTo>
                    <a:lnTo>
                      <a:pt x="244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67" name="Freeform 131"/>
              <p:cNvSpPr>
                <a:spLocks/>
              </p:cNvSpPr>
              <p:nvPr/>
            </p:nvSpPr>
            <p:spPr bwMode="auto">
              <a:xfrm>
                <a:off x="4277" y="2647"/>
                <a:ext cx="173" cy="19"/>
              </a:xfrm>
              <a:custGeom>
                <a:avLst/>
                <a:gdLst>
                  <a:gd name="T0" fmla="*/ 172 w 173"/>
                  <a:gd name="T1" fmla="*/ 18 h 19"/>
                  <a:gd name="T2" fmla="*/ 172 w 173"/>
                  <a:gd name="T3" fmla="*/ 0 h 19"/>
                  <a:gd name="T4" fmla="*/ 0 w 173"/>
                  <a:gd name="T5" fmla="*/ 0 h 19"/>
                  <a:gd name="T6" fmla="*/ 0 w 173"/>
                  <a:gd name="T7" fmla="*/ 18 h 19"/>
                  <a:gd name="T8" fmla="*/ 172 w 173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9">
                    <a:moveTo>
                      <a:pt x="172" y="18"/>
                    </a:moveTo>
                    <a:lnTo>
                      <a:pt x="1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72" y="18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68" name="Freeform 132"/>
              <p:cNvSpPr>
                <a:spLocks/>
              </p:cNvSpPr>
              <p:nvPr/>
            </p:nvSpPr>
            <p:spPr bwMode="auto">
              <a:xfrm>
                <a:off x="4449" y="2647"/>
                <a:ext cx="499" cy="465"/>
              </a:xfrm>
              <a:custGeom>
                <a:avLst/>
                <a:gdLst>
                  <a:gd name="T0" fmla="*/ 498 w 499"/>
                  <a:gd name="T1" fmla="*/ 452 h 465"/>
                  <a:gd name="T2" fmla="*/ 495 w 499"/>
                  <a:gd name="T3" fmla="*/ 416 h 465"/>
                  <a:gd name="T4" fmla="*/ 490 w 499"/>
                  <a:gd name="T5" fmla="*/ 382 h 465"/>
                  <a:gd name="T6" fmla="*/ 482 w 499"/>
                  <a:gd name="T7" fmla="*/ 348 h 465"/>
                  <a:gd name="T8" fmla="*/ 471 w 499"/>
                  <a:gd name="T9" fmla="*/ 316 h 465"/>
                  <a:gd name="T10" fmla="*/ 458 w 499"/>
                  <a:gd name="T11" fmla="*/ 284 h 465"/>
                  <a:gd name="T12" fmla="*/ 443 w 499"/>
                  <a:gd name="T13" fmla="*/ 253 h 465"/>
                  <a:gd name="T14" fmla="*/ 426 w 499"/>
                  <a:gd name="T15" fmla="*/ 224 h 465"/>
                  <a:gd name="T16" fmla="*/ 406 w 499"/>
                  <a:gd name="T17" fmla="*/ 196 h 465"/>
                  <a:gd name="T18" fmla="*/ 384 w 499"/>
                  <a:gd name="T19" fmla="*/ 169 h 465"/>
                  <a:gd name="T20" fmla="*/ 360 w 499"/>
                  <a:gd name="T21" fmla="*/ 144 h 465"/>
                  <a:gd name="T22" fmla="*/ 335 w 499"/>
                  <a:gd name="T23" fmla="*/ 120 h 465"/>
                  <a:gd name="T24" fmla="*/ 307 w 499"/>
                  <a:gd name="T25" fmla="*/ 99 h 465"/>
                  <a:gd name="T26" fmla="*/ 278 w 499"/>
                  <a:gd name="T27" fmla="*/ 80 h 465"/>
                  <a:gd name="T28" fmla="*/ 248 w 499"/>
                  <a:gd name="T29" fmla="*/ 62 h 465"/>
                  <a:gd name="T30" fmla="*/ 215 w 499"/>
                  <a:gd name="T31" fmla="*/ 46 h 465"/>
                  <a:gd name="T32" fmla="*/ 182 w 499"/>
                  <a:gd name="T33" fmla="*/ 33 h 465"/>
                  <a:gd name="T34" fmla="*/ 148 w 499"/>
                  <a:gd name="T35" fmla="*/ 21 h 465"/>
                  <a:gd name="T36" fmla="*/ 112 w 499"/>
                  <a:gd name="T37" fmla="*/ 12 h 465"/>
                  <a:gd name="T38" fmla="*/ 76 w 499"/>
                  <a:gd name="T39" fmla="*/ 5 h 465"/>
                  <a:gd name="T40" fmla="*/ 38 w 499"/>
                  <a:gd name="T41" fmla="*/ 2 h 465"/>
                  <a:gd name="T42" fmla="*/ 0 w 499"/>
                  <a:gd name="T43" fmla="*/ 0 h 465"/>
                  <a:gd name="T44" fmla="*/ 25 w 499"/>
                  <a:gd name="T45" fmla="*/ 19 h 465"/>
                  <a:gd name="T46" fmla="*/ 61 w 499"/>
                  <a:gd name="T47" fmla="*/ 22 h 465"/>
                  <a:gd name="T48" fmla="*/ 96 w 499"/>
                  <a:gd name="T49" fmla="*/ 27 h 465"/>
                  <a:gd name="T50" fmla="*/ 131 w 499"/>
                  <a:gd name="T51" fmla="*/ 35 h 465"/>
                  <a:gd name="T52" fmla="*/ 164 w 499"/>
                  <a:gd name="T53" fmla="*/ 46 h 465"/>
                  <a:gd name="T54" fmla="*/ 196 w 499"/>
                  <a:gd name="T55" fmla="*/ 58 h 465"/>
                  <a:gd name="T56" fmla="*/ 228 w 499"/>
                  <a:gd name="T57" fmla="*/ 73 h 465"/>
                  <a:gd name="T58" fmla="*/ 257 w 499"/>
                  <a:gd name="T59" fmla="*/ 89 h 465"/>
                  <a:gd name="T60" fmla="*/ 286 w 499"/>
                  <a:gd name="T61" fmla="*/ 107 h 465"/>
                  <a:gd name="T62" fmla="*/ 312 w 499"/>
                  <a:gd name="T63" fmla="*/ 128 h 465"/>
                  <a:gd name="T64" fmla="*/ 338 w 499"/>
                  <a:gd name="T65" fmla="*/ 150 h 465"/>
                  <a:gd name="T66" fmla="*/ 361 w 499"/>
                  <a:gd name="T67" fmla="*/ 173 h 465"/>
                  <a:gd name="T68" fmla="*/ 382 w 499"/>
                  <a:gd name="T69" fmla="*/ 198 h 465"/>
                  <a:gd name="T70" fmla="*/ 402 w 499"/>
                  <a:gd name="T71" fmla="*/ 224 h 465"/>
                  <a:gd name="T72" fmla="*/ 420 w 499"/>
                  <a:gd name="T73" fmla="*/ 252 h 465"/>
                  <a:gd name="T74" fmla="*/ 435 w 499"/>
                  <a:gd name="T75" fmla="*/ 282 h 465"/>
                  <a:gd name="T76" fmla="*/ 449 w 499"/>
                  <a:gd name="T77" fmla="*/ 312 h 465"/>
                  <a:gd name="T78" fmla="*/ 460 w 499"/>
                  <a:gd name="T79" fmla="*/ 343 h 465"/>
                  <a:gd name="T80" fmla="*/ 468 w 499"/>
                  <a:gd name="T81" fmla="*/ 375 h 465"/>
                  <a:gd name="T82" fmla="*/ 474 w 499"/>
                  <a:gd name="T83" fmla="*/ 407 h 465"/>
                  <a:gd name="T84" fmla="*/ 477 w 499"/>
                  <a:gd name="T85" fmla="*/ 441 h 465"/>
                  <a:gd name="T86" fmla="*/ 498 w 499"/>
                  <a:gd name="T87" fmla="*/ 46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9" h="465">
                    <a:moveTo>
                      <a:pt x="498" y="464"/>
                    </a:moveTo>
                    <a:lnTo>
                      <a:pt x="498" y="464"/>
                    </a:lnTo>
                    <a:lnTo>
                      <a:pt x="498" y="452"/>
                    </a:lnTo>
                    <a:lnTo>
                      <a:pt x="497" y="440"/>
                    </a:lnTo>
                    <a:lnTo>
                      <a:pt x="496" y="429"/>
                    </a:lnTo>
                    <a:lnTo>
                      <a:pt x="495" y="416"/>
                    </a:lnTo>
                    <a:lnTo>
                      <a:pt x="494" y="405"/>
                    </a:lnTo>
                    <a:lnTo>
                      <a:pt x="492" y="393"/>
                    </a:lnTo>
                    <a:lnTo>
                      <a:pt x="490" y="382"/>
                    </a:lnTo>
                    <a:lnTo>
                      <a:pt x="488" y="370"/>
                    </a:lnTo>
                    <a:lnTo>
                      <a:pt x="485" y="360"/>
                    </a:lnTo>
                    <a:lnTo>
                      <a:pt x="482" y="348"/>
                    </a:lnTo>
                    <a:lnTo>
                      <a:pt x="479" y="337"/>
                    </a:lnTo>
                    <a:lnTo>
                      <a:pt x="475" y="327"/>
                    </a:lnTo>
                    <a:lnTo>
                      <a:pt x="471" y="316"/>
                    </a:lnTo>
                    <a:lnTo>
                      <a:pt x="468" y="305"/>
                    </a:lnTo>
                    <a:lnTo>
                      <a:pt x="463" y="294"/>
                    </a:lnTo>
                    <a:lnTo>
                      <a:pt x="458" y="284"/>
                    </a:lnTo>
                    <a:lnTo>
                      <a:pt x="453" y="274"/>
                    </a:lnTo>
                    <a:lnTo>
                      <a:pt x="449" y="263"/>
                    </a:lnTo>
                    <a:lnTo>
                      <a:pt x="443" y="253"/>
                    </a:lnTo>
                    <a:lnTo>
                      <a:pt x="437" y="244"/>
                    </a:lnTo>
                    <a:lnTo>
                      <a:pt x="432" y="234"/>
                    </a:lnTo>
                    <a:lnTo>
                      <a:pt x="426" y="224"/>
                    </a:lnTo>
                    <a:lnTo>
                      <a:pt x="419" y="214"/>
                    </a:lnTo>
                    <a:lnTo>
                      <a:pt x="413" y="205"/>
                    </a:lnTo>
                    <a:lnTo>
                      <a:pt x="406" y="196"/>
                    </a:lnTo>
                    <a:lnTo>
                      <a:pt x="398" y="187"/>
                    </a:lnTo>
                    <a:lnTo>
                      <a:pt x="392" y="178"/>
                    </a:lnTo>
                    <a:lnTo>
                      <a:pt x="384" y="169"/>
                    </a:lnTo>
                    <a:lnTo>
                      <a:pt x="377" y="160"/>
                    </a:lnTo>
                    <a:lnTo>
                      <a:pt x="368" y="152"/>
                    </a:lnTo>
                    <a:lnTo>
                      <a:pt x="360" y="144"/>
                    </a:lnTo>
                    <a:lnTo>
                      <a:pt x="352" y="136"/>
                    </a:lnTo>
                    <a:lnTo>
                      <a:pt x="343" y="128"/>
                    </a:lnTo>
                    <a:lnTo>
                      <a:pt x="335" y="120"/>
                    </a:lnTo>
                    <a:lnTo>
                      <a:pt x="325" y="113"/>
                    </a:lnTo>
                    <a:lnTo>
                      <a:pt x="316" y="106"/>
                    </a:lnTo>
                    <a:lnTo>
                      <a:pt x="307" y="99"/>
                    </a:lnTo>
                    <a:lnTo>
                      <a:pt x="298" y="93"/>
                    </a:lnTo>
                    <a:lnTo>
                      <a:pt x="288" y="86"/>
                    </a:lnTo>
                    <a:lnTo>
                      <a:pt x="278" y="80"/>
                    </a:lnTo>
                    <a:lnTo>
                      <a:pt x="268" y="74"/>
                    </a:lnTo>
                    <a:lnTo>
                      <a:pt x="258" y="67"/>
                    </a:lnTo>
                    <a:lnTo>
                      <a:pt x="248" y="62"/>
                    </a:lnTo>
                    <a:lnTo>
                      <a:pt x="236" y="57"/>
                    </a:lnTo>
                    <a:lnTo>
                      <a:pt x="226" y="51"/>
                    </a:lnTo>
                    <a:lnTo>
                      <a:pt x="215" y="46"/>
                    </a:lnTo>
                    <a:lnTo>
                      <a:pt x="204" y="42"/>
                    </a:lnTo>
                    <a:lnTo>
                      <a:pt x="194" y="36"/>
                    </a:lnTo>
                    <a:lnTo>
                      <a:pt x="182" y="33"/>
                    </a:lnTo>
                    <a:lnTo>
                      <a:pt x="171" y="28"/>
                    </a:lnTo>
                    <a:lnTo>
                      <a:pt x="159" y="25"/>
                    </a:lnTo>
                    <a:lnTo>
                      <a:pt x="148" y="21"/>
                    </a:lnTo>
                    <a:lnTo>
                      <a:pt x="136" y="18"/>
                    </a:lnTo>
                    <a:lnTo>
                      <a:pt x="124" y="15"/>
                    </a:lnTo>
                    <a:lnTo>
                      <a:pt x="112" y="12"/>
                    </a:lnTo>
                    <a:lnTo>
                      <a:pt x="101" y="10"/>
                    </a:lnTo>
                    <a:lnTo>
                      <a:pt x="88" y="7"/>
                    </a:lnTo>
                    <a:lnTo>
                      <a:pt x="76" y="5"/>
                    </a:lnTo>
                    <a:lnTo>
                      <a:pt x="64" y="4"/>
                    </a:lnTo>
                    <a:lnTo>
                      <a:pt x="51" y="3"/>
                    </a:lnTo>
                    <a:lnTo>
                      <a:pt x="38" y="2"/>
                    </a:lnTo>
                    <a:lnTo>
                      <a:pt x="26" y="1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2" y="19"/>
                    </a:lnTo>
                    <a:lnTo>
                      <a:pt x="25" y="19"/>
                    </a:lnTo>
                    <a:lnTo>
                      <a:pt x="37" y="20"/>
                    </a:lnTo>
                    <a:lnTo>
                      <a:pt x="49" y="21"/>
                    </a:lnTo>
                    <a:lnTo>
                      <a:pt x="61" y="22"/>
                    </a:lnTo>
                    <a:lnTo>
                      <a:pt x="73" y="24"/>
                    </a:lnTo>
                    <a:lnTo>
                      <a:pt x="84" y="26"/>
                    </a:lnTo>
                    <a:lnTo>
                      <a:pt x="96" y="27"/>
                    </a:lnTo>
                    <a:lnTo>
                      <a:pt x="107" y="30"/>
                    </a:lnTo>
                    <a:lnTo>
                      <a:pt x="119" y="33"/>
                    </a:lnTo>
                    <a:lnTo>
                      <a:pt x="131" y="35"/>
                    </a:lnTo>
                    <a:lnTo>
                      <a:pt x="141" y="39"/>
                    </a:lnTo>
                    <a:lnTo>
                      <a:pt x="153" y="43"/>
                    </a:lnTo>
                    <a:lnTo>
                      <a:pt x="164" y="46"/>
                    </a:lnTo>
                    <a:lnTo>
                      <a:pt x="175" y="50"/>
                    </a:lnTo>
                    <a:lnTo>
                      <a:pt x="186" y="54"/>
                    </a:lnTo>
                    <a:lnTo>
                      <a:pt x="196" y="58"/>
                    </a:lnTo>
                    <a:lnTo>
                      <a:pt x="207" y="63"/>
                    </a:lnTo>
                    <a:lnTo>
                      <a:pt x="217" y="67"/>
                    </a:lnTo>
                    <a:lnTo>
                      <a:pt x="228" y="73"/>
                    </a:lnTo>
                    <a:lnTo>
                      <a:pt x="237" y="78"/>
                    </a:lnTo>
                    <a:lnTo>
                      <a:pt x="248" y="83"/>
                    </a:lnTo>
                    <a:lnTo>
                      <a:pt x="257" y="89"/>
                    </a:lnTo>
                    <a:lnTo>
                      <a:pt x="267" y="96"/>
                    </a:lnTo>
                    <a:lnTo>
                      <a:pt x="276" y="101"/>
                    </a:lnTo>
                    <a:lnTo>
                      <a:pt x="286" y="107"/>
                    </a:lnTo>
                    <a:lnTo>
                      <a:pt x="295" y="114"/>
                    </a:lnTo>
                    <a:lnTo>
                      <a:pt x="304" y="120"/>
                    </a:lnTo>
                    <a:lnTo>
                      <a:pt x="312" y="128"/>
                    </a:lnTo>
                    <a:lnTo>
                      <a:pt x="321" y="135"/>
                    </a:lnTo>
                    <a:lnTo>
                      <a:pt x="329" y="142"/>
                    </a:lnTo>
                    <a:lnTo>
                      <a:pt x="338" y="150"/>
                    </a:lnTo>
                    <a:lnTo>
                      <a:pt x="345" y="157"/>
                    </a:lnTo>
                    <a:lnTo>
                      <a:pt x="354" y="165"/>
                    </a:lnTo>
                    <a:lnTo>
                      <a:pt x="361" y="173"/>
                    </a:lnTo>
                    <a:lnTo>
                      <a:pt x="369" y="181"/>
                    </a:lnTo>
                    <a:lnTo>
                      <a:pt x="376" y="190"/>
                    </a:lnTo>
                    <a:lnTo>
                      <a:pt x="382" y="198"/>
                    </a:lnTo>
                    <a:lnTo>
                      <a:pt x="390" y="206"/>
                    </a:lnTo>
                    <a:lnTo>
                      <a:pt x="396" y="215"/>
                    </a:lnTo>
                    <a:lnTo>
                      <a:pt x="402" y="224"/>
                    </a:lnTo>
                    <a:lnTo>
                      <a:pt x="409" y="234"/>
                    </a:lnTo>
                    <a:lnTo>
                      <a:pt x="415" y="243"/>
                    </a:lnTo>
                    <a:lnTo>
                      <a:pt x="420" y="252"/>
                    </a:lnTo>
                    <a:lnTo>
                      <a:pt x="426" y="261"/>
                    </a:lnTo>
                    <a:lnTo>
                      <a:pt x="431" y="271"/>
                    </a:lnTo>
                    <a:lnTo>
                      <a:pt x="435" y="282"/>
                    </a:lnTo>
                    <a:lnTo>
                      <a:pt x="440" y="291"/>
                    </a:lnTo>
                    <a:lnTo>
                      <a:pt x="445" y="301"/>
                    </a:lnTo>
                    <a:lnTo>
                      <a:pt x="449" y="312"/>
                    </a:lnTo>
                    <a:lnTo>
                      <a:pt x="453" y="322"/>
                    </a:lnTo>
                    <a:lnTo>
                      <a:pt x="456" y="332"/>
                    </a:lnTo>
                    <a:lnTo>
                      <a:pt x="460" y="343"/>
                    </a:lnTo>
                    <a:lnTo>
                      <a:pt x="463" y="353"/>
                    </a:lnTo>
                    <a:lnTo>
                      <a:pt x="466" y="363"/>
                    </a:lnTo>
                    <a:lnTo>
                      <a:pt x="468" y="375"/>
                    </a:lnTo>
                    <a:lnTo>
                      <a:pt x="471" y="385"/>
                    </a:lnTo>
                    <a:lnTo>
                      <a:pt x="472" y="396"/>
                    </a:lnTo>
                    <a:lnTo>
                      <a:pt x="474" y="407"/>
                    </a:lnTo>
                    <a:lnTo>
                      <a:pt x="475" y="419"/>
                    </a:lnTo>
                    <a:lnTo>
                      <a:pt x="476" y="430"/>
                    </a:lnTo>
                    <a:lnTo>
                      <a:pt x="477" y="441"/>
                    </a:lnTo>
                    <a:lnTo>
                      <a:pt x="478" y="453"/>
                    </a:lnTo>
                    <a:lnTo>
                      <a:pt x="478" y="464"/>
                    </a:lnTo>
                    <a:lnTo>
                      <a:pt x="498" y="464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69" name="Freeform 133"/>
              <p:cNvSpPr>
                <a:spLocks/>
              </p:cNvSpPr>
              <p:nvPr/>
            </p:nvSpPr>
            <p:spPr bwMode="auto">
              <a:xfrm>
                <a:off x="4927" y="3111"/>
                <a:ext cx="21" cy="161"/>
              </a:xfrm>
              <a:custGeom>
                <a:avLst/>
                <a:gdLst>
                  <a:gd name="T0" fmla="*/ 0 w 21"/>
                  <a:gd name="T1" fmla="*/ 160 h 161"/>
                  <a:gd name="T2" fmla="*/ 20 w 21"/>
                  <a:gd name="T3" fmla="*/ 160 h 161"/>
                  <a:gd name="T4" fmla="*/ 20 w 21"/>
                  <a:gd name="T5" fmla="*/ 0 h 161"/>
                  <a:gd name="T6" fmla="*/ 0 w 21"/>
                  <a:gd name="T7" fmla="*/ 0 h 161"/>
                  <a:gd name="T8" fmla="*/ 0 w 21"/>
                  <a:gd name="T9" fmla="*/ 16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61">
                    <a:moveTo>
                      <a:pt x="0" y="160"/>
                    </a:moveTo>
                    <a:lnTo>
                      <a:pt x="20" y="160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16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70" name="Freeform 134"/>
              <p:cNvSpPr>
                <a:spLocks/>
              </p:cNvSpPr>
              <p:nvPr/>
            </p:nvSpPr>
            <p:spPr bwMode="auto">
              <a:xfrm>
                <a:off x="4449" y="3272"/>
                <a:ext cx="499" cy="466"/>
              </a:xfrm>
              <a:custGeom>
                <a:avLst/>
                <a:gdLst>
                  <a:gd name="T0" fmla="*/ 13 w 499"/>
                  <a:gd name="T1" fmla="*/ 465 h 466"/>
                  <a:gd name="T2" fmla="*/ 51 w 499"/>
                  <a:gd name="T3" fmla="*/ 462 h 466"/>
                  <a:gd name="T4" fmla="*/ 88 w 499"/>
                  <a:gd name="T5" fmla="*/ 458 h 466"/>
                  <a:gd name="T6" fmla="*/ 124 w 499"/>
                  <a:gd name="T7" fmla="*/ 450 h 466"/>
                  <a:gd name="T8" fmla="*/ 159 w 499"/>
                  <a:gd name="T9" fmla="*/ 440 h 466"/>
                  <a:gd name="T10" fmla="*/ 194 w 499"/>
                  <a:gd name="T11" fmla="*/ 429 h 466"/>
                  <a:gd name="T12" fmla="*/ 226 w 499"/>
                  <a:gd name="T13" fmla="*/ 414 h 466"/>
                  <a:gd name="T14" fmla="*/ 258 w 499"/>
                  <a:gd name="T15" fmla="*/ 398 h 466"/>
                  <a:gd name="T16" fmla="*/ 288 w 499"/>
                  <a:gd name="T17" fmla="*/ 379 h 466"/>
                  <a:gd name="T18" fmla="*/ 316 w 499"/>
                  <a:gd name="T19" fmla="*/ 359 h 466"/>
                  <a:gd name="T20" fmla="*/ 343 w 499"/>
                  <a:gd name="T21" fmla="*/ 337 h 466"/>
                  <a:gd name="T22" fmla="*/ 368 w 499"/>
                  <a:gd name="T23" fmla="*/ 313 h 466"/>
                  <a:gd name="T24" fmla="*/ 392 w 499"/>
                  <a:gd name="T25" fmla="*/ 287 h 466"/>
                  <a:gd name="T26" fmla="*/ 413 w 499"/>
                  <a:gd name="T27" fmla="*/ 260 h 466"/>
                  <a:gd name="T28" fmla="*/ 432 w 499"/>
                  <a:gd name="T29" fmla="*/ 231 h 466"/>
                  <a:gd name="T30" fmla="*/ 449 w 499"/>
                  <a:gd name="T31" fmla="*/ 201 h 466"/>
                  <a:gd name="T32" fmla="*/ 463 w 499"/>
                  <a:gd name="T33" fmla="*/ 170 h 466"/>
                  <a:gd name="T34" fmla="*/ 475 w 499"/>
                  <a:gd name="T35" fmla="*/ 138 h 466"/>
                  <a:gd name="T36" fmla="*/ 485 w 499"/>
                  <a:gd name="T37" fmla="*/ 105 h 466"/>
                  <a:gd name="T38" fmla="*/ 492 w 499"/>
                  <a:gd name="T39" fmla="*/ 71 h 466"/>
                  <a:gd name="T40" fmla="*/ 496 w 499"/>
                  <a:gd name="T41" fmla="*/ 35 h 466"/>
                  <a:gd name="T42" fmla="*/ 498 w 499"/>
                  <a:gd name="T43" fmla="*/ 0 h 466"/>
                  <a:gd name="T44" fmla="*/ 477 w 499"/>
                  <a:gd name="T45" fmla="*/ 23 h 466"/>
                  <a:gd name="T46" fmla="*/ 474 w 499"/>
                  <a:gd name="T47" fmla="*/ 57 h 466"/>
                  <a:gd name="T48" fmla="*/ 468 w 499"/>
                  <a:gd name="T49" fmla="*/ 89 h 466"/>
                  <a:gd name="T50" fmla="*/ 460 w 499"/>
                  <a:gd name="T51" fmla="*/ 122 h 466"/>
                  <a:gd name="T52" fmla="*/ 449 w 499"/>
                  <a:gd name="T53" fmla="*/ 153 h 466"/>
                  <a:gd name="T54" fmla="*/ 435 w 499"/>
                  <a:gd name="T55" fmla="*/ 183 h 466"/>
                  <a:gd name="T56" fmla="*/ 420 w 499"/>
                  <a:gd name="T57" fmla="*/ 213 h 466"/>
                  <a:gd name="T58" fmla="*/ 402 w 499"/>
                  <a:gd name="T59" fmla="*/ 240 h 466"/>
                  <a:gd name="T60" fmla="*/ 382 w 499"/>
                  <a:gd name="T61" fmla="*/ 267 h 466"/>
                  <a:gd name="T62" fmla="*/ 361 w 499"/>
                  <a:gd name="T63" fmla="*/ 291 h 466"/>
                  <a:gd name="T64" fmla="*/ 338 w 499"/>
                  <a:gd name="T65" fmla="*/ 315 h 466"/>
                  <a:gd name="T66" fmla="*/ 312 w 499"/>
                  <a:gd name="T67" fmla="*/ 338 h 466"/>
                  <a:gd name="T68" fmla="*/ 286 w 499"/>
                  <a:gd name="T69" fmla="*/ 358 h 466"/>
                  <a:gd name="T70" fmla="*/ 257 w 499"/>
                  <a:gd name="T71" fmla="*/ 376 h 466"/>
                  <a:gd name="T72" fmla="*/ 228 w 499"/>
                  <a:gd name="T73" fmla="*/ 392 h 466"/>
                  <a:gd name="T74" fmla="*/ 196 w 499"/>
                  <a:gd name="T75" fmla="*/ 407 h 466"/>
                  <a:gd name="T76" fmla="*/ 164 w 499"/>
                  <a:gd name="T77" fmla="*/ 419 h 466"/>
                  <a:gd name="T78" fmla="*/ 131 w 499"/>
                  <a:gd name="T79" fmla="*/ 430 h 466"/>
                  <a:gd name="T80" fmla="*/ 96 w 499"/>
                  <a:gd name="T81" fmla="*/ 438 h 466"/>
                  <a:gd name="T82" fmla="*/ 61 w 499"/>
                  <a:gd name="T83" fmla="*/ 443 h 466"/>
                  <a:gd name="T84" fmla="*/ 25 w 499"/>
                  <a:gd name="T85" fmla="*/ 446 h 466"/>
                  <a:gd name="T86" fmla="*/ 0 w 499"/>
                  <a:gd name="T87" fmla="*/ 465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9" h="466">
                    <a:moveTo>
                      <a:pt x="0" y="465"/>
                    </a:moveTo>
                    <a:lnTo>
                      <a:pt x="0" y="465"/>
                    </a:lnTo>
                    <a:lnTo>
                      <a:pt x="13" y="465"/>
                    </a:lnTo>
                    <a:lnTo>
                      <a:pt x="26" y="464"/>
                    </a:lnTo>
                    <a:lnTo>
                      <a:pt x="38" y="463"/>
                    </a:lnTo>
                    <a:lnTo>
                      <a:pt x="51" y="462"/>
                    </a:lnTo>
                    <a:lnTo>
                      <a:pt x="64" y="462"/>
                    </a:lnTo>
                    <a:lnTo>
                      <a:pt x="76" y="460"/>
                    </a:lnTo>
                    <a:lnTo>
                      <a:pt x="88" y="458"/>
                    </a:lnTo>
                    <a:lnTo>
                      <a:pt x="101" y="455"/>
                    </a:lnTo>
                    <a:lnTo>
                      <a:pt x="112" y="454"/>
                    </a:lnTo>
                    <a:lnTo>
                      <a:pt x="124" y="450"/>
                    </a:lnTo>
                    <a:lnTo>
                      <a:pt x="136" y="447"/>
                    </a:lnTo>
                    <a:lnTo>
                      <a:pt x="148" y="444"/>
                    </a:lnTo>
                    <a:lnTo>
                      <a:pt x="159" y="440"/>
                    </a:lnTo>
                    <a:lnTo>
                      <a:pt x="171" y="437"/>
                    </a:lnTo>
                    <a:lnTo>
                      <a:pt x="182" y="432"/>
                    </a:lnTo>
                    <a:lnTo>
                      <a:pt x="194" y="429"/>
                    </a:lnTo>
                    <a:lnTo>
                      <a:pt x="204" y="424"/>
                    </a:lnTo>
                    <a:lnTo>
                      <a:pt x="215" y="419"/>
                    </a:lnTo>
                    <a:lnTo>
                      <a:pt x="226" y="414"/>
                    </a:lnTo>
                    <a:lnTo>
                      <a:pt x="236" y="408"/>
                    </a:lnTo>
                    <a:lnTo>
                      <a:pt x="248" y="403"/>
                    </a:lnTo>
                    <a:lnTo>
                      <a:pt x="258" y="398"/>
                    </a:lnTo>
                    <a:lnTo>
                      <a:pt x="268" y="392"/>
                    </a:lnTo>
                    <a:lnTo>
                      <a:pt x="278" y="385"/>
                    </a:lnTo>
                    <a:lnTo>
                      <a:pt x="288" y="379"/>
                    </a:lnTo>
                    <a:lnTo>
                      <a:pt x="298" y="372"/>
                    </a:lnTo>
                    <a:lnTo>
                      <a:pt x="307" y="366"/>
                    </a:lnTo>
                    <a:lnTo>
                      <a:pt x="316" y="359"/>
                    </a:lnTo>
                    <a:lnTo>
                      <a:pt x="325" y="352"/>
                    </a:lnTo>
                    <a:lnTo>
                      <a:pt x="335" y="344"/>
                    </a:lnTo>
                    <a:lnTo>
                      <a:pt x="343" y="337"/>
                    </a:lnTo>
                    <a:lnTo>
                      <a:pt x="352" y="329"/>
                    </a:lnTo>
                    <a:lnTo>
                      <a:pt x="360" y="321"/>
                    </a:lnTo>
                    <a:lnTo>
                      <a:pt x="368" y="313"/>
                    </a:lnTo>
                    <a:lnTo>
                      <a:pt x="377" y="304"/>
                    </a:lnTo>
                    <a:lnTo>
                      <a:pt x="384" y="296"/>
                    </a:lnTo>
                    <a:lnTo>
                      <a:pt x="392" y="287"/>
                    </a:lnTo>
                    <a:lnTo>
                      <a:pt x="398" y="278"/>
                    </a:lnTo>
                    <a:lnTo>
                      <a:pt x="406" y="269"/>
                    </a:lnTo>
                    <a:lnTo>
                      <a:pt x="413" y="260"/>
                    </a:lnTo>
                    <a:lnTo>
                      <a:pt x="419" y="251"/>
                    </a:lnTo>
                    <a:lnTo>
                      <a:pt x="426" y="241"/>
                    </a:lnTo>
                    <a:lnTo>
                      <a:pt x="432" y="231"/>
                    </a:lnTo>
                    <a:lnTo>
                      <a:pt x="437" y="221"/>
                    </a:lnTo>
                    <a:lnTo>
                      <a:pt x="443" y="211"/>
                    </a:lnTo>
                    <a:lnTo>
                      <a:pt x="449" y="201"/>
                    </a:lnTo>
                    <a:lnTo>
                      <a:pt x="453" y="190"/>
                    </a:lnTo>
                    <a:lnTo>
                      <a:pt x="458" y="181"/>
                    </a:lnTo>
                    <a:lnTo>
                      <a:pt x="463" y="170"/>
                    </a:lnTo>
                    <a:lnTo>
                      <a:pt x="468" y="159"/>
                    </a:lnTo>
                    <a:lnTo>
                      <a:pt x="471" y="149"/>
                    </a:lnTo>
                    <a:lnTo>
                      <a:pt x="475" y="138"/>
                    </a:lnTo>
                    <a:lnTo>
                      <a:pt x="479" y="127"/>
                    </a:lnTo>
                    <a:lnTo>
                      <a:pt x="482" y="116"/>
                    </a:lnTo>
                    <a:lnTo>
                      <a:pt x="485" y="105"/>
                    </a:lnTo>
                    <a:lnTo>
                      <a:pt x="488" y="94"/>
                    </a:lnTo>
                    <a:lnTo>
                      <a:pt x="490" y="82"/>
                    </a:lnTo>
                    <a:lnTo>
                      <a:pt x="492" y="71"/>
                    </a:lnTo>
                    <a:lnTo>
                      <a:pt x="494" y="59"/>
                    </a:lnTo>
                    <a:lnTo>
                      <a:pt x="495" y="47"/>
                    </a:lnTo>
                    <a:lnTo>
                      <a:pt x="496" y="35"/>
                    </a:lnTo>
                    <a:lnTo>
                      <a:pt x="497" y="24"/>
                    </a:lnTo>
                    <a:lnTo>
                      <a:pt x="498" y="12"/>
                    </a:lnTo>
                    <a:lnTo>
                      <a:pt x="498" y="0"/>
                    </a:lnTo>
                    <a:lnTo>
                      <a:pt x="478" y="0"/>
                    </a:lnTo>
                    <a:lnTo>
                      <a:pt x="478" y="12"/>
                    </a:lnTo>
                    <a:lnTo>
                      <a:pt x="477" y="23"/>
                    </a:lnTo>
                    <a:lnTo>
                      <a:pt x="476" y="35"/>
                    </a:lnTo>
                    <a:lnTo>
                      <a:pt x="475" y="45"/>
                    </a:lnTo>
                    <a:lnTo>
                      <a:pt x="474" y="57"/>
                    </a:lnTo>
                    <a:lnTo>
                      <a:pt x="472" y="68"/>
                    </a:lnTo>
                    <a:lnTo>
                      <a:pt x="471" y="79"/>
                    </a:lnTo>
                    <a:lnTo>
                      <a:pt x="468" y="89"/>
                    </a:lnTo>
                    <a:lnTo>
                      <a:pt x="466" y="101"/>
                    </a:lnTo>
                    <a:lnTo>
                      <a:pt x="463" y="112"/>
                    </a:lnTo>
                    <a:lnTo>
                      <a:pt x="460" y="122"/>
                    </a:lnTo>
                    <a:lnTo>
                      <a:pt x="456" y="133"/>
                    </a:lnTo>
                    <a:lnTo>
                      <a:pt x="453" y="143"/>
                    </a:lnTo>
                    <a:lnTo>
                      <a:pt x="449" y="153"/>
                    </a:lnTo>
                    <a:lnTo>
                      <a:pt x="445" y="163"/>
                    </a:lnTo>
                    <a:lnTo>
                      <a:pt x="440" y="174"/>
                    </a:lnTo>
                    <a:lnTo>
                      <a:pt x="435" y="183"/>
                    </a:lnTo>
                    <a:lnTo>
                      <a:pt x="431" y="193"/>
                    </a:lnTo>
                    <a:lnTo>
                      <a:pt x="426" y="203"/>
                    </a:lnTo>
                    <a:lnTo>
                      <a:pt x="420" y="213"/>
                    </a:lnTo>
                    <a:lnTo>
                      <a:pt x="415" y="221"/>
                    </a:lnTo>
                    <a:lnTo>
                      <a:pt x="409" y="231"/>
                    </a:lnTo>
                    <a:lnTo>
                      <a:pt x="402" y="240"/>
                    </a:lnTo>
                    <a:lnTo>
                      <a:pt x="396" y="249"/>
                    </a:lnTo>
                    <a:lnTo>
                      <a:pt x="390" y="258"/>
                    </a:lnTo>
                    <a:lnTo>
                      <a:pt x="382" y="267"/>
                    </a:lnTo>
                    <a:lnTo>
                      <a:pt x="376" y="276"/>
                    </a:lnTo>
                    <a:lnTo>
                      <a:pt x="369" y="283"/>
                    </a:lnTo>
                    <a:lnTo>
                      <a:pt x="361" y="291"/>
                    </a:lnTo>
                    <a:lnTo>
                      <a:pt x="354" y="299"/>
                    </a:lnTo>
                    <a:lnTo>
                      <a:pt x="345" y="308"/>
                    </a:lnTo>
                    <a:lnTo>
                      <a:pt x="338" y="315"/>
                    </a:lnTo>
                    <a:lnTo>
                      <a:pt x="329" y="322"/>
                    </a:lnTo>
                    <a:lnTo>
                      <a:pt x="321" y="330"/>
                    </a:lnTo>
                    <a:lnTo>
                      <a:pt x="312" y="338"/>
                    </a:lnTo>
                    <a:lnTo>
                      <a:pt x="304" y="345"/>
                    </a:lnTo>
                    <a:lnTo>
                      <a:pt x="295" y="351"/>
                    </a:lnTo>
                    <a:lnTo>
                      <a:pt x="286" y="358"/>
                    </a:lnTo>
                    <a:lnTo>
                      <a:pt x="276" y="364"/>
                    </a:lnTo>
                    <a:lnTo>
                      <a:pt x="267" y="370"/>
                    </a:lnTo>
                    <a:lnTo>
                      <a:pt x="257" y="376"/>
                    </a:lnTo>
                    <a:lnTo>
                      <a:pt x="248" y="382"/>
                    </a:lnTo>
                    <a:lnTo>
                      <a:pt x="237" y="387"/>
                    </a:lnTo>
                    <a:lnTo>
                      <a:pt x="228" y="392"/>
                    </a:lnTo>
                    <a:lnTo>
                      <a:pt x="217" y="398"/>
                    </a:lnTo>
                    <a:lnTo>
                      <a:pt x="207" y="402"/>
                    </a:lnTo>
                    <a:lnTo>
                      <a:pt x="196" y="407"/>
                    </a:lnTo>
                    <a:lnTo>
                      <a:pt x="186" y="411"/>
                    </a:lnTo>
                    <a:lnTo>
                      <a:pt x="175" y="416"/>
                    </a:lnTo>
                    <a:lnTo>
                      <a:pt x="164" y="419"/>
                    </a:lnTo>
                    <a:lnTo>
                      <a:pt x="153" y="423"/>
                    </a:lnTo>
                    <a:lnTo>
                      <a:pt x="141" y="426"/>
                    </a:lnTo>
                    <a:lnTo>
                      <a:pt x="131" y="430"/>
                    </a:lnTo>
                    <a:lnTo>
                      <a:pt x="119" y="432"/>
                    </a:lnTo>
                    <a:lnTo>
                      <a:pt x="107" y="435"/>
                    </a:lnTo>
                    <a:lnTo>
                      <a:pt x="96" y="438"/>
                    </a:lnTo>
                    <a:lnTo>
                      <a:pt x="84" y="439"/>
                    </a:lnTo>
                    <a:lnTo>
                      <a:pt x="73" y="441"/>
                    </a:lnTo>
                    <a:lnTo>
                      <a:pt x="61" y="443"/>
                    </a:lnTo>
                    <a:lnTo>
                      <a:pt x="49" y="444"/>
                    </a:lnTo>
                    <a:lnTo>
                      <a:pt x="37" y="445"/>
                    </a:lnTo>
                    <a:lnTo>
                      <a:pt x="25" y="446"/>
                    </a:lnTo>
                    <a:lnTo>
                      <a:pt x="12" y="447"/>
                    </a:lnTo>
                    <a:lnTo>
                      <a:pt x="0" y="447"/>
                    </a:lnTo>
                    <a:lnTo>
                      <a:pt x="0" y="465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71" name="Freeform 135"/>
              <p:cNvSpPr>
                <a:spLocks/>
              </p:cNvSpPr>
              <p:nvPr/>
            </p:nvSpPr>
            <p:spPr bwMode="auto">
              <a:xfrm>
                <a:off x="4277" y="3718"/>
                <a:ext cx="173" cy="20"/>
              </a:xfrm>
              <a:custGeom>
                <a:avLst/>
                <a:gdLst>
                  <a:gd name="T0" fmla="*/ 0 w 173"/>
                  <a:gd name="T1" fmla="*/ 0 h 20"/>
                  <a:gd name="T2" fmla="*/ 0 w 173"/>
                  <a:gd name="T3" fmla="*/ 19 h 20"/>
                  <a:gd name="T4" fmla="*/ 172 w 173"/>
                  <a:gd name="T5" fmla="*/ 19 h 20"/>
                  <a:gd name="T6" fmla="*/ 172 w 173"/>
                  <a:gd name="T7" fmla="*/ 0 h 20"/>
                  <a:gd name="T8" fmla="*/ 0 w 17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20">
                    <a:moveTo>
                      <a:pt x="0" y="0"/>
                    </a:moveTo>
                    <a:lnTo>
                      <a:pt x="0" y="19"/>
                    </a:lnTo>
                    <a:lnTo>
                      <a:pt x="172" y="19"/>
                    </a:lnTo>
                    <a:lnTo>
                      <a:pt x="17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72" name="Freeform 136"/>
              <p:cNvSpPr>
                <a:spLocks/>
              </p:cNvSpPr>
              <p:nvPr/>
            </p:nvSpPr>
            <p:spPr bwMode="auto">
              <a:xfrm>
                <a:off x="3779" y="3272"/>
                <a:ext cx="499" cy="466"/>
              </a:xfrm>
              <a:custGeom>
                <a:avLst/>
                <a:gdLst>
                  <a:gd name="T0" fmla="*/ 0 w 499"/>
                  <a:gd name="T1" fmla="*/ 12 h 466"/>
                  <a:gd name="T2" fmla="*/ 3 w 499"/>
                  <a:gd name="T3" fmla="*/ 47 h 466"/>
                  <a:gd name="T4" fmla="*/ 8 w 499"/>
                  <a:gd name="T5" fmla="*/ 82 h 466"/>
                  <a:gd name="T6" fmla="*/ 15 w 499"/>
                  <a:gd name="T7" fmla="*/ 116 h 466"/>
                  <a:gd name="T8" fmla="*/ 26 w 499"/>
                  <a:gd name="T9" fmla="*/ 149 h 466"/>
                  <a:gd name="T10" fmla="*/ 39 w 499"/>
                  <a:gd name="T11" fmla="*/ 181 h 466"/>
                  <a:gd name="T12" fmla="*/ 54 w 499"/>
                  <a:gd name="T13" fmla="*/ 211 h 466"/>
                  <a:gd name="T14" fmla="*/ 72 w 499"/>
                  <a:gd name="T15" fmla="*/ 241 h 466"/>
                  <a:gd name="T16" fmla="*/ 92 w 499"/>
                  <a:gd name="T17" fmla="*/ 269 h 466"/>
                  <a:gd name="T18" fmla="*/ 114 w 499"/>
                  <a:gd name="T19" fmla="*/ 296 h 466"/>
                  <a:gd name="T20" fmla="*/ 138 w 499"/>
                  <a:gd name="T21" fmla="*/ 321 h 466"/>
                  <a:gd name="T22" fmla="*/ 163 w 499"/>
                  <a:gd name="T23" fmla="*/ 344 h 466"/>
                  <a:gd name="T24" fmla="*/ 191 w 499"/>
                  <a:gd name="T25" fmla="*/ 366 h 466"/>
                  <a:gd name="T26" fmla="*/ 220 w 499"/>
                  <a:gd name="T27" fmla="*/ 385 h 466"/>
                  <a:gd name="T28" fmla="*/ 251 w 499"/>
                  <a:gd name="T29" fmla="*/ 403 h 466"/>
                  <a:gd name="T30" fmla="*/ 282 w 499"/>
                  <a:gd name="T31" fmla="*/ 419 h 466"/>
                  <a:gd name="T32" fmla="*/ 316 w 499"/>
                  <a:gd name="T33" fmla="*/ 432 h 466"/>
                  <a:gd name="T34" fmla="*/ 351 w 499"/>
                  <a:gd name="T35" fmla="*/ 444 h 466"/>
                  <a:gd name="T36" fmla="*/ 386 w 499"/>
                  <a:gd name="T37" fmla="*/ 454 h 466"/>
                  <a:gd name="T38" fmla="*/ 423 w 499"/>
                  <a:gd name="T39" fmla="*/ 460 h 466"/>
                  <a:gd name="T40" fmla="*/ 460 w 499"/>
                  <a:gd name="T41" fmla="*/ 463 h 466"/>
                  <a:gd name="T42" fmla="*/ 498 w 499"/>
                  <a:gd name="T43" fmla="*/ 465 h 466"/>
                  <a:gd name="T44" fmla="*/ 473 w 499"/>
                  <a:gd name="T45" fmla="*/ 446 h 466"/>
                  <a:gd name="T46" fmla="*/ 437 w 499"/>
                  <a:gd name="T47" fmla="*/ 443 h 466"/>
                  <a:gd name="T48" fmla="*/ 402 w 499"/>
                  <a:gd name="T49" fmla="*/ 438 h 466"/>
                  <a:gd name="T50" fmla="*/ 368 w 499"/>
                  <a:gd name="T51" fmla="*/ 430 h 466"/>
                  <a:gd name="T52" fmla="*/ 335 w 499"/>
                  <a:gd name="T53" fmla="*/ 419 h 466"/>
                  <a:gd name="T54" fmla="*/ 302 w 499"/>
                  <a:gd name="T55" fmla="*/ 407 h 466"/>
                  <a:gd name="T56" fmla="*/ 271 w 499"/>
                  <a:gd name="T57" fmla="*/ 392 h 466"/>
                  <a:gd name="T58" fmla="*/ 241 w 499"/>
                  <a:gd name="T59" fmla="*/ 376 h 466"/>
                  <a:gd name="T60" fmla="*/ 213 w 499"/>
                  <a:gd name="T61" fmla="*/ 358 h 466"/>
                  <a:gd name="T62" fmla="*/ 185 w 499"/>
                  <a:gd name="T63" fmla="*/ 338 h 466"/>
                  <a:gd name="T64" fmla="*/ 161 w 499"/>
                  <a:gd name="T65" fmla="*/ 315 h 466"/>
                  <a:gd name="T66" fmla="*/ 137 w 499"/>
                  <a:gd name="T67" fmla="*/ 291 h 466"/>
                  <a:gd name="T68" fmla="*/ 115 w 499"/>
                  <a:gd name="T69" fmla="*/ 267 h 466"/>
                  <a:gd name="T70" fmla="*/ 95 w 499"/>
                  <a:gd name="T71" fmla="*/ 240 h 466"/>
                  <a:gd name="T72" fmla="*/ 78 w 499"/>
                  <a:gd name="T73" fmla="*/ 213 h 466"/>
                  <a:gd name="T74" fmla="*/ 62 w 499"/>
                  <a:gd name="T75" fmla="*/ 183 h 466"/>
                  <a:gd name="T76" fmla="*/ 49 w 499"/>
                  <a:gd name="T77" fmla="*/ 153 h 466"/>
                  <a:gd name="T78" fmla="*/ 38 w 499"/>
                  <a:gd name="T79" fmla="*/ 122 h 466"/>
                  <a:gd name="T80" fmla="*/ 29 w 499"/>
                  <a:gd name="T81" fmla="*/ 89 h 466"/>
                  <a:gd name="T82" fmla="*/ 24 w 499"/>
                  <a:gd name="T83" fmla="*/ 57 h 466"/>
                  <a:gd name="T84" fmla="*/ 21 w 499"/>
                  <a:gd name="T85" fmla="*/ 23 h 466"/>
                  <a:gd name="T86" fmla="*/ 0 w 499"/>
                  <a:gd name="T87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9" h="466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" y="24"/>
                    </a:lnTo>
                    <a:lnTo>
                      <a:pt x="2" y="35"/>
                    </a:lnTo>
                    <a:lnTo>
                      <a:pt x="3" y="47"/>
                    </a:lnTo>
                    <a:lnTo>
                      <a:pt x="4" y="59"/>
                    </a:lnTo>
                    <a:lnTo>
                      <a:pt x="6" y="71"/>
                    </a:lnTo>
                    <a:lnTo>
                      <a:pt x="8" y="82"/>
                    </a:lnTo>
                    <a:lnTo>
                      <a:pt x="10" y="94"/>
                    </a:lnTo>
                    <a:lnTo>
                      <a:pt x="12" y="105"/>
                    </a:lnTo>
                    <a:lnTo>
                      <a:pt x="15" y="116"/>
                    </a:lnTo>
                    <a:lnTo>
                      <a:pt x="19" y="127"/>
                    </a:lnTo>
                    <a:lnTo>
                      <a:pt x="22" y="138"/>
                    </a:lnTo>
                    <a:lnTo>
                      <a:pt x="26" y="149"/>
                    </a:lnTo>
                    <a:lnTo>
                      <a:pt x="30" y="159"/>
                    </a:lnTo>
                    <a:lnTo>
                      <a:pt x="34" y="170"/>
                    </a:lnTo>
                    <a:lnTo>
                      <a:pt x="39" y="181"/>
                    </a:lnTo>
                    <a:lnTo>
                      <a:pt x="44" y="190"/>
                    </a:lnTo>
                    <a:lnTo>
                      <a:pt x="49" y="201"/>
                    </a:lnTo>
                    <a:lnTo>
                      <a:pt x="54" y="211"/>
                    </a:lnTo>
                    <a:lnTo>
                      <a:pt x="60" y="221"/>
                    </a:lnTo>
                    <a:lnTo>
                      <a:pt x="67" y="231"/>
                    </a:lnTo>
                    <a:lnTo>
                      <a:pt x="72" y="241"/>
                    </a:lnTo>
                    <a:lnTo>
                      <a:pt x="79" y="251"/>
                    </a:lnTo>
                    <a:lnTo>
                      <a:pt x="86" y="260"/>
                    </a:lnTo>
                    <a:lnTo>
                      <a:pt x="92" y="269"/>
                    </a:lnTo>
                    <a:lnTo>
                      <a:pt x="99" y="278"/>
                    </a:lnTo>
                    <a:lnTo>
                      <a:pt x="106" y="287"/>
                    </a:lnTo>
                    <a:lnTo>
                      <a:pt x="114" y="296"/>
                    </a:lnTo>
                    <a:lnTo>
                      <a:pt x="122" y="304"/>
                    </a:lnTo>
                    <a:lnTo>
                      <a:pt x="130" y="313"/>
                    </a:lnTo>
                    <a:lnTo>
                      <a:pt x="138" y="321"/>
                    </a:lnTo>
                    <a:lnTo>
                      <a:pt x="146" y="329"/>
                    </a:lnTo>
                    <a:lnTo>
                      <a:pt x="155" y="337"/>
                    </a:lnTo>
                    <a:lnTo>
                      <a:pt x="163" y="344"/>
                    </a:lnTo>
                    <a:lnTo>
                      <a:pt x="173" y="352"/>
                    </a:lnTo>
                    <a:lnTo>
                      <a:pt x="182" y="359"/>
                    </a:lnTo>
                    <a:lnTo>
                      <a:pt x="191" y="366"/>
                    </a:lnTo>
                    <a:lnTo>
                      <a:pt x="201" y="372"/>
                    </a:lnTo>
                    <a:lnTo>
                      <a:pt x="210" y="379"/>
                    </a:lnTo>
                    <a:lnTo>
                      <a:pt x="220" y="385"/>
                    </a:lnTo>
                    <a:lnTo>
                      <a:pt x="230" y="392"/>
                    </a:lnTo>
                    <a:lnTo>
                      <a:pt x="240" y="398"/>
                    </a:lnTo>
                    <a:lnTo>
                      <a:pt x="251" y="403"/>
                    </a:lnTo>
                    <a:lnTo>
                      <a:pt x="261" y="408"/>
                    </a:lnTo>
                    <a:lnTo>
                      <a:pt x="272" y="414"/>
                    </a:lnTo>
                    <a:lnTo>
                      <a:pt x="282" y="419"/>
                    </a:lnTo>
                    <a:lnTo>
                      <a:pt x="294" y="424"/>
                    </a:lnTo>
                    <a:lnTo>
                      <a:pt x="304" y="429"/>
                    </a:lnTo>
                    <a:lnTo>
                      <a:pt x="316" y="432"/>
                    </a:lnTo>
                    <a:lnTo>
                      <a:pt x="327" y="437"/>
                    </a:lnTo>
                    <a:lnTo>
                      <a:pt x="338" y="440"/>
                    </a:lnTo>
                    <a:lnTo>
                      <a:pt x="351" y="444"/>
                    </a:lnTo>
                    <a:lnTo>
                      <a:pt x="362" y="447"/>
                    </a:lnTo>
                    <a:lnTo>
                      <a:pt x="374" y="450"/>
                    </a:lnTo>
                    <a:lnTo>
                      <a:pt x="386" y="454"/>
                    </a:lnTo>
                    <a:lnTo>
                      <a:pt x="398" y="455"/>
                    </a:lnTo>
                    <a:lnTo>
                      <a:pt x="411" y="458"/>
                    </a:lnTo>
                    <a:lnTo>
                      <a:pt x="423" y="460"/>
                    </a:lnTo>
                    <a:lnTo>
                      <a:pt x="434" y="462"/>
                    </a:lnTo>
                    <a:lnTo>
                      <a:pt x="448" y="462"/>
                    </a:lnTo>
                    <a:lnTo>
                      <a:pt x="460" y="463"/>
                    </a:lnTo>
                    <a:lnTo>
                      <a:pt x="472" y="464"/>
                    </a:lnTo>
                    <a:lnTo>
                      <a:pt x="486" y="465"/>
                    </a:lnTo>
                    <a:lnTo>
                      <a:pt x="498" y="465"/>
                    </a:lnTo>
                    <a:lnTo>
                      <a:pt x="498" y="447"/>
                    </a:lnTo>
                    <a:lnTo>
                      <a:pt x="486" y="447"/>
                    </a:lnTo>
                    <a:lnTo>
                      <a:pt x="473" y="446"/>
                    </a:lnTo>
                    <a:lnTo>
                      <a:pt x="462" y="445"/>
                    </a:lnTo>
                    <a:lnTo>
                      <a:pt x="450" y="444"/>
                    </a:lnTo>
                    <a:lnTo>
                      <a:pt x="437" y="443"/>
                    </a:lnTo>
                    <a:lnTo>
                      <a:pt x="426" y="441"/>
                    </a:lnTo>
                    <a:lnTo>
                      <a:pt x="413" y="439"/>
                    </a:lnTo>
                    <a:lnTo>
                      <a:pt x="402" y="438"/>
                    </a:lnTo>
                    <a:lnTo>
                      <a:pt x="391" y="435"/>
                    </a:lnTo>
                    <a:lnTo>
                      <a:pt x="379" y="432"/>
                    </a:lnTo>
                    <a:lnTo>
                      <a:pt x="368" y="430"/>
                    </a:lnTo>
                    <a:lnTo>
                      <a:pt x="356" y="426"/>
                    </a:lnTo>
                    <a:lnTo>
                      <a:pt x="345" y="423"/>
                    </a:lnTo>
                    <a:lnTo>
                      <a:pt x="335" y="419"/>
                    </a:lnTo>
                    <a:lnTo>
                      <a:pt x="323" y="416"/>
                    </a:lnTo>
                    <a:lnTo>
                      <a:pt x="313" y="411"/>
                    </a:lnTo>
                    <a:lnTo>
                      <a:pt x="302" y="407"/>
                    </a:lnTo>
                    <a:lnTo>
                      <a:pt x="292" y="402"/>
                    </a:lnTo>
                    <a:lnTo>
                      <a:pt x="281" y="398"/>
                    </a:lnTo>
                    <a:lnTo>
                      <a:pt x="271" y="392"/>
                    </a:lnTo>
                    <a:lnTo>
                      <a:pt x="260" y="387"/>
                    </a:lnTo>
                    <a:lnTo>
                      <a:pt x="251" y="382"/>
                    </a:lnTo>
                    <a:lnTo>
                      <a:pt x="241" y="376"/>
                    </a:lnTo>
                    <a:lnTo>
                      <a:pt x="231" y="370"/>
                    </a:lnTo>
                    <a:lnTo>
                      <a:pt x="221" y="364"/>
                    </a:lnTo>
                    <a:lnTo>
                      <a:pt x="213" y="358"/>
                    </a:lnTo>
                    <a:lnTo>
                      <a:pt x="203" y="351"/>
                    </a:lnTo>
                    <a:lnTo>
                      <a:pt x="194" y="345"/>
                    </a:lnTo>
                    <a:lnTo>
                      <a:pt x="185" y="338"/>
                    </a:lnTo>
                    <a:lnTo>
                      <a:pt x="177" y="330"/>
                    </a:lnTo>
                    <a:lnTo>
                      <a:pt x="168" y="322"/>
                    </a:lnTo>
                    <a:lnTo>
                      <a:pt x="161" y="315"/>
                    </a:lnTo>
                    <a:lnTo>
                      <a:pt x="152" y="308"/>
                    </a:lnTo>
                    <a:lnTo>
                      <a:pt x="144" y="299"/>
                    </a:lnTo>
                    <a:lnTo>
                      <a:pt x="137" y="291"/>
                    </a:lnTo>
                    <a:lnTo>
                      <a:pt x="129" y="283"/>
                    </a:lnTo>
                    <a:lnTo>
                      <a:pt x="123" y="276"/>
                    </a:lnTo>
                    <a:lnTo>
                      <a:pt x="115" y="267"/>
                    </a:lnTo>
                    <a:lnTo>
                      <a:pt x="108" y="258"/>
                    </a:lnTo>
                    <a:lnTo>
                      <a:pt x="102" y="249"/>
                    </a:lnTo>
                    <a:lnTo>
                      <a:pt x="95" y="240"/>
                    </a:lnTo>
                    <a:lnTo>
                      <a:pt x="89" y="231"/>
                    </a:lnTo>
                    <a:lnTo>
                      <a:pt x="84" y="221"/>
                    </a:lnTo>
                    <a:lnTo>
                      <a:pt x="78" y="213"/>
                    </a:lnTo>
                    <a:lnTo>
                      <a:pt x="72" y="203"/>
                    </a:lnTo>
                    <a:lnTo>
                      <a:pt x="67" y="193"/>
                    </a:lnTo>
                    <a:lnTo>
                      <a:pt x="62" y="183"/>
                    </a:lnTo>
                    <a:lnTo>
                      <a:pt x="58" y="174"/>
                    </a:lnTo>
                    <a:lnTo>
                      <a:pt x="53" y="163"/>
                    </a:lnTo>
                    <a:lnTo>
                      <a:pt x="49" y="153"/>
                    </a:lnTo>
                    <a:lnTo>
                      <a:pt x="46" y="143"/>
                    </a:lnTo>
                    <a:lnTo>
                      <a:pt x="42" y="133"/>
                    </a:lnTo>
                    <a:lnTo>
                      <a:pt x="38" y="122"/>
                    </a:lnTo>
                    <a:lnTo>
                      <a:pt x="35" y="112"/>
                    </a:lnTo>
                    <a:lnTo>
                      <a:pt x="32" y="101"/>
                    </a:lnTo>
                    <a:lnTo>
                      <a:pt x="29" y="89"/>
                    </a:lnTo>
                    <a:lnTo>
                      <a:pt x="28" y="79"/>
                    </a:lnTo>
                    <a:lnTo>
                      <a:pt x="26" y="68"/>
                    </a:lnTo>
                    <a:lnTo>
                      <a:pt x="24" y="57"/>
                    </a:lnTo>
                    <a:lnTo>
                      <a:pt x="22" y="45"/>
                    </a:lnTo>
                    <a:lnTo>
                      <a:pt x="21" y="35"/>
                    </a:lnTo>
                    <a:lnTo>
                      <a:pt x="21" y="23"/>
                    </a:lnTo>
                    <a:lnTo>
                      <a:pt x="20" y="12"/>
                    </a:lnTo>
                    <a:lnTo>
                      <a:pt x="2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73" name="Freeform 137"/>
              <p:cNvSpPr>
                <a:spLocks/>
              </p:cNvSpPr>
              <p:nvPr/>
            </p:nvSpPr>
            <p:spPr bwMode="auto">
              <a:xfrm>
                <a:off x="3779" y="3111"/>
                <a:ext cx="21" cy="161"/>
              </a:xfrm>
              <a:custGeom>
                <a:avLst/>
                <a:gdLst>
                  <a:gd name="T0" fmla="*/ 20 w 21"/>
                  <a:gd name="T1" fmla="*/ 0 h 161"/>
                  <a:gd name="T2" fmla="*/ 0 w 21"/>
                  <a:gd name="T3" fmla="*/ 0 h 161"/>
                  <a:gd name="T4" fmla="*/ 0 w 21"/>
                  <a:gd name="T5" fmla="*/ 160 h 161"/>
                  <a:gd name="T6" fmla="*/ 20 w 21"/>
                  <a:gd name="T7" fmla="*/ 160 h 161"/>
                  <a:gd name="T8" fmla="*/ 20 w 21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61">
                    <a:moveTo>
                      <a:pt x="20" y="0"/>
                    </a:moveTo>
                    <a:lnTo>
                      <a:pt x="0" y="0"/>
                    </a:lnTo>
                    <a:lnTo>
                      <a:pt x="0" y="160"/>
                    </a:lnTo>
                    <a:lnTo>
                      <a:pt x="20" y="16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74" name="Freeform 138"/>
              <p:cNvSpPr>
                <a:spLocks/>
              </p:cNvSpPr>
              <p:nvPr/>
            </p:nvSpPr>
            <p:spPr bwMode="auto">
              <a:xfrm>
                <a:off x="3779" y="2647"/>
                <a:ext cx="499" cy="465"/>
              </a:xfrm>
              <a:custGeom>
                <a:avLst/>
                <a:gdLst>
                  <a:gd name="T0" fmla="*/ 486 w 499"/>
                  <a:gd name="T1" fmla="*/ 0 h 465"/>
                  <a:gd name="T2" fmla="*/ 448 w 499"/>
                  <a:gd name="T3" fmla="*/ 3 h 465"/>
                  <a:gd name="T4" fmla="*/ 411 w 499"/>
                  <a:gd name="T5" fmla="*/ 7 h 465"/>
                  <a:gd name="T6" fmla="*/ 374 w 499"/>
                  <a:gd name="T7" fmla="*/ 15 h 465"/>
                  <a:gd name="T8" fmla="*/ 338 w 499"/>
                  <a:gd name="T9" fmla="*/ 25 h 465"/>
                  <a:gd name="T10" fmla="*/ 304 w 499"/>
                  <a:gd name="T11" fmla="*/ 36 h 465"/>
                  <a:gd name="T12" fmla="*/ 272 w 499"/>
                  <a:gd name="T13" fmla="*/ 51 h 465"/>
                  <a:gd name="T14" fmla="*/ 240 w 499"/>
                  <a:gd name="T15" fmla="*/ 67 h 465"/>
                  <a:gd name="T16" fmla="*/ 210 w 499"/>
                  <a:gd name="T17" fmla="*/ 86 h 465"/>
                  <a:gd name="T18" fmla="*/ 182 w 499"/>
                  <a:gd name="T19" fmla="*/ 106 h 465"/>
                  <a:gd name="T20" fmla="*/ 155 w 499"/>
                  <a:gd name="T21" fmla="*/ 128 h 465"/>
                  <a:gd name="T22" fmla="*/ 130 w 499"/>
                  <a:gd name="T23" fmla="*/ 152 h 465"/>
                  <a:gd name="T24" fmla="*/ 106 w 499"/>
                  <a:gd name="T25" fmla="*/ 178 h 465"/>
                  <a:gd name="T26" fmla="*/ 86 w 499"/>
                  <a:gd name="T27" fmla="*/ 205 h 465"/>
                  <a:gd name="T28" fmla="*/ 67 w 499"/>
                  <a:gd name="T29" fmla="*/ 234 h 465"/>
                  <a:gd name="T30" fmla="*/ 49 w 499"/>
                  <a:gd name="T31" fmla="*/ 263 h 465"/>
                  <a:gd name="T32" fmla="*/ 34 w 499"/>
                  <a:gd name="T33" fmla="*/ 294 h 465"/>
                  <a:gd name="T34" fmla="*/ 22 w 499"/>
                  <a:gd name="T35" fmla="*/ 327 h 465"/>
                  <a:gd name="T36" fmla="*/ 12 w 499"/>
                  <a:gd name="T37" fmla="*/ 360 h 465"/>
                  <a:gd name="T38" fmla="*/ 6 w 499"/>
                  <a:gd name="T39" fmla="*/ 393 h 465"/>
                  <a:gd name="T40" fmla="*/ 2 w 499"/>
                  <a:gd name="T41" fmla="*/ 429 h 465"/>
                  <a:gd name="T42" fmla="*/ 0 w 499"/>
                  <a:gd name="T43" fmla="*/ 464 h 465"/>
                  <a:gd name="T44" fmla="*/ 21 w 499"/>
                  <a:gd name="T45" fmla="*/ 441 h 465"/>
                  <a:gd name="T46" fmla="*/ 24 w 499"/>
                  <a:gd name="T47" fmla="*/ 407 h 465"/>
                  <a:gd name="T48" fmla="*/ 29 w 499"/>
                  <a:gd name="T49" fmla="*/ 375 h 465"/>
                  <a:gd name="T50" fmla="*/ 38 w 499"/>
                  <a:gd name="T51" fmla="*/ 343 h 465"/>
                  <a:gd name="T52" fmla="*/ 49 w 499"/>
                  <a:gd name="T53" fmla="*/ 312 h 465"/>
                  <a:gd name="T54" fmla="*/ 62 w 499"/>
                  <a:gd name="T55" fmla="*/ 282 h 465"/>
                  <a:gd name="T56" fmla="*/ 78 w 499"/>
                  <a:gd name="T57" fmla="*/ 252 h 465"/>
                  <a:gd name="T58" fmla="*/ 95 w 499"/>
                  <a:gd name="T59" fmla="*/ 224 h 465"/>
                  <a:gd name="T60" fmla="*/ 115 w 499"/>
                  <a:gd name="T61" fmla="*/ 198 h 465"/>
                  <a:gd name="T62" fmla="*/ 137 w 499"/>
                  <a:gd name="T63" fmla="*/ 173 h 465"/>
                  <a:gd name="T64" fmla="*/ 161 w 499"/>
                  <a:gd name="T65" fmla="*/ 150 h 465"/>
                  <a:gd name="T66" fmla="*/ 185 w 499"/>
                  <a:gd name="T67" fmla="*/ 128 h 465"/>
                  <a:gd name="T68" fmla="*/ 213 w 499"/>
                  <a:gd name="T69" fmla="*/ 107 h 465"/>
                  <a:gd name="T70" fmla="*/ 241 w 499"/>
                  <a:gd name="T71" fmla="*/ 89 h 465"/>
                  <a:gd name="T72" fmla="*/ 271 w 499"/>
                  <a:gd name="T73" fmla="*/ 73 h 465"/>
                  <a:gd name="T74" fmla="*/ 302 w 499"/>
                  <a:gd name="T75" fmla="*/ 58 h 465"/>
                  <a:gd name="T76" fmla="*/ 335 w 499"/>
                  <a:gd name="T77" fmla="*/ 46 h 465"/>
                  <a:gd name="T78" fmla="*/ 368 w 499"/>
                  <a:gd name="T79" fmla="*/ 35 h 465"/>
                  <a:gd name="T80" fmla="*/ 402 w 499"/>
                  <a:gd name="T81" fmla="*/ 27 h 465"/>
                  <a:gd name="T82" fmla="*/ 437 w 499"/>
                  <a:gd name="T83" fmla="*/ 22 h 465"/>
                  <a:gd name="T84" fmla="*/ 473 w 499"/>
                  <a:gd name="T85" fmla="*/ 19 h 465"/>
                  <a:gd name="T86" fmla="*/ 498 w 499"/>
                  <a:gd name="T87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9" h="465">
                    <a:moveTo>
                      <a:pt x="498" y="0"/>
                    </a:moveTo>
                    <a:lnTo>
                      <a:pt x="498" y="0"/>
                    </a:lnTo>
                    <a:lnTo>
                      <a:pt x="486" y="0"/>
                    </a:lnTo>
                    <a:lnTo>
                      <a:pt x="472" y="1"/>
                    </a:lnTo>
                    <a:lnTo>
                      <a:pt x="460" y="2"/>
                    </a:lnTo>
                    <a:lnTo>
                      <a:pt x="448" y="3"/>
                    </a:lnTo>
                    <a:lnTo>
                      <a:pt x="434" y="4"/>
                    </a:lnTo>
                    <a:lnTo>
                      <a:pt x="423" y="5"/>
                    </a:lnTo>
                    <a:lnTo>
                      <a:pt x="411" y="7"/>
                    </a:lnTo>
                    <a:lnTo>
                      <a:pt x="398" y="10"/>
                    </a:lnTo>
                    <a:lnTo>
                      <a:pt x="386" y="12"/>
                    </a:lnTo>
                    <a:lnTo>
                      <a:pt x="374" y="15"/>
                    </a:lnTo>
                    <a:lnTo>
                      <a:pt x="362" y="18"/>
                    </a:lnTo>
                    <a:lnTo>
                      <a:pt x="351" y="21"/>
                    </a:lnTo>
                    <a:lnTo>
                      <a:pt x="338" y="25"/>
                    </a:lnTo>
                    <a:lnTo>
                      <a:pt x="327" y="28"/>
                    </a:lnTo>
                    <a:lnTo>
                      <a:pt x="316" y="33"/>
                    </a:lnTo>
                    <a:lnTo>
                      <a:pt x="304" y="36"/>
                    </a:lnTo>
                    <a:lnTo>
                      <a:pt x="294" y="42"/>
                    </a:lnTo>
                    <a:lnTo>
                      <a:pt x="282" y="46"/>
                    </a:lnTo>
                    <a:lnTo>
                      <a:pt x="272" y="51"/>
                    </a:lnTo>
                    <a:lnTo>
                      <a:pt x="261" y="57"/>
                    </a:lnTo>
                    <a:lnTo>
                      <a:pt x="251" y="62"/>
                    </a:lnTo>
                    <a:lnTo>
                      <a:pt x="240" y="67"/>
                    </a:lnTo>
                    <a:lnTo>
                      <a:pt x="230" y="74"/>
                    </a:lnTo>
                    <a:lnTo>
                      <a:pt x="220" y="80"/>
                    </a:lnTo>
                    <a:lnTo>
                      <a:pt x="210" y="86"/>
                    </a:lnTo>
                    <a:lnTo>
                      <a:pt x="201" y="93"/>
                    </a:lnTo>
                    <a:lnTo>
                      <a:pt x="191" y="99"/>
                    </a:lnTo>
                    <a:lnTo>
                      <a:pt x="182" y="106"/>
                    </a:lnTo>
                    <a:lnTo>
                      <a:pt x="173" y="113"/>
                    </a:lnTo>
                    <a:lnTo>
                      <a:pt x="163" y="120"/>
                    </a:lnTo>
                    <a:lnTo>
                      <a:pt x="155" y="128"/>
                    </a:lnTo>
                    <a:lnTo>
                      <a:pt x="146" y="136"/>
                    </a:lnTo>
                    <a:lnTo>
                      <a:pt x="138" y="144"/>
                    </a:lnTo>
                    <a:lnTo>
                      <a:pt x="130" y="152"/>
                    </a:lnTo>
                    <a:lnTo>
                      <a:pt x="122" y="160"/>
                    </a:lnTo>
                    <a:lnTo>
                      <a:pt x="114" y="169"/>
                    </a:lnTo>
                    <a:lnTo>
                      <a:pt x="106" y="178"/>
                    </a:lnTo>
                    <a:lnTo>
                      <a:pt x="99" y="187"/>
                    </a:lnTo>
                    <a:lnTo>
                      <a:pt x="92" y="196"/>
                    </a:lnTo>
                    <a:lnTo>
                      <a:pt x="86" y="205"/>
                    </a:lnTo>
                    <a:lnTo>
                      <a:pt x="79" y="214"/>
                    </a:lnTo>
                    <a:lnTo>
                      <a:pt x="72" y="224"/>
                    </a:lnTo>
                    <a:lnTo>
                      <a:pt x="67" y="234"/>
                    </a:lnTo>
                    <a:lnTo>
                      <a:pt x="60" y="244"/>
                    </a:lnTo>
                    <a:lnTo>
                      <a:pt x="54" y="253"/>
                    </a:lnTo>
                    <a:lnTo>
                      <a:pt x="49" y="263"/>
                    </a:lnTo>
                    <a:lnTo>
                      <a:pt x="44" y="274"/>
                    </a:lnTo>
                    <a:lnTo>
                      <a:pt x="39" y="284"/>
                    </a:lnTo>
                    <a:lnTo>
                      <a:pt x="34" y="294"/>
                    </a:lnTo>
                    <a:lnTo>
                      <a:pt x="30" y="305"/>
                    </a:lnTo>
                    <a:lnTo>
                      <a:pt x="26" y="316"/>
                    </a:lnTo>
                    <a:lnTo>
                      <a:pt x="22" y="327"/>
                    </a:lnTo>
                    <a:lnTo>
                      <a:pt x="19" y="337"/>
                    </a:lnTo>
                    <a:lnTo>
                      <a:pt x="15" y="348"/>
                    </a:lnTo>
                    <a:lnTo>
                      <a:pt x="12" y="360"/>
                    </a:lnTo>
                    <a:lnTo>
                      <a:pt x="10" y="370"/>
                    </a:lnTo>
                    <a:lnTo>
                      <a:pt x="8" y="382"/>
                    </a:lnTo>
                    <a:lnTo>
                      <a:pt x="6" y="393"/>
                    </a:lnTo>
                    <a:lnTo>
                      <a:pt x="4" y="405"/>
                    </a:lnTo>
                    <a:lnTo>
                      <a:pt x="3" y="416"/>
                    </a:lnTo>
                    <a:lnTo>
                      <a:pt x="2" y="429"/>
                    </a:lnTo>
                    <a:lnTo>
                      <a:pt x="1" y="440"/>
                    </a:lnTo>
                    <a:lnTo>
                      <a:pt x="0" y="452"/>
                    </a:lnTo>
                    <a:lnTo>
                      <a:pt x="0" y="464"/>
                    </a:lnTo>
                    <a:lnTo>
                      <a:pt x="20" y="464"/>
                    </a:lnTo>
                    <a:lnTo>
                      <a:pt x="20" y="453"/>
                    </a:lnTo>
                    <a:lnTo>
                      <a:pt x="21" y="441"/>
                    </a:lnTo>
                    <a:lnTo>
                      <a:pt x="21" y="430"/>
                    </a:lnTo>
                    <a:lnTo>
                      <a:pt x="22" y="419"/>
                    </a:lnTo>
                    <a:lnTo>
                      <a:pt x="24" y="407"/>
                    </a:lnTo>
                    <a:lnTo>
                      <a:pt x="26" y="396"/>
                    </a:lnTo>
                    <a:lnTo>
                      <a:pt x="28" y="385"/>
                    </a:lnTo>
                    <a:lnTo>
                      <a:pt x="29" y="375"/>
                    </a:lnTo>
                    <a:lnTo>
                      <a:pt x="32" y="363"/>
                    </a:lnTo>
                    <a:lnTo>
                      <a:pt x="35" y="353"/>
                    </a:lnTo>
                    <a:lnTo>
                      <a:pt x="38" y="343"/>
                    </a:lnTo>
                    <a:lnTo>
                      <a:pt x="42" y="332"/>
                    </a:lnTo>
                    <a:lnTo>
                      <a:pt x="46" y="322"/>
                    </a:lnTo>
                    <a:lnTo>
                      <a:pt x="49" y="312"/>
                    </a:lnTo>
                    <a:lnTo>
                      <a:pt x="53" y="301"/>
                    </a:lnTo>
                    <a:lnTo>
                      <a:pt x="58" y="291"/>
                    </a:lnTo>
                    <a:lnTo>
                      <a:pt x="62" y="282"/>
                    </a:lnTo>
                    <a:lnTo>
                      <a:pt x="67" y="271"/>
                    </a:lnTo>
                    <a:lnTo>
                      <a:pt x="72" y="261"/>
                    </a:lnTo>
                    <a:lnTo>
                      <a:pt x="78" y="252"/>
                    </a:lnTo>
                    <a:lnTo>
                      <a:pt x="84" y="243"/>
                    </a:lnTo>
                    <a:lnTo>
                      <a:pt x="89" y="234"/>
                    </a:lnTo>
                    <a:lnTo>
                      <a:pt x="95" y="224"/>
                    </a:lnTo>
                    <a:lnTo>
                      <a:pt x="102" y="215"/>
                    </a:lnTo>
                    <a:lnTo>
                      <a:pt x="108" y="206"/>
                    </a:lnTo>
                    <a:lnTo>
                      <a:pt x="115" y="198"/>
                    </a:lnTo>
                    <a:lnTo>
                      <a:pt x="123" y="190"/>
                    </a:lnTo>
                    <a:lnTo>
                      <a:pt x="129" y="181"/>
                    </a:lnTo>
                    <a:lnTo>
                      <a:pt x="137" y="173"/>
                    </a:lnTo>
                    <a:lnTo>
                      <a:pt x="144" y="165"/>
                    </a:lnTo>
                    <a:lnTo>
                      <a:pt x="152" y="157"/>
                    </a:lnTo>
                    <a:lnTo>
                      <a:pt x="161" y="150"/>
                    </a:lnTo>
                    <a:lnTo>
                      <a:pt x="168" y="142"/>
                    </a:lnTo>
                    <a:lnTo>
                      <a:pt x="177" y="135"/>
                    </a:lnTo>
                    <a:lnTo>
                      <a:pt x="185" y="128"/>
                    </a:lnTo>
                    <a:lnTo>
                      <a:pt x="194" y="120"/>
                    </a:lnTo>
                    <a:lnTo>
                      <a:pt x="203" y="114"/>
                    </a:lnTo>
                    <a:lnTo>
                      <a:pt x="213" y="107"/>
                    </a:lnTo>
                    <a:lnTo>
                      <a:pt x="221" y="101"/>
                    </a:lnTo>
                    <a:lnTo>
                      <a:pt x="231" y="96"/>
                    </a:lnTo>
                    <a:lnTo>
                      <a:pt x="241" y="89"/>
                    </a:lnTo>
                    <a:lnTo>
                      <a:pt x="251" y="83"/>
                    </a:lnTo>
                    <a:lnTo>
                      <a:pt x="260" y="78"/>
                    </a:lnTo>
                    <a:lnTo>
                      <a:pt x="271" y="73"/>
                    </a:lnTo>
                    <a:lnTo>
                      <a:pt x="281" y="67"/>
                    </a:lnTo>
                    <a:lnTo>
                      <a:pt x="292" y="63"/>
                    </a:lnTo>
                    <a:lnTo>
                      <a:pt x="302" y="58"/>
                    </a:lnTo>
                    <a:lnTo>
                      <a:pt x="313" y="54"/>
                    </a:lnTo>
                    <a:lnTo>
                      <a:pt x="323" y="50"/>
                    </a:lnTo>
                    <a:lnTo>
                      <a:pt x="335" y="46"/>
                    </a:lnTo>
                    <a:lnTo>
                      <a:pt x="345" y="43"/>
                    </a:lnTo>
                    <a:lnTo>
                      <a:pt x="356" y="39"/>
                    </a:lnTo>
                    <a:lnTo>
                      <a:pt x="368" y="35"/>
                    </a:lnTo>
                    <a:lnTo>
                      <a:pt x="379" y="33"/>
                    </a:lnTo>
                    <a:lnTo>
                      <a:pt x="391" y="30"/>
                    </a:lnTo>
                    <a:lnTo>
                      <a:pt x="402" y="27"/>
                    </a:lnTo>
                    <a:lnTo>
                      <a:pt x="413" y="26"/>
                    </a:lnTo>
                    <a:lnTo>
                      <a:pt x="426" y="24"/>
                    </a:lnTo>
                    <a:lnTo>
                      <a:pt x="437" y="22"/>
                    </a:lnTo>
                    <a:lnTo>
                      <a:pt x="450" y="21"/>
                    </a:lnTo>
                    <a:lnTo>
                      <a:pt x="462" y="20"/>
                    </a:lnTo>
                    <a:lnTo>
                      <a:pt x="473" y="19"/>
                    </a:lnTo>
                    <a:lnTo>
                      <a:pt x="486" y="19"/>
                    </a:lnTo>
                    <a:lnTo>
                      <a:pt x="498" y="19"/>
                    </a:lnTo>
                    <a:lnTo>
                      <a:pt x="498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75" name="Freeform 139"/>
              <p:cNvSpPr>
                <a:spLocks/>
              </p:cNvSpPr>
              <p:nvPr/>
            </p:nvSpPr>
            <p:spPr bwMode="auto">
              <a:xfrm>
                <a:off x="3751" y="3259"/>
                <a:ext cx="76" cy="25"/>
              </a:xfrm>
              <a:custGeom>
                <a:avLst/>
                <a:gdLst>
                  <a:gd name="T0" fmla="*/ 75 w 76"/>
                  <a:gd name="T1" fmla="*/ 24 h 25"/>
                  <a:gd name="T2" fmla="*/ 75 w 76"/>
                  <a:gd name="T3" fmla="*/ 21 h 25"/>
                  <a:gd name="T4" fmla="*/ 75 w 76"/>
                  <a:gd name="T5" fmla="*/ 19 h 25"/>
                  <a:gd name="T6" fmla="*/ 74 w 76"/>
                  <a:gd name="T7" fmla="*/ 15 h 25"/>
                  <a:gd name="T8" fmla="*/ 74 w 76"/>
                  <a:gd name="T9" fmla="*/ 12 h 25"/>
                  <a:gd name="T10" fmla="*/ 74 w 76"/>
                  <a:gd name="T11" fmla="*/ 10 h 25"/>
                  <a:gd name="T12" fmla="*/ 74 w 76"/>
                  <a:gd name="T13" fmla="*/ 7 h 25"/>
                  <a:gd name="T14" fmla="*/ 74 w 76"/>
                  <a:gd name="T15" fmla="*/ 4 h 25"/>
                  <a:gd name="T16" fmla="*/ 74 w 76"/>
                  <a:gd name="T17" fmla="*/ 1 h 25"/>
                  <a:gd name="T18" fmla="*/ 74 w 76"/>
                  <a:gd name="T19" fmla="*/ 0 h 25"/>
                  <a:gd name="T20" fmla="*/ 0 w 76"/>
                  <a:gd name="T21" fmla="*/ 0 h 25"/>
                  <a:gd name="T22" fmla="*/ 0 w 76"/>
                  <a:gd name="T23" fmla="*/ 24 h 25"/>
                  <a:gd name="T24" fmla="*/ 75 w 76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25">
                    <a:moveTo>
                      <a:pt x="75" y="24"/>
                    </a:moveTo>
                    <a:lnTo>
                      <a:pt x="75" y="21"/>
                    </a:lnTo>
                    <a:lnTo>
                      <a:pt x="75" y="19"/>
                    </a:lnTo>
                    <a:lnTo>
                      <a:pt x="74" y="15"/>
                    </a:lnTo>
                    <a:lnTo>
                      <a:pt x="74" y="12"/>
                    </a:lnTo>
                    <a:lnTo>
                      <a:pt x="74" y="10"/>
                    </a:lnTo>
                    <a:lnTo>
                      <a:pt x="74" y="7"/>
                    </a:lnTo>
                    <a:lnTo>
                      <a:pt x="74" y="4"/>
                    </a:lnTo>
                    <a:lnTo>
                      <a:pt x="74" y="1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75" y="24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76" name="Freeform 140"/>
              <p:cNvSpPr>
                <a:spLocks/>
              </p:cNvSpPr>
              <p:nvPr/>
            </p:nvSpPr>
            <p:spPr bwMode="auto">
              <a:xfrm>
                <a:off x="3751" y="3259"/>
                <a:ext cx="76" cy="25"/>
              </a:xfrm>
              <a:custGeom>
                <a:avLst/>
                <a:gdLst>
                  <a:gd name="T0" fmla="*/ 75 w 76"/>
                  <a:gd name="T1" fmla="*/ 24 h 25"/>
                  <a:gd name="T2" fmla="*/ 75 w 76"/>
                  <a:gd name="T3" fmla="*/ 21 h 25"/>
                  <a:gd name="T4" fmla="*/ 75 w 76"/>
                  <a:gd name="T5" fmla="*/ 19 h 25"/>
                  <a:gd name="T6" fmla="*/ 74 w 76"/>
                  <a:gd name="T7" fmla="*/ 15 h 25"/>
                  <a:gd name="T8" fmla="*/ 74 w 76"/>
                  <a:gd name="T9" fmla="*/ 12 h 25"/>
                  <a:gd name="T10" fmla="*/ 74 w 76"/>
                  <a:gd name="T11" fmla="*/ 10 h 25"/>
                  <a:gd name="T12" fmla="*/ 74 w 76"/>
                  <a:gd name="T13" fmla="*/ 6 h 25"/>
                  <a:gd name="T14" fmla="*/ 74 w 76"/>
                  <a:gd name="T15" fmla="*/ 4 h 25"/>
                  <a:gd name="T16" fmla="*/ 74 w 76"/>
                  <a:gd name="T17" fmla="*/ 1 h 25"/>
                  <a:gd name="T18" fmla="*/ 74 w 76"/>
                  <a:gd name="T19" fmla="*/ 0 h 25"/>
                  <a:gd name="T20" fmla="*/ 0 w 76"/>
                  <a:gd name="T21" fmla="*/ 0 h 25"/>
                  <a:gd name="T22" fmla="*/ 0 w 76"/>
                  <a:gd name="T23" fmla="*/ 24 h 25"/>
                  <a:gd name="T24" fmla="*/ 75 w 76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25">
                    <a:moveTo>
                      <a:pt x="75" y="24"/>
                    </a:moveTo>
                    <a:lnTo>
                      <a:pt x="75" y="21"/>
                    </a:lnTo>
                    <a:lnTo>
                      <a:pt x="75" y="19"/>
                    </a:lnTo>
                    <a:lnTo>
                      <a:pt x="74" y="15"/>
                    </a:lnTo>
                    <a:lnTo>
                      <a:pt x="74" y="12"/>
                    </a:lnTo>
                    <a:lnTo>
                      <a:pt x="74" y="10"/>
                    </a:lnTo>
                    <a:lnTo>
                      <a:pt x="74" y="6"/>
                    </a:lnTo>
                    <a:lnTo>
                      <a:pt x="74" y="4"/>
                    </a:lnTo>
                    <a:lnTo>
                      <a:pt x="74" y="1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75" y="24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77" name="Freeform 141"/>
              <p:cNvSpPr>
                <a:spLocks/>
              </p:cNvSpPr>
              <p:nvPr/>
            </p:nvSpPr>
            <p:spPr bwMode="auto">
              <a:xfrm>
                <a:off x="3751" y="3100"/>
                <a:ext cx="76" cy="25"/>
              </a:xfrm>
              <a:custGeom>
                <a:avLst/>
                <a:gdLst>
                  <a:gd name="T0" fmla="*/ 74 w 76"/>
                  <a:gd name="T1" fmla="*/ 24 h 25"/>
                  <a:gd name="T2" fmla="*/ 74 w 76"/>
                  <a:gd name="T3" fmla="*/ 23 h 25"/>
                  <a:gd name="T4" fmla="*/ 74 w 76"/>
                  <a:gd name="T5" fmla="*/ 21 h 25"/>
                  <a:gd name="T6" fmla="*/ 74 w 76"/>
                  <a:gd name="T7" fmla="*/ 18 h 25"/>
                  <a:gd name="T8" fmla="*/ 74 w 76"/>
                  <a:gd name="T9" fmla="*/ 14 h 25"/>
                  <a:gd name="T10" fmla="*/ 74 w 76"/>
                  <a:gd name="T11" fmla="*/ 12 h 25"/>
                  <a:gd name="T12" fmla="*/ 74 w 76"/>
                  <a:gd name="T13" fmla="*/ 9 h 25"/>
                  <a:gd name="T14" fmla="*/ 75 w 76"/>
                  <a:gd name="T15" fmla="*/ 6 h 25"/>
                  <a:gd name="T16" fmla="*/ 75 w 76"/>
                  <a:gd name="T17" fmla="*/ 4 h 25"/>
                  <a:gd name="T18" fmla="*/ 75 w 76"/>
                  <a:gd name="T19" fmla="*/ 0 h 25"/>
                  <a:gd name="T20" fmla="*/ 0 w 76"/>
                  <a:gd name="T21" fmla="*/ 0 h 25"/>
                  <a:gd name="T22" fmla="*/ 0 w 76"/>
                  <a:gd name="T23" fmla="*/ 24 h 25"/>
                  <a:gd name="T24" fmla="*/ 74 w 76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25">
                    <a:moveTo>
                      <a:pt x="74" y="24"/>
                    </a:moveTo>
                    <a:lnTo>
                      <a:pt x="74" y="23"/>
                    </a:lnTo>
                    <a:lnTo>
                      <a:pt x="74" y="21"/>
                    </a:lnTo>
                    <a:lnTo>
                      <a:pt x="74" y="18"/>
                    </a:lnTo>
                    <a:lnTo>
                      <a:pt x="74" y="14"/>
                    </a:lnTo>
                    <a:lnTo>
                      <a:pt x="74" y="12"/>
                    </a:lnTo>
                    <a:lnTo>
                      <a:pt x="74" y="9"/>
                    </a:lnTo>
                    <a:lnTo>
                      <a:pt x="75" y="6"/>
                    </a:lnTo>
                    <a:lnTo>
                      <a:pt x="75" y="4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74" y="24"/>
                    </a:lnTo>
                  </a:path>
                </a:pathLst>
              </a:custGeom>
              <a:noFill/>
              <a:ln w="12700" cap="rnd" cmpd="sng">
                <a:solidFill>
                  <a:srgbClr val="1F1A17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78" name="Rectangle 142"/>
              <p:cNvSpPr>
                <a:spLocks noChangeArrowheads="1"/>
              </p:cNvSpPr>
              <p:nvPr/>
            </p:nvSpPr>
            <p:spPr bwMode="auto">
              <a:xfrm>
                <a:off x="821" y="3718"/>
                <a:ext cx="3456" cy="19"/>
              </a:xfrm>
              <a:prstGeom prst="rect">
                <a:avLst/>
              </a:pr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79" name="Freeform 143"/>
              <p:cNvSpPr>
                <a:spLocks/>
              </p:cNvSpPr>
              <p:nvPr/>
            </p:nvSpPr>
            <p:spPr bwMode="auto">
              <a:xfrm>
                <a:off x="3198" y="2647"/>
                <a:ext cx="1080" cy="19"/>
              </a:xfrm>
              <a:custGeom>
                <a:avLst/>
                <a:gdLst>
                  <a:gd name="T0" fmla="*/ 2 w 1080"/>
                  <a:gd name="T1" fmla="*/ 18 h 19"/>
                  <a:gd name="T2" fmla="*/ 1 w 1080"/>
                  <a:gd name="T3" fmla="*/ 18 h 19"/>
                  <a:gd name="T4" fmla="*/ 135 w 1080"/>
                  <a:gd name="T5" fmla="*/ 18 h 19"/>
                  <a:gd name="T6" fmla="*/ 270 w 1080"/>
                  <a:gd name="T7" fmla="*/ 18 h 19"/>
                  <a:gd name="T8" fmla="*/ 405 w 1080"/>
                  <a:gd name="T9" fmla="*/ 18 h 19"/>
                  <a:gd name="T10" fmla="*/ 540 w 1080"/>
                  <a:gd name="T11" fmla="*/ 18 h 19"/>
                  <a:gd name="T12" fmla="*/ 675 w 1080"/>
                  <a:gd name="T13" fmla="*/ 18 h 19"/>
                  <a:gd name="T14" fmla="*/ 810 w 1080"/>
                  <a:gd name="T15" fmla="*/ 18 h 19"/>
                  <a:gd name="T16" fmla="*/ 945 w 1080"/>
                  <a:gd name="T17" fmla="*/ 18 h 19"/>
                  <a:gd name="T18" fmla="*/ 1079 w 1080"/>
                  <a:gd name="T19" fmla="*/ 18 h 19"/>
                  <a:gd name="T20" fmla="*/ 1079 w 1080"/>
                  <a:gd name="T21" fmla="*/ 0 h 19"/>
                  <a:gd name="T22" fmla="*/ 945 w 1080"/>
                  <a:gd name="T23" fmla="*/ 0 h 19"/>
                  <a:gd name="T24" fmla="*/ 810 w 1080"/>
                  <a:gd name="T25" fmla="*/ 0 h 19"/>
                  <a:gd name="T26" fmla="*/ 675 w 1080"/>
                  <a:gd name="T27" fmla="*/ 0 h 19"/>
                  <a:gd name="T28" fmla="*/ 540 w 1080"/>
                  <a:gd name="T29" fmla="*/ 0 h 19"/>
                  <a:gd name="T30" fmla="*/ 405 w 1080"/>
                  <a:gd name="T31" fmla="*/ 0 h 19"/>
                  <a:gd name="T32" fmla="*/ 270 w 1080"/>
                  <a:gd name="T33" fmla="*/ 0 h 19"/>
                  <a:gd name="T34" fmla="*/ 135 w 1080"/>
                  <a:gd name="T35" fmla="*/ 0 h 19"/>
                  <a:gd name="T36" fmla="*/ 1 w 1080"/>
                  <a:gd name="T37" fmla="*/ 0 h 19"/>
                  <a:gd name="T38" fmla="*/ 0 w 1080"/>
                  <a:gd name="T39" fmla="*/ 0 h 19"/>
                  <a:gd name="T40" fmla="*/ 1 w 1080"/>
                  <a:gd name="T41" fmla="*/ 0 h 19"/>
                  <a:gd name="T42" fmla="*/ 0 w 1080"/>
                  <a:gd name="T43" fmla="*/ 0 h 19"/>
                  <a:gd name="T44" fmla="*/ 2 w 1080"/>
                  <a:gd name="T45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80" h="19">
                    <a:moveTo>
                      <a:pt x="2" y="18"/>
                    </a:moveTo>
                    <a:lnTo>
                      <a:pt x="1" y="18"/>
                    </a:lnTo>
                    <a:lnTo>
                      <a:pt x="135" y="18"/>
                    </a:lnTo>
                    <a:lnTo>
                      <a:pt x="270" y="18"/>
                    </a:lnTo>
                    <a:lnTo>
                      <a:pt x="405" y="18"/>
                    </a:lnTo>
                    <a:lnTo>
                      <a:pt x="540" y="18"/>
                    </a:lnTo>
                    <a:lnTo>
                      <a:pt x="675" y="18"/>
                    </a:lnTo>
                    <a:lnTo>
                      <a:pt x="810" y="18"/>
                    </a:lnTo>
                    <a:lnTo>
                      <a:pt x="945" y="18"/>
                    </a:lnTo>
                    <a:lnTo>
                      <a:pt x="1079" y="18"/>
                    </a:lnTo>
                    <a:lnTo>
                      <a:pt x="1079" y="0"/>
                    </a:lnTo>
                    <a:lnTo>
                      <a:pt x="945" y="0"/>
                    </a:lnTo>
                    <a:lnTo>
                      <a:pt x="810" y="0"/>
                    </a:lnTo>
                    <a:lnTo>
                      <a:pt x="675" y="0"/>
                    </a:lnTo>
                    <a:lnTo>
                      <a:pt x="540" y="0"/>
                    </a:lnTo>
                    <a:lnTo>
                      <a:pt x="405" y="0"/>
                    </a:lnTo>
                    <a:lnTo>
                      <a:pt x="270" y="0"/>
                    </a:lnTo>
                    <a:lnTo>
                      <a:pt x="135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18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0" name="Freeform 144"/>
              <p:cNvSpPr>
                <a:spLocks/>
              </p:cNvSpPr>
              <p:nvPr/>
            </p:nvSpPr>
            <p:spPr bwMode="auto">
              <a:xfrm>
                <a:off x="2949" y="2647"/>
                <a:ext cx="252" cy="117"/>
              </a:xfrm>
              <a:custGeom>
                <a:avLst/>
                <a:gdLst>
                  <a:gd name="T0" fmla="*/ 16 w 252"/>
                  <a:gd name="T1" fmla="*/ 116 h 117"/>
                  <a:gd name="T2" fmla="*/ 16 w 252"/>
                  <a:gd name="T3" fmla="*/ 116 h 117"/>
                  <a:gd name="T4" fmla="*/ 21 w 252"/>
                  <a:gd name="T5" fmla="*/ 109 h 117"/>
                  <a:gd name="T6" fmla="*/ 27 w 252"/>
                  <a:gd name="T7" fmla="*/ 104 h 117"/>
                  <a:gd name="T8" fmla="*/ 31 w 252"/>
                  <a:gd name="T9" fmla="*/ 97 h 117"/>
                  <a:gd name="T10" fmla="*/ 37 w 252"/>
                  <a:gd name="T11" fmla="*/ 92 h 117"/>
                  <a:gd name="T12" fmla="*/ 43 w 252"/>
                  <a:gd name="T13" fmla="*/ 87 h 117"/>
                  <a:gd name="T14" fmla="*/ 48 w 252"/>
                  <a:gd name="T15" fmla="*/ 82 h 117"/>
                  <a:gd name="T16" fmla="*/ 54 w 252"/>
                  <a:gd name="T17" fmla="*/ 77 h 117"/>
                  <a:gd name="T18" fmla="*/ 60 w 252"/>
                  <a:gd name="T19" fmla="*/ 73 h 117"/>
                  <a:gd name="T20" fmla="*/ 66 w 252"/>
                  <a:gd name="T21" fmla="*/ 68 h 117"/>
                  <a:gd name="T22" fmla="*/ 72 w 252"/>
                  <a:gd name="T23" fmla="*/ 65 h 117"/>
                  <a:gd name="T24" fmla="*/ 79 w 252"/>
                  <a:gd name="T25" fmla="*/ 60 h 117"/>
                  <a:gd name="T26" fmla="*/ 86 w 252"/>
                  <a:gd name="T27" fmla="*/ 57 h 117"/>
                  <a:gd name="T28" fmla="*/ 92 w 252"/>
                  <a:gd name="T29" fmla="*/ 53 h 117"/>
                  <a:gd name="T30" fmla="*/ 99 w 252"/>
                  <a:gd name="T31" fmla="*/ 51 h 117"/>
                  <a:gd name="T32" fmla="*/ 106 w 252"/>
                  <a:gd name="T33" fmla="*/ 47 h 117"/>
                  <a:gd name="T34" fmla="*/ 113 w 252"/>
                  <a:gd name="T35" fmla="*/ 44 h 117"/>
                  <a:gd name="T36" fmla="*/ 121 w 252"/>
                  <a:gd name="T37" fmla="*/ 42 h 117"/>
                  <a:gd name="T38" fmla="*/ 127 w 252"/>
                  <a:gd name="T39" fmla="*/ 39 h 117"/>
                  <a:gd name="T40" fmla="*/ 136 w 252"/>
                  <a:gd name="T41" fmla="*/ 37 h 117"/>
                  <a:gd name="T42" fmla="*/ 144 w 252"/>
                  <a:gd name="T43" fmla="*/ 35 h 117"/>
                  <a:gd name="T44" fmla="*/ 151 w 252"/>
                  <a:gd name="T45" fmla="*/ 33 h 117"/>
                  <a:gd name="T46" fmla="*/ 160 w 252"/>
                  <a:gd name="T47" fmla="*/ 31 h 117"/>
                  <a:gd name="T48" fmla="*/ 168 w 252"/>
                  <a:gd name="T49" fmla="*/ 29 h 117"/>
                  <a:gd name="T50" fmla="*/ 177 w 252"/>
                  <a:gd name="T51" fmla="*/ 27 h 117"/>
                  <a:gd name="T52" fmla="*/ 194 w 252"/>
                  <a:gd name="T53" fmla="*/ 25 h 117"/>
                  <a:gd name="T54" fmla="*/ 212 w 252"/>
                  <a:gd name="T55" fmla="*/ 22 h 117"/>
                  <a:gd name="T56" fmla="*/ 232 w 252"/>
                  <a:gd name="T57" fmla="*/ 20 h 117"/>
                  <a:gd name="T58" fmla="*/ 251 w 252"/>
                  <a:gd name="T59" fmla="*/ 19 h 117"/>
                  <a:gd name="T60" fmla="*/ 249 w 252"/>
                  <a:gd name="T61" fmla="*/ 0 h 117"/>
                  <a:gd name="T62" fmla="*/ 229 w 252"/>
                  <a:gd name="T63" fmla="*/ 2 h 117"/>
                  <a:gd name="T64" fmla="*/ 210 w 252"/>
                  <a:gd name="T65" fmla="*/ 4 h 117"/>
                  <a:gd name="T66" fmla="*/ 191 w 252"/>
                  <a:gd name="T67" fmla="*/ 6 h 117"/>
                  <a:gd name="T68" fmla="*/ 173 w 252"/>
                  <a:gd name="T69" fmla="*/ 9 h 117"/>
                  <a:gd name="T70" fmla="*/ 164 w 252"/>
                  <a:gd name="T71" fmla="*/ 11 h 117"/>
                  <a:gd name="T72" fmla="*/ 155 w 252"/>
                  <a:gd name="T73" fmla="*/ 12 h 117"/>
                  <a:gd name="T74" fmla="*/ 146 w 252"/>
                  <a:gd name="T75" fmla="*/ 15 h 117"/>
                  <a:gd name="T76" fmla="*/ 138 w 252"/>
                  <a:gd name="T77" fmla="*/ 17 h 117"/>
                  <a:gd name="T78" fmla="*/ 129 w 252"/>
                  <a:gd name="T79" fmla="*/ 19 h 117"/>
                  <a:gd name="T80" fmla="*/ 122 w 252"/>
                  <a:gd name="T81" fmla="*/ 22 h 117"/>
                  <a:gd name="T82" fmla="*/ 113 w 252"/>
                  <a:gd name="T83" fmla="*/ 25 h 117"/>
                  <a:gd name="T84" fmla="*/ 106 w 252"/>
                  <a:gd name="T85" fmla="*/ 27 h 117"/>
                  <a:gd name="T86" fmla="*/ 98 w 252"/>
                  <a:gd name="T87" fmla="*/ 30 h 117"/>
                  <a:gd name="T88" fmla="*/ 90 w 252"/>
                  <a:gd name="T89" fmla="*/ 34 h 117"/>
                  <a:gd name="T90" fmla="*/ 83 w 252"/>
                  <a:gd name="T91" fmla="*/ 37 h 117"/>
                  <a:gd name="T92" fmla="*/ 75 w 252"/>
                  <a:gd name="T93" fmla="*/ 41 h 117"/>
                  <a:gd name="T94" fmla="*/ 68 w 252"/>
                  <a:gd name="T95" fmla="*/ 44 h 117"/>
                  <a:gd name="T96" fmla="*/ 61 w 252"/>
                  <a:gd name="T97" fmla="*/ 49 h 117"/>
                  <a:gd name="T98" fmla="*/ 54 w 252"/>
                  <a:gd name="T99" fmla="*/ 53 h 117"/>
                  <a:gd name="T100" fmla="*/ 48 w 252"/>
                  <a:gd name="T101" fmla="*/ 58 h 117"/>
                  <a:gd name="T102" fmla="*/ 41 w 252"/>
                  <a:gd name="T103" fmla="*/ 63 h 117"/>
                  <a:gd name="T104" fmla="*/ 34 w 252"/>
                  <a:gd name="T105" fmla="*/ 68 h 117"/>
                  <a:gd name="T106" fmla="*/ 29 w 252"/>
                  <a:gd name="T107" fmla="*/ 74 h 117"/>
                  <a:gd name="T108" fmla="*/ 22 w 252"/>
                  <a:gd name="T109" fmla="*/ 80 h 117"/>
                  <a:gd name="T110" fmla="*/ 16 w 252"/>
                  <a:gd name="T111" fmla="*/ 85 h 117"/>
                  <a:gd name="T112" fmla="*/ 10 w 252"/>
                  <a:gd name="T113" fmla="*/ 92 h 117"/>
                  <a:gd name="T114" fmla="*/ 6 w 252"/>
                  <a:gd name="T115" fmla="*/ 98 h 117"/>
                  <a:gd name="T116" fmla="*/ 0 w 252"/>
                  <a:gd name="T117" fmla="*/ 105 h 117"/>
                  <a:gd name="T118" fmla="*/ 16 w 252"/>
                  <a:gd name="T119" fmla="*/ 11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2" h="117">
                    <a:moveTo>
                      <a:pt x="16" y="116"/>
                    </a:moveTo>
                    <a:lnTo>
                      <a:pt x="16" y="116"/>
                    </a:lnTo>
                    <a:lnTo>
                      <a:pt x="21" y="109"/>
                    </a:lnTo>
                    <a:lnTo>
                      <a:pt x="27" y="104"/>
                    </a:lnTo>
                    <a:lnTo>
                      <a:pt x="31" y="97"/>
                    </a:lnTo>
                    <a:lnTo>
                      <a:pt x="37" y="92"/>
                    </a:lnTo>
                    <a:lnTo>
                      <a:pt x="43" y="87"/>
                    </a:lnTo>
                    <a:lnTo>
                      <a:pt x="48" y="82"/>
                    </a:lnTo>
                    <a:lnTo>
                      <a:pt x="54" y="77"/>
                    </a:lnTo>
                    <a:lnTo>
                      <a:pt x="60" y="73"/>
                    </a:lnTo>
                    <a:lnTo>
                      <a:pt x="66" y="68"/>
                    </a:lnTo>
                    <a:lnTo>
                      <a:pt x="72" y="65"/>
                    </a:lnTo>
                    <a:lnTo>
                      <a:pt x="79" y="60"/>
                    </a:lnTo>
                    <a:lnTo>
                      <a:pt x="86" y="57"/>
                    </a:lnTo>
                    <a:lnTo>
                      <a:pt x="92" y="53"/>
                    </a:lnTo>
                    <a:lnTo>
                      <a:pt x="99" y="51"/>
                    </a:lnTo>
                    <a:lnTo>
                      <a:pt x="106" y="47"/>
                    </a:lnTo>
                    <a:lnTo>
                      <a:pt x="113" y="44"/>
                    </a:lnTo>
                    <a:lnTo>
                      <a:pt x="121" y="42"/>
                    </a:lnTo>
                    <a:lnTo>
                      <a:pt x="127" y="39"/>
                    </a:lnTo>
                    <a:lnTo>
                      <a:pt x="136" y="37"/>
                    </a:lnTo>
                    <a:lnTo>
                      <a:pt x="144" y="35"/>
                    </a:lnTo>
                    <a:lnTo>
                      <a:pt x="151" y="33"/>
                    </a:lnTo>
                    <a:lnTo>
                      <a:pt x="160" y="31"/>
                    </a:lnTo>
                    <a:lnTo>
                      <a:pt x="168" y="29"/>
                    </a:lnTo>
                    <a:lnTo>
                      <a:pt x="177" y="27"/>
                    </a:lnTo>
                    <a:lnTo>
                      <a:pt x="194" y="25"/>
                    </a:lnTo>
                    <a:lnTo>
                      <a:pt x="212" y="22"/>
                    </a:lnTo>
                    <a:lnTo>
                      <a:pt x="232" y="20"/>
                    </a:lnTo>
                    <a:lnTo>
                      <a:pt x="251" y="19"/>
                    </a:lnTo>
                    <a:lnTo>
                      <a:pt x="249" y="0"/>
                    </a:lnTo>
                    <a:lnTo>
                      <a:pt x="229" y="2"/>
                    </a:lnTo>
                    <a:lnTo>
                      <a:pt x="210" y="4"/>
                    </a:lnTo>
                    <a:lnTo>
                      <a:pt x="191" y="6"/>
                    </a:lnTo>
                    <a:lnTo>
                      <a:pt x="173" y="9"/>
                    </a:lnTo>
                    <a:lnTo>
                      <a:pt x="164" y="11"/>
                    </a:lnTo>
                    <a:lnTo>
                      <a:pt x="155" y="12"/>
                    </a:lnTo>
                    <a:lnTo>
                      <a:pt x="146" y="15"/>
                    </a:lnTo>
                    <a:lnTo>
                      <a:pt x="138" y="17"/>
                    </a:lnTo>
                    <a:lnTo>
                      <a:pt x="129" y="19"/>
                    </a:lnTo>
                    <a:lnTo>
                      <a:pt x="122" y="22"/>
                    </a:lnTo>
                    <a:lnTo>
                      <a:pt x="113" y="25"/>
                    </a:lnTo>
                    <a:lnTo>
                      <a:pt x="106" y="27"/>
                    </a:lnTo>
                    <a:lnTo>
                      <a:pt x="98" y="30"/>
                    </a:lnTo>
                    <a:lnTo>
                      <a:pt x="90" y="34"/>
                    </a:lnTo>
                    <a:lnTo>
                      <a:pt x="83" y="37"/>
                    </a:lnTo>
                    <a:lnTo>
                      <a:pt x="75" y="41"/>
                    </a:lnTo>
                    <a:lnTo>
                      <a:pt x="68" y="44"/>
                    </a:lnTo>
                    <a:lnTo>
                      <a:pt x="61" y="49"/>
                    </a:lnTo>
                    <a:lnTo>
                      <a:pt x="54" y="53"/>
                    </a:lnTo>
                    <a:lnTo>
                      <a:pt x="48" y="58"/>
                    </a:lnTo>
                    <a:lnTo>
                      <a:pt x="41" y="63"/>
                    </a:lnTo>
                    <a:lnTo>
                      <a:pt x="34" y="68"/>
                    </a:lnTo>
                    <a:lnTo>
                      <a:pt x="29" y="74"/>
                    </a:lnTo>
                    <a:lnTo>
                      <a:pt x="22" y="80"/>
                    </a:lnTo>
                    <a:lnTo>
                      <a:pt x="16" y="85"/>
                    </a:lnTo>
                    <a:lnTo>
                      <a:pt x="10" y="92"/>
                    </a:lnTo>
                    <a:lnTo>
                      <a:pt x="6" y="98"/>
                    </a:lnTo>
                    <a:lnTo>
                      <a:pt x="0" y="105"/>
                    </a:lnTo>
                    <a:lnTo>
                      <a:pt x="16" y="116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1" name="Freeform 145"/>
              <p:cNvSpPr>
                <a:spLocks/>
              </p:cNvSpPr>
              <p:nvPr/>
            </p:nvSpPr>
            <p:spPr bwMode="auto">
              <a:xfrm>
                <a:off x="2282" y="2752"/>
                <a:ext cx="684" cy="884"/>
              </a:xfrm>
              <a:custGeom>
                <a:avLst/>
                <a:gdLst>
                  <a:gd name="T0" fmla="*/ 17 w 684"/>
                  <a:gd name="T1" fmla="*/ 882 h 884"/>
                  <a:gd name="T2" fmla="*/ 16 w 684"/>
                  <a:gd name="T3" fmla="*/ 883 h 884"/>
                  <a:gd name="T4" fmla="*/ 102 w 684"/>
                  <a:gd name="T5" fmla="*/ 773 h 884"/>
                  <a:gd name="T6" fmla="*/ 185 w 684"/>
                  <a:gd name="T7" fmla="*/ 663 h 884"/>
                  <a:gd name="T8" fmla="*/ 268 w 684"/>
                  <a:gd name="T9" fmla="*/ 555 h 884"/>
                  <a:gd name="T10" fmla="*/ 350 w 684"/>
                  <a:gd name="T11" fmla="*/ 447 h 884"/>
                  <a:gd name="T12" fmla="*/ 432 w 684"/>
                  <a:gd name="T13" fmla="*/ 339 h 884"/>
                  <a:gd name="T14" fmla="*/ 515 w 684"/>
                  <a:gd name="T15" fmla="*/ 231 h 884"/>
                  <a:gd name="T16" fmla="*/ 598 w 684"/>
                  <a:gd name="T17" fmla="*/ 121 h 884"/>
                  <a:gd name="T18" fmla="*/ 683 w 684"/>
                  <a:gd name="T19" fmla="*/ 11 h 884"/>
                  <a:gd name="T20" fmla="*/ 667 w 684"/>
                  <a:gd name="T21" fmla="*/ 0 h 884"/>
                  <a:gd name="T22" fmla="*/ 582 w 684"/>
                  <a:gd name="T23" fmla="*/ 110 h 884"/>
                  <a:gd name="T24" fmla="*/ 499 w 684"/>
                  <a:gd name="T25" fmla="*/ 220 h 884"/>
                  <a:gd name="T26" fmla="*/ 415 w 684"/>
                  <a:gd name="T27" fmla="*/ 328 h 884"/>
                  <a:gd name="T28" fmla="*/ 333 w 684"/>
                  <a:gd name="T29" fmla="*/ 436 h 884"/>
                  <a:gd name="T30" fmla="*/ 252 w 684"/>
                  <a:gd name="T31" fmla="*/ 544 h 884"/>
                  <a:gd name="T32" fmla="*/ 169 w 684"/>
                  <a:gd name="T33" fmla="*/ 653 h 884"/>
                  <a:gd name="T34" fmla="*/ 85 w 684"/>
                  <a:gd name="T35" fmla="*/ 762 h 884"/>
                  <a:gd name="T36" fmla="*/ 0 w 684"/>
                  <a:gd name="T37" fmla="*/ 872 h 884"/>
                  <a:gd name="T38" fmla="*/ 17 w 684"/>
                  <a:gd name="T39" fmla="*/ 882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4" h="884">
                    <a:moveTo>
                      <a:pt x="17" y="882"/>
                    </a:moveTo>
                    <a:lnTo>
                      <a:pt x="16" y="883"/>
                    </a:lnTo>
                    <a:lnTo>
                      <a:pt x="102" y="773"/>
                    </a:lnTo>
                    <a:lnTo>
                      <a:pt x="185" y="663"/>
                    </a:lnTo>
                    <a:lnTo>
                      <a:pt x="268" y="555"/>
                    </a:lnTo>
                    <a:lnTo>
                      <a:pt x="350" y="447"/>
                    </a:lnTo>
                    <a:lnTo>
                      <a:pt x="432" y="339"/>
                    </a:lnTo>
                    <a:lnTo>
                      <a:pt x="515" y="231"/>
                    </a:lnTo>
                    <a:lnTo>
                      <a:pt x="598" y="121"/>
                    </a:lnTo>
                    <a:lnTo>
                      <a:pt x="683" y="11"/>
                    </a:lnTo>
                    <a:lnTo>
                      <a:pt x="667" y="0"/>
                    </a:lnTo>
                    <a:lnTo>
                      <a:pt x="582" y="110"/>
                    </a:lnTo>
                    <a:lnTo>
                      <a:pt x="499" y="220"/>
                    </a:lnTo>
                    <a:lnTo>
                      <a:pt x="415" y="328"/>
                    </a:lnTo>
                    <a:lnTo>
                      <a:pt x="333" y="436"/>
                    </a:lnTo>
                    <a:lnTo>
                      <a:pt x="252" y="544"/>
                    </a:lnTo>
                    <a:lnTo>
                      <a:pt x="169" y="653"/>
                    </a:lnTo>
                    <a:lnTo>
                      <a:pt x="85" y="762"/>
                    </a:lnTo>
                    <a:lnTo>
                      <a:pt x="0" y="872"/>
                    </a:lnTo>
                    <a:lnTo>
                      <a:pt x="17" y="882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2" name="Freeform 146"/>
              <p:cNvSpPr>
                <a:spLocks/>
              </p:cNvSpPr>
              <p:nvPr/>
            </p:nvSpPr>
            <p:spPr bwMode="auto">
              <a:xfrm>
                <a:off x="2049" y="3624"/>
                <a:ext cx="251" cy="114"/>
              </a:xfrm>
              <a:custGeom>
                <a:avLst/>
                <a:gdLst>
                  <a:gd name="T0" fmla="*/ 1 w 251"/>
                  <a:gd name="T1" fmla="*/ 113 h 114"/>
                  <a:gd name="T2" fmla="*/ 22 w 251"/>
                  <a:gd name="T3" fmla="*/ 112 h 114"/>
                  <a:gd name="T4" fmla="*/ 43 w 251"/>
                  <a:gd name="T5" fmla="*/ 111 h 114"/>
                  <a:gd name="T6" fmla="*/ 53 w 251"/>
                  <a:gd name="T7" fmla="*/ 110 h 114"/>
                  <a:gd name="T8" fmla="*/ 63 w 251"/>
                  <a:gd name="T9" fmla="*/ 110 h 114"/>
                  <a:gd name="T10" fmla="*/ 72 w 251"/>
                  <a:gd name="T11" fmla="*/ 108 h 114"/>
                  <a:gd name="T12" fmla="*/ 81 w 251"/>
                  <a:gd name="T13" fmla="*/ 107 h 114"/>
                  <a:gd name="T14" fmla="*/ 91 w 251"/>
                  <a:gd name="T15" fmla="*/ 105 h 114"/>
                  <a:gd name="T16" fmla="*/ 99 w 251"/>
                  <a:gd name="T17" fmla="*/ 104 h 114"/>
                  <a:gd name="T18" fmla="*/ 108 w 251"/>
                  <a:gd name="T19" fmla="*/ 102 h 114"/>
                  <a:gd name="T20" fmla="*/ 117 w 251"/>
                  <a:gd name="T21" fmla="*/ 101 h 114"/>
                  <a:gd name="T22" fmla="*/ 126 w 251"/>
                  <a:gd name="T23" fmla="*/ 98 h 114"/>
                  <a:gd name="T24" fmla="*/ 134 w 251"/>
                  <a:gd name="T25" fmla="*/ 95 h 114"/>
                  <a:gd name="T26" fmla="*/ 142 w 251"/>
                  <a:gd name="T27" fmla="*/ 93 h 114"/>
                  <a:gd name="T28" fmla="*/ 150 w 251"/>
                  <a:gd name="T29" fmla="*/ 90 h 114"/>
                  <a:gd name="T30" fmla="*/ 157 w 251"/>
                  <a:gd name="T31" fmla="*/ 87 h 114"/>
                  <a:gd name="T32" fmla="*/ 165 w 251"/>
                  <a:gd name="T33" fmla="*/ 84 h 114"/>
                  <a:gd name="T34" fmla="*/ 171 w 251"/>
                  <a:gd name="T35" fmla="*/ 80 h 114"/>
                  <a:gd name="T36" fmla="*/ 179 w 251"/>
                  <a:gd name="T37" fmla="*/ 77 h 114"/>
                  <a:gd name="T38" fmla="*/ 186 w 251"/>
                  <a:gd name="T39" fmla="*/ 73 h 114"/>
                  <a:gd name="T40" fmla="*/ 193 w 251"/>
                  <a:gd name="T41" fmla="*/ 69 h 114"/>
                  <a:gd name="T42" fmla="*/ 199 w 251"/>
                  <a:gd name="T43" fmla="*/ 64 h 114"/>
                  <a:gd name="T44" fmla="*/ 206 w 251"/>
                  <a:gd name="T45" fmla="*/ 60 h 114"/>
                  <a:gd name="T46" fmla="*/ 212 w 251"/>
                  <a:gd name="T47" fmla="*/ 53 h 114"/>
                  <a:gd name="T48" fmla="*/ 218 w 251"/>
                  <a:gd name="T49" fmla="*/ 48 h 114"/>
                  <a:gd name="T50" fmla="*/ 224 w 251"/>
                  <a:gd name="T51" fmla="*/ 43 h 114"/>
                  <a:gd name="T52" fmla="*/ 229 w 251"/>
                  <a:gd name="T53" fmla="*/ 37 h 114"/>
                  <a:gd name="T54" fmla="*/ 235 w 251"/>
                  <a:gd name="T55" fmla="*/ 30 h 114"/>
                  <a:gd name="T56" fmla="*/ 240 w 251"/>
                  <a:gd name="T57" fmla="*/ 24 h 114"/>
                  <a:gd name="T58" fmla="*/ 245 w 251"/>
                  <a:gd name="T59" fmla="*/ 17 h 114"/>
                  <a:gd name="T60" fmla="*/ 250 w 251"/>
                  <a:gd name="T61" fmla="*/ 10 h 114"/>
                  <a:gd name="T62" fmla="*/ 233 w 251"/>
                  <a:gd name="T63" fmla="*/ 0 h 114"/>
                  <a:gd name="T64" fmla="*/ 228 w 251"/>
                  <a:gd name="T65" fmla="*/ 6 h 114"/>
                  <a:gd name="T66" fmla="*/ 224 w 251"/>
                  <a:gd name="T67" fmla="*/ 12 h 114"/>
                  <a:gd name="T68" fmla="*/ 219 w 251"/>
                  <a:gd name="T69" fmla="*/ 19 h 114"/>
                  <a:gd name="T70" fmla="*/ 214 w 251"/>
                  <a:gd name="T71" fmla="*/ 25 h 114"/>
                  <a:gd name="T72" fmla="*/ 209 w 251"/>
                  <a:gd name="T73" fmla="*/ 30 h 114"/>
                  <a:gd name="T74" fmla="*/ 204 w 251"/>
                  <a:gd name="T75" fmla="*/ 36 h 114"/>
                  <a:gd name="T76" fmla="*/ 198 w 251"/>
                  <a:gd name="T77" fmla="*/ 40 h 114"/>
                  <a:gd name="T78" fmla="*/ 193 w 251"/>
                  <a:gd name="T79" fmla="*/ 45 h 114"/>
                  <a:gd name="T80" fmla="*/ 188 w 251"/>
                  <a:gd name="T81" fmla="*/ 49 h 114"/>
                  <a:gd name="T82" fmla="*/ 182 w 251"/>
                  <a:gd name="T83" fmla="*/ 53 h 114"/>
                  <a:gd name="T84" fmla="*/ 175 w 251"/>
                  <a:gd name="T85" fmla="*/ 57 h 114"/>
                  <a:gd name="T86" fmla="*/ 169 w 251"/>
                  <a:gd name="T87" fmla="*/ 61 h 114"/>
                  <a:gd name="T88" fmla="*/ 163 w 251"/>
                  <a:gd name="T89" fmla="*/ 64 h 114"/>
                  <a:gd name="T90" fmla="*/ 156 w 251"/>
                  <a:gd name="T91" fmla="*/ 67 h 114"/>
                  <a:gd name="T92" fmla="*/ 150 w 251"/>
                  <a:gd name="T93" fmla="*/ 70 h 114"/>
                  <a:gd name="T94" fmla="*/ 142 w 251"/>
                  <a:gd name="T95" fmla="*/ 73 h 114"/>
                  <a:gd name="T96" fmla="*/ 135 w 251"/>
                  <a:gd name="T97" fmla="*/ 76 h 114"/>
                  <a:gd name="T98" fmla="*/ 128 w 251"/>
                  <a:gd name="T99" fmla="*/ 77 h 114"/>
                  <a:gd name="T100" fmla="*/ 120 w 251"/>
                  <a:gd name="T101" fmla="*/ 80 h 114"/>
                  <a:gd name="T102" fmla="*/ 112 w 251"/>
                  <a:gd name="T103" fmla="*/ 82 h 114"/>
                  <a:gd name="T104" fmla="*/ 104 w 251"/>
                  <a:gd name="T105" fmla="*/ 84 h 114"/>
                  <a:gd name="T106" fmla="*/ 96 w 251"/>
                  <a:gd name="T107" fmla="*/ 85 h 114"/>
                  <a:gd name="T108" fmla="*/ 87 w 251"/>
                  <a:gd name="T109" fmla="*/ 86 h 114"/>
                  <a:gd name="T110" fmla="*/ 79 w 251"/>
                  <a:gd name="T111" fmla="*/ 88 h 114"/>
                  <a:gd name="T112" fmla="*/ 69 w 251"/>
                  <a:gd name="T113" fmla="*/ 89 h 114"/>
                  <a:gd name="T114" fmla="*/ 61 w 251"/>
                  <a:gd name="T115" fmla="*/ 90 h 114"/>
                  <a:gd name="T116" fmla="*/ 51 w 251"/>
                  <a:gd name="T117" fmla="*/ 92 h 114"/>
                  <a:gd name="T118" fmla="*/ 42 w 251"/>
                  <a:gd name="T119" fmla="*/ 92 h 114"/>
                  <a:gd name="T120" fmla="*/ 21 w 251"/>
                  <a:gd name="T121" fmla="*/ 94 h 114"/>
                  <a:gd name="T122" fmla="*/ 0 w 251"/>
                  <a:gd name="T123" fmla="*/ 94 h 114"/>
                  <a:gd name="T124" fmla="*/ 1 w 251"/>
                  <a:gd name="T125" fmla="*/ 11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1" h="114">
                    <a:moveTo>
                      <a:pt x="1" y="113"/>
                    </a:moveTo>
                    <a:lnTo>
                      <a:pt x="22" y="112"/>
                    </a:lnTo>
                    <a:lnTo>
                      <a:pt x="43" y="111"/>
                    </a:lnTo>
                    <a:lnTo>
                      <a:pt x="53" y="110"/>
                    </a:lnTo>
                    <a:lnTo>
                      <a:pt x="63" y="110"/>
                    </a:lnTo>
                    <a:lnTo>
                      <a:pt x="72" y="108"/>
                    </a:lnTo>
                    <a:lnTo>
                      <a:pt x="81" y="107"/>
                    </a:lnTo>
                    <a:lnTo>
                      <a:pt x="91" y="105"/>
                    </a:lnTo>
                    <a:lnTo>
                      <a:pt x="99" y="104"/>
                    </a:lnTo>
                    <a:lnTo>
                      <a:pt x="108" y="102"/>
                    </a:lnTo>
                    <a:lnTo>
                      <a:pt x="117" y="101"/>
                    </a:lnTo>
                    <a:lnTo>
                      <a:pt x="126" y="98"/>
                    </a:lnTo>
                    <a:lnTo>
                      <a:pt x="134" y="95"/>
                    </a:lnTo>
                    <a:lnTo>
                      <a:pt x="142" y="93"/>
                    </a:lnTo>
                    <a:lnTo>
                      <a:pt x="150" y="90"/>
                    </a:lnTo>
                    <a:lnTo>
                      <a:pt x="157" y="87"/>
                    </a:lnTo>
                    <a:lnTo>
                      <a:pt x="165" y="84"/>
                    </a:lnTo>
                    <a:lnTo>
                      <a:pt x="171" y="80"/>
                    </a:lnTo>
                    <a:lnTo>
                      <a:pt x="179" y="77"/>
                    </a:lnTo>
                    <a:lnTo>
                      <a:pt x="186" y="73"/>
                    </a:lnTo>
                    <a:lnTo>
                      <a:pt x="193" y="69"/>
                    </a:lnTo>
                    <a:lnTo>
                      <a:pt x="199" y="64"/>
                    </a:lnTo>
                    <a:lnTo>
                      <a:pt x="206" y="60"/>
                    </a:lnTo>
                    <a:lnTo>
                      <a:pt x="212" y="53"/>
                    </a:lnTo>
                    <a:lnTo>
                      <a:pt x="218" y="48"/>
                    </a:lnTo>
                    <a:lnTo>
                      <a:pt x="224" y="43"/>
                    </a:lnTo>
                    <a:lnTo>
                      <a:pt x="229" y="37"/>
                    </a:lnTo>
                    <a:lnTo>
                      <a:pt x="235" y="30"/>
                    </a:lnTo>
                    <a:lnTo>
                      <a:pt x="240" y="24"/>
                    </a:lnTo>
                    <a:lnTo>
                      <a:pt x="245" y="17"/>
                    </a:lnTo>
                    <a:lnTo>
                      <a:pt x="250" y="10"/>
                    </a:lnTo>
                    <a:lnTo>
                      <a:pt x="233" y="0"/>
                    </a:lnTo>
                    <a:lnTo>
                      <a:pt x="228" y="6"/>
                    </a:lnTo>
                    <a:lnTo>
                      <a:pt x="224" y="12"/>
                    </a:lnTo>
                    <a:lnTo>
                      <a:pt x="219" y="19"/>
                    </a:lnTo>
                    <a:lnTo>
                      <a:pt x="214" y="25"/>
                    </a:lnTo>
                    <a:lnTo>
                      <a:pt x="209" y="30"/>
                    </a:lnTo>
                    <a:lnTo>
                      <a:pt x="204" y="36"/>
                    </a:lnTo>
                    <a:lnTo>
                      <a:pt x="198" y="40"/>
                    </a:lnTo>
                    <a:lnTo>
                      <a:pt x="193" y="45"/>
                    </a:lnTo>
                    <a:lnTo>
                      <a:pt x="188" y="49"/>
                    </a:lnTo>
                    <a:lnTo>
                      <a:pt x="182" y="53"/>
                    </a:lnTo>
                    <a:lnTo>
                      <a:pt x="175" y="57"/>
                    </a:lnTo>
                    <a:lnTo>
                      <a:pt x="169" y="61"/>
                    </a:lnTo>
                    <a:lnTo>
                      <a:pt x="163" y="64"/>
                    </a:lnTo>
                    <a:lnTo>
                      <a:pt x="156" y="67"/>
                    </a:lnTo>
                    <a:lnTo>
                      <a:pt x="150" y="70"/>
                    </a:lnTo>
                    <a:lnTo>
                      <a:pt x="142" y="73"/>
                    </a:lnTo>
                    <a:lnTo>
                      <a:pt x="135" y="76"/>
                    </a:lnTo>
                    <a:lnTo>
                      <a:pt x="128" y="77"/>
                    </a:lnTo>
                    <a:lnTo>
                      <a:pt x="120" y="80"/>
                    </a:lnTo>
                    <a:lnTo>
                      <a:pt x="112" y="82"/>
                    </a:lnTo>
                    <a:lnTo>
                      <a:pt x="104" y="84"/>
                    </a:lnTo>
                    <a:lnTo>
                      <a:pt x="96" y="85"/>
                    </a:lnTo>
                    <a:lnTo>
                      <a:pt x="87" y="86"/>
                    </a:lnTo>
                    <a:lnTo>
                      <a:pt x="79" y="88"/>
                    </a:lnTo>
                    <a:lnTo>
                      <a:pt x="69" y="89"/>
                    </a:lnTo>
                    <a:lnTo>
                      <a:pt x="61" y="90"/>
                    </a:lnTo>
                    <a:lnTo>
                      <a:pt x="51" y="92"/>
                    </a:lnTo>
                    <a:lnTo>
                      <a:pt x="42" y="92"/>
                    </a:lnTo>
                    <a:lnTo>
                      <a:pt x="21" y="94"/>
                    </a:lnTo>
                    <a:lnTo>
                      <a:pt x="0" y="94"/>
                    </a:lnTo>
                    <a:lnTo>
                      <a:pt x="1" y="113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3" name="Freeform 147"/>
              <p:cNvSpPr>
                <a:spLocks/>
              </p:cNvSpPr>
              <p:nvPr/>
            </p:nvSpPr>
            <p:spPr bwMode="auto">
              <a:xfrm>
                <a:off x="499" y="3054"/>
                <a:ext cx="122" cy="113"/>
              </a:xfrm>
              <a:custGeom>
                <a:avLst/>
                <a:gdLst>
                  <a:gd name="T0" fmla="*/ 121 w 122"/>
                  <a:gd name="T1" fmla="*/ 16 h 113"/>
                  <a:gd name="T2" fmla="*/ 105 w 122"/>
                  <a:gd name="T3" fmla="*/ 0 h 113"/>
                  <a:gd name="T4" fmla="*/ 0 w 122"/>
                  <a:gd name="T5" fmla="*/ 97 h 113"/>
                  <a:gd name="T6" fmla="*/ 16 w 122"/>
                  <a:gd name="T7" fmla="*/ 112 h 113"/>
                  <a:gd name="T8" fmla="*/ 121 w 122"/>
                  <a:gd name="T9" fmla="*/ 1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13">
                    <a:moveTo>
                      <a:pt x="121" y="16"/>
                    </a:moveTo>
                    <a:lnTo>
                      <a:pt x="105" y="0"/>
                    </a:lnTo>
                    <a:lnTo>
                      <a:pt x="0" y="97"/>
                    </a:lnTo>
                    <a:lnTo>
                      <a:pt x="16" y="112"/>
                    </a:lnTo>
                    <a:lnTo>
                      <a:pt x="121" y="16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4" name="Freeform 148"/>
              <p:cNvSpPr>
                <a:spLocks/>
              </p:cNvSpPr>
              <p:nvPr/>
            </p:nvSpPr>
            <p:spPr bwMode="auto">
              <a:xfrm>
                <a:off x="603" y="2969"/>
                <a:ext cx="437" cy="100"/>
              </a:xfrm>
              <a:custGeom>
                <a:avLst/>
                <a:gdLst>
                  <a:gd name="T0" fmla="*/ 430 w 437"/>
                  <a:gd name="T1" fmla="*/ 79 h 100"/>
                  <a:gd name="T2" fmla="*/ 412 w 437"/>
                  <a:gd name="T3" fmla="*/ 64 h 100"/>
                  <a:gd name="T4" fmla="*/ 394 w 437"/>
                  <a:gd name="T5" fmla="*/ 50 h 100"/>
                  <a:gd name="T6" fmla="*/ 374 w 437"/>
                  <a:gd name="T7" fmla="*/ 40 h 100"/>
                  <a:gd name="T8" fmla="*/ 355 w 437"/>
                  <a:gd name="T9" fmla="*/ 29 h 100"/>
                  <a:gd name="T10" fmla="*/ 334 w 437"/>
                  <a:gd name="T11" fmla="*/ 20 h 100"/>
                  <a:gd name="T12" fmla="*/ 313 w 437"/>
                  <a:gd name="T13" fmla="*/ 13 h 100"/>
                  <a:gd name="T14" fmla="*/ 291 w 437"/>
                  <a:gd name="T15" fmla="*/ 8 h 100"/>
                  <a:gd name="T16" fmla="*/ 269 w 437"/>
                  <a:gd name="T17" fmla="*/ 4 h 100"/>
                  <a:gd name="T18" fmla="*/ 248 w 437"/>
                  <a:gd name="T19" fmla="*/ 1 h 100"/>
                  <a:gd name="T20" fmla="*/ 226 w 437"/>
                  <a:gd name="T21" fmla="*/ 0 h 100"/>
                  <a:gd name="T22" fmla="*/ 204 w 437"/>
                  <a:gd name="T23" fmla="*/ 0 h 100"/>
                  <a:gd name="T24" fmla="*/ 181 w 437"/>
                  <a:gd name="T25" fmla="*/ 2 h 100"/>
                  <a:gd name="T26" fmla="*/ 159 w 437"/>
                  <a:gd name="T27" fmla="*/ 5 h 100"/>
                  <a:gd name="T28" fmla="*/ 137 w 437"/>
                  <a:gd name="T29" fmla="*/ 10 h 100"/>
                  <a:gd name="T30" fmla="*/ 116 w 437"/>
                  <a:gd name="T31" fmla="*/ 16 h 100"/>
                  <a:gd name="T32" fmla="*/ 95 w 437"/>
                  <a:gd name="T33" fmla="*/ 24 h 100"/>
                  <a:gd name="T34" fmla="*/ 74 w 437"/>
                  <a:gd name="T35" fmla="*/ 33 h 100"/>
                  <a:gd name="T36" fmla="*/ 54 w 437"/>
                  <a:gd name="T37" fmla="*/ 43 h 100"/>
                  <a:gd name="T38" fmla="*/ 36 w 437"/>
                  <a:gd name="T39" fmla="*/ 55 h 100"/>
                  <a:gd name="T40" fmla="*/ 17 w 437"/>
                  <a:gd name="T41" fmla="*/ 69 h 100"/>
                  <a:gd name="T42" fmla="*/ 0 w 437"/>
                  <a:gd name="T43" fmla="*/ 83 h 100"/>
                  <a:gd name="T44" fmla="*/ 28 w 437"/>
                  <a:gd name="T45" fmla="*/ 89 h 100"/>
                  <a:gd name="T46" fmla="*/ 44 w 437"/>
                  <a:gd name="T47" fmla="*/ 77 h 100"/>
                  <a:gd name="T48" fmla="*/ 61 w 437"/>
                  <a:gd name="T49" fmla="*/ 65 h 100"/>
                  <a:gd name="T50" fmla="*/ 79 w 437"/>
                  <a:gd name="T51" fmla="*/ 55 h 100"/>
                  <a:gd name="T52" fmla="*/ 98 w 437"/>
                  <a:gd name="T53" fmla="*/ 46 h 100"/>
                  <a:gd name="T54" fmla="*/ 117 w 437"/>
                  <a:gd name="T55" fmla="*/ 39 h 100"/>
                  <a:gd name="T56" fmla="*/ 137 w 437"/>
                  <a:gd name="T57" fmla="*/ 33 h 100"/>
                  <a:gd name="T58" fmla="*/ 157 w 437"/>
                  <a:gd name="T59" fmla="*/ 27 h 100"/>
                  <a:gd name="T60" fmla="*/ 177 w 437"/>
                  <a:gd name="T61" fmla="*/ 25 h 100"/>
                  <a:gd name="T62" fmla="*/ 198 w 437"/>
                  <a:gd name="T63" fmla="*/ 22 h 100"/>
                  <a:gd name="T64" fmla="*/ 218 w 437"/>
                  <a:gd name="T65" fmla="*/ 21 h 100"/>
                  <a:gd name="T66" fmla="*/ 238 w 437"/>
                  <a:gd name="T67" fmla="*/ 22 h 100"/>
                  <a:gd name="T68" fmla="*/ 259 w 437"/>
                  <a:gd name="T69" fmla="*/ 25 h 100"/>
                  <a:gd name="T70" fmla="*/ 279 w 437"/>
                  <a:gd name="T71" fmla="*/ 27 h 100"/>
                  <a:gd name="T72" fmla="*/ 299 w 437"/>
                  <a:gd name="T73" fmla="*/ 33 h 100"/>
                  <a:gd name="T74" fmla="*/ 319 w 437"/>
                  <a:gd name="T75" fmla="*/ 39 h 100"/>
                  <a:gd name="T76" fmla="*/ 338 w 437"/>
                  <a:gd name="T77" fmla="*/ 46 h 100"/>
                  <a:gd name="T78" fmla="*/ 357 w 437"/>
                  <a:gd name="T79" fmla="*/ 55 h 100"/>
                  <a:gd name="T80" fmla="*/ 375 w 437"/>
                  <a:gd name="T81" fmla="*/ 65 h 100"/>
                  <a:gd name="T82" fmla="*/ 392 w 437"/>
                  <a:gd name="T83" fmla="*/ 77 h 100"/>
                  <a:gd name="T84" fmla="*/ 408 w 437"/>
                  <a:gd name="T85" fmla="*/ 89 h 100"/>
                  <a:gd name="T86" fmla="*/ 436 w 437"/>
                  <a:gd name="T87" fmla="*/ 8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37" h="100">
                    <a:moveTo>
                      <a:pt x="436" y="83"/>
                    </a:moveTo>
                    <a:lnTo>
                      <a:pt x="436" y="83"/>
                    </a:lnTo>
                    <a:lnTo>
                      <a:pt x="430" y="79"/>
                    </a:lnTo>
                    <a:lnTo>
                      <a:pt x="425" y="73"/>
                    </a:lnTo>
                    <a:lnTo>
                      <a:pt x="419" y="69"/>
                    </a:lnTo>
                    <a:lnTo>
                      <a:pt x="412" y="64"/>
                    </a:lnTo>
                    <a:lnTo>
                      <a:pt x="407" y="59"/>
                    </a:lnTo>
                    <a:lnTo>
                      <a:pt x="401" y="55"/>
                    </a:lnTo>
                    <a:lnTo>
                      <a:pt x="394" y="50"/>
                    </a:lnTo>
                    <a:lnTo>
                      <a:pt x="387" y="47"/>
                    </a:lnTo>
                    <a:lnTo>
                      <a:pt x="381" y="43"/>
                    </a:lnTo>
                    <a:lnTo>
                      <a:pt x="374" y="40"/>
                    </a:lnTo>
                    <a:lnTo>
                      <a:pt x="368" y="36"/>
                    </a:lnTo>
                    <a:lnTo>
                      <a:pt x="362" y="33"/>
                    </a:lnTo>
                    <a:lnTo>
                      <a:pt x="355" y="29"/>
                    </a:lnTo>
                    <a:lnTo>
                      <a:pt x="348" y="27"/>
                    </a:lnTo>
                    <a:lnTo>
                      <a:pt x="341" y="24"/>
                    </a:lnTo>
                    <a:lnTo>
                      <a:pt x="334" y="20"/>
                    </a:lnTo>
                    <a:lnTo>
                      <a:pt x="327" y="18"/>
                    </a:lnTo>
                    <a:lnTo>
                      <a:pt x="320" y="16"/>
                    </a:lnTo>
                    <a:lnTo>
                      <a:pt x="313" y="13"/>
                    </a:lnTo>
                    <a:lnTo>
                      <a:pt x="306" y="12"/>
                    </a:lnTo>
                    <a:lnTo>
                      <a:pt x="298" y="10"/>
                    </a:lnTo>
                    <a:lnTo>
                      <a:pt x="291" y="8"/>
                    </a:lnTo>
                    <a:lnTo>
                      <a:pt x="284" y="6"/>
                    </a:lnTo>
                    <a:lnTo>
                      <a:pt x="277" y="5"/>
                    </a:lnTo>
                    <a:lnTo>
                      <a:pt x="269" y="4"/>
                    </a:lnTo>
                    <a:lnTo>
                      <a:pt x="263" y="3"/>
                    </a:lnTo>
                    <a:lnTo>
                      <a:pt x="255" y="2"/>
                    </a:lnTo>
                    <a:lnTo>
                      <a:pt x="248" y="1"/>
                    </a:lnTo>
                    <a:lnTo>
                      <a:pt x="240" y="1"/>
                    </a:lnTo>
                    <a:lnTo>
                      <a:pt x="232" y="0"/>
                    </a:lnTo>
                    <a:lnTo>
                      <a:pt x="226" y="0"/>
                    </a:lnTo>
                    <a:lnTo>
                      <a:pt x="218" y="0"/>
                    </a:lnTo>
                    <a:lnTo>
                      <a:pt x="210" y="0"/>
                    </a:lnTo>
                    <a:lnTo>
                      <a:pt x="204" y="0"/>
                    </a:lnTo>
                    <a:lnTo>
                      <a:pt x="196" y="1"/>
                    </a:lnTo>
                    <a:lnTo>
                      <a:pt x="189" y="1"/>
                    </a:lnTo>
                    <a:lnTo>
                      <a:pt x="181" y="2"/>
                    </a:lnTo>
                    <a:lnTo>
                      <a:pt x="174" y="3"/>
                    </a:lnTo>
                    <a:lnTo>
                      <a:pt x="167" y="4"/>
                    </a:lnTo>
                    <a:lnTo>
                      <a:pt x="159" y="5"/>
                    </a:lnTo>
                    <a:lnTo>
                      <a:pt x="152" y="6"/>
                    </a:lnTo>
                    <a:lnTo>
                      <a:pt x="145" y="8"/>
                    </a:lnTo>
                    <a:lnTo>
                      <a:pt x="137" y="10"/>
                    </a:lnTo>
                    <a:lnTo>
                      <a:pt x="130" y="12"/>
                    </a:lnTo>
                    <a:lnTo>
                      <a:pt x="123" y="13"/>
                    </a:lnTo>
                    <a:lnTo>
                      <a:pt x="116" y="16"/>
                    </a:lnTo>
                    <a:lnTo>
                      <a:pt x="109" y="18"/>
                    </a:lnTo>
                    <a:lnTo>
                      <a:pt x="102" y="20"/>
                    </a:lnTo>
                    <a:lnTo>
                      <a:pt x="95" y="24"/>
                    </a:lnTo>
                    <a:lnTo>
                      <a:pt x="89" y="27"/>
                    </a:lnTo>
                    <a:lnTo>
                      <a:pt x="82" y="29"/>
                    </a:lnTo>
                    <a:lnTo>
                      <a:pt x="74" y="33"/>
                    </a:lnTo>
                    <a:lnTo>
                      <a:pt x="69" y="36"/>
                    </a:lnTo>
                    <a:lnTo>
                      <a:pt x="61" y="40"/>
                    </a:lnTo>
                    <a:lnTo>
                      <a:pt x="54" y="43"/>
                    </a:lnTo>
                    <a:lnTo>
                      <a:pt x="49" y="47"/>
                    </a:lnTo>
                    <a:lnTo>
                      <a:pt x="42" y="50"/>
                    </a:lnTo>
                    <a:lnTo>
                      <a:pt x="36" y="55"/>
                    </a:lnTo>
                    <a:lnTo>
                      <a:pt x="30" y="59"/>
                    </a:lnTo>
                    <a:lnTo>
                      <a:pt x="24" y="64"/>
                    </a:lnTo>
                    <a:lnTo>
                      <a:pt x="17" y="69"/>
                    </a:lnTo>
                    <a:lnTo>
                      <a:pt x="11" y="73"/>
                    </a:lnTo>
                    <a:lnTo>
                      <a:pt x="6" y="79"/>
                    </a:lnTo>
                    <a:lnTo>
                      <a:pt x="0" y="83"/>
                    </a:lnTo>
                    <a:lnTo>
                      <a:pt x="16" y="99"/>
                    </a:lnTo>
                    <a:lnTo>
                      <a:pt x="22" y="94"/>
                    </a:lnTo>
                    <a:lnTo>
                      <a:pt x="28" y="89"/>
                    </a:lnTo>
                    <a:lnTo>
                      <a:pt x="32" y="85"/>
                    </a:lnTo>
                    <a:lnTo>
                      <a:pt x="38" y="81"/>
                    </a:lnTo>
                    <a:lnTo>
                      <a:pt x="44" y="77"/>
                    </a:lnTo>
                    <a:lnTo>
                      <a:pt x="50" y="73"/>
                    </a:lnTo>
                    <a:lnTo>
                      <a:pt x="55" y="69"/>
                    </a:lnTo>
                    <a:lnTo>
                      <a:pt x="61" y="65"/>
                    </a:lnTo>
                    <a:lnTo>
                      <a:pt x="68" y="62"/>
                    </a:lnTo>
                    <a:lnTo>
                      <a:pt x="73" y="58"/>
                    </a:lnTo>
                    <a:lnTo>
                      <a:pt x="79" y="55"/>
                    </a:lnTo>
                    <a:lnTo>
                      <a:pt x="86" y="51"/>
                    </a:lnTo>
                    <a:lnTo>
                      <a:pt x="91" y="49"/>
                    </a:lnTo>
                    <a:lnTo>
                      <a:pt x="98" y="46"/>
                    </a:lnTo>
                    <a:lnTo>
                      <a:pt x="105" y="43"/>
                    </a:lnTo>
                    <a:lnTo>
                      <a:pt x="110" y="41"/>
                    </a:lnTo>
                    <a:lnTo>
                      <a:pt x="117" y="39"/>
                    </a:lnTo>
                    <a:lnTo>
                      <a:pt x="124" y="36"/>
                    </a:lnTo>
                    <a:lnTo>
                      <a:pt x="130" y="35"/>
                    </a:lnTo>
                    <a:lnTo>
                      <a:pt x="137" y="33"/>
                    </a:lnTo>
                    <a:lnTo>
                      <a:pt x="144" y="31"/>
                    </a:lnTo>
                    <a:lnTo>
                      <a:pt x="150" y="29"/>
                    </a:lnTo>
                    <a:lnTo>
                      <a:pt x="157" y="27"/>
                    </a:lnTo>
                    <a:lnTo>
                      <a:pt x="164" y="27"/>
                    </a:lnTo>
                    <a:lnTo>
                      <a:pt x="170" y="26"/>
                    </a:lnTo>
                    <a:lnTo>
                      <a:pt x="177" y="25"/>
                    </a:lnTo>
                    <a:lnTo>
                      <a:pt x="184" y="24"/>
                    </a:lnTo>
                    <a:lnTo>
                      <a:pt x="191" y="23"/>
                    </a:lnTo>
                    <a:lnTo>
                      <a:pt x="198" y="22"/>
                    </a:lnTo>
                    <a:lnTo>
                      <a:pt x="205" y="22"/>
                    </a:lnTo>
                    <a:lnTo>
                      <a:pt x="211" y="21"/>
                    </a:lnTo>
                    <a:lnTo>
                      <a:pt x="218" y="21"/>
                    </a:lnTo>
                    <a:lnTo>
                      <a:pt x="225" y="21"/>
                    </a:lnTo>
                    <a:lnTo>
                      <a:pt x="231" y="22"/>
                    </a:lnTo>
                    <a:lnTo>
                      <a:pt x="238" y="22"/>
                    </a:lnTo>
                    <a:lnTo>
                      <a:pt x="246" y="23"/>
                    </a:lnTo>
                    <a:lnTo>
                      <a:pt x="252" y="24"/>
                    </a:lnTo>
                    <a:lnTo>
                      <a:pt x="259" y="25"/>
                    </a:lnTo>
                    <a:lnTo>
                      <a:pt x="266" y="26"/>
                    </a:lnTo>
                    <a:lnTo>
                      <a:pt x="272" y="27"/>
                    </a:lnTo>
                    <a:lnTo>
                      <a:pt x="279" y="27"/>
                    </a:lnTo>
                    <a:lnTo>
                      <a:pt x="286" y="29"/>
                    </a:lnTo>
                    <a:lnTo>
                      <a:pt x="292" y="31"/>
                    </a:lnTo>
                    <a:lnTo>
                      <a:pt x="299" y="33"/>
                    </a:lnTo>
                    <a:lnTo>
                      <a:pt x="306" y="35"/>
                    </a:lnTo>
                    <a:lnTo>
                      <a:pt x="312" y="36"/>
                    </a:lnTo>
                    <a:lnTo>
                      <a:pt x="319" y="39"/>
                    </a:lnTo>
                    <a:lnTo>
                      <a:pt x="326" y="41"/>
                    </a:lnTo>
                    <a:lnTo>
                      <a:pt x="331" y="43"/>
                    </a:lnTo>
                    <a:lnTo>
                      <a:pt x="338" y="46"/>
                    </a:lnTo>
                    <a:lnTo>
                      <a:pt x="345" y="49"/>
                    </a:lnTo>
                    <a:lnTo>
                      <a:pt x="350" y="51"/>
                    </a:lnTo>
                    <a:lnTo>
                      <a:pt x="357" y="55"/>
                    </a:lnTo>
                    <a:lnTo>
                      <a:pt x="363" y="58"/>
                    </a:lnTo>
                    <a:lnTo>
                      <a:pt x="368" y="62"/>
                    </a:lnTo>
                    <a:lnTo>
                      <a:pt x="375" y="65"/>
                    </a:lnTo>
                    <a:lnTo>
                      <a:pt x="381" y="69"/>
                    </a:lnTo>
                    <a:lnTo>
                      <a:pt x="387" y="73"/>
                    </a:lnTo>
                    <a:lnTo>
                      <a:pt x="392" y="77"/>
                    </a:lnTo>
                    <a:lnTo>
                      <a:pt x="398" y="81"/>
                    </a:lnTo>
                    <a:lnTo>
                      <a:pt x="404" y="85"/>
                    </a:lnTo>
                    <a:lnTo>
                      <a:pt x="408" y="89"/>
                    </a:lnTo>
                    <a:lnTo>
                      <a:pt x="414" y="94"/>
                    </a:lnTo>
                    <a:lnTo>
                      <a:pt x="419" y="99"/>
                    </a:lnTo>
                    <a:lnTo>
                      <a:pt x="436" y="83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5" name="Freeform 149"/>
              <p:cNvSpPr>
                <a:spLocks/>
              </p:cNvSpPr>
              <p:nvPr/>
            </p:nvSpPr>
            <p:spPr bwMode="auto">
              <a:xfrm>
                <a:off x="1021" y="3054"/>
                <a:ext cx="123" cy="113"/>
              </a:xfrm>
              <a:custGeom>
                <a:avLst/>
                <a:gdLst>
                  <a:gd name="T0" fmla="*/ 106 w 123"/>
                  <a:gd name="T1" fmla="*/ 112 h 113"/>
                  <a:gd name="T2" fmla="*/ 122 w 123"/>
                  <a:gd name="T3" fmla="*/ 97 h 113"/>
                  <a:gd name="T4" fmla="*/ 17 w 123"/>
                  <a:gd name="T5" fmla="*/ 0 h 113"/>
                  <a:gd name="T6" fmla="*/ 0 w 123"/>
                  <a:gd name="T7" fmla="*/ 16 h 113"/>
                  <a:gd name="T8" fmla="*/ 106 w 123"/>
                  <a:gd name="T9" fmla="*/ 11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13">
                    <a:moveTo>
                      <a:pt x="106" y="112"/>
                    </a:moveTo>
                    <a:lnTo>
                      <a:pt x="122" y="97"/>
                    </a:lnTo>
                    <a:lnTo>
                      <a:pt x="17" y="0"/>
                    </a:lnTo>
                    <a:lnTo>
                      <a:pt x="0" y="16"/>
                    </a:lnTo>
                    <a:lnTo>
                      <a:pt x="106" y="112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6" name="Freeform 150"/>
              <p:cNvSpPr>
                <a:spLocks/>
              </p:cNvSpPr>
              <p:nvPr/>
            </p:nvSpPr>
            <p:spPr bwMode="auto">
              <a:xfrm>
                <a:off x="1127" y="3151"/>
                <a:ext cx="107" cy="407"/>
              </a:xfrm>
              <a:custGeom>
                <a:avLst/>
                <a:gdLst>
                  <a:gd name="T0" fmla="*/ 22 w 107"/>
                  <a:gd name="T1" fmla="*/ 401 h 407"/>
                  <a:gd name="T2" fmla="*/ 37 w 107"/>
                  <a:gd name="T3" fmla="*/ 384 h 407"/>
                  <a:gd name="T4" fmla="*/ 51 w 107"/>
                  <a:gd name="T5" fmla="*/ 367 h 407"/>
                  <a:gd name="T6" fmla="*/ 63 w 107"/>
                  <a:gd name="T7" fmla="*/ 349 h 407"/>
                  <a:gd name="T8" fmla="*/ 75 w 107"/>
                  <a:gd name="T9" fmla="*/ 331 h 407"/>
                  <a:gd name="T10" fmla="*/ 83 w 107"/>
                  <a:gd name="T11" fmla="*/ 311 h 407"/>
                  <a:gd name="T12" fmla="*/ 91 w 107"/>
                  <a:gd name="T13" fmla="*/ 292 h 407"/>
                  <a:gd name="T14" fmla="*/ 98 w 107"/>
                  <a:gd name="T15" fmla="*/ 271 h 407"/>
                  <a:gd name="T16" fmla="*/ 101 w 107"/>
                  <a:gd name="T17" fmla="*/ 251 h 407"/>
                  <a:gd name="T18" fmla="*/ 104 w 107"/>
                  <a:gd name="T19" fmla="*/ 231 h 407"/>
                  <a:gd name="T20" fmla="*/ 106 w 107"/>
                  <a:gd name="T21" fmla="*/ 210 h 407"/>
                  <a:gd name="T22" fmla="*/ 106 w 107"/>
                  <a:gd name="T23" fmla="*/ 189 h 407"/>
                  <a:gd name="T24" fmla="*/ 104 w 107"/>
                  <a:gd name="T25" fmla="*/ 168 h 407"/>
                  <a:gd name="T26" fmla="*/ 100 w 107"/>
                  <a:gd name="T27" fmla="*/ 148 h 407"/>
                  <a:gd name="T28" fmla="*/ 95 w 107"/>
                  <a:gd name="T29" fmla="*/ 128 h 407"/>
                  <a:gd name="T30" fmla="*/ 89 w 107"/>
                  <a:gd name="T31" fmla="*/ 108 h 407"/>
                  <a:gd name="T32" fmla="*/ 80 w 107"/>
                  <a:gd name="T33" fmla="*/ 89 h 407"/>
                  <a:gd name="T34" fmla="*/ 71 w 107"/>
                  <a:gd name="T35" fmla="*/ 69 h 407"/>
                  <a:gd name="T36" fmla="*/ 60 w 107"/>
                  <a:gd name="T37" fmla="*/ 51 h 407"/>
                  <a:gd name="T38" fmla="*/ 46 w 107"/>
                  <a:gd name="T39" fmla="*/ 33 h 407"/>
                  <a:gd name="T40" fmla="*/ 32 w 107"/>
                  <a:gd name="T41" fmla="*/ 16 h 407"/>
                  <a:gd name="T42" fmla="*/ 16 w 107"/>
                  <a:gd name="T43" fmla="*/ 0 h 407"/>
                  <a:gd name="T44" fmla="*/ 9 w 107"/>
                  <a:gd name="T45" fmla="*/ 25 h 407"/>
                  <a:gd name="T46" fmla="*/ 24 w 107"/>
                  <a:gd name="T47" fmla="*/ 41 h 407"/>
                  <a:gd name="T48" fmla="*/ 36 w 107"/>
                  <a:gd name="T49" fmla="*/ 57 h 407"/>
                  <a:gd name="T50" fmla="*/ 47 w 107"/>
                  <a:gd name="T51" fmla="*/ 74 h 407"/>
                  <a:gd name="T52" fmla="*/ 57 w 107"/>
                  <a:gd name="T53" fmla="*/ 91 h 407"/>
                  <a:gd name="T54" fmla="*/ 64 w 107"/>
                  <a:gd name="T55" fmla="*/ 109 h 407"/>
                  <a:gd name="T56" fmla="*/ 71 w 107"/>
                  <a:gd name="T57" fmla="*/ 127 h 407"/>
                  <a:gd name="T58" fmla="*/ 76 w 107"/>
                  <a:gd name="T59" fmla="*/ 146 h 407"/>
                  <a:gd name="T60" fmla="*/ 80 w 107"/>
                  <a:gd name="T61" fmla="*/ 165 h 407"/>
                  <a:gd name="T62" fmla="*/ 82 w 107"/>
                  <a:gd name="T63" fmla="*/ 184 h 407"/>
                  <a:gd name="T64" fmla="*/ 82 w 107"/>
                  <a:gd name="T65" fmla="*/ 203 h 407"/>
                  <a:gd name="T66" fmla="*/ 82 w 107"/>
                  <a:gd name="T67" fmla="*/ 223 h 407"/>
                  <a:gd name="T68" fmla="*/ 80 w 107"/>
                  <a:gd name="T69" fmla="*/ 241 h 407"/>
                  <a:gd name="T70" fmla="*/ 76 w 107"/>
                  <a:gd name="T71" fmla="*/ 260 h 407"/>
                  <a:gd name="T72" fmla="*/ 71 w 107"/>
                  <a:gd name="T73" fmla="*/ 278 h 407"/>
                  <a:gd name="T74" fmla="*/ 64 w 107"/>
                  <a:gd name="T75" fmla="*/ 297 h 407"/>
                  <a:gd name="T76" fmla="*/ 57 w 107"/>
                  <a:gd name="T77" fmla="*/ 315 h 407"/>
                  <a:gd name="T78" fmla="*/ 47 w 107"/>
                  <a:gd name="T79" fmla="*/ 333 h 407"/>
                  <a:gd name="T80" fmla="*/ 36 w 107"/>
                  <a:gd name="T81" fmla="*/ 349 h 407"/>
                  <a:gd name="T82" fmla="*/ 24 w 107"/>
                  <a:gd name="T83" fmla="*/ 365 h 407"/>
                  <a:gd name="T84" fmla="*/ 9 w 107"/>
                  <a:gd name="T85" fmla="*/ 380 h 407"/>
                  <a:gd name="T86" fmla="*/ 16 w 107"/>
                  <a:gd name="T87" fmla="*/ 40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7" h="407">
                    <a:moveTo>
                      <a:pt x="16" y="406"/>
                    </a:moveTo>
                    <a:lnTo>
                      <a:pt x="16" y="406"/>
                    </a:lnTo>
                    <a:lnTo>
                      <a:pt x="22" y="401"/>
                    </a:lnTo>
                    <a:lnTo>
                      <a:pt x="27" y="395"/>
                    </a:lnTo>
                    <a:lnTo>
                      <a:pt x="32" y="390"/>
                    </a:lnTo>
                    <a:lnTo>
                      <a:pt x="37" y="384"/>
                    </a:lnTo>
                    <a:lnTo>
                      <a:pt x="43" y="379"/>
                    </a:lnTo>
                    <a:lnTo>
                      <a:pt x="46" y="373"/>
                    </a:lnTo>
                    <a:lnTo>
                      <a:pt x="51" y="367"/>
                    </a:lnTo>
                    <a:lnTo>
                      <a:pt x="56" y="361"/>
                    </a:lnTo>
                    <a:lnTo>
                      <a:pt x="60" y="356"/>
                    </a:lnTo>
                    <a:lnTo>
                      <a:pt x="63" y="349"/>
                    </a:lnTo>
                    <a:lnTo>
                      <a:pt x="67" y="343"/>
                    </a:lnTo>
                    <a:lnTo>
                      <a:pt x="71" y="337"/>
                    </a:lnTo>
                    <a:lnTo>
                      <a:pt x="75" y="331"/>
                    </a:lnTo>
                    <a:lnTo>
                      <a:pt x="78" y="325"/>
                    </a:lnTo>
                    <a:lnTo>
                      <a:pt x="80" y="317"/>
                    </a:lnTo>
                    <a:lnTo>
                      <a:pt x="83" y="311"/>
                    </a:lnTo>
                    <a:lnTo>
                      <a:pt x="86" y="305"/>
                    </a:lnTo>
                    <a:lnTo>
                      <a:pt x="89" y="298"/>
                    </a:lnTo>
                    <a:lnTo>
                      <a:pt x="91" y="292"/>
                    </a:lnTo>
                    <a:lnTo>
                      <a:pt x="93" y="285"/>
                    </a:lnTo>
                    <a:lnTo>
                      <a:pt x="95" y="278"/>
                    </a:lnTo>
                    <a:lnTo>
                      <a:pt x="98" y="271"/>
                    </a:lnTo>
                    <a:lnTo>
                      <a:pt x="99" y="264"/>
                    </a:lnTo>
                    <a:lnTo>
                      <a:pt x="100" y="258"/>
                    </a:lnTo>
                    <a:lnTo>
                      <a:pt x="101" y="251"/>
                    </a:lnTo>
                    <a:lnTo>
                      <a:pt x="103" y="245"/>
                    </a:lnTo>
                    <a:lnTo>
                      <a:pt x="104" y="238"/>
                    </a:lnTo>
                    <a:lnTo>
                      <a:pt x="104" y="231"/>
                    </a:lnTo>
                    <a:lnTo>
                      <a:pt x="105" y="223"/>
                    </a:lnTo>
                    <a:lnTo>
                      <a:pt x="106" y="217"/>
                    </a:lnTo>
                    <a:lnTo>
                      <a:pt x="106" y="210"/>
                    </a:lnTo>
                    <a:lnTo>
                      <a:pt x="106" y="203"/>
                    </a:lnTo>
                    <a:lnTo>
                      <a:pt x="106" y="196"/>
                    </a:lnTo>
                    <a:lnTo>
                      <a:pt x="106" y="189"/>
                    </a:lnTo>
                    <a:lnTo>
                      <a:pt x="105" y="183"/>
                    </a:lnTo>
                    <a:lnTo>
                      <a:pt x="104" y="176"/>
                    </a:lnTo>
                    <a:lnTo>
                      <a:pt x="104" y="168"/>
                    </a:lnTo>
                    <a:lnTo>
                      <a:pt x="103" y="161"/>
                    </a:lnTo>
                    <a:lnTo>
                      <a:pt x="101" y="155"/>
                    </a:lnTo>
                    <a:lnTo>
                      <a:pt x="100" y="148"/>
                    </a:lnTo>
                    <a:lnTo>
                      <a:pt x="99" y="141"/>
                    </a:lnTo>
                    <a:lnTo>
                      <a:pt x="98" y="135"/>
                    </a:lnTo>
                    <a:lnTo>
                      <a:pt x="95" y="128"/>
                    </a:lnTo>
                    <a:lnTo>
                      <a:pt x="93" y="121"/>
                    </a:lnTo>
                    <a:lnTo>
                      <a:pt x="91" y="114"/>
                    </a:lnTo>
                    <a:lnTo>
                      <a:pt x="89" y="108"/>
                    </a:lnTo>
                    <a:lnTo>
                      <a:pt x="86" y="101"/>
                    </a:lnTo>
                    <a:lnTo>
                      <a:pt x="83" y="95"/>
                    </a:lnTo>
                    <a:lnTo>
                      <a:pt x="80" y="89"/>
                    </a:lnTo>
                    <a:lnTo>
                      <a:pt x="78" y="82"/>
                    </a:lnTo>
                    <a:lnTo>
                      <a:pt x="75" y="75"/>
                    </a:lnTo>
                    <a:lnTo>
                      <a:pt x="71" y="69"/>
                    </a:lnTo>
                    <a:lnTo>
                      <a:pt x="67" y="63"/>
                    </a:lnTo>
                    <a:lnTo>
                      <a:pt x="63" y="57"/>
                    </a:lnTo>
                    <a:lnTo>
                      <a:pt x="60" y="51"/>
                    </a:lnTo>
                    <a:lnTo>
                      <a:pt x="56" y="45"/>
                    </a:lnTo>
                    <a:lnTo>
                      <a:pt x="51" y="39"/>
                    </a:lnTo>
                    <a:lnTo>
                      <a:pt x="46" y="33"/>
                    </a:lnTo>
                    <a:lnTo>
                      <a:pt x="43" y="27"/>
                    </a:lnTo>
                    <a:lnTo>
                      <a:pt x="37" y="21"/>
                    </a:lnTo>
                    <a:lnTo>
                      <a:pt x="32" y="16"/>
                    </a:lnTo>
                    <a:lnTo>
                      <a:pt x="27" y="11"/>
                    </a:lnTo>
                    <a:lnTo>
                      <a:pt x="22" y="5"/>
                    </a:lnTo>
                    <a:lnTo>
                      <a:pt x="16" y="0"/>
                    </a:lnTo>
                    <a:lnTo>
                      <a:pt x="0" y="15"/>
                    </a:lnTo>
                    <a:lnTo>
                      <a:pt x="5" y="20"/>
                    </a:lnTo>
                    <a:lnTo>
                      <a:pt x="9" y="25"/>
                    </a:lnTo>
                    <a:lnTo>
                      <a:pt x="14" y="30"/>
                    </a:lnTo>
                    <a:lnTo>
                      <a:pt x="20" y="35"/>
                    </a:lnTo>
                    <a:lnTo>
                      <a:pt x="24" y="41"/>
                    </a:lnTo>
                    <a:lnTo>
                      <a:pt x="28" y="46"/>
                    </a:lnTo>
                    <a:lnTo>
                      <a:pt x="32" y="51"/>
                    </a:lnTo>
                    <a:lnTo>
                      <a:pt x="36" y="57"/>
                    </a:lnTo>
                    <a:lnTo>
                      <a:pt x="40" y="62"/>
                    </a:lnTo>
                    <a:lnTo>
                      <a:pt x="44" y="68"/>
                    </a:lnTo>
                    <a:lnTo>
                      <a:pt x="47" y="74"/>
                    </a:lnTo>
                    <a:lnTo>
                      <a:pt x="50" y="80"/>
                    </a:lnTo>
                    <a:lnTo>
                      <a:pt x="53" y="85"/>
                    </a:lnTo>
                    <a:lnTo>
                      <a:pt x="57" y="91"/>
                    </a:lnTo>
                    <a:lnTo>
                      <a:pt x="60" y="98"/>
                    </a:lnTo>
                    <a:lnTo>
                      <a:pt x="62" y="103"/>
                    </a:lnTo>
                    <a:lnTo>
                      <a:pt x="64" y="109"/>
                    </a:lnTo>
                    <a:lnTo>
                      <a:pt x="67" y="115"/>
                    </a:lnTo>
                    <a:lnTo>
                      <a:pt x="69" y="121"/>
                    </a:lnTo>
                    <a:lnTo>
                      <a:pt x="71" y="127"/>
                    </a:lnTo>
                    <a:lnTo>
                      <a:pt x="73" y="134"/>
                    </a:lnTo>
                    <a:lnTo>
                      <a:pt x="75" y="140"/>
                    </a:lnTo>
                    <a:lnTo>
                      <a:pt x="76" y="146"/>
                    </a:lnTo>
                    <a:lnTo>
                      <a:pt x="78" y="153"/>
                    </a:lnTo>
                    <a:lnTo>
                      <a:pt x="79" y="159"/>
                    </a:lnTo>
                    <a:lnTo>
                      <a:pt x="80" y="165"/>
                    </a:lnTo>
                    <a:lnTo>
                      <a:pt x="80" y="171"/>
                    </a:lnTo>
                    <a:lnTo>
                      <a:pt x="81" y="177"/>
                    </a:lnTo>
                    <a:lnTo>
                      <a:pt x="82" y="184"/>
                    </a:lnTo>
                    <a:lnTo>
                      <a:pt x="82" y="191"/>
                    </a:lnTo>
                    <a:lnTo>
                      <a:pt x="82" y="197"/>
                    </a:lnTo>
                    <a:lnTo>
                      <a:pt x="82" y="203"/>
                    </a:lnTo>
                    <a:lnTo>
                      <a:pt x="82" y="209"/>
                    </a:lnTo>
                    <a:lnTo>
                      <a:pt x="82" y="215"/>
                    </a:lnTo>
                    <a:lnTo>
                      <a:pt x="82" y="223"/>
                    </a:lnTo>
                    <a:lnTo>
                      <a:pt x="81" y="229"/>
                    </a:lnTo>
                    <a:lnTo>
                      <a:pt x="80" y="235"/>
                    </a:lnTo>
                    <a:lnTo>
                      <a:pt x="80" y="241"/>
                    </a:lnTo>
                    <a:lnTo>
                      <a:pt x="79" y="247"/>
                    </a:lnTo>
                    <a:lnTo>
                      <a:pt x="78" y="254"/>
                    </a:lnTo>
                    <a:lnTo>
                      <a:pt x="76" y="260"/>
                    </a:lnTo>
                    <a:lnTo>
                      <a:pt x="75" y="266"/>
                    </a:lnTo>
                    <a:lnTo>
                      <a:pt x="73" y="272"/>
                    </a:lnTo>
                    <a:lnTo>
                      <a:pt x="71" y="278"/>
                    </a:lnTo>
                    <a:lnTo>
                      <a:pt x="69" y="285"/>
                    </a:lnTo>
                    <a:lnTo>
                      <a:pt x="67" y="291"/>
                    </a:lnTo>
                    <a:lnTo>
                      <a:pt x="64" y="297"/>
                    </a:lnTo>
                    <a:lnTo>
                      <a:pt x="62" y="303"/>
                    </a:lnTo>
                    <a:lnTo>
                      <a:pt x="60" y="309"/>
                    </a:lnTo>
                    <a:lnTo>
                      <a:pt x="57" y="315"/>
                    </a:lnTo>
                    <a:lnTo>
                      <a:pt x="53" y="321"/>
                    </a:lnTo>
                    <a:lnTo>
                      <a:pt x="50" y="326"/>
                    </a:lnTo>
                    <a:lnTo>
                      <a:pt x="47" y="333"/>
                    </a:lnTo>
                    <a:lnTo>
                      <a:pt x="44" y="338"/>
                    </a:lnTo>
                    <a:lnTo>
                      <a:pt x="40" y="343"/>
                    </a:lnTo>
                    <a:lnTo>
                      <a:pt x="36" y="349"/>
                    </a:lnTo>
                    <a:lnTo>
                      <a:pt x="32" y="355"/>
                    </a:lnTo>
                    <a:lnTo>
                      <a:pt x="28" y="360"/>
                    </a:lnTo>
                    <a:lnTo>
                      <a:pt x="24" y="365"/>
                    </a:lnTo>
                    <a:lnTo>
                      <a:pt x="20" y="371"/>
                    </a:lnTo>
                    <a:lnTo>
                      <a:pt x="14" y="376"/>
                    </a:lnTo>
                    <a:lnTo>
                      <a:pt x="9" y="380"/>
                    </a:lnTo>
                    <a:lnTo>
                      <a:pt x="5" y="386"/>
                    </a:lnTo>
                    <a:lnTo>
                      <a:pt x="0" y="391"/>
                    </a:lnTo>
                    <a:lnTo>
                      <a:pt x="16" y="406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7" name="Freeform 151"/>
              <p:cNvSpPr>
                <a:spLocks/>
              </p:cNvSpPr>
              <p:nvPr/>
            </p:nvSpPr>
            <p:spPr bwMode="auto">
              <a:xfrm>
                <a:off x="1021" y="3542"/>
                <a:ext cx="123" cy="113"/>
              </a:xfrm>
              <a:custGeom>
                <a:avLst/>
                <a:gdLst>
                  <a:gd name="T0" fmla="*/ 0 w 123"/>
                  <a:gd name="T1" fmla="*/ 96 h 113"/>
                  <a:gd name="T2" fmla="*/ 17 w 123"/>
                  <a:gd name="T3" fmla="*/ 112 h 113"/>
                  <a:gd name="T4" fmla="*/ 122 w 123"/>
                  <a:gd name="T5" fmla="*/ 15 h 113"/>
                  <a:gd name="T6" fmla="*/ 106 w 123"/>
                  <a:gd name="T7" fmla="*/ 0 h 113"/>
                  <a:gd name="T8" fmla="*/ 0 w 123"/>
                  <a:gd name="T9" fmla="*/ 9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13">
                    <a:moveTo>
                      <a:pt x="0" y="96"/>
                    </a:moveTo>
                    <a:lnTo>
                      <a:pt x="17" y="112"/>
                    </a:lnTo>
                    <a:lnTo>
                      <a:pt x="122" y="15"/>
                    </a:lnTo>
                    <a:lnTo>
                      <a:pt x="106" y="0"/>
                    </a:lnTo>
                    <a:lnTo>
                      <a:pt x="0" y="96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8" name="Freeform 152"/>
              <p:cNvSpPr>
                <a:spLocks/>
              </p:cNvSpPr>
              <p:nvPr/>
            </p:nvSpPr>
            <p:spPr bwMode="auto">
              <a:xfrm>
                <a:off x="603" y="3639"/>
                <a:ext cx="437" cy="100"/>
              </a:xfrm>
              <a:custGeom>
                <a:avLst/>
                <a:gdLst>
                  <a:gd name="T0" fmla="*/ 6 w 437"/>
                  <a:gd name="T1" fmla="*/ 20 h 100"/>
                  <a:gd name="T2" fmla="*/ 24 w 437"/>
                  <a:gd name="T3" fmla="*/ 35 h 100"/>
                  <a:gd name="T4" fmla="*/ 42 w 437"/>
                  <a:gd name="T5" fmla="*/ 48 h 100"/>
                  <a:gd name="T6" fmla="*/ 61 w 437"/>
                  <a:gd name="T7" fmla="*/ 59 h 100"/>
                  <a:gd name="T8" fmla="*/ 82 w 437"/>
                  <a:gd name="T9" fmla="*/ 70 h 100"/>
                  <a:gd name="T10" fmla="*/ 102 w 437"/>
                  <a:gd name="T11" fmla="*/ 78 h 100"/>
                  <a:gd name="T12" fmla="*/ 123 w 437"/>
                  <a:gd name="T13" fmla="*/ 86 h 100"/>
                  <a:gd name="T14" fmla="*/ 145 w 437"/>
                  <a:gd name="T15" fmla="*/ 91 h 100"/>
                  <a:gd name="T16" fmla="*/ 167 w 437"/>
                  <a:gd name="T17" fmla="*/ 96 h 100"/>
                  <a:gd name="T18" fmla="*/ 189 w 437"/>
                  <a:gd name="T19" fmla="*/ 98 h 100"/>
                  <a:gd name="T20" fmla="*/ 210 w 437"/>
                  <a:gd name="T21" fmla="*/ 99 h 100"/>
                  <a:gd name="T22" fmla="*/ 232 w 437"/>
                  <a:gd name="T23" fmla="*/ 99 h 100"/>
                  <a:gd name="T24" fmla="*/ 255 w 437"/>
                  <a:gd name="T25" fmla="*/ 97 h 100"/>
                  <a:gd name="T26" fmla="*/ 277 w 437"/>
                  <a:gd name="T27" fmla="*/ 94 h 100"/>
                  <a:gd name="T28" fmla="*/ 298 w 437"/>
                  <a:gd name="T29" fmla="*/ 89 h 100"/>
                  <a:gd name="T30" fmla="*/ 320 w 437"/>
                  <a:gd name="T31" fmla="*/ 83 h 100"/>
                  <a:gd name="T32" fmla="*/ 341 w 437"/>
                  <a:gd name="T33" fmla="*/ 75 h 100"/>
                  <a:gd name="T34" fmla="*/ 362 w 437"/>
                  <a:gd name="T35" fmla="*/ 66 h 100"/>
                  <a:gd name="T36" fmla="*/ 381 w 437"/>
                  <a:gd name="T37" fmla="*/ 56 h 100"/>
                  <a:gd name="T38" fmla="*/ 401 w 437"/>
                  <a:gd name="T39" fmla="*/ 43 h 100"/>
                  <a:gd name="T40" fmla="*/ 419 w 437"/>
                  <a:gd name="T41" fmla="*/ 30 h 100"/>
                  <a:gd name="T42" fmla="*/ 436 w 437"/>
                  <a:gd name="T43" fmla="*/ 16 h 100"/>
                  <a:gd name="T44" fmla="*/ 408 w 437"/>
                  <a:gd name="T45" fmla="*/ 10 h 100"/>
                  <a:gd name="T46" fmla="*/ 392 w 437"/>
                  <a:gd name="T47" fmla="*/ 22 h 100"/>
                  <a:gd name="T48" fmla="*/ 375 w 437"/>
                  <a:gd name="T49" fmla="*/ 34 h 100"/>
                  <a:gd name="T50" fmla="*/ 357 w 437"/>
                  <a:gd name="T51" fmla="*/ 44 h 100"/>
                  <a:gd name="T52" fmla="*/ 338 w 437"/>
                  <a:gd name="T53" fmla="*/ 53 h 100"/>
                  <a:gd name="T54" fmla="*/ 319 w 437"/>
                  <a:gd name="T55" fmla="*/ 60 h 100"/>
                  <a:gd name="T56" fmla="*/ 299 w 437"/>
                  <a:gd name="T57" fmla="*/ 66 h 100"/>
                  <a:gd name="T58" fmla="*/ 279 w 437"/>
                  <a:gd name="T59" fmla="*/ 72 h 100"/>
                  <a:gd name="T60" fmla="*/ 259 w 437"/>
                  <a:gd name="T61" fmla="*/ 74 h 100"/>
                  <a:gd name="T62" fmla="*/ 238 w 437"/>
                  <a:gd name="T63" fmla="*/ 77 h 100"/>
                  <a:gd name="T64" fmla="*/ 218 w 437"/>
                  <a:gd name="T65" fmla="*/ 77 h 100"/>
                  <a:gd name="T66" fmla="*/ 198 w 437"/>
                  <a:gd name="T67" fmla="*/ 77 h 100"/>
                  <a:gd name="T68" fmla="*/ 177 w 437"/>
                  <a:gd name="T69" fmla="*/ 74 h 100"/>
                  <a:gd name="T70" fmla="*/ 157 w 437"/>
                  <a:gd name="T71" fmla="*/ 72 h 100"/>
                  <a:gd name="T72" fmla="*/ 137 w 437"/>
                  <a:gd name="T73" fmla="*/ 66 h 100"/>
                  <a:gd name="T74" fmla="*/ 117 w 437"/>
                  <a:gd name="T75" fmla="*/ 60 h 100"/>
                  <a:gd name="T76" fmla="*/ 98 w 437"/>
                  <a:gd name="T77" fmla="*/ 53 h 100"/>
                  <a:gd name="T78" fmla="*/ 79 w 437"/>
                  <a:gd name="T79" fmla="*/ 44 h 100"/>
                  <a:gd name="T80" fmla="*/ 61 w 437"/>
                  <a:gd name="T81" fmla="*/ 34 h 100"/>
                  <a:gd name="T82" fmla="*/ 44 w 437"/>
                  <a:gd name="T83" fmla="*/ 22 h 100"/>
                  <a:gd name="T84" fmla="*/ 28 w 437"/>
                  <a:gd name="T85" fmla="*/ 10 h 100"/>
                  <a:gd name="T86" fmla="*/ 0 w 437"/>
                  <a:gd name="T87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37" h="100">
                    <a:moveTo>
                      <a:pt x="0" y="16"/>
                    </a:moveTo>
                    <a:lnTo>
                      <a:pt x="0" y="16"/>
                    </a:lnTo>
                    <a:lnTo>
                      <a:pt x="6" y="20"/>
                    </a:lnTo>
                    <a:lnTo>
                      <a:pt x="11" y="26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0" y="40"/>
                    </a:lnTo>
                    <a:lnTo>
                      <a:pt x="36" y="43"/>
                    </a:lnTo>
                    <a:lnTo>
                      <a:pt x="42" y="48"/>
                    </a:lnTo>
                    <a:lnTo>
                      <a:pt x="49" y="52"/>
                    </a:lnTo>
                    <a:lnTo>
                      <a:pt x="54" y="56"/>
                    </a:lnTo>
                    <a:lnTo>
                      <a:pt x="61" y="59"/>
                    </a:lnTo>
                    <a:lnTo>
                      <a:pt x="69" y="63"/>
                    </a:lnTo>
                    <a:lnTo>
                      <a:pt x="74" y="66"/>
                    </a:lnTo>
                    <a:lnTo>
                      <a:pt x="82" y="70"/>
                    </a:lnTo>
                    <a:lnTo>
                      <a:pt x="89" y="73"/>
                    </a:lnTo>
                    <a:lnTo>
                      <a:pt x="95" y="75"/>
                    </a:lnTo>
                    <a:lnTo>
                      <a:pt x="102" y="78"/>
                    </a:lnTo>
                    <a:lnTo>
                      <a:pt x="109" y="81"/>
                    </a:lnTo>
                    <a:lnTo>
                      <a:pt x="116" y="83"/>
                    </a:lnTo>
                    <a:lnTo>
                      <a:pt x="123" y="86"/>
                    </a:lnTo>
                    <a:lnTo>
                      <a:pt x="130" y="88"/>
                    </a:lnTo>
                    <a:lnTo>
                      <a:pt x="137" y="89"/>
                    </a:lnTo>
                    <a:lnTo>
                      <a:pt x="145" y="91"/>
                    </a:lnTo>
                    <a:lnTo>
                      <a:pt x="152" y="93"/>
                    </a:lnTo>
                    <a:lnTo>
                      <a:pt x="159" y="94"/>
                    </a:lnTo>
                    <a:lnTo>
                      <a:pt x="167" y="96"/>
                    </a:lnTo>
                    <a:lnTo>
                      <a:pt x="174" y="96"/>
                    </a:lnTo>
                    <a:lnTo>
                      <a:pt x="181" y="97"/>
                    </a:lnTo>
                    <a:lnTo>
                      <a:pt x="189" y="98"/>
                    </a:lnTo>
                    <a:lnTo>
                      <a:pt x="196" y="98"/>
                    </a:lnTo>
                    <a:lnTo>
                      <a:pt x="204" y="99"/>
                    </a:lnTo>
                    <a:lnTo>
                      <a:pt x="210" y="99"/>
                    </a:lnTo>
                    <a:lnTo>
                      <a:pt x="218" y="99"/>
                    </a:lnTo>
                    <a:lnTo>
                      <a:pt x="226" y="99"/>
                    </a:lnTo>
                    <a:lnTo>
                      <a:pt x="232" y="99"/>
                    </a:lnTo>
                    <a:lnTo>
                      <a:pt x="240" y="98"/>
                    </a:lnTo>
                    <a:lnTo>
                      <a:pt x="248" y="98"/>
                    </a:lnTo>
                    <a:lnTo>
                      <a:pt x="255" y="97"/>
                    </a:lnTo>
                    <a:lnTo>
                      <a:pt x="263" y="96"/>
                    </a:lnTo>
                    <a:lnTo>
                      <a:pt x="269" y="96"/>
                    </a:lnTo>
                    <a:lnTo>
                      <a:pt x="277" y="94"/>
                    </a:lnTo>
                    <a:lnTo>
                      <a:pt x="284" y="93"/>
                    </a:lnTo>
                    <a:lnTo>
                      <a:pt x="291" y="91"/>
                    </a:lnTo>
                    <a:lnTo>
                      <a:pt x="298" y="89"/>
                    </a:lnTo>
                    <a:lnTo>
                      <a:pt x="306" y="88"/>
                    </a:lnTo>
                    <a:lnTo>
                      <a:pt x="313" y="86"/>
                    </a:lnTo>
                    <a:lnTo>
                      <a:pt x="320" y="83"/>
                    </a:lnTo>
                    <a:lnTo>
                      <a:pt x="327" y="81"/>
                    </a:lnTo>
                    <a:lnTo>
                      <a:pt x="334" y="78"/>
                    </a:lnTo>
                    <a:lnTo>
                      <a:pt x="341" y="75"/>
                    </a:lnTo>
                    <a:lnTo>
                      <a:pt x="348" y="73"/>
                    </a:lnTo>
                    <a:lnTo>
                      <a:pt x="355" y="70"/>
                    </a:lnTo>
                    <a:lnTo>
                      <a:pt x="362" y="66"/>
                    </a:lnTo>
                    <a:lnTo>
                      <a:pt x="368" y="63"/>
                    </a:lnTo>
                    <a:lnTo>
                      <a:pt x="374" y="59"/>
                    </a:lnTo>
                    <a:lnTo>
                      <a:pt x="381" y="56"/>
                    </a:lnTo>
                    <a:lnTo>
                      <a:pt x="387" y="52"/>
                    </a:lnTo>
                    <a:lnTo>
                      <a:pt x="394" y="48"/>
                    </a:lnTo>
                    <a:lnTo>
                      <a:pt x="401" y="43"/>
                    </a:lnTo>
                    <a:lnTo>
                      <a:pt x="407" y="40"/>
                    </a:lnTo>
                    <a:lnTo>
                      <a:pt x="412" y="35"/>
                    </a:lnTo>
                    <a:lnTo>
                      <a:pt x="419" y="30"/>
                    </a:lnTo>
                    <a:lnTo>
                      <a:pt x="425" y="26"/>
                    </a:lnTo>
                    <a:lnTo>
                      <a:pt x="430" y="20"/>
                    </a:lnTo>
                    <a:lnTo>
                      <a:pt x="436" y="16"/>
                    </a:lnTo>
                    <a:lnTo>
                      <a:pt x="419" y="0"/>
                    </a:lnTo>
                    <a:lnTo>
                      <a:pt x="414" y="4"/>
                    </a:lnTo>
                    <a:lnTo>
                      <a:pt x="408" y="10"/>
                    </a:lnTo>
                    <a:lnTo>
                      <a:pt x="404" y="14"/>
                    </a:lnTo>
                    <a:lnTo>
                      <a:pt x="398" y="19"/>
                    </a:lnTo>
                    <a:lnTo>
                      <a:pt x="392" y="22"/>
                    </a:lnTo>
                    <a:lnTo>
                      <a:pt x="387" y="27"/>
                    </a:lnTo>
                    <a:lnTo>
                      <a:pt x="381" y="30"/>
                    </a:lnTo>
                    <a:lnTo>
                      <a:pt x="375" y="34"/>
                    </a:lnTo>
                    <a:lnTo>
                      <a:pt x="368" y="37"/>
                    </a:lnTo>
                    <a:lnTo>
                      <a:pt x="363" y="41"/>
                    </a:lnTo>
                    <a:lnTo>
                      <a:pt x="357" y="44"/>
                    </a:lnTo>
                    <a:lnTo>
                      <a:pt x="350" y="48"/>
                    </a:lnTo>
                    <a:lnTo>
                      <a:pt x="345" y="50"/>
                    </a:lnTo>
                    <a:lnTo>
                      <a:pt x="338" y="53"/>
                    </a:lnTo>
                    <a:lnTo>
                      <a:pt x="331" y="56"/>
                    </a:lnTo>
                    <a:lnTo>
                      <a:pt x="326" y="58"/>
                    </a:lnTo>
                    <a:lnTo>
                      <a:pt x="319" y="60"/>
                    </a:lnTo>
                    <a:lnTo>
                      <a:pt x="312" y="63"/>
                    </a:lnTo>
                    <a:lnTo>
                      <a:pt x="306" y="65"/>
                    </a:lnTo>
                    <a:lnTo>
                      <a:pt x="299" y="66"/>
                    </a:lnTo>
                    <a:lnTo>
                      <a:pt x="292" y="68"/>
                    </a:lnTo>
                    <a:lnTo>
                      <a:pt x="286" y="70"/>
                    </a:lnTo>
                    <a:lnTo>
                      <a:pt x="279" y="72"/>
                    </a:lnTo>
                    <a:lnTo>
                      <a:pt x="272" y="73"/>
                    </a:lnTo>
                    <a:lnTo>
                      <a:pt x="266" y="73"/>
                    </a:lnTo>
                    <a:lnTo>
                      <a:pt x="259" y="74"/>
                    </a:lnTo>
                    <a:lnTo>
                      <a:pt x="252" y="75"/>
                    </a:lnTo>
                    <a:lnTo>
                      <a:pt x="246" y="76"/>
                    </a:lnTo>
                    <a:lnTo>
                      <a:pt x="238" y="77"/>
                    </a:lnTo>
                    <a:lnTo>
                      <a:pt x="231" y="77"/>
                    </a:lnTo>
                    <a:lnTo>
                      <a:pt x="225" y="77"/>
                    </a:lnTo>
                    <a:lnTo>
                      <a:pt x="218" y="77"/>
                    </a:lnTo>
                    <a:lnTo>
                      <a:pt x="211" y="77"/>
                    </a:lnTo>
                    <a:lnTo>
                      <a:pt x="205" y="77"/>
                    </a:lnTo>
                    <a:lnTo>
                      <a:pt x="198" y="77"/>
                    </a:lnTo>
                    <a:lnTo>
                      <a:pt x="191" y="76"/>
                    </a:lnTo>
                    <a:lnTo>
                      <a:pt x="184" y="75"/>
                    </a:lnTo>
                    <a:lnTo>
                      <a:pt x="177" y="74"/>
                    </a:lnTo>
                    <a:lnTo>
                      <a:pt x="170" y="73"/>
                    </a:lnTo>
                    <a:lnTo>
                      <a:pt x="164" y="73"/>
                    </a:lnTo>
                    <a:lnTo>
                      <a:pt x="157" y="72"/>
                    </a:lnTo>
                    <a:lnTo>
                      <a:pt x="150" y="70"/>
                    </a:lnTo>
                    <a:lnTo>
                      <a:pt x="144" y="68"/>
                    </a:lnTo>
                    <a:lnTo>
                      <a:pt x="137" y="66"/>
                    </a:lnTo>
                    <a:lnTo>
                      <a:pt x="130" y="65"/>
                    </a:lnTo>
                    <a:lnTo>
                      <a:pt x="124" y="63"/>
                    </a:lnTo>
                    <a:lnTo>
                      <a:pt x="117" y="60"/>
                    </a:lnTo>
                    <a:lnTo>
                      <a:pt x="110" y="58"/>
                    </a:lnTo>
                    <a:lnTo>
                      <a:pt x="105" y="56"/>
                    </a:lnTo>
                    <a:lnTo>
                      <a:pt x="98" y="53"/>
                    </a:lnTo>
                    <a:lnTo>
                      <a:pt x="91" y="50"/>
                    </a:lnTo>
                    <a:lnTo>
                      <a:pt x="86" y="48"/>
                    </a:lnTo>
                    <a:lnTo>
                      <a:pt x="79" y="44"/>
                    </a:lnTo>
                    <a:lnTo>
                      <a:pt x="73" y="41"/>
                    </a:lnTo>
                    <a:lnTo>
                      <a:pt x="68" y="37"/>
                    </a:lnTo>
                    <a:lnTo>
                      <a:pt x="61" y="34"/>
                    </a:lnTo>
                    <a:lnTo>
                      <a:pt x="55" y="30"/>
                    </a:lnTo>
                    <a:lnTo>
                      <a:pt x="50" y="27"/>
                    </a:lnTo>
                    <a:lnTo>
                      <a:pt x="44" y="22"/>
                    </a:lnTo>
                    <a:lnTo>
                      <a:pt x="38" y="19"/>
                    </a:lnTo>
                    <a:lnTo>
                      <a:pt x="32" y="14"/>
                    </a:lnTo>
                    <a:lnTo>
                      <a:pt x="28" y="10"/>
                    </a:lnTo>
                    <a:lnTo>
                      <a:pt x="22" y="4"/>
                    </a:lnTo>
                    <a:lnTo>
                      <a:pt x="16" y="0"/>
                    </a:lnTo>
                    <a:lnTo>
                      <a:pt x="0" y="16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89" name="Freeform 153"/>
              <p:cNvSpPr>
                <a:spLocks/>
              </p:cNvSpPr>
              <p:nvPr/>
            </p:nvSpPr>
            <p:spPr bwMode="auto">
              <a:xfrm>
                <a:off x="499" y="3542"/>
                <a:ext cx="122" cy="113"/>
              </a:xfrm>
              <a:custGeom>
                <a:avLst/>
                <a:gdLst>
                  <a:gd name="T0" fmla="*/ 16 w 122"/>
                  <a:gd name="T1" fmla="*/ 0 h 113"/>
                  <a:gd name="T2" fmla="*/ 0 w 122"/>
                  <a:gd name="T3" fmla="*/ 15 h 113"/>
                  <a:gd name="T4" fmla="*/ 105 w 122"/>
                  <a:gd name="T5" fmla="*/ 112 h 113"/>
                  <a:gd name="T6" fmla="*/ 121 w 122"/>
                  <a:gd name="T7" fmla="*/ 96 h 113"/>
                  <a:gd name="T8" fmla="*/ 16 w 122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13">
                    <a:moveTo>
                      <a:pt x="16" y="0"/>
                    </a:moveTo>
                    <a:lnTo>
                      <a:pt x="0" y="15"/>
                    </a:lnTo>
                    <a:lnTo>
                      <a:pt x="105" y="112"/>
                    </a:lnTo>
                    <a:lnTo>
                      <a:pt x="121" y="96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90" name="Freeform 154"/>
              <p:cNvSpPr>
                <a:spLocks/>
              </p:cNvSpPr>
              <p:nvPr/>
            </p:nvSpPr>
            <p:spPr bwMode="auto">
              <a:xfrm>
                <a:off x="409" y="3151"/>
                <a:ext cx="107" cy="407"/>
              </a:xfrm>
              <a:custGeom>
                <a:avLst/>
                <a:gdLst>
                  <a:gd name="T0" fmla="*/ 84 w 107"/>
                  <a:gd name="T1" fmla="*/ 5 h 407"/>
                  <a:gd name="T2" fmla="*/ 69 w 107"/>
                  <a:gd name="T3" fmla="*/ 21 h 407"/>
                  <a:gd name="T4" fmla="*/ 55 w 107"/>
                  <a:gd name="T5" fmla="*/ 39 h 407"/>
                  <a:gd name="T6" fmla="*/ 43 w 107"/>
                  <a:gd name="T7" fmla="*/ 57 h 407"/>
                  <a:gd name="T8" fmla="*/ 32 w 107"/>
                  <a:gd name="T9" fmla="*/ 75 h 407"/>
                  <a:gd name="T10" fmla="*/ 23 w 107"/>
                  <a:gd name="T11" fmla="*/ 95 h 407"/>
                  <a:gd name="T12" fmla="*/ 15 w 107"/>
                  <a:gd name="T13" fmla="*/ 114 h 407"/>
                  <a:gd name="T14" fmla="*/ 9 w 107"/>
                  <a:gd name="T15" fmla="*/ 135 h 407"/>
                  <a:gd name="T16" fmla="*/ 5 w 107"/>
                  <a:gd name="T17" fmla="*/ 155 h 407"/>
                  <a:gd name="T18" fmla="*/ 2 w 107"/>
                  <a:gd name="T19" fmla="*/ 176 h 407"/>
                  <a:gd name="T20" fmla="*/ 0 w 107"/>
                  <a:gd name="T21" fmla="*/ 196 h 407"/>
                  <a:gd name="T22" fmla="*/ 1 w 107"/>
                  <a:gd name="T23" fmla="*/ 217 h 407"/>
                  <a:gd name="T24" fmla="*/ 2 w 107"/>
                  <a:gd name="T25" fmla="*/ 238 h 407"/>
                  <a:gd name="T26" fmla="*/ 6 w 107"/>
                  <a:gd name="T27" fmla="*/ 258 h 407"/>
                  <a:gd name="T28" fmla="*/ 10 w 107"/>
                  <a:gd name="T29" fmla="*/ 278 h 407"/>
                  <a:gd name="T30" fmla="*/ 17 w 107"/>
                  <a:gd name="T31" fmla="*/ 298 h 407"/>
                  <a:gd name="T32" fmla="*/ 26 w 107"/>
                  <a:gd name="T33" fmla="*/ 317 h 407"/>
                  <a:gd name="T34" fmla="*/ 35 w 107"/>
                  <a:gd name="T35" fmla="*/ 337 h 407"/>
                  <a:gd name="T36" fmla="*/ 46 w 107"/>
                  <a:gd name="T37" fmla="*/ 356 h 407"/>
                  <a:gd name="T38" fmla="*/ 60 w 107"/>
                  <a:gd name="T39" fmla="*/ 373 h 407"/>
                  <a:gd name="T40" fmla="*/ 74 w 107"/>
                  <a:gd name="T41" fmla="*/ 390 h 407"/>
                  <a:gd name="T42" fmla="*/ 90 w 107"/>
                  <a:gd name="T43" fmla="*/ 406 h 407"/>
                  <a:gd name="T44" fmla="*/ 96 w 107"/>
                  <a:gd name="T45" fmla="*/ 380 h 407"/>
                  <a:gd name="T46" fmla="*/ 82 w 107"/>
                  <a:gd name="T47" fmla="*/ 365 h 407"/>
                  <a:gd name="T48" fmla="*/ 70 w 107"/>
                  <a:gd name="T49" fmla="*/ 349 h 407"/>
                  <a:gd name="T50" fmla="*/ 59 w 107"/>
                  <a:gd name="T51" fmla="*/ 333 h 407"/>
                  <a:gd name="T52" fmla="*/ 49 w 107"/>
                  <a:gd name="T53" fmla="*/ 315 h 407"/>
                  <a:gd name="T54" fmla="*/ 42 w 107"/>
                  <a:gd name="T55" fmla="*/ 297 h 407"/>
                  <a:gd name="T56" fmla="*/ 35 w 107"/>
                  <a:gd name="T57" fmla="*/ 278 h 407"/>
                  <a:gd name="T58" fmla="*/ 30 w 107"/>
                  <a:gd name="T59" fmla="*/ 260 h 407"/>
                  <a:gd name="T60" fmla="*/ 27 w 107"/>
                  <a:gd name="T61" fmla="*/ 241 h 407"/>
                  <a:gd name="T62" fmla="*/ 25 w 107"/>
                  <a:gd name="T63" fmla="*/ 223 h 407"/>
                  <a:gd name="T64" fmla="*/ 24 w 107"/>
                  <a:gd name="T65" fmla="*/ 203 h 407"/>
                  <a:gd name="T66" fmla="*/ 25 w 107"/>
                  <a:gd name="T67" fmla="*/ 184 h 407"/>
                  <a:gd name="T68" fmla="*/ 27 w 107"/>
                  <a:gd name="T69" fmla="*/ 165 h 407"/>
                  <a:gd name="T70" fmla="*/ 30 w 107"/>
                  <a:gd name="T71" fmla="*/ 146 h 407"/>
                  <a:gd name="T72" fmla="*/ 35 w 107"/>
                  <a:gd name="T73" fmla="*/ 127 h 407"/>
                  <a:gd name="T74" fmla="*/ 42 w 107"/>
                  <a:gd name="T75" fmla="*/ 109 h 407"/>
                  <a:gd name="T76" fmla="*/ 49 w 107"/>
                  <a:gd name="T77" fmla="*/ 91 h 407"/>
                  <a:gd name="T78" fmla="*/ 59 w 107"/>
                  <a:gd name="T79" fmla="*/ 74 h 407"/>
                  <a:gd name="T80" fmla="*/ 70 w 107"/>
                  <a:gd name="T81" fmla="*/ 57 h 407"/>
                  <a:gd name="T82" fmla="*/ 82 w 107"/>
                  <a:gd name="T83" fmla="*/ 41 h 407"/>
                  <a:gd name="T84" fmla="*/ 96 w 107"/>
                  <a:gd name="T85" fmla="*/ 25 h 407"/>
                  <a:gd name="T86" fmla="*/ 90 w 107"/>
                  <a:gd name="T87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7" h="407">
                    <a:moveTo>
                      <a:pt x="90" y="0"/>
                    </a:moveTo>
                    <a:lnTo>
                      <a:pt x="90" y="0"/>
                    </a:lnTo>
                    <a:lnTo>
                      <a:pt x="84" y="5"/>
                    </a:lnTo>
                    <a:lnTo>
                      <a:pt x="79" y="11"/>
                    </a:lnTo>
                    <a:lnTo>
                      <a:pt x="74" y="16"/>
                    </a:lnTo>
                    <a:lnTo>
                      <a:pt x="69" y="21"/>
                    </a:lnTo>
                    <a:lnTo>
                      <a:pt x="64" y="27"/>
                    </a:lnTo>
                    <a:lnTo>
                      <a:pt x="60" y="33"/>
                    </a:lnTo>
                    <a:lnTo>
                      <a:pt x="55" y="39"/>
                    </a:lnTo>
                    <a:lnTo>
                      <a:pt x="50" y="45"/>
                    </a:lnTo>
                    <a:lnTo>
                      <a:pt x="46" y="51"/>
                    </a:lnTo>
                    <a:lnTo>
                      <a:pt x="43" y="57"/>
                    </a:lnTo>
                    <a:lnTo>
                      <a:pt x="39" y="63"/>
                    </a:lnTo>
                    <a:lnTo>
                      <a:pt x="35" y="69"/>
                    </a:lnTo>
                    <a:lnTo>
                      <a:pt x="32" y="75"/>
                    </a:lnTo>
                    <a:lnTo>
                      <a:pt x="28" y="82"/>
                    </a:lnTo>
                    <a:lnTo>
                      <a:pt x="26" y="89"/>
                    </a:lnTo>
                    <a:lnTo>
                      <a:pt x="23" y="95"/>
                    </a:lnTo>
                    <a:lnTo>
                      <a:pt x="20" y="101"/>
                    </a:lnTo>
                    <a:lnTo>
                      <a:pt x="17" y="108"/>
                    </a:lnTo>
                    <a:lnTo>
                      <a:pt x="15" y="114"/>
                    </a:lnTo>
                    <a:lnTo>
                      <a:pt x="12" y="121"/>
                    </a:lnTo>
                    <a:lnTo>
                      <a:pt x="10" y="128"/>
                    </a:lnTo>
                    <a:lnTo>
                      <a:pt x="9" y="135"/>
                    </a:lnTo>
                    <a:lnTo>
                      <a:pt x="8" y="141"/>
                    </a:lnTo>
                    <a:lnTo>
                      <a:pt x="6" y="148"/>
                    </a:lnTo>
                    <a:lnTo>
                      <a:pt x="5" y="155"/>
                    </a:lnTo>
                    <a:lnTo>
                      <a:pt x="3" y="161"/>
                    </a:lnTo>
                    <a:lnTo>
                      <a:pt x="2" y="168"/>
                    </a:lnTo>
                    <a:lnTo>
                      <a:pt x="2" y="176"/>
                    </a:lnTo>
                    <a:lnTo>
                      <a:pt x="1" y="183"/>
                    </a:lnTo>
                    <a:lnTo>
                      <a:pt x="1" y="189"/>
                    </a:lnTo>
                    <a:lnTo>
                      <a:pt x="0" y="196"/>
                    </a:lnTo>
                    <a:lnTo>
                      <a:pt x="0" y="203"/>
                    </a:lnTo>
                    <a:lnTo>
                      <a:pt x="0" y="210"/>
                    </a:lnTo>
                    <a:lnTo>
                      <a:pt x="1" y="217"/>
                    </a:lnTo>
                    <a:lnTo>
                      <a:pt x="1" y="223"/>
                    </a:lnTo>
                    <a:lnTo>
                      <a:pt x="2" y="231"/>
                    </a:lnTo>
                    <a:lnTo>
                      <a:pt x="2" y="238"/>
                    </a:lnTo>
                    <a:lnTo>
                      <a:pt x="3" y="245"/>
                    </a:lnTo>
                    <a:lnTo>
                      <a:pt x="5" y="251"/>
                    </a:lnTo>
                    <a:lnTo>
                      <a:pt x="6" y="258"/>
                    </a:lnTo>
                    <a:lnTo>
                      <a:pt x="8" y="264"/>
                    </a:lnTo>
                    <a:lnTo>
                      <a:pt x="9" y="271"/>
                    </a:lnTo>
                    <a:lnTo>
                      <a:pt x="10" y="278"/>
                    </a:lnTo>
                    <a:lnTo>
                      <a:pt x="12" y="285"/>
                    </a:lnTo>
                    <a:lnTo>
                      <a:pt x="15" y="292"/>
                    </a:lnTo>
                    <a:lnTo>
                      <a:pt x="17" y="298"/>
                    </a:lnTo>
                    <a:lnTo>
                      <a:pt x="20" y="305"/>
                    </a:lnTo>
                    <a:lnTo>
                      <a:pt x="23" y="311"/>
                    </a:lnTo>
                    <a:lnTo>
                      <a:pt x="26" y="317"/>
                    </a:lnTo>
                    <a:lnTo>
                      <a:pt x="28" y="325"/>
                    </a:lnTo>
                    <a:lnTo>
                      <a:pt x="32" y="331"/>
                    </a:lnTo>
                    <a:lnTo>
                      <a:pt x="35" y="337"/>
                    </a:lnTo>
                    <a:lnTo>
                      <a:pt x="39" y="343"/>
                    </a:lnTo>
                    <a:lnTo>
                      <a:pt x="43" y="349"/>
                    </a:lnTo>
                    <a:lnTo>
                      <a:pt x="46" y="356"/>
                    </a:lnTo>
                    <a:lnTo>
                      <a:pt x="50" y="361"/>
                    </a:lnTo>
                    <a:lnTo>
                      <a:pt x="55" y="367"/>
                    </a:lnTo>
                    <a:lnTo>
                      <a:pt x="60" y="373"/>
                    </a:lnTo>
                    <a:lnTo>
                      <a:pt x="64" y="379"/>
                    </a:lnTo>
                    <a:lnTo>
                      <a:pt x="69" y="384"/>
                    </a:lnTo>
                    <a:lnTo>
                      <a:pt x="74" y="390"/>
                    </a:lnTo>
                    <a:lnTo>
                      <a:pt x="79" y="395"/>
                    </a:lnTo>
                    <a:lnTo>
                      <a:pt x="84" y="401"/>
                    </a:lnTo>
                    <a:lnTo>
                      <a:pt x="90" y="406"/>
                    </a:lnTo>
                    <a:lnTo>
                      <a:pt x="106" y="391"/>
                    </a:lnTo>
                    <a:lnTo>
                      <a:pt x="101" y="386"/>
                    </a:lnTo>
                    <a:lnTo>
                      <a:pt x="96" y="380"/>
                    </a:lnTo>
                    <a:lnTo>
                      <a:pt x="91" y="376"/>
                    </a:lnTo>
                    <a:lnTo>
                      <a:pt x="86" y="371"/>
                    </a:lnTo>
                    <a:lnTo>
                      <a:pt x="82" y="365"/>
                    </a:lnTo>
                    <a:lnTo>
                      <a:pt x="78" y="360"/>
                    </a:lnTo>
                    <a:lnTo>
                      <a:pt x="74" y="355"/>
                    </a:lnTo>
                    <a:lnTo>
                      <a:pt x="70" y="349"/>
                    </a:lnTo>
                    <a:lnTo>
                      <a:pt x="66" y="343"/>
                    </a:lnTo>
                    <a:lnTo>
                      <a:pt x="62" y="338"/>
                    </a:lnTo>
                    <a:lnTo>
                      <a:pt x="59" y="333"/>
                    </a:lnTo>
                    <a:lnTo>
                      <a:pt x="56" y="326"/>
                    </a:lnTo>
                    <a:lnTo>
                      <a:pt x="52" y="321"/>
                    </a:lnTo>
                    <a:lnTo>
                      <a:pt x="49" y="315"/>
                    </a:lnTo>
                    <a:lnTo>
                      <a:pt x="46" y="309"/>
                    </a:lnTo>
                    <a:lnTo>
                      <a:pt x="44" y="303"/>
                    </a:lnTo>
                    <a:lnTo>
                      <a:pt x="42" y="297"/>
                    </a:lnTo>
                    <a:lnTo>
                      <a:pt x="39" y="291"/>
                    </a:lnTo>
                    <a:lnTo>
                      <a:pt x="37" y="285"/>
                    </a:lnTo>
                    <a:lnTo>
                      <a:pt x="35" y="278"/>
                    </a:lnTo>
                    <a:lnTo>
                      <a:pt x="33" y="272"/>
                    </a:lnTo>
                    <a:lnTo>
                      <a:pt x="31" y="266"/>
                    </a:lnTo>
                    <a:lnTo>
                      <a:pt x="30" y="260"/>
                    </a:lnTo>
                    <a:lnTo>
                      <a:pt x="28" y="254"/>
                    </a:lnTo>
                    <a:lnTo>
                      <a:pt x="27" y="247"/>
                    </a:lnTo>
                    <a:lnTo>
                      <a:pt x="27" y="241"/>
                    </a:lnTo>
                    <a:lnTo>
                      <a:pt x="26" y="235"/>
                    </a:lnTo>
                    <a:lnTo>
                      <a:pt x="25" y="229"/>
                    </a:lnTo>
                    <a:lnTo>
                      <a:pt x="25" y="223"/>
                    </a:lnTo>
                    <a:lnTo>
                      <a:pt x="24" y="215"/>
                    </a:lnTo>
                    <a:lnTo>
                      <a:pt x="24" y="209"/>
                    </a:lnTo>
                    <a:lnTo>
                      <a:pt x="24" y="203"/>
                    </a:lnTo>
                    <a:lnTo>
                      <a:pt x="24" y="197"/>
                    </a:lnTo>
                    <a:lnTo>
                      <a:pt x="24" y="191"/>
                    </a:lnTo>
                    <a:lnTo>
                      <a:pt x="25" y="184"/>
                    </a:lnTo>
                    <a:lnTo>
                      <a:pt x="25" y="177"/>
                    </a:lnTo>
                    <a:lnTo>
                      <a:pt x="26" y="171"/>
                    </a:lnTo>
                    <a:lnTo>
                      <a:pt x="27" y="165"/>
                    </a:lnTo>
                    <a:lnTo>
                      <a:pt x="27" y="159"/>
                    </a:lnTo>
                    <a:lnTo>
                      <a:pt x="28" y="153"/>
                    </a:lnTo>
                    <a:lnTo>
                      <a:pt x="30" y="146"/>
                    </a:lnTo>
                    <a:lnTo>
                      <a:pt x="31" y="140"/>
                    </a:lnTo>
                    <a:lnTo>
                      <a:pt x="33" y="134"/>
                    </a:lnTo>
                    <a:lnTo>
                      <a:pt x="35" y="127"/>
                    </a:lnTo>
                    <a:lnTo>
                      <a:pt x="37" y="121"/>
                    </a:lnTo>
                    <a:lnTo>
                      <a:pt x="39" y="115"/>
                    </a:lnTo>
                    <a:lnTo>
                      <a:pt x="42" y="109"/>
                    </a:lnTo>
                    <a:lnTo>
                      <a:pt x="44" y="103"/>
                    </a:lnTo>
                    <a:lnTo>
                      <a:pt x="46" y="98"/>
                    </a:lnTo>
                    <a:lnTo>
                      <a:pt x="49" y="91"/>
                    </a:lnTo>
                    <a:lnTo>
                      <a:pt x="52" y="85"/>
                    </a:lnTo>
                    <a:lnTo>
                      <a:pt x="56" y="80"/>
                    </a:lnTo>
                    <a:lnTo>
                      <a:pt x="59" y="74"/>
                    </a:lnTo>
                    <a:lnTo>
                      <a:pt x="62" y="68"/>
                    </a:lnTo>
                    <a:lnTo>
                      <a:pt x="66" y="62"/>
                    </a:lnTo>
                    <a:lnTo>
                      <a:pt x="70" y="57"/>
                    </a:lnTo>
                    <a:lnTo>
                      <a:pt x="74" y="51"/>
                    </a:lnTo>
                    <a:lnTo>
                      <a:pt x="78" y="46"/>
                    </a:lnTo>
                    <a:lnTo>
                      <a:pt x="82" y="41"/>
                    </a:lnTo>
                    <a:lnTo>
                      <a:pt x="86" y="35"/>
                    </a:lnTo>
                    <a:lnTo>
                      <a:pt x="91" y="30"/>
                    </a:lnTo>
                    <a:lnTo>
                      <a:pt x="96" y="25"/>
                    </a:lnTo>
                    <a:lnTo>
                      <a:pt x="101" y="20"/>
                    </a:lnTo>
                    <a:lnTo>
                      <a:pt x="106" y="15"/>
                    </a:lnTo>
                    <a:lnTo>
                      <a:pt x="90" y="0"/>
                    </a:lnTo>
                  </a:path>
                </a:pathLst>
              </a:custGeom>
              <a:solidFill>
                <a:srgbClr val="DD383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691" name="Rectangle 155"/>
              <p:cNvSpPr>
                <a:spLocks noChangeArrowheads="1"/>
              </p:cNvSpPr>
              <p:nvPr/>
            </p:nvSpPr>
            <p:spPr bwMode="auto">
              <a:xfrm>
                <a:off x="819" y="2881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92" name="Rectangle 156"/>
              <p:cNvSpPr>
                <a:spLocks noChangeArrowheads="1"/>
              </p:cNvSpPr>
              <p:nvPr/>
            </p:nvSpPr>
            <p:spPr bwMode="auto">
              <a:xfrm>
                <a:off x="819" y="2937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93" name="Rectangle 157"/>
              <p:cNvSpPr>
                <a:spLocks noChangeArrowheads="1"/>
              </p:cNvSpPr>
              <p:nvPr/>
            </p:nvSpPr>
            <p:spPr bwMode="auto">
              <a:xfrm>
                <a:off x="819" y="2992"/>
                <a:ext cx="4" cy="3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94" name="Rectangle 158"/>
              <p:cNvSpPr>
                <a:spLocks noChangeArrowheads="1"/>
              </p:cNvSpPr>
              <p:nvPr/>
            </p:nvSpPr>
            <p:spPr bwMode="auto">
              <a:xfrm>
                <a:off x="819" y="3049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95" name="Rectangle 159"/>
              <p:cNvSpPr>
                <a:spLocks noChangeArrowheads="1"/>
              </p:cNvSpPr>
              <p:nvPr/>
            </p:nvSpPr>
            <p:spPr bwMode="auto">
              <a:xfrm>
                <a:off x="819" y="3105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96" name="Rectangle 160"/>
              <p:cNvSpPr>
                <a:spLocks noChangeArrowheads="1"/>
              </p:cNvSpPr>
              <p:nvPr/>
            </p:nvSpPr>
            <p:spPr bwMode="auto">
              <a:xfrm>
                <a:off x="819" y="3161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97" name="Rectangle 161"/>
              <p:cNvSpPr>
                <a:spLocks noChangeArrowheads="1"/>
              </p:cNvSpPr>
              <p:nvPr/>
            </p:nvSpPr>
            <p:spPr bwMode="auto">
              <a:xfrm>
                <a:off x="819" y="3217"/>
                <a:ext cx="4" cy="3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98" name="Rectangle 162"/>
              <p:cNvSpPr>
                <a:spLocks noChangeArrowheads="1"/>
              </p:cNvSpPr>
              <p:nvPr/>
            </p:nvSpPr>
            <p:spPr bwMode="auto">
              <a:xfrm>
                <a:off x="819" y="3273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699" name="Rectangle 163"/>
              <p:cNvSpPr>
                <a:spLocks noChangeArrowheads="1"/>
              </p:cNvSpPr>
              <p:nvPr/>
            </p:nvSpPr>
            <p:spPr bwMode="auto">
              <a:xfrm>
                <a:off x="819" y="3329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0" name="Rectangle 164"/>
              <p:cNvSpPr>
                <a:spLocks noChangeArrowheads="1"/>
              </p:cNvSpPr>
              <p:nvPr/>
            </p:nvSpPr>
            <p:spPr bwMode="auto">
              <a:xfrm>
                <a:off x="819" y="3385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1" name="Rectangle 165"/>
              <p:cNvSpPr>
                <a:spLocks noChangeArrowheads="1"/>
              </p:cNvSpPr>
              <p:nvPr/>
            </p:nvSpPr>
            <p:spPr bwMode="auto">
              <a:xfrm>
                <a:off x="819" y="3442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2" name="Rectangle 166"/>
              <p:cNvSpPr>
                <a:spLocks noChangeArrowheads="1"/>
              </p:cNvSpPr>
              <p:nvPr/>
            </p:nvSpPr>
            <p:spPr bwMode="auto">
              <a:xfrm>
                <a:off x="819" y="3497"/>
                <a:ext cx="4" cy="3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3" name="Rectangle 167"/>
              <p:cNvSpPr>
                <a:spLocks noChangeArrowheads="1"/>
              </p:cNvSpPr>
              <p:nvPr/>
            </p:nvSpPr>
            <p:spPr bwMode="auto">
              <a:xfrm>
                <a:off x="819" y="3553"/>
                <a:ext cx="4" cy="3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4" name="Rectangle 168"/>
              <p:cNvSpPr>
                <a:spLocks noChangeArrowheads="1"/>
              </p:cNvSpPr>
              <p:nvPr/>
            </p:nvSpPr>
            <p:spPr bwMode="auto">
              <a:xfrm>
                <a:off x="819" y="3609"/>
                <a:ext cx="4" cy="3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5" name="Rectangle 169"/>
              <p:cNvSpPr>
                <a:spLocks noChangeArrowheads="1"/>
              </p:cNvSpPr>
              <p:nvPr/>
            </p:nvSpPr>
            <p:spPr bwMode="auto">
              <a:xfrm>
                <a:off x="819" y="3666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6" name="Rectangle 170"/>
              <p:cNvSpPr>
                <a:spLocks noChangeArrowheads="1"/>
              </p:cNvSpPr>
              <p:nvPr/>
            </p:nvSpPr>
            <p:spPr bwMode="auto">
              <a:xfrm>
                <a:off x="819" y="3722"/>
                <a:ext cx="4" cy="37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7" name="Rectangle 171"/>
              <p:cNvSpPr>
                <a:spLocks noChangeArrowheads="1"/>
              </p:cNvSpPr>
              <p:nvPr/>
            </p:nvSpPr>
            <p:spPr bwMode="auto">
              <a:xfrm>
                <a:off x="819" y="3777"/>
                <a:ext cx="4" cy="3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8" name="Rectangle 172"/>
              <p:cNvSpPr>
                <a:spLocks noChangeArrowheads="1"/>
              </p:cNvSpPr>
              <p:nvPr/>
            </p:nvSpPr>
            <p:spPr bwMode="auto">
              <a:xfrm>
                <a:off x="314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09" name="Rectangle 173"/>
              <p:cNvSpPr>
                <a:spLocks noChangeArrowheads="1"/>
              </p:cNvSpPr>
              <p:nvPr/>
            </p:nvSpPr>
            <p:spPr bwMode="auto">
              <a:xfrm>
                <a:off x="374" y="3352"/>
                <a:ext cx="39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0" name="Rectangle 174"/>
              <p:cNvSpPr>
                <a:spLocks noChangeArrowheads="1"/>
              </p:cNvSpPr>
              <p:nvPr/>
            </p:nvSpPr>
            <p:spPr bwMode="auto">
              <a:xfrm>
                <a:off x="433" y="3352"/>
                <a:ext cx="41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1" name="Rectangle 175"/>
              <p:cNvSpPr>
                <a:spLocks noChangeArrowheads="1"/>
              </p:cNvSpPr>
              <p:nvPr/>
            </p:nvSpPr>
            <p:spPr bwMode="auto">
              <a:xfrm>
                <a:off x="493" y="3352"/>
                <a:ext cx="41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2" name="Rectangle 176"/>
              <p:cNvSpPr>
                <a:spLocks noChangeArrowheads="1"/>
              </p:cNvSpPr>
              <p:nvPr/>
            </p:nvSpPr>
            <p:spPr bwMode="auto">
              <a:xfrm>
                <a:off x="554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3" name="Rectangle 177"/>
              <p:cNvSpPr>
                <a:spLocks noChangeArrowheads="1"/>
              </p:cNvSpPr>
              <p:nvPr/>
            </p:nvSpPr>
            <p:spPr bwMode="auto">
              <a:xfrm>
                <a:off x="614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4" name="Rectangle 178"/>
              <p:cNvSpPr>
                <a:spLocks noChangeArrowheads="1"/>
              </p:cNvSpPr>
              <p:nvPr/>
            </p:nvSpPr>
            <p:spPr bwMode="auto">
              <a:xfrm>
                <a:off x="674" y="3352"/>
                <a:ext cx="41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5" name="Rectangle 179"/>
              <p:cNvSpPr>
                <a:spLocks noChangeArrowheads="1"/>
              </p:cNvSpPr>
              <p:nvPr/>
            </p:nvSpPr>
            <p:spPr bwMode="auto">
              <a:xfrm>
                <a:off x="735" y="3352"/>
                <a:ext cx="39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6" name="Rectangle 180"/>
              <p:cNvSpPr>
                <a:spLocks noChangeArrowheads="1"/>
              </p:cNvSpPr>
              <p:nvPr/>
            </p:nvSpPr>
            <p:spPr bwMode="auto">
              <a:xfrm>
                <a:off x="794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7" name="Rectangle 181"/>
              <p:cNvSpPr>
                <a:spLocks noChangeArrowheads="1"/>
              </p:cNvSpPr>
              <p:nvPr/>
            </p:nvSpPr>
            <p:spPr bwMode="auto">
              <a:xfrm>
                <a:off x="854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8" name="Rectangle 182"/>
              <p:cNvSpPr>
                <a:spLocks noChangeArrowheads="1"/>
              </p:cNvSpPr>
              <p:nvPr/>
            </p:nvSpPr>
            <p:spPr bwMode="auto">
              <a:xfrm>
                <a:off x="915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19" name="Rectangle 183"/>
              <p:cNvSpPr>
                <a:spLocks noChangeArrowheads="1"/>
              </p:cNvSpPr>
              <p:nvPr/>
            </p:nvSpPr>
            <p:spPr bwMode="auto">
              <a:xfrm>
                <a:off x="975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0" name="Rectangle 184"/>
              <p:cNvSpPr>
                <a:spLocks noChangeArrowheads="1"/>
              </p:cNvSpPr>
              <p:nvPr/>
            </p:nvSpPr>
            <p:spPr bwMode="auto">
              <a:xfrm>
                <a:off x="1035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1" name="Rectangle 185"/>
              <p:cNvSpPr>
                <a:spLocks noChangeArrowheads="1"/>
              </p:cNvSpPr>
              <p:nvPr/>
            </p:nvSpPr>
            <p:spPr bwMode="auto">
              <a:xfrm>
                <a:off x="1095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2" name="Rectangle 186"/>
              <p:cNvSpPr>
                <a:spLocks noChangeArrowheads="1"/>
              </p:cNvSpPr>
              <p:nvPr/>
            </p:nvSpPr>
            <p:spPr bwMode="auto">
              <a:xfrm>
                <a:off x="1155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3" name="Rectangle 187"/>
              <p:cNvSpPr>
                <a:spLocks noChangeArrowheads="1"/>
              </p:cNvSpPr>
              <p:nvPr/>
            </p:nvSpPr>
            <p:spPr bwMode="auto">
              <a:xfrm>
                <a:off x="1215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4" name="Rectangle 188"/>
              <p:cNvSpPr>
                <a:spLocks noChangeArrowheads="1"/>
              </p:cNvSpPr>
              <p:nvPr/>
            </p:nvSpPr>
            <p:spPr bwMode="auto">
              <a:xfrm>
                <a:off x="1275" y="3352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5" name="Rectangle 189"/>
              <p:cNvSpPr>
                <a:spLocks noChangeArrowheads="1"/>
              </p:cNvSpPr>
              <p:nvPr/>
            </p:nvSpPr>
            <p:spPr bwMode="auto">
              <a:xfrm>
                <a:off x="3545" y="1401"/>
                <a:ext cx="41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6" name="Rectangle 190"/>
              <p:cNvSpPr>
                <a:spLocks noChangeArrowheads="1"/>
              </p:cNvSpPr>
              <p:nvPr/>
            </p:nvSpPr>
            <p:spPr bwMode="auto">
              <a:xfrm>
                <a:off x="3606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7" name="Rectangle 191"/>
              <p:cNvSpPr>
                <a:spLocks noChangeArrowheads="1"/>
              </p:cNvSpPr>
              <p:nvPr/>
            </p:nvSpPr>
            <p:spPr bwMode="auto">
              <a:xfrm>
                <a:off x="3666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8" name="Rectangle 192"/>
              <p:cNvSpPr>
                <a:spLocks noChangeArrowheads="1"/>
              </p:cNvSpPr>
              <p:nvPr/>
            </p:nvSpPr>
            <p:spPr bwMode="auto">
              <a:xfrm>
                <a:off x="3726" y="1401"/>
                <a:ext cx="39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29" name="Rectangle 193"/>
              <p:cNvSpPr>
                <a:spLocks noChangeArrowheads="1"/>
              </p:cNvSpPr>
              <p:nvPr/>
            </p:nvSpPr>
            <p:spPr bwMode="auto">
              <a:xfrm>
                <a:off x="3786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0" name="Rectangle 194"/>
              <p:cNvSpPr>
                <a:spLocks noChangeArrowheads="1"/>
              </p:cNvSpPr>
              <p:nvPr/>
            </p:nvSpPr>
            <p:spPr bwMode="auto">
              <a:xfrm>
                <a:off x="3846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1" name="Rectangle 195"/>
              <p:cNvSpPr>
                <a:spLocks noChangeArrowheads="1"/>
              </p:cNvSpPr>
              <p:nvPr/>
            </p:nvSpPr>
            <p:spPr bwMode="auto">
              <a:xfrm>
                <a:off x="3906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2" name="Rectangle 196"/>
              <p:cNvSpPr>
                <a:spLocks noChangeArrowheads="1"/>
              </p:cNvSpPr>
              <p:nvPr/>
            </p:nvSpPr>
            <p:spPr bwMode="auto">
              <a:xfrm>
                <a:off x="3966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3" name="Rectangle 197"/>
              <p:cNvSpPr>
                <a:spLocks noChangeArrowheads="1"/>
              </p:cNvSpPr>
              <p:nvPr/>
            </p:nvSpPr>
            <p:spPr bwMode="auto">
              <a:xfrm>
                <a:off x="4027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4" name="Rectangle 198"/>
              <p:cNvSpPr>
                <a:spLocks noChangeArrowheads="1"/>
              </p:cNvSpPr>
              <p:nvPr/>
            </p:nvSpPr>
            <p:spPr bwMode="auto">
              <a:xfrm>
                <a:off x="4087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5" name="Rectangle 199"/>
              <p:cNvSpPr>
                <a:spLocks noChangeArrowheads="1"/>
              </p:cNvSpPr>
              <p:nvPr/>
            </p:nvSpPr>
            <p:spPr bwMode="auto">
              <a:xfrm>
                <a:off x="4146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6" name="Rectangle 200"/>
              <p:cNvSpPr>
                <a:spLocks noChangeArrowheads="1"/>
              </p:cNvSpPr>
              <p:nvPr/>
            </p:nvSpPr>
            <p:spPr bwMode="auto">
              <a:xfrm>
                <a:off x="4206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7" name="Rectangle 201"/>
              <p:cNvSpPr>
                <a:spLocks noChangeArrowheads="1"/>
              </p:cNvSpPr>
              <p:nvPr/>
            </p:nvSpPr>
            <p:spPr bwMode="auto">
              <a:xfrm>
                <a:off x="4267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8" name="Rectangle 202"/>
              <p:cNvSpPr>
                <a:spLocks noChangeArrowheads="1"/>
              </p:cNvSpPr>
              <p:nvPr/>
            </p:nvSpPr>
            <p:spPr bwMode="auto">
              <a:xfrm>
                <a:off x="4327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739" name="Rectangle 203"/>
              <p:cNvSpPr>
                <a:spLocks noChangeArrowheads="1"/>
              </p:cNvSpPr>
              <p:nvPr/>
            </p:nvSpPr>
            <p:spPr bwMode="auto">
              <a:xfrm>
                <a:off x="4387" y="1401"/>
                <a:ext cx="40" cy="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5740" name="Rectangle 204"/>
            <p:cNvSpPr>
              <a:spLocks noChangeArrowheads="1"/>
            </p:cNvSpPr>
            <p:nvPr/>
          </p:nvSpPr>
          <p:spPr bwMode="auto">
            <a:xfrm>
              <a:off x="4447" y="1401"/>
              <a:ext cx="40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41" name="Rectangle 205"/>
            <p:cNvSpPr>
              <a:spLocks noChangeArrowheads="1"/>
            </p:cNvSpPr>
            <p:nvPr/>
          </p:nvSpPr>
          <p:spPr bwMode="auto">
            <a:xfrm>
              <a:off x="4508" y="1401"/>
              <a:ext cx="39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42" name="Rectangle 206"/>
            <p:cNvSpPr>
              <a:spLocks noChangeArrowheads="1"/>
            </p:cNvSpPr>
            <p:nvPr/>
          </p:nvSpPr>
          <p:spPr bwMode="auto">
            <a:xfrm>
              <a:off x="4567" y="1401"/>
              <a:ext cx="40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43" name="Rectangle 207"/>
            <p:cNvSpPr>
              <a:spLocks noChangeArrowheads="1"/>
            </p:cNvSpPr>
            <p:nvPr/>
          </p:nvSpPr>
          <p:spPr bwMode="auto">
            <a:xfrm>
              <a:off x="4627" y="1401"/>
              <a:ext cx="40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44" name="Rectangle 208"/>
            <p:cNvSpPr>
              <a:spLocks noChangeArrowheads="1"/>
            </p:cNvSpPr>
            <p:nvPr/>
          </p:nvSpPr>
          <p:spPr bwMode="auto">
            <a:xfrm>
              <a:off x="4687" y="1401"/>
              <a:ext cx="41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45" name="Rectangle 209"/>
            <p:cNvSpPr>
              <a:spLocks noChangeArrowheads="1"/>
            </p:cNvSpPr>
            <p:nvPr/>
          </p:nvSpPr>
          <p:spPr bwMode="auto">
            <a:xfrm>
              <a:off x="4748" y="1401"/>
              <a:ext cx="40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46" name="Rectangle 210"/>
            <p:cNvSpPr>
              <a:spLocks noChangeArrowheads="1"/>
            </p:cNvSpPr>
            <p:nvPr/>
          </p:nvSpPr>
          <p:spPr bwMode="auto">
            <a:xfrm>
              <a:off x="4808" y="1401"/>
              <a:ext cx="40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47" name="Rectangle 211"/>
            <p:cNvSpPr>
              <a:spLocks noChangeArrowheads="1"/>
            </p:cNvSpPr>
            <p:nvPr/>
          </p:nvSpPr>
          <p:spPr bwMode="auto">
            <a:xfrm>
              <a:off x="4868" y="1401"/>
              <a:ext cx="40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48" name="Rectangle 212"/>
            <p:cNvSpPr>
              <a:spLocks noChangeArrowheads="1"/>
            </p:cNvSpPr>
            <p:nvPr/>
          </p:nvSpPr>
          <p:spPr bwMode="auto">
            <a:xfrm>
              <a:off x="4927" y="1401"/>
              <a:ext cx="41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49" name="Rectangle 213"/>
            <p:cNvSpPr>
              <a:spLocks noChangeArrowheads="1"/>
            </p:cNvSpPr>
            <p:nvPr/>
          </p:nvSpPr>
          <p:spPr bwMode="auto">
            <a:xfrm>
              <a:off x="4988" y="1401"/>
              <a:ext cx="40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0" name="Rectangle 214"/>
            <p:cNvSpPr>
              <a:spLocks noChangeArrowheads="1"/>
            </p:cNvSpPr>
            <p:nvPr/>
          </p:nvSpPr>
          <p:spPr bwMode="auto">
            <a:xfrm>
              <a:off x="5048" y="1401"/>
              <a:ext cx="40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1" name="Rectangle 215"/>
            <p:cNvSpPr>
              <a:spLocks noChangeArrowheads="1"/>
            </p:cNvSpPr>
            <p:nvPr/>
          </p:nvSpPr>
          <p:spPr bwMode="auto">
            <a:xfrm>
              <a:off x="3545" y="3190"/>
              <a:ext cx="41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2" name="Rectangle 216"/>
            <p:cNvSpPr>
              <a:spLocks noChangeArrowheads="1"/>
            </p:cNvSpPr>
            <p:nvPr/>
          </p:nvSpPr>
          <p:spPr bwMode="auto">
            <a:xfrm>
              <a:off x="3606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3" name="Rectangle 217"/>
            <p:cNvSpPr>
              <a:spLocks noChangeArrowheads="1"/>
            </p:cNvSpPr>
            <p:nvPr/>
          </p:nvSpPr>
          <p:spPr bwMode="auto">
            <a:xfrm>
              <a:off x="3666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4" name="Rectangle 218"/>
            <p:cNvSpPr>
              <a:spLocks noChangeArrowheads="1"/>
            </p:cNvSpPr>
            <p:nvPr/>
          </p:nvSpPr>
          <p:spPr bwMode="auto">
            <a:xfrm>
              <a:off x="3726" y="3190"/>
              <a:ext cx="39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5" name="Rectangle 219"/>
            <p:cNvSpPr>
              <a:spLocks noChangeArrowheads="1"/>
            </p:cNvSpPr>
            <p:nvPr/>
          </p:nvSpPr>
          <p:spPr bwMode="auto">
            <a:xfrm>
              <a:off x="3786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6" name="Rectangle 220"/>
            <p:cNvSpPr>
              <a:spLocks noChangeArrowheads="1"/>
            </p:cNvSpPr>
            <p:nvPr/>
          </p:nvSpPr>
          <p:spPr bwMode="auto">
            <a:xfrm>
              <a:off x="3846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7" name="Rectangle 221"/>
            <p:cNvSpPr>
              <a:spLocks noChangeArrowheads="1"/>
            </p:cNvSpPr>
            <p:nvPr/>
          </p:nvSpPr>
          <p:spPr bwMode="auto">
            <a:xfrm>
              <a:off x="3906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8" name="Rectangle 222"/>
            <p:cNvSpPr>
              <a:spLocks noChangeArrowheads="1"/>
            </p:cNvSpPr>
            <p:nvPr/>
          </p:nvSpPr>
          <p:spPr bwMode="auto">
            <a:xfrm>
              <a:off x="3966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59" name="Rectangle 223"/>
            <p:cNvSpPr>
              <a:spLocks noChangeArrowheads="1"/>
            </p:cNvSpPr>
            <p:nvPr/>
          </p:nvSpPr>
          <p:spPr bwMode="auto">
            <a:xfrm>
              <a:off x="4027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0" name="Rectangle 224"/>
            <p:cNvSpPr>
              <a:spLocks noChangeArrowheads="1"/>
            </p:cNvSpPr>
            <p:nvPr/>
          </p:nvSpPr>
          <p:spPr bwMode="auto">
            <a:xfrm>
              <a:off x="4087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1" name="Rectangle 225"/>
            <p:cNvSpPr>
              <a:spLocks noChangeArrowheads="1"/>
            </p:cNvSpPr>
            <p:nvPr/>
          </p:nvSpPr>
          <p:spPr bwMode="auto">
            <a:xfrm>
              <a:off x="4146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2" name="Rectangle 226"/>
            <p:cNvSpPr>
              <a:spLocks noChangeArrowheads="1"/>
            </p:cNvSpPr>
            <p:nvPr/>
          </p:nvSpPr>
          <p:spPr bwMode="auto">
            <a:xfrm>
              <a:off x="4206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3" name="Rectangle 227"/>
            <p:cNvSpPr>
              <a:spLocks noChangeArrowheads="1"/>
            </p:cNvSpPr>
            <p:nvPr/>
          </p:nvSpPr>
          <p:spPr bwMode="auto">
            <a:xfrm>
              <a:off x="4267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4" name="Rectangle 228"/>
            <p:cNvSpPr>
              <a:spLocks noChangeArrowheads="1"/>
            </p:cNvSpPr>
            <p:nvPr/>
          </p:nvSpPr>
          <p:spPr bwMode="auto">
            <a:xfrm>
              <a:off x="4327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5" name="Rectangle 229"/>
            <p:cNvSpPr>
              <a:spLocks noChangeArrowheads="1"/>
            </p:cNvSpPr>
            <p:nvPr/>
          </p:nvSpPr>
          <p:spPr bwMode="auto">
            <a:xfrm>
              <a:off x="4387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6" name="Rectangle 230"/>
            <p:cNvSpPr>
              <a:spLocks noChangeArrowheads="1"/>
            </p:cNvSpPr>
            <p:nvPr/>
          </p:nvSpPr>
          <p:spPr bwMode="auto">
            <a:xfrm>
              <a:off x="4447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7" name="Rectangle 231"/>
            <p:cNvSpPr>
              <a:spLocks noChangeArrowheads="1"/>
            </p:cNvSpPr>
            <p:nvPr/>
          </p:nvSpPr>
          <p:spPr bwMode="auto">
            <a:xfrm>
              <a:off x="4508" y="3190"/>
              <a:ext cx="39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8" name="Rectangle 232"/>
            <p:cNvSpPr>
              <a:spLocks noChangeArrowheads="1"/>
            </p:cNvSpPr>
            <p:nvPr/>
          </p:nvSpPr>
          <p:spPr bwMode="auto">
            <a:xfrm>
              <a:off x="4567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69" name="Rectangle 233"/>
            <p:cNvSpPr>
              <a:spLocks noChangeArrowheads="1"/>
            </p:cNvSpPr>
            <p:nvPr/>
          </p:nvSpPr>
          <p:spPr bwMode="auto">
            <a:xfrm>
              <a:off x="4627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0" name="Rectangle 234"/>
            <p:cNvSpPr>
              <a:spLocks noChangeArrowheads="1"/>
            </p:cNvSpPr>
            <p:nvPr/>
          </p:nvSpPr>
          <p:spPr bwMode="auto">
            <a:xfrm>
              <a:off x="4687" y="3190"/>
              <a:ext cx="41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1" name="Rectangle 235"/>
            <p:cNvSpPr>
              <a:spLocks noChangeArrowheads="1"/>
            </p:cNvSpPr>
            <p:nvPr/>
          </p:nvSpPr>
          <p:spPr bwMode="auto">
            <a:xfrm>
              <a:off x="4748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2" name="Rectangle 236"/>
            <p:cNvSpPr>
              <a:spLocks noChangeArrowheads="1"/>
            </p:cNvSpPr>
            <p:nvPr/>
          </p:nvSpPr>
          <p:spPr bwMode="auto">
            <a:xfrm>
              <a:off x="4808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3" name="Rectangle 237"/>
            <p:cNvSpPr>
              <a:spLocks noChangeArrowheads="1"/>
            </p:cNvSpPr>
            <p:nvPr/>
          </p:nvSpPr>
          <p:spPr bwMode="auto">
            <a:xfrm>
              <a:off x="4868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4" name="Rectangle 238"/>
            <p:cNvSpPr>
              <a:spLocks noChangeArrowheads="1"/>
            </p:cNvSpPr>
            <p:nvPr/>
          </p:nvSpPr>
          <p:spPr bwMode="auto">
            <a:xfrm>
              <a:off x="4927" y="3190"/>
              <a:ext cx="41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5" name="Rectangle 239"/>
            <p:cNvSpPr>
              <a:spLocks noChangeArrowheads="1"/>
            </p:cNvSpPr>
            <p:nvPr/>
          </p:nvSpPr>
          <p:spPr bwMode="auto">
            <a:xfrm>
              <a:off x="4988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6" name="Rectangle 240"/>
            <p:cNvSpPr>
              <a:spLocks noChangeArrowheads="1"/>
            </p:cNvSpPr>
            <p:nvPr/>
          </p:nvSpPr>
          <p:spPr bwMode="auto">
            <a:xfrm>
              <a:off x="5048" y="3190"/>
              <a:ext cx="40" cy="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7" name="Rectangle 241"/>
            <p:cNvSpPr>
              <a:spLocks noChangeArrowheads="1"/>
            </p:cNvSpPr>
            <p:nvPr/>
          </p:nvSpPr>
          <p:spPr bwMode="auto">
            <a:xfrm>
              <a:off x="4361" y="3855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8" name="Rectangle 242"/>
            <p:cNvSpPr>
              <a:spLocks noChangeArrowheads="1"/>
            </p:cNvSpPr>
            <p:nvPr/>
          </p:nvSpPr>
          <p:spPr bwMode="auto">
            <a:xfrm>
              <a:off x="4361" y="3799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79" name="Rectangle 243"/>
            <p:cNvSpPr>
              <a:spLocks noChangeArrowheads="1"/>
            </p:cNvSpPr>
            <p:nvPr/>
          </p:nvSpPr>
          <p:spPr bwMode="auto">
            <a:xfrm>
              <a:off x="4361" y="3743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0" name="Rectangle 244"/>
            <p:cNvSpPr>
              <a:spLocks noChangeArrowheads="1"/>
            </p:cNvSpPr>
            <p:nvPr/>
          </p:nvSpPr>
          <p:spPr bwMode="auto">
            <a:xfrm>
              <a:off x="4361" y="3687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1" name="Rectangle 245"/>
            <p:cNvSpPr>
              <a:spLocks noChangeArrowheads="1"/>
            </p:cNvSpPr>
            <p:nvPr/>
          </p:nvSpPr>
          <p:spPr bwMode="auto">
            <a:xfrm>
              <a:off x="4361" y="3630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2" name="Rectangle 246"/>
            <p:cNvSpPr>
              <a:spLocks noChangeArrowheads="1"/>
            </p:cNvSpPr>
            <p:nvPr/>
          </p:nvSpPr>
          <p:spPr bwMode="auto">
            <a:xfrm>
              <a:off x="4361" y="3575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3" name="Rectangle 247"/>
            <p:cNvSpPr>
              <a:spLocks noChangeArrowheads="1"/>
            </p:cNvSpPr>
            <p:nvPr/>
          </p:nvSpPr>
          <p:spPr bwMode="auto">
            <a:xfrm>
              <a:off x="4361" y="3519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4" name="Rectangle 248"/>
            <p:cNvSpPr>
              <a:spLocks noChangeArrowheads="1"/>
            </p:cNvSpPr>
            <p:nvPr/>
          </p:nvSpPr>
          <p:spPr bwMode="auto">
            <a:xfrm>
              <a:off x="4361" y="3462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5" name="Rectangle 249"/>
            <p:cNvSpPr>
              <a:spLocks noChangeArrowheads="1"/>
            </p:cNvSpPr>
            <p:nvPr/>
          </p:nvSpPr>
          <p:spPr bwMode="auto">
            <a:xfrm>
              <a:off x="4361" y="3406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6" name="Rectangle 250"/>
            <p:cNvSpPr>
              <a:spLocks noChangeArrowheads="1"/>
            </p:cNvSpPr>
            <p:nvPr/>
          </p:nvSpPr>
          <p:spPr bwMode="auto">
            <a:xfrm>
              <a:off x="4361" y="3350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7" name="Rectangle 251"/>
            <p:cNvSpPr>
              <a:spLocks noChangeArrowheads="1"/>
            </p:cNvSpPr>
            <p:nvPr/>
          </p:nvSpPr>
          <p:spPr bwMode="auto">
            <a:xfrm>
              <a:off x="4361" y="3294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8" name="Rectangle 252"/>
            <p:cNvSpPr>
              <a:spLocks noChangeArrowheads="1"/>
            </p:cNvSpPr>
            <p:nvPr/>
          </p:nvSpPr>
          <p:spPr bwMode="auto">
            <a:xfrm>
              <a:off x="4361" y="3238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89" name="Rectangle 253"/>
            <p:cNvSpPr>
              <a:spLocks noChangeArrowheads="1"/>
            </p:cNvSpPr>
            <p:nvPr/>
          </p:nvSpPr>
          <p:spPr bwMode="auto">
            <a:xfrm>
              <a:off x="4361" y="3182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0" name="Rectangle 254"/>
            <p:cNvSpPr>
              <a:spLocks noChangeArrowheads="1"/>
            </p:cNvSpPr>
            <p:nvPr/>
          </p:nvSpPr>
          <p:spPr bwMode="auto">
            <a:xfrm>
              <a:off x="4361" y="3126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1" name="Rectangle 255"/>
            <p:cNvSpPr>
              <a:spLocks noChangeArrowheads="1"/>
            </p:cNvSpPr>
            <p:nvPr/>
          </p:nvSpPr>
          <p:spPr bwMode="auto">
            <a:xfrm>
              <a:off x="4361" y="3070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2" name="Rectangle 256"/>
            <p:cNvSpPr>
              <a:spLocks noChangeArrowheads="1"/>
            </p:cNvSpPr>
            <p:nvPr/>
          </p:nvSpPr>
          <p:spPr bwMode="auto">
            <a:xfrm>
              <a:off x="4361" y="3014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3" name="Rectangle 257"/>
            <p:cNvSpPr>
              <a:spLocks noChangeArrowheads="1"/>
            </p:cNvSpPr>
            <p:nvPr/>
          </p:nvSpPr>
          <p:spPr bwMode="auto">
            <a:xfrm>
              <a:off x="4361" y="2958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4" name="Rectangle 258"/>
            <p:cNvSpPr>
              <a:spLocks noChangeArrowheads="1"/>
            </p:cNvSpPr>
            <p:nvPr/>
          </p:nvSpPr>
          <p:spPr bwMode="auto">
            <a:xfrm>
              <a:off x="4361" y="2902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5" name="Rectangle 259"/>
            <p:cNvSpPr>
              <a:spLocks noChangeArrowheads="1"/>
            </p:cNvSpPr>
            <p:nvPr/>
          </p:nvSpPr>
          <p:spPr bwMode="auto">
            <a:xfrm>
              <a:off x="4361" y="2845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6" name="Rectangle 260"/>
            <p:cNvSpPr>
              <a:spLocks noChangeArrowheads="1"/>
            </p:cNvSpPr>
            <p:nvPr/>
          </p:nvSpPr>
          <p:spPr bwMode="auto">
            <a:xfrm>
              <a:off x="4361" y="2789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7" name="Rectangle 261"/>
            <p:cNvSpPr>
              <a:spLocks noChangeArrowheads="1"/>
            </p:cNvSpPr>
            <p:nvPr/>
          </p:nvSpPr>
          <p:spPr bwMode="auto">
            <a:xfrm>
              <a:off x="4361" y="2733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8" name="Rectangle 262"/>
            <p:cNvSpPr>
              <a:spLocks noChangeArrowheads="1"/>
            </p:cNvSpPr>
            <p:nvPr/>
          </p:nvSpPr>
          <p:spPr bwMode="auto">
            <a:xfrm>
              <a:off x="4361" y="2678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799" name="Rectangle 263"/>
            <p:cNvSpPr>
              <a:spLocks noChangeArrowheads="1"/>
            </p:cNvSpPr>
            <p:nvPr/>
          </p:nvSpPr>
          <p:spPr bwMode="auto">
            <a:xfrm>
              <a:off x="4361" y="2621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0" name="Rectangle 264"/>
            <p:cNvSpPr>
              <a:spLocks noChangeArrowheads="1"/>
            </p:cNvSpPr>
            <p:nvPr/>
          </p:nvSpPr>
          <p:spPr bwMode="auto">
            <a:xfrm>
              <a:off x="4361" y="2565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1" name="Rectangle 265"/>
            <p:cNvSpPr>
              <a:spLocks noChangeArrowheads="1"/>
            </p:cNvSpPr>
            <p:nvPr/>
          </p:nvSpPr>
          <p:spPr bwMode="auto">
            <a:xfrm>
              <a:off x="4361" y="2509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2" name="Rectangle 266"/>
            <p:cNvSpPr>
              <a:spLocks noChangeArrowheads="1"/>
            </p:cNvSpPr>
            <p:nvPr/>
          </p:nvSpPr>
          <p:spPr bwMode="auto">
            <a:xfrm>
              <a:off x="4361" y="2453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3" name="Rectangle 267"/>
            <p:cNvSpPr>
              <a:spLocks noChangeArrowheads="1"/>
            </p:cNvSpPr>
            <p:nvPr/>
          </p:nvSpPr>
          <p:spPr bwMode="auto">
            <a:xfrm>
              <a:off x="4361" y="2397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4" name="Rectangle 268"/>
            <p:cNvSpPr>
              <a:spLocks noChangeArrowheads="1"/>
            </p:cNvSpPr>
            <p:nvPr/>
          </p:nvSpPr>
          <p:spPr bwMode="auto">
            <a:xfrm>
              <a:off x="4361" y="2341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5" name="Rectangle 269"/>
            <p:cNvSpPr>
              <a:spLocks noChangeArrowheads="1"/>
            </p:cNvSpPr>
            <p:nvPr/>
          </p:nvSpPr>
          <p:spPr bwMode="auto">
            <a:xfrm>
              <a:off x="4361" y="2285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6" name="Rectangle 270"/>
            <p:cNvSpPr>
              <a:spLocks noChangeArrowheads="1"/>
            </p:cNvSpPr>
            <p:nvPr/>
          </p:nvSpPr>
          <p:spPr bwMode="auto">
            <a:xfrm>
              <a:off x="4361" y="2228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7" name="Rectangle 271"/>
            <p:cNvSpPr>
              <a:spLocks noChangeArrowheads="1"/>
            </p:cNvSpPr>
            <p:nvPr/>
          </p:nvSpPr>
          <p:spPr bwMode="auto">
            <a:xfrm>
              <a:off x="4361" y="2172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8" name="Rectangle 272"/>
            <p:cNvSpPr>
              <a:spLocks noChangeArrowheads="1"/>
            </p:cNvSpPr>
            <p:nvPr/>
          </p:nvSpPr>
          <p:spPr bwMode="auto">
            <a:xfrm>
              <a:off x="4361" y="2117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09" name="Rectangle 273"/>
            <p:cNvSpPr>
              <a:spLocks noChangeArrowheads="1"/>
            </p:cNvSpPr>
            <p:nvPr/>
          </p:nvSpPr>
          <p:spPr bwMode="auto">
            <a:xfrm>
              <a:off x="4361" y="2061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0" name="Rectangle 274"/>
            <p:cNvSpPr>
              <a:spLocks noChangeArrowheads="1"/>
            </p:cNvSpPr>
            <p:nvPr/>
          </p:nvSpPr>
          <p:spPr bwMode="auto">
            <a:xfrm>
              <a:off x="4361" y="2004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1" name="Rectangle 275"/>
            <p:cNvSpPr>
              <a:spLocks noChangeArrowheads="1"/>
            </p:cNvSpPr>
            <p:nvPr/>
          </p:nvSpPr>
          <p:spPr bwMode="auto">
            <a:xfrm>
              <a:off x="4361" y="1948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2" name="Rectangle 276"/>
            <p:cNvSpPr>
              <a:spLocks noChangeArrowheads="1"/>
            </p:cNvSpPr>
            <p:nvPr/>
          </p:nvSpPr>
          <p:spPr bwMode="auto">
            <a:xfrm>
              <a:off x="4361" y="1892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3" name="Rectangle 277"/>
            <p:cNvSpPr>
              <a:spLocks noChangeArrowheads="1"/>
            </p:cNvSpPr>
            <p:nvPr/>
          </p:nvSpPr>
          <p:spPr bwMode="auto">
            <a:xfrm>
              <a:off x="4361" y="1836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4" name="Rectangle 278"/>
            <p:cNvSpPr>
              <a:spLocks noChangeArrowheads="1"/>
            </p:cNvSpPr>
            <p:nvPr/>
          </p:nvSpPr>
          <p:spPr bwMode="auto">
            <a:xfrm>
              <a:off x="4361" y="1780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5" name="Rectangle 279"/>
            <p:cNvSpPr>
              <a:spLocks noChangeArrowheads="1"/>
            </p:cNvSpPr>
            <p:nvPr/>
          </p:nvSpPr>
          <p:spPr bwMode="auto">
            <a:xfrm>
              <a:off x="4361" y="1724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6" name="Rectangle 280"/>
            <p:cNvSpPr>
              <a:spLocks noChangeArrowheads="1"/>
            </p:cNvSpPr>
            <p:nvPr/>
          </p:nvSpPr>
          <p:spPr bwMode="auto">
            <a:xfrm>
              <a:off x="4361" y="1668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7" name="Rectangle 281"/>
            <p:cNvSpPr>
              <a:spLocks noChangeArrowheads="1"/>
            </p:cNvSpPr>
            <p:nvPr/>
          </p:nvSpPr>
          <p:spPr bwMode="auto">
            <a:xfrm>
              <a:off x="4361" y="1612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8" name="Rectangle 282"/>
            <p:cNvSpPr>
              <a:spLocks noChangeArrowheads="1"/>
            </p:cNvSpPr>
            <p:nvPr/>
          </p:nvSpPr>
          <p:spPr bwMode="auto">
            <a:xfrm>
              <a:off x="4361" y="1556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19" name="Rectangle 283"/>
            <p:cNvSpPr>
              <a:spLocks noChangeArrowheads="1"/>
            </p:cNvSpPr>
            <p:nvPr/>
          </p:nvSpPr>
          <p:spPr bwMode="auto">
            <a:xfrm>
              <a:off x="4361" y="1500"/>
              <a:ext cx="4" cy="3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20" name="Rectangle 284"/>
            <p:cNvSpPr>
              <a:spLocks noChangeArrowheads="1"/>
            </p:cNvSpPr>
            <p:nvPr/>
          </p:nvSpPr>
          <p:spPr bwMode="auto">
            <a:xfrm>
              <a:off x="4361" y="1443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21" name="Rectangle 285"/>
            <p:cNvSpPr>
              <a:spLocks noChangeArrowheads="1"/>
            </p:cNvSpPr>
            <p:nvPr/>
          </p:nvSpPr>
          <p:spPr bwMode="auto">
            <a:xfrm>
              <a:off x="4361" y="1387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22" name="Rectangle 286"/>
            <p:cNvSpPr>
              <a:spLocks noChangeArrowheads="1"/>
            </p:cNvSpPr>
            <p:nvPr/>
          </p:nvSpPr>
          <p:spPr bwMode="auto">
            <a:xfrm>
              <a:off x="4361" y="1331"/>
              <a:ext cx="4" cy="38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23" name="Rectangle 287"/>
            <p:cNvSpPr>
              <a:spLocks noChangeArrowheads="1"/>
            </p:cNvSpPr>
            <p:nvPr/>
          </p:nvSpPr>
          <p:spPr bwMode="auto">
            <a:xfrm>
              <a:off x="4361" y="1296"/>
              <a:ext cx="4" cy="17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24" name="Line 288"/>
            <p:cNvSpPr>
              <a:spLocks noChangeShapeType="1"/>
            </p:cNvSpPr>
            <p:nvPr/>
          </p:nvSpPr>
          <p:spPr bwMode="auto">
            <a:xfrm>
              <a:off x="556" y="1655"/>
              <a:ext cx="328" cy="1"/>
            </a:xfrm>
            <a:prstGeom prst="line">
              <a:avLst/>
            </a:prstGeom>
            <a:noFill/>
            <a:ln w="12700">
              <a:solidFill>
                <a:srgbClr val="1F1A17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25" name="Rectangle 289"/>
            <p:cNvSpPr>
              <a:spLocks noChangeArrowheads="1"/>
            </p:cNvSpPr>
            <p:nvPr/>
          </p:nvSpPr>
          <p:spPr bwMode="auto">
            <a:xfrm>
              <a:off x="921" y="1568"/>
              <a:ext cx="9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200">
                  <a:solidFill>
                    <a:srgbClr val="1F1A17"/>
                  </a:solidFill>
                </a:rPr>
                <a:t>1</a:t>
              </a:r>
            </a:p>
          </p:txBody>
        </p:sp>
        <p:sp>
          <p:nvSpPr>
            <p:cNvPr id="65826" name="Line 290"/>
            <p:cNvSpPr>
              <a:spLocks noChangeShapeType="1"/>
            </p:cNvSpPr>
            <p:nvPr/>
          </p:nvSpPr>
          <p:spPr bwMode="auto">
            <a:xfrm flipV="1">
              <a:off x="928" y="2653"/>
              <a:ext cx="149" cy="240"/>
            </a:xfrm>
            <a:prstGeom prst="line">
              <a:avLst/>
            </a:prstGeom>
            <a:noFill/>
            <a:ln w="12700">
              <a:solidFill>
                <a:srgbClr val="1F1A17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27" name="Rectangle 291"/>
            <p:cNvSpPr>
              <a:spLocks noChangeArrowheads="1"/>
            </p:cNvSpPr>
            <p:nvPr/>
          </p:nvSpPr>
          <p:spPr bwMode="auto">
            <a:xfrm>
              <a:off x="1097" y="2549"/>
              <a:ext cx="9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200">
                  <a:solidFill>
                    <a:srgbClr val="1F1A17"/>
                  </a:solidFill>
                </a:rPr>
                <a:t>2</a:t>
              </a:r>
            </a:p>
          </p:txBody>
        </p:sp>
        <p:sp>
          <p:nvSpPr>
            <p:cNvPr id="65828" name="Freeform 292"/>
            <p:cNvSpPr>
              <a:spLocks/>
            </p:cNvSpPr>
            <p:nvPr/>
          </p:nvSpPr>
          <p:spPr bwMode="auto">
            <a:xfrm>
              <a:off x="3186" y="1674"/>
              <a:ext cx="330" cy="2015"/>
            </a:xfrm>
            <a:custGeom>
              <a:avLst/>
              <a:gdLst>
                <a:gd name="T0" fmla="*/ 329 w 330"/>
                <a:gd name="T1" fmla="*/ 0 h 2015"/>
                <a:gd name="T2" fmla="*/ 0 w 330"/>
                <a:gd name="T3" fmla="*/ 596 h 2015"/>
                <a:gd name="T4" fmla="*/ 329 w 330"/>
                <a:gd name="T5" fmla="*/ 2014 h 2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2015">
                  <a:moveTo>
                    <a:pt x="329" y="0"/>
                  </a:moveTo>
                  <a:lnTo>
                    <a:pt x="0" y="596"/>
                  </a:lnTo>
                  <a:lnTo>
                    <a:pt x="329" y="2014"/>
                  </a:lnTo>
                </a:path>
              </a:pathLst>
            </a:custGeom>
            <a:noFill/>
            <a:ln w="12700" cap="rnd" cmpd="sng">
              <a:solidFill>
                <a:srgbClr val="1F1A17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829" name="Rectangle 293"/>
            <p:cNvSpPr>
              <a:spLocks noChangeArrowheads="1"/>
            </p:cNvSpPr>
            <p:nvPr/>
          </p:nvSpPr>
          <p:spPr bwMode="auto">
            <a:xfrm>
              <a:off x="3057" y="2184"/>
              <a:ext cx="9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200">
                  <a:solidFill>
                    <a:srgbClr val="1F1A17"/>
                  </a:solidFill>
                </a:rPr>
                <a:t>4</a:t>
              </a:r>
            </a:p>
          </p:txBody>
        </p:sp>
        <p:sp>
          <p:nvSpPr>
            <p:cNvPr id="65830" name="Line 294"/>
            <p:cNvSpPr>
              <a:spLocks noChangeShapeType="1"/>
            </p:cNvSpPr>
            <p:nvPr/>
          </p:nvSpPr>
          <p:spPr bwMode="auto">
            <a:xfrm flipH="1" flipV="1">
              <a:off x="3834" y="2321"/>
              <a:ext cx="236" cy="220"/>
            </a:xfrm>
            <a:prstGeom prst="line">
              <a:avLst/>
            </a:prstGeom>
            <a:noFill/>
            <a:ln w="12700">
              <a:solidFill>
                <a:srgbClr val="1F1A17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31" name="Rectangle 295"/>
            <p:cNvSpPr>
              <a:spLocks noChangeArrowheads="1"/>
            </p:cNvSpPr>
            <p:nvPr/>
          </p:nvSpPr>
          <p:spPr bwMode="auto">
            <a:xfrm>
              <a:off x="3728" y="2203"/>
              <a:ext cx="9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200">
                  <a:solidFill>
                    <a:srgbClr val="1F1A17"/>
                  </a:solidFill>
                </a:rPr>
                <a:t>5</a:t>
              </a:r>
            </a:p>
          </p:txBody>
        </p:sp>
        <p:sp>
          <p:nvSpPr>
            <p:cNvPr id="65832" name="Freeform 296"/>
            <p:cNvSpPr>
              <a:spLocks/>
            </p:cNvSpPr>
            <p:nvPr/>
          </p:nvSpPr>
          <p:spPr bwMode="auto">
            <a:xfrm>
              <a:off x="3329" y="1455"/>
              <a:ext cx="253" cy="141"/>
            </a:xfrm>
            <a:custGeom>
              <a:avLst/>
              <a:gdLst>
                <a:gd name="T0" fmla="*/ 140 w 253"/>
                <a:gd name="T1" fmla="*/ 140 h 141"/>
                <a:gd name="T2" fmla="*/ 0 w 253"/>
                <a:gd name="T3" fmla="*/ 0 h 141"/>
                <a:gd name="T4" fmla="*/ 252 w 253"/>
                <a:gd name="T5" fmla="*/ 1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3" h="141">
                  <a:moveTo>
                    <a:pt x="140" y="140"/>
                  </a:moveTo>
                  <a:lnTo>
                    <a:pt x="0" y="0"/>
                  </a:lnTo>
                  <a:lnTo>
                    <a:pt x="252" y="140"/>
                  </a:lnTo>
                </a:path>
              </a:pathLst>
            </a:custGeom>
            <a:noFill/>
            <a:ln w="12700" cap="rnd" cmpd="sng">
              <a:solidFill>
                <a:srgbClr val="1F1A17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833" name="Rectangle 297"/>
            <p:cNvSpPr>
              <a:spLocks noChangeArrowheads="1"/>
            </p:cNvSpPr>
            <p:nvPr/>
          </p:nvSpPr>
          <p:spPr bwMode="auto">
            <a:xfrm>
              <a:off x="3218" y="1351"/>
              <a:ext cx="9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200">
                  <a:solidFill>
                    <a:srgbClr val="1F1A17"/>
                  </a:solidFill>
                </a:rPr>
                <a:t>3</a:t>
              </a:r>
            </a:p>
          </p:txBody>
        </p:sp>
        <p:sp>
          <p:nvSpPr>
            <p:cNvPr id="65834" name="Freeform 298"/>
            <p:cNvSpPr>
              <a:spLocks/>
            </p:cNvSpPr>
            <p:nvPr/>
          </p:nvSpPr>
          <p:spPr bwMode="auto">
            <a:xfrm>
              <a:off x="3469" y="3767"/>
              <a:ext cx="113" cy="176"/>
            </a:xfrm>
            <a:custGeom>
              <a:avLst/>
              <a:gdLst>
                <a:gd name="T0" fmla="*/ 0 w 113"/>
                <a:gd name="T1" fmla="*/ 0 h 176"/>
                <a:gd name="T2" fmla="*/ 57 w 113"/>
                <a:gd name="T3" fmla="*/ 175 h 176"/>
                <a:gd name="T4" fmla="*/ 112 w 113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176">
                  <a:moveTo>
                    <a:pt x="0" y="0"/>
                  </a:moveTo>
                  <a:lnTo>
                    <a:pt x="57" y="175"/>
                  </a:lnTo>
                  <a:lnTo>
                    <a:pt x="112" y="0"/>
                  </a:lnTo>
                </a:path>
              </a:pathLst>
            </a:custGeom>
            <a:noFill/>
            <a:ln w="12700" cap="rnd" cmpd="sng">
              <a:solidFill>
                <a:srgbClr val="1F1A17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835" name="Rectangle 299"/>
            <p:cNvSpPr>
              <a:spLocks noChangeArrowheads="1"/>
            </p:cNvSpPr>
            <p:nvPr/>
          </p:nvSpPr>
          <p:spPr bwMode="auto">
            <a:xfrm>
              <a:off x="3481" y="3945"/>
              <a:ext cx="9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200">
                  <a:solidFill>
                    <a:srgbClr val="1F1A17"/>
                  </a:solidFill>
                </a:rPr>
                <a:t>3</a:t>
              </a:r>
            </a:p>
          </p:txBody>
        </p:sp>
        <p:sp>
          <p:nvSpPr>
            <p:cNvPr id="65836" name="Rectangle 300"/>
            <p:cNvSpPr>
              <a:spLocks noChangeArrowheads="1"/>
            </p:cNvSpPr>
            <p:nvPr/>
          </p:nvSpPr>
          <p:spPr bwMode="auto">
            <a:xfrm>
              <a:off x="4357" y="4027"/>
              <a:ext cx="21" cy="147"/>
            </a:xfrm>
            <a:prstGeom prst="rect">
              <a:avLst/>
            </a:prstGeom>
            <a:solidFill>
              <a:srgbClr val="2A68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837" name="Freeform 301"/>
            <p:cNvSpPr>
              <a:spLocks/>
            </p:cNvSpPr>
            <p:nvPr/>
          </p:nvSpPr>
          <p:spPr bwMode="auto">
            <a:xfrm>
              <a:off x="4316" y="3946"/>
              <a:ext cx="105" cy="89"/>
            </a:xfrm>
            <a:custGeom>
              <a:avLst/>
              <a:gdLst>
                <a:gd name="T0" fmla="*/ 0 w 105"/>
                <a:gd name="T1" fmla="*/ 88 h 89"/>
                <a:gd name="T2" fmla="*/ 52 w 105"/>
                <a:gd name="T3" fmla="*/ 0 h 89"/>
                <a:gd name="T4" fmla="*/ 104 w 105"/>
                <a:gd name="T5" fmla="*/ 88 h 89"/>
                <a:gd name="T6" fmla="*/ 0 w 105"/>
                <a:gd name="T7" fmla="*/ 88 h 89"/>
                <a:gd name="T8" fmla="*/ 52 w 105"/>
                <a:gd name="T9" fmla="*/ 0 h 89"/>
                <a:gd name="T10" fmla="*/ 0 w 105"/>
                <a:gd name="T11" fmla="*/ 8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89">
                  <a:moveTo>
                    <a:pt x="0" y="88"/>
                  </a:moveTo>
                  <a:lnTo>
                    <a:pt x="52" y="0"/>
                  </a:lnTo>
                  <a:lnTo>
                    <a:pt x="104" y="88"/>
                  </a:lnTo>
                  <a:lnTo>
                    <a:pt x="0" y="88"/>
                  </a:lnTo>
                  <a:lnTo>
                    <a:pt x="52" y="0"/>
                  </a:lnTo>
                  <a:lnTo>
                    <a:pt x="0" y="88"/>
                  </a:lnTo>
                </a:path>
              </a:pathLst>
            </a:custGeom>
            <a:solidFill>
              <a:srgbClr val="2A68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838" name="Rectangle 302"/>
            <p:cNvSpPr>
              <a:spLocks noChangeArrowheads="1"/>
            </p:cNvSpPr>
            <p:nvPr/>
          </p:nvSpPr>
          <p:spPr bwMode="auto">
            <a:xfrm>
              <a:off x="4415" y="4030"/>
              <a:ext cx="103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200">
                  <a:solidFill>
                    <a:srgbClr val="2A6835"/>
                  </a:solidFill>
                </a:rPr>
                <a:t>A</a:t>
              </a:r>
            </a:p>
          </p:txBody>
        </p:sp>
      </p:grpSp>
      <p:sp>
        <p:nvSpPr>
          <p:cNvPr id="65840" name="Rectangle 304"/>
          <p:cNvSpPr>
            <a:spLocks noChangeArrowheads="1"/>
          </p:cNvSpPr>
          <p:nvPr/>
        </p:nvSpPr>
        <p:spPr bwMode="auto">
          <a:xfrm>
            <a:off x="1524000" y="152401"/>
            <a:ext cx="9144000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</a:rPr>
              <a:t>VEPP-2</a:t>
            </a:r>
            <a:r>
              <a:rPr lang="en-US" altLang="ru-RU" sz="2400" b="1" dirty="0">
                <a:solidFill>
                  <a:srgbClr val="002060"/>
                </a:solidFill>
                <a:latin typeface="Times New Roman" pitchFamily="18" charset="0"/>
              </a:rPr>
              <a:t> – the world first annihilation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en-US" altLang="ru-RU" sz="2400" b="1" dirty="0">
                <a:solidFill>
                  <a:srgbClr val="002060"/>
                </a:solidFill>
                <a:latin typeface="Times New Roman" pitchFamily="18" charset="0"/>
              </a:rPr>
              <a:t>experiments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</a:rPr>
              <a:t> 1967-1970</a:t>
            </a:r>
          </a:p>
        </p:txBody>
      </p:sp>
      <p:sp>
        <p:nvSpPr>
          <p:cNvPr id="65841" name="Rectangle 305"/>
          <p:cNvSpPr>
            <a:spLocks noChangeArrowheads="1"/>
          </p:cNvSpPr>
          <p:nvPr/>
        </p:nvSpPr>
        <p:spPr bwMode="auto">
          <a:xfrm>
            <a:off x="3770852" y="2586121"/>
            <a:ext cx="2422525" cy="2616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sz="2400" b="1" baseline="30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1. </a:t>
            </a:r>
            <a:r>
              <a:rPr lang="en-US" altLang="ru-RU" sz="2000" dirty="0">
                <a:latin typeface="Times New Roman" pitchFamily="18" charset="0"/>
              </a:rPr>
              <a:t>Pre-accelerator</a:t>
            </a:r>
          </a:p>
          <a:p>
            <a:r>
              <a:rPr lang="en-US" altLang="ru-RU" sz="2000" dirty="0">
                <a:latin typeface="Times New Roman" pitchFamily="18" charset="0"/>
              </a:rPr>
              <a:t>2. Synchrotron B-3M</a:t>
            </a:r>
          </a:p>
          <a:p>
            <a:r>
              <a:rPr lang="en-US" altLang="ru-RU" sz="2000" dirty="0">
                <a:latin typeface="Times New Roman" pitchFamily="18" charset="0"/>
              </a:rPr>
              <a:t>3. Parabolic lenses</a:t>
            </a:r>
          </a:p>
          <a:p>
            <a:r>
              <a:rPr lang="en-US" altLang="ru-RU" sz="2000" dirty="0">
                <a:latin typeface="Times New Roman" pitchFamily="18" charset="0"/>
              </a:rPr>
              <a:t>4. Converter</a:t>
            </a:r>
          </a:p>
          <a:p>
            <a:r>
              <a:rPr lang="en-US" altLang="ru-RU" sz="2000" dirty="0">
                <a:latin typeface="Times New Roman" pitchFamily="18" charset="0"/>
              </a:rPr>
              <a:t>5. Storage ring</a:t>
            </a:r>
            <a:endParaRPr lang="en-US" altLang="ru-RU" sz="800" dirty="0">
              <a:latin typeface="Times New Roman" pitchFamily="18" charset="0"/>
            </a:endParaRPr>
          </a:p>
          <a:p>
            <a:endParaRPr lang="ru-RU" altLang="ru-RU" sz="2400" dirty="0">
              <a:latin typeface="Times New Roman" pitchFamily="18" charset="0"/>
            </a:endParaRPr>
          </a:p>
          <a:p>
            <a:r>
              <a:rPr lang="ru-RU" altLang="ru-RU" sz="2400" b="1" dirty="0">
                <a:latin typeface="Times New Roman" pitchFamily="18" charset="0"/>
              </a:rPr>
              <a:t>  </a:t>
            </a:r>
          </a:p>
        </p:txBody>
      </p:sp>
      <p:sp>
        <p:nvSpPr>
          <p:cNvPr id="65842" name="Rectangle 306"/>
          <p:cNvSpPr>
            <a:spLocks noChangeArrowheads="1"/>
          </p:cNvSpPr>
          <p:nvPr/>
        </p:nvSpPr>
        <p:spPr bwMode="auto">
          <a:xfrm>
            <a:off x="8472488" y="836614"/>
            <a:ext cx="2216954" cy="83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ru-RU" altLang="ru-RU" sz="2400" b="1">
                <a:latin typeface="Times New Roman" pitchFamily="18" charset="0"/>
              </a:rPr>
              <a:t>E=2</a:t>
            </a:r>
            <a:r>
              <a:rPr lang="ru-RU" altLang="ru-RU" sz="1400" b="1" baseline="30000">
                <a:latin typeface="Times New Roman" pitchFamily="18" charset="0"/>
              </a:rPr>
              <a:t>x</a:t>
            </a:r>
            <a:r>
              <a:rPr lang="ru-RU" altLang="ru-RU" sz="2400" b="1">
                <a:latin typeface="Times New Roman" pitchFamily="18" charset="0"/>
              </a:rPr>
              <a:t>700 MeV  </a:t>
            </a:r>
          </a:p>
          <a:p>
            <a:r>
              <a:rPr lang="ru-RU" altLang="ru-RU" sz="2400" b="1">
                <a:latin typeface="Times New Roman" pitchFamily="18" charset="0"/>
              </a:rPr>
              <a:t>L=4</a:t>
            </a:r>
            <a:r>
              <a:rPr lang="ru-RU" altLang="ru-RU" sz="1200" b="1" baseline="30000">
                <a:latin typeface="Times New Roman" pitchFamily="18" charset="0"/>
              </a:rPr>
              <a:t>x</a:t>
            </a:r>
            <a:r>
              <a:rPr lang="ru-RU" altLang="ru-RU" sz="2400" b="1">
                <a:latin typeface="Times New Roman" pitchFamily="18" charset="0"/>
              </a:rPr>
              <a:t>10</a:t>
            </a:r>
            <a:r>
              <a:rPr lang="ru-RU" altLang="ru-RU" sz="2400" b="1" baseline="30000">
                <a:latin typeface="Times New Roman" pitchFamily="18" charset="0"/>
              </a:rPr>
              <a:t>28</a:t>
            </a:r>
            <a:r>
              <a:rPr lang="ru-RU" altLang="ru-RU" sz="2400" b="1">
                <a:latin typeface="Times New Roman" pitchFamily="18" charset="0"/>
              </a:rPr>
              <a:t> cm</a:t>
            </a:r>
            <a:r>
              <a:rPr lang="ru-RU" altLang="ru-RU" sz="2400" b="1" baseline="30000">
                <a:latin typeface="Times New Roman" pitchFamily="18" charset="0"/>
              </a:rPr>
              <a:t>-2</a:t>
            </a:r>
            <a:r>
              <a:rPr lang="ru-RU" altLang="ru-RU" sz="2400" b="1">
                <a:latin typeface="Times New Roman" pitchFamily="18" charset="0"/>
              </a:rPr>
              <a:t>s</a:t>
            </a:r>
            <a:r>
              <a:rPr lang="ru-RU" altLang="ru-RU" sz="2400" b="1" baseline="30000">
                <a:latin typeface="Times New Roman" pitchFamily="18" charset="0"/>
              </a:rPr>
              <a:t>-1</a:t>
            </a:r>
          </a:p>
        </p:txBody>
      </p:sp>
      <p:sp>
        <p:nvSpPr>
          <p:cNvPr id="65843" name="Rectangle 307"/>
          <p:cNvSpPr>
            <a:spLocks noChangeArrowheads="1"/>
          </p:cNvSpPr>
          <p:nvPr/>
        </p:nvSpPr>
        <p:spPr bwMode="auto">
          <a:xfrm>
            <a:off x="1524000" y="549276"/>
            <a:ext cx="7092950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First observation of </a:t>
            </a:r>
            <a:r>
              <a:rPr lang="en-US" altLang="ru-RU" b="1" dirty="0">
                <a:solidFill>
                  <a:srgbClr val="C00000"/>
                </a:solidFill>
                <a:latin typeface="Symbol" pitchFamily="18" charset="2"/>
              </a:rPr>
              <a:t>r</a:t>
            </a: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-meson production in annihilation - 1967.</a:t>
            </a:r>
          </a:p>
          <a:p>
            <a:pPr>
              <a:lnSpc>
                <a:spcPct val="115000"/>
              </a:lnSpc>
            </a:pP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Systematic study of  </a:t>
            </a:r>
            <a:r>
              <a:rPr lang="en-US" altLang="ru-RU" b="1" dirty="0">
                <a:solidFill>
                  <a:srgbClr val="C00000"/>
                </a:solidFill>
                <a:latin typeface="Symbol" pitchFamily="18" charset="2"/>
              </a:rPr>
              <a:t>r, w , f - </a:t>
            </a: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mesons1967-1970.</a:t>
            </a:r>
          </a:p>
          <a:p>
            <a:pPr>
              <a:lnSpc>
                <a:spcPct val="115000"/>
              </a:lnSpc>
            </a:pP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First observation of two-photon events (e</a:t>
            </a:r>
            <a:r>
              <a:rPr lang="en-US" altLang="ru-RU" b="1" baseline="30000" dirty="0">
                <a:solidFill>
                  <a:srgbClr val="C00000"/>
                </a:solidFill>
                <a:latin typeface="Times New Roman" pitchFamily="18" charset="0"/>
              </a:rPr>
              <a:t>+</a:t>
            </a: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e</a:t>
            </a:r>
            <a:r>
              <a:rPr lang="en-US" altLang="ru-RU" sz="2000" b="1" baseline="30000" dirty="0">
                <a:solidFill>
                  <a:srgbClr val="C00000"/>
                </a:solidFill>
                <a:latin typeface="Times New Roman" pitchFamily="18" charset="0"/>
              </a:rPr>
              <a:t>-  </a:t>
            </a: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pair production)- 1969.</a:t>
            </a:r>
          </a:p>
          <a:p>
            <a:pPr>
              <a:lnSpc>
                <a:spcPct val="115000"/>
              </a:lnSpc>
            </a:pP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Discovery of multi-hadronic production in </a:t>
            </a:r>
            <a:r>
              <a:rPr lang="en-US" altLang="ru-RU" sz="2000" b="1" dirty="0">
                <a:solidFill>
                  <a:srgbClr val="C00000"/>
                </a:solidFill>
                <a:latin typeface="Times New Roman" pitchFamily="18" charset="0"/>
              </a:rPr>
              <a:t>e</a:t>
            </a:r>
            <a:r>
              <a:rPr lang="en-US" altLang="ru-RU" sz="2000" b="1" baseline="30000" dirty="0">
                <a:solidFill>
                  <a:srgbClr val="C00000"/>
                </a:solidFill>
                <a:latin typeface="Times New Roman" pitchFamily="18" charset="0"/>
              </a:rPr>
              <a:t>+</a:t>
            </a:r>
            <a:r>
              <a:rPr lang="en-US" altLang="ru-RU" sz="2000" b="1" dirty="0">
                <a:solidFill>
                  <a:srgbClr val="C00000"/>
                </a:solidFill>
                <a:latin typeface="Times New Roman" pitchFamily="18" charset="0"/>
              </a:rPr>
              <a:t>e</a:t>
            </a:r>
            <a:r>
              <a:rPr lang="en-US" altLang="ru-RU" sz="2000" b="1" baseline="30000" dirty="0">
                <a:solidFill>
                  <a:srgbClr val="C00000"/>
                </a:solidFill>
                <a:latin typeface="Times New Roman" pitchFamily="18" charset="0"/>
              </a:rPr>
              <a:t>-</a:t>
            </a:r>
            <a:r>
              <a:rPr lang="en-US" altLang="ru-RU" sz="20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annihilation - 1969.</a:t>
            </a:r>
          </a:p>
          <a:p>
            <a:pPr>
              <a:lnSpc>
                <a:spcPct val="115000"/>
              </a:lnSpc>
            </a:pPr>
            <a:r>
              <a:rPr lang="en-US" altLang="ru-RU" b="1" dirty="0">
                <a:solidFill>
                  <a:srgbClr val="C00000"/>
                </a:solidFill>
                <a:latin typeface="Times New Roman" pitchFamily="18" charset="0"/>
              </a:rPr>
              <a:t>First observation of radiative beam polarization -1970</a:t>
            </a:r>
            <a:r>
              <a:rPr lang="en-US" altLang="ru-RU" b="1" dirty="0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5844" name="Line 308"/>
          <p:cNvSpPr>
            <a:spLocks noChangeShapeType="1"/>
          </p:cNvSpPr>
          <p:nvPr/>
        </p:nvSpPr>
        <p:spPr bwMode="auto">
          <a:xfrm>
            <a:off x="9526588" y="6400800"/>
            <a:ext cx="531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845" name="Rectangle 309"/>
          <p:cNvSpPr>
            <a:spLocks noChangeArrowheads="1"/>
          </p:cNvSpPr>
          <p:nvPr/>
        </p:nvSpPr>
        <p:spPr bwMode="auto">
          <a:xfrm>
            <a:off x="9372600" y="6019800"/>
            <a:ext cx="801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ru-RU" altLang="ru-RU" sz="1600">
                <a:latin typeface="Times New Roman" pitchFamily="18" charset="0"/>
              </a:rPr>
              <a:t>1 </a:t>
            </a:r>
            <a:r>
              <a:rPr lang="en-US" altLang="ru-RU" sz="1600">
                <a:latin typeface="Times New Roman" pitchFamily="18" charset="0"/>
              </a:rPr>
              <a:t>meter</a:t>
            </a:r>
            <a:endParaRPr lang="ru-RU" altLang="ru-RU" sz="16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66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84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799" y="791837"/>
            <a:ext cx="5655801" cy="585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8231B-1C25-4A94-A462-1FD6261DF525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Rectangle 304">
            <a:extLst>
              <a:ext uri="{FF2B5EF4-FFF2-40B4-BE49-F238E27FC236}">
                <a16:creationId xmlns:a16="http://schemas.microsoft.com/office/drawing/2014/main" xmlns="" id="{B8B6E141-61D5-3315-8C81-C1CF691E4A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52401"/>
            <a:ext cx="9144000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</a:rPr>
              <a:t>VEPP-2</a:t>
            </a:r>
            <a:r>
              <a:rPr lang="en-US" altLang="ru-RU" sz="2400" b="1" dirty="0">
                <a:solidFill>
                  <a:srgbClr val="002060"/>
                </a:solidFill>
                <a:latin typeface="Times New Roman" pitchFamily="18" charset="0"/>
              </a:rPr>
              <a:t> – the world first annihilation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en-US" altLang="ru-RU" sz="2400" b="1" dirty="0">
                <a:solidFill>
                  <a:srgbClr val="002060"/>
                </a:solidFill>
                <a:latin typeface="Times New Roman" pitchFamily="18" charset="0"/>
              </a:rPr>
              <a:t>experiments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</a:rPr>
              <a:t> 1967-1970</a:t>
            </a:r>
          </a:p>
        </p:txBody>
      </p:sp>
    </p:spTree>
    <p:extLst>
      <p:ext uri="{BB962C8B-B14F-4D97-AF65-F5344CB8AC3E}">
        <p14:creationId xmlns:p14="http://schemas.microsoft.com/office/powerpoint/2010/main" val="38154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71A2-586B-4805-9C30-2553B8A66E62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203160" y="4558130"/>
            <a:ext cx="3792448" cy="1200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buFontTx/>
              <a:buChar char="•"/>
            </a:pPr>
            <a:r>
              <a:rPr lang="en-US" altLang="ru-RU" b="1" dirty="0">
                <a:solidFill>
                  <a:schemeClr val="accent2"/>
                </a:solidFill>
              </a:rPr>
              <a:t>VEPP-2M — operated </a:t>
            </a:r>
            <a:r>
              <a:rPr lang="en-US" altLang="ru-RU" b="1" dirty="0">
                <a:solidFill>
                  <a:srgbClr val="CC0000"/>
                </a:solidFill>
              </a:rPr>
              <a:t>1974-2000</a:t>
            </a:r>
            <a:r>
              <a:rPr lang="en-US" altLang="ru-RU" b="1" dirty="0">
                <a:solidFill>
                  <a:schemeClr val="accent2"/>
                </a:solidFill>
              </a:rPr>
              <a:t>;</a:t>
            </a:r>
          </a:p>
          <a:p>
            <a:pPr>
              <a:buFontTx/>
              <a:buChar char="•"/>
            </a:pPr>
            <a:r>
              <a:rPr lang="en-US" altLang="ru-RU" b="1" dirty="0">
                <a:solidFill>
                  <a:schemeClr val="accent2"/>
                </a:solidFill>
              </a:rPr>
              <a:t>2</a:t>
            </a:r>
            <a:r>
              <a:rPr lang="en-US" altLang="ru-RU" b="1" i="1" dirty="0">
                <a:solidFill>
                  <a:schemeClr val="accent2"/>
                </a:solidFill>
              </a:rPr>
              <a:t>E</a:t>
            </a:r>
            <a:r>
              <a:rPr lang="en-US" altLang="ru-RU" b="1" dirty="0">
                <a:solidFill>
                  <a:schemeClr val="accent2"/>
                </a:solidFill>
              </a:rPr>
              <a:t>=0.4</a:t>
            </a:r>
            <a:r>
              <a:rPr lang="ru-RU" altLang="ru-RU" b="1" dirty="0">
                <a:solidFill>
                  <a:schemeClr val="accent2"/>
                </a:solidFill>
              </a:rPr>
              <a:t>-</a:t>
            </a:r>
            <a:r>
              <a:rPr lang="en-US" altLang="ru-RU" b="1" dirty="0">
                <a:solidFill>
                  <a:schemeClr val="accent2"/>
                </a:solidFill>
              </a:rPr>
              <a:t>1.4 GeV;</a:t>
            </a:r>
          </a:p>
          <a:p>
            <a:pPr>
              <a:buFontTx/>
              <a:buChar char="•"/>
            </a:pPr>
            <a:r>
              <a:rPr lang="en-US" altLang="ru-RU" b="1" i="1" dirty="0" err="1">
                <a:solidFill>
                  <a:schemeClr val="accent2"/>
                </a:solidFill>
              </a:rPr>
              <a:t>L</a:t>
            </a:r>
            <a:r>
              <a:rPr lang="en-US" altLang="ru-RU" b="1" i="1" baseline="-25000" dirty="0" err="1">
                <a:solidFill>
                  <a:schemeClr val="accent2"/>
                </a:solidFill>
              </a:rPr>
              <a:t>max</a:t>
            </a:r>
            <a:r>
              <a:rPr lang="en-US" altLang="ru-RU" b="1" dirty="0">
                <a:solidFill>
                  <a:schemeClr val="accent2"/>
                </a:solidFill>
              </a:rPr>
              <a:t>=4</a:t>
            </a:r>
            <a:r>
              <a:rPr lang="ru-RU" altLang="ru-RU" b="1" dirty="0">
                <a:solidFill>
                  <a:schemeClr val="accent2"/>
                </a:solidFill>
              </a:rPr>
              <a:t>*</a:t>
            </a:r>
            <a:r>
              <a:rPr lang="en-US" altLang="ru-RU" b="1" dirty="0">
                <a:solidFill>
                  <a:schemeClr val="accent2"/>
                </a:solidFill>
              </a:rPr>
              <a:t>10</a:t>
            </a:r>
            <a:r>
              <a:rPr lang="en-US" altLang="ru-RU" b="1" baseline="30000" dirty="0">
                <a:solidFill>
                  <a:schemeClr val="accent2"/>
                </a:solidFill>
              </a:rPr>
              <a:t>30</a:t>
            </a:r>
            <a:r>
              <a:rPr lang="en-US" altLang="ru-RU" b="1" dirty="0">
                <a:solidFill>
                  <a:schemeClr val="accent2"/>
                </a:solidFill>
              </a:rPr>
              <a:t>cm</a:t>
            </a:r>
            <a:r>
              <a:rPr lang="en-US" altLang="ru-RU" b="1" baseline="30000" dirty="0">
                <a:solidFill>
                  <a:schemeClr val="accent2"/>
                </a:solidFill>
              </a:rPr>
              <a:t>–2</a:t>
            </a:r>
            <a:r>
              <a:rPr lang="en-US" altLang="ru-RU" b="1" dirty="0">
                <a:solidFill>
                  <a:schemeClr val="accent2"/>
                </a:solidFill>
              </a:rPr>
              <a:t>sec</a:t>
            </a:r>
            <a:r>
              <a:rPr lang="en-US" altLang="ru-RU" b="1" baseline="30000" dirty="0">
                <a:solidFill>
                  <a:schemeClr val="accent2"/>
                </a:solidFill>
              </a:rPr>
              <a:t>–1</a:t>
            </a:r>
            <a:r>
              <a:rPr lang="en-US" altLang="ru-RU" b="1" dirty="0">
                <a:solidFill>
                  <a:schemeClr val="accent2"/>
                </a:solidFill>
              </a:rPr>
              <a:t> at </a:t>
            </a:r>
            <a:r>
              <a:rPr lang="en-US" altLang="ru-RU" b="1" i="1" dirty="0">
                <a:solidFill>
                  <a:schemeClr val="accent2"/>
                </a:solidFill>
              </a:rPr>
              <a:t>E</a:t>
            </a:r>
            <a:r>
              <a:rPr lang="en-US" altLang="ru-RU" b="1" i="1" baseline="-25000" dirty="0">
                <a:solidFill>
                  <a:schemeClr val="accent2"/>
                </a:solidFill>
              </a:rPr>
              <a:t>0</a:t>
            </a:r>
            <a:r>
              <a:rPr lang="en-US" altLang="ru-RU" b="1" dirty="0">
                <a:solidFill>
                  <a:schemeClr val="accent2"/>
                </a:solidFill>
              </a:rPr>
              <a:t>=510 MeV;</a:t>
            </a:r>
          </a:p>
          <a:p>
            <a:pPr>
              <a:buFontTx/>
              <a:buChar char="•"/>
            </a:pPr>
            <a:r>
              <a:rPr lang="en-US" altLang="ru-RU" b="1" dirty="0">
                <a:solidFill>
                  <a:schemeClr val="accent2"/>
                </a:solidFill>
              </a:rPr>
              <a:t>Total integrated luminosity </a:t>
            </a:r>
            <a:r>
              <a:rPr lang="en-US" altLang="ru-RU" b="1" dirty="0">
                <a:solidFill>
                  <a:schemeClr val="accent2"/>
                </a:solidFill>
                <a:latin typeface="Symbol" pitchFamily="18" charset="2"/>
              </a:rPr>
              <a:t>»</a:t>
            </a:r>
            <a:r>
              <a:rPr lang="en-US" altLang="ru-RU" b="1" dirty="0">
                <a:solidFill>
                  <a:schemeClr val="accent2"/>
                </a:solidFill>
              </a:rPr>
              <a:t>80 pb</a:t>
            </a:r>
            <a:r>
              <a:rPr lang="en-US" altLang="ru-RU" b="1" baseline="30000" dirty="0">
                <a:solidFill>
                  <a:schemeClr val="accent2"/>
                </a:solidFill>
              </a:rPr>
              <a:t>–1</a:t>
            </a:r>
            <a:r>
              <a:rPr lang="en-US" altLang="ru-RU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524000" y="0"/>
            <a:ext cx="9144000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alt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VEPP-2M</a:t>
            </a:r>
          </a:p>
        </p:txBody>
      </p:sp>
      <p:pic>
        <p:nvPicPr>
          <p:cNvPr id="8196" name="Picture 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692151"/>
            <a:ext cx="8712200" cy="380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524000" y="5942014"/>
            <a:ext cx="91440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1600" b="1">
                <a:solidFill>
                  <a:srgbClr val="993300"/>
                </a:solidFill>
              </a:rPr>
              <a:t>The </a:t>
            </a:r>
            <a:r>
              <a:rPr lang="ru-RU" altLang="ru-RU" sz="1600" b="1">
                <a:solidFill>
                  <a:srgbClr val="993300"/>
                </a:solidFill>
              </a:rPr>
              <a:t>major</a:t>
            </a:r>
            <a:r>
              <a:rPr lang="en-US" altLang="ru-RU" sz="1600" b="1">
                <a:solidFill>
                  <a:srgbClr val="993300"/>
                </a:solidFill>
              </a:rPr>
              <a:t> </a:t>
            </a:r>
            <a:r>
              <a:rPr lang="ru-RU" altLang="ru-RU" sz="1600" b="1">
                <a:solidFill>
                  <a:srgbClr val="993300"/>
                </a:solidFill>
              </a:rPr>
              <a:t>achievement</a:t>
            </a:r>
            <a:r>
              <a:rPr lang="en-US" altLang="ru-RU" sz="1600" b="1">
                <a:solidFill>
                  <a:srgbClr val="66FFFF"/>
                </a:solidFill>
              </a:rPr>
              <a:t>:</a:t>
            </a:r>
            <a:r>
              <a:rPr lang="en-US" altLang="ru-RU" sz="1600" b="1">
                <a:solidFill>
                  <a:schemeClr val="bg1"/>
                </a:solidFill>
              </a:rPr>
              <a:t>  </a:t>
            </a:r>
            <a:r>
              <a:rPr lang="en-US" altLang="ru-RU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development of the resonant depolariztion technique for precise </a:t>
            </a:r>
          </a:p>
          <a:p>
            <a:r>
              <a:rPr lang="en-US" altLang="ru-RU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measurements of elementary particles masses and achievement of the record accuracy in the mass measurements of elementary particles</a:t>
            </a:r>
            <a:r>
              <a:rPr lang="en-US" altLang="ru-RU" b="1">
                <a:solidFill>
                  <a:schemeClr val="tx2"/>
                </a:solidFill>
              </a:rPr>
              <a:t> (from 1975) – now at VEPP-4M  - </a:t>
            </a:r>
            <a:r>
              <a:rPr lang="en-US" altLang="ru-RU" b="1">
                <a:solidFill>
                  <a:srgbClr val="FF0000"/>
                </a:solidFill>
              </a:rPr>
              <a:t>3*10</a:t>
            </a:r>
            <a:r>
              <a:rPr lang="en-US" altLang="ru-RU" b="1" baseline="30000">
                <a:solidFill>
                  <a:srgbClr val="FF0000"/>
                </a:solidFill>
              </a:rPr>
              <a:t>-6 </a:t>
            </a:r>
            <a:r>
              <a:rPr lang="en-US" altLang="ru-RU" b="1">
                <a:solidFill>
                  <a:srgbClr val="FF0000"/>
                </a:solidFill>
              </a:rPr>
              <a:t>!</a:t>
            </a:r>
            <a:endParaRPr lang="ru-RU" altLang="ru-RU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00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1575</TotalTime>
  <Words>1043</Words>
  <Application>Microsoft Office PowerPoint</Application>
  <PresentationFormat>Широкоэкранный</PresentationFormat>
  <Paragraphs>149</Paragraphs>
  <Slides>16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Symbol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VEPP-2000</vt:lpstr>
      <vt:lpstr>Презентация PowerPoint</vt:lpstr>
      <vt:lpstr>Презентация PowerPoint</vt:lpstr>
      <vt:lpstr>Презентация PowerPoint</vt:lpstr>
      <vt:lpstr>VEP-1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bondaralex bondaralex</dc:creator>
  <cp:lastModifiedBy>Alexander N. Skrinsky</cp:lastModifiedBy>
  <cp:revision>30</cp:revision>
  <dcterms:created xsi:type="dcterms:W3CDTF">2025-11-06T11:21:42Z</dcterms:created>
  <dcterms:modified xsi:type="dcterms:W3CDTF">2025-11-11T11:10:04Z</dcterms:modified>
</cp:coreProperties>
</file>