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257" r:id="rId3"/>
    <p:sldId id="259" r:id="rId4"/>
    <p:sldId id="261" r:id="rId5"/>
    <p:sldId id="264" r:id="rId6"/>
    <p:sldId id="855" r:id="rId7"/>
    <p:sldId id="262" r:id="rId8"/>
    <p:sldId id="1062" r:id="rId9"/>
    <p:sldId id="1047" r:id="rId10"/>
    <p:sldId id="1061" r:id="rId11"/>
    <p:sldId id="1051" r:id="rId12"/>
    <p:sldId id="1010" r:id="rId13"/>
    <p:sldId id="1067" r:id="rId14"/>
    <p:sldId id="857" r:id="rId15"/>
    <p:sldId id="854" r:id="rId16"/>
    <p:sldId id="838" r:id="rId17"/>
    <p:sldId id="858" r:id="rId18"/>
    <p:sldId id="1073" r:id="rId19"/>
    <p:sldId id="1064" r:id="rId20"/>
    <p:sldId id="1070" r:id="rId21"/>
    <p:sldId id="845" r:id="rId22"/>
    <p:sldId id="258" r:id="rId23"/>
    <p:sldId id="1068" r:id="rId24"/>
    <p:sldId id="727" r:id="rId25"/>
    <p:sldId id="1071" r:id="rId26"/>
    <p:sldId id="1065" r:id="rId27"/>
    <p:sldId id="1066" r:id="rId28"/>
    <p:sldId id="690" r:id="rId29"/>
    <p:sldId id="1063" r:id="rId30"/>
    <p:sldId id="263" r:id="rId31"/>
    <p:sldId id="339" r:id="rId32"/>
    <p:sldId id="790" r:id="rId33"/>
    <p:sldId id="313" r:id="rId34"/>
    <p:sldId id="1069" r:id="rId35"/>
    <p:sldId id="839" r:id="rId36"/>
    <p:sldId id="1022" r:id="rId37"/>
    <p:sldId id="1074" r:id="rId38"/>
    <p:sldId id="1072" r:id="rId39"/>
    <p:sldId id="721" r:id="rId40"/>
    <p:sldId id="861" r:id="rId41"/>
    <p:sldId id="863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82"/>
    <p:restoredTop sz="91416"/>
  </p:normalViewPr>
  <p:slideViewPr>
    <p:cSldViewPr snapToGrid="0">
      <p:cViewPr varScale="1">
        <p:scale>
          <a:sx n="81" d="100"/>
          <a:sy n="81" d="100"/>
        </p:scale>
        <p:origin x="2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3248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F7346C-4F09-6A51-0B1F-E841B6609D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B3E991-3168-AA04-2954-B51F9371B0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A094F-CFF5-2847-99B6-4183C6B72740}" type="datetimeFigureOut">
              <a:rPr lang="en-US" smtClean="0"/>
              <a:t>11/11/25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16FD11-F37F-D79D-45DE-F15DFB19272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517C2-EFB0-62F3-7D70-4E10C5B2914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7E4D85-42E3-5345-A438-F331F10FE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239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ADBF3-F5CC-FC4F-9028-57AA03A05266}" type="datetimeFigureOut">
              <a:rPr lang="en-US" smtClean="0"/>
              <a:t>11/9/25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E040B-34D3-3743-BA1D-1593F8F65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092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6F741A-2C01-EC46-943A-7C45B2C69631}" type="slidenum">
              <a:rPr lang="en-US"/>
              <a:pPr/>
              <a:t>6</a:t>
            </a:fld>
            <a:endParaRPr lang="en-US"/>
          </a:p>
        </p:txBody>
      </p:sp>
      <p:sp>
        <p:nvSpPr>
          <p:cNvPr id="372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305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0651CE-24ED-D54C-A1D0-7E41C355C92E}" type="slidenum">
              <a:rPr lang="en-US"/>
              <a:pPr/>
              <a:t>21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49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11B45A-BD17-5946-9E84-4C8079EDA330}" type="slidenum">
              <a:rPr lang="en-US"/>
              <a:pPr/>
              <a:t>24</a:t>
            </a:fld>
            <a:endParaRPr lang="en-US"/>
          </a:p>
        </p:txBody>
      </p:sp>
      <p:sp>
        <p:nvSpPr>
          <p:cNvPr id="354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1426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853224-C326-7982-5381-448E7104A5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7">
            <a:extLst>
              <a:ext uri="{FF2B5EF4-FFF2-40B4-BE49-F238E27FC236}">
                <a16:creationId xmlns:a16="http://schemas.microsoft.com/office/drawing/2014/main" id="{68DB5768-8D6E-73C8-A0E8-9C79CA36A01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11B45A-BD17-5946-9E84-4C8079EDA330}" type="slidenum">
              <a:rPr lang="en-US"/>
              <a:pPr/>
              <a:t>25</a:t>
            </a:fld>
            <a:endParaRPr lang="en-US"/>
          </a:p>
        </p:txBody>
      </p:sp>
      <p:sp>
        <p:nvSpPr>
          <p:cNvPr id="354307" name="Rectangle 2">
            <a:extLst>
              <a:ext uri="{FF2B5EF4-FFF2-40B4-BE49-F238E27FC236}">
                <a16:creationId xmlns:a16="http://schemas.microsoft.com/office/drawing/2014/main" id="{02399013-563D-7787-35D6-9B8F9B8B74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8" name="Rectangle 3">
            <a:extLst>
              <a:ext uri="{FF2B5EF4-FFF2-40B4-BE49-F238E27FC236}">
                <a16:creationId xmlns:a16="http://schemas.microsoft.com/office/drawing/2014/main" id="{D404FF02-05FD-E303-0413-366EF90ED0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5805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831F5E-D810-6F42-9855-EDE7AEB10F0A}" type="slidenum">
              <a:rPr lang="en-US"/>
              <a:pPr/>
              <a:t>28</a:t>
            </a:fld>
            <a:endParaRPr lang="en-US"/>
          </a:p>
        </p:txBody>
      </p:sp>
      <p:sp>
        <p:nvSpPr>
          <p:cNvPr id="382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62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BFF88AB-E12A-EA41-B11D-11E7CFB42821}" type="slidenum">
              <a:rPr lang="en-US" sz="1200"/>
              <a:pPr/>
              <a:t>31</a:t>
            </a:fld>
            <a:endParaRPr lang="en-US" sz="1200"/>
          </a:p>
        </p:txBody>
      </p:sp>
      <p:sp>
        <p:nvSpPr>
          <p:cNvPr id="20070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896938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896938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 eaLnBrk="1" hangingPunct="1"/>
            <a:fld id="{7EC85417-C812-8148-882D-E390E316E44F}" type="slidenum">
              <a:rPr lang="en-US" sz="1200">
                <a:latin typeface="Arial" charset="0"/>
              </a:rPr>
              <a:pPr algn="r" eaLnBrk="1" hangingPunct="1"/>
              <a:t>31</a:t>
            </a:fld>
            <a:endParaRPr lang="en-US" sz="1200">
              <a:latin typeface="Arial" charset="0"/>
            </a:endParaRPr>
          </a:p>
        </p:txBody>
      </p:sp>
      <p:sp>
        <p:nvSpPr>
          <p:cNvPr id="200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1476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78C56D-FB04-FF43-9CD9-95252CF87317}" type="slidenum">
              <a:rPr lang="en-US"/>
              <a:pPr/>
              <a:t>32</a:t>
            </a:fld>
            <a:endParaRPr lang="en-US"/>
          </a:p>
        </p:txBody>
      </p:sp>
      <p:sp>
        <p:nvSpPr>
          <p:cNvPr id="203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669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AF37A50D-4A2E-84EE-2280-9A47D9B419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513398-CD0C-D245-8A15-B92530F239FD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23906" name="Rectangle 2">
            <a:extLst>
              <a:ext uri="{FF2B5EF4-FFF2-40B4-BE49-F238E27FC236}">
                <a16:creationId xmlns:a16="http://schemas.microsoft.com/office/drawing/2014/main" id="{5324E737-E09F-D34B-6791-0419901E10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>
            <a:extLst>
              <a:ext uri="{FF2B5EF4-FFF2-40B4-BE49-F238E27FC236}">
                <a16:creationId xmlns:a16="http://schemas.microsoft.com/office/drawing/2014/main" id="{D566E96D-0A1B-D8A5-DA84-A8642C7EC9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20596D-7B3E-E740-B74E-4155BB97FB35}" type="slidenum">
              <a:rPr lang="en-US"/>
              <a:pPr/>
              <a:t>35</a:t>
            </a:fld>
            <a:endParaRPr lang="en-US"/>
          </a:p>
        </p:txBody>
      </p:sp>
      <p:sp>
        <p:nvSpPr>
          <p:cNvPr id="378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DA67CB-9BD4-BD4D-B913-B9DBFC45A53D}" type="slidenum">
              <a:rPr lang="en-US"/>
              <a:pPr/>
              <a:t>36</a:t>
            </a:fld>
            <a:endParaRPr lang="en-US"/>
          </a:p>
        </p:txBody>
      </p:sp>
      <p:sp>
        <p:nvSpPr>
          <p:cNvPr id="460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Our understanding of the Universe when</a:t>
            </a:r>
            <a:r>
              <a:rPr lang="en-US" baseline="0" dirty="0"/>
              <a:t> the University of Chicago began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9197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CAF861-82E6-1D4C-BFA0-10E8882FBE43}" type="slidenum">
              <a:rPr lang="en-US"/>
              <a:pPr/>
              <a:t>39</a:t>
            </a:fld>
            <a:endParaRPr lang="en-US"/>
          </a:p>
        </p:txBody>
      </p:sp>
      <p:sp>
        <p:nvSpPr>
          <p:cNvPr id="296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215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DA67CB-9BD4-BD4D-B913-B9DBFC45A53D}" type="slidenum">
              <a:rPr lang="en-US"/>
              <a:pPr/>
              <a:t>11</a:t>
            </a:fld>
            <a:endParaRPr lang="en-US"/>
          </a:p>
        </p:txBody>
      </p:sp>
      <p:sp>
        <p:nvSpPr>
          <p:cNvPr id="460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535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6F741A-2C01-EC46-943A-7C45B2C69631}" type="slidenum">
              <a:rPr lang="en-US"/>
              <a:pPr/>
              <a:t>40</a:t>
            </a:fld>
            <a:endParaRPr lang="en-US"/>
          </a:p>
        </p:txBody>
      </p:sp>
      <p:sp>
        <p:nvSpPr>
          <p:cNvPr id="372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805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6F741A-2C01-EC46-943A-7C45B2C69631}" type="slidenum">
              <a:rPr lang="en-US"/>
              <a:pPr/>
              <a:t>41</a:t>
            </a:fld>
            <a:endParaRPr lang="en-US"/>
          </a:p>
        </p:txBody>
      </p:sp>
      <p:sp>
        <p:nvSpPr>
          <p:cNvPr id="372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547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C907D6-0D93-E44A-B204-044AE3AB7E32}" type="slidenum">
              <a:rPr lang="en-US"/>
              <a:pPr/>
              <a:t>12</a:t>
            </a:fld>
            <a:endParaRPr lang="en-US"/>
          </a:p>
        </p:txBody>
      </p:sp>
      <p:sp>
        <p:nvSpPr>
          <p:cNvPr id="422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2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6F741A-2C01-EC46-943A-7C45B2C69631}" type="slidenum">
              <a:rPr lang="en-US"/>
              <a:pPr/>
              <a:t>14</a:t>
            </a:fld>
            <a:endParaRPr lang="en-US"/>
          </a:p>
        </p:txBody>
      </p:sp>
      <p:sp>
        <p:nvSpPr>
          <p:cNvPr id="372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26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6F741A-2C01-EC46-943A-7C45B2C69631}" type="slidenum">
              <a:rPr lang="en-US"/>
              <a:pPr/>
              <a:t>15</a:t>
            </a:fld>
            <a:endParaRPr lang="en-US"/>
          </a:p>
        </p:txBody>
      </p:sp>
      <p:sp>
        <p:nvSpPr>
          <p:cNvPr id="372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862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ED31BF-E538-5E41-909D-8F5E088C0642}" type="slidenum">
              <a:rPr lang="en-US"/>
              <a:pPr/>
              <a:t>16</a:t>
            </a:fld>
            <a:endParaRPr lang="en-US"/>
          </a:p>
        </p:txBody>
      </p:sp>
      <p:sp>
        <p:nvSpPr>
          <p:cNvPr id="33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523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6F741A-2C01-EC46-943A-7C45B2C69631}" type="slidenum">
              <a:rPr lang="en-US"/>
              <a:pPr/>
              <a:t>17</a:t>
            </a:fld>
            <a:endParaRPr lang="en-US"/>
          </a:p>
        </p:txBody>
      </p:sp>
      <p:sp>
        <p:nvSpPr>
          <p:cNvPr id="372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509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98B3C3-2B9E-1482-A68E-FEE2F867C3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7">
            <a:extLst>
              <a:ext uri="{FF2B5EF4-FFF2-40B4-BE49-F238E27FC236}">
                <a16:creationId xmlns:a16="http://schemas.microsoft.com/office/drawing/2014/main" id="{EFBC70C3-F65A-EF47-3B01-A98F8F8EA1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6F741A-2C01-EC46-943A-7C45B2C69631}" type="slidenum">
              <a:rPr lang="en-US"/>
              <a:pPr/>
              <a:t>18</a:t>
            </a:fld>
            <a:endParaRPr lang="en-US"/>
          </a:p>
        </p:txBody>
      </p:sp>
      <p:sp>
        <p:nvSpPr>
          <p:cNvPr id="372739" name="Rectangle 2">
            <a:extLst>
              <a:ext uri="{FF2B5EF4-FFF2-40B4-BE49-F238E27FC236}">
                <a16:creationId xmlns:a16="http://schemas.microsoft.com/office/drawing/2014/main" id="{C2D6841C-9D0F-0942-485E-19E8B3714E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40" name="Rectangle 3">
            <a:extLst>
              <a:ext uri="{FF2B5EF4-FFF2-40B4-BE49-F238E27FC236}">
                <a16:creationId xmlns:a16="http://schemas.microsoft.com/office/drawing/2014/main" id="{BC059A4B-C47C-2AE1-9233-9934EA400B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5725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D59715-D194-7F20-38E3-FDF289AF0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1AEEA3A-396E-2C67-86D4-DD029AFEBC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0651CE-24ED-D54C-A1D0-7E41C355C92E}" type="slidenum">
              <a:rPr lang="en-US"/>
              <a:pPr/>
              <a:t>20</a:t>
            </a:fld>
            <a:endParaRPr lang="en-US"/>
          </a:p>
        </p:txBody>
      </p:sp>
      <p:sp>
        <p:nvSpPr>
          <p:cNvPr id="87042" name="Rectangle 2">
            <a:extLst>
              <a:ext uri="{FF2B5EF4-FFF2-40B4-BE49-F238E27FC236}">
                <a16:creationId xmlns:a16="http://schemas.microsoft.com/office/drawing/2014/main" id="{880F71E2-D954-0A3D-289C-044D521E642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B75E0DAD-8557-1B88-BEB9-E4DD889636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79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4F0F1-AA3C-81E0-0A68-A5054BAC73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A0AF2F-5D2E-88D8-E532-B707667460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E2B396-5721-1F71-9B96-9E8D76DB4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4D99A-DD35-C3C9-A8F3-971D5986E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0DFEC-A032-15E6-AEB1-02B6994AB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68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7A5C0-00FE-D72B-5BD2-9DF397032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EC6830-60AD-E19F-78C8-94498B0870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78143-1EE1-F3FD-CB2B-A6841CCB2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23A12-8A03-DAD8-5D97-621AC2018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D28C1-FF24-2732-0007-85D4DC6C1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14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C06F51-56C2-C686-C6C3-AAFD0D5853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06A246-5B09-7262-D567-603C3AF61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8F958-01D9-26D0-1946-92F6279FE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F330CB-D2A1-4628-B9BB-EDBE64A16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31F3DF-C326-2F91-71F6-D26C33D7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490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0222B-9357-210F-1F0B-99BE67CD0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F5C4DC-9450-279F-965C-36472F7A12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7BED8-181A-BA21-F683-7E8DC5A85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0EBEB-7152-5AD9-241F-83650D04B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77E26-0348-5ADA-F1E5-378F4F623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548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138B3-9826-B753-6822-F75A7519D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C53B7C-C602-7E9E-080C-9C34D4961F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15109-E46C-9D66-B7F9-814D3B16A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A083E-2E87-44AA-3D7B-588594598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84DB9-5630-608D-705E-8EBFB98C2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57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34F37-A425-7BF4-DDD4-21C0E476F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98298D-E21A-F5DA-78A1-0FD84BA648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44E802-D88E-F595-B5D3-5680AC3AD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3F08B9-831F-05EA-23D9-859C5B56E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FBB14C-49C9-C854-D9FB-45B6AC3D9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FE5E20-24D1-8857-74A2-E5741914F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95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3E4F6-6954-D88A-7A0B-8346DF52E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C42EFA-52AA-EF40-0AE6-A7C427A74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11AB02-AFDB-0DD2-42B6-897F3D08C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67B76E-1372-0408-4ADD-CA1438BF8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A259C1-88F7-FE47-2063-3E45F3FE8D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67B178-304F-2364-7EBC-9F4154042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8C6102-5FD0-0061-C792-A06F14B29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F979AE-5EBE-1760-EAE7-B9025F278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936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5C48D-A64A-E8F1-4433-EF142C715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EF856E-542A-C2BF-9260-D7EAF5ED5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30A4D-0111-021A-D587-D1BFA2CFC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7F68C9-E591-363C-B971-66F0087F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946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C823E2-6F4A-3CB3-AEB9-47A2150D7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8511CA-7CCC-A745-31C4-F9E0F754D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576E8E-EA2C-5547-FE9E-7F9966F81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42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770C1-B464-A9D1-DDD7-6D4F12A77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5BE0D6-BFFE-3692-317C-2E4459BF8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2EDFF9-A6A9-6137-0476-AC4A2D9EA2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2B2661-0A90-2DD6-389F-63B76E3EB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68918-85C5-6EBB-75A9-2834A1C60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4C3AA1-30F4-FA51-4263-D331F3214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1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67361-1F48-278A-36D2-75AFACEB2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C387E1-AC95-3DE2-6884-6A99BD0E23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53C2BE-1B20-CC8E-2A68-5A56B193F0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A019AA-06A7-B4A5-71AE-8DD775DC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CEC1CE-6EDD-2E83-CE29-E6528522B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3A7C54-33BE-DF3A-21B1-4F1D32C1C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5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0ECD05-BC0E-945C-DEAE-BCAF97D83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505B8-7691-0F1B-CAD7-753E96B426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D57DF4-7391-803B-17FF-3BCDAA73C3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21251-04CE-A8E6-DA66-661E1D6DD4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 dirty="0"/>
              <a:t>Turner:  Particle Dark Matter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C1E7F-3B41-CD3D-5A24-084DFF0AAD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FF3122-0239-D346-96BC-0A26C5DD6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992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emf"/><Relationship Id="rId4" Type="http://schemas.openxmlformats.org/officeDocument/2006/relationships/image" Target="../media/image26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eg"/><Relationship Id="rId5" Type="http://schemas.microsoft.com/office/2007/relationships/hdphoto" Target="../media/hdphoto1.wdp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wmf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wmf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png"/><Relationship Id="rId4" Type="http://schemas.openxmlformats.org/officeDocument/2006/relationships/image" Target="../media/image5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jpeg"/><Relationship Id="rId4" Type="http://schemas.microsoft.com/office/2007/relationships/hdphoto" Target="../media/hdphoto2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90C8B-B9EF-2F4D-E059-662306C516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87681" y="1427945"/>
            <a:ext cx="8441014" cy="2908305"/>
          </a:xfr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outerShdw blurRad="50800" dist="50800" dir="2640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dirty="0"/>
              <a:t>1980s &amp; 1990s:</a:t>
            </a:r>
            <a:br>
              <a:rPr lang="en-US" dirty="0"/>
            </a:br>
            <a:r>
              <a:rPr lang="en-US" dirty="0"/>
              <a:t>Particle Dark Matter</a:t>
            </a:r>
            <a:br>
              <a:rPr lang="en-US" dirty="0"/>
            </a:br>
            <a:r>
              <a:rPr lang="en-US" sz="2700" dirty="0"/>
              <a:t>Central to particle physics today</a:t>
            </a:r>
            <a:br>
              <a:rPr lang="en-US" sz="2700" dirty="0"/>
            </a:br>
            <a:r>
              <a:rPr lang="en-US" sz="2700" dirty="0"/>
              <a:t>Central to astrophysics and cosmology today</a:t>
            </a:r>
            <a:br>
              <a:rPr lang="en-US" sz="2700" dirty="0"/>
            </a:br>
            <a:r>
              <a:rPr lang="en-US" sz="2700" dirty="0"/>
              <a:t>A big part of the glue that joins both fields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1AD511-E684-F3F2-0D9E-BE7D6C07C7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89586" y="4475033"/>
            <a:ext cx="3936127" cy="2139137"/>
          </a:xfr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outerShdw blurRad="50800" dist="50800" dir="2880000" algn="ctr" rotWithShape="0">
              <a:srgbClr val="000000">
                <a:alpha val="43137"/>
              </a:srgbClr>
            </a:outerShdw>
          </a:effectLst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Michael S. Turner</a:t>
            </a:r>
          </a:p>
          <a:p>
            <a:r>
              <a:rPr lang="en-US" dirty="0"/>
              <a:t>“from where I sat”</a:t>
            </a:r>
          </a:p>
          <a:p>
            <a:r>
              <a:rPr lang="en-US" dirty="0"/>
              <a:t>UChicago, 1978 – 2019+</a:t>
            </a:r>
          </a:p>
          <a:p>
            <a:r>
              <a:rPr lang="en-US" dirty="0"/>
              <a:t>Fermilab, 1983 – 1997+</a:t>
            </a:r>
          </a:p>
          <a:p>
            <a:r>
              <a:rPr lang="en-US" dirty="0"/>
              <a:t>UCLA, 2022 – present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146065-9EFB-9ADD-B992-99BD80F96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51" y="148148"/>
            <a:ext cx="2184020" cy="6265408"/>
          </a:xfrm>
          <a:prstGeom prst="rect">
            <a:avLst/>
          </a:prstGeom>
          <a:effectLst>
            <a:outerShdw blurRad="50800" dist="50800" dir="264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6" name="Picture 5" descr="A white background with text and green text&#10;&#10;AI-generated content may be incorrect.">
            <a:extLst>
              <a:ext uri="{FF2B5EF4-FFF2-40B4-BE49-F238E27FC236}">
                <a16:creationId xmlns:a16="http://schemas.microsoft.com/office/drawing/2014/main" id="{9943CAFE-18B6-F815-6790-3661AFB296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8714" y="0"/>
            <a:ext cx="4293286" cy="1286631"/>
          </a:xfrm>
          <a:prstGeom prst="rect">
            <a:avLst/>
          </a:prstGeom>
          <a:effectLst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1C0985-BD44-97A5-3B97-1A34616AA6F8}"/>
              </a:ext>
            </a:extLst>
          </p:cNvPr>
          <p:cNvSpPr txBox="1"/>
          <p:nvPr/>
        </p:nvSpPr>
        <p:spPr>
          <a:xfrm>
            <a:off x="84252" y="6426660"/>
            <a:ext cx="244701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Kurosawa’s </a:t>
            </a:r>
            <a:r>
              <a:rPr lang="en-US" dirty="0" err="1"/>
              <a:t>Roshōmon</a:t>
            </a:r>
            <a:endParaRPr lang="en-US" dirty="0"/>
          </a:p>
        </p:txBody>
      </p:sp>
      <p:pic>
        <p:nvPicPr>
          <p:cNvPr id="8" name="Picture 3" descr="MST Inflation.jpg">
            <a:extLst>
              <a:ext uri="{FF2B5EF4-FFF2-40B4-BE49-F238E27FC236}">
                <a16:creationId xmlns:a16="http://schemas.microsoft.com/office/drawing/2014/main" id="{609FB295-B191-D15A-1760-BB92C495C8B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6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375095" y="4016949"/>
            <a:ext cx="2139136" cy="3091899"/>
          </a:xfrm>
          <a:prstGeom prst="rect">
            <a:avLst/>
          </a:prstGeom>
          <a:noFill/>
          <a:ln>
            <a:noFill/>
          </a:ln>
          <a:effectLst>
            <a:outerShdw blurRad="50800" dist="50800" dir="27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5112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ST IS OS.jpg">
            <a:extLst>
              <a:ext uri="{FF2B5EF4-FFF2-40B4-BE49-F238E27FC236}">
                <a16:creationId xmlns:a16="http://schemas.microsoft.com/office/drawing/2014/main" id="{C35AFCBE-BA62-FB03-403B-65521FE0FD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9" t="3326" r="41586" b="7858"/>
          <a:stretch/>
        </p:blipFill>
        <p:spPr>
          <a:xfrm>
            <a:off x="9365909" y="2028864"/>
            <a:ext cx="1562222" cy="3570793"/>
          </a:xfrm>
          <a:prstGeom prst="rect">
            <a:avLst/>
          </a:prstGeom>
          <a:effectLst>
            <a:outerShdw blurRad="50800" dist="76200" dir="2820000" algn="ctr" rotWithShape="0">
              <a:schemeClr val="tx1">
                <a:alpha val="43000"/>
              </a:scheme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0934" y="134791"/>
            <a:ext cx="8022236" cy="168747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Turner and Kolb arrive at Fermilab as part of the infamous “class of 1983”</a:t>
            </a:r>
            <a:br>
              <a:rPr lang="en-US" b="1" dirty="0"/>
            </a:br>
            <a:r>
              <a:rPr lang="en-US" sz="2800" dirty="0"/>
              <a:t>(more from Kolb in next talk)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15" y="203869"/>
            <a:ext cx="2168614" cy="2724785"/>
          </a:xfrm>
          <a:prstGeom prst="rect">
            <a:avLst/>
          </a:prstGeom>
          <a:effectLst>
            <a:outerShdw blurRad="50800" dist="50800" dir="276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0" y="1566262"/>
            <a:ext cx="3456132" cy="4583490"/>
          </a:xfrm>
          <a:prstGeom prst="rect">
            <a:avLst/>
          </a:prstGeom>
          <a:effectLst>
            <a:outerShdw blurRad="50800" dist="50800" dir="282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4791FD-2A09-FB2C-F1B0-54F473CE6AE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7985" b="14554"/>
          <a:stretch>
            <a:fillRect/>
          </a:stretch>
        </p:blipFill>
        <p:spPr>
          <a:xfrm>
            <a:off x="3043529" y="2111323"/>
            <a:ext cx="5183779" cy="3665460"/>
          </a:xfrm>
          <a:prstGeom prst="rect">
            <a:avLst/>
          </a:prstGeom>
          <a:effectLst>
            <a:outerShdw blurRad="50800" dist="50800" dir="25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94E8408-F385-7564-00DA-B7D9EB35D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48D625A-641F-8979-91EF-87E96544E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3" name="Picture 12" descr="MST 1983 PO.pdf">
            <a:extLst>
              <a:ext uri="{FF2B5EF4-FFF2-40B4-BE49-F238E27FC236}">
                <a16:creationId xmlns:a16="http://schemas.microsoft.com/office/drawing/2014/main" id="{7F37B28E-DFD4-C6A0-2ADA-FD7FCFD12A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61" y="3289273"/>
            <a:ext cx="2406768" cy="3172741"/>
          </a:xfrm>
          <a:prstGeom prst="rect">
            <a:avLst/>
          </a:prstGeom>
          <a:effectLst>
            <a:outerShdw blurRad="50800" dist="50800" dir="324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8442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37" y="91750"/>
            <a:ext cx="8991600" cy="1905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Fermilab becomes the mother church of particle physics &amp; cosmology</a:t>
            </a:r>
            <a:br>
              <a:rPr lang="en-US" dirty="0"/>
            </a:br>
            <a:r>
              <a:rPr lang="en-US" sz="3200" dirty="0" err="1"/>
              <a:t>InnerSpace</a:t>
            </a:r>
            <a:r>
              <a:rPr lang="en-US" sz="3200" dirty="0"/>
              <a:t>/</a:t>
            </a:r>
            <a:r>
              <a:rPr lang="en-US" sz="3200" dirty="0" err="1"/>
              <a:t>OuterSpace</a:t>
            </a:r>
            <a:r>
              <a:rPr lang="en-US" sz="3200" dirty="0"/>
              <a:t> (1984)</a:t>
            </a:r>
          </a:p>
        </p:txBody>
      </p:sp>
      <p:pic>
        <p:nvPicPr>
          <p:cNvPr id="8" name="Picture 7" descr="isos_198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2610491"/>
            <a:ext cx="1752600" cy="2479120"/>
          </a:xfrm>
          <a:prstGeom prst="rect">
            <a:avLst/>
          </a:prstGeom>
          <a:effectLst>
            <a:outerShdw blurRad="50800" dist="50800" dir="276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4" name="Content Placeholder 3" descr="IS OS T Shirt.jpg"/>
          <p:cNvPicPr>
            <a:picLocks noGrp="1" noChangeAspect="1"/>
          </p:cNvPicPr>
          <p:nvPr>
            <p:ph sz="half" idx="1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70" t="25446" r="12235" b="45367"/>
          <a:stretch/>
        </p:blipFill>
        <p:spPr>
          <a:xfrm>
            <a:off x="262769" y="2610491"/>
            <a:ext cx="3547231" cy="2479120"/>
          </a:xfrm>
          <a:effectLst>
            <a:outerShdw blurRad="50800" dist="50800" dir="42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9" name="Picture 8" descr="ISOS Plaqu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9490379" y="44668"/>
            <a:ext cx="2558147" cy="1860331"/>
          </a:xfrm>
          <a:prstGeom prst="rect">
            <a:avLst/>
          </a:prstGeom>
          <a:effectLst>
            <a:outerShdw blurRad="50800" dist="76200" dir="2820000" algn="ctr" rotWithShape="0">
              <a:schemeClr val="tx1">
                <a:alpha val="43000"/>
              </a:scheme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10200" y="3441485"/>
            <a:ext cx="320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Inflation,</a:t>
            </a:r>
          </a:p>
          <a:p>
            <a:pPr algn="ctr"/>
            <a:r>
              <a:rPr lang="en-US" dirty="0"/>
              <a:t>Monopoles,</a:t>
            </a:r>
          </a:p>
          <a:p>
            <a:pPr algn="ctr"/>
            <a:r>
              <a:rPr lang="en-US" dirty="0"/>
              <a:t>CDM rising,</a:t>
            </a:r>
          </a:p>
          <a:p>
            <a:pPr algn="ctr"/>
            <a:r>
              <a:rPr lang="en-US" dirty="0"/>
              <a:t>HDM falling,</a:t>
            </a:r>
          </a:p>
          <a:p>
            <a:pPr algn="ctr"/>
            <a:r>
              <a:rPr lang="en-US" dirty="0"/>
              <a:t>CMB limits only,</a:t>
            </a:r>
          </a:p>
          <a:p>
            <a:pPr algn="ctr"/>
            <a:r>
              <a:rPr lang="en-US" dirty="0"/>
              <a:t>LSS:  CfA1,</a:t>
            </a:r>
          </a:p>
          <a:p>
            <a:pPr algn="ctr"/>
            <a:r>
              <a:rPr lang="en-US" dirty="0"/>
              <a:t>Cosmic Strings,</a:t>
            </a:r>
          </a:p>
          <a:p>
            <a:pPr algn="ctr"/>
            <a:r>
              <a:rPr lang="en-US" dirty="0" err="1"/>
              <a:t>Axions</a:t>
            </a:r>
            <a:r>
              <a:rPr lang="en-US" dirty="0"/>
              <a:t>,</a:t>
            </a:r>
          </a:p>
          <a:p>
            <a:pPr algn="ctr"/>
            <a:r>
              <a:rPr lang="en-US" u="sng" dirty="0"/>
              <a:t>SUSY dark matter still to come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CCACB5-A252-FE92-E7A1-B8D067D7C4B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3665" r="35881" b="47177"/>
          <a:stretch>
            <a:fillRect/>
          </a:stretch>
        </p:blipFill>
        <p:spPr>
          <a:xfrm>
            <a:off x="8610600" y="2053175"/>
            <a:ext cx="3437926" cy="3971657"/>
          </a:xfrm>
          <a:prstGeom prst="rect">
            <a:avLst/>
          </a:prstGeom>
          <a:effectLst>
            <a:outerShdw blurRad="50800" dist="50800" dir="28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B635A5C-D329-A665-D938-52E5CE8F6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4C4A5C4-82FF-BF04-D9FB-39C4710C6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43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192" y="136525"/>
            <a:ext cx="11633616" cy="1070548"/>
          </a:xfrm>
        </p:spPr>
        <p:txBody>
          <a:bodyPr>
            <a:normAutofit/>
          </a:bodyPr>
          <a:lstStyle/>
          <a:p>
            <a:r>
              <a:rPr lang="en-US" dirty="0"/>
              <a:t>Iconic </a:t>
            </a:r>
            <a:r>
              <a:rPr lang="en-US" dirty="0" err="1"/>
              <a:t>Fermilab</a:t>
            </a:r>
            <a:r>
              <a:rPr lang="en-US" dirty="0"/>
              <a:t> poster created by Angela Gonzales</a:t>
            </a:r>
          </a:p>
        </p:txBody>
      </p:sp>
      <p:pic>
        <p:nvPicPr>
          <p:cNvPr id="4" name="Picture 3" descr="FermisBigBangDiagram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8" t="12877" r="600" b="16772"/>
          <a:stretch/>
        </p:blipFill>
        <p:spPr>
          <a:xfrm>
            <a:off x="1711064" y="1127300"/>
            <a:ext cx="8958497" cy="5229050"/>
          </a:xfrm>
          <a:prstGeom prst="rect">
            <a:avLst/>
          </a:prstGeom>
          <a:effectLst>
            <a:outerShdw blurRad="50800" dist="50800" dir="25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E96D9A-039A-93AC-0574-3270F611F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E02142-0E40-B9DF-F526-A66A2FACE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C988D35-5F25-B528-637C-8E4983B29AE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41519" y="305165"/>
                <a:ext cx="11108961" cy="1325563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b="1" dirty="0"/>
                  <a:t>Establishing the need for particle dark matter:</a:t>
                </a:r>
                <a:br>
                  <a:rPr lang="en-US" b="1" dirty="0"/>
                </a:br>
                <a:r>
                  <a:rPr lang="en-US" b="1" i="1" u="sng" dirty="0"/>
                  <a:t>If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/>
                  <a:t>  &gt;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>
                    <a:sym typeface="Wingdings" pitchFamily="2" charset="2"/>
                  </a:rPr>
                  <a:t> dark matter can’t be baryons</a:t>
                </a:r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C988D35-5F25-B528-637C-8E4983B29A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41519" y="305165"/>
                <a:ext cx="11108961" cy="1325563"/>
              </a:xfrm>
              <a:blipFill>
                <a:blip r:embed="rId2"/>
                <a:stretch>
                  <a:fillRect l="-1598" t="-13333" r="-1598" b="-20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B4AB19A3-F8A7-0467-A484-765024BBD79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17870"/>
                <a:ext cx="10515600" cy="4351338"/>
              </a:xfr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50800" dir="306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  <a:spcBef>
                    <a:spcPts val="1600"/>
                  </a:spcBef>
                </a:pPr>
                <a:r>
                  <a:rPr lang="en-US" dirty="0"/>
                  <a:t>1980: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∼0.1</m:t>
                    </m:r>
                  </m:oMath>
                </a14:m>
                <a:r>
                  <a:rPr lang="en-US" dirty="0"/>
                  <a:t>  (no need for particle DM)</a:t>
                </a:r>
              </a:p>
              <a:p>
                <a:r>
                  <a:rPr lang="en-US" dirty="0"/>
                  <a:t>Big Bang Nucleosynthesis Deuterium production and the local D/H ratio: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&lt;0.1</m:t>
                    </m:r>
                  </m:oMath>
                </a14:m>
                <a:r>
                  <a:rPr lang="en-US" dirty="0"/>
                  <a:t> (Reeves et al, 1973 to Yang et al, 1984)</a:t>
                </a:r>
              </a:p>
              <a:p>
                <a:r>
                  <a:rPr lang="en-US" dirty="0"/>
                  <a:t>1980 to 1993: Rising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/>
                  <a:t> as dark matter was probed on larger and larger scales (it is more diffuse than baryons), hopefully headed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dirty="0"/>
              </a:p>
              <a:p>
                <a:r>
                  <a:rPr lang="en-US" dirty="0"/>
                  <a:t>1982: Inflation predicts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 (not data, but compelling)</a:t>
                </a:r>
              </a:p>
              <a:p>
                <a:r>
                  <a:rPr lang="en-US" dirty="0"/>
                  <a:t>1993: Cluster baryon ratio (matter/baryon = 5 to 1) uses baryon abundance to infer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≃0.3</m:t>
                    </m:r>
                  </m:oMath>
                </a14:m>
                <a:r>
                  <a:rPr lang="en-US" dirty="0"/>
                  <a:t> (White et al) </a:t>
                </a:r>
                <a:r>
                  <a:rPr lang="en-US" dirty="0">
                    <a:sym typeface="Wingdings" pitchFamily="2" charset="2"/>
                  </a:rPr>
                  <a:t> particle dark matter</a:t>
                </a:r>
                <a:endParaRPr lang="en-US" dirty="0"/>
              </a:p>
              <a:p>
                <a:pPr lvl="1"/>
                <a:r>
                  <a:rPr lang="en-US" dirty="0"/>
                  <a:t>Assume clusters provide fair sample of the Universe; measure ratio of matter to baryons and multiply by baryon density to get matter density</a:t>
                </a:r>
              </a:p>
              <a:p>
                <a:r>
                  <a:rPr lang="en-US" dirty="0"/>
                  <a:t>1997: Measurement of primordial D/H </a:t>
                </a:r>
                <a:r>
                  <a:rPr lang="en-US" dirty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05</m:t>
                    </m:r>
                  </m:oMath>
                </a14:m>
                <a:r>
                  <a:rPr lang="en-US" dirty="0"/>
                  <a:t> (Burles/Tytler) </a:t>
                </a:r>
              </a:p>
              <a:p>
                <a:r>
                  <a:rPr lang="en-US" dirty="0"/>
                  <a:t>2000+:  CMB (Boomerang, WMAP, Planck) precisely determine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B4AB19A3-F8A7-0467-A484-765024BBD7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17870"/>
                <a:ext cx="10515600" cy="4351338"/>
              </a:xfr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50800" dir="306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F77BAE-0FDE-1B1A-4F6E-715DFBEB7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60E93A-5468-2D6B-BAE4-6F945B478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80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519" y="3518794"/>
            <a:ext cx="5818158" cy="2866068"/>
          </a:xfrm>
          <a:prstGeom prst="rect">
            <a:avLst/>
          </a:prstGeom>
          <a:effectLst>
            <a:outerShdw blurRad="50800" dist="50800" dir="276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D99CFD1-AC81-7EA1-BE77-60D1E88F8D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0155" y="234384"/>
            <a:ext cx="4629326" cy="3109912"/>
          </a:xfrm>
          <a:prstGeom prst="rect">
            <a:avLst/>
          </a:prstGeom>
          <a:effectLst>
            <a:outerShdw blurRad="50800" dist="50800" dir="282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48073D-1D9F-7372-BEF1-38C79AB546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519" y="152032"/>
            <a:ext cx="5456182" cy="3220776"/>
          </a:xfrm>
          <a:prstGeom prst="rect">
            <a:avLst/>
          </a:prstGeom>
          <a:effectLst>
            <a:outerShdw blurRad="50800" dist="50800" dir="31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5DD923-3FC7-C0CB-5883-69F833E08C95}"/>
              </a:ext>
            </a:extLst>
          </p:cNvPr>
          <p:cNvSpPr txBox="1"/>
          <p:nvPr/>
        </p:nvSpPr>
        <p:spPr>
          <a:xfrm>
            <a:off x="392519" y="3521878"/>
            <a:ext cx="1408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Nature 1993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06F8EF6-0AC7-770E-94C0-7CD912A3F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CE2D528-4290-9AAB-7564-9B1986D93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14</a:t>
            </a:fld>
            <a:endParaRPr lang="en-US"/>
          </a:p>
        </p:txBody>
      </p:sp>
      <p:pic>
        <p:nvPicPr>
          <p:cNvPr id="14" name="Picture 13" descr="A diagram of a graph&#10;&#10;AI-generated content may be incorrect.">
            <a:extLst>
              <a:ext uri="{FF2B5EF4-FFF2-40B4-BE49-F238E27FC236}">
                <a16:creationId xmlns:a16="http://schemas.microsoft.com/office/drawing/2014/main" id="{4938C7B2-DBED-9543-65F5-C04B8EBDC3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4094" y="3836351"/>
            <a:ext cx="5281448" cy="2027944"/>
          </a:xfrm>
          <a:prstGeom prst="rect">
            <a:avLst/>
          </a:prstGeom>
          <a:effectLst>
            <a:outerShdw blurRad="50800" dist="50800" dir="2820000" algn="ctr" rotWithShape="0">
              <a:srgbClr val="000000">
                <a:alpha val="43137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954" y="184625"/>
            <a:ext cx="6732588" cy="1143000"/>
          </a:xfrm>
        </p:spPr>
        <p:txBody>
          <a:bodyPr/>
          <a:lstStyle/>
          <a:p>
            <a:r>
              <a:rPr lang="en-US" dirty="0"/>
              <a:t>1980:  Neutrinos and HDM</a:t>
            </a:r>
            <a:br>
              <a:rPr lang="en-US" dirty="0"/>
            </a:br>
            <a:r>
              <a:rPr lang="en-US" sz="2800" dirty="0"/>
              <a:t>a wrong result transforms cosmology!</a:t>
            </a:r>
            <a:endParaRPr lang="en-US" dirty="0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2775511" y="779463"/>
            <a:ext cx="8686800" cy="5424487"/>
            <a:chOff x="144" y="768"/>
            <a:chExt cx="5472" cy="3417"/>
          </a:xfrm>
          <a:effectLst>
            <a:outerShdw blurRad="50800" dist="50800" dir="2160000" algn="ctr" rotWithShape="0">
              <a:srgbClr val="000000">
                <a:alpha val="43137"/>
              </a:srgbClr>
            </a:outerShdw>
          </a:effectLst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52" y="3264"/>
              <a:ext cx="2009" cy="921"/>
            </a:xfrm>
            <a:prstGeom prst="rect">
              <a:avLst/>
            </a:prstGeom>
            <a:solidFill>
              <a:srgbClr val="FFFF00"/>
            </a:solidFill>
            <a:ln w="31750">
              <a:noFill/>
              <a:miter lim="800000"/>
              <a:headEnd/>
              <a:tailEnd/>
            </a:ln>
            <a:effectLst/>
          </p:spPr>
        </p:pic>
        <p:grpSp>
          <p:nvGrpSpPr>
            <p:cNvPr id="8" name="Group 7"/>
            <p:cNvGrpSpPr>
              <a:grpSpLocks/>
            </p:cNvGrpSpPr>
            <p:nvPr/>
          </p:nvGrpSpPr>
          <p:grpSpPr bwMode="auto">
            <a:xfrm>
              <a:off x="144" y="768"/>
              <a:ext cx="5472" cy="3393"/>
              <a:chOff x="144" y="768"/>
              <a:chExt cx="5472" cy="3393"/>
            </a:xfrm>
          </p:grpSpPr>
          <p:pic>
            <p:nvPicPr>
              <p:cNvPr id="9" name="Picture 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4" y="1118"/>
                <a:ext cx="4241" cy="2050"/>
              </a:xfrm>
              <a:prstGeom prst="rect">
                <a:avLst/>
              </a:prstGeom>
              <a:solidFill>
                <a:srgbClr val="FFFF00"/>
              </a:solidFill>
              <a:ln w="31750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" name="Picture 9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534" y="768"/>
                <a:ext cx="2082" cy="3393"/>
              </a:xfrm>
              <a:prstGeom prst="rect">
                <a:avLst/>
              </a:prstGeom>
              <a:solidFill>
                <a:srgbClr val="FFFF00"/>
              </a:solidFill>
              <a:ln w="31750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72704" y="5742285"/>
            <a:ext cx="4119461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ea typeface="Arial" pitchFamily="-65" charset="0"/>
                <a:cs typeface="Arial" pitchFamily="-65" charset="0"/>
              </a:rPr>
              <a:t>Ω</a:t>
            </a:r>
            <a:r>
              <a:rPr lang="el-GR" sz="2400" baseline="-25000" dirty="0">
                <a:ea typeface="Arial" pitchFamily="-65" charset="0"/>
                <a:cs typeface="Arial" pitchFamily="-65" charset="0"/>
              </a:rPr>
              <a:t>ν</a:t>
            </a:r>
            <a:r>
              <a:rPr lang="en-US" sz="2400" dirty="0">
                <a:ea typeface="Arial" pitchFamily="-65" charset="0"/>
                <a:cs typeface="Arial" pitchFamily="-65" charset="0"/>
              </a:rPr>
              <a:t> = </a:t>
            </a:r>
            <a:r>
              <a:rPr lang="en-US" sz="2400" dirty="0" err="1">
                <a:ea typeface="Arial" pitchFamily="-65" charset="0"/>
                <a:cs typeface="Arial" pitchFamily="-65" charset="0"/>
              </a:rPr>
              <a:t>m</a:t>
            </a:r>
            <a:r>
              <a:rPr lang="el-GR" sz="2400" baseline="-25000" dirty="0">
                <a:ea typeface="Arial" pitchFamily="-65" charset="0"/>
                <a:cs typeface="Arial" pitchFamily="-65" charset="0"/>
              </a:rPr>
              <a:t>ν</a:t>
            </a:r>
            <a:r>
              <a:rPr lang="en-US" sz="2400" dirty="0">
                <a:ea typeface="Arial" pitchFamily="-65" charset="0"/>
                <a:cs typeface="Arial" pitchFamily="-65" charset="0"/>
              </a:rPr>
              <a:t>/91h</a:t>
            </a:r>
            <a:r>
              <a:rPr lang="en-US" sz="2400" baseline="30000" dirty="0">
                <a:ea typeface="Arial" pitchFamily="-65" charset="0"/>
                <a:cs typeface="Arial" pitchFamily="-65" charset="0"/>
              </a:rPr>
              <a:t>2</a:t>
            </a:r>
            <a:r>
              <a:rPr lang="en-US" sz="2400" dirty="0">
                <a:ea typeface="Arial" pitchFamily="-65" charset="0"/>
                <a:cs typeface="Arial" pitchFamily="-65" charset="0"/>
              </a:rPr>
              <a:t>eV ≈ </a:t>
            </a:r>
            <a:r>
              <a:rPr lang="en-US" sz="2400" dirty="0" err="1">
                <a:ea typeface="Arial" pitchFamily="-65" charset="0"/>
                <a:cs typeface="Arial" pitchFamily="-65" charset="0"/>
              </a:rPr>
              <a:t>m</a:t>
            </a:r>
            <a:r>
              <a:rPr lang="el-GR" sz="2400" baseline="-25000" dirty="0">
                <a:ea typeface="Arial" pitchFamily="-65" charset="0"/>
                <a:cs typeface="Arial" pitchFamily="-65" charset="0"/>
              </a:rPr>
              <a:t>ν</a:t>
            </a:r>
            <a:r>
              <a:rPr lang="en-US" sz="2400" dirty="0">
                <a:ea typeface="Arial" pitchFamily="-65" charset="0"/>
                <a:cs typeface="Arial" pitchFamily="-65" charset="0"/>
              </a:rPr>
              <a:t>/45 </a:t>
            </a:r>
            <a:r>
              <a:rPr lang="en-US" sz="2400" dirty="0" err="1">
                <a:ea typeface="Arial" pitchFamily="-65" charset="0"/>
                <a:cs typeface="Arial" pitchFamily="-65" charset="0"/>
              </a:rPr>
              <a:t>eV</a:t>
            </a:r>
            <a:r>
              <a:rPr lang="en-US" sz="2400" dirty="0">
                <a:ea typeface="Arial" pitchFamily="-65" charset="0"/>
                <a:cs typeface="Arial" pitchFamily="-65" charset="0"/>
              </a:rPr>
              <a:t> ≈ 1</a:t>
            </a:r>
            <a:endParaRPr lang="el-GR" sz="24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12174B5-4D50-88D5-029F-F69FD450D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DFEB1F-DF1B-B7D5-B35E-BB062F9CE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EA202-F3AF-FEA6-B366-0C594A681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328" y="245204"/>
            <a:ext cx="10515600" cy="1325563"/>
          </a:xfrm>
        </p:spPr>
        <p:txBody>
          <a:bodyPr/>
          <a:lstStyle/>
          <a:p>
            <a:r>
              <a:rPr lang="en-US" dirty="0"/>
              <a:t>1980:  1</a:t>
            </a:r>
            <a:r>
              <a:rPr lang="en-US" baseline="30000" dirty="0"/>
              <a:t>st</a:t>
            </a:r>
            <a:r>
              <a:rPr lang="en-US" dirty="0"/>
              <a:t> place Gravity Research Foundation essay</a:t>
            </a:r>
          </a:p>
        </p:txBody>
      </p:sp>
      <p:pic>
        <p:nvPicPr>
          <p:cNvPr id="332806" name="Picture 6"/>
          <p:cNvPicPr>
            <a:picLocks noChangeAspect="1" noChangeArrowheads="1"/>
          </p:cNvPicPr>
          <p:nvPr/>
        </p:nvPicPr>
        <p:blipFill>
          <a:blip r:embed="rId3">
            <a:lum bright="-4000" contrast="6000"/>
          </a:blip>
          <a:srcRect/>
          <a:stretch>
            <a:fillRect/>
          </a:stretch>
        </p:blipFill>
        <p:spPr bwMode="auto">
          <a:xfrm>
            <a:off x="3508441" y="1047198"/>
            <a:ext cx="5102159" cy="530915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50800" dir="312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7CC1E-86D7-66AB-9C09-ACA7E7128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B1DC4A-0197-A7C0-A330-46073F835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2759" y="22879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Supersymmetric dark matter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561" y="1633696"/>
            <a:ext cx="5295900" cy="2407702"/>
          </a:xfrm>
          <a:prstGeom prst="rect">
            <a:avLst/>
          </a:prstGeom>
          <a:effectLst>
            <a:outerShdw blurRad="50800" dist="50800" dir="282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154" y="2997200"/>
            <a:ext cx="4629150" cy="3359150"/>
          </a:xfrm>
          <a:prstGeom prst="rect">
            <a:avLst/>
          </a:prstGeom>
          <a:effectLst>
            <a:outerShdw blurRad="50800" dist="50800" dir="21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64696" y="4233644"/>
            <a:ext cx="5799630" cy="12003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keV gravitino as dark matter</a:t>
            </a:r>
          </a:p>
          <a:p>
            <a:pPr algn="ctr"/>
            <a:r>
              <a:rPr lang="en-US" sz="2400" dirty="0"/>
              <a:t>Behaves as warm (not cold) dark matter</a:t>
            </a:r>
          </a:p>
          <a:p>
            <a:pPr algn="ctr"/>
            <a:r>
              <a:rPr lang="en-US" sz="2400" dirty="0"/>
              <a:t>Bond, *Szalay and Turner, 1982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BA7B81-F2BA-02ED-D8A7-565B4402DA85}"/>
              </a:ext>
            </a:extLst>
          </p:cNvPr>
          <p:cNvSpPr txBox="1"/>
          <p:nvPr/>
        </p:nvSpPr>
        <p:spPr>
          <a:xfrm>
            <a:off x="7636935" y="1602391"/>
            <a:ext cx="3551587" cy="12003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Lee-Weinberg revisited: constraining SUSY</a:t>
            </a:r>
          </a:p>
          <a:p>
            <a:pPr algn="ctr"/>
            <a:r>
              <a:rPr lang="en-US" sz="2400" dirty="0"/>
              <a:t>(not dark matter yet)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A3B0A6-B6DD-5850-597F-18FB48A30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6191CD-AC28-795C-3C7D-A1780671F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17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20E7A8-D03B-A597-0DAA-BADDA51B76FA}"/>
              </a:ext>
            </a:extLst>
          </p:cNvPr>
          <p:cNvSpPr txBox="1"/>
          <p:nvPr/>
        </p:nvSpPr>
        <p:spPr>
          <a:xfrm>
            <a:off x="1324433" y="5987018"/>
            <a:ext cx="408015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*Booker Prize winner is the other Szalay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508FCE-9057-6764-BF89-4248E336F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20F1200-3A63-7A78-1034-BAD2DA975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723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Not so invisible axions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9776A6-2D33-CB2E-FFF3-1F1A9431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3843F5-D647-C0AF-02CF-A6222DA1E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18</a:t>
            </a:fld>
            <a:endParaRPr lang="en-US"/>
          </a:p>
        </p:txBody>
      </p:sp>
      <p:pic>
        <p:nvPicPr>
          <p:cNvPr id="10" name="Picture 9" descr="A close-up of a letter&#10;&#10;AI-generated content may be incorrect.">
            <a:extLst>
              <a:ext uri="{FF2B5EF4-FFF2-40B4-BE49-F238E27FC236}">
                <a16:creationId xmlns:a16="http://schemas.microsoft.com/office/drawing/2014/main" id="{B3BE0955-CD87-8502-C9F0-50686C6DB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8446" y="3291996"/>
            <a:ext cx="4310401" cy="2561791"/>
          </a:xfrm>
          <a:prstGeom prst="rect">
            <a:avLst/>
          </a:prstGeom>
          <a:effectLst>
            <a:outerShdw blurRad="50800" dist="50800" dir="36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2" name="Picture 11" descr="A close-up of a letter&#10;&#10;AI-generated content may be incorrect.">
            <a:extLst>
              <a:ext uri="{FF2B5EF4-FFF2-40B4-BE49-F238E27FC236}">
                <a16:creationId xmlns:a16="http://schemas.microsoft.com/office/drawing/2014/main" id="{05657051-A771-868A-F79A-B76F9E769F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522" y="1262212"/>
            <a:ext cx="4691883" cy="2561791"/>
          </a:xfrm>
          <a:prstGeom prst="rect">
            <a:avLst/>
          </a:prstGeom>
          <a:effectLst>
            <a:outerShdw blurRad="50800" dist="50800" dir="264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4" name="Picture 13" descr="A close-up of a letter&#10;&#10;AI-generated content may be incorrect.">
            <a:extLst>
              <a:ext uri="{FF2B5EF4-FFF2-40B4-BE49-F238E27FC236}">
                <a16:creationId xmlns:a16="http://schemas.microsoft.com/office/drawing/2014/main" id="{5E27E369-1E6A-DFAC-C305-188E3B677D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5231" y="1565992"/>
            <a:ext cx="4849210" cy="2855646"/>
          </a:xfrm>
          <a:prstGeom prst="rect">
            <a:avLst/>
          </a:prstGeom>
          <a:effectLst>
            <a:outerShdw blurRad="50800" dist="50800" dir="27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0DE5CC6-89C7-F822-AD90-C1A93B7BDF0C}"/>
              </a:ext>
            </a:extLst>
          </p:cNvPr>
          <p:cNvSpPr txBox="1"/>
          <p:nvPr/>
        </p:nvSpPr>
        <p:spPr>
          <a:xfrm>
            <a:off x="7430368" y="4572892"/>
            <a:ext cx="383893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… may comprise the dark matter!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781790-24D8-05A1-7889-A01017AFADB8}"/>
              </a:ext>
            </a:extLst>
          </p:cNvPr>
          <p:cNvSpPr txBox="1"/>
          <p:nvPr/>
        </p:nvSpPr>
        <p:spPr>
          <a:xfrm>
            <a:off x="1025493" y="5975846"/>
            <a:ext cx="2605906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… cosmological limits</a:t>
            </a:r>
          </a:p>
        </p:txBody>
      </p:sp>
    </p:spTree>
    <p:extLst>
      <p:ext uri="{BB962C8B-B14F-4D97-AF65-F5344CB8AC3E}">
        <p14:creationId xmlns:p14="http://schemas.microsoft.com/office/powerpoint/2010/main" val="31471298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1B0A9-40FA-21D0-2916-69386DD79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63" y="150850"/>
            <a:ext cx="11413674" cy="1325563"/>
          </a:xfrm>
        </p:spPr>
        <p:txBody>
          <a:bodyPr/>
          <a:lstStyle/>
          <a:p>
            <a:pPr algn="ctr"/>
            <a:r>
              <a:rPr lang="en-US" b="1" dirty="0"/>
              <a:t>Hot, warm</a:t>
            </a:r>
            <a:r>
              <a:rPr lang="en-US" b="1" baseline="30000" dirty="0"/>
              <a:t>*</a:t>
            </a:r>
            <a:r>
              <a:rPr lang="en-US" b="1" dirty="0"/>
              <a:t> and cold running dark matter!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0E330-12E3-8057-168D-0C4D1F9A0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458" y="1467221"/>
            <a:ext cx="9684895" cy="1603375"/>
          </a:xfr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outerShdw blurRad="50800" dist="50800" dir="3120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HDM:  neutrinos (Schramm &amp; Steigman, 1981)</a:t>
            </a:r>
          </a:p>
          <a:p>
            <a:r>
              <a:rPr lang="en-US" dirty="0"/>
              <a:t>WDM: gravitinos (Pagels and Primack, 1982)</a:t>
            </a:r>
          </a:p>
          <a:p>
            <a:r>
              <a:rPr lang="en-US" dirty="0"/>
              <a:t>CDM: axions (Turner, Wilczek and Zee, 1983; Peebles, 1984)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839CB4-DE05-5246-EC28-C819EDC5BA76}"/>
              </a:ext>
            </a:extLst>
          </p:cNvPr>
          <p:cNvSpPr txBox="1"/>
          <p:nvPr/>
        </p:nvSpPr>
        <p:spPr>
          <a:xfrm>
            <a:off x="1055557" y="3429000"/>
            <a:ext cx="5966086" cy="14465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50800" dir="246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200" dirty="0"/>
              <a:t>“Hot:”  dark matter particles move fast (relativistic) when structure formation begins</a:t>
            </a:r>
          </a:p>
          <a:p>
            <a:r>
              <a:rPr lang="en-US" sz="2200" dirty="0"/>
              <a:t>“Cold:” dark matter particles move slowly (non-relativistic) when structure formation begins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EE4C9F-B4CF-0B8E-7D6F-4A81B512C7BB}"/>
              </a:ext>
            </a:extLst>
          </p:cNvPr>
          <p:cNvSpPr txBox="1"/>
          <p:nvPr/>
        </p:nvSpPr>
        <p:spPr>
          <a:xfrm>
            <a:off x="469458" y="5987018"/>
            <a:ext cx="311194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*warm not available in the UK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F86CF2-57CE-DC40-BF74-7B580E57F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1579" y="3358074"/>
            <a:ext cx="4391258" cy="2998276"/>
          </a:xfrm>
          <a:prstGeom prst="rect">
            <a:avLst/>
          </a:prstGeom>
          <a:effectLst>
            <a:outerShdw blurRad="50800" dist="50800" dir="264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7EB0A9-F70B-7B1F-D3E1-782071D28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D31DF0-13A8-97F4-18B6-E3D37F7CC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20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416CD-6473-242A-6F37-81305E6C8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7855" y="0"/>
            <a:ext cx="6576289" cy="942210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Complicated Universe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5B49AD3-E23F-EC8F-CA5D-D5270DBCEB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52802" y="900960"/>
                <a:ext cx="10686394" cy="4628600"/>
              </a:xfr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50800" dir="306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= fraction of critical density  in stars (*), baryons (B), matter (M), dark energy (DE), neutrinos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), photons (</a:t>
                </a:r>
                <a:r>
                  <a:rPr lang="en-US" dirty="0" err="1"/>
                  <a:t>γ</a:t>
                </a:r>
                <a:r>
                  <a:rPr lang="en-US" dirty="0"/>
                  <a:t>) and total (0)</a:t>
                </a:r>
              </a:p>
              <a:p>
                <a:r>
                  <a:rPr lang="en-US" dirty="0"/>
                  <a:t>What we know today (with error bars 1% or less):</a:t>
                </a:r>
              </a:p>
              <a:p>
                <a:pPr lvl="1"/>
                <a:r>
                  <a:rPr lang="en-US" b="0" dirty="0"/>
                  <a:t>Flat universe: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.0 (CMB)</a:t>
                </a:r>
              </a:p>
              <a:p>
                <a:pPr lvl="1"/>
                <a:r>
                  <a:rPr lang="en-US" b="0" dirty="0"/>
                  <a:t>Accelerated expansion: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𝐷𝐸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=0.70</m:t>
                    </m:r>
                  </m:oMath>
                </a14:m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dirty="0"/>
                  <a:t>(SNe1a + ….)</a:t>
                </a:r>
              </a:p>
              <a:p>
                <a:pPr lvl="1"/>
                <a:r>
                  <a:rPr lang="en-US" b="0" dirty="0"/>
                  <a:t>Matter: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=0.30</m:t>
                    </m:r>
                  </m:oMath>
                </a14:m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dirty="0"/>
                  <a:t>(CMB &amp; LSS)</a:t>
                </a:r>
              </a:p>
              <a:p>
                <a:pPr lvl="1"/>
                <a:r>
                  <a:rPr lang="en-US" b="0" dirty="0"/>
                  <a:t>Baryons: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=0.05</m:t>
                    </m:r>
                  </m:oMath>
                </a14:m>
                <a:r>
                  <a:rPr lang="en-US" b="0" dirty="0">
                    <a:latin typeface="Cambria Math" panose="02040503050406030204" pitchFamily="18" charset="0"/>
                  </a:rPr>
                  <a:t> </a:t>
                </a:r>
                <a:r>
                  <a:rPr lang="en-US" b="0" dirty="0"/>
                  <a:t>(BBN &amp; CMB)</a:t>
                </a:r>
                <a:endParaRPr lang="en-US" b="0" dirty="0">
                  <a:latin typeface="Cambria Math" panose="02040503050406030204" pitchFamily="18" charset="0"/>
                </a:endParaRPr>
              </a:p>
              <a:p>
                <a:pPr lvl="1"/>
                <a:r>
                  <a:rPr lang="en-US" b="0" dirty="0"/>
                  <a:t>Stars: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≃0.005</m:t>
                    </m:r>
                  </m:oMath>
                </a14:m>
                <a:r>
                  <a:rPr lang="en-US" dirty="0"/>
                  <a:t> (the sparkly stuff in the sky)</a:t>
                </a:r>
              </a:p>
              <a:p>
                <a:pPr lvl="1"/>
                <a:r>
                  <a:rPr lang="en-US" b="0" dirty="0"/>
                  <a:t>Neutrinos: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≃0.0010−0.002</m:t>
                    </m:r>
                  </m:oMath>
                </a14:m>
                <a:r>
                  <a:rPr lang="en-US" dirty="0"/>
                  <a:t> (neutrino oscillations and cosmology)</a:t>
                </a:r>
              </a:p>
              <a:p>
                <a:pPr lvl="1"/>
                <a:r>
                  <a:rPr lang="en-US" dirty="0"/>
                  <a:t>Photons: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≃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dirty="0"/>
                  <a:t> (CMB)</a:t>
                </a:r>
              </a:p>
              <a:p>
                <a:r>
                  <a:rPr lang="en-US" dirty="0"/>
                  <a:t>Evidence for particle dark matter (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):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=0.30&gt;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=0.05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ym typeface="Wingdings" pitchFamily="2" charset="2"/>
                  </a:rPr>
                  <a:t> new particle or the ΛCDM framework is wrong</a:t>
                </a:r>
              </a:p>
              <a:p>
                <a:r>
                  <a:rPr lang="en-US" dirty="0">
                    <a:sym typeface="Wingdings" pitchFamily="2" charset="2"/>
                  </a:rPr>
                  <a:t>Dark baryons too:</a:t>
                </a:r>
                <a:r>
                  <a:rPr lang="en-US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=0.05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dirty="0"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dirty="0">
                    <a:sym typeface="Wingdings" pitchFamily="2" charset="2"/>
                  </a:rPr>
                  <a:t> (baryons are mostly hot gas)</a:t>
                </a:r>
              </a:p>
              <a:p>
                <a:r>
                  <a:rPr lang="en-US" b="1" dirty="0">
                    <a:solidFill>
                      <a:srgbClr val="FF0000"/>
                    </a:solidFill>
                  </a:rPr>
                  <a:t>Back in 1980: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𝛀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𝛀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sub>
                    </m:sSub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𝛀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sub>
                    </m:sSub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 (no evidence for particle DM)</a:t>
                </a:r>
              </a:p>
              <a:p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5B49AD3-E23F-EC8F-CA5D-D5270DBCEB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2802" y="900960"/>
                <a:ext cx="10686394" cy="4628600"/>
              </a:xfrm>
              <a:blipFill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50800" dir="306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814204F-7251-99E2-801B-0E36EC790DB1}"/>
                  </a:ext>
                </a:extLst>
              </p:cNvPr>
              <p:cNvSpPr txBox="1"/>
              <p:nvPr/>
            </p:nvSpPr>
            <p:spPr>
              <a:xfrm>
                <a:off x="1364729" y="5894685"/>
                <a:ext cx="9462541" cy="46166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ym typeface="Wingdings" pitchFamily="2" charset="2"/>
                  </a:rPr>
                  <a:t>Where needed: h = H</a:t>
                </a:r>
                <a:r>
                  <a:rPr lang="en-US" sz="2400" baseline="-25000" dirty="0">
                    <a:sym typeface="Wingdings" pitchFamily="2" charset="2"/>
                  </a:rPr>
                  <a:t>0</a:t>
                </a:r>
                <a:r>
                  <a:rPr lang="en-US" sz="2400" dirty="0">
                    <a:sym typeface="Wingdings" pitchFamily="2" charset="2"/>
                  </a:rPr>
                  <a:t>/100km/s/Mpc =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0.70±0.02 </m:t>
                    </m:r>
                  </m:oMath>
                </a14:m>
                <a:r>
                  <a:rPr lang="en-US" sz="2400" dirty="0"/>
                  <a:t>“Hubble constant”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814204F-7251-99E2-801B-0E36EC790D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4729" y="5894685"/>
                <a:ext cx="9462541" cy="461665"/>
              </a:xfrm>
              <a:prstGeom prst="rect">
                <a:avLst/>
              </a:prstGeom>
              <a:blipFill>
                <a:blip r:embed="rId3"/>
                <a:stretch>
                  <a:fillRect l="-1072" t="-10811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2F203-1022-C055-032B-85B944247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46556F-CFFA-3B5C-63A4-B77C84FDA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34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2F457E-1F02-FD31-2F86-075CB94C5D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7">
            <a:extLst>
              <a:ext uri="{FF2B5EF4-FFF2-40B4-BE49-F238E27FC236}">
                <a16:creationId xmlns:a16="http://schemas.microsoft.com/office/drawing/2014/main" id="{AD764225-ECD9-14F0-6422-6420D6BCA5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303901"/>
            <a:ext cx="8686800" cy="1127125"/>
          </a:xfrm>
          <a:noFill/>
          <a:ln w="31750">
            <a:noFill/>
          </a:ln>
        </p:spPr>
        <p:txBody>
          <a:bodyPr/>
          <a:lstStyle/>
          <a:p>
            <a:pPr algn="ctr"/>
            <a:r>
              <a:rPr lang="en-US" sz="4000" dirty="0"/>
              <a:t>1984:  Inner Space/Outer Space</a:t>
            </a:r>
            <a:br>
              <a:rPr lang="en-US" sz="4000" dirty="0"/>
            </a:br>
            <a:r>
              <a:rPr lang="en-US" sz="3200" dirty="0"/>
              <a:t>the winner is:  Cold Dark Matter</a:t>
            </a:r>
            <a:endParaRPr lang="en-US" sz="4000" dirty="0"/>
          </a:p>
        </p:txBody>
      </p:sp>
      <p:pic>
        <p:nvPicPr>
          <p:cNvPr id="86024" name="Picture 8">
            <a:extLst>
              <a:ext uri="{FF2B5EF4-FFF2-40B4-BE49-F238E27FC236}">
                <a16:creationId xmlns:a16="http://schemas.microsoft.com/office/drawing/2014/main" id="{983C41A0-4552-2CC0-DE56-B7C5EDB30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075" y="2450957"/>
            <a:ext cx="5749925" cy="3030537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50800" dir="306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86025" name="Picture 9" descr="Picture1">
            <a:extLst>
              <a:ext uri="{FF2B5EF4-FFF2-40B4-BE49-F238E27FC236}">
                <a16:creationId xmlns:a16="http://schemas.microsoft.com/office/drawing/2014/main" id="{82E3A6BA-E905-C8C2-2CBA-3BD45BF77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10438" y="3741891"/>
            <a:ext cx="1585562" cy="1585562"/>
          </a:xfrm>
          <a:prstGeom prst="rect">
            <a:avLst/>
          </a:prstGeom>
          <a:noFill/>
        </p:spPr>
      </p:pic>
      <p:pic>
        <p:nvPicPr>
          <p:cNvPr id="86026" name="Picture 10">
            <a:extLst>
              <a:ext uri="{FF2B5EF4-FFF2-40B4-BE49-F238E27FC236}">
                <a16:creationId xmlns:a16="http://schemas.microsoft.com/office/drawing/2014/main" id="{627E577E-DD6D-0B9D-456F-A9DDFB89D2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90912" y="1684194"/>
            <a:ext cx="5378450" cy="456406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50800" dir="252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D7A69FF-B822-3F27-73EC-1561FE77E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52703C-303C-F625-90BE-3D3B1A849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8232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7"/>
          <p:cNvSpPr>
            <a:spLocks noGrp="1" noChangeArrowheads="1"/>
          </p:cNvSpPr>
          <p:nvPr>
            <p:ph type="title"/>
          </p:nvPr>
        </p:nvSpPr>
        <p:spPr>
          <a:xfrm>
            <a:off x="1752600" y="331919"/>
            <a:ext cx="8686800" cy="1127125"/>
          </a:xfrm>
          <a:noFill/>
          <a:ln w="31750"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en-US" sz="4000" dirty="0"/>
              <a:t>Cold Dark Matter officially becomes the theory of structure formation</a:t>
            </a:r>
          </a:p>
        </p:txBody>
      </p:sp>
      <p:pic>
        <p:nvPicPr>
          <p:cNvPr id="86028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16100" y="1619316"/>
            <a:ext cx="8559800" cy="457676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50800" dir="264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3EE7C90-5670-AA14-EC52-C35E54D75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AB44CC-86BD-7201-EA40-1EBA72B2D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C060C-77F8-3A98-ADFE-97682A438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4" y="136525"/>
            <a:ext cx="5916706" cy="964340"/>
          </a:xfrm>
        </p:spPr>
        <p:txBody>
          <a:bodyPr/>
          <a:lstStyle/>
          <a:p>
            <a:r>
              <a:rPr lang="en-US" dirty="0"/>
              <a:t>Dark matter candidates</a:t>
            </a: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2C686B75-5D9F-C17D-F74E-EC00E443B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4000" contrast="10000"/>
          </a:blip>
          <a:srcRect/>
          <a:stretch>
            <a:fillRect/>
          </a:stretch>
        </p:blipFill>
        <p:spPr bwMode="auto">
          <a:xfrm>
            <a:off x="6249774" y="310346"/>
            <a:ext cx="5507181" cy="60460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88900" dir="2700000" algn="tl" rotWithShape="0">
              <a:schemeClr val="tx1">
                <a:alpha val="43000"/>
              </a:schemeClr>
            </a:outerShdw>
          </a:effectLst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397301-54D9-0799-2783-E894C72A5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F314B7-A2A0-0558-CA76-C3D597C1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22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C64196-BB98-D6D8-EF27-10488EEFF539}"/>
              </a:ext>
            </a:extLst>
          </p:cNvPr>
          <p:cNvSpPr txBox="1"/>
          <p:nvPr/>
        </p:nvSpPr>
        <p:spPr>
          <a:xfrm>
            <a:off x="4365674" y="4367048"/>
            <a:ext cx="3028353" cy="15696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outerShdw blurRad="50800" dist="50800" dir="276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Neutrinos still a possible “cosmic spice”</a:t>
            </a:r>
          </a:p>
        </p:txBody>
      </p:sp>
    </p:spTree>
    <p:extLst>
      <p:ext uri="{BB962C8B-B14F-4D97-AF65-F5344CB8AC3E}">
        <p14:creationId xmlns:p14="http://schemas.microsoft.com/office/powerpoint/2010/main" val="7021346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938" y="136525"/>
            <a:ext cx="10515600" cy="1325563"/>
          </a:xfrm>
        </p:spPr>
        <p:txBody>
          <a:bodyPr/>
          <a:lstStyle/>
          <a:p>
            <a:r>
              <a:rPr lang="en-US" dirty="0"/>
              <a:t>Some diversions and some </a:t>
            </a:r>
            <a:r>
              <a:rPr lang="en-US" dirty="0" err="1"/>
              <a:t>misdirections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331" y="1505279"/>
            <a:ext cx="9995338" cy="4249135"/>
          </a:xfr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outerShdw blurRad="50800" dist="50800" dir="2880000" algn="ctr" rotWithShape="0">
              <a:srgbClr val="000000">
                <a:alpha val="43137"/>
              </a:srgbClr>
            </a:outerShdw>
          </a:effectLst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b="1" dirty="0"/>
              <a:t>Cosmic Strings:  </a:t>
            </a:r>
            <a:r>
              <a:rPr lang="en-US" dirty="0"/>
              <a:t>Kibble, </a:t>
            </a:r>
            <a:r>
              <a:rPr lang="en-US" dirty="0" err="1"/>
              <a:t>Vilenkin</a:t>
            </a:r>
            <a:r>
              <a:rPr lang="en-US" dirty="0"/>
              <a:t>, </a:t>
            </a:r>
            <a:r>
              <a:rPr lang="en-US" dirty="0" err="1"/>
              <a:t>Turok</a:t>
            </a:r>
            <a:r>
              <a:rPr lang="en-US" dirty="0"/>
              <a:t>, </a:t>
            </a:r>
            <a:r>
              <a:rPr lang="en-US" dirty="0" err="1"/>
              <a:t>Shellard</a:t>
            </a:r>
            <a:r>
              <a:rPr lang="en-US" dirty="0"/>
              <a:t>, Albrecht, … 1981 to 2000 (RIP CMB)</a:t>
            </a:r>
            <a:endParaRPr lang="en-US" b="1" dirty="0"/>
          </a:p>
          <a:p>
            <a:r>
              <a:rPr lang="en-US" b="1" dirty="0"/>
              <a:t>Magnetic monopoles: </a:t>
            </a:r>
            <a:r>
              <a:rPr lang="en-US" dirty="0"/>
              <a:t>Cabrera 1982</a:t>
            </a:r>
          </a:p>
          <a:p>
            <a:r>
              <a:rPr lang="en-US" b="1" dirty="0"/>
              <a:t>MOND: </a:t>
            </a:r>
            <a:r>
              <a:rPr lang="en-US" dirty="0" err="1"/>
              <a:t>Milgrom</a:t>
            </a:r>
            <a:r>
              <a:rPr lang="en-US" dirty="0"/>
              <a:t> 1983</a:t>
            </a:r>
          </a:p>
          <a:p>
            <a:r>
              <a:rPr lang="en-US" b="1" dirty="0"/>
              <a:t>17-keV neutrino: </a:t>
            </a:r>
            <a:r>
              <a:rPr lang="en-US" dirty="0"/>
              <a:t>Simpson 1989</a:t>
            </a:r>
            <a:endParaRPr lang="en-US" b="1" dirty="0"/>
          </a:p>
          <a:p>
            <a:r>
              <a:rPr lang="en-US" b="1" dirty="0"/>
              <a:t>MACHOs: </a:t>
            </a:r>
            <a:r>
              <a:rPr lang="en-US" dirty="0" err="1"/>
              <a:t>Alcock</a:t>
            </a:r>
            <a:r>
              <a:rPr lang="en-US" dirty="0"/>
              <a:t> et al 1989 to 1998 (RIP)</a:t>
            </a:r>
          </a:p>
          <a:p>
            <a:r>
              <a:rPr lang="en-US" b="1" dirty="0"/>
              <a:t>WDM (again):  </a:t>
            </a:r>
            <a:r>
              <a:rPr lang="en-US" dirty="0" err="1"/>
              <a:t>Dodelson</a:t>
            </a:r>
            <a:r>
              <a:rPr lang="en-US" dirty="0"/>
              <a:t>/</a:t>
            </a:r>
            <a:r>
              <a:rPr lang="en-US" dirty="0" err="1"/>
              <a:t>Widrow</a:t>
            </a:r>
            <a:r>
              <a:rPr lang="en-US" dirty="0"/>
              <a:t> 1994</a:t>
            </a:r>
          </a:p>
          <a:p>
            <a:r>
              <a:rPr lang="en-US" b="1" dirty="0"/>
              <a:t>Annual modulation: </a:t>
            </a:r>
            <a:r>
              <a:rPr lang="en-US" dirty="0"/>
              <a:t>DAMA/Libra 1995 – present(!)</a:t>
            </a:r>
            <a:endParaRPr lang="en-US" b="1" dirty="0"/>
          </a:p>
          <a:p>
            <a:r>
              <a:rPr lang="en-US" b="1" dirty="0"/>
              <a:t>WIMPZILLA: </a:t>
            </a:r>
            <a:r>
              <a:rPr lang="en-US" dirty="0"/>
              <a:t>Kolb/Chung/</a:t>
            </a:r>
            <a:r>
              <a:rPr lang="en-US" dirty="0" err="1"/>
              <a:t>Riotto</a:t>
            </a:r>
            <a:r>
              <a:rPr lang="en-US" dirty="0"/>
              <a:t> 1998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1EB10B-00B1-6AC4-ACFF-0E59BD82E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DFDDB7-75E1-798D-B118-E882BAEC8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527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8B491434-0AA7-7448-4550-1884F701D3E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41078" y="296069"/>
                <a:ext cx="11093970" cy="1325563"/>
              </a:xfrm>
            </p:spPr>
            <p:txBody>
              <a:bodyPr/>
              <a:lstStyle/>
              <a:p>
                <a:r>
                  <a:rPr lang="en-US" dirty="0"/>
                  <a:t>MOND: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cm/s</a:t>
                </a:r>
                <a:r>
                  <a:rPr lang="en-US" baseline="30000" dirty="0"/>
                  <a:t>2</a:t>
                </a:r>
                <a:endParaRPr lang="en-US" dirty="0"/>
              </a:p>
            </p:txBody>
          </p:sp>
        </mc:Choice>
        <mc:Fallback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8B491434-0AA7-7448-4550-1884F701D3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41078" y="296069"/>
                <a:ext cx="11093970" cy="1325563"/>
              </a:xfrm>
              <a:blipFill>
                <a:blip r:embed="rId3"/>
                <a:stretch>
                  <a:fillRect l="-2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328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1215" y="1489075"/>
            <a:ext cx="4859337" cy="4867275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50800" dir="372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605168-EE0C-2A22-F21A-700D31BC8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8C133-2FC1-18FC-54E8-C46AFEDB3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821C03-433F-345E-403A-8AC3839973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3CF167D7-3E6C-8A38-DCA5-6705121A7B9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41078" y="296069"/>
                <a:ext cx="11093970" cy="1325563"/>
              </a:xfrm>
            </p:spPr>
            <p:txBody>
              <a:bodyPr/>
              <a:lstStyle/>
              <a:p>
                <a:r>
                  <a:rPr lang="en-US" dirty="0"/>
                  <a:t>MOND: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cm/s</a:t>
                </a:r>
                <a:r>
                  <a:rPr lang="en-US" baseline="30000" dirty="0"/>
                  <a:t>2</a:t>
                </a:r>
                <a:endParaRPr lang="en-US" dirty="0"/>
              </a:p>
            </p:txBody>
          </p:sp>
        </mc:Choice>
        <mc:Fallback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3CF167D7-3E6C-8A38-DCA5-6705121A7B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41078" y="296069"/>
                <a:ext cx="11093970" cy="1325563"/>
              </a:xfrm>
              <a:blipFill>
                <a:blip r:embed="rId3"/>
                <a:stretch>
                  <a:fillRect l="-2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3286" name="Picture 5">
            <a:extLst>
              <a:ext uri="{FF2B5EF4-FFF2-40B4-BE49-F238E27FC236}">
                <a16:creationId xmlns:a16="http://schemas.microsoft.com/office/drawing/2014/main" id="{17F97E33-28BB-34D5-F5CF-3F6A710848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6725" y="1510942"/>
            <a:ext cx="4859337" cy="4867275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50800" dir="294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61798" name="Picture 6" descr="Picture1">
            <a:extLst>
              <a:ext uri="{FF2B5EF4-FFF2-40B4-BE49-F238E27FC236}">
                <a16:creationId xmlns:a16="http://schemas.microsoft.com/office/drawing/2014/main" id="{5A56545B-3832-3618-1D71-AB7792A1F6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03805" y="2669436"/>
            <a:ext cx="330517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799" name="Text Box 7">
            <a:extLst>
              <a:ext uri="{FF2B5EF4-FFF2-40B4-BE49-F238E27FC236}">
                <a16:creationId xmlns:a16="http://schemas.microsoft.com/office/drawing/2014/main" id="{148F9F67-06A1-A2B3-0FF5-13E50F2CB0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5964" y="2714625"/>
            <a:ext cx="6188075" cy="2586038"/>
          </a:xfrm>
          <a:prstGeom prst="rect">
            <a:avLst/>
          </a:prstGeom>
          <a:solidFill>
            <a:schemeClr val="tx1"/>
          </a:solidFill>
          <a:ln w="31750">
            <a:solidFill>
              <a:srgbClr val="FF0000"/>
            </a:solidFill>
            <a:miter lim="800000"/>
            <a:headEnd/>
            <a:tailEnd/>
          </a:ln>
          <a:effectLst>
            <a:outerShdw blurRad="50800" dist="50800" dir="2880000" algn="ctr" rotWithShape="0">
              <a:srgbClr val="000000">
                <a:alpha val="43137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If MOND is Right I’ll Eat My </a:t>
            </a:r>
            <a:r>
              <a:rPr lang="en-US" sz="5400" dirty="0" err="1">
                <a:solidFill>
                  <a:schemeClr val="bg1"/>
                </a:solidFill>
              </a:rPr>
              <a:t>Powerpoint</a:t>
            </a:r>
            <a:r>
              <a:rPr lang="en-US" sz="5400" dirty="0">
                <a:solidFill>
                  <a:schemeClr val="bg1"/>
                </a:solidFill>
              </a:rPr>
              <a:t> (laptop included)!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8B30AB3-2054-666C-3D57-48D9CA590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EA27AF-CDCD-96CF-43B4-E511C9A9B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590829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66B9E-E529-E63D-1882-6141FB2F4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225" y="203983"/>
            <a:ext cx="7671552" cy="1017715"/>
          </a:xfrm>
        </p:spPr>
        <p:txBody>
          <a:bodyPr/>
          <a:lstStyle/>
          <a:p>
            <a:r>
              <a:rPr lang="en-US" b="1" dirty="0"/>
              <a:t>1993 – 2000: The rise of ΛCDM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1131F2-3AF7-702B-5E3C-7CC03774326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65188" y="1456193"/>
                <a:ext cx="6746823" cy="3945614"/>
              </a:xfr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50800" dir="288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/>
              <a:lstStyle/>
              <a:p>
                <a:r>
                  <a:rPr lang="en-US" dirty="0"/>
                  <a:t>1993 Cluster matter/baryon ratio </a:t>
                </a:r>
                <a:r>
                  <a:rPr lang="en-US" dirty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≃0.3</m:t>
                    </m:r>
                  </m:oMath>
                </a14:m>
                <a:r>
                  <a:rPr lang="en-US" dirty="0">
                    <a:sym typeface="Wingdings" pitchFamily="2" charset="2"/>
                  </a:rPr>
                  <a:t> (no way out)</a:t>
                </a:r>
              </a:p>
              <a:p>
                <a:r>
                  <a:rPr lang="en-US" dirty="0">
                    <a:sym typeface="Wingdings" pitchFamily="2" charset="2"/>
                  </a:rPr>
                  <a:t>1995 Solution:  dark energy (</a:t>
                </a:r>
                <a:r>
                  <a:rPr lang="en-US" dirty="0" err="1">
                    <a:sym typeface="Wingdings" pitchFamily="2" charset="2"/>
                  </a:rPr>
                  <a:t>Λ</a:t>
                </a:r>
                <a:r>
                  <a:rPr lang="en-US" dirty="0">
                    <a:sym typeface="Wingdings" pitchFamily="2" charset="2"/>
                  </a:rPr>
                  <a:t>) contributes the other 0.7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Krauss &amp; Turner, 1995</a:t>
                </a:r>
                <a:r>
                  <a:rPr lang="en-US" baseline="30000" dirty="0">
                    <a:sym typeface="Wingdings" pitchFamily="2" charset="2"/>
                  </a:rPr>
                  <a:t>*</a:t>
                </a:r>
                <a:endParaRPr lang="en-US" dirty="0">
                  <a:sym typeface="Wingdings" pitchFamily="2" charset="2"/>
                </a:endParaRPr>
              </a:p>
              <a:p>
                <a:pPr lvl="1"/>
                <a:r>
                  <a:rPr lang="en-US" dirty="0" err="1">
                    <a:sym typeface="Wingdings" pitchFamily="2" charset="2"/>
                  </a:rPr>
                  <a:t>Ostriker</a:t>
                </a:r>
                <a:r>
                  <a:rPr lang="en-US" dirty="0">
                    <a:sym typeface="Wingdings" pitchFamily="2" charset="2"/>
                  </a:rPr>
                  <a:t> and Steinhardt, 1995</a:t>
                </a:r>
              </a:p>
              <a:p>
                <a:r>
                  <a:rPr lang="en-US" dirty="0">
                    <a:sym typeface="Wingdings" pitchFamily="2" charset="2"/>
                  </a:rPr>
                  <a:t>Cosmic acceleration discovered 1998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Perlmutter et al</a:t>
                </a:r>
              </a:p>
              <a:p>
                <a:pPr lvl="1"/>
                <a:r>
                  <a:rPr lang="en-US" dirty="0">
                    <a:sym typeface="Wingdings" pitchFamily="2" charset="2"/>
                  </a:rPr>
                  <a:t>Riess, Schmidt et al</a:t>
                </a:r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1131F2-3AF7-702B-5E3C-7CC0377432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5188" y="1456193"/>
                <a:ext cx="6746823" cy="3945614"/>
              </a:xfrm>
              <a:blipFill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50800" dir="288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 descr="science 12-98 cover[1]">
            <a:extLst>
              <a:ext uri="{FF2B5EF4-FFF2-40B4-BE49-F238E27FC236}">
                <a16:creationId xmlns:a16="http://schemas.microsoft.com/office/drawing/2014/main" id="{EE779534-D129-076F-FE76-64A30B5ECD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16000" contrast="34000"/>
          </a:blip>
          <a:srcRect/>
          <a:stretch>
            <a:fillRect/>
          </a:stretch>
        </p:blipFill>
        <p:spPr>
          <a:xfrm>
            <a:off x="8409482" y="2280664"/>
            <a:ext cx="3214619" cy="4407084"/>
          </a:xfrm>
          <a:prstGeom prst="rect">
            <a:avLst/>
          </a:prstGeom>
          <a:noFill/>
          <a:ln w="19050">
            <a:noFill/>
          </a:ln>
          <a:effectLst>
            <a:outerShdw blurRad="50800" dist="50800" dir="252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04DBE9-21BB-9331-9C9D-6900662381C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5073"/>
          <a:stretch>
            <a:fillRect/>
          </a:stretch>
        </p:blipFill>
        <p:spPr>
          <a:xfrm>
            <a:off x="8278314" y="136161"/>
            <a:ext cx="3625461" cy="2004936"/>
          </a:xfrm>
          <a:prstGeom prst="rect">
            <a:avLst/>
          </a:prstGeom>
          <a:effectLst>
            <a:outerShdw blurRad="50800" dist="50800" dir="25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E38DFA-0666-4ED5-D389-D221DBFF2D8A}"/>
              </a:ext>
            </a:extLst>
          </p:cNvPr>
          <p:cNvSpPr txBox="1"/>
          <p:nvPr/>
        </p:nvSpPr>
        <p:spPr>
          <a:xfrm>
            <a:off x="1694591" y="5672831"/>
            <a:ext cx="4688015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*5</a:t>
            </a:r>
            <a:r>
              <a:rPr lang="en-US" baseline="30000" dirty="0"/>
              <a:t>th</a:t>
            </a:r>
            <a:r>
              <a:rPr lang="en-US" dirty="0"/>
              <a:t> place Gravity Research Foundation Essay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F74D33E-28D0-2CAF-C06E-F876C7B3A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27F576A-0503-5DFD-4D4C-5E0B0F602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2215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6FFEC-FEB2-62B9-CEF2-2BC21A1FC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8258" y="336441"/>
            <a:ext cx="7475483" cy="1098222"/>
          </a:xfrm>
        </p:spPr>
        <p:txBody>
          <a:bodyPr/>
          <a:lstStyle/>
          <a:p>
            <a:pPr algn="ctr"/>
            <a:r>
              <a:rPr lang="en-US" b="1" dirty="0"/>
              <a:t>Testing particle dark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1F5F4-AA64-9997-F498-2BBED6CFB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6782" y="1778329"/>
            <a:ext cx="9518433" cy="3645010"/>
          </a:xfr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outerShdw blurRad="50800" dist="50800" dir="264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Direct detection of halo DM particles (see </a:t>
            </a:r>
            <a:r>
              <a:rPr lang="en-US" dirty="0" err="1"/>
              <a:t>Stodolsky’s</a:t>
            </a:r>
            <a:r>
              <a:rPr lang="en-US" dirty="0"/>
              <a:t> talk)</a:t>
            </a:r>
          </a:p>
          <a:p>
            <a:r>
              <a:rPr lang="en-US" dirty="0"/>
              <a:t>Indirect detection of halo DM annihilations</a:t>
            </a:r>
          </a:p>
          <a:p>
            <a:r>
              <a:rPr lang="en-US" dirty="0"/>
              <a:t>Accelerator production of DM particles</a:t>
            </a:r>
          </a:p>
          <a:p>
            <a:r>
              <a:rPr lang="en-US" dirty="0"/>
              <a:t>Large-scale structure</a:t>
            </a:r>
          </a:p>
          <a:p>
            <a:pPr lvl="1"/>
            <a:r>
              <a:rPr lang="en-US" dirty="0"/>
              <a:t>Sloan Digital Sky Survey (Chicago, Fermilab, JHU, Princeton, and Washington)</a:t>
            </a:r>
          </a:p>
          <a:p>
            <a:pPr lvl="1"/>
            <a:r>
              <a:rPr lang="en-US" dirty="0"/>
              <a:t>SDSS II, III, …</a:t>
            </a:r>
          </a:p>
          <a:p>
            <a:pPr lvl="1"/>
            <a:r>
              <a:rPr lang="en-US" dirty="0"/>
              <a:t>DES, DESI (Dark Energy)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D37A95-51E9-0678-758B-CDB2D2FA4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D25DAE-0566-1391-72A0-5B89A645B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3342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954" name="Picture 4" descr="DesparatelySeekingDarkMatter"/>
          <p:cNvPicPr>
            <a:picLocks noChangeAspect="1" noChangeArrowheads="1"/>
          </p:cNvPicPr>
          <p:nvPr/>
        </p:nvPicPr>
        <p:blipFill>
          <a:blip r:embed="rId3">
            <a:lum bright="-12000" contrast="28000"/>
          </a:blip>
          <a:srcRect t="2353" r="10257"/>
          <a:stretch>
            <a:fillRect/>
          </a:stretch>
        </p:blipFill>
        <p:spPr bwMode="auto">
          <a:xfrm>
            <a:off x="2009776" y="219075"/>
            <a:ext cx="8124825" cy="64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27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381955" name="TextBox 2"/>
          <p:cNvSpPr txBox="1">
            <a:spLocks noChangeArrowheads="1"/>
          </p:cNvSpPr>
          <p:nvPr/>
        </p:nvSpPr>
        <p:spPr bwMode="auto">
          <a:xfrm>
            <a:off x="5638801" y="4476809"/>
            <a:ext cx="4495800" cy="20621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u="sng" dirty="0">
                <a:solidFill>
                  <a:srgbClr val="FF0000"/>
                </a:solidFill>
                <a:latin typeface="Helvetica" charset="0"/>
              </a:rPr>
              <a:t>Full Court Press!!</a:t>
            </a:r>
          </a:p>
          <a:p>
            <a:pPr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Helvetica" charset="0"/>
              </a:rPr>
              <a:t> Produce at LHC</a:t>
            </a:r>
          </a:p>
          <a:p>
            <a:pPr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Helvetica" charset="0"/>
              </a:rPr>
              <a:t> Detect particles in our halo</a:t>
            </a:r>
          </a:p>
          <a:p>
            <a:pPr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Helvetica" charset="0"/>
              </a:rPr>
              <a:t> Detect annihilation products</a:t>
            </a:r>
          </a:p>
          <a:p>
            <a:pPr>
              <a:buFont typeface="Arial" charset="0"/>
              <a:buChar char="•"/>
            </a:pPr>
            <a:endParaRPr lang="en-US" sz="2400" dirty="0">
              <a:solidFill>
                <a:srgbClr val="FF0000"/>
              </a:solidFill>
              <a:latin typeface="Helvetica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3F2D628-3A6D-5C7C-ADD6-B18666A77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39EEB6-E085-3E74-D12A-1DAEB2135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91A66-94AC-391E-8B1F-FE7FC7230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521" y="110292"/>
            <a:ext cx="10515600" cy="1325563"/>
          </a:xfrm>
        </p:spPr>
        <p:txBody>
          <a:bodyPr/>
          <a:lstStyle/>
          <a:p>
            <a:r>
              <a:rPr lang="en-US" dirty="0"/>
              <a:t>Seeking dark matter directly (halo particles)</a:t>
            </a:r>
          </a:p>
        </p:txBody>
      </p:sp>
      <p:pic>
        <p:nvPicPr>
          <p:cNvPr id="5" name="Content Placeholder 4" descr="A close-up of a medical report&#10;&#10;AI-generated content may be incorrect.">
            <a:extLst>
              <a:ext uri="{FF2B5EF4-FFF2-40B4-BE49-F238E27FC236}">
                <a16:creationId xmlns:a16="http://schemas.microsoft.com/office/drawing/2014/main" id="{DDF63168-FF1D-D01E-1F11-0BEBC3B1EF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8777" y="1758366"/>
            <a:ext cx="6809932" cy="3589731"/>
          </a:xfrm>
          <a:effectLst>
            <a:outerShdw blurRad="50800" dist="50800" dir="306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FE4BEF-2894-5B92-049C-8B50370F8D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743" y="1106072"/>
            <a:ext cx="3943753" cy="3405968"/>
          </a:xfrm>
          <a:prstGeom prst="rect">
            <a:avLst/>
          </a:prstGeom>
          <a:effectLst>
            <a:outerShdw blurRad="50800" dist="50800" dir="30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FBB919-84DF-151E-2F81-352A60D92B43}"/>
              </a:ext>
            </a:extLst>
          </p:cNvPr>
          <p:cNvSpPr txBox="1"/>
          <p:nvPr/>
        </p:nvSpPr>
        <p:spPr>
          <a:xfrm>
            <a:off x="7880926" y="4692212"/>
            <a:ext cx="3517386" cy="16312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Second documented case of “Adult-onset astrophysics”</a:t>
            </a:r>
          </a:p>
          <a:p>
            <a:pPr algn="ctr"/>
            <a:r>
              <a:rPr lang="en-US" sz="2000" dirty="0"/>
              <a:t>Director of the NSF Center for Particle Astrophysics (UC, Berkeley):  1989 – 2001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CD0A5B-0B12-41EA-A252-FD49A524C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FE3B60-6D7A-DC9C-C5E1-7D1061E70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22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539A60E-6B0D-13B5-DF2A-38B2D6267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817"/>
            <a:ext cx="12192000" cy="6857998"/>
          </a:xfrm>
          <a:prstGeom prst="rect">
            <a:avLst/>
          </a:prstGeom>
          <a:ln>
            <a:noFill/>
          </a:ln>
          <a:effectLst>
            <a:outerShdw blurRad="50800" dist="50800" algn="ctr" rotWithShape="0">
              <a:schemeClr val="bg1">
                <a:alpha val="43000"/>
              </a:schemeClr>
            </a:outerShdw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87512-5DA9-657D-E03F-A9F63989D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437" y="3429000"/>
            <a:ext cx="7946946" cy="161824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Zwicky 1933:  Coma cluster</a:t>
            </a:r>
          </a:p>
          <a:p>
            <a:r>
              <a:rPr lang="en-US" dirty="0">
                <a:solidFill>
                  <a:schemeClr val="bg1"/>
                </a:solidFill>
              </a:rPr>
              <a:t>Smith 1936:  Virgo cluster</a:t>
            </a:r>
          </a:p>
          <a:p>
            <a:r>
              <a:rPr lang="en-US" dirty="0">
                <a:solidFill>
                  <a:schemeClr val="bg1"/>
                </a:solidFill>
              </a:rPr>
              <a:t>Lundmark 1930 and Babcock 1939:  Andromeda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59E9A7-F7C3-05F2-BDB8-49B319C003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437" y="83922"/>
            <a:ext cx="4675360" cy="2690407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127000" dir="2400000" algn="ctr" rotWithShape="0">
              <a:schemeClr val="bg1">
                <a:alpha val="43000"/>
              </a:scheme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A1E868-B586-AAF3-6962-91F511BCD9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7046" y="3878408"/>
            <a:ext cx="3685517" cy="2356236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127000" dir="3180000" algn="ctr" rotWithShape="0">
              <a:schemeClr val="bg1">
                <a:alpha val="43000"/>
              </a:scheme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AE2FE0-9BD4-4130-0517-DE82CEBF6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597" y="189971"/>
            <a:ext cx="6704613" cy="234010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Early voices in the wilderness: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the gravity of stars alone cannot hold together galaxies and clusters of galaxies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7C9D5EC-209A-3618-EE05-CE156F38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37521C3-0465-9A5C-729D-EE1F3240D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6962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1A874-2055-3624-FFE7-359B1ED5A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26" y="187050"/>
            <a:ext cx="10515600" cy="1325563"/>
          </a:xfrm>
        </p:spPr>
        <p:txBody>
          <a:bodyPr/>
          <a:lstStyle/>
          <a:p>
            <a:r>
              <a:rPr lang="en-US" dirty="0"/>
              <a:t>Major and multiple efforts to discover the dark matter particle</a:t>
            </a:r>
          </a:p>
        </p:txBody>
      </p:sp>
      <p:pic>
        <p:nvPicPr>
          <p:cNvPr id="5" name="Picture 4" descr="A diagram of a clean materials&#10;&#10;AI-generated content may be incorrect.">
            <a:extLst>
              <a:ext uri="{FF2B5EF4-FFF2-40B4-BE49-F238E27FC236}">
                <a16:creationId xmlns:a16="http://schemas.microsoft.com/office/drawing/2014/main" id="{8AA3A9FE-B401-50B3-F05F-F734B578A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926" y="1266350"/>
            <a:ext cx="6691348" cy="5090000"/>
          </a:xfrm>
          <a:prstGeom prst="rect">
            <a:avLst/>
          </a:prstGeom>
          <a:effectLst>
            <a:outerShdw blurRad="50800" dist="50800" dir="252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06900BA-030B-1859-B238-8B7151B9F8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999" y="1907771"/>
            <a:ext cx="4634726" cy="4053421"/>
          </a:xfrm>
          <a:prstGeom prst="rect">
            <a:avLst/>
          </a:prstGeom>
          <a:effectLst>
            <a:outerShdw blurRad="50800" dist="50800" dir="306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21EB3D-4D46-224E-3A9C-E757FFA2D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1C4740-1AFB-751F-0613-69A5E8743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572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120019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211499"/>
            <a:ext cx="6858000" cy="5144851"/>
          </a:xfrm>
          <a:prstGeom prst="rect">
            <a:avLst/>
          </a:prstGeom>
          <a:effectLst>
            <a:outerShdw blurRad="50800" dist="50800" dir="2606642" algn="ctr" rotWithShape="0">
              <a:srgbClr val="000000">
                <a:alpha val="43137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6A55CD-C732-8389-8B2F-B5AAAB20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515" y="250201"/>
            <a:ext cx="10515600" cy="969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Big, beautiful detectors but no WIMPs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5AA1C8-7852-5205-BC50-ED7BC9B5D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515" y="1765091"/>
            <a:ext cx="4243499" cy="3151683"/>
          </a:xfrm>
          <a:prstGeom prst="rect">
            <a:avLst/>
          </a:prstGeom>
          <a:effectLst>
            <a:outerShdw blurRad="50800" dist="50800" dir="282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70BE6-FCD4-FE3D-9448-9C3370591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41BA2-FCF6-F0B1-4229-652E367F2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088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4" name="Picture 4" descr="Axion_Collaboration"/>
          <p:cNvPicPr>
            <a:picLocks noChangeAspect="1" noChangeArrowheads="1"/>
          </p:cNvPicPr>
          <p:nvPr/>
        </p:nvPicPr>
        <p:blipFill>
          <a:blip r:embed="rId3">
            <a:lum bright="-2000" contrast="18000"/>
          </a:blip>
          <a:srcRect l="16470" t="11966" r="12941" b="29060"/>
          <a:stretch>
            <a:fillRect/>
          </a:stretch>
        </p:blipFill>
        <p:spPr bwMode="auto">
          <a:xfrm>
            <a:off x="5396293" y="2251074"/>
            <a:ext cx="3484562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3015325" algn="ctr" rotWithShape="0">
              <a:srgbClr val="000000">
                <a:alpha val="43137"/>
              </a:srgbClr>
            </a:outerShdw>
          </a:effectLst>
        </p:spPr>
      </p:pic>
      <p:pic>
        <p:nvPicPr>
          <p:cNvPr id="202755" name="Picture 5" descr="Axion_Detection"/>
          <p:cNvPicPr>
            <a:picLocks noChangeAspect="1" noChangeArrowheads="1"/>
          </p:cNvPicPr>
          <p:nvPr/>
        </p:nvPicPr>
        <p:blipFill>
          <a:blip r:embed="rId4">
            <a:lum bright="-14000" contrast="30000"/>
          </a:blip>
          <a:srcRect t="6837"/>
          <a:stretch>
            <a:fillRect/>
          </a:stretch>
        </p:blipFill>
        <p:spPr bwMode="auto">
          <a:xfrm>
            <a:off x="686073" y="981294"/>
            <a:ext cx="4206875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336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6" name="Picture 5" descr="A close-up of a paper&#10;&#10;AI-generated content may be incorrect.">
            <a:extLst>
              <a:ext uri="{FF2B5EF4-FFF2-40B4-BE49-F238E27FC236}">
                <a16:creationId xmlns:a16="http://schemas.microsoft.com/office/drawing/2014/main" id="{A95938D7-1510-243E-DA14-A6A2D56B52B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2048"/>
          <a:stretch>
            <a:fillRect/>
          </a:stretch>
        </p:blipFill>
        <p:spPr>
          <a:xfrm>
            <a:off x="6716110" y="903729"/>
            <a:ext cx="5000297" cy="1678339"/>
          </a:xfrm>
          <a:prstGeom prst="rect">
            <a:avLst/>
          </a:prstGeom>
          <a:effectLst>
            <a:outerShdw blurRad="50800" dist="50800" dir="294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202756" name="Picture 6" descr="axion_detector"/>
          <p:cNvPicPr>
            <a:picLocks noChangeAspect="1" noChangeArrowheads="1"/>
          </p:cNvPicPr>
          <p:nvPr/>
        </p:nvPicPr>
        <p:blipFill>
          <a:blip r:embed="rId6">
            <a:lum bright="-6000" contrast="12000"/>
          </a:blip>
          <a:srcRect/>
          <a:stretch>
            <a:fillRect/>
          </a:stretch>
        </p:blipFill>
        <p:spPr bwMode="auto">
          <a:xfrm rot="16200000">
            <a:off x="8025522" y="3871968"/>
            <a:ext cx="3358984" cy="1648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969D08-37C6-9A6E-8F7B-C62F8AF4D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02" y="98426"/>
            <a:ext cx="8750853" cy="882868"/>
          </a:xfrm>
        </p:spPr>
        <p:txBody>
          <a:bodyPr>
            <a:normAutofit/>
          </a:bodyPr>
          <a:lstStyle/>
          <a:p>
            <a:r>
              <a:rPr lang="en-US" dirty="0"/>
              <a:t>Don’t forget axions! (see Quinn’s talk)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643AF7-44D7-9E63-7DDA-5338029E0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34D4F2-F547-A6C2-A627-05115E7BB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6" name="Picture 6">
            <a:extLst>
              <a:ext uri="{FF2B5EF4-FFF2-40B4-BE49-F238E27FC236}">
                <a16:creationId xmlns:a16="http://schemas.microsoft.com/office/drawing/2014/main" id="{CD80E166-FFD9-F0A0-11F8-8E00016A5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49" y="286380"/>
            <a:ext cx="4769290" cy="6103439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50800" dir="288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87" name="Picture 7">
            <a:extLst>
              <a:ext uri="{FF2B5EF4-FFF2-40B4-BE49-F238E27FC236}">
                <a16:creationId xmlns:a16="http://schemas.microsoft.com/office/drawing/2014/main" id="{78BF2883-7A07-58F8-8CFD-B1DD91F7C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-6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4"/>
          <a:stretch>
            <a:fillRect/>
          </a:stretch>
        </p:blipFill>
        <p:spPr bwMode="auto">
          <a:xfrm>
            <a:off x="6303363" y="286380"/>
            <a:ext cx="5050437" cy="6103439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50800" dir="294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4D53DF7-BA43-4C3A-41F3-CB9C901D2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CA8AEF-7494-0ADB-E328-FD0CC242A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253CF-C556-8618-25A2-D3CA73991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633" y="106946"/>
            <a:ext cx="6716842" cy="1325563"/>
          </a:xfrm>
        </p:spPr>
        <p:txBody>
          <a:bodyPr/>
          <a:lstStyle/>
          <a:p>
            <a:r>
              <a:rPr lang="en-US" dirty="0"/>
              <a:t>Triumphs and challenges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3BCE2F-2E9E-AF3B-819F-1AF288A1D6E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455" y="1356555"/>
                <a:ext cx="8584307" cy="4875820"/>
              </a:xfr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50800" dir="270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>
                <a:normAutofit fontScale="850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dirty="0"/>
                  <a:t>Triumphs</a:t>
                </a:r>
              </a:p>
              <a:p>
                <a:pPr lvl="1"/>
                <a:r>
                  <a:rPr lang="en-US" dirty="0"/>
                  <a:t>ΛCDM in place by 2000 (flat Universe from Boomerang 2000; BBN baryon density from deuterium 1998 and matter density from cluster baryon fraction)</a:t>
                </a:r>
              </a:p>
              <a:p>
                <a:pPr lvl="1"/>
                <a:r>
                  <a:rPr lang="en-US" dirty="0"/>
                  <a:t>Marriage of particle physics and cosmology (dark matter centerpiece) transformed the vocabulary of cosmology  (dark matter, dark energy, baryogenesis, inflation), merged the agendas, and created a big tent</a:t>
                </a:r>
              </a:p>
              <a:p>
                <a:pPr lvl="1"/>
                <a:r>
                  <a:rPr lang="en-US" dirty="0"/>
                  <a:t>Precision cosmology no longer an oxymoron!</a:t>
                </a:r>
              </a:p>
              <a:p>
                <a:pPr lvl="1"/>
                <a:r>
                  <a:rPr lang="en-US" dirty="0"/>
                  <a:t>Sloan Digital Sky Survey transforms astronomy</a:t>
                </a:r>
              </a:p>
              <a:p>
                <a:r>
                  <a:rPr lang="en-US" dirty="0"/>
                  <a:t>Challenges (</a:t>
                </a:r>
                <a:r>
                  <a:rPr lang="en-US" u="sng" dirty="0"/>
                  <a:t>opportunities!</a:t>
                </a:r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Dark matter particle not identified</a:t>
                </a:r>
              </a:p>
              <a:p>
                <a:pPr lvl="1"/>
                <a:r>
                  <a:rPr lang="en-US" dirty="0"/>
                  <a:t>Dark matter particle and dark energy </a:t>
                </a:r>
              </a:p>
              <a:p>
                <a:pPr marL="457200" lvl="1" indent="0">
                  <a:buNone/>
                </a:pPr>
                <a:r>
                  <a:rPr lang="en-US" dirty="0"/>
                  <a:t>    are not in SM</a:t>
                </a:r>
              </a:p>
              <a:p>
                <a:pPr lvl="1"/>
                <a:r>
                  <a:rPr lang="en-US" dirty="0"/>
                  <a:t>Why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𝐷𝑀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≃5</m:t>
                    </m:r>
                  </m:oMath>
                </a14:m>
                <a:r>
                  <a:rPr lang="en-US" dirty="0"/>
                  <a:t>?</a:t>
                </a:r>
              </a:p>
              <a:p>
                <a:pPr lvl="1"/>
                <a:r>
                  <a:rPr lang="en-US" dirty="0"/>
                  <a:t>How many kinds of particle DM?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3BCE2F-2E9E-AF3B-819F-1AF288A1D6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455" y="1356555"/>
                <a:ext cx="8584307" cy="4875820"/>
              </a:xfrm>
              <a:blipFill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50800" dir="270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B0FCAC94-28CB-46ED-0632-84AF4CD77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2939" y="106946"/>
            <a:ext cx="3332292" cy="2499219"/>
          </a:xfrm>
          <a:prstGeom prst="rect">
            <a:avLst/>
          </a:prstGeom>
          <a:effectLst>
            <a:outerShdw blurRad="50800" dist="50800" dir="30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6" name="Picture 5" descr="A book cover of a book&#10;&#10;AI-generated content may be incorrect.">
            <a:extLst>
              <a:ext uri="{FF2B5EF4-FFF2-40B4-BE49-F238E27FC236}">
                <a16:creationId xmlns:a16="http://schemas.microsoft.com/office/drawing/2014/main" id="{EF13460F-0E6F-B147-6029-7DB15ACF1F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6113" y="2880295"/>
            <a:ext cx="2407255" cy="3429000"/>
          </a:xfrm>
          <a:prstGeom prst="rect">
            <a:avLst/>
          </a:prstGeom>
          <a:effectLst>
            <a:outerShdw blurRad="50800" dist="50800" dir="264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8" name="Picture 7" descr="A screenshot of a test&#10;&#10;AI-generated content may be incorrect.">
            <a:extLst>
              <a:ext uri="{FF2B5EF4-FFF2-40B4-BE49-F238E27FC236}">
                <a16:creationId xmlns:a16="http://schemas.microsoft.com/office/drawing/2014/main" id="{BD856AD3-6061-0C39-4373-DD97B591A1C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6758" r="58020"/>
          <a:stretch>
            <a:fillRect/>
          </a:stretch>
        </p:blipFill>
        <p:spPr>
          <a:xfrm>
            <a:off x="5264045" y="4241149"/>
            <a:ext cx="3262859" cy="1883089"/>
          </a:xfrm>
          <a:prstGeom prst="rect">
            <a:avLst/>
          </a:prstGeom>
          <a:effectLst>
            <a:outerShdw blurRad="50800" dist="50800" dir="28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C53CC61-E504-0F35-2542-4CB33BACB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38791FF-2C2C-28CF-77B9-9D8114A3E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4820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9" name="Title 4"/>
          <p:cNvSpPr>
            <a:spLocks noGrp="1"/>
          </p:cNvSpPr>
          <p:nvPr>
            <p:ph type="title"/>
          </p:nvPr>
        </p:nvSpPr>
        <p:spPr>
          <a:xfrm>
            <a:off x="2967549" y="365839"/>
            <a:ext cx="6446384" cy="1396221"/>
          </a:xfr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50800" dir="3060000" algn="ctr" rotWithShape="0">
              <a:srgbClr val="000000">
                <a:alpha val="43137"/>
              </a:srgb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en-US" dirty="0"/>
              <a:t>Cosmic consistency:  </a:t>
            </a:r>
            <a:br>
              <a:rPr lang="en-US" dirty="0"/>
            </a:br>
            <a:r>
              <a:rPr lang="en-US" dirty="0"/>
              <a:t>Ω</a:t>
            </a:r>
            <a:r>
              <a:rPr lang="en-US" baseline="-25000" dirty="0"/>
              <a:t>B</a:t>
            </a:r>
            <a:r>
              <a:rPr lang="en-US" dirty="0"/>
              <a:t>h</a:t>
            </a:r>
            <a:r>
              <a:rPr lang="en-US" baseline="30000" dirty="0"/>
              <a:t>2</a:t>
            </a:r>
            <a:r>
              <a:rPr lang="en-US" dirty="0"/>
              <a:t> at &lt;1% precision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307" t="7539" r="3686" b="19652"/>
          <a:stretch/>
        </p:blipFill>
        <p:spPr>
          <a:xfrm>
            <a:off x="6533113" y="3120641"/>
            <a:ext cx="4820687" cy="3182354"/>
          </a:xfrm>
          <a:prstGeom prst="rect">
            <a:avLst/>
          </a:prstGeom>
          <a:effectLst>
            <a:outerShdw blurRad="50800" dist="50800" dir="27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7286106" y="2187816"/>
            <a:ext cx="3314700" cy="7848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50800" dir="312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CMB + Gravity driven acoustic oscillations at t = 380,000 yrs </a:t>
            </a:r>
            <a:r>
              <a:rPr lang="en-US" sz="1500" dirty="0">
                <a:sym typeface="Wingdings"/>
              </a:rPr>
              <a:t> </a:t>
            </a:r>
            <a:r>
              <a:rPr lang="el-GR" sz="1500" dirty="0"/>
              <a:t>Ω</a:t>
            </a:r>
            <a:r>
              <a:rPr lang="en-US" sz="1500" baseline="-25000" dirty="0"/>
              <a:t>B</a:t>
            </a:r>
            <a:r>
              <a:rPr lang="en-US" sz="1500" dirty="0"/>
              <a:t>h</a:t>
            </a:r>
            <a:r>
              <a:rPr lang="en-US" sz="1500" baseline="30000" dirty="0"/>
              <a:t>2</a:t>
            </a:r>
            <a:r>
              <a:rPr lang="en-US" sz="1500" dirty="0"/>
              <a:t> = 0.02237 ± 0.00015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21341" y="2303232"/>
            <a:ext cx="2984554" cy="5539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50800" dir="294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ym typeface="Wingdings"/>
              </a:rPr>
              <a:t>D/H + Nuclear physics at t ~ 1 sec  </a:t>
            </a:r>
            <a:r>
              <a:rPr lang="el-GR" sz="1500" dirty="0"/>
              <a:t>Ω</a:t>
            </a:r>
            <a:r>
              <a:rPr lang="en-US" sz="1500" baseline="-25000" dirty="0"/>
              <a:t>B</a:t>
            </a:r>
            <a:r>
              <a:rPr lang="en-US" sz="1500" dirty="0"/>
              <a:t>h</a:t>
            </a:r>
            <a:r>
              <a:rPr lang="en-US" sz="1500" baseline="30000" dirty="0"/>
              <a:t>2</a:t>
            </a:r>
            <a:r>
              <a:rPr lang="en-US" sz="1500" dirty="0"/>
              <a:t> = 0.02166 ± 0.00015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AF481DF-3441-03BA-AA49-9F2268620F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195"/>
          <a:stretch/>
        </p:blipFill>
        <p:spPr>
          <a:xfrm>
            <a:off x="689317" y="3187584"/>
            <a:ext cx="5378698" cy="3062056"/>
          </a:xfrm>
          <a:prstGeom prst="rect">
            <a:avLst/>
          </a:prstGeom>
          <a:effectLst>
            <a:outerShdw blurRad="50800" dist="50800" dir="306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ECEFBE-00B2-A393-DE1E-B2E2E80BA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C6138D-9143-FB03-2A02-5553103A3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3712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20018502">
            <a:off x="3492931" y="1059559"/>
            <a:ext cx="70596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chemeClr val="bg1"/>
                </a:solidFill>
              </a:rPr>
              <a:t>Dark Matter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19098" y="2697540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chemeClr val="bg1"/>
                </a:solidFill>
              </a:rPr>
              <a:t>Inflation</a:t>
            </a:r>
          </a:p>
        </p:txBody>
      </p:sp>
      <p:sp>
        <p:nvSpPr>
          <p:cNvPr id="9" name="TextBox 8"/>
          <p:cNvSpPr txBox="1"/>
          <p:nvPr/>
        </p:nvSpPr>
        <p:spPr>
          <a:xfrm rot="673403">
            <a:off x="4069825" y="4586146"/>
            <a:ext cx="77009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chemeClr val="bg1"/>
                </a:solidFill>
              </a:rPr>
              <a:t>Dark Energy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692097" y="1715870"/>
            <a:ext cx="1697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</a:rPr>
              <a:t>WIMPs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24536" y="0"/>
            <a:ext cx="2637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</a:rPr>
              <a:t>Quark Soup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75343" y="4382870"/>
            <a:ext cx="3001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>
                <a:solidFill>
                  <a:srgbClr val="FFFFFF"/>
                </a:solidFill>
              </a:rPr>
              <a:t>Baryogenesis</a:t>
            </a:r>
            <a:endParaRPr lang="en-US" sz="3600" b="1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97961" y="5727491"/>
            <a:ext cx="1236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</a:rPr>
              <a:t>CDM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EB22D9-F74D-B2EE-3B7C-EBA0540E52B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103" t="27582" r="4280"/>
          <a:stretch>
            <a:fillRect/>
          </a:stretch>
        </p:blipFill>
        <p:spPr>
          <a:xfrm>
            <a:off x="83860" y="805761"/>
            <a:ext cx="3872928" cy="1814171"/>
          </a:xfrm>
          <a:prstGeom prst="rect">
            <a:avLst/>
          </a:prstGeom>
          <a:effectLst>
            <a:outerShdw blurRad="50800" dist="76200" dir="258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4" name="Picture 3" descr="sandage.jpg">
            <a:extLst>
              <a:ext uri="{FF2B5EF4-FFF2-40B4-BE49-F238E27FC236}">
                <a16:creationId xmlns:a16="http://schemas.microsoft.com/office/drawing/2014/main" id="{14BA6F0C-C13C-EBB5-3B67-BC04596BB7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886" y="2779362"/>
            <a:ext cx="2344282" cy="1814171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88900" dir="2700000" algn="tl" rotWithShape="0">
              <a:schemeClr val="tx1">
                <a:alpha val="43000"/>
              </a:scheme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A5677E-60F9-9CC5-95C0-970D7F9A8EC9}"/>
              </a:ext>
            </a:extLst>
          </p:cNvPr>
          <p:cNvSpPr txBox="1"/>
          <p:nvPr/>
        </p:nvSpPr>
        <p:spPr>
          <a:xfrm>
            <a:off x="1191031" y="2281378"/>
            <a:ext cx="27657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Physics Today  February 1970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94DCB2-619B-4A82-658B-7B45F6FE2116}"/>
              </a:ext>
            </a:extLst>
          </p:cNvPr>
          <p:cNvSpPr txBox="1"/>
          <p:nvPr/>
        </p:nvSpPr>
        <p:spPr>
          <a:xfrm>
            <a:off x="682730" y="123111"/>
            <a:ext cx="2524858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outerShdw blurRad="50800" dist="50800" dir="2760000" algn="ctr" rotWithShape="0">
              <a:srgbClr val="000000">
                <a:alpha val="43137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dirty="0"/>
              <a:t>Old vocabulary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03CBAD65-7F2D-8D40-A397-2E60DFA23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896FFF7-B608-E600-D5F2-4AE135062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9975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1CE99-FB9F-79E1-4E72-256A7E788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344" y="128642"/>
            <a:ext cx="10515600" cy="1325563"/>
          </a:xfrm>
        </p:spPr>
        <p:txBody>
          <a:bodyPr/>
          <a:lstStyle/>
          <a:p>
            <a:r>
              <a:rPr lang="en-US" dirty="0"/>
              <a:t>Big tent of particle physics today</a:t>
            </a:r>
          </a:p>
        </p:txBody>
      </p:sp>
      <p:pic>
        <p:nvPicPr>
          <p:cNvPr id="7" name="Content Placeholder 6" descr="A graph of a bar chart&#10;&#10;AI-generated content may be incorrect.">
            <a:extLst>
              <a:ext uri="{FF2B5EF4-FFF2-40B4-BE49-F238E27FC236}">
                <a16:creationId xmlns:a16="http://schemas.microsoft.com/office/drawing/2014/main" id="{7BB0D327-B821-C4B2-2D71-3EBF3EDE59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7896" y="1312316"/>
            <a:ext cx="9356207" cy="4665662"/>
          </a:xfrm>
          <a:effectLst>
            <a:outerShdw blurRad="50800" dist="50800" dir="252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45EC62-3CA6-B743-F8D1-831A6020F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FA1402-7F43-831B-606D-6A9280045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6416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E9E011-C81A-C9BC-5B6D-D9D32A8EE1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B89EF-A1F8-D655-9D86-F28BF4EBE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47" y="204894"/>
            <a:ext cx="11174506" cy="964340"/>
          </a:xfrm>
        </p:spPr>
        <p:txBody>
          <a:bodyPr/>
          <a:lstStyle/>
          <a:p>
            <a:r>
              <a:rPr lang="en-US" dirty="0"/>
              <a:t>Dark matter candidates:  boomer and Gen Z</a:t>
            </a: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BA811DA5-8334-3A3A-F959-EA7DBDCA4C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4000" contrast="10000"/>
          </a:blip>
          <a:srcRect/>
          <a:stretch>
            <a:fillRect/>
          </a:stretch>
        </p:blipFill>
        <p:spPr bwMode="auto">
          <a:xfrm>
            <a:off x="280147" y="1169234"/>
            <a:ext cx="4594769" cy="50443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88900" dir="2700000" algn="tl" rotWithShape="0">
              <a:schemeClr val="tx1">
                <a:alpha val="43000"/>
              </a:schemeClr>
            </a:outerShdw>
          </a:effectLst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773CCA1-591D-6065-A5F4-3B86120ADF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54592" y="1134829"/>
            <a:ext cx="6757261" cy="5221521"/>
          </a:xfrm>
          <a:ln>
            <a:solidFill>
              <a:schemeClr val="tx1"/>
            </a:solidFill>
          </a:ln>
          <a:effectLst>
            <a:outerShdw blurRad="50800" dist="127000" dir="306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B4E757-F643-6508-9142-B4E57F0BC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17EB1-9F41-22E7-E4F2-8B1FBAFC6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781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838" name="Picture 5"/>
          <p:cNvPicPr>
            <a:picLocks noChangeAspect="1" noChangeArrowheads="1"/>
          </p:cNvPicPr>
          <p:nvPr/>
        </p:nvPicPr>
        <p:blipFill>
          <a:blip r:embed="rId3">
            <a:lum bright="8000" contrast="20000"/>
          </a:blip>
          <a:srcRect/>
          <a:stretch>
            <a:fillRect/>
          </a:stretch>
        </p:blipFill>
        <p:spPr bwMode="auto">
          <a:xfrm>
            <a:off x="565150" y="1371600"/>
            <a:ext cx="3289300" cy="411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50800" dist="50800" dir="2640000" algn="ctr" rotWithShape="0">
              <a:srgbClr val="000000">
                <a:alpha val="43137"/>
              </a:srgbClr>
            </a:outerShdw>
            <a:softEdge rad="38100"/>
          </a:effectLst>
        </p:spPr>
      </p:pic>
      <p:pic>
        <p:nvPicPr>
          <p:cNvPr id="9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4553" y="1520214"/>
            <a:ext cx="4567647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28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7089738" y="4048026"/>
            <a:ext cx="3536950" cy="2308324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</a:rPr>
              <a:t>CMB &amp; BBN</a:t>
            </a:r>
          </a:p>
          <a:p>
            <a:pPr algn="ctr">
              <a:defRPr/>
            </a:pPr>
            <a:r>
              <a:rPr lang="el-GR" sz="2400" dirty="0">
                <a:solidFill>
                  <a:schemeClr val="bg1"/>
                </a:solidFill>
              </a:rPr>
              <a:t>Ω</a:t>
            </a:r>
            <a:r>
              <a:rPr lang="en-US" sz="2400" baseline="-25000" dirty="0">
                <a:solidFill>
                  <a:schemeClr val="bg1"/>
                </a:solidFill>
              </a:rPr>
              <a:t>B</a:t>
            </a:r>
            <a:r>
              <a:rPr lang="en-US" sz="2400" dirty="0">
                <a:solidFill>
                  <a:schemeClr val="bg1"/>
                </a:solidFill>
              </a:rPr>
              <a:t>h</a:t>
            </a:r>
            <a:r>
              <a:rPr lang="en-US" sz="2400" baseline="30000" dirty="0">
                <a:solidFill>
                  <a:schemeClr val="bg1"/>
                </a:solidFill>
              </a:rPr>
              <a:t>2</a:t>
            </a:r>
            <a:r>
              <a:rPr lang="en-US" sz="2400" dirty="0">
                <a:solidFill>
                  <a:schemeClr val="bg1"/>
                </a:solidFill>
              </a:rPr>
              <a:t> = 0.0222 ± 0.0002</a:t>
            </a:r>
          </a:p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</a:rPr>
              <a:t>vs.</a:t>
            </a:r>
          </a:p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</a:rPr>
              <a:t>CMB/SDSS</a:t>
            </a:r>
          </a:p>
          <a:p>
            <a:pPr algn="ctr">
              <a:defRPr/>
            </a:pPr>
            <a:r>
              <a:rPr lang="el-GR" sz="2400" dirty="0">
                <a:solidFill>
                  <a:schemeClr val="bg1"/>
                </a:solidFill>
              </a:rPr>
              <a:t>Ω</a:t>
            </a:r>
            <a:r>
              <a:rPr lang="en-US" sz="2400" baseline="-25000" dirty="0">
                <a:solidFill>
                  <a:schemeClr val="bg1"/>
                </a:solidFill>
              </a:rPr>
              <a:t>M</a:t>
            </a:r>
            <a:r>
              <a:rPr lang="en-US" sz="2400" dirty="0">
                <a:solidFill>
                  <a:schemeClr val="bg1"/>
                </a:solidFill>
              </a:rPr>
              <a:t>h</a:t>
            </a:r>
            <a:r>
              <a:rPr lang="en-US" sz="2400" baseline="30000" dirty="0">
                <a:solidFill>
                  <a:schemeClr val="bg1"/>
                </a:solidFill>
              </a:rPr>
              <a:t>2</a:t>
            </a:r>
            <a:r>
              <a:rPr lang="en-US" sz="2400" dirty="0">
                <a:solidFill>
                  <a:schemeClr val="bg1"/>
                </a:solidFill>
              </a:rPr>
              <a:t> = 0.143 ± 0.001</a:t>
            </a:r>
          </a:p>
          <a:p>
            <a:pPr algn="ctr">
              <a:defRPr/>
            </a:pPr>
            <a:r>
              <a:rPr lang="en-US" sz="2400" u="sng" dirty="0">
                <a:solidFill>
                  <a:schemeClr val="bg1"/>
                </a:solidFill>
              </a:rPr>
              <a:t>&gt; 50</a:t>
            </a:r>
            <a:r>
              <a:rPr lang="el-GR" sz="2400" u="sng" dirty="0">
                <a:solidFill>
                  <a:schemeClr val="bg1"/>
                </a:solidFill>
              </a:rPr>
              <a:t>σ</a:t>
            </a:r>
            <a:r>
              <a:rPr lang="en-US" sz="2400" u="sng" dirty="0">
                <a:solidFill>
                  <a:schemeClr val="bg1"/>
                </a:solidFill>
              </a:rPr>
              <a:t> discrepancy</a:t>
            </a:r>
            <a:endParaRPr lang="el-GR" sz="2400" u="sng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809B18F-83C1-C84F-8586-4F35EE23667C}"/>
              </a:ext>
            </a:extLst>
          </p:cNvPr>
          <p:cNvSpPr txBox="1">
            <a:spLocks/>
          </p:cNvSpPr>
          <p:nvPr/>
        </p:nvSpPr>
        <p:spPr>
          <a:xfrm>
            <a:off x="1981200" y="290765"/>
            <a:ext cx="8229600" cy="9054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  <a:effectLst>
            <a:outerShdw blurRad="50800" dist="50800" dir="3600000" algn="ctr" rotWithShape="0">
              <a:srgbClr val="000000">
                <a:alpha val="43137"/>
              </a:srgbClr>
            </a:outerShdw>
          </a:effectLst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Airtight evidence for nonbaryonic DM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300805-2113-EA48-90A9-2D044B17904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5678"/>
          <a:stretch/>
        </p:blipFill>
        <p:spPr>
          <a:xfrm>
            <a:off x="2051125" y="5046032"/>
            <a:ext cx="3051138" cy="1675443"/>
          </a:xfrm>
          <a:prstGeom prst="rect">
            <a:avLst/>
          </a:prstGeom>
          <a:effectLst>
            <a:outerShdw blurRad="50800" dist="50800" dir="25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84F2D81-B547-70E0-04F3-241CA586F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3B050-2250-25F4-6071-3770165A9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349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EB744-0EB7-43E9-DD7C-3D65AB80B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397" y="182550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Circa 1980:  Dark matter becomes real in astronomy</a:t>
            </a:r>
          </a:p>
        </p:txBody>
      </p:sp>
      <p:pic>
        <p:nvPicPr>
          <p:cNvPr id="5" name="Picture 4" descr="A paper with text and numbers&#10;&#10;AI-generated content may be incorrect.">
            <a:extLst>
              <a:ext uri="{FF2B5EF4-FFF2-40B4-BE49-F238E27FC236}">
                <a16:creationId xmlns:a16="http://schemas.microsoft.com/office/drawing/2014/main" id="{447933BF-3968-BF2E-9D9C-E199ECC387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9576" y="869950"/>
            <a:ext cx="4264351" cy="5486400"/>
          </a:xfrm>
          <a:prstGeom prst="rect">
            <a:avLst/>
          </a:prstGeom>
          <a:effectLst>
            <a:outerShdw blurRad="50800" dist="50800" dir="258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7" name="Picture 6" descr="A close-up of a text&#10;&#10;AI-generated content may be incorrect.">
            <a:extLst>
              <a:ext uri="{FF2B5EF4-FFF2-40B4-BE49-F238E27FC236}">
                <a16:creationId xmlns:a16="http://schemas.microsoft.com/office/drawing/2014/main" id="{F63C2FA8-E1E4-1D90-95C4-160AF4AC8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613044"/>
            <a:ext cx="5428203" cy="4608409"/>
          </a:xfrm>
          <a:prstGeom prst="rect">
            <a:avLst/>
          </a:prstGeom>
          <a:effectLst>
            <a:outerShdw blurRad="50800" dist="50800" dir="264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040949-0EFA-EEDF-01CA-A21F8A0A0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672D80-06A3-9337-6DBE-08ECCA674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4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29EF2B2-2B5A-1D48-0901-8BA7951747FE}"/>
              </a:ext>
            </a:extLst>
          </p:cNvPr>
          <p:cNvSpPr/>
          <p:nvPr/>
        </p:nvSpPr>
        <p:spPr>
          <a:xfrm>
            <a:off x="10562896" y="869950"/>
            <a:ext cx="1373969" cy="7430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close-up of a newspaper&#10;&#10;AI-generated content may be incorrect.">
            <a:extLst>
              <a:ext uri="{FF2B5EF4-FFF2-40B4-BE49-F238E27FC236}">
                <a16:creationId xmlns:a16="http://schemas.microsoft.com/office/drawing/2014/main" id="{280BAE7A-5BAB-C933-3CA1-C05A0D40BB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9414" y="4831365"/>
            <a:ext cx="4504674" cy="1509219"/>
          </a:xfrm>
          <a:prstGeom prst="rect">
            <a:avLst/>
          </a:prstGeom>
          <a:effectLst>
            <a:outerShdw blurRad="50800" dist="50800" dir="270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54792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47272" y="136525"/>
            <a:ext cx="9336373" cy="1602334"/>
          </a:xfrm>
        </p:spPr>
        <p:txBody>
          <a:bodyPr>
            <a:normAutofit/>
          </a:bodyPr>
          <a:lstStyle/>
          <a:p>
            <a:r>
              <a:rPr lang="en-US" dirty="0"/>
              <a:t>Explaining the coincidence between the matter and baryon densities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5237" y="1596500"/>
            <a:ext cx="4341526" cy="4759850"/>
          </a:xfrm>
          <a:prstGeom prst="rect">
            <a:avLst/>
          </a:prstGeom>
          <a:effectLst>
            <a:outerShdw blurRad="50800" dist="50800" dir="30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24B7E5D-4AB4-0DE2-A1DA-B94D7FCFD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23FCAD-E948-F401-ED69-FE0A2E91D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218853-3D7F-97A9-7F85-E5EFDCD75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564" y="261619"/>
            <a:ext cx="5217826" cy="997556"/>
          </a:xfrm>
        </p:spPr>
        <p:txBody>
          <a:bodyPr/>
          <a:lstStyle/>
          <a:p>
            <a:r>
              <a:rPr lang="en-US" dirty="0"/>
              <a:t>Enter:  The WIMP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8600" y="1259175"/>
            <a:ext cx="6654800" cy="4905694"/>
          </a:xfrm>
          <a:prstGeom prst="rect">
            <a:avLst/>
          </a:prstGeom>
          <a:effectLst>
            <a:outerShdw blurRad="50800" dist="50800" dir="306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6D42D3-B1FB-26E2-681B-AABE3FDF8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0367CF-3B18-8777-0249-D6FC56DB3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pPr/>
              <a:t>41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61EE79B1-C7CC-2A93-1984-9474B1FBDBB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9121" r="9504"/>
          <a:stretch>
            <a:fillRect/>
          </a:stretch>
        </p:blipFill>
        <p:spPr>
          <a:xfrm>
            <a:off x="879942" y="322881"/>
            <a:ext cx="5216058" cy="6033467"/>
          </a:xfrm>
          <a:effectLst>
            <a:outerShdw blurRad="50800" dist="50800" dir="27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7" name="Picture 6" descr="A diagram of a solar system&#10;&#10;AI-generated content may be incorrect.">
            <a:extLst>
              <a:ext uri="{FF2B5EF4-FFF2-40B4-BE49-F238E27FC236}">
                <a16:creationId xmlns:a16="http://schemas.microsoft.com/office/drawing/2014/main" id="{2A744020-665A-B0A8-4975-D37A732FA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1625" y="322882"/>
            <a:ext cx="3646065" cy="6033467"/>
          </a:xfrm>
          <a:prstGeom prst="rect">
            <a:avLst/>
          </a:prstGeom>
          <a:effectLst>
            <a:outerShdw blurRad="50800" dist="50800" dir="30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D5730F-B49D-8F82-8965-52C75A8DF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77505E-B030-ADE6-B9E6-E54EF0EF3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596A91-34FB-5454-F75E-D7FFC3DB2610}"/>
              </a:ext>
            </a:extLst>
          </p:cNvPr>
          <p:cNvSpPr txBox="1"/>
          <p:nvPr/>
        </p:nvSpPr>
        <p:spPr>
          <a:xfrm rot="16200000">
            <a:off x="5656650" y="3154948"/>
            <a:ext cx="221432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Rubin, Science 1983</a:t>
            </a:r>
          </a:p>
        </p:txBody>
      </p:sp>
    </p:spTree>
    <p:extLst>
      <p:ext uri="{BB962C8B-B14F-4D97-AF65-F5344CB8AC3E}">
        <p14:creationId xmlns:p14="http://schemas.microsoft.com/office/powerpoint/2010/main" val="3427513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0986" y="-69850"/>
            <a:ext cx="11323572" cy="1143000"/>
          </a:xfrm>
        </p:spPr>
        <p:txBody>
          <a:bodyPr>
            <a:normAutofit/>
          </a:bodyPr>
          <a:lstStyle/>
          <a:p>
            <a:r>
              <a:rPr lang="en-US" dirty="0"/>
              <a:t>Astronomers interested in particle dark matter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142539" y="2711069"/>
            <a:ext cx="3460466" cy="2274757"/>
          </a:xfr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  <a:effectLst>
            <a:outerShdw blurRad="50800" dist="50800" dir="2580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sz="2400" dirty="0"/>
              <a:t>IAU Symposium #117 Dark Matter in the Universe (June 1985)</a:t>
            </a:r>
          </a:p>
          <a:p>
            <a:r>
              <a:rPr lang="en-US" sz="2400" dirty="0"/>
              <a:t>Turner:  “Dark Matter candidates – a tour of the zoo”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94886" y="910134"/>
            <a:ext cx="4114800" cy="5446216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50800" dir="264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3" name="Picture 2" descr="A book cover with a blue circle&#10;&#10;AI-generated content may be incorrect.">
            <a:extLst>
              <a:ext uri="{FF2B5EF4-FFF2-40B4-BE49-F238E27FC236}">
                <a16:creationId xmlns:a16="http://schemas.microsoft.com/office/drawing/2014/main" id="{7DE4C9DD-C1EE-DF74-5278-195222D34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644" y="1107679"/>
            <a:ext cx="3707014" cy="5446217"/>
          </a:xfrm>
          <a:prstGeom prst="rect">
            <a:avLst/>
          </a:prstGeom>
          <a:effectLst>
            <a:outerShdw blurRad="50800" dist="50800" dir="28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9E753-83C6-1974-B53D-12AAC0A2F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505670-2752-6526-73AA-790476800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3D2D0-D3D9-6EAB-8D96-A5C7A1D90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99643"/>
            <a:ext cx="10515600" cy="1748488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5400" b="1" dirty="0"/>
              <a:t>How did particle physicists get </a:t>
            </a:r>
            <a:br>
              <a:rPr lang="en-US" sz="5400" b="1" dirty="0"/>
            </a:br>
            <a:r>
              <a:rPr lang="en-US" sz="5400" b="1" dirty="0"/>
              <a:t>interested in dark matter?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FBA1E7-AC1B-7633-EC52-72E1D974A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369879-CA23-A6D1-2DFC-5D12F8E3B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622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D16BF-FF63-E634-AA99-A1AAB358F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584" y="227775"/>
            <a:ext cx="10515600" cy="1325563"/>
          </a:xfrm>
        </p:spPr>
        <p:txBody>
          <a:bodyPr/>
          <a:lstStyle/>
          <a:p>
            <a:r>
              <a:rPr lang="en-US" b="1" dirty="0"/>
              <a:t>Particle physics used “the heavenly lab” to constrain particle physics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A81F1C4-A530-28C3-8867-3A47644A34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3906" y="1553338"/>
                <a:ext cx="10764187" cy="1319471"/>
              </a:xfr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>
                <a:outerShdw blurRad="50800" dist="50800" dir="264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Steigman, Schramm and Gunn (1977):  BBN production of </a:t>
                </a:r>
                <a:r>
                  <a:rPr lang="en-US" baseline="30000" dirty="0"/>
                  <a:t>4</a:t>
                </a:r>
                <a:r>
                  <a:rPr lang="en-US" dirty="0"/>
                  <a:t>He </a:t>
                </a:r>
                <a:r>
                  <a:rPr lang="en-US" dirty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𝜈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&lt;4</m:t>
                    </m:r>
                    <m:r>
                      <a:rPr lang="en-US" b="0" i="0" smtClean="0">
                        <a:latin typeface="Cambria Math" panose="02040503050406030204" pitchFamily="18" charset="0"/>
                        <a:sym typeface="Wingdings" pitchFamily="2" charset="2"/>
                      </a:rPr>
                      <m:t> </m:t>
                    </m:r>
                  </m:oMath>
                </a14:m>
                <a:endParaRPr lang="en-US" dirty="0"/>
              </a:p>
              <a:p>
                <a:r>
                  <a:rPr lang="en-US" dirty="0"/>
                  <a:t>Neutrino masses (based upon poor knowledge of mass density of the Universe)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A81F1C4-A530-28C3-8867-3A47644A34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3906" y="1553338"/>
                <a:ext cx="10764187" cy="1319471"/>
              </a:xfrm>
              <a:blipFill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50800" dir="264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7">
            <a:extLst>
              <a:ext uri="{FF2B5EF4-FFF2-40B4-BE49-F238E27FC236}">
                <a16:creationId xmlns:a16="http://schemas.microsoft.com/office/drawing/2014/main" id="{30711758-8D75-A441-89FD-0A9AF4748716}"/>
              </a:ext>
            </a:extLst>
          </p:cNvPr>
          <p:cNvGrpSpPr>
            <a:grpSpLocks/>
          </p:cNvGrpSpPr>
          <p:nvPr/>
        </p:nvGrpSpPr>
        <p:grpSpPr bwMode="auto">
          <a:xfrm>
            <a:off x="1199212" y="3056196"/>
            <a:ext cx="3702570" cy="3482716"/>
            <a:chOff x="3120" y="816"/>
            <a:chExt cx="2544" cy="2569"/>
          </a:xfrm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grpSpPr>
        <p:pic>
          <p:nvPicPr>
            <p:cNvPr id="5" name="Picture 8">
              <a:extLst>
                <a:ext uri="{FF2B5EF4-FFF2-40B4-BE49-F238E27FC236}">
                  <a16:creationId xmlns:a16="http://schemas.microsoft.com/office/drawing/2014/main" id="{736A82F8-048B-68C2-206D-FC5F66CCFA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-4000" contrast="6000"/>
            </a:blip>
            <a:srcRect/>
            <a:stretch>
              <a:fillRect/>
            </a:stretch>
          </p:blipFill>
          <p:spPr bwMode="auto">
            <a:xfrm>
              <a:off x="3120" y="816"/>
              <a:ext cx="2448" cy="641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9">
              <a:extLst>
                <a:ext uri="{FF2B5EF4-FFF2-40B4-BE49-F238E27FC236}">
                  <a16:creationId xmlns:a16="http://schemas.microsoft.com/office/drawing/2014/main" id="{9B4CBD99-4E7D-8E1E-A5EA-763CB4BF67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-4000" contrast="6000"/>
            </a:blip>
            <a:srcRect/>
            <a:stretch>
              <a:fillRect/>
            </a:stretch>
          </p:blipFill>
          <p:spPr bwMode="auto">
            <a:xfrm>
              <a:off x="3120" y="1632"/>
              <a:ext cx="2544" cy="1753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  <a:effectLst/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5E30BE9A-CF15-F7A1-9FCE-0F80D68559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1910" y="3045333"/>
            <a:ext cx="4741890" cy="2945892"/>
          </a:xfrm>
          <a:prstGeom prst="rect">
            <a:avLst/>
          </a:prstGeom>
          <a:effectLst>
            <a:outerShdw blurRad="50800" dist="50800" dir="2668460" algn="ctr" rotWithShape="0">
              <a:srgbClr val="000000">
                <a:alpha val="43137"/>
              </a:srgbClr>
            </a:outerShdw>
          </a:effectLst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A816DB-A29E-A914-81A4-F1E31EDED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864501-3D75-891F-9071-7EEDE4731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8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6CB0D1-E53D-7E65-C798-DB87E603682F}"/>
              </a:ext>
            </a:extLst>
          </p:cNvPr>
          <p:cNvSpPr txBox="1"/>
          <p:nvPr/>
        </p:nvSpPr>
        <p:spPr>
          <a:xfrm>
            <a:off x="7522776" y="6156295"/>
            <a:ext cx="2920158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Thermal relic calculation</a:t>
            </a:r>
          </a:p>
        </p:txBody>
      </p:sp>
    </p:spTree>
    <p:extLst>
      <p:ext uri="{BB962C8B-B14F-4D97-AF65-F5344CB8AC3E}">
        <p14:creationId xmlns:p14="http://schemas.microsoft.com/office/powerpoint/2010/main" val="3113803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549" y="222471"/>
            <a:ext cx="11019020" cy="168852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1981: Schramm &amp; Lederman hike in the Dolomites </a:t>
            </a:r>
            <a:r>
              <a:rPr lang="en-US" b="1" dirty="0">
                <a:sym typeface="Wingdings" pitchFamily="2" charset="2"/>
              </a:rPr>
              <a:t>and challenge NASA to fund cosmology group at Fermilab</a:t>
            </a:r>
            <a:endParaRPr lang="en-US" b="1" dirty="0"/>
          </a:p>
        </p:txBody>
      </p:sp>
      <p:pic>
        <p:nvPicPr>
          <p:cNvPr id="4" name="Content Placeholder 3" descr="Dolomit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838200" y="1958005"/>
            <a:ext cx="10515600" cy="4351338"/>
          </a:xfrm>
          <a:effectLst>
            <a:outerShdw blurRad="50800" dist="50800" dir="312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5" name="Picture 4" descr="DNS Monch.jpg"/>
          <p:cNvPicPr>
            <a:picLocks noChangeAspect="1"/>
          </p:cNvPicPr>
          <p:nvPr/>
        </p:nvPicPr>
        <p:blipFill>
          <a:blip r:embed="rId3"/>
          <a:srcRect r="34884"/>
          <a:stretch>
            <a:fillRect/>
          </a:stretch>
        </p:blipFill>
        <p:spPr>
          <a:xfrm>
            <a:off x="1938235" y="2250779"/>
            <a:ext cx="1538062" cy="35433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schemeClr val="tx1">
                <a:alpha val="43000"/>
              </a:scheme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2385420"/>
            <a:ext cx="1773809" cy="2365079"/>
          </a:xfrm>
          <a:prstGeom prst="rect">
            <a:avLst/>
          </a:prstGeom>
          <a:effectLst>
            <a:outerShdw blurRad="50800" dist="50800" dir="324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3" name="Picture 4" descr="D:\NRC\dns_isos.jpg">
            <a:extLst>
              <a:ext uri="{FF2B5EF4-FFF2-40B4-BE49-F238E27FC236}">
                <a16:creationId xmlns:a16="http://schemas.microsoft.com/office/drawing/2014/main" id="{BB0D16FE-9F34-122A-1DB2-E4738D64E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960"/>
          <a:stretch>
            <a:fillRect/>
          </a:stretch>
        </p:blipFill>
        <p:spPr bwMode="auto">
          <a:xfrm>
            <a:off x="4314465" y="3567960"/>
            <a:ext cx="3152979" cy="2603596"/>
          </a:xfrm>
          <a:prstGeom prst="rect">
            <a:avLst/>
          </a:prstGeom>
          <a:noFill/>
          <a:ln>
            <a:noFill/>
          </a:ln>
          <a:effectLst>
            <a:outerShdw blurRad="50800" dist="50800" dir="264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FBE93F4-2C1F-C183-25E9-B2BAAF082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Turner:  Particle Dark Matter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78F5DBD-E242-E815-2DD6-AF4C7E77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F3122-0239-D346-96BC-0A26C5DD616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375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5632</TotalTime>
  <Words>1729</Words>
  <Application>Microsoft Macintosh PowerPoint</Application>
  <PresentationFormat>Widescreen</PresentationFormat>
  <Paragraphs>259</Paragraphs>
  <Slides>41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9" baseType="lpstr">
      <vt:lpstr>ＭＳ Ｐゴシック</vt:lpstr>
      <vt:lpstr>Aptos</vt:lpstr>
      <vt:lpstr>Aptos Display</vt:lpstr>
      <vt:lpstr>Arial</vt:lpstr>
      <vt:lpstr>Cambria Math</vt:lpstr>
      <vt:lpstr>Helvetica</vt:lpstr>
      <vt:lpstr>Wingdings</vt:lpstr>
      <vt:lpstr>Office Theme</vt:lpstr>
      <vt:lpstr>1980s &amp; 1990s: Particle Dark Matter Central to particle physics today Central to astrophysics and cosmology today A big part of the glue that joins both fields</vt:lpstr>
      <vt:lpstr>Complicated Universe</vt:lpstr>
      <vt:lpstr>Early voices in the wilderness: the gravity of stars alone cannot hold together galaxies and clusters of galaxies</vt:lpstr>
      <vt:lpstr>Circa 1980:  Dark matter becomes real in astronomy</vt:lpstr>
      <vt:lpstr>PowerPoint Presentation</vt:lpstr>
      <vt:lpstr>Astronomers interested in particle dark matter</vt:lpstr>
      <vt:lpstr>How did particle physicists get  interested in dark matter?</vt:lpstr>
      <vt:lpstr>Particle physics used “the heavenly lab” to constrain particle physics</vt:lpstr>
      <vt:lpstr>1981: Schramm &amp; Lederman hike in the Dolomites and challenge NASA to fund cosmology group at Fermilab</vt:lpstr>
      <vt:lpstr>Turner and Kolb arrive at Fermilab as part of the infamous “class of 1983” (more from Kolb in next talk)</vt:lpstr>
      <vt:lpstr>Fermilab becomes the mother church of particle physics &amp; cosmology InnerSpace/OuterSpace (1984)</vt:lpstr>
      <vt:lpstr>Iconic Fermilab poster created by Angela Gonzales</vt:lpstr>
      <vt:lpstr>Establishing the need for particle dark matter: If Ω_M  &gt;  Ω_B  dark matter can’t be baryons</vt:lpstr>
      <vt:lpstr>PowerPoint Presentation</vt:lpstr>
      <vt:lpstr>1980:  Neutrinos and HDM a wrong result transforms cosmology!</vt:lpstr>
      <vt:lpstr>1980:  1st place Gravity Research Foundation essay</vt:lpstr>
      <vt:lpstr>Supersymmetric dark matter</vt:lpstr>
      <vt:lpstr>Not so invisible axions</vt:lpstr>
      <vt:lpstr>Hot, warm* and cold running dark matter!</vt:lpstr>
      <vt:lpstr>1984:  Inner Space/Outer Space the winner is:  Cold Dark Matter</vt:lpstr>
      <vt:lpstr>Cold Dark Matter officially becomes the theory of structure formation</vt:lpstr>
      <vt:lpstr>Dark matter candidates</vt:lpstr>
      <vt:lpstr>Some diversions and some misdirections</vt:lpstr>
      <vt:lpstr>MOND:  F=ma^2/a_0 for a&lt;a_0=10^(-8)  cm/s2</vt:lpstr>
      <vt:lpstr>MOND:  F=ma^2/a_0 for a&lt;a_0=10^(-8)  cm/s2</vt:lpstr>
      <vt:lpstr>1993 – 2000: The rise of ΛCDM</vt:lpstr>
      <vt:lpstr>Testing particle dark matter</vt:lpstr>
      <vt:lpstr>PowerPoint Presentation</vt:lpstr>
      <vt:lpstr>Seeking dark matter directly (halo particles)</vt:lpstr>
      <vt:lpstr>Major and multiple efforts to discover the dark matter particle</vt:lpstr>
      <vt:lpstr>Big, beautiful detectors but no WIMPs</vt:lpstr>
      <vt:lpstr>Don’t forget axions! (see Quinn’s talk)</vt:lpstr>
      <vt:lpstr>PowerPoint Presentation</vt:lpstr>
      <vt:lpstr>Triumphs and challenges</vt:lpstr>
      <vt:lpstr>Cosmic consistency:   ΩBh2 at &lt;1% precision</vt:lpstr>
      <vt:lpstr>PowerPoint Presentation</vt:lpstr>
      <vt:lpstr>Big tent of particle physics today</vt:lpstr>
      <vt:lpstr>Dark matter candidates:  boomer and Gen Z</vt:lpstr>
      <vt:lpstr>PowerPoint Presentation</vt:lpstr>
      <vt:lpstr>Explaining the coincidence between the matter and baryon densities</vt:lpstr>
      <vt:lpstr>Enter:  The WIMP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Michael S. Turner</dc:creator>
  <cp:lastModifiedBy>Michael S. Turner</cp:lastModifiedBy>
  <cp:revision>50</cp:revision>
  <dcterms:created xsi:type="dcterms:W3CDTF">2025-11-09T08:45:25Z</dcterms:created>
  <dcterms:modified xsi:type="dcterms:W3CDTF">2025-11-13T06:38:06Z</dcterms:modified>
</cp:coreProperties>
</file>