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8" r:id="rId2"/>
    <p:sldId id="285" r:id="rId3"/>
    <p:sldId id="281" r:id="rId4"/>
    <p:sldId id="282" r:id="rId5"/>
    <p:sldId id="284" r:id="rId6"/>
    <p:sldId id="283" r:id="rId7"/>
    <p:sldId id="268" r:id="rId8"/>
    <p:sldId id="267" r:id="rId9"/>
    <p:sldId id="266" r:id="rId10"/>
    <p:sldId id="287" r:id="rId11"/>
    <p:sldId id="289" r:id="rId12"/>
    <p:sldId id="259" r:id="rId13"/>
    <p:sldId id="256" r:id="rId14"/>
    <p:sldId id="286" r:id="rId15"/>
    <p:sldId id="290" r:id="rId16"/>
    <p:sldId id="257" r:id="rId17"/>
    <p:sldId id="260" r:id="rId18"/>
    <p:sldId id="294" r:id="rId19"/>
    <p:sldId id="295" r:id="rId20"/>
    <p:sldId id="291" r:id="rId21"/>
    <p:sldId id="296" r:id="rId22"/>
    <p:sldId id="28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C9C2"/>
    <a:srgbClr val="99FCCA"/>
    <a:srgbClr val="FFFF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477"/>
    <p:restoredTop sz="94658"/>
  </p:normalViewPr>
  <p:slideViewPr>
    <p:cSldViewPr snapToGrid="0">
      <p:cViewPr varScale="1">
        <p:scale>
          <a:sx n="116" d="100"/>
          <a:sy n="116" d="100"/>
        </p:scale>
        <p:origin x="18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429C1-5DD7-9148-BD3A-0A5BE06BEDCC}" type="datetimeFigureOut">
              <a:rPr lang="en-US" smtClean="0"/>
              <a:t>11/12/25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1404A-9486-F642-B873-CC00D6614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335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A1404A-9486-F642-B873-CC00D66144D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89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Motohiro</a:t>
            </a:r>
            <a:r>
              <a:rPr lang="en-US" dirty="0"/>
              <a:t> Yoshimura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A1404A-9486-F642-B873-CC00D66144D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817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Hideo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A1404A-9486-F642-B873-CC00D66144D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594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A1404A-9486-F642-B873-CC00D66144D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60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A1404A-9486-F642-B873-CC00D66144D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036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0632E-D381-08E6-9A14-5570D574BF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55D11-DD66-9819-1F46-953DA753B8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B73EDB-9514-7489-821E-033085476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F8F31-69F0-0044-A286-A0B048675F0F}" type="datetimeFigureOut">
              <a:rPr lang="en-US" smtClean="0"/>
              <a:t>11/12/25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4E6318-1466-AB03-6E57-7043CBA36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5070F3-BE74-0E90-459D-575451289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D997-3927-764F-AFA8-455338EA1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166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DCFAC-1167-3938-B2A1-E4A4288A3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C4AC87-0247-7944-21FF-20D9D16274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4AD34-7C36-5189-5269-6376894B8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F8F31-69F0-0044-A286-A0B048675F0F}" type="datetimeFigureOut">
              <a:rPr lang="en-US" smtClean="0"/>
              <a:t>11/12/25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3E86BB-620A-EC47-1CBD-0D50352AF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87EC5-C231-46E5-AA38-0B5CA998D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D997-3927-764F-AFA8-455338EA1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48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1EFCFE-50BA-75D5-13AC-DF72E76B48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375F0C-EF03-9C41-E331-CC19E16EDF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31463-5CBB-600A-D7AD-107E22451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F8F31-69F0-0044-A286-A0B048675F0F}" type="datetimeFigureOut">
              <a:rPr lang="en-US" smtClean="0"/>
              <a:t>11/12/25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F8213-C8B9-DF4D-033D-1851EDFCD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0D6BC1-3AC5-CA0A-72C0-A410392AE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D997-3927-764F-AFA8-455338EA1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021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7D647-A6B4-D769-E93A-9FD1B55F6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AF0575-3552-09E6-E8FD-75252D3600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858D2-F64A-8170-93D8-1E2F28EE7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F8F31-69F0-0044-A286-A0B048675F0F}" type="datetimeFigureOut">
              <a:rPr lang="en-US" smtClean="0"/>
              <a:t>11/12/25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26129D-9C6E-A1EE-7056-8F50ECBE0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21FF3-ED2E-4CEB-3D49-2395BDC7A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D997-3927-764F-AFA8-455338EA1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163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B3502-A7AC-A385-2D9A-5D9703A73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C4163-3F89-07DF-F35A-C8D4964F50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4B3C5-D94A-7FE5-081B-ECBEEBA86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F8F31-69F0-0044-A286-A0B048675F0F}" type="datetimeFigureOut">
              <a:rPr lang="en-US" smtClean="0"/>
              <a:t>11/12/25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1A455-D546-B20D-FC0C-2C79987E4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147FA-3694-F567-BD7A-17FBB160E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D997-3927-764F-AFA8-455338EA1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6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C3FBC-9AF7-A393-0B40-F06941BEE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1D761-471A-6EF1-7FCE-D3268FCE1D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46BB15-D483-B27C-3D6C-B19BC5113D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CB9828-2779-B07E-283F-6B89AF191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F8F31-69F0-0044-A286-A0B048675F0F}" type="datetimeFigureOut">
              <a:rPr lang="en-US" smtClean="0"/>
              <a:t>11/12/25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9EF3B1-243F-FEF5-3028-B8FAD12CF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21DFD5-4021-88DE-E50B-6A540F21E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D997-3927-764F-AFA8-455338EA1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244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37357-AFC2-A77F-F19E-0458DFAE3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49D991-2C41-CDD8-EB8B-D2226AABD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9F6E5D-47F0-94CC-A561-2B55330E8A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B4918F-07FA-6C5F-DF09-48510D7CB9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6371D3-24D0-F7F8-10A1-D234D4A88C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6FB963-6224-B5C1-DA18-063EC8618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F8F31-69F0-0044-A286-A0B048675F0F}" type="datetimeFigureOut">
              <a:rPr lang="en-US" smtClean="0"/>
              <a:t>11/12/25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018141-CAF4-5CEC-EFD7-24B2A2C13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6961A2-0EF7-7379-F731-2E305849E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D997-3927-764F-AFA8-455338EA1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007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33F8C-DE8F-EF75-2BD4-CEE332A8E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8C9E7A-4E0F-3966-08C6-0078536BE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F8F31-69F0-0044-A286-A0B048675F0F}" type="datetimeFigureOut">
              <a:rPr lang="en-US" smtClean="0"/>
              <a:t>11/12/25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53658A-8FD9-9AB3-AEB5-DEFE90CD1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B7A52A-6210-DEFB-9939-C35B4758B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D997-3927-764F-AFA8-455338EA1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583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E76A86-D40A-28F0-1852-48E708509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F8F31-69F0-0044-A286-A0B048675F0F}" type="datetimeFigureOut">
              <a:rPr lang="en-US" smtClean="0"/>
              <a:t>11/12/25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3D3C3F-1ED9-C9A0-979C-F6FE19D1C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056F1-6FD4-1C01-0425-3373668BE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D997-3927-764F-AFA8-455338EA1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391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3B8B2-2FD8-A8F8-D6E2-A6D66CA48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B2D05-D822-7868-0D27-246F2E233B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7B7855-4A58-F237-F957-78536EC8C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D82692-FEC9-F253-604C-27FC1F62F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F8F31-69F0-0044-A286-A0B048675F0F}" type="datetimeFigureOut">
              <a:rPr lang="en-US" smtClean="0"/>
              <a:t>11/12/25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13B72C-CC5A-8338-4EF5-277556DC7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287245-22AF-2AD8-36A8-C965423F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D997-3927-764F-AFA8-455338EA1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35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7E2F1-97F5-5ED1-DF22-DEC2595C4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84F217-24CD-0E72-E14B-70F66E3DC3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B3252A-0840-EC47-8E4F-1BC6EDAD83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8EA5EA-A370-C7D6-20F1-C81A9768E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F8F31-69F0-0044-A286-A0B048675F0F}" type="datetimeFigureOut">
              <a:rPr lang="en-US" smtClean="0"/>
              <a:t>11/12/25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3A0A90-EF44-0BEF-DAF8-806BF9591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DE3285-E615-5AC3-5374-EDA2DAC49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D997-3927-764F-AFA8-455338EA1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307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E5F934-F1C0-F45E-06EF-BEB8B7175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4CFF65-A4C9-91A5-8DA8-5A12592D2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6494D-D0BD-8196-A5ED-8CE8E6C6B0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DF8F31-69F0-0044-A286-A0B048675F0F}" type="datetimeFigureOut">
              <a:rPr lang="en-US" smtClean="0"/>
              <a:t>11/12/25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EDD39E-17DD-8CD2-BC2B-D7D1DD1061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6945E9-E416-A5D0-7734-6B1F15A19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FDD997-3927-764F-AFA8-455338EA1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33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998BA3-9CF5-910D-7D6C-A12A60751C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EB8453-E750-B454-F484-8928341DAE7E}"/>
              </a:ext>
            </a:extLst>
          </p:cNvPr>
          <p:cNvSpPr txBox="1"/>
          <p:nvPr/>
        </p:nvSpPr>
        <p:spPr>
          <a:xfrm>
            <a:off x="188230" y="0"/>
            <a:ext cx="11815543" cy="110799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ln>
                  <a:solidFill>
                    <a:srgbClr val="FFFFF8"/>
                  </a:solidFill>
                </a:ln>
                <a:solidFill>
                  <a:srgbClr val="60C9C2"/>
                </a:solidFill>
              </a:rPr>
              <a:t>Cosmological Particle Physics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373B58-A420-028D-E80B-381B6C15508C}"/>
              </a:ext>
            </a:extLst>
          </p:cNvPr>
          <p:cNvSpPr txBox="1"/>
          <p:nvPr/>
        </p:nvSpPr>
        <p:spPr>
          <a:xfrm>
            <a:off x="3047419" y="5386398"/>
            <a:ext cx="609716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n>
                  <a:solidFill>
                    <a:srgbClr val="FFFFF8"/>
                  </a:solidFill>
                </a:ln>
                <a:solidFill>
                  <a:srgbClr val="60C9C2"/>
                </a:solidFill>
              </a:rPr>
              <a:t>Rocky Kolb</a:t>
            </a:r>
          </a:p>
          <a:p>
            <a:pPr algn="ctr"/>
            <a:r>
              <a:rPr lang="en-US" sz="2800" b="1" dirty="0">
                <a:ln>
                  <a:solidFill>
                    <a:srgbClr val="FFFFF8"/>
                  </a:solidFill>
                </a:ln>
                <a:solidFill>
                  <a:srgbClr val="60C9C2"/>
                </a:solidFill>
              </a:rPr>
              <a:t>Fermilab (1983-2006)</a:t>
            </a:r>
          </a:p>
          <a:p>
            <a:pPr algn="ctr"/>
            <a:r>
              <a:rPr lang="en-US" sz="2800" b="1" dirty="0">
                <a:ln>
                  <a:solidFill>
                    <a:srgbClr val="FFFFF8"/>
                  </a:solidFill>
                </a:ln>
                <a:solidFill>
                  <a:srgbClr val="60C9C2"/>
                </a:solidFill>
              </a:rPr>
              <a:t>University of Chicago (1984-present)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7AFE5D-7C90-807E-59BE-8A0682FC79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597" t="1901" r="5610" b="83774"/>
          <a:stretch>
            <a:fillRect/>
          </a:stretch>
        </p:blipFill>
        <p:spPr>
          <a:xfrm>
            <a:off x="80398" y="2456761"/>
            <a:ext cx="12031204" cy="2511844"/>
          </a:xfrm>
          <a:prstGeom prst="rect">
            <a:avLst/>
          </a:prstGeom>
          <a:ln>
            <a:solidFill>
              <a:srgbClr val="60C9C2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103EC6-8FD4-FB69-2CD7-A730E5E3B518}"/>
              </a:ext>
            </a:extLst>
          </p:cNvPr>
          <p:cNvSpPr txBox="1"/>
          <p:nvPr/>
        </p:nvSpPr>
        <p:spPr>
          <a:xfrm>
            <a:off x="24150" y="1217414"/>
            <a:ext cx="12143709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ln>
                  <a:solidFill>
                    <a:srgbClr val="FFFFF8"/>
                  </a:solidFill>
                </a:ln>
                <a:solidFill>
                  <a:srgbClr val="60C9C2"/>
                </a:solidFill>
              </a:rPr>
              <a:t>1980-2000, particle cosmology emerged as a frontier field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480FF8-E335-323C-C614-9FCCAA2D165E}"/>
              </a:ext>
            </a:extLst>
          </p:cNvPr>
          <p:cNvSpPr txBox="1"/>
          <p:nvPr/>
        </p:nvSpPr>
        <p:spPr>
          <a:xfrm>
            <a:off x="3590314" y="4485004"/>
            <a:ext cx="501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 Rounded MT Bold" panose="020F0704030504030204" pitchFamily="34" charset="77"/>
              </a:rPr>
              <a:t>The Standard Model and Beyond</a:t>
            </a:r>
          </a:p>
        </p:txBody>
      </p:sp>
    </p:spTree>
    <p:extLst>
      <p:ext uri="{BB962C8B-B14F-4D97-AF65-F5344CB8AC3E}">
        <p14:creationId xmlns:p14="http://schemas.microsoft.com/office/powerpoint/2010/main" val="3902796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EF422E-C3CA-F104-3E57-A79534CD3A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49FB19-05CC-9D6E-0ACE-32A08F207420}"/>
              </a:ext>
            </a:extLst>
          </p:cNvPr>
          <p:cNvSpPr/>
          <p:nvPr/>
        </p:nvSpPr>
        <p:spPr>
          <a:xfrm>
            <a:off x="484742" y="88135"/>
            <a:ext cx="4724061" cy="6389784"/>
          </a:xfrm>
          <a:prstGeom prst="rect">
            <a:avLst/>
          </a:prstGeom>
          <a:solidFill>
            <a:srgbClr val="FFFFF8"/>
          </a:solidFill>
          <a:ln>
            <a:solidFill>
              <a:srgbClr val="60C9C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B0D965-6F17-91AA-E47C-6563C23CA13D}"/>
              </a:ext>
            </a:extLst>
          </p:cNvPr>
          <p:cNvSpPr txBox="1"/>
          <p:nvPr/>
        </p:nvSpPr>
        <p:spPr>
          <a:xfrm>
            <a:off x="5304202" y="776984"/>
            <a:ext cx="6809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Supersymmetry, Supergravity, Quantum Gravity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3FC388-FD11-3BAF-42ED-274858DAE9B1}"/>
              </a:ext>
            </a:extLst>
          </p:cNvPr>
          <p:cNvSpPr txBox="1"/>
          <p:nvPr/>
        </p:nvSpPr>
        <p:spPr>
          <a:xfrm>
            <a:off x="5289855" y="1359526"/>
            <a:ext cx="683780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Supersymmetry and supergravity, J. Polchinski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Supersymmetric relics from the big bang, J. Hagelin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Is spontaneously broken supersymmetry restored at high temperature, M. </a:t>
            </a:r>
            <a:r>
              <a:rPr lang="en-US" sz="2000" dirty="0" err="1">
                <a:solidFill>
                  <a:schemeClr val="bg1"/>
                </a:solidFill>
              </a:rPr>
              <a:t>Kulab</a:t>
            </a:r>
            <a:endParaRPr lang="en-US" sz="20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The photino, the </a:t>
            </a:r>
            <a:r>
              <a:rPr lang="en-US" sz="2000" dirty="0" err="1">
                <a:solidFill>
                  <a:schemeClr val="bg1"/>
                </a:solidFill>
              </a:rPr>
              <a:t>axino</a:t>
            </a:r>
            <a:r>
              <a:rPr lang="en-US" sz="2000" dirty="0">
                <a:solidFill>
                  <a:schemeClr val="bg1"/>
                </a:solidFill>
              </a:rPr>
              <a:t>, and the gravitino in cosmology,   J. Kim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Higgs masses and supersymmetry, R. Flores and M. Sher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Initial conditions, J. Hartle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Path integral quantum cosmology, B. Berger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2CF5E7A-97FA-917E-3E30-A9398BCFA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740000">
            <a:off x="580690" y="1180096"/>
            <a:ext cx="4531750" cy="283051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DC6FBF8-329B-933D-5E90-CA357B93A1A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3501" t="7892" r="5581" b="74684"/>
          <a:stretch>
            <a:fillRect/>
          </a:stretch>
        </p:blipFill>
        <p:spPr>
          <a:xfrm>
            <a:off x="616944" y="4215425"/>
            <a:ext cx="4464765" cy="197719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C3EDBB8-730E-6CAE-330A-99D0F5D8E024}"/>
              </a:ext>
            </a:extLst>
          </p:cNvPr>
          <p:cNvSpPr txBox="1"/>
          <p:nvPr/>
        </p:nvSpPr>
        <p:spPr>
          <a:xfrm>
            <a:off x="942566" y="328067"/>
            <a:ext cx="3808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60C9C2"/>
                </a:solidFill>
              </a:rPr>
              <a:t>From Joe Polchinski’s talk</a:t>
            </a:r>
          </a:p>
          <a:p>
            <a:pPr algn="ctr"/>
            <a:r>
              <a:rPr lang="en-US" dirty="0">
                <a:solidFill>
                  <a:srgbClr val="60C9C2"/>
                </a:solidFill>
              </a:rPr>
              <a:t>(for many astros, first intro to SUSY)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7B9F79-3777-3998-1E9F-F2766EEE53EF}"/>
              </a:ext>
            </a:extLst>
          </p:cNvPr>
          <p:cNvSpPr txBox="1"/>
          <p:nvPr/>
        </p:nvSpPr>
        <p:spPr>
          <a:xfrm>
            <a:off x="5193045" y="0"/>
            <a:ext cx="67825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#1: </a:t>
            </a:r>
            <a:r>
              <a:rPr lang="en-US" sz="2400" b="1" cap="all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Inner Space/Outer Space </a:t>
            </a:r>
            <a:r>
              <a:rPr lang="en-US" sz="24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1984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4601BB-A827-B3C8-C1C0-B8D328801A02}"/>
              </a:ext>
            </a:extLst>
          </p:cNvPr>
          <p:cNvSpPr txBox="1"/>
          <p:nvPr/>
        </p:nvSpPr>
        <p:spPr>
          <a:xfrm>
            <a:off x="3040656" y="2049063"/>
            <a:ext cx="220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60C9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sz="1400" dirty="0">
              <a:solidFill>
                <a:srgbClr val="60C9C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055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CEB84F-9709-75A3-80CF-0DDB4A90DF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93DED9-5CA3-24F6-AA9C-17E3BC752741}"/>
              </a:ext>
            </a:extLst>
          </p:cNvPr>
          <p:cNvSpPr/>
          <p:nvPr/>
        </p:nvSpPr>
        <p:spPr>
          <a:xfrm>
            <a:off x="484742" y="88135"/>
            <a:ext cx="4724061" cy="6389784"/>
          </a:xfrm>
          <a:prstGeom prst="rect">
            <a:avLst/>
          </a:prstGeom>
          <a:solidFill>
            <a:schemeClr val="tx1"/>
          </a:solidFill>
          <a:ln>
            <a:solidFill>
              <a:srgbClr val="60C9C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49E10A-4D34-82EC-E905-F6748EE92BF9}"/>
              </a:ext>
            </a:extLst>
          </p:cNvPr>
          <p:cNvSpPr txBox="1"/>
          <p:nvPr/>
        </p:nvSpPr>
        <p:spPr>
          <a:xfrm>
            <a:off x="6263279" y="722120"/>
            <a:ext cx="47765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Other Particle-Cosmology Topics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2DDB48-CB76-5F22-CC16-64B5F3464075}"/>
              </a:ext>
            </a:extLst>
          </p:cNvPr>
          <p:cNvSpPr txBox="1"/>
          <p:nvPr/>
        </p:nvSpPr>
        <p:spPr>
          <a:xfrm>
            <a:off x="5289855" y="1359526"/>
            <a:ext cx="683780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Axions in astrophysics and cosmology, P. </a:t>
            </a:r>
            <a:r>
              <a:rPr lang="en-US" sz="2000" dirty="0" err="1">
                <a:solidFill>
                  <a:schemeClr val="bg1"/>
                </a:solidFill>
              </a:rPr>
              <a:t>Sikivie</a:t>
            </a:r>
            <a:endParaRPr lang="en-US" sz="20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Role of axions in neutron star cooling, N. Iwamoto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Mirror fermions and cosmology, G. </a:t>
            </a:r>
            <a:r>
              <a:rPr lang="en-US" sz="2000" dirty="0" err="1">
                <a:solidFill>
                  <a:schemeClr val="bg1"/>
                </a:solidFill>
              </a:rPr>
              <a:t>Senjanović</a:t>
            </a:r>
            <a:endParaRPr lang="en-US" sz="20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Review of neutrinos and neutrino mass from particle physics experiments, F. Sciulli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sz="2000" dirty="0">
                <a:solidFill>
                  <a:schemeClr val="bg1"/>
                </a:solidFill>
              </a:rPr>
              <a:t>New and old accelerators, </a:t>
            </a:r>
            <a:r>
              <a:rPr lang="en-US" sz="2000" dirty="0" err="1">
                <a:solidFill>
                  <a:schemeClr val="bg1"/>
                </a:solidFill>
              </a:rPr>
              <a:t>Bj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Bjorken</a:t>
            </a:r>
            <a:endParaRPr lang="en-US" sz="20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 startAt="5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sz="2000" dirty="0">
                <a:solidFill>
                  <a:schemeClr val="bg1"/>
                </a:solidFill>
              </a:rPr>
              <a:t>Axions, neutrinos, and strings, F. Stecker</a:t>
            </a:r>
          </a:p>
          <a:p>
            <a:pPr marL="457200" indent="-457200">
              <a:buFont typeface="+mj-lt"/>
              <a:buAutoNum type="arabicPeriod" startAt="5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sz="2000" dirty="0">
                <a:solidFill>
                  <a:schemeClr val="bg1"/>
                </a:solidFill>
              </a:rPr>
              <a:t>Present status of grand unification and proton decay,      P. </a:t>
            </a:r>
            <a:r>
              <a:rPr lang="en-US" sz="2000" dirty="0" err="1">
                <a:solidFill>
                  <a:schemeClr val="bg1"/>
                </a:solidFill>
              </a:rPr>
              <a:t>Langacker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9" name="Picture 8" descr="A can of soup with a label&#10;&#10;AI-generated content may be incorrect.">
            <a:extLst>
              <a:ext uri="{FF2B5EF4-FFF2-40B4-BE49-F238E27FC236}">
                <a16:creationId xmlns:a16="http://schemas.microsoft.com/office/drawing/2014/main" id="{A9033A8C-C6EB-9A92-2F39-C8C08497BA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670" t="7140" r="17093" b="2837"/>
          <a:stretch>
            <a:fillRect/>
          </a:stretch>
        </p:blipFill>
        <p:spPr>
          <a:xfrm>
            <a:off x="1155468" y="829532"/>
            <a:ext cx="3158837" cy="519893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F65C246-0328-7044-905C-50A0B944A202}"/>
              </a:ext>
            </a:extLst>
          </p:cNvPr>
          <p:cNvSpPr txBox="1"/>
          <p:nvPr/>
        </p:nvSpPr>
        <p:spPr>
          <a:xfrm>
            <a:off x="5193045" y="0"/>
            <a:ext cx="67825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#1: </a:t>
            </a:r>
            <a:r>
              <a:rPr lang="en-US" sz="2400" b="1" cap="all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Inner Space/Outer Space </a:t>
            </a:r>
            <a:r>
              <a:rPr lang="en-US" sz="24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1984</a:t>
            </a:r>
          </a:p>
        </p:txBody>
      </p:sp>
    </p:spTree>
    <p:extLst>
      <p:ext uri="{BB962C8B-B14F-4D97-AF65-F5344CB8AC3E}">
        <p14:creationId xmlns:p14="http://schemas.microsoft.com/office/powerpoint/2010/main" val="38438218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8E922B-EFBC-5E6C-9EEA-6BC088325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1C8ADB5-332C-320A-2C97-F08D4F1D8600}"/>
              </a:ext>
            </a:extLst>
          </p:cNvPr>
          <p:cNvSpPr txBox="1"/>
          <p:nvPr/>
        </p:nvSpPr>
        <p:spPr>
          <a:xfrm>
            <a:off x="4340646" y="589663"/>
            <a:ext cx="7766893" cy="6478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By 1984 much of current areas of research in Particle Cosmology were in place: cold dark matter, number neutrinos, inflation &amp; temperature/density perturbations.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Some of the areas covered at the meeting did not pan out: monopoles, Kaluza-Klein, proton decay &amp; GUTs, cosmic strings as seeds of structure formation...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Was such a meeting conceivable in </a:t>
            </a:r>
            <a:r>
              <a:rPr lang="en-US" sz="2000" dirty="0">
                <a:solidFill>
                  <a:srgbClr val="60C9C2"/>
                </a:solidFill>
              </a:rPr>
              <a:t>May 1974</a:t>
            </a:r>
            <a:r>
              <a:rPr lang="en-US" sz="2000" dirty="0">
                <a:solidFill>
                  <a:schemeClr val="bg1"/>
                </a:solidFill>
              </a:rPr>
              <a:t>?  Maybe not.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For cosmology, particle physicists probably would have used </a:t>
            </a:r>
            <a:r>
              <a:rPr lang="en-US" sz="2000" i="1" dirty="0">
                <a:solidFill>
                  <a:schemeClr val="bg1"/>
                </a:solidFill>
              </a:rPr>
              <a:t>Gravitation and Cosmology</a:t>
            </a:r>
            <a:r>
              <a:rPr lang="en-US" sz="2000" dirty="0">
                <a:solidFill>
                  <a:schemeClr val="bg1"/>
                </a:solidFill>
              </a:rPr>
              <a:t> (Weinberg 1972).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Was there a maximum temperature?</a:t>
            </a:r>
          </a:p>
          <a:p>
            <a:pPr marL="809625" lvl="3"/>
            <a:r>
              <a:rPr lang="en-US" sz="2000" i="1" dirty="0">
                <a:solidFill>
                  <a:schemeClr val="bg1"/>
                </a:solidFill>
              </a:rPr>
              <a:t>Composite particle model</a:t>
            </a:r>
            <a:r>
              <a:rPr lang="en-US" sz="2000" dirty="0">
                <a:solidFill>
                  <a:schemeClr val="bg1"/>
                </a:solidFill>
              </a:rPr>
              <a:t>:</a:t>
            </a:r>
          </a:p>
          <a:p>
            <a:pPr marL="809625" lvl="3"/>
            <a:r>
              <a:rPr lang="en-US" sz="2000" i="1" dirty="0">
                <a:solidFill>
                  <a:schemeClr val="bg1"/>
                </a:solidFill>
              </a:rPr>
              <a:t>Elementary particle model</a:t>
            </a:r>
            <a:r>
              <a:rPr lang="en-US" sz="2000" dirty="0">
                <a:solidFill>
                  <a:schemeClr val="bg1"/>
                </a:solidFill>
              </a:rPr>
              <a:t>: “quarks” in degrees of freedom</a:t>
            </a:r>
          </a:p>
          <a:p>
            <a:pPr marL="863600" lvl="1" indent="-404813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Asymptotic freedom (1973) &amp;  </a:t>
            </a:r>
            <a:r>
              <a:rPr lang="en-US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r>
              <a:rPr lang="en-US" sz="2000" dirty="0">
                <a:solidFill>
                  <a:schemeClr val="bg1"/>
                </a:solidFill>
              </a:rPr>
              <a:t>/</a:t>
            </a:r>
            <a:r>
              <a:rPr lang="en-US" sz="2000" i="1" dirty="0">
                <a:solidFill>
                  <a:schemeClr val="bg1"/>
                </a:solidFill>
                <a:latin typeface="Symbol" pitchFamily="2" charset="2"/>
              </a:rPr>
              <a:t>Y  </a:t>
            </a:r>
            <a:r>
              <a:rPr lang="en-US" sz="2000" dirty="0">
                <a:solidFill>
                  <a:schemeClr val="bg1"/>
                </a:solidFill>
              </a:rPr>
              <a:t>(November 1974)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bg1"/>
              </a:solidFill>
            </a:endParaRPr>
          </a:p>
          <a:p>
            <a:pPr marL="458788" indent="-458788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J. Collins &amp; M. Perry, </a:t>
            </a:r>
            <a:r>
              <a:rPr lang="en-US" sz="2000" i="1" dirty="0">
                <a:solidFill>
                  <a:schemeClr val="bg1"/>
                </a:solidFill>
              </a:rPr>
              <a:t>Phys. Rev. Lett. </a:t>
            </a:r>
            <a:r>
              <a:rPr lang="en-US" sz="2000" b="1" dirty="0">
                <a:solidFill>
                  <a:schemeClr val="bg1"/>
                </a:solidFill>
              </a:rPr>
              <a:t>34</a:t>
            </a:r>
            <a:r>
              <a:rPr lang="en-US" sz="2000" dirty="0">
                <a:solidFill>
                  <a:schemeClr val="bg1"/>
                </a:solidFill>
              </a:rPr>
              <a:t>,1353 (1975)</a:t>
            </a:r>
          </a:p>
          <a:p>
            <a:pPr marL="458788" indent="-458788"/>
            <a:r>
              <a:rPr lang="en-US" sz="2000" dirty="0">
                <a:solidFill>
                  <a:schemeClr val="bg1"/>
                </a:solidFill>
              </a:rPr>
              <a:t>        “The quark model implies that superdense matter … consists of quarks rather than hadrons.  </a:t>
            </a:r>
            <a:r>
              <a:rPr lang="en-US" sz="2000" dirty="0" err="1">
                <a:solidFill>
                  <a:schemeClr val="bg1"/>
                </a:solidFill>
              </a:rPr>
              <a:t>Bjorken</a:t>
            </a:r>
            <a:r>
              <a:rPr lang="en-US" sz="2000" dirty="0">
                <a:solidFill>
                  <a:schemeClr val="bg1"/>
                </a:solidFill>
              </a:rPr>
              <a:t> scaling implies quarks interact weakly.  An asymptotically free gauge theory allows realistic calculations taking full account of strong interactions.”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D69FA5-E09C-2C4A-2A3F-27EEB10E71F6}"/>
              </a:ext>
            </a:extLst>
          </p:cNvPr>
          <p:cNvSpPr txBox="1"/>
          <p:nvPr/>
        </p:nvSpPr>
        <p:spPr>
          <a:xfrm>
            <a:off x="1612145" y="0"/>
            <a:ext cx="8967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#1: </a:t>
            </a:r>
            <a:r>
              <a:rPr lang="en-US" sz="3200" b="1" cap="all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Inner Space/Outer Space </a:t>
            </a:r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1984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EEA1D5-AC5A-AE7F-63C1-1A9E4E084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6375" y="4079098"/>
            <a:ext cx="2311400" cy="457200"/>
          </a:xfrm>
          <a:prstGeom prst="rect">
            <a:avLst/>
          </a:prstGeom>
        </p:spPr>
      </p:pic>
      <p:pic>
        <p:nvPicPr>
          <p:cNvPr id="2" name="Picture 2" descr="Inner Space/Outer Space (Paper): Interface Between Cosmology ...">
            <a:extLst>
              <a:ext uri="{FF2B5EF4-FFF2-40B4-BE49-F238E27FC236}">
                <a16:creationId xmlns:a16="http://schemas.microsoft.com/office/drawing/2014/main" id="{47CB34CB-8145-D3C1-1F80-9DD7356E13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25" t="12173" r="36295" b="12407"/>
          <a:stretch>
            <a:fillRect/>
          </a:stretch>
        </p:blipFill>
        <p:spPr bwMode="auto">
          <a:xfrm>
            <a:off x="439978" y="683928"/>
            <a:ext cx="3338112" cy="4604170"/>
          </a:xfrm>
          <a:prstGeom prst="rect">
            <a:avLst/>
          </a:prstGeom>
          <a:noFill/>
          <a:ln>
            <a:solidFill>
              <a:srgbClr val="60C9C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104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F8C047-8481-9DD2-7082-9EA6DCC463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259" t="8359" r="40650" b="64884"/>
          <a:stretch>
            <a:fillRect/>
          </a:stretch>
        </p:blipFill>
        <p:spPr>
          <a:xfrm rot="16200000">
            <a:off x="6010041" y="606869"/>
            <a:ext cx="5942435" cy="6218535"/>
          </a:xfrm>
          <a:prstGeom prst="rect">
            <a:avLst/>
          </a:prstGeom>
          <a:ln>
            <a:solidFill>
              <a:srgbClr val="60C9C2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7363143-BEAC-4C6F-869E-B4DEB9190696}"/>
              </a:ext>
            </a:extLst>
          </p:cNvPr>
          <p:cNvSpPr txBox="1"/>
          <p:nvPr/>
        </p:nvSpPr>
        <p:spPr>
          <a:xfrm>
            <a:off x="2783527" y="0"/>
            <a:ext cx="66249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#2: Resource Letter 1988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7016FE-23EE-EB6A-E8DA-E87FB6B1FB1C}"/>
              </a:ext>
            </a:extLst>
          </p:cNvPr>
          <p:cNvSpPr txBox="1"/>
          <p:nvPr/>
        </p:nvSpPr>
        <p:spPr>
          <a:xfrm>
            <a:off x="551024" y="5514720"/>
            <a:ext cx="39777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i="1" dirty="0">
                <a:solidFill>
                  <a:schemeClr val="bg1"/>
                </a:solidFill>
              </a:rPr>
              <a:t>Resource Letter: </a:t>
            </a:r>
          </a:p>
          <a:p>
            <a:pPr algn="ctr"/>
            <a:r>
              <a:rPr lang="en-US" sz="2000" b="1" i="1" dirty="0">
                <a:solidFill>
                  <a:schemeClr val="bg1"/>
                </a:solidFill>
              </a:rPr>
              <a:t>Cosmology and Particle Physics 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David Lindley, EWK, David N. Schramm </a:t>
            </a:r>
          </a:p>
          <a:p>
            <a:pPr algn="ctr"/>
            <a:r>
              <a:rPr lang="en-US" sz="1600" b="1" i="1" dirty="0">
                <a:solidFill>
                  <a:schemeClr val="bg1"/>
                </a:solidFill>
              </a:rPr>
              <a:t>Am. J. Physics </a:t>
            </a:r>
            <a:r>
              <a:rPr lang="en-US" sz="1600" b="1" dirty="0">
                <a:solidFill>
                  <a:schemeClr val="bg1"/>
                </a:solidFill>
              </a:rPr>
              <a:t>56, June 1988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CF2143D-1DDB-7003-8105-E0EEA312D8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784" b="26400"/>
          <a:stretch>
            <a:fillRect/>
          </a:stretch>
        </p:blipFill>
        <p:spPr>
          <a:xfrm rot="16200000">
            <a:off x="237817" y="1239253"/>
            <a:ext cx="4604170" cy="3620989"/>
          </a:xfrm>
          <a:prstGeom prst="rect">
            <a:avLst/>
          </a:prstGeom>
          <a:ln>
            <a:solidFill>
              <a:srgbClr val="60C9C2"/>
            </a:solidFill>
          </a:ln>
        </p:spPr>
      </p:pic>
    </p:spTree>
    <p:extLst>
      <p:ext uri="{BB962C8B-B14F-4D97-AF65-F5344CB8AC3E}">
        <p14:creationId xmlns:p14="http://schemas.microsoft.com/office/powerpoint/2010/main" val="2430320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05ADB94-BA0C-1479-FD2E-5332CF2F9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A3D5B10-B006-C84E-BA6E-FD9144F572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0927" t="35316" r="4533" b="37544"/>
          <a:stretch>
            <a:fillRect/>
          </a:stretch>
        </p:blipFill>
        <p:spPr>
          <a:xfrm rot="16200000">
            <a:off x="5936923" y="-101150"/>
            <a:ext cx="5293228" cy="6990854"/>
          </a:xfrm>
          <a:prstGeom prst="rect">
            <a:avLst/>
          </a:prstGeom>
          <a:ln>
            <a:solidFill>
              <a:srgbClr val="60C9C2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CF0F73-2D94-F08F-1C94-E91306DEA6D4}"/>
              </a:ext>
            </a:extLst>
          </p:cNvPr>
          <p:cNvSpPr txBox="1"/>
          <p:nvPr/>
        </p:nvSpPr>
        <p:spPr>
          <a:xfrm>
            <a:off x="551024" y="5514720"/>
            <a:ext cx="39777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i="1" dirty="0">
                <a:solidFill>
                  <a:schemeClr val="bg1"/>
                </a:solidFill>
              </a:rPr>
              <a:t>Resource Letter: </a:t>
            </a:r>
          </a:p>
          <a:p>
            <a:pPr algn="ctr"/>
            <a:r>
              <a:rPr lang="en-US" sz="2000" b="1" i="1" dirty="0">
                <a:solidFill>
                  <a:schemeClr val="bg1"/>
                </a:solidFill>
              </a:rPr>
              <a:t>Cosmology and Particle Physics 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David Lindley, EWK, David N. Schramm </a:t>
            </a:r>
          </a:p>
          <a:p>
            <a:pPr algn="ctr"/>
            <a:r>
              <a:rPr lang="en-US" sz="1600" b="1" i="1" dirty="0">
                <a:solidFill>
                  <a:schemeClr val="bg1"/>
                </a:solidFill>
              </a:rPr>
              <a:t>Am. J. Physics </a:t>
            </a:r>
            <a:r>
              <a:rPr lang="en-US" sz="1600" b="1" dirty="0">
                <a:solidFill>
                  <a:schemeClr val="bg1"/>
                </a:solidFill>
              </a:rPr>
              <a:t>56, June 1988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97BE93-8D11-AB48-27D7-AF8F31E6B949}"/>
              </a:ext>
            </a:extLst>
          </p:cNvPr>
          <p:cNvSpPr txBox="1"/>
          <p:nvPr/>
        </p:nvSpPr>
        <p:spPr>
          <a:xfrm>
            <a:off x="2783527" y="0"/>
            <a:ext cx="66249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#2: Resource Letter 1988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F34C7D-CEC2-B185-2A88-6A0E503E2C7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784" b="26400"/>
          <a:stretch>
            <a:fillRect/>
          </a:stretch>
        </p:blipFill>
        <p:spPr>
          <a:xfrm rot="16200000">
            <a:off x="237817" y="1239253"/>
            <a:ext cx="4604170" cy="3620989"/>
          </a:xfrm>
          <a:prstGeom prst="rect">
            <a:avLst/>
          </a:prstGeom>
          <a:ln>
            <a:solidFill>
              <a:srgbClr val="60C9C2"/>
            </a:solidFill>
          </a:ln>
        </p:spPr>
      </p:pic>
    </p:spTree>
    <p:extLst>
      <p:ext uri="{BB962C8B-B14F-4D97-AF65-F5344CB8AC3E}">
        <p14:creationId xmlns:p14="http://schemas.microsoft.com/office/powerpoint/2010/main" val="1660736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99A65CE-5A23-B865-702A-BF6313CC1A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9467BBF-D520-C4BB-1216-96D6AB6333CB}"/>
              </a:ext>
            </a:extLst>
          </p:cNvPr>
          <p:cNvSpPr txBox="1"/>
          <p:nvPr/>
        </p:nvSpPr>
        <p:spPr>
          <a:xfrm>
            <a:off x="6242581" y="617445"/>
            <a:ext cx="5034709" cy="2446824"/>
          </a:xfrm>
          <a:prstGeom prst="rect">
            <a:avLst/>
          </a:prstGeom>
          <a:noFill/>
          <a:ln>
            <a:solidFill>
              <a:srgbClr val="99FCCA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New Particles: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Neutrinos (mass, lifetime, number of families)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SUSY relics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Magnetic Monopoles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900" dirty="0">
              <a:solidFill>
                <a:schemeClr val="bg1"/>
              </a:solidFill>
            </a:endParaRPr>
          </a:p>
          <a:p>
            <a:r>
              <a:rPr lang="en-US" i="1" dirty="0" err="1">
                <a:solidFill>
                  <a:schemeClr val="bg1"/>
                </a:solidFill>
              </a:rPr>
              <a:t>Cowsik</a:t>
            </a:r>
            <a:r>
              <a:rPr lang="en-US" i="1" dirty="0">
                <a:solidFill>
                  <a:schemeClr val="bg1"/>
                </a:solidFill>
              </a:rPr>
              <a:t>, McClelland, </a:t>
            </a:r>
            <a:r>
              <a:rPr lang="en-US" i="1" dirty="0">
                <a:solidFill>
                  <a:srgbClr val="60C9C2"/>
                </a:solidFill>
              </a:rPr>
              <a:t>Lee</a:t>
            </a:r>
            <a:r>
              <a:rPr lang="en-US" i="1" dirty="0">
                <a:solidFill>
                  <a:schemeClr val="bg1"/>
                </a:solidFill>
              </a:rPr>
              <a:t>,</a:t>
            </a:r>
            <a:r>
              <a:rPr lang="en-US" i="1" dirty="0"/>
              <a:t> </a:t>
            </a:r>
            <a:r>
              <a:rPr lang="en-US" i="1" dirty="0">
                <a:solidFill>
                  <a:srgbClr val="60C9C2"/>
                </a:solidFill>
              </a:rPr>
              <a:t>Weinberg</a:t>
            </a:r>
            <a:r>
              <a:rPr lang="en-US" i="1" dirty="0">
                <a:solidFill>
                  <a:schemeClr val="bg1"/>
                </a:solidFill>
              </a:rPr>
              <a:t>,</a:t>
            </a:r>
            <a:r>
              <a:rPr lang="en-US" i="1" dirty="0"/>
              <a:t> </a:t>
            </a:r>
            <a:r>
              <a:rPr lang="en-US" i="1" dirty="0">
                <a:solidFill>
                  <a:srgbClr val="60C9C2"/>
                </a:solidFill>
              </a:rPr>
              <a:t>Dicus</a:t>
            </a:r>
            <a:r>
              <a:rPr lang="en-US" i="1" dirty="0">
                <a:solidFill>
                  <a:schemeClr val="bg1"/>
                </a:solidFill>
              </a:rPr>
              <a:t>, Kolb, Teplitz, Lindley, Steigman, Schramm, Gunn,</a:t>
            </a:r>
            <a:r>
              <a:rPr lang="en-US" i="1" dirty="0"/>
              <a:t> </a:t>
            </a:r>
            <a:r>
              <a:rPr lang="en-US" i="1" dirty="0">
                <a:solidFill>
                  <a:srgbClr val="60C9C2"/>
                </a:solidFill>
              </a:rPr>
              <a:t>Ellis</a:t>
            </a:r>
            <a:r>
              <a:rPr lang="en-US" i="1" dirty="0">
                <a:solidFill>
                  <a:schemeClr val="bg1"/>
                </a:solidFill>
              </a:rPr>
              <a:t>, </a:t>
            </a:r>
            <a:r>
              <a:rPr lang="en-US" i="1" dirty="0">
                <a:solidFill>
                  <a:srgbClr val="60C9C2"/>
                </a:solidFill>
              </a:rPr>
              <a:t>Hagelin</a:t>
            </a:r>
            <a:r>
              <a:rPr lang="en-US" i="1" dirty="0">
                <a:solidFill>
                  <a:schemeClr val="bg1"/>
                </a:solidFill>
              </a:rPr>
              <a:t>, </a:t>
            </a:r>
            <a:r>
              <a:rPr lang="en-US" i="1" dirty="0" err="1">
                <a:solidFill>
                  <a:srgbClr val="60C9C2"/>
                </a:solidFill>
              </a:rPr>
              <a:t>Nanopoulas</a:t>
            </a:r>
            <a:r>
              <a:rPr lang="en-US" i="1" dirty="0">
                <a:solidFill>
                  <a:schemeClr val="bg1"/>
                </a:solidFill>
              </a:rPr>
              <a:t>, Olive, </a:t>
            </a:r>
            <a:r>
              <a:rPr lang="en-US" i="1" dirty="0">
                <a:solidFill>
                  <a:srgbClr val="60C9C2"/>
                </a:solidFill>
              </a:rPr>
              <a:t>Srednicki</a:t>
            </a:r>
            <a:r>
              <a:rPr lang="en-US" i="1" dirty="0">
                <a:solidFill>
                  <a:schemeClr val="bg1"/>
                </a:solidFill>
              </a:rPr>
              <a:t>, </a:t>
            </a:r>
            <a:r>
              <a:rPr lang="en-US" i="1" dirty="0" err="1">
                <a:solidFill>
                  <a:schemeClr val="bg1"/>
                </a:solidFill>
              </a:rPr>
              <a:t>Zel’dovich</a:t>
            </a:r>
            <a:r>
              <a:rPr lang="en-US" i="1" dirty="0">
                <a:solidFill>
                  <a:schemeClr val="bg1"/>
                </a:solidFill>
              </a:rPr>
              <a:t>, </a:t>
            </a:r>
            <a:r>
              <a:rPr lang="en-US" i="1" dirty="0" err="1">
                <a:solidFill>
                  <a:schemeClr val="bg1"/>
                </a:solidFill>
              </a:rPr>
              <a:t>Khlopov</a:t>
            </a:r>
            <a:r>
              <a:rPr lang="en-US" i="1" dirty="0">
                <a:solidFill>
                  <a:schemeClr val="bg1"/>
                </a:solidFill>
              </a:rPr>
              <a:t>, Turner, Parker, Bogdan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7A9DAF-A3FB-F6E9-4045-B73F48E96F54}"/>
              </a:ext>
            </a:extLst>
          </p:cNvPr>
          <p:cNvSpPr txBox="1"/>
          <p:nvPr/>
        </p:nvSpPr>
        <p:spPr>
          <a:xfrm>
            <a:off x="6242580" y="3175084"/>
            <a:ext cx="5034709" cy="1892826"/>
          </a:xfrm>
          <a:prstGeom prst="rect">
            <a:avLst/>
          </a:prstGeom>
          <a:noFill/>
          <a:ln>
            <a:solidFill>
              <a:srgbClr val="99FCCA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Dark Matter and Galaxies: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Cold dark matter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Hot and warm dark matter (neutrinos)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Dark matter &amp;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900" dirty="0">
              <a:solidFill>
                <a:schemeClr val="bg1"/>
              </a:solidFill>
            </a:endParaRPr>
          </a:p>
          <a:p>
            <a:r>
              <a:rPr lang="en-US" i="1" dirty="0">
                <a:solidFill>
                  <a:schemeClr val="bg1"/>
                </a:solidFill>
              </a:rPr>
              <a:t>Davis, Efstathiou, Frenk, White, Bond, Efstathiou, Silk, Peebles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B97A4B-E1FB-8B92-F470-8E86F6A416EA}"/>
              </a:ext>
            </a:extLst>
          </p:cNvPr>
          <p:cNvSpPr txBox="1"/>
          <p:nvPr/>
        </p:nvSpPr>
        <p:spPr>
          <a:xfrm>
            <a:off x="6242580" y="5178725"/>
            <a:ext cx="5034709" cy="1061829"/>
          </a:xfrm>
          <a:prstGeom prst="rect">
            <a:avLst/>
          </a:prstGeom>
          <a:noFill/>
          <a:ln>
            <a:solidFill>
              <a:srgbClr val="99FCCA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Baryogenesis: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CP, C, B violation</a:t>
            </a:r>
          </a:p>
          <a:p>
            <a:endParaRPr lang="en-US" sz="900" dirty="0">
              <a:solidFill>
                <a:schemeClr val="bg1"/>
              </a:solidFill>
            </a:endParaRPr>
          </a:p>
          <a:p>
            <a:r>
              <a:rPr lang="en-US" i="1" dirty="0">
                <a:solidFill>
                  <a:schemeClr val="bg1"/>
                </a:solidFill>
              </a:rPr>
              <a:t>Sakharov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C8D318-9B12-92F9-77D2-9E1611FB58F0}"/>
              </a:ext>
            </a:extLst>
          </p:cNvPr>
          <p:cNvSpPr txBox="1"/>
          <p:nvPr/>
        </p:nvSpPr>
        <p:spPr>
          <a:xfrm>
            <a:off x="551024" y="5514720"/>
            <a:ext cx="39777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i="1" dirty="0">
                <a:solidFill>
                  <a:schemeClr val="bg1"/>
                </a:solidFill>
              </a:rPr>
              <a:t>Resource Letter: </a:t>
            </a:r>
          </a:p>
          <a:p>
            <a:pPr algn="ctr"/>
            <a:r>
              <a:rPr lang="en-US" sz="2000" b="1" i="1" dirty="0">
                <a:solidFill>
                  <a:schemeClr val="bg1"/>
                </a:solidFill>
              </a:rPr>
              <a:t>Cosmology and Particle Physics 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David Lindley, EWK, David N. Schramm </a:t>
            </a:r>
          </a:p>
          <a:p>
            <a:pPr algn="ctr"/>
            <a:r>
              <a:rPr lang="en-US" sz="1600" b="1" i="1" dirty="0">
                <a:solidFill>
                  <a:schemeClr val="bg1"/>
                </a:solidFill>
              </a:rPr>
              <a:t>Am. J. Physics </a:t>
            </a:r>
            <a:r>
              <a:rPr lang="en-US" sz="1600" b="1" dirty="0">
                <a:solidFill>
                  <a:schemeClr val="bg1"/>
                </a:solidFill>
              </a:rPr>
              <a:t>56, June 1988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28DB0A-1D55-163D-FCD1-27AC384685A0}"/>
              </a:ext>
            </a:extLst>
          </p:cNvPr>
          <p:cNvSpPr txBox="1"/>
          <p:nvPr/>
        </p:nvSpPr>
        <p:spPr>
          <a:xfrm>
            <a:off x="2783527" y="0"/>
            <a:ext cx="66249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#2: Resource Letter 1988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8A2BF0C-5480-05E9-3435-5D05BE15A4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3784" b="26400"/>
          <a:stretch>
            <a:fillRect/>
          </a:stretch>
        </p:blipFill>
        <p:spPr>
          <a:xfrm rot="16200000">
            <a:off x="237817" y="1239253"/>
            <a:ext cx="4604170" cy="3620989"/>
          </a:xfrm>
          <a:prstGeom prst="rect">
            <a:avLst/>
          </a:prstGeom>
          <a:ln>
            <a:solidFill>
              <a:srgbClr val="60C9C2"/>
            </a:solidFill>
          </a:ln>
        </p:spPr>
      </p:pic>
    </p:spTree>
    <p:extLst>
      <p:ext uri="{BB962C8B-B14F-4D97-AF65-F5344CB8AC3E}">
        <p14:creationId xmlns:p14="http://schemas.microsoft.com/office/powerpoint/2010/main" val="2696527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F5CB547-5FBB-A7EA-1D7E-0F5BCC1CBF7D}"/>
              </a:ext>
            </a:extLst>
          </p:cNvPr>
          <p:cNvSpPr txBox="1"/>
          <p:nvPr/>
        </p:nvSpPr>
        <p:spPr>
          <a:xfrm>
            <a:off x="6264725" y="671472"/>
            <a:ext cx="5034709" cy="1615827"/>
          </a:xfrm>
          <a:prstGeom prst="rect">
            <a:avLst/>
          </a:prstGeom>
          <a:noFill/>
          <a:ln>
            <a:solidFill>
              <a:srgbClr val="99FCCA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Phase Transitions: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Domain walls and strings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Cosmic Strings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Gravitational interactions of strings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900" dirty="0"/>
          </a:p>
          <a:p>
            <a:r>
              <a:rPr lang="en-US" i="1" dirty="0">
                <a:solidFill>
                  <a:srgbClr val="60C9C2"/>
                </a:solidFill>
              </a:rPr>
              <a:t>Kibble</a:t>
            </a:r>
            <a:r>
              <a:rPr lang="en-US" i="1" dirty="0">
                <a:solidFill>
                  <a:schemeClr val="bg1"/>
                </a:solidFill>
              </a:rPr>
              <a:t>, Turok, Bhattacharjee, Hogan, Rees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65FC72-8A99-3C49-2BDA-1D02FA7C76A2}"/>
              </a:ext>
            </a:extLst>
          </p:cNvPr>
          <p:cNvSpPr txBox="1"/>
          <p:nvPr/>
        </p:nvSpPr>
        <p:spPr>
          <a:xfrm>
            <a:off x="6264725" y="2426066"/>
            <a:ext cx="5034709" cy="1615827"/>
          </a:xfrm>
          <a:prstGeom prst="rect">
            <a:avLst/>
          </a:prstGeom>
          <a:noFill/>
          <a:ln>
            <a:solidFill>
              <a:srgbClr val="99FCCA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Inflation: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Old inflation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New inflation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GUTs and inflation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900" dirty="0">
              <a:solidFill>
                <a:schemeClr val="bg1"/>
              </a:solidFill>
            </a:endParaRPr>
          </a:p>
          <a:p>
            <a:r>
              <a:rPr lang="en-US" i="1" dirty="0">
                <a:solidFill>
                  <a:schemeClr val="bg1"/>
                </a:solidFill>
              </a:rPr>
              <a:t>Guth, Linde, Albrecht, Steinhardt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6563F2-DC1B-6D99-3524-7AA41F5FAC23}"/>
              </a:ext>
            </a:extLst>
          </p:cNvPr>
          <p:cNvSpPr txBox="1"/>
          <p:nvPr/>
        </p:nvSpPr>
        <p:spPr>
          <a:xfrm>
            <a:off x="6264725" y="4180660"/>
            <a:ext cx="5034709" cy="1338828"/>
          </a:xfrm>
          <a:prstGeom prst="rect">
            <a:avLst/>
          </a:prstGeom>
          <a:noFill/>
          <a:ln>
            <a:solidFill>
              <a:srgbClr val="99FCCA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Quantum Gravity: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Wave function of the universe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Creation of the universe from nothing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900" dirty="0">
              <a:solidFill>
                <a:schemeClr val="bg1"/>
              </a:solidFill>
            </a:endParaRPr>
          </a:p>
          <a:p>
            <a:r>
              <a:rPr lang="en-US" i="1" dirty="0">
                <a:solidFill>
                  <a:schemeClr val="bg1"/>
                </a:solidFill>
              </a:rPr>
              <a:t>Hartle, Hawking, Vilenkin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8CD00E-0614-C9D6-B50A-272374E976AF}"/>
              </a:ext>
            </a:extLst>
          </p:cNvPr>
          <p:cNvSpPr txBox="1"/>
          <p:nvPr/>
        </p:nvSpPr>
        <p:spPr>
          <a:xfrm>
            <a:off x="6096000" y="5783052"/>
            <a:ext cx="5924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No mention of: </a:t>
            </a:r>
            <a:r>
              <a:rPr lang="en-US" dirty="0" err="1">
                <a:solidFill>
                  <a:schemeClr val="bg1"/>
                </a:solidFill>
              </a:rPr>
              <a:t>leptogenesis</a:t>
            </a:r>
            <a:r>
              <a:rPr lang="en-US" dirty="0">
                <a:solidFill>
                  <a:schemeClr val="bg1"/>
                </a:solidFill>
              </a:rPr>
              <a:t>, EWK phase transition, CMB limits, density perturbations &amp; gravitational waves from inflation,  extra dimensions, axions, superstrings, BBN …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68F490-26D2-305E-1E02-CE2E087130F2}"/>
              </a:ext>
            </a:extLst>
          </p:cNvPr>
          <p:cNvSpPr txBox="1"/>
          <p:nvPr/>
        </p:nvSpPr>
        <p:spPr>
          <a:xfrm>
            <a:off x="551024" y="5514720"/>
            <a:ext cx="39777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i="1" dirty="0">
                <a:solidFill>
                  <a:schemeClr val="bg1"/>
                </a:solidFill>
              </a:rPr>
              <a:t>Resource Letter: </a:t>
            </a:r>
          </a:p>
          <a:p>
            <a:pPr algn="ctr"/>
            <a:r>
              <a:rPr lang="en-US" sz="2000" b="1" i="1" dirty="0">
                <a:solidFill>
                  <a:schemeClr val="bg1"/>
                </a:solidFill>
              </a:rPr>
              <a:t>Cosmology and Particle Physics 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David Lindley, EWK, David N. Schramm </a:t>
            </a:r>
          </a:p>
          <a:p>
            <a:pPr algn="ctr"/>
            <a:r>
              <a:rPr lang="en-US" sz="1600" b="1" i="1" dirty="0">
                <a:solidFill>
                  <a:schemeClr val="bg1"/>
                </a:solidFill>
              </a:rPr>
              <a:t>Am. J. Physics </a:t>
            </a:r>
            <a:r>
              <a:rPr lang="en-US" sz="1600" b="1" dirty="0">
                <a:solidFill>
                  <a:schemeClr val="bg1"/>
                </a:solidFill>
              </a:rPr>
              <a:t>56, June 1988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C485248-47A5-15F5-6A62-BE1B58C43012}"/>
              </a:ext>
            </a:extLst>
          </p:cNvPr>
          <p:cNvSpPr txBox="1"/>
          <p:nvPr/>
        </p:nvSpPr>
        <p:spPr>
          <a:xfrm>
            <a:off x="2783527" y="0"/>
            <a:ext cx="66249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#2: Resource Letter 1988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1F9A087-B544-26CD-F8A2-816D7267C2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784" b="26400"/>
          <a:stretch>
            <a:fillRect/>
          </a:stretch>
        </p:blipFill>
        <p:spPr>
          <a:xfrm rot="16200000">
            <a:off x="237817" y="1239253"/>
            <a:ext cx="4604170" cy="3620989"/>
          </a:xfrm>
          <a:prstGeom prst="rect">
            <a:avLst/>
          </a:prstGeom>
          <a:ln>
            <a:solidFill>
              <a:srgbClr val="60C9C2"/>
            </a:solidFill>
          </a:ln>
        </p:spPr>
      </p:pic>
    </p:spTree>
    <p:extLst>
      <p:ext uri="{BB962C8B-B14F-4D97-AF65-F5344CB8AC3E}">
        <p14:creationId xmlns:p14="http://schemas.microsoft.com/office/powerpoint/2010/main" val="41627466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0F566E-643D-304C-E8D3-6C71E6A23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8C5F2A-1115-9F52-2D40-8CC1AD346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00" y="756458"/>
            <a:ext cx="4383034" cy="5672161"/>
          </a:xfrm>
          <a:prstGeom prst="rect">
            <a:avLst/>
          </a:prstGeom>
          <a:ln>
            <a:solidFill>
              <a:srgbClr val="60C9C2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6D1BF6-039F-C550-4763-3038A6A010DD}"/>
              </a:ext>
            </a:extLst>
          </p:cNvPr>
          <p:cNvSpPr txBox="1"/>
          <p:nvPr/>
        </p:nvSpPr>
        <p:spPr>
          <a:xfrm>
            <a:off x="1829872" y="0"/>
            <a:ext cx="8532272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#3: Snowmass Summer Study 1994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8771D7-76B7-F8C9-0751-2B1F30F5D553}"/>
              </a:ext>
            </a:extLst>
          </p:cNvPr>
          <p:cNvSpPr txBox="1"/>
          <p:nvPr/>
        </p:nvSpPr>
        <p:spPr>
          <a:xfrm>
            <a:off x="4753063" y="683927"/>
            <a:ext cx="6731331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Organized by EWK and Roberto Peccei.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Two-week workshop.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Convenors: Jim Cronin, Wick Haxton, Bernard </a:t>
            </a:r>
            <a:r>
              <a:rPr lang="en-US" sz="2400" dirty="0" err="1">
                <a:solidFill>
                  <a:schemeClr val="bg1"/>
                </a:solidFill>
              </a:rPr>
              <a:t>Sadoulet</a:t>
            </a:r>
            <a:r>
              <a:rPr lang="en-US" sz="2400" dirty="0">
                <a:solidFill>
                  <a:schemeClr val="bg1"/>
                </a:solidFill>
              </a:rPr>
              <a:t>, Paul Steinhardt, Kip Thorne.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450 participants: astronomers, astrophysicists, cosmologists, high-energy physicists, nuclear physicists, gravitation physicists.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62B3D3-9BFA-D0BA-0FF2-B3A2D188FF36}"/>
              </a:ext>
            </a:extLst>
          </p:cNvPr>
          <p:cNvSpPr txBox="1"/>
          <p:nvPr/>
        </p:nvSpPr>
        <p:spPr>
          <a:xfrm>
            <a:off x="5029396" y="3691568"/>
            <a:ext cx="67313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Quotes from the introduction 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Cronin, Haxton, EWK, Peccei, </a:t>
            </a:r>
            <a:r>
              <a:rPr lang="en-US" sz="2000" dirty="0" err="1">
                <a:solidFill>
                  <a:schemeClr val="bg1"/>
                </a:solidFill>
              </a:rPr>
              <a:t>Sadoulet</a:t>
            </a:r>
            <a:r>
              <a:rPr lang="en-US" sz="2000" dirty="0">
                <a:solidFill>
                  <a:schemeClr val="bg1"/>
                </a:solidFill>
              </a:rPr>
              <a:t>, Steinhardt, Thorne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BCAD46-4ABF-D22B-DF0B-4AD62FD18CCF}"/>
              </a:ext>
            </a:extLst>
          </p:cNvPr>
          <p:cNvSpPr txBox="1"/>
          <p:nvPr/>
        </p:nvSpPr>
        <p:spPr>
          <a:xfrm>
            <a:off x="4712106" y="4461830"/>
            <a:ext cx="736591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Organizational and computational talents of particle physicists emboldened astronomers [to undertake large projects].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5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[It is a] sad testament to the times that the potential for new discoveries does not seem to be limited by a lack of ideas, technology, or proposals, but by fiscal realities and the artificially constructed barriers of the existing science policy framework.  [Would the same statement be made in 2025?]</a:t>
            </a:r>
          </a:p>
        </p:txBody>
      </p:sp>
    </p:spTree>
    <p:extLst>
      <p:ext uri="{BB962C8B-B14F-4D97-AF65-F5344CB8AC3E}">
        <p14:creationId xmlns:p14="http://schemas.microsoft.com/office/powerpoint/2010/main" val="11475489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DDF35D-7E08-54DA-88A7-55415C4A0F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EAA3A3F-E49E-D488-1856-2CE1B9ED8AED}"/>
              </a:ext>
            </a:extLst>
          </p:cNvPr>
          <p:cNvSpPr txBox="1"/>
          <p:nvPr/>
        </p:nvSpPr>
        <p:spPr>
          <a:xfrm>
            <a:off x="4725561" y="1210173"/>
            <a:ext cx="7548405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Neutrinos (Wick Haxton)</a:t>
            </a:r>
          </a:p>
          <a:p>
            <a:pPr marL="742950" lvl="1"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mass, oscillations, solar neutrinos, neutrino astro.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Cosmic Rays (Jim Cronin &amp; Jonathan Ormes)</a:t>
            </a:r>
          </a:p>
          <a:p>
            <a:pPr marL="742950" lvl="1" indent="-53975"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 space-based </a:t>
            </a:r>
            <a:r>
              <a:rPr lang="en-US" sz="2400" i="1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-ray, ground-based </a:t>
            </a:r>
            <a:r>
              <a:rPr lang="en-US" sz="2400" i="1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-ray, over the knee cosmic rays, highest-energy cosmic rays.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Gravitational Phenomena (Kip Thorne)</a:t>
            </a:r>
          </a:p>
          <a:p>
            <a:pPr marL="742950" lvl="1"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black holes and cosmology, black hole astrophysics, gravity waves.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Low-Background experiments (Bernard </a:t>
            </a:r>
            <a:r>
              <a:rPr lang="en-US" sz="2400" dirty="0" err="1">
                <a:solidFill>
                  <a:schemeClr val="bg1"/>
                </a:solidFill>
              </a:rPr>
              <a:t>Sadoulet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  <a:p>
            <a:pPr marL="742950" lvl="1"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proton decay, dark matter, other underground experiments.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3DFFB0-9A13-B694-E1F9-AFCD14394E72}"/>
              </a:ext>
            </a:extLst>
          </p:cNvPr>
          <p:cNvSpPr txBox="1"/>
          <p:nvPr/>
        </p:nvSpPr>
        <p:spPr>
          <a:xfrm>
            <a:off x="4851207" y="666641"/>
            <a:ext cx="718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More than 20 working groups and 5 supergroups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CF716B-6834-63A5-41B0-EC01A6A611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00" y="756458"/>
            <a:ext cx="4383034" cy="5672161"/>
          </a:xfrm>
          <a:prstGeom prst="rect">
            <a:avLst/>
          </a:prstGeom>
          <a:ln>
            <a:solidFill>
              <a:srgbClr val="60C9C2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211814-5FB4-7B00-E5E3-9B56BE497D30}"/>
              </a:ext>
            </a:extLst>
          </p:cNvPr>
          <p:cNvSpPr txBox="1"/>
          <p:nvPr/>
        </p:nvSpPr>
        <p:spPr>
          <a:xfrm>
            <a:off x="1829872" y="0"/>
            <a:ext cx="8532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#3: Snowmass Summer Study 1994</a:t>
            </a:r>
          </a:p>
        </p:txBody>
      </p:sp>
    </p:spTree>
    <p:extLst>
      <p:ext uri="{BB962C8B-B14F-4D97-AF65-F5344CB8AC3E}">
        <p14:creationId xmlns:p14="http://schemas.microsoft.com/office/powerpoint/2010/main" val="18324064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ECDD94-8E1D-FE2D-66F9-4FCB3C781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CDD57BB-8125-ACA8-81BC-D365B47DC8D9}"/>
              </a:ext>
            </a:extLst>
          </p:cNvPr>
          <p:cNvSpPr txBox="1"/>
          <p:nvPr/>
        </p:nvSpPr>
        <p:spPr>
          <a:xfrm>
            <a:off x="4725561" y="1210172"/>
            <a:ext cx="7548405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 startAt="5"/>
            </a:pPr>
            <a:r>
              <a:rPr lang="en-US" sz="2400" dirty="0">
                <a:solidFill>
                  <a:schemeClr val="bg1"/>
                </a:solidFill>
              </a:rPr>
              <a:t>Cosmology (Paul Steinhardt)</a:t>
            </a:r>
          </a:p>
          <a:p>
            <a:pPr marL="688975" lvl="1"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cosmological models, baryogenesis, nucleosynthesis, cosmic background radiation, structure formation (simulation and phenomenology), observational cosmology.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1286D4-F972-79F1-ED2A-F9DC8645AB67}"/>
              </a:ext>
            </a:extLst>
          </p:cNvPr>
          <p:cNvSpPr txBox="1"/>
          <p:nvPr/>
        </p:nvSpPr>
        <p:spPr>
          <a:xfrm>
            <a:off x="4725560" y="3429000"/>
            <a:ext cx="4195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Sixty papers in proceedings.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E1C47-91CD-2DDB-9429-0D2757D57541}"/>
              </a:ext>
            </a:extLst>
          </p:cNvPr>
          <p:cNvSpPr txBox="1"/>
          <p:nvPr/>
        </p:nvSpPr>
        <p:spPr>
          <a:xfrm>
            <a:off x="4851207" y="666641"/>
            <a:ext cx="718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More than 20 working groups and 5 supergroups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855726-9965-A890-4012-04CA528D5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00" y="756458"/>
            <a:ext cx="4383034" cy="5672161"/>
          </a:xfrm>
          <a:prstGeom prst="rect">
            <a:avLst/>
          </a:prstGeom>
          <a:ln>
            <a:solidFill>
              <a:srgbClr val="60C9C2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D964C34-8FA6-8E95-A4A7-46AB5D03C0F5}"/>
              </a:ext>
            </a:extLst>
          </p:cNvPr>
          <p:cNvSpPr txBox="1"/>
          <p:nvPr/>
        </p:nvSpPr>
        <p:spPr>
          <a:xfrm>
            <a:off x="1829872" y="0"/>
            <a:ext cx="8532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#3: Snowmass Summer Study 1994</a:t>
            </a:r>
          </a:p>
        </p:txBody>
      </p:sp>
    </p:spTree>
    <p:extLst>
      <p:ext uri="{BB962C8B-B14F-4D97-AF65-F5344CB8AC3E}">
        <p14:creationId xmlns:p14="http://schemas.microsoft.com/office/powerpoint/2010/main" val="2278973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66420B1-655C-485D-1B3D-53DC1D87AEF3}"/>
              </a:ext>
            </a:extLst>
          </p:cNvPr>
          <p:cNvSpPr txBox="1"/>
          <p:nvPr/>
        </p:nvSpPr>
        <p:spPr>
          <a:xfrm>
            <a:off x="0" y="0"/>
            <a:ext cx="11016867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Frontier of Particle Cosmology</a:t>
            </a:r>
          </a:p>
          <a:p>
            <a:pPr algn="ctr"/>
            <a:r>
              <a:rPr lang="en-US" sz="28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explorers ⇒ pioneers ⇒ settlers</a:t>
            </a:r>
          </a:p>
          <a:p>
            <a:r>
              <a:rPr lang="en-US" dirty="0">
                <a:solidFill>
                  <a:schemeClr val="bg1"/>
                </a:solidFill>
              </a:rPr>
              <a:t>	</a:t>
            </a:r>
          </a:p>
          <a:p>
            <a:r>
              <a:rPr lang="en-US" sz="2400" dirty="0">
                <a:solidFill>
                  <a:schemeClr val="bg1"/>
                </a:solidFill>
              </a:rPr>
              <a:t>Prior to the1980s particle cosmology was unsettled territory, although there were a few intrepid </a:t>
            </a:r>
            <a:r>
              <a:rPr lang="en-US" sz="2400" dirty="0">
                <a:solidFill>
                  <a:srgbClr val="60C9C2"/>
                </a:solidFill>
              </a:rPr>
              <a:t>explorers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  <a:p>
            <a:r>
              <a:rPr lang="en-US" sz="2400" dirty="0">
                <a:solidFill>
                  <a:schemeClr val="bg1"/>
                </a:solidFill>
              </a:rPr>
              <a:t>	neutrino mass, lifetime, number</a:t>
            </a:r>
          </a:p>
          <a:p>
            <a:r>
              <a:rPr lang="en-US" sz="2400" dirty="0">
                <a:solidFill>
                  <a:schemeClr val="bg1"/>
                </a:solidFill>
              </a:rPr>
              <a:t>	GUTS and baryogenesis</a:t>
            </a:r>
          </a:p>
          <a:p>
            <a:r>
              <a:rPr lang="en-US" sz="2400" dirty="0">
                <a:solidFill>
                  <a:schemeClr val="bg1"/>
                </a:solidFill>
              </a:rPr>
              <a:t>	axions</a:t>
            </a:r>
          </a:p>
          <a:p>
            <a:r>
              <a:rPr lang="en-US" sz="2400" dirty="0">
                <a:solidFill>
                  <a:schemeClr val="bg1"/>
                </a:solidFill>
              </a:rPr>
              <a:t>	BBN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Starting in the early 1980s, </a:t>
            </a:r>
            <a:r>
              <a:rPr lang="en-US" sz="2400" dirty="0">
                <a:solidFill>
                  <a:srgbClr val="60C9C2"/>
                </a:solidFill>
              </a:rPr>
              <a:t>pioneers</a:t>
            </a:r>
            <a:r>
              <a:rPr lang="en-US" sz="2400" dirty="0">
                <a:solidFill>
                  <a:schemeClr val="bg1"/>
                </a:solidFill>
              </a:rPr>
              <a:t> began to appear.</a:t>
            </a:r>
          </a:p>
          <a:p>
            <a:r>
              <a:rPr lang="en-US" sz="2400" dirty="0">
                <a:solidFill>
                  <a:schemeClr val="bg1"/>
                </a:solidFill>
              </a:rPr>
              <a:t>	inflation</a:t>
            </a:r>
          </a:p>
          <a:p>
            <a:r>
              <a:rPr lang="en-US" sz="2400" dirty="0">
                <a:solidFill>
                  <a:schemeClr val="bg1"/>
                </a:solidFill>
              </a:rPr>
              <a:t>	dark matter taken seriously by particle physicists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By the end of the 1990s, </a:t>
            </a:r>
            <a:r>
              <a:rPr lang="en-US" sz="2400" dirty="0">
                <a:solidFill>
                  <a:srgbClr val="60C9C2"/>
                </a:solidFill>
              </a:rPr>
              <a:t>settlers</a:t>
            </a:r>
            <a:r>
              <a:rPr lang="en-US" sz="2400" dirty="0">
                <a:solidFill>
                  <a:schemeClr val="bg1"/>
                </a:solidFill>
              </a:rPr>
              <a:t> arrived and early universe/cosmology became established as part of (BSM) particle physics.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Story here is told from a </a:t>
            </a:r>
            <a:r>
              <a:rPr lang="en-US" sz="2400" b="1" dirty="0">
                <a:solidFill>
                  <a:schemeClr val="bg1"/>
                </a:solidFill>
              </a:rPr>
              <a:t>personal perspective</a:t>
            </a:r>
            <a:r>
              <a:rPr lang="en-US" sz="2400" dirty="0">
                <a:solidFill>
                  <a:schemeClr val="bg1"/>
                </a:solidFill>
              </a:rPr>
              <a:t> with three snapshots in time:                                               </a:t>
            </a:r>
          </a:p>
          <a:p>
            <a:r>
              <a:rPr lang="en-US" sz="2400" dirty="0">
                <a:solidFill>
                  <a:schemeClr val="bg1"/>
                </a:solidFill>
              </a:rPr>
              <a:t>                                                         1984, 1988, 1995.</a:t>
            </a:r>
          </a:p>
        </p:txBody>
      </p:sp>
    </p:spTree>
    <p:extLst>
      <p:ext uri="{BB962C8B-B14F-4D97-AF65-F5344CB8AC3E}">
        <p14:creationId xmlns:p14="http://schemas.microsoft.com/office/powerpoint/2010/main" val="35076292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E5A65C-5FDA-2DAC-0F8F-B11FF30AE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59373D-D84E-4C58-5E4D-CA9C965697D0}"/>
              </a:ext>
            </a:extLst>
          </p:cNvPr>
          <p:cNvSpPr txBox="1"/>
          <p:nvPr/>
        </p:nvSpPr>
        <p:spPr>
          <a:xfrm>
            <a:off x="4681850" y="699760"/>
            <a:ext cx="751015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Changes from IS/OS (1984) </a:t>
            </a:r>
            <a:r>
              <a:rPr lang="en-US" sz="2400" b="1" dirty="0">
                <a:solidFill>
                  <a:schemeClr val="bg1"/>
                </a:solidFill>
              </a:rPr>
              <a:t>⇒ </a:t>
            </a:r>
            <a:r>
              <a:rPr lang="en-US" sz="2400" dirty="0">
                <a:solidFill>
                  <a:schemeClr val="bg1"/>
                </a:solidFill>
              </a:rPr>
              <a:t>Snowmass (1994)</a:t>
            </a:r>
          </a:p>
          <a:p>
            <a:pPr>
              <a:spcAft>
                <a:spcPts val="600"/>
              </a:spcAft>
            </a:pPr>
            <a:endParaRPr lang="en-US" sz="400" dirty="0">
              <a:solidFill>
                <a:schemeClr val="bg1"/>
              </a:solidFill>
            </a:endParaRP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CMB anisotropies &amp; spectrum (COBE) strengthened evidence for inflation.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Dark-matter direct detection experiments were getting off the ground (and underground).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Axion searches starting.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High-energy cosmic rays became part of the conversation.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Advances in large-scale structure observations and theory.   Cold dark matter emerges as best model.  Hot dark matter (neutrinos) disfavored.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Case for kilometer-scale </a:t>
            </a:r>
            <a:r>
              <a:rPr lang="en-US" sz="2000" i="1" dirty="0">
                <a:solidFill>
                  <a:schemeClr val="bg1"/>
                </a:solidFill>
                <a:latin typeface="Symbol" pitchFamily="2" charset="2"/>
              </a:rPr>
              <a:t>n  </a:t>
            </a:r>
            <a:r>
              <a:rPr lang="en-US" sz="2000" dirty="0">
                <a:solidFill>
                  <a:schemeClr val="bg1"/>
                </a:solidFill>
              </a:rPr>
              <a:t>detectors (</a:t>
            </a:r>
            <a:r>
              <a:rPr lang="en-US" sz="2000" dirty="0" err="1">
                <a:solidFill>
                  <a:schemeClr val="bg1"/>
                </a:solidFill>
              </a:rPr>
              <a:t>IceCube</a:t>
            </a:r>
            <a:r>
              <a:rPr lang="en-US" sz="2000" dirty="0">
                <a:solidFill>
                  <a:schemeClr val="bg1"/>
                </a:solidFill>
              </a:rPr>
              <a:t>).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Gravitational waves &amp; black-hole astrophysics.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String theory and quantum gravity included.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Neutrino oscillations (solar, atmospheric, accelerator) more prominent.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CD07B3-14A2-2A39-F1B8-FDF920CB6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00" y="756458"/>
            <a:ext cx="4383034" cy="5672161"/>
          </a:xfrm>
          <a:prstGeom prst="rect">
            <a:avLst/>
          </a:prstGeom>
          <a:ln>
            <a:solidFill>
              <a:srgbClr val="60C9C2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6F4F20-B76A-809F-AE5F-EC8CC84B5B7D}"/>
              </a:ext>
            </a:extLst>
          </p:cNvPr>
          <p:cNvSpPr txBox="1"/>
          <p:nvPr/>
        </p:nvSpPr>
        <p:spPr>
          <a:xfrm>
            <a:off x="1829872" y="0"/>
            <a:ext cx="8532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#3: Snowmass Summer Study 1994</a:t>
            </a:r>
          </a:p>
        </p:txBody>
      </p:sp>
    </p:spTree>
    <p:extLst>
      <p:ext uri="{BB962C8B-B14F-4D97-AF65-F5344CB8AC3E}">
        <p14:creationId xmlns:p14="http://schemas.microsoft.com/office/powerpoint/2010/main" val="10872941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A04BF2-CD7B-577D-F32C-34731E444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5879A41-8686-787E-4C94-380E972B236B}"/>
              </a:ext>
            </a:extLst>
          </p:cNvPr>
          <p:cNvSpPr txBox="1"/>
          <p:nvPr/>
        </p:nvSpPr>
        <p:spPr>
          <a:xfrm>
            <a:off x="7910111" y="1251414"/>
            <a:ext cx="4281887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endParaRPr lang="en-US" sz="400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1998: Discovery of dark energy (</a:t>
            </a:r>
            <a:r>
              <a:rPr lang="en-US" sz="2000" dirty="0">
                <a:solidFill>
                  <a:schemeClr val="bg1"/>
                </a:solidFill>
                <a:latin typeface="Symbol" pitchFamily="2" charset="2"/>
              </a:rPr>
              <a:t>L</a:t>
            </a:r>
            <a:r>
              <a:rPr lang="en-US" sz="2000" dirty="0">
                <a:solidFill>
                  <a:schemeClr val="bg1"/>
                </a:solidFill>
              </a:rPr>
              <a:t>) reconciled inflationary predictions of a flat universe (</a:t>
            </a:r>
            <a:r>
              <a:rPr lang="en-US" sz="2000" dirty="0">
                <a:solidFill>
                  <a:schemeClr val="bg1"/>
                </a:solidFill>
                <a:latin typeface="Symbol" pitchFamily="2" charset="2"/>
              </a:rPr>
              <a:t>W</a:t>
            </a:r>
            <a:r>
              <a:rPr lang="en-US" sz="2000" dirty="0">
                <a:solidFill>
                  <a:schemeClr val="bg1"/>
                </a:solidFill>
              </a:rPr>
              <a:t>  </a:t>
            </a:r>
            <a:r>
              <a:rPr lang="en-US" sz="2000" dirty="0">
                <a:solidFill>
                  <a:schemeClr val="bg1"/>
                </a:solidFill>
                <a:latin typeface="Symbol" pitchFamily="2" charset="2"/>
              </a:rPr>
              <a:t>= </a:t>
            </a:r>
            <a:r>
              <a:rPr lang="en-US" sz="2000" dirty="0">
                <a:solidFill>
                  <a:schemeClr val="bg1"/>
                </a:solidFill>
                <a:latin typeface="Symbol" pitchFamily="2" charset="2"/>
                <a:cs typeface="Times New Roman" panose="02020603050405020304" pitchFamily="18" charset="0"/>
              </a:rPr>
              <a:t>1</a:t>
            </a:r>
            <a:r>
              <a:rPr lang="en-US" sz="2000" dirty="0">
                <a:solidFill>
                  <a:schemeClr val="bg1"/>
                </a:solidFill>
              </a:rPr>
              <a:t>) with astronomers’ insistence that             </a:t>
            </a:r>
            <a:r>
              <a:rPr lang="en-US" sz="2000" dirty="0">
                <a:solidFill>
                  <a:schemeClr val="bg1"/>
                </a:solidFill>
                <a:latin typeface="Symbol" pitchFamily="2" charset="2"/>
              </a:rPr>
              <a:t>W</a:t>
            </a:r>
            <a:r>
              <a:rPr lang="en-US" sz="2000" i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000" dirty="0">
                <a:solidFill>
                  <a:schemeClr val="bg1"/>
                </a:solidFill>
              </a:rPr>
              <a:t> ≈ </a:t>
            </a:r>
            <a:r>
              <a:rPr lang="en-US" sz="2000" dirty="0">
                <a:solidFill>
                  <a:schemeClr val="bg1"/>
                </a:solidFill>
                <a:latin typeface="Symbol" pitchFamily="2" charset="2"/>
              </a:rPr>
              <a:t>0.25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  <a:p>
            <a:pPr>
              <a:spcAft>
                <a:spcPts val="600"/>
              </a:spcAft>
            </a:pPr>
            <a:endParaRPr lang="en-US" sz="1200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  <a:latin typeface="Symbol" pitchFamily="2" charset="2"/>
              </a:rPr>
              <a:t>L</a:t>
            </a:r>
            <a:r>
              <a:rPr lang="en-US" sz="2000" dirty="0">
                <a:solidFill>
                  <a:schemeClr val="bg1"/>
                </a:solidFill>
              </a:rPr>
              <a:t>CDM is standard model for evolution of structure.</a:t>
            </a:r>
          </a:p>
          <a:p>
            <a:pPr>
              <a:spcAft>
                <a:spcPts val="600"/>
              </a:spcAft>
            </a:pPr>
            <a:endParaRPr lang="en-US" sz="1200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Despite heroic experimental efforts and  many theoretical ideas, nature of dark matter still a mystery.</a:t>
            </a:r>
          </a:p>
          <a:p>
            <a:pPr>
              <a:spcAft>
                <a:spcPts val="600"/>
              </a:spcAft>
            </a:pPr>
            <a:endParaRPr lang="en-US" sz="1400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Awaiting compelling particle physics model for inflation.</a:t>
            </a:r>
          </a:p>
          <a:p>
            <a:pPr>
              <a:spcAft>
                <a:spcPts val="600"/>
              </a:spcAft>
            </a:pPr>
            <a:endParaRPr lang="en-US" sz="1400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Why is </a:t>
            </a:r>
            <a:r>
              <a:rPr lang="en-US" sz="2000" dirty="0">
                <a:solidFill>
                  <a:schemeClr val="bg1"/>
                </a:solidFill>
                <a:latin typeface="Symbol" pitchFamily="2" charset="2"/>
              </a:rPr>
              <a:t>L</a:t>
            </a:r>
            <a:r>
              <a:rPr lang="en-US" sz="2000" dirty="0">
                <a:solidFill>
                  <a:schemeClr val="bg1"/>
                </a:solidFill>
              </a:rPr>
              <a:t> so small, and is it constant?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DDBF01-70F3-DEAD-C8A3-C74AC42FCDE0}"/>
              </a:ext>
            </a:extLst>
          </p:cNvPr>
          <p:cNvSpPr txBox="1"/>
          <p:nvPr/>
        </p:nvSpPr>
        <p:spPr>
          <a:xfrm>
            <a:off x="2937938" y="0"/>
            <a:ext cx="63161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Particle Cosmology, fin de siècle</a:t>
            </a:r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5" name="Picture 4" descr="A diagram of different planets&#10;&#10;AI-generated content may be incorrect.">
            <a:extLst>
              <a:ext uri="{FF2B5EF4-FFF2-40B4-BE49-F238E27FC236}">
                <a16:creationId xmlns:a16="http://schemas.microsoft.com/office/drawing/2014/main" id="{891C4174-42E4-F715-9449-0C42237348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8962"/>
          <a:stretch>
            <a:fillRect/>
          </a:stretch>
        </p:blipFill>
        <p:spPr>
          <a:xfrm>
            <a:off x="55084" y="1707268"/>
            <a:ext cx="7641003" cy="4735993"/>
          </a:xfrm>
          <a:prstGeom prst="rect">
            <a:avLst/>
          </a:prstGeom>
          <a:ln>
            <a:solidFill>
              <a:srgbClr val="60C9C2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2C26FD-A238-9D1A-2D03-06A3EEF52635}"/>
              </a:ext>
            </a:extLst>
          </p:cNvPr>
          <p:cNvSpPr txBox="1"/>
          <p:nvPr/>
        </p:nvSpPr>
        <p:spPr>
          <a:xfrm>
            <a:off x="3384773" y="714495"/>
            <a:ext cx="5422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Standard Model of Cosmology in place</a:t>
            </a:r>
          </a:p>
        </p:txBody>
      </p:sp>
    </p:spTree>
    <p:extLst>
      <p:ext uri="{BB962C8B-B14F-4D97-AF65-F5344CB8AC3E}">
        <p14:creationId xmlns:p14="http://schemas.microsoft.com/office/powerpoint/2010/main" val="31480766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6795BD-02D1-F55B-E542-458EE4BE72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8BC4091-05E8-14DA-E855-E217358A1B6E}"/>
              </a:ext>
            </a:extLst>
          </p:cNvPr>
          <p:cNvSpPr txBox="1"/>
          <p:nvPr/>
        </p:nvSpPr>
        <p:spPr>
          <a:xfrm>
            <a:off x="6355502" y="1045949"/>
            <a:ext cx="578639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A frontier field, Particle Cosmology, emerged in the 1980s and 1990s.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Originally on the fringes, cosmology is now firmly embedded in BSM particle physics.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Ideas from particle physics drove much of modern cosmology; big-bang theory, observation (e.g., SDSS), experiment.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Chicagoland (Fermilab and U. Chicago) played a central role, esp. in 1980s.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It was (and still is) terribly exciting to have a ringside seat (sometimes in the ring) in the merging of Inner Space and Outer Space.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E42CDB6-9ED9-6E5A-3D26-2A21ABD76162}"/>
              </a:ext>
            </a:extLst>
          </p:cNvPr>
          <p:cNvGrpSpPr/>
          <p:nvPr/>
        </p:nvGrpSpPr>
        <p:grpSpPr>
          <a:xfrm>
            <a:off x="50100" y="1305422"/>
            <a:ext cx="6097162" cy="4928165"/>
            <a:chOff x="50100" y="1417441"/>
            <a:chExt cx="6097162" cy="492816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7E0A806-A650-BFCD-2A7E-54CA98AFB8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524" y="1417441"/>
              <a:ext cx="5993476" cy="3379798"/>
            </a:xfrm>
            <a:prstGeom prst="rect">
              <a:avLst/>
            </a:prstGeom>
            <a:ln>
              <a:solidFill>
                <a:srgbClr val="99FCCA"/>
              </a:solidFill>
            </a:ln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82F8443-E4D4-71E0-9229-135CFFB7A1C8}"/>
                </a:ext>
              </a:extLst>
            </p:cNvPr>
            <p:cNvSpPr txBox="1"/>
            <p:nvPr/>
          </p:nvSpPr>
          <p:spPr>
            <a:xfrm>
              <a:off x="50100" y="4960611"/>
              <a:ext cx="6097162" cy="13849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>
                  <a:ln>
                    <a:solidFill>
                      <a:schemeClr val="bg1"/>
                    </a:solidFill>
                  </a:ln>
                  <a:solidFill>
                    <a:srgbClr val="60C9C2"/>
                  </a:solidFill>
                </a:rPr>
                <a:t>Rocky Kolb</a:t>
              </a:r>
            </a:p>
            <a:p>
              <a:pPr algn="ctr"/>
              <a:r>
                <a:rPr lang="en-US" sz="2800" b="1" dirty="0">
                  <a:ln>
                    <a:solidFill>
                      <a:schemeClr val="bg1"/>
                    </a:solidFill>
                  </a:ln>
                  <a:solidFill>
                    <a:srgbClr val="60C9C2"/>
                  </a:solidFill>
                </a:rPr>
                <a:t>Fermilab (1983-2006)</a:t>
              </a:r>
            </a:p>
            <a:p>
              <a:pPr algn="ctr"/>
              <a:r>
                <a:rPr lang="en-US" sz="2800" b="1" dirty="0">
                  <a:ln>
                    <a:solidFill>
                      <a:schemeClr val="bg1"/>
                    </a:solidFill>
                  </a:ln>
                  <a:solidFill>
                    <a:srgbClr val="60C9C2"/>
                  </a:solidFill>
                </a:rPr>
                <a:t>University of Chicago (1984-present)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7CE344C-4AF4-D220-C75C-CA9550A96DD8}"/>
              </a:ext>
            </a:extLst>
          </p:cNvPr>
          <p:cNvSpPr txBox="1"/>
          <p:nvPr/>
        </p:nvSpPr>
        <p:spPr>
          <a:xfrm>
            <a:off x="188230" y="0"/>
            <a:ext cx="11815543" cy="110799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ln>
                  <a:solidFill>
                    <a:srgbClr val="FFFFF8"/>
                  </a:solidFill>
                </a:ln>
                <a:solidFill>
                  <a:srgbClr val="60C9C2"/>
                </a:solidFill>
              </a:rPr>
              <a:t>Cosmological Particle Physics</a:t>
            </a:r>
          </a:p>
        </p:txBody>
      </p:sp>
    </p:spTree>
    <p:extLst>
      <p:ext uri="{BB962C8B-B14F-4D97-AF65-F5344CB8AC3E}">
        <p14:creationId xmlns:p14="http://schemas.microsoft.com/office/powerpoint/2010/main" val="1313467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FFD1CF-1FE6-0440-71D6-C05BE63618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FC4B40E-89FA-BEC5-B501-502C9EEEE289}"/>
              </a:ext>
            </a:extLst>
          </p:cNvPr>
          <p:cNvSpPr txBox="1"/>
          <p:nvPr/>
        </p:nvSpPr>
        <p:spPr>
          <a:xfrm>
            <a:off x="3778090" y="0"/>
            <a:ext cx="46358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Three snapshots in time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30B9F4-6A29-EAFC-F669-0EF85035A408}"/>
              </a:ext>
            </a:extLst>
          </p:cNvPr>
          <p:cNvSpPr txBox="1"/>
          <p:nvPr/>
        </p:nvSpPr>
        <p:spPr>
          <a:xfrm>
            <a:off x="201556" y="5657671"/>
            <a:ext cx="4028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Conference @ Fermilab   May </a:t>
            </a:r>
            <a:r>
              <a:rPr lang="en-US" dirty="0">
                <a:solidFill>
                  <a:srgbClr val="60C9C2"/>
                </a:solidFill>
              </a:rPr>
              <a:t>1984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Proceedings: &gt; 600 pages</a:t>
            </a:r>
          </a:p>
          <a:p>
            <a:r>
              <a:rPr lang="en-US" dirty="0">
                <a:solidFill>
                  <a:schemeClr val="bg1"/>
                </a:solidFill>
              </a:rPr>
              <a:t>University of Chicago Press</a:t>
            </a:r>
          </a:p>
          <a:p>
            <a:r>
              <a:rPr lang="en-US" dirty="0">
                <a:solidFill>
                  <a:schemeClr val="bg1"/>
                </a:solidFill>
              </a:rPr>
              <a:t>Eds. EWK, Turner, Lindley, Olive, Seckel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1BC72F-EEA3-C88A-E3DB-F98D8A76708A}"/>
              </a:ext>
            </a:extLst>
          </p:cNvPr>
          <p:cNvSpPr txBox="1"/>
          <p:nvPr/>
        </p:nvSpPr>
        <p:spPr>
          <a:xfrm>
            <a:off x="4338698" y="5657671"/>
            <a:ext cx="391098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Resource Letter: Cosmology and Particle Physics,  Eds.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D. Lindley, EWK, &amp; D. Schramm,      Am. J. Physics </a:t>
            </a:r>
            <a:r>
              <a:rPr lang="en-US" b="1" dirty="0">
                <a:solidFill>
                  <a:schemeClr val="bg1"/>
                </a:solidFill>
              </a:rPr>
              <a:t>56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>
                <a:solidFill>
                  <a:srgbClr val="60C9C2"/>
                </a:solidFill>
              </a:rPr>
              <a:t>1988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9123DF-B367-0C9A-A2E8-8D51517A49A6}"/>
              </a:ext>
            </a:extLst>
          </p:cNvPr>
          <p:cNvSpPr txBox="1"/>
          <p:nvPr/>
        </p:nvSpPr>
        <p:spPr>
          <a:xfrm>
            <a:off x="8466434" y="5657671"/>
            <a:ext cx="35562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1994 Snowmass Summer Study</a:t>
            </a:r>
          </a:p>
          <a:p>
            <a:r>
              <a:rPr lang="en-US" dirty="0">
                <a:solidFill>
                  <a:schemeClr val="bg1"/>
                </a:solidFill>
              </a:rPr>
              <a:t>Proceedings: &gt; 600 pages </a:t>
            </a:r>
          </a:p>
          <a:p>
            <a:r>
              <a:rPr lang="en-US" dirty="0">
                <a:solidFill>
                  <a:schemeClr val="bg1"/>
                </a:solidFill>
              </a:rPr>
              <a:t>World Scientific Press, </a:t>
            </a:r>
            <a:r>
              <a:rPr lang="en-US" dirty="0">
                <a:solidFill>
                  <a:srgbClr val="60C9C2"/>
                </a:solidFill>
              </a:rPr>
              <a:t>1995</a:t>
            </a:r>
          </a:p>
          <a:p>
            <a:r>
              <a:rPr lang="en-US" dirty="0">
                <a:solidFill>
                  <a:schemeClr val="bg1"/>
                </a:solidFill>
              </a:rPr>
              <a:t>Eds. EWK &amp; R. Peccei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D8D407D-172D-6DCC-BC19-6CCF3E4C49A3}"/>
              </a:ext>
            </a:extLst>
          </p:cNvPr>
          <p:cNvGrpSpPr/>
          <p:nvPr/>
        </p:nvGrpSpPr>
        <p:grpSpPr>
          <a:xfrm>
            <a:off x="164640" y="680639"/>
            <a:ext cx="11862720" cy="4607459"/>
            <a:chOff x="160009" y="680639"/>
            <a:chExt cx="11862720" cy="460745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3BA5F9B-8F40-7060-33C1-4018BE8E1F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3784" b="26400"/>
            <a:stretch>
              <a:fillRect/>
            </a:stretch>
          </p:blipFill>
          <p:spPr>
            <a:xfrm rot="16200000">
              <a:off x="3680193" y="1175518"/>
              <a:ext cx="4604170" cy="3620989"/>
            </a:xfrm>
            <a:prstGeom prst="rect">
              <a:avLst/>
            </a:prstGeom>
            <a:ln>
              <a:solidFill>
                <a:srgbClr val="60C9C2"/>
              </a:solidFill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C2CF18D-B761-6CBE-B2F7-2B6819567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66434" y="685834"/>
              <a:ext cx="3556295" cy="4602263"/>
            </a:xfrm>
            <a:prstGeom prst="rect">
              <a:avLst/>
            </a:prstGeom>
            <a:ln>
              <a:solidFill>
                <a:srgbClr val="60C9C2"/>
              </a:solidFill>
            </a:ln>
          </p:spPr>
        </p:pic>
        <p:pic>
          <p:nvPicPr>
            <p:cNvPr id="1026" name="Picture 2" descr="Inner Space/Outer Space (Paper): Interface Between Cosmology ...">
              <a:extLst>
                <a:ext uri="{FF2B5EF4-FFF2-40B4-BE49-F238E27FC236}">
                  <a16:creationId xmlns:a16="http://schemas.microsoft.com/office/drawing/2014/main" id="{7854C8A3-67FE-78AB-6EA7-07DB7176977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325" t="12173" r="36295" b="12407"/>
            <a:stretch>
              <a:fillRect/>
            </a:stretch>
          </p:blipFill>
          <p:spPr bwMode="auto">
            <a:xfrm>
              <a:off x="160009" y="680639"/>
              <a:ext cx="3338112" cy="4604170"/>
            </a:xfrm>
            <a:prstGeom prst="rect">
              <a:avLst/>
            </a:prstGeom>
            <a:noFill/>
            <a:ln>
              <a:solidFill>
                <a:srgbClr val="60C9C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01844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DDFCCA-4726-C9C5-EA87-A6390D655D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815C29E-1B70-8947-1C0F-6F8F5BCBFCC6}"/>
              </a:ext>
            </a:extLst>
          </p:cNvPr>
          <p:cNvSpPr txBox="1"/>
          <p:nvPr/>
        </p:nvSpPr>
        <p:spPr>
          <a:xfrm>
            <a:off x="1612145" y="0"/>
            <a:ext cx="8967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#1: </a:t>
            </a:r>
            <a:r>
              <a:rPr lang="en-US" sz="3200" b="1" cap="all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Inner Space/Outer Space </a:t>
            </a:r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1984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B56FD-72FB-877D-1927-BD287EF5C3D0}"/>
              </a:ext>
            </a:extLst>
          </p:cNvPr>
          <p:cNvSpPr txBox="1"/>
          <p:nvPr/>
        </p:nvSpPr>
        <p:spPr>
          <a:xfrm>
            <a:off x="4357153" y="683927"/>
            <a:ext cx="7834847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Fermilab Theoretical Astrophysics Group</a:t>
            </a:r>
          </a:p>
          <a:p>
            <a:pPr algn="ctr"/>
            <a:endParaRPr lang="en-US" sz="1400" dirty="0">
              <a:solidFill>
                <a:schemeClr val="bg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Lederman &amp; Schramm hike in the Dolomites, 1981.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Lederman (Fermilab Director) decides on astrophysics at Fermilab with NASA support.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Fall 1983, Kolb &amp; Turner arrive &amp; start Fermilab group.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First wave of postdocs: David Lindley, Keith Olive, David Seckel.  By 2000, about 35 postdocs and many visitors.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Organized international conference in May 1984</a:t>
            </a:r>
          </a:p>
          <a:p>
            <a:pPr lvl="1"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	“Inner Space/Outer Space”  (IS/OS)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IS/OS was first conference that included cosmologists, particle theorists, particle experimentalists, astrophysicists, relativists, cosmic-ray physicists, low-temperature physicists.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Over 200 participants.</a:t>
            </a:r>
          </a:p>
        </p:txBody>
      </p:sp>
      <p:pic>
        <p:nvPicPr>
          <p:cNvPr id="4" name="Picture 2" descr="Inner Space/Outer Space (Paper): Interface Between Cosmology ...">
            <a:extLst>
              <a:ext uri="{FF2B5EF4-FFF2-40B4-BE49-F238E27FC236}">
                <a16:creationId xmlns:a16="http://schemas.microsoft.com/office/drawing/2014/main" id="{CBA0DAC2-15CC-05DA-A554-9E3B762C1B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25" t="12173" r="36295" b="12407"/>
          <a:stretch>
            <a:fillRect/>
          </a:stretch>
        </p:blipFill>
        <p:spPr bwMode="auto">
          <a:xfrm>
            <a:off x="439978" y="683928"/>
            <a:ext cx="3338112" cy="4604170"/>
          </a:xfrm>
          <a:prstGeom prst="rect">
            <a:avLst/>
          </a:prstGeom>
          <a:noFill/>
          <a:ln>
            <a:solidFill>
              <a:srgbClr val="60C9C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87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6F8A76-0BAA-D162-B9EE-C361183DBD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A167CA7-C410-EA87-0652-422AD271B08C}"/>
              </a:ext>
            </a:extLst>
          </p:cNvPr>
          <p:cNvSpPr txBox="1"/>
          <p:nvPr/>
        </p:nvSpPr>
        <p:spPr>
          <a:xfrm>
            <a:off x="-1" y="1222872"/>
            <a:ext cx="41859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Particle Theorists:</a:t>
            </a:r>
          </a:p>
          <a:p>
            <a:pPr marL="228600"/>
            <a:r>
              <a:rPr lang="en-US" sz="2000" dirty="0">
                <a:solidFill>
                  <a:schemeClr val="bg1"/>
                </a:solidFill>
              </a:rPr>
              <a:t>L. Abbott, S. Barr, W. Bardeen,       </a:t>
            </a:r>
            <a:r>
              <a:rPr lang="en-US" sz="2000" dirty="0" err="1">
                <a:solidFill>
                  <a:schemeClr val="bg1"/>
                </a:solidFill>
              </a:rPr>
              <a:t>Bj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Bjorken</a:t>
            </a:r>
            <a:r>
              <a:rPr lang="en-US" sz="2000" dirty="0">
                <a:solidFill>
                  <a:schemeClr val="bg1"/>
                </a:solidFill>
              </a:rPr>
              <a:t>, M. Einhorn, S. Ellis,      P. Freund, H. Goldberg, J. Harvey,</a:t>
            </a:r>
          </a:p>
          <a:p>
            <a:pPr marL="228600"/>
            <a:r>
              <a:rPr lang="en-US" sz="2000" dirty="0">
                <a:solidFill>
                  <a:schemeClr val="bg1"/>
                </a:solidFill>
              </a:rPr>
              <a:t> B. Kayser, P. </a:t>
            </a:r>
            <a:r>
              <a:rPr lang="en-US" sz="2000" dirty="0" err="1">
                <a:solidFill>
                  <a:schemeClr val="bg1"/>
                </a:solidFill>
              </a:rPr>
              <a:t>Langacker</a:t>
            </a:r>
            <a:r>
              <a:rPr lang="en-US" sz="2000" dirty="0">
                <a:solidFill>
                  <a:schemeClr val="bg1"/>
                </a:solidFill>
              </a:rPr>
              <a:t>,                    J. Polchinski, J. </a:t>
            </a:r>
            <a:r>
              <a:rPr lang="en-US" sz="2000" dirty="0" err="1">
                <a:solidFill>
                  <a:schemeClr val="bg1"/>
                </a:solidFill>
              </a:rPr>
              <a:t>Preskill</a:t>
            </a:r>
            <a:r>
              <a:rPr lang="en-US" sz="2000" dirty="0">
                <a:solidFill>
                  <a:schemeClr val="bg1"/>
                </a:solidFill>
              </a:rPr>
              <a:t>,  C. Quigg,         M. Srednicki, E. Weinberg,              S. Weinberg, M. Yoshimura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F99AE2-25E9-D50E-433A-3ED70C003ACB}"/>
              </a:ext>
            </a:extLst>
          </p:cNvPr>
          <p:cNvSpPr txBox="1"/>
          <p:nvPr/>
        </p:nvSpPr>
        <p:spPr>
          <a:xfrm>
            <a:off x="0" y="4111010"/>
            <a:ext cx="38118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Cosmo Observers:</a:t>
            </a:r>
          </a:p>
          <a:p>
            <a:pPr marL="349250"/>
            <a:r>
              <a:rPr lang="en-US" sz="2000" dirty="0">
                <a:solidFill>
                  <a:schemeClr val="bg1"/>
                </a:solidFill>
              </a:rPr>
              <a:t>M. Davis, D. De Young,              J. Gunn, J. </a:t>
            </a:r>
            <a:r>
              <a:rPr lang="en-US" sz="2000" dirty="0" err="1">
                <a:solidFill>
                  <a:schemeClr val="bg1"/>
                </a:solidFill>
              </a:rPr>
              <a:t>Huchra</a:t>
            </a:r>
            <a:r>
              <a:rPr lang="en-US" sz="2000" dirty="0">
                <a:solidFill>
                  <a:schemeClr val="bg1"/>
                </a:solidFill>
              </a:rPr>
              <a:t>, B. Pagel,  P. Richards, D. Wilkinson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2B3618-D201-92D2-BC2B-F6AAE43CC5BB}"/>
              </a:ext>
            </a:extLst>
          </p:cNvPr>
          <p:cNvSpPr txBox="1"/>
          <p:nvPr/>
        </p:nvSpPr>
        <p:spPr>
          <a:xfrm>
            <a:off x="4185947" y="4111010"/>
            <a:ext cx="370292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Relativists:</a:t>
            </a:r>
          </a:p>
          <a:p>
            <a:pPr marL="349250"/>
            <a:r>
              <a:rPr lang="en-US" sz="2000" dirty="0">
                <a:solidFill>
                  <a:schemeClr val="bg1"/>
                </a:solidFill>
              </a:rPr>
              <a:t>B. Carr, J. Hartle,                      R. Kantowski, L. Parker,        M. Perry, R. Ruffini,                  L. Smolin, R. Wald, C. Will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8A1851-401A-AA36-7056-01E2F8A48FE2}"/>
              </a:ext>
            </a:extLst>
          </p:cNvPr>
          <p:cNvSpPr txBox="1"/>
          <p:nvPr/>
        </p:nvSpPr>
        <p:spPr>
          <a:xfrm>
            <a:off x="4185947" y="1222872"/>
            <a:ext cx="3811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Cosmo Theorists:</a:t>
            </a:r>
          </a:p>
          <a:p>
            <a:pPr marL="230188"/>
            <a:r>
              <a:rPr lang="en-US" sz="2000" dirty="0">
                <a:solidFill>
                  <a:schemeClr val="bg1"/>
                </a:solidFill>
              </a:rPr>
              <a:t>J. </a:t>
            </a:r>
            <a:r>
              <a:rPr lang="en-US" sz="2000" dirty="0" err="1">
                <a:solidFill>
                  <a:schemeClr val="bg1"/>
                </a:solidFill>
              </a:rPr>
              <a:t>Bahcall</a:t>
            </a:r>
            <a:r>
              <a:rPr lang="en-US" sz="2000" dirty="0">
                <a:solidFill>
                  <a:schemeClr val="bg1"/>
                </a:solidFill>
              </a:rPr>
              <a:t>, D. Bond, A. Guth,     J. Gott, R. Holman, N. Kaiser,  K. Sato, P. </a:t>
            </a:r>
            <a:r>
              <a:rPr lang="en-US" sz="2000" dirty="0" err="1">
                <a:solidFill>
                  <a:schemeClr val="bg1"/>
                </a:solidFill>
              </a:rPr>
              <a:t>Sikivie</a:t>
            </a:r>
            <a:r>
              <a:rPr lang="en-US" sz="2000" dirty="0">
                <a:solidFill>
                  <a:schemeClr val="bg1"/>
                </a:solidFill>
              </a:rPr>
              <a:t>, J. Silk,           G. Steigman, P. Steinhardt,      A. Szalay, A. Vilenkin, S. White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1B030E-24DC-0A8C-D9FA-AD75E7532846}"/>
              </a:ext>
            </a:extLst>
          </p:cNvPr>
          <p:cNvSpPr txBox="1"/>
          <p:nvPr/>
        </p:nvSpPr>
        <p:spPr>
          <a:xfrm>
            <a:off x="8371895" y="1233888"/>
            <a:ext cx="38118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Particle Experimentalists:</a:t>
            </a:r>
          </a:p>
          <a:p>
            <a:pPr marL="228600"/>
            <a:r>
              <a:rPr lang="en-US" sz="2000" dirty="0">
                <a:solidFill>
                  <a:schemeClr val="bg1"/>
                </a:solidFill>
              </a:rPr>
              <a:t>B. Barish, H. Frisch,                     L. Lederman, A. Melissinos,    F. Sciulli, P. Trower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762C7E-819D-C99A-263E-1F82C175D856}"/>
              </a:ext>
            </a:extLst>
          </p:cNvPr>
          <p:cNvSpPr txBox="1"/>
          <p:nvPr/>
        </p:nvSpPr>
        <p:spPr>
          <a:xfrm>
            <a:off x="8371895" y="4111010"/>
            <a:ext cx="35785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Magicians:</a:t>
            </a:r>
          </a:p>
          <a:p>
            <a:r>
              <a:rPr lang="en-US" sz="2000" dirty="0">
                <a:solidFill>
                  <a:schemeClr val="bg1"/>
                </a:solidFill>
              </a:rPr>
              <a:t>     The Amazing Randi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3B82E0-BB8A-A94E-4D94-8939FC51616B}"/>
              </a:ext>
            </a:extLst>
          </p:cNvPr>
          <p:cNvSpPr txBox="1"/>
          <p:nvPr/>
        </p:nvSpPr>
        <p:spPr>
          <a:xfrm>
            <a:off x="3175143" y="5955663"/>
            <a:ext cx="5841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Plus many others from Fermilab &amp; UChicago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F1A051-E1E6-101B-7CDA-AC7A3EEBE2AB}"/>
              </a:ext>
            </a:extLst>
          </p:cNvPr>
          <p:cNvSpPr txBox="1"/>
          <p:nvPr/>
        </p:nvSpPr>
        <p:spPr>
          <a:xfrm>
            <a:off x="3786970" y="638977"/>
            <a:ext cx="4618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Over 200 participants, including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422E713-EB0C-8B17-942A-41CC7BC18644}"/>
              </a:ext>
            </a:extLst>
          </p:cNvPr>
          <p:cNvSpPr txBox="1"/>
          <p:nvPr/>
        </p:nvSpPr>
        <p:spPr>
          <a:xfrm>
            <a:off x="1612145" y="0"/>
            <a:ext cx="8967712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#1: </a:t>
            </a:r>
            <a:r>
              <a:rPr lang="en-US" sz="3200" b="1" cap="all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Inner Space/Outer Space </a:t>
            </a:r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1984</a:t>
            </a:r>
          </a:p>
        </p:txBody>
      </p:sp>
    </p:spTree>
    <p:extLst>
      <p:ext uri="{BB962C8B-B14F-4D97-AF65-F5344CB8AC3E}">
        <p14:creationId xmlns:p14="http://schemas.microsoft.com/office/powerpoint/2010/main" val="4120813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1EABD50-FEDC-B4D1-F133-4C80446E09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CBEB692-6FB2-890F-5E71-CBCE01903568}"/>
              </a:ext>
            </a:extLst>
          </p:cNvPr>
          <p:cNvSpPr txBox="1"/>
          <p:nvPr/>
        </p:nvSpPr>
        <p:spPr>
          <a:xfrm>
            <a:off x="4558564" y="1220394"/>
            <a:ext cx="76334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Standard models of particle physics and cosmology.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Microwave background radiation.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Origin and evolution of large-scale structure.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Inflationary universe.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Massive magnetic monopoles.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Supersymmetry, supergravity, and quantum gravity.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Cosmological constraints on particle physics.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Cosmology in extra dimensions.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Directions and connections in particle physics and cosmology.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E78270-AF5C-4B25-83B8-70A0CA89860E}"/>
              </a:ext>
            </a:extLst>
          </p:cNvPr>
          <p:cNvSpPr txBox="1"/>
          <p:nvPr/>
        </p:nvSpPr>
        <p:spPr>
          <a:xfrm>
            <a:off x="4558564" y="672909"/>
            <a:ext cx="7135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Nine Subject Areas, Ninety Presentations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F3FBB0-7126-A94F-C84A-E3A02458A966}"/>
              </a:ext>
            </a:extLst>
          </p:cNvPr>
          <p:cNvSpPr txBox="1"/>
          <p:nvPr/>
        </p:nvSpPr>
        <p:spPr>
          <a:xfrm>
            <a:off x="1612145" y="0"/>
            <a:ext cx="8967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#1: </a:t>
            </a:r>
            <a:r>
              <a:rPr lang="en-US" sz="3200" b="1" cap="all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Inner Space/Outer Space </a:t>
            </a:r>
            <a:r>
              <a:rPr lang="en-US" sz="32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1984</a:t>
            </a:r>
          </a:p>
        </p:txBody>
      </p:sp>
      <p:pic>
        <p:nvPicPr>
          <p:cNvPr id="2" name="Picture 2" descr="Inner Space/Outer Space (Paper): Interface Between Cosmology ...">
            <a:extLst>
              <a:ext uri="{FF2B5EF4-FFF2-40B4-BE49-F238E27FC236}">
                <a16:creationId xmlns:a16="http://schemas.microsoft.com/office/drawing/2014/main" id="{2A03141C-A21F-89EE-3633-CDAD80131A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25" t="12173" r="36295" b="12407"/>
          <a:stretch>
            <a:fillRect/>
          </a:stretch>
        </p:blipFill>
        <p:spPr bwMode="auto">
          <a:xfrm>
            <a:off x="439978" y="683928"/>
            <a:ext cx="3338112" cy="4604170"/>
          </a:xfrm>
          <a:prstGeom prst="rect">
            <a:avLst/>
          </a:prstGeom>
          <a:noFill/>
          <a:ln>
            <a:solidFill>
              <a:srgbClr val="60C9C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137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D0E884-F795-2E36-EF30-CFF9D7FBBC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805D8C1-4107-7B5D-5F4F-ED4171179A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038" t="25623" r="10431" b="16904"/>
          <a:stretch>
            <a:fillRect/>
          </a:stretch>
        </p:blipFill>
        <p:spPr>
          <a:xfrm rot="10740000">
            <a:off x="82003" y="469737"/>
            <a:ext cx="5085222" cy="5861146"/>
          </a:xfrm>
          <a:prstGeom prst="rect">
            <a:avLst/>
          </a:prstGeom>
          <a:ln>
            <a:solidFill>
              <a:srgbClr val="60C9C2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F1CBB00-27DB-5DD5-4D02-66CC46DABECB}"/>
              </a:ext>
            </a:extLst>
          </p:cNvPr>
          <p:cNvSpPr txBox="1"/>
          <p:nvPr/>
        </p:nvSpPr>
        <p:spPr>
          <a:xfrm>
            <a:off x="5193045" y="0"/>
            <a:ext cx="67825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#1: </a:t>
            </a:r>
            <a:r>
              <a:rPr lang="en-US" sz="2400" b="1" cap="all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Inner Space/Outer Space </a:t>
            </a:r>
            <a:r>
              <a:rPr lang="en-US" sz="24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1984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36784B-971E-3271-5A27-9DD1A20BBC15}"/>
              </a:ext>
            </a:extLst>
          </p:cNvPr>
          <p:cNvSpPr txBox="1"/>
          <p:nvPr/>
        </p:nvSpPr>
        <p:spPr>
          <a:xfrm>
            <a:off x="8039065" y="679763"/>
            <a:ext cx="1359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Inflation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7610D3-EEA6-7A14-D21F-31DD2F885C64}"/>
              </a:ext>
            </a:extLst>
          </p:cNvPr>
          <p:cNvSpPr txBox="1"/>
          <p:nvPr/>
        </p:nvSpPr>
        <p:spPr>
          <a:xfrm>
            <a:off x="5299837" y="1359526"/>
            <a:ext cx="6837803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The new inflationary universe, A. Guth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Supersymmetric inflation, B. </a:t>
            </a:r>
            <a:r>
              <a:rPr lang="en-US" sz="2000" dirty="0" err="1">
                <a:solidFill>
                  <a:schemeClr val="bg1"/>
                </a:solidFill>
              </a:rPr>
              <a:t>Ovrut</a:t>
            </a:r>
            <a:r>
              <a:rPr lang="en-US" sz="2000" dirty="0">
                <a:solidFill>
                  <a:schemeClr val="bg1"/>
                </a:solidFill>
              </a:rPr>
              <a:t> &amp; P. Steinhardt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Inflation in </a:t>
            </a:r>
            <a:r>
              <a:rPr lang="en-US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Symbol" pitchFamily="2" charset="2"/>
              </a:rPr>
              <a:t>= 1</a:t>
            </a:r>
            <a:r>
              <a:rPr lang="en-US" sz="2000" dirty="0">
                <a:solidFill>
                  <a:schemeClr val="bg1"/>
                </a:solidFill>
              </a:rPr>
              <a:t> supergravity, M. Srednicki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Fluctuations in cosmological models, R. Brandenberger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Behavior of the Higgs field in new inflationary universe, A. Guth and S.-Y. Pi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Evolution of classical Higgs field and fate of inflationary universe, K. Sato and H. Kodama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Conditions for formation of bubble universes, J. R. Gott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Inflation in wall-dominated universe, D. Seckel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881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20FB3A-043B-2066-C546-FD35F437CE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erson in a suit holding his hand to his forehead&#10;&#10;AI-generated content may be incorrect.">
            <a:extLst>
              <a:ext uri="{FF2B5EF4-FFF2-40B4-BE49-F238E27FC236}">
                <a16:creationId xmlns:a16="http://schemas.microsoft.com/office/drawing/2014/main" id="{29387187-F2C4-5BE9-A104-CDEA122256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275" y="-498764"/>
            <a:ext cx="6059290" cy="72686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5D523E-F4BB-65BD-AA81-C000DAC19EAA}"/>
              </a:ext>
            </a:extLst>
          </p:cNvPr>
          <p:cNvSpPr txBox="1"/>
          <p:nvPr/>
        </p:nvSpPr>
        <p:spPr>
          <a:xfrm>
            <a:off x="6406555" y="722120"/>
            <a:ext cx="4745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Cosmology in Extra Dimensions*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9AC2FD-EF81-2122-A7B6-CF0F5C2CA7D5}"/>
              </a:ext>
            </a:extLst>
          </p:cNvPr>
          <p:cNvSpPr txBox="1"/>
          <p:nvPr/>
        </p:nvSpPr>
        <p:spPr>
          <a:xfrm>
            <a:off x="6081242" y="6150114"/>
            <a:ext cx="51652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* Extra dimensions </a:t>
            </a:r>
            <a:r>
              <a:rPr lang="en-US" sz="2000" b="1" dirty="0">
                <a:solidFill>
                  <a:schemeClr val="bg1"/>
                </a:solidFill>
              </a:rPr>
              <a:t>⇒  </a:t>
            </a:r>
            <a:r>
              <a:rPr lang="en-US" sz="2000" dirty="0">
                <a:solidFill>
                  <a:schemeClr val="bg1"/>
                </a:solidFill>
              </a:rPr>
              <a:t>Kaluza-Klein</a:t>
            </a:r>
          </a:p>
          <a:p>
            <a:r>
              <a:rPr lang="en-US" sz="2000" dirty="0">
                <a:solidFill>
                  <a:schemeClr val="bg1"/>
                </a:solidFill>
              </a:rPr>
              <a:t>No superstrings—just before Green/Schwarz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5E4D4B-51D4-C770-DF30-77072D5B1C7B}"/>
              </a:ext>
            </a:extLst>
          </p:cNvPr>
          <p:cNvSpPr/>
          <p:nvPr/>
        </p:nvSpPr>
        <p:spPr>
          <a:xfrm>
            <a:off x="484742" y="88135"/>
            <a:ext cx="4724061" cy="6389784"/>
          </a:xfrm>
          <a:prstGeom prst="rect">
            <a:avLst/>
          </a:prstGeom>
          <a:noFill/>
          <a:ln>
            <a:solidFill>
              <a:srgbClr val="60C9C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FCBC8D-F417-F907-A436-3B25BD8216F7}"/>
              </a:ext>
            </a:extLst>
          </p:cNvPr>
          <p:cNvSpPr txBox="1"/>
          <p:nvPr/>
        </p:nvSpPr>
        <p:spPr>
          <a:xfrm>
            <a:off x="5193045" y="0"/>
            <a:ext cx="6782555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#1: </a:t>
            </a:r>
            <a:r>
              <a:rPr lang="en-US" sz="2400" b="1" cap="all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Inner Space/Outer Space </a:t>
            </a:r>
            <a:r>
              <a:rPr lang="en-US" sz="24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1984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13C0F1-36E3-BA1C-950B-245E30D4A19D}"/>
              </a:ext>
            </a:extLst>
          </p:cNvPr>
          <p:cNvSpPr txBox="1"/>
          <p:nvPr/>
        </p:nvSpPr>
        <p:spPr>
          <a:xfrm>
            <a:off x="5289855" y="1359526"/>
            <a:ext cx="683780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Physics in higher dimensions, S. Weinberg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Kaluza-Klein cosmology: Techniques for Quantum Compactification, M. Rubin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High-temperature quantum effects in Kaluza-Klein cosmology, M. Yoshimura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More dimensions-less inflation, D. Lindley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Inflation from extra dimensions, S. Barr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Massless fermions in Kaluza-Klein theories, G. Venturi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Reduced gauge group of symmetric Kaluza-Klein space, R. Kantowski 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Cosmology in higher dimensions, C. </a:t>
            </a:r>
            <a:r>
              <a:rPr lang="en-US" sz="2000" dirty="0" err="1">
                <a:solidFill>
                  <a:schemeClr val="bg1"/>
                </a:solidFill>
              </a:rPr>
              <a:t>Vayonakis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374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AC5F7A-64B4-7840-26B1-D31DF9567A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8B4670E-4D82-11EA-4BEA-DE76191C83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3817" y="5676437"/>
            <a:ext cx="1701800" cy="825500"/>
          </a:xfrm>
          <a:prstGeom prst="rect">
            <a:avLst/>
          </a:prstGeom>
        </p:spPr>
      </p:pic>
      <p:pic>
        <p:nvPicPr>
          <p:cNvPr id="2052" name="Picture 4" descr="2: CMB spectrum measured by COBE, the error bars are exaggerated by a... |  Download Scientific Diagram">
            <a:extLst>
              <a:ext uri="{FF2B5EF4-FFF2-40B4-BE49-F238E27FC236}">
                <a16:creationId xmlns:a16="http://schemas.microsoft.com/office/drawing/2014/main" id="{ACD2F53E-C29F-9CB6-A2F4-6FA9040B59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223" y="3949010"/>
            <a:ext cx="3736018" cy="2861790"/>
          </a:xfrm>
          <a:prstGeom prst="rect">
            <a:avLst/>
          </a:prstGeom>
          <a:noFill/>
          <a:ln>
            <a:solidFill>
              <a:srgbClr val="60C9C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4DD9980-93F3-4E13-1AE5-F5DDE5E427C4}"/>
              </a:ext>
            </a:extLst>
          </p:cNvPr>
          <p:cNvSpPr/>
          <p:nvPr/>
        </p:nvSpPr>
        <p:spPr>
          <a:xfrm>
            <a:off x="484742" y="110169"/>
            <a:ext cx="4724061" cy="6389784"/>
          </a:xfrm>
          <a:prstGeom prst="rect">
            <a:avLst/>
          </a:prstGeom>
          <a:solidFill>
            <a:srgbClr val="FFFFF8"/>
          </a:solidFill>
          <a:ln>
            <a:solidFill>
              <a:srgbClr val="60C9C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3F4E0D-CD67-A736-3914-22572DAD7A0C}"/>
              </a:ext>
            </a:extLst>
          </p:cNvPr>
          <p:cNvSpPr txBox="1"/>
          <p:nvPr/>
        </p:nvSpPr>
        <p:spPr>
          <a:xfrm>
            <a:off x="6406555" y="722120"/>
            <a:ext cx="4568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Cosmic Microwave Background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EDEB14-D221-B44B-F659-C82586DB4C7B}"/>
              </a:ext>
            </a:extLst>
          </p:cNvPr>
          <p:cNvSpPr txBox="1"/>
          <p:nvPr/>
        </p:nvSpPr>
        <p:spPr>
          <a:xfrm>
            <a:off x="5940658" y="1328471"/>
            <a:ext cx="5034263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Eight talks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Spectrum (1 talk)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Upper limits on anisotropies (3 talks)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Theoretical implications (4 talks)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DB5EF7-CD77-7FEB-65A8-5729BE9B5F52}"/>
              </a:ext>
            </a:extLst>
          </p:cNvPr>
          <p:cNvSpPr txBox="1"/>
          <p:nvPr/>
        </p:nvSpPr>
        <p:spPr>
          <a:xfrm>
            <a:off x="5646881" y="3548900"/>
            <a:ext cx="60603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Spectrum and anisotropies reported by COBE in 1992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2FB5AF-6B35-D2B7-5B36-D822F3711CF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741" t="2593" r="3852"/>
          <a:stretch>
            <a:fillRect/>
          </a:stretch>
        </p:blipFill>
        <p:spPr>
          <a:xfrm>
            <a:off x="709499" y="118481"/>
            <a:ext cx="4274545" cy="33105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EE9E7B-7AD4-424D-F175-18FB9E7111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5271" y="3459346"/>
            <a:ext cx="3683000" cy="2984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F5F9735-02C5-14FF-9328-E124771ED776}"/>
              </a:ext>
            </a:extLst>
          </p:cNvPr>
          <p:cNvSpPr txBox="1"/>
          <p:nvPr/>
        </p:nvSpPr>
        <p:spPr>
          <a:xfrm>
            <a:off x="2959259" y="5337047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Wilkinson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C6F4FD-F0F8-65F8-3C30-A0E7BD4690A1}"/>
              </a:ext>
            </a:extLst>
          </p:cNvPr>
          <p:cNvSpPr txBox="1"/>
          <p:nvPr/>
        </p:nvSpPr>
        <p:spPr>
          <a:xfrm>
            <a:off x="2691035" y="1728215"/>
            <a:ext cx="1694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Peterson, Richards,</a:t>
            </a:r>
          </a:p>
          <a:p>
            <a:r>
              <a:rPr lang="en-US" sz="1400" dirty="0">
                <a:solidFill>
                  <a:srgbClr val="0070C0"/>
                </a:solidFill>
              </a:rPr>
              <a:t>Bonomo, </a:t>
            </a:r>
            <a:r>
              <a:rPr lang="en-US" sz="1400" dirty="0" err="1">
                <a:solidFill>
                  <a:srgbClr val="0070C0"/>
                </a:solidFill>
              </a:rPr>
              <a:t>Timusk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A81B19F-9476-4C43-B7C7-CC68BF446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368" y="4393373"/>
            <a:ext cx="2468077" cy="1234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65530023-72C4-69E5-52FB-6BA4724F66D3}"/>
              </a:ext>
            </a:extLst>
          </p:cNvPr>
          <p:cNvSpPr/>
          <p:nvPr/>
        </p:nvSpPr>
        <p:spPr>
          <a:xfrm>
            <a:off x="9403398" y="4375960"/>
            <a:ext cx="2414017" cy="1268864"/>
          </a:xfrm>
          <a:prstGeom prst="ellipse">
            <a:avLst/>
          </a:prstGeom>
          <a:noFill/>
          <a:ln w="38100">
            <a:solidFill>
              <a:srgbClr val="60C9C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7DD0D0-AFA7-F7EA-C1EF-53B8050A322D}"/>
              </a:ext>
            </a:extLst>
          </p:cNvPr>
          <p:cNvSpPr txBox="1"/>
          <p:nvPr/>
        </p:nvSpPr>
        <p:spPr>
          <a:xfrm>
            <a:off x="5193045" y="0"/>
            <a:ext cx="67825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Snapshot #1: </a:t>
            </a:r>
            <a:r>
              <a:rPr lang="en-US" sz="2400" b="1" cap="all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Inner Space/Outer Space </a:t>
            </a:r>
            <a:r>
              <a:rPr lang="en-US" sz="2400" b="1" dirty="0">
                <a:ln>
                  <a:solidFill>
                    <a:schemeClr val="bg1"/>
                  </a:solidFill>
                </a:ln>
                <a:solidFill>
                  <a:srgbClr val="60C9C2"/>
                </a:solidFill>
              </a:rPr>
              <a:t>1984</a:t>
            </a:r>
          </a:p>
        </p:txBody>
      </p:sp>
    </p:spTree>
    <p:extLst>
      <p:ext uri="{BB962C8B-B14F-4D97-AF65-F5344CB8AC3E}">
        <p14:creationId xmlns:p14="http://schemas.microsoft.com/office/powerpoint/2010/main" val="74899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11761</TotalTime>
  <Words>2216</Words>
  <Application>Microsoft Macintosh PowerPoint</Application>
  <PresentationFormat>Widescreen</PresentationFormat>
  <Paragraphs>288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Aptos</vt:lpstr>
      <vt:lpstr>Aptos Display</vt:lpstr>
      <vt:lpstr>Arial</vt:lpstr>
      <vt:lpstr>Arial Rounded MT Bold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Edward W. (Rocky) Kolb</dc:creator>
  <cp:lastModifiedBy>Edward W. (Rocky) Kolb</cp:lastModifiedBy>
  <cp:revision>37</cp:revision>
  <dcterms:created xsi:type="dcterms:W3CDTF">2025-10-23T18:07:17Z</dcterms:created>
  <dcterms:modified xsi:type="dcterms:W3CDTF">2025-11-12T21:23:21Z</dcterms:modified>
</cp:coreProperties>
</file>