
<file path=[Content_Types].xml><?xml version="1.0" encoding="utf-8"?>
<Types xmlns="http://schemas.openxmlformats.org/package/2006/content-types">
  <Default Extension="(null)"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720" r:id="rId2"/>
    <p:sldId id="805" r:id="rId3"/>
    <p:sldId id="787" r:id="rId4"/>
    <p:sldId id="784" r:id="rId5"/>
    <p:sldId id="801" r:id="rId6"/>
    <p:sldId id="785" r:id="rId7"/>
    <p:sldId id="789" r:id="rId8"/>
    <p:sldId id="803" r:id="rId9"/>
    <p:sldId id="786" r:id="rId10"/>
    <p:sldId id="802" r:id="rId11"/>
    <p:sldId id="800" r:id="rId12"/>
    <p:sldId id="361" r:id="rId13"/>
    <p:sldId id="795" r:id="rId14"/>
    <p:sldId id="807" r:id="rId15"/>
    <p:sldId id="796" r:id="rId16"/>
    <p:sldId id="797" r:id="rId17"/>
    <p:sldId id="806" r:id="rId18"/>
    <p:sldId id="799" r:id="rId19"/>
    <p:sldId id="777" r:id="rId20"/>
    <p:sldId id="790" r:id="rId21"/>
  </p:sldIdLst>
  <p:sldSz cx="12192000" cy="6858000"/>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66"/>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6" autoAdjust="0"/>
    <p:restoredTop sz="94061" autoAdjust="0"/>
  </p:normalViewPr>
  <p:slideViewPr>
    <p:cSldViewPr>
      <p:cViewPr varScale="1">
        <p:scale>
          <a:sx n="65" d="100"/>
          <a:sy n="65" d="100"/>
        </p:scale>
        <p:origin x="942" y="10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29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1F520CF2-0E92-41CC-BCEF-EE48112451D3}" type="datetimeFigureOut">
              <a:rPr lang="en-GB" smtClean="0"/>
              <a:t>13/11/2025</a:t>
            </a:fld>
            <a:endParaRPr lang="en-GB"/>
          </a:p>
        </p:txBody>
      </p:sp>
      <p:sp>
        <p:nvSpPr>
          <p:cNvPr id="4" name="Slide Image Placeholder 3"/>
          <p:cNvSpPr>
            <a:spLocks noGrp="1" noRot="1" noChangeAspect="1"/>
          </p:cNvSpPr>
          <p:nvPr>
            <p:ph type="sldImg" idx="2"/>
          </p:nvPr>
        </p:nvSpPr>
        <p:spPr>
          <a:xfrm>
            <a:off x="109538" y="741363"/>
            <a:ext cx="657860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667B7A11-F1F0-4F18-BA70-D26B72478D8A}" type="slidenum">
              <a:rPr lang="en-GB" smtClean="0"/>
              <a:t>‹#›</a:t>
            </a:fld>
            <a:endParaRPr lang="en-GB"/>
          </a:p>
        </p:txBody>
      </p:sp>
    </p:spTree>
    <p:extLst>
      <p:ext uri="{BB962C8B-B14F-4D97-AF65-F5344CB8AC3E}">
        <p14:creationId xmlns:p14="http://schemas.microsoft.com/office/powerpoint/2010/main" val="1252706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73346EA-9C8C-4CC2-9BE4-8DCAF78024C3}" type="datetime1">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2910374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A4C89D6-89F1-4EB3-8499-124D125A47BC}" type="datetime1">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338429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5B0CBCC-C247-435E-BD4E-E766C1387465}" type="datetime1">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20663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417A4CA-3D3E-4448-AAF0-E9BC75531A92}" type="datetime1">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1323812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426F4C-6218-4544-9FEF-75CE7A6CB7D9}" type="datetime1">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3857599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2735367-89D9-4C25-9A7E-7510FCC211CA}" type="datetime1">
              <a:rPr lang="en-GB" smtClean="0"/>
              <a:t>13/11/2025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2219015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7F60FB9-8F34-406C-8C2C-ECD37F95C178}" type="datetime1">
              <a:rPr lang="en-GB" smtClean="0"/>
              <a:t>13/11/2025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1310161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D1B1C73-EFD4-42AE-976D-DA001A862152}" type="datetime1">
              <a:rPr lang="en-GB" smtClean="0"/>
              <a:t>13/11/2025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3231803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4CB321-BFFF-4668-AB00-2EA68E5B8EE0}" type="datetime1">
              <a:rPr lang="en-GB" smtClean="0"/>
              <a:t>13/11/2025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2169030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DF7CFF8-9EC3-42D0-859B-63FD76E92252}" type="datetime1">
              <a:rPr lang="en-GB" smtClean="0"/>
              <a:t>13/11/2025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2087447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7B8E5F-918F-4328-9053-2B57FF95CB4D}" type="datetime1">
              <a:rPr lang="en-GB" smtClean="0"/>
              <a:t>13/11/2025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FCB886-1702-40C8-9594-E0FD08228123}" type="slidenum">
              <a:rPr lang="en-GB" smtClean="0"/>
              <a:t>‹#›</a:t>
            </a:fld>
            <a:endParaRPr lang="en-GB"/>
          </a:p>
        </p:txBody>
      </p:sp>
    </p:spTree>
    <p:extLst>
      <p:ext uri="{BB962C8B-B14F-4D97-AF65-F5344CB8AC3E}">
        <p14:creationId xmlns:p14="http://schemas.microsoft.com/office/powerpoint/2010/main" val="4037721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EFECC2-3A6D-4930-87C0-DCB07493AEF5}" type="datetime1">
              <a:rPr lang="en-GB" smtClean="0"/>
              <a:t>13/11/2025</a:t>
            </a:fld>
            <a:endParaRPr lang="en-GB"/>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2000" b="1">
                <a:solidFill>
                  <a:srgbClr val="FF0000"/>
                </a:solidFill>
                <a:latin typeface="Times New Roman" panose="02020603050405020304" pitchFamily="18" charset="0"/>
                <a:cs typeface="Times New Roman" panose="02020603050405020304" pitchFamily="18" charset="0"/>
              </a:defRPr>
            </a:lvl1pPr>
          </a:lstStyle>
          <a:p>
            <a:fld id="{36FCB886-1702-40C8-9594-E0FD08228123}" type="slidenum">
              <a:rPr lang="en-GB" smtClean="0"/>
              <a:pPr/>
              <a:t>‹#›</a:t>
            </a:fld>
            <a:endParaRPr lang="en-GB" dirty="0"/>
          </a:p>
        </p:txBody>
      </p:sp>
    </p:spTree>
    <p:extLst>
      <p:ext uri="{BB962C8B-B14F-4D97-AF65-F5344CB8AC3E}">
        <p14:creationId xmlns:p14="http://schemas.microsoft.com/office/powerpoint/2010/main" val="4286976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null)"/><Relationship Id="rId7" Type="http://schemas.openxmlformats.org/officeDocument/2006/relationships/image" Target="../media/image26.png"/><Relationship Id="rId2" Type="http://schemas.openxmlformats.org/officeDocument/2006/relationships/image" Target="../media/image21.(null)"/><Relationship Id="rId1" Type="http://schemas.openxmlformats.org/officeDocument/2006/relationships/slideLayout" Target="../slideLayouts/slideLayout1.xml"/><Relationship Id="rId6" Type="http://schemas.openxmlformats.org/officeDocument/2006/relationships/image" Target="../media/image25.(null)"/><Relationship Id="rId5" Type="http://schemas.openxmlformats.org/officeDocument/2006/relationships/image" Target="../media/image24.(null)"/><Relationship Id="rId4" Type="http://schemas.openxmlformats.org/officeDocument/2006/relationships/image" Target="../media/image23.(nul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5560" y="1628801"/>
            <a:ext cx="7772400" cy="1872208"/>
          </a:xfrm>
        </p:spPr>
        <p:txBody>
          <a:bodyPr>
            <a:noAutofit/>
          </a:bodyPr>
          <a:lstStyle/>
          <a:p>
            <a:r>
              <a:rPr lang="en-GB" sz="3600" b="1" dirty="0">
                <a:solidFill>
                  <a:srgbClr val="0033CC"/>
                </a:solidFill>
                <a:latin typeface="+mn-lt"/>
              </a:rPr>
              <a:t>Neutrino Telescopes and High Energy Cosmic Ray Detectors</a:t>
            </a:r>
            <a:endParaRPr lang="en-GB" sz="3600" b="1" dirty="0">
              <a:solidFill>
                <a:srgbClr val="0033CC"/>
              </a:solidFill>
              <a:latin typeface="+mn-lt"/>
              <a:cs typeface="Times New Roman" pitchFamily="18" charset="0"/>
            </a:endParaRPr>
          </a:p>
        </p:txBody>
      </p:sp>
      <p:sp>
        <p:nvSpPr>
          <p:cNvPr id="3" name="Subtitle 2"/>
          <p:cNvSpPr>
            <a:spLocks noGrp="1"/>
          </p:cNvSpPr>
          <p:nvPr>
            <p:ph type="subTitle" idx="1"/>
          </p:nvPr>
        </p:nvSpPr>
        <p:spPr>
          <a:xfrm>
            <a:off x="2895600" y="3789040"/>
            <a:ext cx="6400800" cy="1752600"/>
          </a:xfrm>
        </p:spPr>
        <p:txBody>
          <a:bodyPr/>
          <a:lstStyle/>
          <a:p>
            <a:r>
              <a:rPr lang="en-GB" b="1" dirty="0">
                <a:solidFill>
                  <a:srgbClr val="FF0000"/>
                </a:solidFill>
                <a:latin typeface="Times New Roman" pitchFamily="18" charset="0"/>
                <a:cs typeface="Times New Roman" pitchFamily="18" charset="0"/>
              </a:rPr>
              <a:t>Alan Watson</a:t>
            </a:r>
          </a:p>
          <a:p>
            <a:r>
              <a:rPr lang="en-GB" b="1" dirty="0">
                <a:solidFill>
                  <a:srgbClr val="FF0000"/>
                </a:solidFill>
                <a:latin typeface="Times New Roman" pitchFamily="18" charset="0"/>
                <a:cs typeface="Times New Roman" pitchFamily="18" charset="0"/>
              </a:rPr>
              <a:t>University of Leeds, UK</a:t>
            </a:r>
          </a:p>
          <a:p>
            <a:r>
              <a:rPr lang="en-GB" sz="1800" b="1" dirty="0">
                <a:solidFill>
                  <a:srgbClr val="0033CC"/>
                </a:solidFill>
                <a:latin typeface="Times New Roman" pitchFamily="18" charset="0"/>
                <a:cs typeface="Times New Roman" pitchFamily="18" charset="0"/>
              </a:rPr>
              <a:t>a.a.watson@leeds.ac.uk</a:t>
            </a:r>
          </a:p>
        </p:txBody>
      </p:sp>
      <p:sp>
        <p:nvSpPr>
          <p:cNvPr id="5" name="TextBox 4"/>
          <p:cNvSpPr txBox="1"/>
          <p:nvPr/>
        </p:nvSpPr>
        <p:spPr>
          <a:xfrm>
            <a:off x="3456123" y="260649"/>
            <a:ext cx="5131533" cy="584775"/>
          </a:xfrm>
          <a:prstGeom prst="rect">
            <a:avLst/>
          </a:prstGeom>
          <a:noFill/>
        </p:spPr>
        <p:txBody>
          <a:bodyPr wrap="none" rtlCol="0">
            <a:spAutoFit/>
          </a:bodyPr>
          <a:lstStyle/>
          <a:p>
            <a:pPr algn="ctr"/>
            <a:r>
              <a:rPr lang="en-GB" sz="3200" b="1" dirty="0">
                <a:solidFill>
                  <a:srgbClr val="FF0000"/>
                </a:solidFill>
                <a:latin typeface="Times New Roman" pitchFamily="18" charset="0"/>
                <a:cs typeface="Times New Roman" pitchFamily="18" charset="0"/>
              </a:rPr>
              <a:t>  CERN History Symposium</a:t>
            </a:r>
            <a:endParaRPr lang="en-GB" sz="2800" b="1" dirty="0">
              <a:latin typeface="Times New Roman" pitchFamily="18" charset="0"/>
              <a:cs typeface="Times New Roman" pitchFamily="18" charset="0"/>
            </a:endParaRPr>
          </a:p>
        </p:txBody>
      </p:sp>
      <p:pic>
        <p:nvPicPr>
          <p:cNvPr id="8" name="Picture 3"/>
          <p:cNvPicPr>
            <a:picLocks noChangeAspect="1" noChangeArrowheads="1"/>
          </p:cNvPicPr>
          <p:nvPr/>
        </p:nvPicPr>
        <p:blipFill>
          <a:blip r:embed="rId2" cstate="print"/>
          <a:srcRect/>
          <a:stretch>
            <a:fillRect/>
          </a:stretch>
        </p:blipFill>
        <p:spPr bwMode="auto">
          <a:xfrm>
            <a:off x="1524000" y="4797152"/>
            <a:ext cx="2371332" cy="1728192"/>
          </a:xfrm>
          <a:prstGeom prst="rect">
            <a:avLst/>
          </a:prstGeom>
          <a:solidFill>
            <a:srgbClr val="FFFF00"/>
          </a:solid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8166790" y="4892373"/>
            <a:ext cx="2177682" cy="1537750"/>
          </a:xfrm>
          <a:prstGeom prst="rect">
            <a:avLst/>
          </a:prstGeom>
          <a:noFill/>
          <a:ln w="9525">
            <a:noFill/>
            <a:miter lim="800000"/>
            <a:headEnd/>
            <a:tailEnd/>
          </a:ln>
        </p:spPr>
      </p:pic>
    </p:spTree>
    <p:extLst>
      <p:ext uri="{BB962C8B-B14F-4D97-AF65-F5344CB8AC3E}">
        <p14:creationId xmlns:p14="http://schemas.microsoft.com/office/powerpoint/2010/main" val="3597508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1A6FCE-1F27-0227-2092-06572E4A5075}"/>
              </a:ext>
            </a:extLst>
          </p:cNvPr>
          <p:cNvSpPr>
            <a:spLocks noGrp="1"/>
          </p:cNvSpPr>
          <p:nvPr>
            <p:ph type="sldNum" sz="quarter" idx="12"/>
          </p:nvPr>
        </p:nvSpPr>
        <p:spPr/>
        <p:txBody>
          <a:bodyPr/>
          <a:lstStyle/>
          <a:p>
            <a:fld id="{36FCB886-1702-40C8-9594-E0FD08228123}" type="slidenum">
              <a:rPr lang="en-GB" smtClean="0"/>
              <a:t>10</a:t>
            </a:fld>
            <a:endParaRPr lang="en-GB"/>
          </a:p>
        </p:txBody>
      </p:sp>
      <p:sp>
        <p:nvSpPr>
          <p:cNvPr id="4" name="TextBox 3">
            <a:extLst>
              <a:ext uri="{FF2B5EF4-FFF2-40B4-BE49-F238E27FC236}">
                <a16:creationId xmlns:a16="http://schemas.microsoft.com/office/drawing/2014/main" id="{B2027302-53BF-FC36-FDC0-8A8FB5F0993C}"/>
              </a:ext>
            </a:extLst>
          </p:cNvPr>
          <p:cNvSpPr txBox="1"/>
          <p:nvPr/>
        </p:nvSpPr>
        <p:spPr>
          <a:xfrm>
            <a:off x="335360" y="980728"/>
            <a:ext cx="11449272" cy="5816977"/>
          </a:xfrm>
          <a:prstGeom prst="rect">
            <a:avLst/>
          </a:prstGeom>
          <a:solidFill>
            <a:srgbClr val="FFFF99"/>
          </a:solidFill>
        </p:spPr>
        <p:txBody>
          <a:bodyPr wrap="square">
            <a:spAutoFit/>
          </a:bodyPr>
          <a:lstStyle/>
          <a:p>
            <a:r>
              <a:rPr lang="en-GB" sz="2400" b="1" dirty="0"/>
              <a:t>Cronin: Ann. Rev. </a:t>
            </a:r>
            <a:r>
              <a:rPr lang="en-GB" sz="2400" b="1" dirty="0" err="1"/>
              <a:t>Nucl</a:t>
            </a:r>
            <a:r>
              <a:rPr lang="en-GB" sz="2400" b="1" dirty="0"/>
              <a:t>. Part. Sci. 2014        </a:t>
            </a:r>
          </a:p>
          <a:p>
            <a:endParaRPr lang="en-GB" sz="2000" b="1" dirty="0"/>
          </a:p>
          <a:p>
            <a:r>
              <a:rPr lang="en-GB" sz="2000" b="1" dirty="0"/>
              <a:t>His view of his future in 1985</a:t>
            </a:r>
          </a:p>
          <a:p>
            <a:endParaRPr lang="en-GB" sz="2000" b="1" dirty="0"/>
          </a:p>
          <a:p>
            <a:r>
              <a:rPr lang="en-GB" sz="2000" b="1" dirty="0"/>
              <a:t>“For 30 years, I performed experiments at high-energy accelerators. But </a:t>
            </a:r>
            <a:r>
              <a:rPr lang="en-GB" sz="2000" b="1" dirty="0">
                <a:solidFill>
                  <a:srgbClr val="FF0000"/>
                </a:solidFill>
              </a:rPr>
              <a:t>the opportunity to work in a small group with a few students and senior colleagues was coming to an end</a:t>
            </a:r>
          </a:p>
          <a:p>
            <a:endParaRPr lang="en-GB" sz="2000" b="1" dirty="0"/>
          </a:p>
          <a:p>
            <a:r>
              <a:rPr lang="en-GB" sz="2000" b="1" dirty="0"/>
              <a:t>By the mid 1980s, many of the most important experiments proposed at accelerators were becoming larger and more expensive and often required hundreds of physicists..………the evolving nature of the experiments did not appeal to me. </a:t>
            </a:r>
          </a:p>
          <a:p>
            <a:r>
              <a:rPr lang="en-GB" sz="2000" b="1" dirty="0">
                <a:solidFill>
                  <a:srgbClr val="FF0000"/>
                </a:solidFill>
              </a:rPr>
              <a:t>Important as these future experiments were, I realized that they would take place with or without me. </a:t>
            </a:r>
          </a:p>
          <a:p>
            <a:endParaRPr lang="en-GB" sz="2000" b="1" dirty="0"/>
          </a:p>
          <a:p>
            <a:r>
              <a:rPr lang="en-GB" sz="2000" b="1" dirty="0">
                <a:solidFill>
                  <a:srgbClr val="FF0000"/>
                </a:solidFill>
              </a:rPr>
              <a:t>For any future experiment in which I would participate, I wanted to make a difference even if the experiment was not of the greatest importance (measurement of </a:t>
            </a:r>
            <a:r>
              <a:rPr lang="el-GR" sz="2000" b="1" dirty="0">
                <a:solidFill>
                  <a:srgbClr val="FF0000"/>
                </a:solidFill>
              </a:rPr>
              <a:t>π</a:t>
            </a:r>
            <a:r>
              <a:rPr lang="en-GB" sz="2000" b="1" baseline="30000" dirty="0">
                <a:solidFill>
                  <a:srgbClr val="FF0000"/>
                </a:solidFill>
              </a:rPr>
              <a:t>0 </a:t>
            </a:r>
            <a:r>
              <a:rPr lang="en-GB" sz="2000" b="1" dirty="0">
                <a:solidFill>
                  <a:srgbClr val="FF0000"/>
                </a:solidFill>
              </a:rPr>
              <a:t>lifetime). Thus, I began to look for other areas of research. </a:t>
            </a:r>
          </a:p>
          <a:p>
            <a:endParaRPr lang="en-GB" sz="2000" dirty="0"/>
          </a:p>
          <a:p>
            <a:pPr algn="ctr"/>
            <a:r>
              <a:rPr lang="en-GB" sz="2000" b="1" dirty="0">
                <a:solidFill>
                  <a:srgbClr val="FF0000"/>
                </a:solidFill>
              </a:rPr>
              <a:t>   </a:t>
            </a:r>
            <a:r>
              <a:rPr lang="en-GB" sz="2400" b="1" dirty="0"/>
              <a:t>Built a shower array (CASA) of 1 km</a:t>
            </a:r>
            <a:r>
              <a:rPr lang="en-GB" sz="2400" b="1" baseline="30000" dirty="0"/>
              <a:t>2</a:t>
            </a:r>
            <a:r>
              <a:rPr lang="en-GB" sz="2400" b="1" dirty="0"/>
              <a:t> to look for photons from Cygnus X-3, having had his plans critiqued by several in the cosmic ray field</a:t>
            </a:r>
          </a:p>
        </p:txBody>
      </p:sp>
      <p:sp>
        <p:nvSpPr>
          <p:cNvPr id="5" name="TextBox 4">
            <a:extLst>
              <a:ext uri="{FF2B5EF4-FFF2-40B4-BE49-F238E27FC236}">
                <a16:creationId xmlns:a16="http://schemas.microsoft.com/office/drawing/2014/main" id="{454E4CCB-B3A2-49AA-1C7F-C10C7CD8EFE3}"/>
              </a:ext>
            </a:extLst>
          </p:cNvPr>
          <p:cNvSpPr txBox="1"/>
          <p:nvPr/>
        </p:nvSpPr>
        <p:spPr>
          <a:xfrm>
            <a:off x="119647" y="116632"/>
            <a:ext cx="11881009" cy="830997"/>
          </a:xfrm>
          <a:prstGeom prst="rect">
            <a:avLst/>
          </a:prstGeom>
          <a:solidFill>
            <a:srgbClr val="FFFF99"/>
          </a:solidFill>
        </p:spPr>
        <p:txBody>
          <a:bodyPr wrap="none" rtlCol="0">
            <a:spAutoFit/>
          </a:bodyPr>
          <a:lstStyle/>
          <a:p>
            <a:r>
              <a:rPr lang="en-GB" sz="2400" b="1" dirty="0"/>
              <a:t>The Cygnus X-3 claims drew several eminent particle physicists into cosmic ray physics.  </a:t>
            </a:r>
          </a:p>
          <a:p>
            <a:r>
              <a:rPr lang="en-GB" sz="2400" b="1" dirty="0"/>
              <a:t>                  Most prominent was undoubtedly James Cronin (Nobel Prize 1980)</a:t>
            </a:r>
          </a:p>
        </p:txBody>
      </p:sp>
    </p:spTree>
    <p:extLst>
      <p:ext uri="{BB962C8B-B14F-4D97-AF65-F5344CB8AC3E}">
        <p14:creationId xmlns:p14="http://schemas.microsoft.com/office/powerpoint/2010/main" val="1122995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E90755F-3B7B-068A-1B43-784109CD9241}"/>
              </a:ext>
            </a:extLst>
          </p:cNvPr>
          <p:cNvSpPr>
            <a:spLocks noGrp="1"/>
          </p:cNvSpPr>
          <p:nvPr>
            <p:ph type="sldNum" sz="quarter" idx="12"/>
          </p:nvPr>
        </p:nvSpPr>
        <p:spPr/>
        <p:txBody>
          <a:bodyPr/>
          <a:lstStyle/>
          <a:p>
            <a:fld id="{36FCB886-1702-40C8-9594-E0FD08228123}" type="slidenum">
              <a:rPr lang="en-GB" smtClean="0"/>
              <a:t>11</a:t>
            </a:fld>
            <a:endParaRPr lang="en-GB"/>
          </a:p>
        </p:txBody>
      </p:sp>
      <p:sp>
        <p:nvSpPr>
          <p:cNvPr id="3" name="TextBox 2">
            <a:extLst>
              <a:ext uri="{FF2B5EF4-FFF2-40B4-BE49-F238E27FC236}">
                <a16:creationId xmlns:a16="http://schemas.microsoft.com/office/drawing/2014/main" id="{B9DF42E1-660B-FC66-E35F-24C6838C9786}"/>
              </a:ext>
            </a:extLst>
          </p:cNvPr>
          <p:cNvSpPr txBox="1"/>
          <p:nvPr/>
        </p:nvSpPr>
        <p:spPr>
          <a:xfrm>
            <a:off x="875420" y="235862"/>
            <a:ext cx="10441160" cy="6073458"/>
          </a:xfrm>
          <a:prstGeom prst="rect">
            <a:avLst/>
          </a:prstGeom>
          <a:solidFill>
            <a:srgbClr val="FFFF99"/>
          </a:solidFill>
        </p:spPr>
        <p:txBody>
          <a:bodyPr wrap="square" rtlCol="0">
            <a:spAutoFit/>
          </a:bodyPr>
          <a:lstStyle/>
          <a:p>
            <a:pPr algn="ctr"/>
            <a:r>
              <a:rPr lang="en-GB" sz="2400" b="1" dirty="0">
                <a:solidFill>
                  <a:srgbClr val="FF0000"/>
                </a:solidFill>
              </a:rPr>
              <a:t>Birth of Auger Observatory</a:t>
            </a:r>
          </a:p>
          <a:p>
            <a:endParaRPr lang="en-GB" sz="2200" b="1" dirty="0"/>
          </a:p>
          <a:p>
            <a:r>
              <a:rPr lang="en-GB" sz="2200" b="1" dirty="0"/>
              <a:t>  1990: Watson Review Article: “Need to build 1000 km</a:t>
            </a:r>
            <a:r>
              <a:rPr lang="en-GB" sz="2200" b="1" baseline="30000" dirty="0"/>
              <a:t>2 </a:t>
            </a:r>
            <a:r>
              <a:rPr lang="en-GB" sz="2200" b="1" dirty="0"/>
              <a:t>”</a:t>
            </a:r>
            <a:endParaRPr lang="en-GB" sz="2200" b="1" baseline="30000" dirty="0"/>
          </a:p>
          <a:p>
            <a:endParaRPr lang="en-GB" sz="2200" b="1" baseline="30000" dirty="0"/>
          </a:p>
          <a:p>
            <a:r>
              <a:rPr lang="en-GB" sz="2200" b="1" dirty="0"/>
              <a:t>  1991: Cronin to me ‘You are not ambitious enough: we should build 5000 km</a:t>
            </a:r>
            <a:r>
              <a:rPr lang="en-GB" sz="2200" b="1" baseline="30000" dirty="0"/>
              <a:t>2 </a:t>
            </a:r>
            <a:r>
              <a:rPr lang="en-GB" sz="2200" b="1" dirty="0"/>
              <a:t>’</a:t>
            </a:r>
          </a:p>
          <a:p>
            <a:endParaRPr lang="en-GB" sz="2200" b="1" dirty="0"/>
          </a:p>
          <a:p>
            <a:r>
              <a:rPr lang="en-GB" sz="2200" b="1" dirty="0"/>
              <a:t>  Late 1991:  Cronin and I made first design study in Leeds</a:t>
            </a:r>
          </a:p>
          <a:p>
            <a:endParaRPr lang="en-GB" sz="2200" b="1" dirty="0"/>
          </a:p>
          <a:p>
            <a:r>
              <a:rPr lang="en-GB" sz="2200" b="1" dirty="0"/>
              <a:t>        Built a collaboration of about 400 scientists from 17 countries </a:t>
            </a:r>
          </a:p>
          <a:p>
            <a:endParaRPr lang="en-GB" sz="2200" b="1" dirty="0"/>
          </a:p>
          <a:p>
            <a:r>
              <a:rPr lang="en-GB" sz="2400" b="1" dirty="0">
                <a:solidFill>
                  <a:srgbClr val="FF0000"/>
                </a:solidFill>
              </a:rPr>
              <a:t>       Fortunate time to attract people from particle physics:</a:t>
            </a:r>
          </a:p>
          <a:p>
            <a:endParaRPr lang="en-GB" sz="2200" b="1" dirty="0"/>
          </a:p>
          <a:p>
            <a:pPr marL="342900" indent="-342900">
              <a:buFont typeface="Arial" panose="020B0604020202020204" pitchFamily="34" charset="0"/>
              <a:buChar char="•"/>
            </a:pPr>
            <a:r>
              <a:rPr lang="en-GB" sz="2200" b="1" dirty="0"/>
              <a:t>	SSC had just been terminated – opportunity of Fermi Lab involvement</a:t>
            </a:r>
          </a:p>
          <a:p>
            <a:endParaRPr lang="en-GB" sz="2200" b="1" dirty="0"/>
          </a:p>
          <a:p>
            <a:pPr marL="342900" indent="-342900">
              <a:buFont typeface="Arial" panose="020B0604020202020204" pitchFamily="34" charset="0"/>
              <a:buChar char="•"/>
            </a:pPr>
            <a:r>
              <a:rPr lang="en-GB" sz="2200" b="1" dirty="0"/>
              <a:t>	Scientist from LEP were looking for other activities, e.g. Giorgio Matthiae</a:t>
            </a:r>
          </a:p>
          <a:p>
            <a:endParaRPr lang="en-GB" sz="2200" b="1" dirty="0"/>
          </a:p>
          <a:p>
            <a:pPr marL="342900" indent="-342900">
              <a:buFont typeface="Arial" panose="020B0604020202020204" pitchFamily="34" charset="0"/>
              <a:buChar char="•"/>
            </a:pPr>
            <a:r>
              <a:rPr lang="en-GB" sz="2200" b="1" dirty="0"/>
              <a:t>	Pierre Darriulat looking for opportunities to develop physics in Vietnam</a:t>
            </a:r>
          </a:p>
          <a:p>
            <a:endParaRPr lang="en-GB" dirty="0"/>
          </a:p>
        </p:txBody>
      </p:sp>
    </p:spTree>
    <p:extLst>
      <p:ext uri="{BB962C8B-B14F-4D97-AF65-F5344CB8AC3E}">
        <p14:creationId xmlns:p14="http://schemas.microsoft.com/office/powerpoint/2010/main" val="3146209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DBA2BCB7-E87F-FA79-0AA2-3660BDC53139}"/>
              </a:ext>
            </a:extLst>
          </p:cNvPr>
          <p:cNvSpPr>
            <a:spLocks noGrp="1"/>
          </p:cNvSpPr>
          <p:nvPr>
            <p:ph type="sldNum" sz="quarter" idx="12"/>
          </p:nvPr>
        </p:nvSpPr>
        <p:spPr/>
        <p:txBody>
          <a:bodyPr/>
          <a:lstStyle/>
          <a:p>
            <a:fld id="{66B2C1D0-E67E-4F2A-8C2D-98D9657E4A05}" type="slidenum">
              <a:rPr lang="en-GB" altLang="en-US"/>
              <a:pPr/>
              <a:t>12</a:t>
            </a:fld>
            <a:endParaRPr lang="en-GB" altLang="en-US"/>
          </a:p>
        </p:txBody>
      </p:sp>
      <p:pic>
        <p:nvPicPr>
          <p:cNvPr id="168962" name="Picture 2">
            <a:extLst>
              <a:ext uri="{FF2B5EF4-FFF2-40B4-BE49-F238E27FC236}">
                <a16:creationId xmlns:a16="http://schemas.microsoft.com/office/drawing/2014/main" id="{3B05E7FC-EF71-1A4B-377E-CD215DA72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7109" y="-99392"/>
            <a:ext cx="4423067" cy="3740398"/>
          </a:xfrm>
          <a:prstGeom prst="rect">
            <a:avLst/>
          </a:prstGeom>
          <a:noFill/>
          <a:extLst>
            <a:ext uri="{909E8E84-426E-40DD-AFC4-6F175D3DCCD1}">
              <a14:hiddenFill xmlns:a14="http://schemas.microsoft.com/office/drawing/2010/main">
                <a:solidFill>
                  <a:srgbClr val="FFFFFF"/>
                </a:solidFill>
              </a14:hiddenFill>
            </a:ext>
          </a:extLst>
        </p:spPr>
      </p:pic>
      <p:sp>
        <p:nvSpPr>
          <p:cNvPr id="168964" name="Text Box 4">
            <a:extLst>
              <a:ext uri="{FF2B5EF4-FFF2-40B4-BE49-F238E27FC236}">
                <a16:creationId xmlns:a16="http://schemas.microsoft.com/office/drawing/2014/main" id="{25E5F347-43ED-443C-605C-8499308A95E9}"/>
              </a:ext>
            </a:extLst>
          </p:cNvPr>
          <p:cNvSpPr txBox="1">
            <a:spLocks noChangeArrowheads="1"/>
          </p:cNvSpPr>
          <p:nvPr/>
        </p:nvSpPr>
        <p:spPr bwMode="auto">
          <a:xfrm>
            <a:off x="7717011" y="260648"/>
            <a:ext cx="4211637" cy="3093154"/>
          </a:xfrm>
          <a:prstGeom prst="rect">
            <a:avLst/>
          </a:prstGeom>
          <a:solidFill>
            <a:srgbClr val="FFFF99"/>
          </a:solidFill>
          <a:ln w="28575">
            <a:noFill/>
            <a:miter lim="800000"/>
            <a:headEnd/>
            <a:tailEnd/>
          </a:ln>
          <a:effectLst/>
        </p:spPr>
        <p:txBody>
          <a:bodyPr>
            <a:spAutoFit/>
          </a:bodyPr>
          <a:lstStyle/>
          <a:p>
            <a:pPr>
              <a:spcBef>
                <a:spcPct val="50000"/>
              </a:spcBef>
            </a:pPr>
            <a:r>
              <a:rPr lang="en-GB" altLang="en-US" sz="2800" b="1" dirty="0"/>
              <a:t>p + </a:t>
            </a:r>
            <a:r>
              <a:rPr lang="en-GB" altLang="en-US" sz="2800" b="1" dirty="0">
                <a:sym typeface="Symbol" panose="05050102010706020507" pitchFamily="18" charset="2"/>
              </a:rPr>
              <a:t></a:t>
            </a:r>
            <a:r>
              <a:rPr lang="en-GB" altLang="en-US" sz="2800" b="1" baseline="-25000" dirty="0">
                <a:sym typeface="Symbol" panose="05050102010706020507" pitchFamily="18" charset="2"/>
              </a:rPr>
              <a:t>2.7 K</a:t>
            </a:r>
            <a:r>
              <a:rPr lang="en-GB" altLang="en-US" sz="2800" b="1" dirty="0"/>
              <a:t>  </a:t>
            </a:r>
            <a:r>
              <a:rPr lang="en-GB" altLang="en-US" sz="2800" b="1" dirty="0">
                <a:sym typeface="Symbol" panose="05050102010706020507" pitchFamily="18" charset="2"/>
              </a:rPr>
              <a:t> +  p + </a:t>
            </a:r>
            <a:r>
              <a:rPr lang="en-GB" altLang="en-US" sz="2800" b="1" baseline="30000" dirty="0">
                <a:sym typeface="Symbol" panose="05050102010706020507" pitchFamily="18" charset="2"/>
              </a:rPr>
              <a:t>0</a:t>
            </a:r>
            <a:endParaRPr lang="en-GB" altLang="en-US" sz="2800" b="1" dirty="0">
              <a:sym typeface="Symbol" panose="05050102010706020507" pitchFamily="18" charset="2"/>
            </a:endParaRPr>
          </a:p>
          <a:p>
            <a:pPr>
              <a:spcBef>
                <a:spcPct val="50000"/>
              </a:spcBef>
            </a:pPr>
            <a:r>
              <a:rPr lang="en-GB" altLang="en-US" sz="2800" b="1" dirty="0">
                <a:sym typeface="Symbol" panose="05050102010706020507" pitchFamily="18" charset="2"/>
              </a:rPr>
              <a:t>    </a:t>
            </a:r>
            <a:r>
              <a:rPr lang="en-GB" altLang="en-US" sz="2400" b="1" dirty="0">
                <a:solidFill>
                  <a:srgbClr val="FF0000"/>
                </a:solidFill>
                <a:sym typeface="Symbol" panose="05050102010706020507" pitchFamily="18" charset="2"/>
              </a:rPr>
              <a:t>or</a:t>
            </a:r>
            <a:r>
              <a:rPr lang="en-GB" altLang="en-US" sz="2800" b="1" dirty="0">
                <a:sym typeface="Symbol" panose="05050102010706020507" pitchFamily="18" charset="2"/>
              </a:rPr>
              <a:t>   n + </a:t>
            </a:r>
            <a:r>
              <a:rPr lang="en-GB" altLang="en-US" sz="2800" b="1" baseline="30000" dirty="0">
                <a:sym typeface="Symbol" panose="05050102010706020507" pitchFamily="18" charset="2"/>
              </a:rPr>
              <a:t>+</a:t>
            </a:r>
          </a:p>
          <a:p>
            <a:pPr>
              <a:spcBef>
                <a:spcPct val="50000"/>
              </a:spcBef>
            </a:pPr>
            <a:r>
              <a:rPr lang="en-GB" altLang="en-US" sz="2800" b="1" dirty="0">
                <a:sym typeface="Symbol" panose="05050102010706020507" pitchFamily="18" charset="2"/>
              </a:rPr>
              <a:t>Fe</a:t>
            </a:r>
            <a:r>
              <a:rPr lang="en-GB" altLang="en-US" sz="2800" b="1" baseline="30000" dirty="0">
                <a:sym typeface="Symbol" panose="05050102010706020507" pitchFamily="18" charset="2"/>
              </a:rPr>
              <a:t>56 </a:t>
            </a:r>
            <a:r>
              <a:rPr lang="en-GB" altLang="en-US" sz="2800" b="1" dirty="0">
                <a:sym typeface="Symbol" panose="05050102010706020507" pitchFamily="18" charset="2"/>
              </a:rPr>
              <a:t>+ </a:t>
            </a:r>
            <a:r>
              <a:rPr lang="el-GR" altLang="en-US" sz="2800" b="1" dirty="0">
                <a:latin typeface="Times New Roman" panose="02020603050405020304" pitchFamily="18" charset="0"/>
                <a:cs typeface="Times New Roman" panose="02020603050405020304" pitchFamily="18" charset="0"/>
                <a:sym typeface="Symbol" panose="05050102010706020507" pitchFamily="18" charset="2"/>
              </a:rPr>
              <a:t>γ</a:t>
            </a:r>
            <a:r>
              <a:rPr lang="en-GB" altLang="en-US" sz="2800" b="1" baseline="-25000" dirty="0">
                <a:latin typeface="Times New Roman" panose="02020603050405020304" pitchFamily="18" charset="0"/>
                <a:cs typeface="Times New Roman" panose="02020603050405020304" pitchFamily="18" charset="0"/>
                <a:sym typeface="Symbol" panose="05050102010706020507" pitchFamily="18" charset="2"/>
              </a:rPr>
              <a:t>2.7 K, IR </a:t>
            </a:r>
            <a:r>
              <a:rPr lang="en-GB" altLang="en-US" sz="2800" b="1" dirty="0">
                <a:sym typeface="Symbol" panose="05050102010706020507" pitchFamily="18" charset="2"/>
              </a:rPr>
              <a:t></a:t>
            </a:r>
            <a:r>
              <a:rPr lang="en-GB" altLang="en-US" b="1" dirty="0">
                <a:sym typeface="Symbol" panose="05050102010706020507" pitchFamily="18" charset="2"/>
              </a:rPr>
              <a:t> </a:t>
            </a:r>
            <a:r>
              <a:rPr lang="en-GB" altLang="en-US" sz="2800" b="1" dirty="0">
                <a:sym typeface="Symbol" panose="05050102010706020507" pitchFamily="18" charset="2"/>
              </a:rPr>
              <a:t>Fe</a:t>
            </a:r>
            <a:r>
              <a:rPr lang="en-GB" altLang="en-US" sz="2800" b="1" baseline="30000" dirty="0">
                <a:sym typeface="Symbol" panose="05050102010706020507" pitchFamily="18" charset="2"/>
              </a:rPr>
              <a:t>55 </a:t>
            </a:r>
            <a:r>
              <a:rPr lang="en-GB" altLang="en-US" sz="2800" b="1" dirty="0">
                <a:sym typeface="Symbol" panose="05050102010706020507" pitchFamily="18" charset="2"/>
              </a:rPr>
              <a:t>+ n</a:t>
            </a:r>
          </a:p>
          <a:p>
            <a:pPr>
              <a:spcBef>
                <a:spcPct val="50000"/>
              </a:spcBef>
            </a:pPr>
            <a:endParaRPr lang="en-GB" altLang="en-US" b="1" dirty="0">
              <a:sym typeface="Symbol" panose="05050102010706020507" pitchFamily="18" charset="2"/>
            </a:endParaRPr>
          </a:p>
          <a:p>
            <a:pPr>
              <a:spcBef>
                <a:spcPct val="50000"/>
              </a:spcBef>
            </a:pPr>
            <a:r>
              <a:rPr lang="en-GB" altLang="en-US" sz="2800" b="1" baseline="30000" dirty="0">
                <a:sym typeface="Symbol" panose="05050102010706020507" pitchFamily="18" charset="2"/>
              </a:rPr>
              <a:t>Greisen and Zatsepin and Kuzmin (1966): </a:t>
            </a:r>
            <a:r>
              <a:rPr lang="en-GB" altLang="en-US" sz="2800" b="1" baseline="30000" dirty="0">
                <a:solidFill>
                  <a:srgbClr val="FF0000"/>
                </a:solidFill>
                <a:sym typeface="Symbol" panose="05050102010706020507" pitchFamily="18" charset="2"/>
              </a:rPr>
              <a:t>GZK effect</a:t>
            </a:r>
            <a:endParaRPr lang="en-GB" altLang="en-US" sz="2800" b="1" dirty="0">
              <a:solidFill>
                <a:srgbClr val="FF0000"/>
              </a:solidFill>
              <a:sym typeface="Symbol" panose="05050102010706020507" pitchFamily="18" charset="2"/>
            </a:endParaRPr>
          </a:p>
        </p:txBody>
      </p:sp>
      <p:sp>
        <p:nvSpPr>
          <p:cNvPr id="2" name="TextBox 1">
            <a:extLst>
              <a:ext uri="{FF2B5EF4-FFF2-40B4-BE49-F238E27FC236}">
                <a16:creationId xmlns:a16="http://schemas.microsoft.com/office/drawing/2014/main" id="{3427F08F-A60B-8546-4845-F8F284151579}"/>
              </a:ext>
            </a:extLst>
          </p:cNvPr>
          <p:cNvSpPr txBox="1"/>
          <p:nvPr/>
        </p:nvSpPr>
        <p:spPr>
          <a:xfrm>
            <a:off x="407368" y="3674055"/>
            <a:ext cx="11079123" cy="3170099"/>
          </a:xfrm>
          <a:prstGeom prst="rect">
            <a:avLst/>
          </a:prstGeom>
          <a:solidFill>
            <a:srgbClr val="FFFF99"/>
          </a:solidFill>
        </p:spPr>
        <p:txBody>
          <a:bodyPr wrap="none" rtlCol="0">
            <a:spAutoFit/>
          </a:bodyPr>
          <a:lstStyle/>
          <a:p>
            <a:r>
              <a:rPr lang="en-GB" sz="2000" b="1" dirty="0">
                <a:solidFill>
                  <a:srgbClr val="FF0000"/>
                </a:solidFill>
              </a:rPr>
              <a:t>Cosmic rays of energy above 10</a:t>
            </a:r>
            <a:r>
              <a:rPr lang="en-GB" sz="2000" b="1" baseline="30000" dirty="0">
                <a:solidFill>
                  <a:srgbClr val="FF0000"/>
                </a:solidFill>
              </a:rPr>
              <a:t>20</a:t>
            </a:r>
            <a:r>
              <a:rPr lang="en-GB" sz="2000" b="1" dirty="0">
                <a:solidFill>
                  <a:srgbClr val="FF0000"/>
                </a:solidFill>
              </a:rPr>
              <a:t> eV expected to be very rare – but no local sources evident</a:t>
            </a:r>
          </a:p>
          <a:p>
            <a:endParaRPr lang="en-GB" b="1" dirty="0"/>
          </a:p>
          <a:p>
            <a:r>
              <a:rPr lang="en-GB" b="1" dirty="0"/>
              <a:t>1993: HiRes (Utah) group reported event of 3 x 10</a:t>
            </a:r>
            <a:r>
              <a:rPr lang="en-GB" b="1" baseline="30000" dirty="0"/>
              <a:t>20</a:t>
            </a:r>
            <a:r>
              <a:rPr lang="en-GB" b="1" dirty="0"/>
              <a:t> eV and AGASA (Japan) claimed several trans-GZK events</a:t>
            </a:r>
          </a:p>
          <a:p>
            <a:endParaRPr lang="en-GB" b="1" dirty="0"/>
          </a:p>
          <a:p>
            <a:r>
              <a:rPr lang="en-GB" b="1" dirty="0"/>
              <a:t>Exotic explanations:</a:t>
            </a:r>
          </a:p>
          <a:p>
            <a:r>
              <a:rPr lang="en-GB" b="1" dirty="0"/>
              <a:t>  	1998: Coleman and Glashow: Lorenz invariance breakdown</a:t>
            </a:r>
          </a:p>
          <a:p>
            <a:endParaRPr lang="en-GB" b="1" dirty="0"/>
          </a:p>
          <a:p>
            <a:r>
              <a:rPr lang="en-GB" b="1" dirty="0"/>
              <a:t>  	1999: Berezinsky: Ultrahigh Energy Cosmic Rays from cosmological relics</a:t>
            </a:r>
          </a:p>
          <a:p>
            <a:endParaRPr lang="en-GB" b="1" dirty="0"/>
          </a:p>
          <a:p>
            <a:r>
              <a:rPr lang="en-GB" b="1" dirty="0"/>
              <a:t>  	1999: Kuzmin and Tkachev: Ultrahigh energy cosmic rays and inflation relics</a:t>
            </a:r>
          </a:p>
          <a:p>
            <a:endParaRPr lang="en-GB" dirty="0"/>
          </a:p>
        </p:txBody>
      </p:sp>
      <p:sp>
        <p:nvSpPr>
          <p:cNvPr id="4" name="TextBox 3">
            <a:extLst>
              <a:ext uri="{FF2B5EF4-FFF2-40B4-BE49-F238E27FC236}">
                <a16:creationId xmlns:a16="http://schemas.microsoft.com/office/drawing/2014/main" id="{931735F5-3CDF-6284-B61D-57ED9C01D7F7}"/>
              </a:ext>
            </a:extLst>
          </p:cNvPr>
          <p:cNvSpPr txBox="1"/>
          <p:nvPr/>
        </p:nvSpPr>
        <p:spPr>
          <a:xfrm>
            <a:off x="191344" y="836712"/>
            <a:ext cx="2927404" cy="1569660"/>
          </a:xfrm>
          <a:prstGeom prst="rect">
            <a:avLst/>
          </a:prstGeom>
          <a:solidFill>
            <a:srgbClr val="FFFF99"/>
          </a:solidFill>
        </p:spPr>
        <p:txBody>
          <a:bodyPr wrap="none" rtlCol="0">
            <a:spAutoFit/>
          </a:bodyPr>
          <a:lstStyle/>
          <a:p>
            <a:r>
              <a:rPr lang="en-GB" sz="2400" b="1" dirty="0"/>
              <a:t>A prediction:</a:t>
            </a:r>
          </a:p>
          <a:p>
            <a:endParaRPr lang="en-GB" sz="2400" b="1" dirty="0"/>
          </a:p>
          <a:p>
            <a:r>
              <a:rPr lang="en-GB" sz="2400" b="1" dirty="0"/>
              <a:t>Does the cosmic ray</a:t>
            </a:r>
          </a:p>
          <a:p>
            <a:r>
              <a:rPr lang="en-GB" sz="2400" b="1" dirty="0"/>
              <a:t>spectrum terminate?</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4653FBF-6167-B9F7-8039-BD27E859652A}"/>
              </a:ext>
            </a:extLst>
          </p:cNvPr>
          <p:cNvSpPr>
            <a:spLocks noGrp="1"/>
          </p:cNvSpPr>
          <p:nvPr>
            <p:ph type="sldNum" sz="quarter" idx="12"/>
          </p:nvPr>
        </p:nvSpPr>
        <p:spPr/>
        <p:txBody>
          <a:bodyPr/>
          <a:lstStyle/>
          <a:p>
            <a:fld id="{36FCB886-1702-40C8-9594-E0FD08228123}" type="slidenum">
              <a:rPr lang="en-GB" smtClean="0"/>
              <a:t>13</a:t>
            </a:fld>
            <a:endParaRPr lang="en-GB"/>
          </a:p>
        </p:txBody>
      </p:sp>
      <p:sp>
        <p:nvSpPr>
          <p:cNvPr id="3" name="TextBox 2">
            <a:extLst>
              <a:ext uri="{FF2B5EF4-FFF2-40B4-BE49-F238E27FC236}">
                <a16:creationId xmlns:a16="http://schemas.microsoft.com/office/drawing/2014/main" id="{89561F48-A261-0818-805F-2A3ACC6684F7}"/>
              </a:ext>
            </a:extLst>
          </p:cNvPr>
          <p:cNvSpPr txBox="1"/>
          <p:nvPr/>
        </p:nvSpPr>
        <p:spPr>
          <a:xfrm>
            <a:off x="263352" y="44624"/>
            <a:ext cx="5832648" cy="3785652"/>
          </a:xfrm>
          <a:prstGeom prst="rect">
            <a:avLst/>
          </a:prstGeom>
          <a:solidFill>
            <a:srgbClr val="FFFF66"/>
          </a:solidFill>
        </p:spPr>
        <p:txBody>
          <a:bodyPr wrap="square" rtlCol="0">
            <a:spAutoFit/>
          </a:bodyPr>
          <a:lstStyle/>
          <a:p>
            <a:pPr marL="285750" indent="-285750">
              <a:buFont typeface="Arial" panose="020B0604020202020204" pitchFamily="34" charset="0"/>
              <a:buChar char="•"/>
            </a:pPr>
            <a:r>
              <a:rPr lang="en-GB" b="1" dirty="0"/>
              <a:t>1995: Six-month Design Workshop held at Fermi Lab, hosted by John Peoples</a:t>
            </a:r>
          </a:p>
          <a:p>
            <a:r>
              <a:rPr lang="en-GB" b="1" dirty="0"/>
              <a:t> </a:t>
            </a:r>
          </a:p>
          <a:p>
            <a:pPr marL="285750" indent="-285750">
              <a:buFont typeface="Arial" panose="020B0604020202020204" pitchFamily="34" charset="0"/>
              <a:buChar char="•"/>
            </a:pPr>
            <a:r>
              <a:rPr lang="en-GB" b="1" dirty="0"/>
              <a:t>Cronin extracted $100k from Director of UNESCO</a:t>
            </a:r>
          </a:p>
          <a:p>
            <a:endParaRPr lang="en-GB" b="1" dirty="0"/>
          </a:p>
          <a:p>
            <a:pPr marL="285750" indent="-285750">
              <a:buFont typeface="Arial" panose="020B0604020202020204" pitchFamily="34" charset="0"/>
              <a:buChar char="•"/>
            </a:pPr>
            <a:r>
              <a:rPr lang="en-GB" b="1" dirty="0"/>
              <a:t>Many avenues explored:  </a:t>
            </a:r>
            <a:r>
              <a:rPr lang="en-GB" sz="2400" b="1" dirty="0">
                <a:solidFill>
                  <a:srgbClr val="FF0000"/>
                </a:solidFill>
              </a:rPr>
              <a:t>3000 km</a:t>
            </a:r>
            <a:r>
              <a:rPr lang="en-GB" sz="2400" b="1" baseline="30000" dirty="0">
                <a:solidFill>
                  <a:srgbClr val="FF0000"/>
                </a:solidFill>
              </a:rPr>
              <a:t>2</a:t>
            </a:r>
            <a:r>
              <a:rPr lang="en-GB" sz="2400" b="1" dirty="0">
                <a:solidFill>
                  <a:srgbClr val="FF0000"/>
                </a:solidFill>
              </a:rPr>
              <a:t>, N and S</a:t>
            </a:r>
          </a:p>
          <a:p>
            <a:endParaRPr lang="en-GB" b="1" dirty="0"/>
          </a:p>
          <a:p>
            <a:pPr marL="285750" indent="-285750">
              <a:buFont typeface="Arial" panose="020B0604020202020204" pitchFamily="34" charset="0"/>
              <a:buChar char="•"/>
            </a:pPr>
            <a:r>
              <a:rPr lang="en-GB" b="1" dirty="0"/>
              <a:t>Hybrid design: water-Cherenkov and fluorescence detectors</a:t>
            </a:r>
          </a:p>
          <a:p>
            <a:endParaRPr lang="en-GB" b="1" dirty="0"/>
          </a:p>
          <a:p>
            <a:pPr marL="285750" indent="-285750">
              <a:buFont typeface="Arial" panose="020B0604020202020204" pitchFamily="34" charset="0"/>
              <a:buChar char="•"/>
            </a:pPr>
            <a:r>
              <a:rPr lang="en-GB" b="1" dirty="0"/>
              <a:t>Cherenkov detectors give large zenith angle range</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b="1" dirty="0"/>
              <a:t>Cost per site ~$50M</a:t>
            </a:r>
          </a:p>
        </p:txBody>
      </p:sp>
      <p:pic>
        <p:nvPicPr>
          <p:cNvPr id="4" name="Picture 3">
            <a:extLst>
              <a:ext uri="{FF2B5EF4-FFF2-40B4-BE49-F238E27FC236}">
                <a16:creationId xmlns:a16="http://schemas.microsoft.com/office/drawing/2014/main" id="{5BB5D05E-68FC-7BF2-7E1B-85446542E517}"/>
              </a:ext>
            </a:extLst>
          </p:cNvPr>
          <p:cNvPicPr>
            <a:picLocks noChangeAspect="1"/>
          </p:cNvPicPr>
          <p:nvPr/>
        </p:nvPicPr>
        <p:blipFill>
          <a:blip r:embed="rId2"/>
          <a:stretch>
            <a:fillRect/>
          </a:stretch>
        </p:blipFill>
        <p:spPr>
          <a:xfrm>
            <a:off x="6023992" y="-99392"/>
            <a:ext cx="5832648" cy="5328592"/>
          </a:xfrm>
          <a:prstGeom prst="rect">
            <a:avLst/>
          </a:prstGeom>
        </p:spPr>
      </p:pic>
      <p:pic>
        <p:nvPicPr>
          <p:cNvPr id="5" name="Picture 2050" descr="tankopen">
            <a:extLst>
              <a:ext uri="{FF2B5EF4-FFF2-40B4-BE49-F238E27FC236}">
                <a16:creationId xmlns:a16="http://schemas.microsoft.com/office/drawing/2014/main" id="{2F4ABE4B-57BD-F271-E6A5-605442B0E2D6}"/>
              </a:ext>
            </a:extLst>
          </p:cNvPr>
          <p:cNvPicPr>
            <a:picLocks noChangeAspect="1" noChangeArrowheads="1"/>
          </p:cNvPicPr>
          <p:nvPr/>
        </p:nvPicPr>
        <p:blipFill>
          <a:blip r:embed="rId3"/>
          <a:srcRect/>
          <a:stretch>
            <a:fillRect/>
          </a:stretch>
        </p:blipFill>
        <p:spPr bwMode="auto">
          <a:xfrm>
            <a:off x="479376" y="3778178"/>
            <a:ext cx="5264552" cy="3395238"/>
          </a:xfrm>
          <a:prstGeom prst="rect">
            <a:avLst/>
          </a:prstGeom>
          <a:noFill/>
        </p:spPr>
      </p:pic>
      <p:sp>
        <p:nvSpPr>
          <p:cNvPr id="6" name="TextBox 5">
            <a:extLst>
              <a:ext uri="{FF2B5EF4-FFF2-40B4-BE49-F238E27FC236}">
                <a16:creationId xmlns:a16="http://schemas.microsoft.com/office/drawing/2014/main" id="{09AC2973-A275-6A66-B3A8-779F094ED3D0}"/>
              </a:ext>
            </a:extLst>
          </p:cNvPr>
          <p:cNvSpPr txBox="1"/>
          <p:nvPr/>
        </p:nvSpPr>
        <p:spPr>
          <a:xfrm>
            <a:off x="551385" y="3779748"/>
            <a:ext cx="4989892" cy="369332"/>
          </a:xfrm>
          <a:prstGeom prst="rect">
            <a:avLst/>
          </a:prstGeom>
          <a:solidFill>
            <a:srgbClr val="FFFF66"/>
          </a:solidFill>
        </p:spPr>
        <p:txBody>
          <a:bodyPr wrap="none" rtlCol="0">
            <a:spAutoFit/>
          </a:bodyPr>
          <a:lstStyle/>
          <a:p>
            <a:r>
              <a:rPr lang="en-GB" b="1" dirty="0"/>
              <a:t>Water still clear after 25 years – Existence proof!</a:t>
            </a:r>
          </a:p>
        </p:txBody>
      </p:sp>
      <p:pic>
        <p:nvPicPr>
          <p:cNvPr id="7" name="Picture 6">
            <a:extLst>
              <a:ext uri="{FF2B5EF4-FFF2-40B4-BE49-F238E27FC236}">
                <a16:creationId xmlns:a16="http://schemas.microsoft.com/office/drawing/2014/main" id="{7EFBC53C-C135-F93A-80BD-F2754102A078}"/>
              </a:ext>
            </a:extLst>
          </p:cNvPr>
          <p:cNvPicPr>
            <a:picLocks noChangeAspect="1"/>
          </p:cNvPicPr>
          <p:nvPr/>
        </p:nvPicPr>
        <p:blipFill>
          <a:blip r:embed="rId4"/>
          <a:stretch>
            <a:fillRect/>
          </a:stretch>
        </p:blipFill>
        <p:spPr>
          <a:xfrm>
            <a:off x="6528047" y="4365104"/>
            <a:ext cx="4832743" cy="2520285"/>
          </a:xfrm>
          <a:prstGeom prst="rect">
            <a:avLst/>
          </a:prstGeom>
        </p:spPr>
      </p:pic>
      <p:pic>
        <p:nvPicPr>
          <p:cNvPr id="8" name="Picture 7" descr="array3">
            <a:extLst>
              <a:ext uri="{FF2B5EF4-FFF2-40B4-BE49-F238E27FC236}">
                <a16:creationId xmlns:a16="http://schemas.microsoft.com/office/drawing/2014/main" id="{10129833-3415-48FC-3BB1-45E686D78B05}"/>
              </a:ext>
            </a:extLst>
          </p:cNvPr>
          <p:cNvPicPr>
            <a:picLocks noChangeAspect="1" noChangeArrowheads="1"/>
          </p:cNvPicPr>
          <p:nvPr/>
        </p:nvPicPr>
        <p:blipFill>
          <a:blip r:embed="rId5"/>
          <a:srcRect/>
          <a:stretch>
            <a:fillRect/>
          </a:stretch>
        </p:blipFill>
        <p:spPr bwMode="auto">
          <a:xfrm>
            <a:off x="6016026" y="184155"/>
            <a:ext cx="5480574" cy="6172200"/>
          </a:xfrm>
          <a:prstGeom prst="rect">
            <a:avLst/>
          </a:prstGeom>
          <a:noFill/>
          <a:ln w="28575">
            <a:noFill/>
            <a:miter lim="800000"/>
            <a:headEnd/>
            <a:tailEnd/>
          </a:ln>
        </p:spPr>
      </p:pic>
    </p:spTree>
    <p:extLst>
      <p:ext uri="{BB962C8B-B14F-4D97-AF65-F5344CB8AC3E}">
        <p14:creationId xmlns:p14="http://schemas.microsoft.com/office/powerpoint/2010/main" val="10811352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7AF9C07-09EA-7C0A-5CC6-0E45EE55CFBE}"/>
              </a:ext>
            </a:extLst>
          </p:cNvPr>
          <p:cNvSpPr>
            <a:spLocks noGrp="1"/>
          </p:cNvSpPr>
          <p:nvPr>
            <p:ph type="sldNum" sz="quarter" idx="12"/>
          </p:nvPr>
        </p:nvSpPr>
        <p:spPr/>
        <p:txBody>
          <a:bodyPr/>
          <a:lstStyle/>
          <a:p>
            <a:fld id="{36FCB886-1702-40C8-9594-E0FD08228123}" type="slidenum">
              <a:rPr lang="en-GB" smtClean="0"/>
              <a:t>14</a:t>
            </a:fld>
            <a:endParaRPr lang="en-GB"/>
          </a:p>
        </p:txBody>
      </p:sp>
      <p:pic>
        <p:nvPicPr>
          <p:cNvPr id="4" name="Picture 3">
            <a:extLst>
              <a:ext uri="{FF2B5EF4-FFF2-40B4-BE49-F238E27FC236}">
                <a16:creationId xmlns:a16="http://schemas.microsoft.com/office/drawing/2014/main" id="{07CBA298-5C9D-C22E-96AA-BFB7A9B72A23}"/>
              </a:ext>
            </a:extLst>
          </p:cNvPr>
          <p:cNvPicPr>
            <a:picLocks noChangeAspect="1"/>
          </p:cNvPicPr>
          <p:nvPr/>
        </p:nvPicPr>
        <p:blipFill>
          <a:blip r:embed="rId2"/>
          <a:stretch>
            <a:fillRect/>
          </a:stretch>
        </p:blipFill>
        <p:spPr>
          <a:xfrm>
            <a:off x="1811344" y="3685086"/>
            <a:ext cx="8101079" cy="3416321"/>
          </a:xfrm>
          <a:prstGeom prst="rect">
            <a:avLst/>
          </a:prstGeom>
        </p:spPr>
      </p:pic>
      <p:sp>
        <p:nvSpPr>
          <p:cNvPr id="8" name="TextBox 7">
            <a:extLst>
              <a:ext uri="{FF2B5EF4-FFF2-40B4-BE49-F238E27FC236}">
                <a16:creationId xmlns:a16="http://schemas.microsoft.com/office/drawing/2014/main" id="{775EF7A3-D67B-BDFC-98CB-470CC2079B2D}"/>
              </a:ext>
            </a:extLst>
          </p:cNvPr>
          <p:cNvSpPr txBox="1"/>
          <p:nvPr/>
        </p:nvSpPr>
        <p:spPr>
          <a:xfrm>
            <a:off x="1055440" y="44624"/>
            <a:ext cx="10994485" cy="3477875"/>
          </a:xfrm>
          <a:prstGeom prst="rect">
            <a:avLst/>
          </a:prstGeom>
          <a:solidFill>
            <a:srgbClr val="FFFF99"/>
          </a:solidFill>
        </p:spPr>
        <p:txBody>
          <a:bodyPr wrap="none" rtlCol="0">
            <a:spAutoFit/>
          </a:bodyPr>
          <a:lstStyle/>
          <a:p>
            <a:pPr marL="342900" indent="-342900">
              <a:buFont typeface="Arial" panose="020B0604020202020204" pitchFamily="34" charset="0"/>
              <a:buChar char="•"/>
            </a:pPr>
            <a:r>
              <a:rPr lang="en-GB" sz="2000" b="1" dirty="0"/>
              <a:t>The fluorescence technique is very challenging</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r>
              <a:rPr lang="en-GB" sz="2000" b="1" dirty="0"/>
              <a:t>Limited duty cycle: less that 10%</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r>
              <a:rPr lang="en-GB" sz="2000" b="1" dirty="0"/>
              <a:t>Intensive atmospheric monitoring needed – aerosol problems, mirror cleaning – very hard work</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r>
              <a:rPr lang="en-GB" sz="2000" b="1" dirty="0"/>
              <a:t>Difficult to study small scale anisotropies</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r>
              <a:rPr lang="en-GB" sz="2000" b="1" dirty="0"/>
              <a:t>Only Utah group had used it seriously</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r>
              <a:rPr lang="en-GB" sz="2000" b="1" dirty="0"/>
              <a:t>Much tougher to get science out than expected – but hybrid approach very advantageous</a:t>
            </a:r>
          </a:p>
        </p:txBody>
      </p:sp>
    </p:spTree>
    <p:extLst>
      <p:ext uri="{BB962C8B-B14F-4D97-AF65-F5344CB8AC3E}">
        <p14:creationId xmlns:p14="http://schemas.microsoft.com/office/powerpoint/2010/main" val="13062649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F28147-9441-3A61-716D-45EF64838BE2}"/>
              </a:ext>
            </a:extLst>
          </p:cNvPr>
          <p:cNvSpPr>
            <a:spLocks noGrp="1"/>
          </p:cNvSpPr>
          <p:nvPr>
            <p:ph type="sldNum" sz="quarter" idx="12"/>
          </p:nvPr>
        </p:nvSpPr>
        <p:spPr/>
        <p:txBody>
          <a:bodyPr/>
          <a:lstStyle/>
          <a:p>
            <a:fld id="{36FCB886-1702-40C8-9594-E0FD08228123}" type="slidenum">
              <a:rPr lang="en-GB" smtClean="0"/>
              <a:t>15</a:t>
            </a:fld>
            <a:endParaRPr lang="en-GB"/>
          </a:p>
        </p:txBody>
      </p:sp>
      <p:pic>
        <p:nvPicPr>
          <p:cNvPr id="4" name="Picture 3">
            <a:extLst>
              <a:ext uri="{FF2B5EF4-FFF2-40B4-BE49-F238E27FC236}">
                <a16:creationId xmlns:a16="http://schemas.microsoft.com/office/drawing/2014/main" id="{954CBC5D-0C2C-EE71-4BA6-60BB64952D7A}"/>
              </a:ext>
            </a:extLst>
          </p:cNvPr>
          <p:cNvPicPr>
            <a:picLocks noChangeAspect="1"/>
          </p:cNvPicPr>
          <p:nvPr/>
        </p:nvPicPr>
        <p:blipFill>
          <a:blip r:embed="rId2"/>
          <a:stretch>
            <a:fillRect/>
          </a:stretch>
        </p:blipFill>
        <p:spPr>
          <a:xfrm>
            <a:off x="6153124" y="125702"/>
            <a:ext cx="4911428" cy="6615666"/>
          </a:xfrm>
          <a:prstGeom prst="rect">
            <a:avLst/>
          </a:prstGeom>
        </p:spPr>
      </p:pic>
      <p:sp>
        <p:nvSpPr>
          <p:cNvPr id="5" name="TextBox 4">
            <a:extLst>
              <a:ext uri="{FF2B5EF4-FFF2-40B4-BE49-F238E27FC236}">
                <a16:creationId xmlns:a16="http://schemas.microsoft.com/office/drawing/2014/main" id="{0830FA44-8270-60C8-0E8B-6CC7FADE8EF7}"/>
              </a:ext>
            </a:extLst>
          </p:cNvPr>
          <p:cNvSpPr txBox="1"/>
          <p:nvPr/>
        </p:nvSpPr>
        <p:spPr>
          <a:xfrm>
            <a:off x="119336" y="-27384"/>
            <a:ext cx="5157181" cy="6924973"/>
          </a:xfrm>
          <a:prstGeom prst="rect">
            <a:avLst/>
          </a:prstGeom>
          <a:solidFill>
            <a:srgbClr val="FFFF99"/>
          </a:solidFill>
        </p:spPr>
        <p:txBody>
          <a:bodyPr wrap="none" rtlCol="0">
            <a:spAutoFit/>
          </a:bodyPr>
          <a:lstStyle/>
          <a:p>
            <a:r>
              <a:rPr lang="en-GB" sz="2400" b="1" dirty="0">
                <a:solidFill>
                  <a:srgbClr val="FF0000"/>
                </a:solidFill>
              </a:rPr>
              <a:t>Where to build it?  </a:t>
            </a:r>
          </a:p>
          <a:p>
            <a:r>
              <a:rPr lang="en-GB" sz="2400" b="1" dirty="0">
                <a:solidFill>
                  <a:srgbClr val="FF0000"/>
                </a:solidFill>
              </a:rPr>
              <a:t>    Site searches undertaken in 1994/5</a:t>
            </a:r>
          </a:p>
          <a:p>
            <a:endParaRPr lang="en-GB" b="1" dirty="0"/>
          </a:p>
          <a:p>
            <a:r>
              <a:rPr lang="en-GB" b="1" dirty="0"/>
              <a:t>Requirements:</a:t>
            </a:r>
          </a:p>
          <a:p>
            <a:endParaRPr lang="en-GB" b="1" dirty="0"/>
          </a:p>
          <a:p>
            <a:pPr marL="285750" indent="-285750">
              <a:buFont typeface="Wingdings" panose="05000000000000000000" pitchFamily="2" charset="2"/>
              <a:buChar char="§"/>
            </a:pPr>
            <a:r>
              <a:rPr lang="en-GB" b="1" dirty="0"/>
              <a:t>Latitude between 30⁰ and 40⁰ , North and South</a:t>
            </a:r>
          </a:p>
          <a:p>
            <a:endParaRPr lang="en-GB" b="1" dirty="0"/>
          </a:p>
          <a:p>
            <a:pPr marL="285750" indent="-285750">
              <a:buFont typeface="Arial" panose="020B0604020202020204" pitchFamily="34" charset="0"/>
              <a:buChar char="•"/>
            </a:pPr>
            <a:r>
              <a:rPr lang="en-GB" b="1" dirty="0"/>
              <a:t>400 – 1500 m above sea-level</a:t>
            </a:r>
          </a:p>
          <a:p>
            <a:endParaRPr lang="en-GB" b="1" dirty="0"/>
          </a:p>
          <a:p>
            <a:pPr marL="285750" indent="-285750">
              <a:buFont typeface="Arial" panose="020B0604020202020204" pitchFamily="34" charset="0"/>
              <a:buChar char="•"/>
            </a:pPr>
            <a:r>
              <a:rPr lang="en-GB" b="1" dirty="0"/>
              <a:t>Clear skies</a:t>
            </a:r>
          </a:p>
          <a:p>
            <a:endParaRPr lang="en-GB" b="1" dirty="0"/>
          </a:p>
          <a:p>
            <a:pPr marL="285750" indent="-285750">
              <a:buFont typeface="Arial" panose="020B0604020202020204" pitchFamily="34" charset="0"/>
              <a:buChar char="•"/>
            </a:pPr>
            <a:r>
              <a:rPr lang="en-GB" b="1" dirty="0"/>
              <a:t>Suitable infra-structure</a:t>
            </a:r>
          </a:p>
          <a:p>
            <a:endParaRPr lang="en-GB" b="1" dirty="0"/>
          </a:p>
          <a:p>
            <a:pPr marL="285750" indent="-285750">
              <a:buFont typeface="Arial" panose="020B0604020202020204" pitchFamily="34" charset="0"/>
              <a:buChar char="•"/>
            </a:pPr>
            <a:r>
              <a:rPr lang="en-GB" b="1" dirty="0"/>
              <a:t>Flat</a:t>
            </a:r>
          </a:p>
          <a:p>
            <a:endParaRPr lang="en-GB" b="1" dirty="0"/>
          </a:p>
          <a:p>
            <a:r>
              <a:rPr lang="en-GB" b="1" dirty="0">
                <a:solidFill>
                  <a:srgbClr val="FF0000"/>
                </a:solidFill>
              </a:rPr>
              <a:t>In Southern Hemisphere, the possibilities were:</a:t>
            </a:r>
          </a:p>
          <a:p>
            <a:r>
              <a:rPr lang="en-GB" b="1" dirty="0">
                <a:solidFill>
                  <a:srgbClr val="FF0000"/>
                </a:solidFill>
              </a:rPr>
              <a:t>	Australia</a:t>
            </a:r>
          </a:p>
          <a:p>
            <a:r>
              <a:rPr lang="en-GB" b="1" dirty="0">
                <a:solidFill>
                  <a:srgbClr val="FF0000"/>
                </a:solidFill>
              </a:rPr>
              <a:t>	South Africa</a:t>
            </a:r>
          </a:p>
          <a:p>
            <a:r>
              <a:rPr lang="en-GB" b="1" dirty="0">
                <a:solidFill>
                  <a:srgbClr val="FF0000"/>
                </a:solidFill>
              </a:rPr>
              <a:t>	Argentina</a:t>
            </a:r>
          </a:p>
          <a:p>
            <a:endParaRPr lang="en-GB" b="1" dirty="0"/>
          </a:p>
          <a:p>
            <a:pPr algn="ctr"/>
            <a:r>
              <a:rPr lang="en-GB" b="1" dirty="0"/>
              <a:t>Argentina chosen: President Menem promised </a:t>
            </a:r>
          </a:p>
          <a:p>
            <a:pPr algn="ctr"/>
            <a:r>
              <a:rPr lang="en-GB" b="1" dirty="0"/>
              <a:t>11 M pesos at time when $1 = 1 </a:t>
            </a:r>
            <a:r>
              <a:rPr lang="en-GB" b="1" dirty="0" err="1"/>
              <a:t>Ar</a:t>
            </a:r>
            <a:r>
              <a:rPr lang="en-GB" b="1" dirty="0"/>
              <a:t> Peso</a:t>
            </a:r>
          </a:p>
          <a:p>
            <a:endParaRPr lang="en-GB" b="1" dirty="0"/>
          </a:p>
          <a:p>
            <a:r>
              <a:rPr lang="en-GB" b="1" dirty="0"/>
              <a:t>                    Devaluation of 4:1 in 2002</a:t>
            </a:r>
          </a:p>
        </p:txBody>
      </p:sp>
      <p:sp>
        <p:nvSpPr>
          <p:cNvPr id="7" name="TextBox 6">
            <a:extLst>
              <a:ext uri="{FF2B5EF4-FFF2-40B4-BE49-F238E27FC236}">
                <a16:creationId xmlns:a16="http://schemas.microsoft.com/office/drawing/2014/main" id="{22B733C2-615A-25D2-3C1C-3990B661CFA2}"/>
              </a:ext>
            </a:extLst>
          </p:cNvPr>
          <p:cNvSpPr txBox="1"/>
          <p:nvPr/>
        </p:nvSpPr>
        <p:spPr>
          <a:xfrm>
            <a:off x="10433869" y="188640"/>
            <a:ext cx="846707" cy="215444"/>
          </a:xfrm>
          <a:prstGeom prst="rect">
            <a:avLst/>
          </a:prstGeom>
          <a:noFill/>
        </p:spPr>
        <p:txBody>
          <a:bodyPr wrap="none" rtlCol="0">
            <a:spAutoFit/>
          </a:bodyPr>
          <a:lstStyle/>
          <a:p>
            <a:r>
              <a:rPr lang="en-GB" sz="800" dirty="0"/>
              <a:t>November 1995</a:t>
            </a:r>
          </a:p>
        </p:txBody>
      </p:sp>
      <p:sp>
        <p:nvSpPr>
          <p:cNvPr id="3" name="Oval 2">
            <a:extLst>
              <a:ext uri="{FF2B5EF4-FFF2-40B4-BE49-F238E27FC236}">
                <a16:creationId xmlns:a16="http://schemas.microsoft.com/office/drawing/2014/main" id="{F077A8F9-DB44-B213-0BBC-A72A6DD66130}"/>
              </a:ext>
            </a:extLst>
          </p:cNvPr>
          <p:cNvSpPr/>
          <p:nvPr/>
        </p:nvSpPr>
        <p:spPr>
          <a:xfrm>
            <a:off x="5663952" y="5013176"/>
            <a:ext cx="2463156" cy="1152128"/>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9210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EFE60B-CECA-B995-9DF9-BCECBD93BBA7}"/>
              </a:ext>
            </a:extLst>
          </p:cNvPr>
          <p:cNvSpPr>
            <a:spLocks noGrp="1"/>
          </p:cNvSpPr>
          <p:nvPr>
            <p:ph type="sldNum" sz="quarter" idx="12"/>
          </p:nvPr>
        </p:nvSpPr>
        <p:spPr/>
        <p:txBody>
          <a:bodyPr/>
          <a:lstStyle/>
          <a:p>
            <a:fld id="{36FCB886-1702-40C8-9594-E0FD08228123}" type="slidenum">
              <a:rPr lang="en-GB" smtClean="0"/>
              <a:t>16</a:t>
            </a:fld>
            <a:endParaRPr lang="en-GB"/>
          </a:p>
        </p:txBody>
      </p:sp>
      <p:sp>
        <p:nvSpPr>
          <p:cNvPr id="3" name="TextBox 2">
            <a:extLst>
              <a:ext uri="{FF2B5EF4-FFF2-40B4-BE49-F238E27FC236}">
                <a16:creationId xmlns:a16="http://schemas.microsoft.com/office/drawing/2014/main" id="{E9678498-7B63-4A31-18DF-FF080482B647}"/>
              </a:ext>
            </a:extLst>
          </p:cNvPr>
          <p:cNvSpPr txBox="1"/>
          <p:nvPr/>
        </p:nvSpPr>
        <p:spPr>
          <a:xfrm>
            <a:off x="153015" y="460985"/>
            <a:ext cx="6231017" cy="5632311"/>
          </a:xfrm>
          <a:prstGeom prst="rect">
            <a:avLst/>
          </a:prstGeom>
          <a:solidFill>
            <a:srgbClr val="FFFF99"/>
          </a:solidFill>
        </p:spPr>
        <p:txBody>
          <a:bodyPr wrap="square" rtlCol="0">
            <a:spAutoFit/>
          </a:bodyPr>
          <a:lstStyle/>
          <a:p>
            <a:r>
              <a:rPr lang="en-GB" sz="2400" b="1" dirty="0"/>
              <a:t>    How to have plans reviewed?</a:t>
            </a:r>
          </a:p>
          <a:p>
            <a:endParaRPr lang="en-GB" sz="2400" b="1" dirty="0"/>
          </a:p>
          <a:p>
            <a:r>
              <a:rPr lang="en-GB" sz="2400" b="1" dirty="0">
                <a:solidFill>
                  <a:srgbClr val="FF0000"/>
                </a:solidFill>
              </a:rPr>
              <a:t>The Axford Panel: 23 – 24 November 1994</a:t>
            </a:r>
          </a:p>
          <a:p>
            <a:endParaRPr lang="en-GB" sz="2400" b="1" dirty="0"/>
          </a:p>
          <a:p>
            <a:r>
              <a:rPr lang="en-GB" sz="2400" b="1" dirty="0"/>
              <a:t>W I Axford, Max Planck Director, Lindau</a:t>
            </a:r>
          </a:p>
          <a:p>
            <a:endParaRPr lang="en-GB" sz="2400" b="1" dirty="0"/>
          </a:p>
          <a:p>
            <a:r>
              <a:rPr lang="en-GB" sz="2400" b="1" dirty="0"/>
              <a:t>R </a:t>
            </a:r>
            <a:r>
              <a:rPr lang="en-GB" sz="2400" b="1" dirty="0" err="1"/>
              <a:t>Cowsik</a:t>
            </a:r>
            <a:r>
              <a:rPr lang="en-GB" sz="2400" b="1" dirty="0"/>
              <a:t>, Bangalore</a:t>
            </a:r>
          </a:p>
          <a:p>
            <a:endParaRPr lang="en-GB" sz="2400" b="1" dirty="0"/>
          </a:p>
          <a:p>
            <a:r>
              <a:rPr lang="en-GB" sz="2400" b="1" dirty="0"/>
              <a:t>N </a:t>
            </a:r>
            <a:r>
              <a:rPr lang="en-GB" sz="2400" b="1" dirty="0" err="1"/>
              <a:t>Demassieux</a:t>
            </a:r>
            <a:r>
              <a:rPr lang="en-GB" sz="2400" b="1" dirty="0"/>
              <a:t>, Telcom Paris Tech</a:t>
            </a:r>
          </a:p>
          <a:p>
            <a:endParaRPr lang="en-GB" sz="2400" b="1" dirty="0"/>
          </a:p>
          <a:p>
            <a:r>
              <a:rPr lang="en-GB" sz="2400" b="1" dirty="0"/>
              <a:t>R Ekers, Australia</a:t>
            </a:r>
          </a:p>
          <a:p>
            <a:endParaRPr lang="en-GB" sz="2400" b="1" dirty="0"/>
          </a:p>
          <a:p>
            <a:r>
              <a:rPr lang="en-GB" sz="2400" b="1" dirty="0"/>
              <a:t>M T Koshiba, Tokyo</a:t>
            </a:r>
          </a:p>
          <a:p>
            <a:endParaRPr lang="en-GB" sz="2400" b="1" dirty="0"/>
          </a:p>
          <a:p>
            <a:r>
              <a:rPr lang="en-GB" sz="2400" b="1" dirty="0"/>
              <a:t>J Steinberger, CERN </a:t>
            </a:r>
          </a:p>
        </p:txBody>
      </p:sp>
      <p:sp>
        <p:nvSpPr>
          <p:cNvPr id="4" name="TextBox 3">
            <a:extLst>
              <a:ext uri="{FF2B5EF4-FFF2-40B4-BE49-F238E27FC236}">
                <a16:creationId xmlns:a16="http://schemas.microsoft.com/office/drawing/2014/main" id="{4C9B8FB7-5EB0-5B4E-1155-8014D73FA9ED}"/>
              </a:ext>
            </a:extLst>
          </p:cNvPr>
          <p:cNvSpPr txBox="1"/>
          <p:nvPr/>
        </p:nvSpPr>
        <p:spPr>
          <a:xfrm>
            <a:off x="6384032" y="1750164"/>
            <a:ext cx="5222905" cy="3046988"/>
          </a:xfrm>
          <a:prstGeom prst="rect">
            <a:avLst/>
          </a:prstGeom>
          <a:solidFill>
            <a:srgbClr val="FFFF99"/>
          </a:solidFill>
        </p:spPr>
        <p:txBody>
          <a:bodyPr wrap="none" rtlCol="0">
            <a:spAutoFit/>
          </a:bodyPr>
          <a:lstStyle/>
          <a:p>
            <a:r>
              <a:rPr lang="en-GB" sz="2400" b="1" dirty="0"/>
              <a:t>Very strongly supportive report</a:t>
            </a:r>
          </a:p>
          <a:p>
            <a:endParaRPr lang="en-GB" sz="2400" b="1" dirty="0"/>
          </a:p>
          <a:p>
            <a:r>
              <a:rPr lang="en-GB" sz="2400" b="1" dirty="0"/>
              <a:t>Useful when attempting to get funding</a:t>
            </a:r>
          </a:p>
          <a:p>
            <a:endParaRPr lang="en-GB" sz="2400" b="1" dirty="0"/>
          </a:p>
          <a:p>
            <a:r>
              <a:rPr lang="en-GB" sz="2400" b="1" dirty="0"/>
              <a:t>Though NSF view was negative:</a:t>
            </a:r>
          </a:p>
          <a:p>
            <a:r>
              <a:rPr lang="en-GB" sz="2400" b="1" dirty="0"/>
              <a:t> </a:t>
            </a:r>
          </a:p>
          <a:p>
            <a:r>
              <a:rPr lang="en-GB" sz="2400" b="1" dirty="0"/>
              <a:t>‘Of course it was a strong report:  </a:t>
            </a:r>
          </a:p>
          <a:p>
            <a:r>
              <a:rPr lang="en-GB" sz="2400" b="1" dirty="0"/>
              <a:t>     You chose the Panel’</a:t>
            </a:r>
          </a:p>
        </p:txBody>
      </p:sp>
    </p:spTree>
    <p:extLst>
      <p:ext uri="{BB962C8B-B14F-4D97-AF65-F5344CB8AC3E}">
        <p14:creationId xmlns:p14="http://schemas.microsoft.com/office/powerpoint/2010/main" val="2002803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EC387B-AF39-6A61-604E-37BA1199F6FE}"/>
              </a:ext>
            </a:extLst>
          </p:cNvPr>
          <p:cNvSpPr>
            <a:spLocks noGrp="1"/>
          </p:cNvSpPr>
          <p:nvPr>
            <p:ph type="sldNum" sz="quarter" idx="12"/>
          </p:nvPr>
        </p:nvSpPr>
        <p:spPr/>
        <p:txBody>
          <a:bodyPr/>
          <a:lstStyle/>
          <a:p>
            <a:fld id="{36FCB886-1702-40C8-9594-E0FD08228123}" type="slidenum">
              <a:rPr lang="en-GB" smtClean="0"/>
              <a:t>17</a:t>
            </a:fld>
            <a:endParaRPr lang="en-GB"/>
          </a:p>
        </p:txBody>
      </p:sp>
      <p:sp>
        <p:nvSpPr>
          <p:cNvPr id="4" name="TextBox 3">
            <a:extLst>
              <a:ext uri="{FF2B5EF4-FFF2-40B4-BE49-F238E27FC236}">
                <a16:creationId xmlns:a16="http://schemas.microsoft.com/office/drawing/2014/main" id="{133755E5-B1B2-FDA1-29DA-09AB216D927B}"/>
              </a:ext>
            </a:extLst>
          </p:cNvPr>
          <p:cNvSpPr txBox="1"/>
          <p:nvPr/>
        </p:nvSpPr>
        <p:spPr>
          <a:xfrm>
            <a:off x="609600" y="116632"/>
            <a:ext cx="11582400" cy="6617196"/>
          </a:xfrm>
          <a:prstGeom prst="rect">
            <a:avLst/>
          </a:prstGeom>
          <a:solidFill>
            <a:srgbClr val="FFFF99"/>
          </a:solidFill>
        </p:spPr>
        <p:txBody>
          <a:bodyPr wrap="square" rtlCol="0">
            <a:spAutoFit/>
          </a:bodyPr>
          <a:lstStyle/>
          <a:p>
            <a:pPr algn="ctr"/>
            <a:r>
              <a:rPr lang="en-GB" sz="2000" b="1" dirty="0"/>
              <a:t>Tensions between ‘Fluorescence vs Hybrid approaches’ caused great problems in getting funding</a:t>
            </a:r>
          </a:p>
          <a:p>
            <a:endParaRPr lang="en-GB" sz="2000" b="1" dirty="0"/>
          </a:p>
          <a:p>
            <a:pPr marL="342900" indent="-342900">
              <a:buFont typeface="Arial" panose="020B0604020202020204" pitchFamily="34" charset="0"/>
              <a:buChar char="•"/>
            </a:pPr>
            <a:r>
              <a:rPr lang="en-GB" sz="2000" b="1" dirty="0"/>
              <a:t>Team in Utah (NSF funded) and Japanese argued for ‘All Fluorescence’ approach</a:t>
            </a:r>
          </a:p>
          <a:p>
            <a:endParaRPr lang="en-GB" sz="2000" b="1" dirty="0"/>
          </a:p>
          <a:p>
            <a:pPr marL="342900" indent="-342900">
              <a:buFont typeface="Arial" panose="020B0604020202020204" pitchFamily="34" charset="0"/>
              <a:buChar char="•"/>
            </a:pPr>
            <a:r>
              <a:rPr lang="en-GB" sz="2000" b="1" dirty="0"/>
              <a:t>Led to issues with US review by SAGENAP (Scientific Advisor Group for non-accelerator Physics)</a:t>
            </a:r>
          </a:p>
          <a:p>
            <a:endParaRPr lang="en-GB" sz="2000" b="1" dirty="0"/>
          </a:p>
          <a:p>
            <a:pPr marL="342900" indent="-342900">
              <a:buFont typeface="Arial" panose="020B0604020202020204" pitchFamily="34" charset="0"/>
              <a:buChar char="•"/>
            </a:pPr>
            <a:r>
              <a:rPr lang="en-GB" sz="2000" b="1" dirty="0"/>
              <a:t>At first meeting decision was deferred with reasonable questions</a:t>
            </a:r>
          </a:p>
          <a:p>
            <a:endParaRPr lang="en-GB" sz="2000" b="1" dirty="0"/>
          </a:p>
          <a:p>
            <a:pPr marL="342900" indent="-342900">
              <a:buFont typeface="Arial" panose="020B0604020202020204" pitchFamily="34" charset="0"/>
              <a:buChar char="•"/>
            </a:pPr>
            <a:r>
              <a:rPr lang="en-GB" sz="2000" b="1" dirty="0"/>
              <a:t>At second meeting, answers were presented but a member of the Utah group presented an alternative proposal (El Cheapo) that he argued should be done before Auger Observatory was developed</a:t>
            </a:r>
          </a:p>
          <a:p>
            <a:pPr marL="342900" indent="-342900">
              <a:buFont typeface="Arial" panose="020B0604020202020204" pitchFamily="34" charset="0"/>
              <a:buChar char="•"/>
            </a:pPr>
            <a:endParaRPr lang="en-GB" sz="2000" b="1" dirty="0"/>
          </a:p>
          <a:p>
            <a:r>
              <a:rPr lang="en-GB" sz="2000" b="1" dirty="0"/>
              <a:t>              This undoubtedly helped to lead to a rejection of the proposal</a:t>
            </a:r>
          </a:p>
          <a:p>
            <a:endParaRPr lang="en-GB" sz="2000" b="1" dirty="0"/>
          </a:p>
          <a:p>
            <a:pPr marL="342900" indent="-342900">
              <a:buFont typeface="Arial" panose="020B0604020202020204" pitchFamily="34" charset="0"/>
              <a:buChar char="•"/>
            </a:pPr>
            <a:r>
              <a:rPr lang="en-GB" sz="2000" b="1" dirty="0"/>
              <a:t>Appeared that the Panel mis-trusted surface detector arrays also wanted to see a ‘descope’</a:t>
            </a:r>
          </a:p>
          <a:p>
            <a:endParaRPr lang="en-GB" sz="2000" b="1" dirty="0"/>
          </a:p>
          <a:p>
            <a:pPr algn="ctr"/>
            <a:r>
              <a:rPr lang="en-GB" sz="2200" b="1" dirty="0"/>
              <a:t>Eventually, after a third meeting with NSF now involved, $7.5 M was awarded </a:t>
            </a:r>
          </a:p>
          <a:p>
            <a:pPr algn="ctr"/>
            <a:r>
              <a:rPr lang="en-GB" sz="2200" b="1" dirty="0"/>
              <a:t>to start work in Argentina: $30M had been sought</a:t>
            </a:r>
          </a:p>
          <a:p>
            <a:endParaRPr lang="en-GB" sz="2000" b="1" dirty="0"/>
          </a:p>
          <a:p>
            <a:pPr algn="ctr"/>
            <a:r>
              <a:rPr lang="en-GB" sz="2400" b="1" dirty="0">
                <a:solidFill>
                  <a:srgbClr val="FF0000"/>
                </a:solidFill>
              </a:rPr>
              <a:t>    With hindsight, a very sensible decision</a:t>
            </a:r>
          </a:p>
          <a:p>
            <a:endParaRPr lang="en-GB" sz="2000" b="1" dirty="0"/>
          </a:p>
          <a:p>
            <a:r>
              <a:rPr lang="en-GB" sz="2000" b="1" dirty="0"/>
              <a:t>Cronin made valiant efforts to involve the Utah group: two years sabbatical at Utah – disaster!</a:t>
            </a:r>
          </a:p>
        </p:txBody>
      </p:sp>
    </p:spTree>
    <p:extLst>
      <p:ext uri="{BB962C8B-B14F-4D97-AF65-F5344CB8AC3E}">
        <p14:creationId xmlns:p14="http://schemas.microsoft.com/office/powerpoint/2010/main" val="3070806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3A4719-7755-4174-4F0B-5AC11FE687DD}"/>
              </a:ext>
            </a:extLst>
          </p:cNvPr>
          <p:cNvSpPr>
            <a:spLocks noGrp="1"/>
          </p:cNvSpPr>
          <p:nvPr>
            <p:ph type="sldNum" sz="quarter" idx="12"/>
          </p:nvPr>
        </p:nvSpPr>
        <p:spPr/>
        <p:txBody>
          <a:bodyPr/>
          <a:lstStyle/>
          <a:p>
            <a:fld id="{36FCB886-1702-40C8-9594-E0FD08228123}" type="slidenum">
              <a:rPr lang="en-GB" smtClean="0"/>
              <a:t>18</a:t>
            </a:fld>
            <a:endParaRPr lang="en-GB"/>
          </a:p>
        </p:txBody>
      </p:sp>
      <p:pic>
        <p:nvPicPr>
          <p:cNvPr id="4" name="Picture 3">
            <a:extLst>
              <a:ext uri="{FF2B5EF4-FFF2-40B4-BE49-F238E27FC236}">
                <a16:creationId xmlns:a16="http://schemas.microsoft.com/office/drawing/2014/main" id="{1D467D7E-1009-490B-2965-AB2F18C495FB}"/>
              </a:ext>
            </a:extLst>
          </p:cNvPr>
          <p:cNvPicPr>
            <a:picLocks noChangeAspect="1"/>
          </p:cNvPicPr>
          <p:nvPr/>
        </p:nvPicPr>
        <p:blipFill>
          <a:blip r:embed="rId2"/>
          <a:stretch>
            <a:fillRect/>
          </a:stretch>
        </p:blipFill>
        <p:spPr>
          <a:xfrm>
            <a:off x="2547478" y="1196752"/>
            <a:ext cx="6529847" cy="2232248"/>
          </a:xfrm>
          <a:prstGeom prst="rect">
            <a:avLst/>
          </a:prstGeom>
        </p:spPr>
      </p:pic>
      <p:sp>
        <p:nvSpPr>
          <p:cNvPr id="5" name="TextBox 4">
            <a:extLst>
              <a:ext uri="{FF2B5EF4-FFF2-40B4-BE49-F238E27FC236}">
                <a16:creationId xmlns:a16="http://schemas.microsoft.com/office/drawing/2014/main" id="{DC50076A-EBE6-52A2-A9B5-AD884AD9BCF7}"/>
              </a:ext>
            </a:extLst>
          </p:cNvPr>
          <p:cNvSpPr txBox="1"/>
          <p:nvPr/>
        </p:nvSpPr>
        <p:spPr>
          <a:xfrm>
            <a:off x="1127448" y="581779"/>
            <a:ext cx="8831136" cy="830997"/>
          </a:xfrm>
          <a:prstGeom prst="rect">
            <a:avLst/>
          </a:prstGeom>
          <a:solidFill>
            <a:srgbClr val="FFFF66"/>
          </a:solidFill>
        </p:spPr>
        <p:txBody>
          <a:bodyPr wrap="none" rtlCol="0">
            <a:spAutoFit/>
          </a:bodyPr>
          <a:lstStyle/>
          <a:p>
            <a:r>
              <a:rPr lang="en-GB" sz="2400" b="1" dirty="0">
                <a:solidFill>
                  <a:srgbClr val="FF0000"/>
                </a:solidFill>
              </a:rPr>
              <a:t>Auger Observatory</a:t>
            </a:r>
            <a:r>
              <a:rPr lang="en-GB" b="1" dirty="0">
                <a:solidFill>
                  <a:srgbClr val="FF0000"/>
                </a:solidFill>
              </a:rPr>
              <a:t> </a:t>
            </a:r>
            <a:r>
              <a:rPr lang="en-GB" sz="2400" b="1" dirty="0">
                <a:solidFill>
                  <a:srgbClr val="FF0000"/>
                </a:solidFill>
              </a:rPr>
              <a:t>as a Neutrino Detector: </a:t>
            </a:r>
          </a:p>
          <a:p>
            <a:r>
              <a:rPr lang="en-GB" sz="2400" b="1" dirty="0">
                <a:solidFill>
                  <a:srgbClr val="FF0000"/>
                </a:solidFill>
              </a:rPr>
              <a:t>                                        but too late for the SAGENAP evaluation</a:t>
            </a:r>
            <a:r>
              <a:rPr lang="en-GB" sz="2400" b="1" dirty="0"/>
              <a:t>  </a:t>
            </a:r>
          </a:p>
        </p:txBody>
      </p:sp>
      <p:pic>
        <p:nvPicPr>
          <p:cNvPr id="6" name="Picture 2">
            <a:extLst>
              <a:ext uri="{FF2B5EF4-FFF2-40B4-BE49-F238E27FC236}">
                <a16:creationId xmlns:a16="http://schemas.microsoft.com/office/drawing/2014/main" id="{5FE53B8C-4C61-C622-D068-F2BC3093D8E6}"/>
              </a:ext>
            </a:extLst>
          </p:cNvPr>
          <p:cNvPicPr>
            <a:picLocks noChangeAspect="1" noChangeArrowheads="1"/>
          </p:cNvPicPr>
          <p:nvPr/>
        </p:nvPicPr>
        <p:blipFill>
          <a:blip r:embed="rId3"/>
          <a:srcRect/>
          <a:stretch>
            <a:fillRect/>
          </a:stretch>
        </p:blipFill>
        <p:spPr bwMode="auto">
          <a:xfrm>
            <a:off x="1584034" y="3386277"/>
            <a:ext cx="9012561" cy="3067059"/>
          </a:xfrm>
          <a:prstGeom prst="rect">
            <a:avLst/>
          </a:prstGeom>
          <a:noFill/>
          <a:ln w="9525">
            <a:noFill/>
            <a:miter lim="800000"/>
            <a:headEnd/>
            <a:tailEnd/>
          </a:ln>
          <a:effectLst/>
        </p:spPr>
      </p:pic>
    </p:spTree>
    <p:extLst>
      <p:ext uri="{BB962C8B-B14F-4D97-AF65-F5344CB8AC3E}">
        <p14:creationId xmlns:p14="http://schemas.microsoft.com/office/powerpoint/2010/main" val="3985180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EDB0DED2-3C4A-4944-82AD-ED893F88A8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3600" y="46800"/>
            <a:ext cx="6876000" cy="6876000"/>
          </a:xfrm>
          <a:prstGeom prst="rect">
            <a:avLst/>
          </a:prstGeom>
        </p:spPr>
      </p:pic>
      <p:pic>
        <p:nvPicPr>
          <p:cNvPr id="7" name="Imagen 6">
            <a:extLst>
              <a:ext uri="{FF2B5EF4-FFF2-40B4-BE49-F238E27FC236}">
                <a16:creationId xmlns:a16="http://schemas.microsoft.com/office/drawing/2014/main" id="{F9EAEAE7-18A4-0A4F-992B-1D8D5B0321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2284" y="90900"/>
            <a:ext cx="2514600" cy="2286000"/>
          </a:xfrm>
          <a:prstGeom prst="rect">
            <a:avLst/>
          </a:prstGeom>
        </p:spPr>
      </p:pic>
      <p:pic>
        <p:nvPicPr>
          <p:cNvPr id="9" name="Imagen 8">
            <a:extLst>
              <a:ext uri="{FF2B5EF4-FFF2-40B4-BE49-F238E27FC236}">
                <a16:creationId xmlns:a16="http://schemas.microsoft.com/office/drawing/2014/main" id="{042A06FC-4B9E-964D-8A95-1FD39055ED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22284" y="2312602"/>
            <a:ext cx="2514600" cy="2286000"/>
          </a:xfrm>
          <a:prstGeom prst="rect">
            <a:avLst/>
          </a:prstGeom>
        </p:spPr>
      </p:pic>
      <p:pic>
        <p:nvPicPr>
          <p:cNvPr id="13" name="Imagen 12">
            <a:extLst>
              <a:ext uri="{FF2B5EF4-FFF2-40B4-BE49-F238E27FC236}">
                <a16:creationId xmlns:a16="http://schemas.microsoft.com/office/drawing/2014/main" id="{21E521E7-FD84-3946-8D84-5267F05D60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301" y="104505"/>
            <a:ext cx="2514600" cy="2286000"/>
          </a:xfrm>
          <a:prstGeom prst="rect">
            <a:avLst/>
          </a:prstGeom>
        </p:spPr>
      </p:pic>
      <p:pic>
        <p:nvPicPr>
          <p:cNvPr id="15" name="Imagen 14">
            <a:extLst>
              <a:ext uri="{FF2B5EF4-FFF2-40B4-BE49-F238E27FC236}">
                <a16:creationId xmlns:a16="http://schemas.microsoft.com/office/drawing/2014/main" id="{FC66F957-E597-4146-BEB2-819B370F83B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6181" y="2320119"/>
            <a:ext cx="2514600" cy="2335259"/>
          </a:xfrm>
          <a:prstGeom prst="rect">
            <a:avLst/>
          </a:prstGeom>
        </p:spPr>
      </p:pic>
      <p:cxnSp>
        <p:nvCxnSpPr>
          <p:cNvPr id="19" name="Conector curvado 18">
            <a:extLst>
              <a:ext uri="{FF2B5EF4-FFF2-40B4-BE49-F238E27FC236}">
                <a16:creationId xmlns:a16="http://schemas.microsoft.com/office/drawing/2014/main" id="{F6310F8B-C558-6B44-A8AB-100DB8A5A9A4}"/>
              </a:ext>
            </a:extLst>
          </p:cNvPr>
          <p:cNvCxnSpPr/>
          <p:nvPr/>
        </p:nvCxnSpPr>
        <p:spPr>
          <a:xfrm rot="10800000">
            <a:off x="2663310" y="1414464"/>
            <a:ext cx="2894527" cy="962437"/>
          </a:xfrm>
          <a:prstGeom prst="curvedConnector3">
            <a:avLst/>
          </a:prstGeom>
          <a:ln w="31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Conector curvado 22">
            <a:extLst>
              <a:ext uri="{FF2B5EF4-FFF2-40B4-BE49-F238E27FC236}">
                <a16:creationId xmlns:a16="http://schemas.microsoft.com/office/drawing/2014/main" id="{E0CF7F0B-54BA-274A-85F3-476EA5F3A37D}"/>
              </a:ext>
            </a:extLst>
          </p:cNvPr>
          <p:cNvCxnSpPr/>
          <p:nvPr/>
        </p:nvCxnSpPr>
        <p:spPr>
          <a:xfrm rot="10800000" flipV="1">
            <a:off x="2500917" y="3259395"/>
            <a:ext cx="3446955" cy="498774"/>
          </a:xfrm>
          <a:prstGeom prst="curvedConnector3">
            <a:avLst/>
          </a:prstGeom>
          <a:ln w="31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7" name="Conector curvado 26">
            <a:extLst>
              <a:ext uri="{FF2B5EF4-FFF2-40B4-BE49-F238E27FC236}">
                <a16:creationId xmlns:a16="http://schemas.microsoft.com/office/drawing/2014/main" id="{14403550-05F4-4C4A-BA52-F5690112C3F2}"/>
              </a:ext>
            </a:extLst>
          </p:cNvPr>
          <p:cNvCxnSpPr/>
          <p:nvPr/>
        </p:nvCxnSpPr>
        <p:spPr>
          <a:xfrm flipV="1">
            <a:off x="6357939" y="2614611"/>
            <a:ext cx="3471862" cy="1726382"/>
          </a:xfrm>
          <a:prstGeom prst="curvedConnector3">
            <a:avLst/>
          </a:prstGeom>
          <a:ln w="31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9" name="Conector curvado 28">
            <a:extLst>
              <a:ext uri="{FF2B5EF4-FFF2-40B4-BE49-F238E27FC236}">
                <a16:creationId xmlns:a16="http://schemas.microsoft.com/office/drawing/2014/main" id="{0B6DBA29-C45D-9342-B388-E8AEFFE86017}"/>
              </a:ext>
            </a:extLst>
          </p:cNvPr>
          <p:cNvCxnSpPr/>
          <p:nvPr/>
        </p:nvCxnSpPr>
        <p:spPr>
          <a:xfrm flipV="1">
            <a:off x="6200776" y="1814514"/>
            <a:ext cx="3625829" cy="2043113"/>
          </a:xfrm>
          <a:prstGeom prst="curvedConnector3">
            <a:avLst/>
          </a:prstGeom>
          <a:ln w="31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7"/>
          <a:stretch>
            <a:fillRect/>
          </a:stretch>
        </p:blipFill>
        <p:spPr>
          <a:xfrm>
            <a:off x="668739" y="4609818"/>
            <a:ext cx="1698741" cy="1436140"/>
          </a:xfrm>
          <a:prstGeom prst="rect">
            <a:avLst/>
          </a:prstGeom>
        </p:spPr>
      </p:pic>
      <p:pic>
        <p:nvPicPr>
          <p:cNvPr id="12" name="Picture 11"/>
          <p:cNvPicPr>
            <a:picLocks noChangeAspect="1"/>
          </p:cNvPicPr>
          <p:nvPr/>
        </p:nvPicPr>
        <p:blipFill>
          <a:blip r:embed="rId8"/>
          <a:stretch>
            <a:fillRect/>
          </a:stretch>
        </p:blipFill>
        <p:spPr>
          <a:xfrm>
            <a:off x="9869481" y="4614580"/>
            <a:ext cx="1907538" cy="1431378"/>
          </a:xfrm>
          <a:prstGeom prst="rect">
            <a:avLst/>
          </a:prstGeom>
        </p:spPr>
      </p:pic>
      <p:sp>
        <p:nvSpPr>
          <p:cNvPr id="14" name="TextBox 13"/>
          <p:cNvSpPr txBox="1"/>
          <p:nvPr/>
        </p:nvSpPr>
        <p:spPr>
          <a:xfrm>
            <a:off x="623392" y="6209728"/>
            <a:ext cx="1900208" cy="369332"/>
          </a:xfrm>
          <a:prstGeom prst="rect">
            <a:avLst/>
          </a:prstGeom>
          <a:noFill/>
          <a:ln w="28575">
            <a:solidFill>
              <a:srgbClr val="0033CC"/>
            </a:solidFill>
          </a:ln>
        </p:spPr>
        <p:txBody>
          <a:bodyPr wrap="square" rtlCol="0">
            <a:spAutoFit/>
          </a:bodyPr>
          <a:lstStyle/>
          <a:p>
            <a:r>
              <a:rPr lang="en-GB" b="1" dirty="0">
                <a:latin typeface="Times New Roman" panose="02020603050405020304" pitchFamily="18" charset="0"/>
                <a:cs typeface="Times New Roman" panose="02020603050405020304" pitchFamily="18" charset="0"/>
              </a:rPr>
              <a:t>10</a:t>
            </a:r>
            <a:r>
              <a:rPr lang="en-GB" b="1" baseline="30000" dirty="0">
                <a:latin typeface="Times New Roman" panose="02020603050405020304" pitchFamily="18" charset="0"/>
                <a:cs typeface="Times New Roman" panose="02020603050405020304" pitchFamily="18" charset="0"/>
              </a:rPr>
              <a:t>19</a:t>
            </a:r>
            <a:r>
              <a:rPr lang="en-GB" b="1" dirty="0">
                <a:latin typeface="Times New Roman" panose="02020603050405020304" pitchFamily="18" charset="0"/>
                <a:cs typeface="Times New Roman" panose="02020603050405020304" pitchFamily="18" charset="0"/>
              </a:rPr>
              <a:t> eV, 13°,  4 </a:t>
            </a:r>
            <a:r>
              <a:rPr lang="el-GR" b="1" dirty="0">
                <a:latin typeface="Times New Roman" panose="02020603050405020304" pitchFamily="18" charset="0"/>
                <a:cs typeface="Times New Roman" panose="02020603050405020304" pitchFamily="18" charset="0"/>
              </a:rPr>
              <a:t>μ</a:t>
            </a:r>
            <a:r>
              <a:rPr lang="en-GB" b="1" dirty="0">
                <a:latin typeface="Times New Roman" panose="02020603050405020304" pitchFamily="18" charset="0"/>
                <a:cs typeface="Times New Roman" panose="02020603050405020304" pitchFamily="18" charset="0"/>
              </a:rPr>
              <a:t>s</a:t>
            </a:r>
          </a:p>
        </p:txBody>
      </p:sp>
      <p:sp>
        <p:nvSpPr>
          <p:cNvPr id="2" name="TextBox 1"/>
          <p:cNvSpPr txBox="1"/>
          <p:nvPr/>
        </p:nvSpPr>
        <p:spPr>
          <a:xfrm>
            <a:off x="4943872" y="5733256"/>
            <a:ext cx="2232248" cy="369332"/>
          </a:xfrm>
          <a:prstGeom prst="rect">
            <a:avLst/>
          </a:prstGeom>
          <a:solidFill>
            <a:srgbClr val="FFFF99"/>
          </a:solidFill>
        </p:spPr>
        <p:txBody>
          <a:bodyPr wrap="square" rtlCol="0">
            <a:spAutoFit/>
          </a:bodyPr>
          <a:lstStyle/>
          <a:p>
            <a:r>
              <a:rPr lang="en-GB" b="1" dirty="0">
                <a:solidFill>
                  <a:srgbClr val="0033CC"/>
                </a:solidFill>
              </a:rPr>
              <a:t>96 stations triggered</a:t>
            </a:r>
          </a:p>
        </p:txBody>
      </p:sp>
    </p:spTree>
    <p:extLst>
      <p:ext uri="{BB962C8B-B14F-4D97-AF65-F5344CB8AC3E}">
        <p14:creationId xmlns:p14="http://schemas.microsoft.com/office/powerpoint/2010/main" val="14898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F48DECE-FB38-AA4B-99FA-746387905D80}"/>
              </a:ext>
            </a:extLst>
          </p:cNvPr>
          <p:cNvSpPr>
            <a:spLocks noGrp="1"/>
          </p:cNvSpPr>
          <p:nvPr>
            <p:ph type="sldNum" sz="quarter" idx="12"/>
          </p:nvPr>
        </p:nvSpPr>
        <p:spPr/>
        <p:txBody>
          <a:bodyPr/>
          <a:lstStyle/>
          <a:p>
            <a:fld id="{36FCB886-1702-40C8-9594-E0FD08228123}" type="slidenum">
              <a:rPr lang="en-GB" smtClean="0"/>
              <a:t>2</a:t>
            </a:fld>
            <a:endParaRPr lang="en-GB"/>
          </a:p>
        </p:txBody>
      </p:sp>
      <p:sp>
        <p:nvSpPr>
          <p:cNvPr id="3" name="TextBox 2">
            <a:extLst>
              <a:ext uri="{FF2B5EF4-FFF2-40B4-BE49-F238E27FC236}">
                <a16:creationId xmlns:a16="http://schemas.microsoft.com/office/drawing/2014/main" id="{79FA4E3B-F8DA-2221-41E4-9304496F4242}"/>
              </a:ext>
            </a:extLst>
          </p:cNvPr>
          <p:cNvSpPr txBox="1"/>
          <p:nvPr/>
        </p:nvSpPr>
        <p:spPr>
          <a:xfrm>
            <a:off x="605160" y="116632"/>
            <a:ext cx="11338297" cy="6124754"/>
          </a:xfrm>
          <a:prstGeom prst="rect">
            <a:avLst/>
          </a:prstGeom>
          <a:solidFill>
            <a:srgbClr val="FFFF99"/>
          </a:solidFill>
        </p:spPr>
        <p:txBody>
          <a:bodyPr wrap="none" rtlCol="0">
            <a:spAutoFit/>
          </a:bodyPr>
          <a:lstStyle/>
          <a:p>
            <a:pPr marL="457200" indent="-457200" algn="just">
              <a:buFont typeface="Arial" panose="020B0604020202020204" pitchFamily="34" charset="0"/>
              <a:buChar char="•"/>
            </a:pPr>
            <a:r>
              <a:rPr lang="en-GB" sz="2800" b="1" dirty="0"/>
              <a:t>Currently, information about neutrinos above ~100 TeV is dominated </a:t>
            </a:r>
          </a:p>
          <a:p>
            <a:pPr algn="just"/>
            <a:r>
              <a:rPr lang="en-GB" sz="2800" b="1" dirty="0"/>
              <a:t>by results from IceCube, while the major data on the highest energy </a:t>
            </a:r>
          </a:p>
          <a:p>
            <a:pPr algn="just"/>
            <a:r>
              <a:rPr lang="en-GB" sz="2800" b="1" dirty="0"/>
              <a:t>cosmic rays above ~ 1 EeV are from the Pierre Auger Observatory</a:t>
            </a:r>
          </a:p>
          <a:p>
            <a:pPr algn="just"/>
            <a:r>
              <a:rPr lang="en-GB" sz="2800" b="1" dirty="0"/>
              <a:t>  </a:t>
            </a:r>
          </a:p>
          <a:p>
            <a:pPr marL="457200" indent="-457200" algn="just">
              <a:buFont typeface="Arial" panose="020B0604020202020204" pitchFamily="34" charset="0"/>
              <a:buChar char="•"/>
            </a:pPr>
            <a:r>
              <a:rPr lang="en-GB" sz="2800" b="1" dirty="0"/>
              <a:t>Both projects had their genesis in the period 1980 – 2000</a:t>
            </a:r>
          </a:p>
          <a:p>
            <a:pPr algn="just"/>
            <a:endParaRPr lang="en-GB" sz="2800" b="1" dirty="0"/>
          </a:p>
          <a:p>
            <a:pPr marL="457200" indent="-457200" algn="just">
              <a:buFont typeface="Arial" panose="020B0604020202020204" pitchFamily="34" charset="0"/>
              <a:buChar char="•"/>
            </a:pPr>
            <a:r>
              <a:rPr lang="en-GB" sz="2800" b="1" dirty="0"/>
              <a:t>Predictions for fluxes of neutrinos and ultra-high energy</a:t>
            </a:r>
          </a:p>
          <a:p>
            <a:pPr algn="just"/>
            <a:r>
              <a:rPr lang="en-GB" sz="2800" b="1" dirty="0"/>
              <a:t>     cosmic rays are not many and not very reliable</a:t>
            </a:r>
          </a:p>
          <a:p>
            <a:pPr algn="just"/>
            <a:endParaRPr lang="en-GB" sz="2800" b="1" dirty="0"/>
          </a:p>
          <a:p>
            <a:pPr marL="457200" indent="-457200" algn="just">
              <a:buFont typeface="Arial" panose="020B0604020202020204" pitchFamily="34" charset="0"/>
              <a:buChar char="•"/>
            </a:pPr>
            <a:r>
              <a:rPr lang="en-GB" sz="2800" b="1" dirty="0"/>
              <a:t>Still poor - but essentially guesses in 1980s</a:t>
            </a:r>
          </a:p>
          <a:p>
            <a:pPr algn="just"/>
            <a:endParaRPr lang="en-GB" sz="2800" b="1" dirty="0"/>
          </a:p>
          <a:p>
            <a:pPr algn="just"/>
            <a:r>
              <a:rPr lang="en-GB" sz="2800" b="1" dirty="0"/>
              <a:t>	‘Why make it so big?’ is thus a difficult question to answer</a:t>
            </a:r>
          </a:p>
          <a:p>
            <a:pPr algn="just"/>
            <a:endParaRPr lang="en-GB" sz="2800" b="1" dirty="0"/>
          </a:p>
          <a:p>
            <a:pPr marL="457200" indent="-457200" algn="just">
              <a:buFont typeface="Arial" panose="020B0604020202020204" pitchFamily="34" charset="0"/>
              <a:buChar char="•"/>
            </a:pPr>
            <a:r>
              <a:rPr lang="en-GB" sz="2800" b="1" dirty="0"/>
              <a:t>Claims for PeV photons from Cygnus X-3 played an important role</a:t>
            </a:r>
          </a:p>
        </p:txBody>
      </p:sp>
    </p:spTree>
    <p:extLst>
      <p:ext uri="{BB962C8B-B14F-4D97-AF65-F5344CB8AC3E}">
        <p14:creationId xmlns:p14="http://schemas.microsoft.com/office/powerpoint/2010/main" val="2483702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D970E0-D933-191B-4CB6-A2712B46E8F3}"/>
              </a:ext>
            </a:extLst>
          </p:cNvPr>
          <p:cNvSpPr>
            <a:spLocks noGrp="1"/>
          </p:cNvSpPr>
          <p:nvPr>
            <p:ph type="sldNum" sz="quarter" idx="12"/>
          </p:nvPr>
        </p:nvSpPr>
        <p:spPr/>
        <p:txBody>
          <a:bodyPr/>
          <a:lstStyle/>
          <a:p>
            <a:fld id="{36FCB886-1702-40C8-9594-E0FD08228123}" type="slidenum">
              <a:rPr lang="en-GB" smtClean="0"/>
              <a:t>20</a:t>
            </a:fld>
            <a:endParaRPr lang="en-GB"/>
          </a:p>
        </p:txBody>
      </p:sp>
      <p:sp>
        <p:nvSpPr>
          <p:cNvPr id="3" name="TextBox 2">
            <a:extLst>
              <a:ext uri="{FF2B5EF4-FFF2-40B4-BE49-F238E27FC236}">
                <a16:creationId xmlns:a16="http://schemas.microsoft.com/office/drawing/2014/main" id="{BEE4EC23-26B0-BB4E-80B5-EC5684A57925}"/>
              </a:ext>
            </a:extLst>
          </p:cNvPr>
          <p:cNvSpPr txBox="1"/>
          <p:nvPr/>
        </p:nvSpPr>
        <p:spPr>
          <a:xfrm>
            <a:off x="479376" y="298385"/>
            <a:ext cx="11377264" cy="6370975"/>
          </a:xfrm>
          <a:prstGeom prst="rect">
            <a:avLst/>
          </a:prstGeom>
          <a:solidFill>
            <a:srgbClr val="FFFF99"/>
          </a:solidFill>
        </p:spPr>
        <p:txBody>
          <a:bodyPr wrap="square" rtlCol="0">
            <a:spAutoFit/>
          </a:bodyPr>
          <a:lstStyle/>
          <a:p>
            <a:r>
              <a:rPr lang="en-GB" sz="2400" b="1" dirty="0"/>
              <a:t>Summary:</a:t>
            </a:r>
          </a:p>
          <a:p>
            <a:endParaRPr lang="en-GB" sz="2400" b="1" dirty="0"/>
          </a:p>
          <a:p>
            <a:pPr marL="342900" indent="-342900">
              <a:buFont typeface="Arial" panose="020B0604020202020204" pitchFamily="34" charset="0"/>
              <a:buChar char="•"/>
            </a:pPr>
            <a:r>
              <a:rPr lang="en-GB" sz="2400" b="1" dirty="0"/>
              <a:t>Purpose-built </a:t>
            </a:r>
            <a:r>
              <a:rPr lang="en-GB" sz="2400" b="1" dirty="0">
                <a:solidFill>
                  <a:srgbClr val="FF0000"/>
                </a:solidFill>
              </a:rPr>
              <a:t>Neutrino Telescopes </a:t>
            </a:r>
            <a:r>
              <a:rPr lang="en-GB" sz="2400" b="1" dirty="0"/>
              <a:t>are operational at </a:t>
            </a:r>
          </a:p>
          <a:p>
            <a:r>
              <a:rPr lang="en-GB" sz="2400" b="1" dirty="0"/>
              <a:t>             Lake Baikal (Siberia: 0.6 km</a:t>
            </a:r>
            <a:r>
              <a:rPr lang="en-GB" sz="2400" b="1" baseline="30000" dirty="0"/>
              <a:t>3</a:t>
            </a:r>
            <a:r>
              <a:rPr lang="en-GB" sz="2400" b="1" dirty="0"/>
              <a:t>), IceCube (South Pole: 1 km</a:t>
            </a:r>
            <a:r>
              <a:rPr lang="en-GB" sz="2400" b="1" baseline="30000" dirty="0"/>
              <a:t>3</a:t>
            </a:r>
            <a:r>
              <a:rPr lang="en-GB" sz="2400" b="1" dirty="0"/>
              <a:t>)  </a:t>
            </a:r>
          </a:p>
          <a:p>
            <a:r>
              <a:rPr lang="en-GB" sz="2400" b="1" dirty="0"/>
              <a:t>                  and km3Net (Mediterranean: 1 km</a:t>
            </a:r>
            <a:r>
              <a:rPr lang="en-GB" sz="2400" b="1" baseline="30000" dirty="0"/>
              <a:t>3</a:t>
            </a:r>
            <a:r>
              <a:rPr lang="en-GB" sz="2400" b="1" dirty="0"/>
              <a:t>)</a:t>
            </a:r>
          </a:p>
          <a:p>
            <a:r>
              <a:rPr lang="en-GB" sz="2400" b="1" dirty="0"/>
              <a:t>             Others are under development: NEON (South China Sea: 10 km</a:t>
            </a:r>
            <a:r>
              <a:rPr lang="en-GB" sz="2400" b="1" baseline="30000" dirty="0"/>
              <a:t>3</a:t>
            </a:r>
            <a:r>
              <a:rPr lang="en-GB" sz="2400" b="1" dirty="0"/>
              <a:t>), </a:t>
            </a:r>
          </a:p>
          <a:p>
            <a:r>
              <a:rPr lang="en-GB" sz="2400" b="1" dirty="0"/>
              <a:t>             P-One (off coast of western Canada: 1 km</a:t>
            </a:r>
            <a:r>
              <a:rPr lang="en-GB" sz="2400" b="1" baseline="30000" dirty="0"/>
              <a:t>3</a:t>
            </a:r>
            <a:r>
              <a:rPr lang="en-GB" sz="2400" b="1" dirty="0"/>
              <a:t>)</a:t>
            </a:r>
          </a:p>
          <a:p>
            <a:endParaRPr lang="en-GB" sz="2400" b="1" dirty="0"/>
          </a:p>
          <a:p>
            <a:pPr marL="342900" indent="-342900">
              <a:buFont typeface="Arial" panose="020B0604020202020204" pitchFamily="34" charset="0"/>
              <a:buChar char="•"/>
            </a:pPr>
            <a:r>
              <a:rPr lang="en-GB" sz="2400" b="1" dirty="0"/>
              <a:t>Auger Observatory has potential to see neutrinos above 10</a:t>
            </a:r>
            <a:r>
              <a:rPr lang="en-GB" sz="2400" b="1" baseline="30000" dirty="0"/>
              <a:t>18</a:t>
            </a:r>
            <a:r>
              <a:rPr lang="en-GB" sz="2400" b="1" dirty="0"/>
              <a:t> eV</a:t>
            </a:r>
          </a:p>
          <a:p>
            <a:r>
              <a:rPr lang="en-GB" sz="2400" b="1" dirty="0"/>
              <a:t>=========================================================</a:t>
            </a:r>
          </a:p>
          <a:p>
            <a:endParaRPr lang="en-GB" sz="2400" b="1" dirty="0"/>
          </a:p>
          <a:p>
            <a:pPr marL="342900" indent="-342900">
              <a:buFont typeface="Arial" panose="020B0604020202020204" pitchFamily="34" charset="0"/>
              <a:buChar char="•"/>
            </a:pPr>
            <a:r>
              <a:rPr lang="en-GB" sz="2400" b="1" dirty="0">
                <a:solidFill>
                  <a:srgbClr val="FF0000"/>
                </a:solidFill>
              </a:rPr>
              <a:t>UHECR studies</a:t>
            </a:r>
            <a:r>
              <a:rPr lang="en-GB" sz="2400" b="1" dirty="0"/>
              <a:t> continue at Auger Observatory (3000 km</a:t>
            </a:r>
            <a:r>
              <a:rPr lang="en-GB" sz="2400" b="1" baseline="30000" dirty="0"/>
              <a:t>2 </a:t>
            </a:r>
            <a:r>
              <a:rPr lang="en-GB" sz="2400" b="1" dirty="0"/>
              <a:t>) and at the Telescope         </a:t>
            </a:r>
          </a:p>
          <a:p>
            <a:r>
              <a:rPr lang="en-GB" sz="2400" b="1" dirty="0"/>
              <a:t>Array: scintillators and fluorescence (700 km</a:t>
            </a:r>
            <a:r>
              <a:rPr lang="en-GB" sz="2400" b="1" baseline="30000" dirty="0"/>
              <a:t>2</a:t>
            </a:r>
            <a:r>
              <a:rPr lang="en-GB" sz="2400" b="1" dirty="0"/>
              <a:t>) – </a:t>
            </a:r>
            <a:r>
              <a:rPr lang="en-GB" sz="2400" b="1" dirty="0">
                <a:solidFill>
                  <a:srgbClr val="FF0000"/>
                </a:solidFill>
              </a:rPr>
              <a:t>another hybrid detector!</a:t>
            </a:r>
          </a:p>
          <a:p>
            <a:r>
              <a:rPr lang="en-GB" sz="2400" b="1" dirty="0"/>
              <a:t>      – discussions began 1999/2000, primarily a US (Utah/Japanese effort) </a:t>
            </a:r>
          </a:p>
          <a:p>
            <a:endParaRPr lang="en-GB" sz="2400" b="1" dirty="0"/>
          </a:p>
          <a:p>
            <a:pPr marL="342900" indent="-342900" algn="ctr">
              <a:buFont typeface="Arial" panose="020B0604020202020204" pitchFamily="34" charset="0"/>
              <a:buChar char="•"/>
            </a:pPr>
            <a:r>
              <a:rPr lang="en-GB" sz="2400" b="1" dirty="0"/>
              <a:t>The Cygnus X-3 ‘discovery’ played an important role – recent news suggests that it is ‘ON’ again – and a potential neutrino source</a:t>
            </a:r>
          </a:p>
        </p:txBody>
      </p:sp>
    </p:spTree>
    <p:extLst>
      <p:ext uri="{BB962C8B-B14F-4D97-AF65-F5344CB8AC3E}">
        <p14:creationId xmlns:p14="http://schemas.microsoft.com/office/powerpoint/2010/main" val="2676728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2B8F59-435F-EFE8-2D69-389D53F62CDA}"/>
              </a:ext>
            </a:extLst>
          </p:cNvPr>
          <p:cNvSpPr>
            <a:spLocks noGrp="1"/>
          </p:cNvSpPr>
          <p:nvPr>
            <p:ph type="sldNum" sz="quarter" idx="12"/>
          </p:nvPr>
        </p:nvSpPr>
        <p:spPr/>
        <p:txBody>
          <a:bodyPr/>
          <a:lstStyle/>
          <a:p>
            <a:fld id="{36FCB886-1702-40C8-9594-E0FD08228123}" type="slidenum">
              <a:rPr lang="en-GB" smtClean="0"/>
              <a:t>3</a:t>
            </a:fld>
            <a:endParaRPr lang="en-GB"/>
          </a:p>
        </p:txBody>
      </p:sp>
      <p:pic>
        <p:nvPicPr>
          <p:cNvPr id="4" name="Picture 3">
            <a:extLst>
              <a:ext uri="{FF2B5EF4-FFF2-40B4-BE49-F238E27FC236}">
                <a16:creationId xmlns:a16="http://schemas.microsoft.com/office/drawing/2014/main" id="{A60ED611-424D-CF54-EF20-F2B62A6338FC}"/>
              </a:ext>
            </a:extLst>
          </p:cNvPr>
          <p:cNvPicPr>
            <a:picLocks noChangeAspect="1"/>
          </p:cNvPicPr>
          <p:nvPr/>
        </p:nvPicPr>
        <p:blipFill>
          <a:blip r:embed="rId2"/>
          <a:stretch>
            <a:fillRect/>
          </a:stretch>
        </p:blipFill>
        <p:spPr>
          <a:xfrm rot="10800000">
            <a:off x="3282264" y="548680"/>
            <a:ext cx="9515908" cy="6093520"/>
          </a:xfrm>
          <a:prstGeom prst="rect">
            <a:avLst/>
          </a:prstGeom>
        </p:spPr>
      </p:pic>
      <p:sp>
        <p:nvSpPr>
          <p:cNvPr id="5" name="TextBox 4">
            <a:extLst>
              <a:ext uri="{FF2B5EF4-FFF2-40B4-BE49-F238E27FC236}">
                <a16:creationId xmlns:a16="http://schemas.microsoft.com/office/drawing/2014/main" id="{9B58B2F2-1288-9BD7-B564-EA2DFF224CD5}"/>
              </a:ext>
            </a:extLst>
          </p:cNvPr>
          <p:cNvSpPr txBox="1"/>
          <p:nvPr/>
        </p:nvSpPr>
        <p:spPr>
          <a:xfrm>
            <a:off x="5159896" y="6011996"/>
            <a:ext cx="6188682" cy="369332"/>
          </a:xfrm>
          <a:prstGeom prst="rect">
            <a:avLst/>
          </a:prstGeom>
          <a:solidFill>
            <a:srgbClr val="FFFF99"/>
          </a:solidFill>
        </p:spPr>
        <p:txBody>
          <a:bodyPr wrap="none" rtlCol="0">
            <a:spAutoFit/>
          </a:bodyPr>
          <a:lstStyle/>
          <a:p>
            <a:r>
              <a:rPr lang="en-GB" b="1" dirty="0"/>
              <a:t>DUMAND Array Installation Concept:  Arthur Roberts 1978</a:t>
            </a:r>
          </a:p>
        </p:txBody>
      </p:sp>
      <p:pic>
        <p:nvPicPr>
          <p:cNvPr id="6" name="Picture 5">
            <a:extLst>
              <a:ext uri="{FF2B5EF4-FFF2-40B4-BE49-F238E27FC236}">
                <a16:creationId xmlns:a16="http://schemas.microsoft.com/office/drawing/2014/main" id="{EEC8CFDA-0CE1-C951-8218-DEBE74601C46}"/>
              </a:ext>
            </a:extLst>
          </p:cNvPr>
          <p:cNvPicPr>
            <a:picLocks noChangeAspect="1"/>
          </p:cNvPicPr>
          <p:nvPr/>
        </p:nvPicPr>
        <p:blipFill>
          <a:blip r:embed="rId3"/>
          <a:stretch>
            <a:fillRect/>
          </a:stretch>
        </p:blipFill>
        <p:spPr>
          <a:xfrm>
            <a:off x="479376" y="332656"/>
            <a:ext cx="4345621" cy="3010445"/>
          </a:xfrm>
          <a:prstGeom prst="rect">
            <a:avLst/>
          </a:prstGeom>
        </p:spPr>
      </p:pic>
      <p:sp>
        <p:nvSpPr>
          <p:cNvPr id="3" name="TextBox 2">
            <a:extLst>
              <a:ext uri="{FF2B5EF4-FFF2-40B4-BE49-F238E27FC236}">
                <a16:creationId xmlns:a16="http://schemas.microsoft.com/office/drawing/2014/main" id="{7524EEC6-AFF2-447C-F6AD-912E74BD70F3}"/>
              </a:ext>
            </a:extLst>
          </p:cNvPr>
          <p:cNvSpPr txBox="1"/>
          <p:nvPr/>
        </p:nvSpPr>
        <p:spPr>
          <a:xfrm>
            <a:off x="-24680" y="4437112"/>
            <a:ext cx="3839513" cy="2308324"/>
          </a:xfrm>
          <a:prstGeom prst="rect">
            <a:avLst/>
          </a:prstGeom>
          <a:solidFill>
            <a:srgbClr val="FFFF99"/>
          </a:solidFill>
        </p:spPr>
        <p:txBody>
          <a:bodyPr wrap="none" rtlCol="0">
            <a:spAutoFit/>
          </a:bodyPr>
          <a:lstStyle/>
          <a:p>
            <a:r>
              <a:rPr lang="en-GB" b="1" dirty="0"/>
              <a:t>1980: First Funding</a:t>
            </a:r>
          </a:p>
          <a:p>
            <a:endParaRPr lang="en-GB" b="1" dirty="0"/>
          </a:p>
          <a:p>
            <a:r>
              <a:rPr lang="en-GB" b="1" dirty="0"/>
              <a:t>1980: Regan ends Soviet involvement</a:t>
            </a:r>
          </a:p>
          <a:p>
            <a:r>
              <a:rPr lang="en-GB" b="1" dirty="0"/>
              <a:t>          after invasion of Afghanistan</a:t>
            </a:r>
          </a:p>
          <a:p>
            <a:endParaRPr lang="en-GB" b="1" dirty="0"/>
          </a:p>
          <a:p>
            <a:r>
              <a:rPr lang="en-GB" b="1" dirty="0"/>
              <a:t>1996: DUMAND funding ended</a:t>
            </a:r>
          </a:p>
          <a:p>
            <a:r>
              <a:rPr lang="en-GB" b="1" dirty="0"/>
              <a:t>       - but left a rich legacy of ideas </a:t>
            </a:r>
          </a:p>
          <a:p>
            <a:r>
              <a:rPr lang="en-GB" b="1" dirty="0"/>
              <a:t>         and technology</a:t>
            </a:r>
          </a:p>
        </p:txBody>
      </p:sp>
      <p:cxnSp>
        <p:nvCxnSpPr>
          <p:cNvPr id="8" name="Straight Arrow Connector 7">
            <a:extLst>
              <a:ext uri="{FF2B5EF4-FFF2-40B4-BE49-F238E27FC236}">
                <a16:creationId xmlns:a16="http://schemas.microsoft.com/office/drawing/2014/main" id="{E92F6C3E-DE56-2336-E706-5AE4F0AA652E}"/>
              </a:ext>
            </a:extLst>
          </p:cNvPr>
          <p:cNvCxnSpPr>
            <a:cxnSpLocks/>
          </p:cNvCxnSpPr>
          <p:nvPr/>
        </p:nvCxnSpPr>
        <p:spPr>
          <a:xfrm flipH="1" flipV="1">
            <a:off x="2855640" y="1700808"/>
            <a:ext cx="1296144" cy="259228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B341FEB-3591-28E8-8024-CE5CE5A58260}"/>
              </a:ext>
            </a:extLst>
          </p:cNvPr>
          <p:cNvSpPr txBox="1"/>
          <p:nvPr/>
        </p:nvSpPr>
        <p:spPr>
          <a:xfrm>
            <a:off x="-24680" y="3236783"/>
            <a:ext cx="3835345" cy="1200329"/>
          </a:xfrm>
          <a:prstGeom prst="rect">
            <a:avLst/>
          </a:prstGeom>
          <a:solidFill>
            <a:srgbClr val="FFFF99"/>
          </a:solidFill>
        </p:spPr>
        <p:txBody>
          <a:bodyPr wrap="none" rtlCol="0">
            <a:spAutoFit/>
          </a:bodyPr>
          <a:lstStyle/>
          <a:p>
            <a:pPr algn="ctr"/>
            <a:r>
              <a:rPr lang="en-GB" b="1" dirty="0"/>
              <a:t>Strings with photomultipliers</a:t>
            </a:r>
          </a:p>
          <a:p>
            <a:pPr algn="ctr"/>
            <a:r>
              <a:rPr lang="en-GB" b="1" dirty="0"/>
              <a:t>to detect Cherenkov light produced</a:t>
            </a:r>
          </a:p>
          <a:p>
            <a:pPr algn="ctr"/>
            <a:r>
              <a:rPr lang="en-GB" b="1" dirty="0"/>
              <a:t>by upward-travelling muons created </a:t>
            </a:r>
          </a:p>
          <a:p>
            <a:pPr algn="ctr"/>
            <a:r>
              <a:rPr lang="en-GB" b="1" dirty="0"/>
              <a:t>by neutrinos</a:t>
            </a:r>
          </a:p>
        </p:txBody>
      </p:sp>
      <p:sp>
        <p:nvSpPr>
          <p:cNvPr id="10" name="TextBox 9">
            <a:extLst>
              <a:ext uri="{FF2B5EF4-FFF2-40B4-BE49-F238E27FC236}">
                <a16:creationId xmlns:a16="http://schemas.microsoft.com/office/drawing/2014/main" id="{71EBE6DE-4C86-D6AC-5DBC-8A48052F0E33}"/>
              </a:ext>
            </a:extLst>
          </p:cNvPr>
          <p:cNvSpPr txBox="1"/>
          <p:nvPr/>
        </p:nvSpPr>
        <p:spPr>
          <a:xfrm>
            <a:off x="3705525" y="188640"/>
            <a:ext cx="7876875" cy="1292662"/>
          </a:xfrm>
          <a:prstGeom prst="rect">
            <a:avLst/>
          </a:prstGeom>
          <a:solidFill>
            <a:srgbClr val="FFFF99"/>
          </a:solidFill>
        </p:spPr>
        <p:txBody>
          <a:bodyPr wrap="square">
            <a:spAutoFit/>
          </a:bodyPr>
          <a:lstStyle/>
          <a:p>
            <a:r>
              <a:rPr lang="en-GB" sz="2400" b="1" dirty="0">
                <a:solidFill>
                  <a:srgbClr val="FF0000"/>
                </a:solidFill>
              </a:rPr>
              <a:t>             First concept of a Neutrino Telescope</a:t>
            </a:r>
          </a:p>
          <a:p>
            <a:endParaRPr lang="en-GB" b="1" dirty="0"/>
          </a:p>
          <a:p>
            <a:r>
              <a:rPr lang="en-GB" b="1" dirty="0"/>
              <a:t>Markov 1960:  “ ... to install detectors deep in a lake or a sea and to determine the direction of charged particles with the help of Cherenkov radiation”</a:t>
            </a:r>
          </a:p>
        </p:txBody>
      </p:sp>
      <p:sp>
        <p:nvSpPr>
          <p:cNvPr id="11" name="TextBox 10">
            <a:extLst>
              <a:ext uri="{FF2B5EF4-FFF2-40B4-BE49-F238E27FC236}">
                <a16:creationId xmlns:a16="http://schemas.microsoft.com/office/drawing/2014/main" id="{945F5675-F08B-5698-264B-953DAFDFC2A3}"/>
              </a:ext>
            </a:extLst>
          </p:cNvPr>
          <p:cNvSpPr txBox="1"/>
          <p:nvPr/>
        </p:nvSpPr>
        <p:spPr>
          <a:xfrm>
            <a:off x="4367808" y="1628800"/>
            <a:ext cx="3764133" cy="369332"/>
          </a:xfrm>
          <a:prstGeom prst="rect">
            <a:avLst/>
          </a:prstGeom>
          <a:solidFill>
            <a:srgbClr val="FFFF99"/>
          </a:solidFill>
        </p:spPr>
        <p:txBody>
          <a:bodyPr wrap="square">
            <a:spAutoFit/>
          </a:bodyPr>
          <a:lstStyle/>
          <a:p>
            <a:r>
              <a:rPr lang="en-GB" b="1" dirty="0"/>
              <a:t>US, European and Soviet scientists</a:t>
            </a:r>
          </a:p>
        </p:txBody>
      </p:sp>
    </p:spTree>
    <p:extLst>
      <p:ext uri="{BB962C8B-B14F-4D97-AF65-F5344CB8AC3E}">
        <p14:creationId xmlns:p14="http://schemas.microsoft.com/office/powerpoint/2010/main" val="394119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7"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0E3507-6CC7-AE26-3721-2EEEFDCD28CA}"/>
              </a:ext>
            </a:extLst>
          </p:cNvPr>
          <p:cNvSpPr>
            <a:spLocks noGrp="1"/>
          </p:cNvSpPr>
          <p:nvPr>
            <p:ph type="sldNum" sz="quarter" idx="12"/>
          </p:nvPr>
        </p:nvSpPr>
        <p:spPr/>
        <p:txBody>
          <a:bodyPr/>
          <a:lstStyle/>
          <a:p>
            <a:fld id="{36FCB886-1702-40C8-9594-E0FD08228123}" type="slidenum">
              <a:rPr lang="en-GB" smtClean="0"/>
              <a:t>4</a:t>
            </a:fld>
            <a:endParaRPr lang="en-GB"/>
          </a:p>
        </p:txBody>
      </p:sp>
      <p:pic>
        <p:nvPicPr>
          <p:cNvPr id="6" name="Picture 5">
            <a:extLst>
              <a:ext uri="{FF2B5EF4-FFF2-40B4-BE49-F238E27FC236}">
                <a16:creationId xmlns:a16="http://schemas.microsoft.com/office/drawing/2014/main" id="{C04B7D27-D8C9-1CAE-6C6A-0672321535F3}"/>
              </a:ext>
            </a:extLst>
          </p:cNvPr>
          <p:cNvPicPr>
            <a:picLocks noChangeAspect="1"/>
          </p:cNvPicPr>
          <p:nvPr/>
        </p:nvPicPr>
        <p:blipFill>
          <a:blip r:embed="rId2"/>
          <a:stretch>
            <a:fillRect/>
          </a:stretch>
        </p:blipFill>
        <p:spPr>
          <a:xfrm>
            <a:off x="5572422" y="1861145"/>
            <a:ext cx="6572250" cy="4448175"/>
          </a:xfrm>
          <a:prstGeom prst="rect">
            <a:avLst/>
          </a:prstGeom>
        </p:spPr>
      </p:pic>
      <p:sp>
        <p:nvSpPr>
          <p:cNvPr id="7" name="TextBox 6">
            <a:extLst>
              <a:ext uri="{FF2B5EF4-FFF2-40B4-BE49-F238E27FC236}">
                <a16:creationId xmlns:a16="http://schemas.microsoft.com/office/drawing/2014/main" id="{63EF7B10-0076-09C8-4063-9741997949B8}"/>
              </a:ext>
            </a:extLst>
          </p:cNvPr>
          <p:cNvSpPr txBox="1"/>
          <p:nvPr/>
        </p:nvSpPr>
        <p:spPr>
          <a:xfrm>
            <a:off x="7321302" y="188640"/>
            <a:ext cx="4823370" cy="1569660"/>
          </a:xfrm>
          <a:prstGeom prst="rect">
            <a:avLst/>
          </a:prstGeom>
          <a:solidFill>
            <a:srgbClr val="FFFF99"/>
          </a:solidFill>
        </p:spPr>
        <p:txBody>
          <a:bodyPr wrap="square" rtlCol="0">
            <a:spAutoFit/>
          </a:bodyPr>
          <a:lstStyle/>
          <a:p>
            <a:r>
              <a:rPr lang="en-GB" sz="2400" b="1" dirty="0"/>
              <a:t>Deployment at Lake Baikal:</a:t>
            </a:r>
          </a:p>
          <a:p>
            <a:r>
              <a:rPr lang="en-GB" sz="2400" b="1" dirty="0"/>
              <a:t>concept developed in 1981</a:t>
            </a:r>
          </a:p>
          <a:p>
            <a:r>
              <a:rPr lang="en-GB" sz="2800" b="1" dirty="0"/>
              <a:t>  </a:t>
            </a:r>
            <a:r>
              <a:rPr lang="en-GB" sz="2400" b="1" dirty="0"/>
              <a:t>Detectors at depth of ~1 km</a:t>
            </a:r>
          </a:p>
          <a:p>
            <a:r>
              <a:rPr lang="en-GB" sz="2000" b="1" dirty="0"/>
              <a:t>-Russian and East German involvement</a:t>
            </a:r>
          </a:p>
        </p:txBody>
      </p:sp>
      <p:pic>
        <p:nvPicPr>
          <p:cNvPr id="5" name="Picture 4">
            <a:extLst>
              <a:ext uri="{FF2B5EF4-FFF2-40B4-BE49-F238E27FC236}">
                <a16:creationId xmlns:a16="http://schemas.microsoft.com/office/drawing/2014/main" id="{5CF1F687-10A3-9AE1-8243-4F947C3AFFA5}"/>
              </a:ext>
            </a:extLst>
          </p:cNvPr>
          <p:cNvPicPr>
            <a:picLocks noChangeAspect="1"/>
          </p:cNvPicPr>
          <p:nvPr/>
        </p:nvPicPr>
        <p:blipFill>
          <a:blip r:embed="rId3"/>
          <a:stretch>
            <a:fillRect/>
          </a:stretch>
        </p:blipFill>
        <p:spPr>
          <a:xfrm>
            <a:off x="-24680" y="-387424"/>
            <a:ext cx="7143750" cy="4086225"/>
          </a:xfrm>
          <a:prstGeom prst="rect">
            <a:avLst/>
          </a:prstGeom>
        </p:spPr>
      </p:pic>
      <p:sp>
        <p:nvSpPr>
          <p:cNvPr id="4" name="TextBox 3">
            <a:extLst>
              <a:ext uri="{FF2B5EF4-FFF2-40B4-BE49-F238E27FC236}">
                <a16:creationId xmlns:a16="http://schemas.microsoft.com/office/drawing/2014/main" id="{76C422ED-CBA6-26A1-D2ED-E7B149DC42EA}"/>
              </a:ext>
            </a:extLst>
          </p:cNvPr>
          <p:cNvSpPr txBox="1"/>
          <p:nvPr/>
        </p:nvSpPr>
        <p:spPr>
          <a:xfrm>
            <a:off x="-24680" y="3222843"/>
            <a:ext cx="5597102" cy="3662541"/>
          </a:xfrm>
          <a:prstGeom prst="rect">
            <a:avLst/>
          </a:prstGeom>
          <a:solidFill>
            <a:srgbClr val="FFFF99"/>
          </a:solidFill>
        </p:spPr>
        <p:txBody>
          <a:bodyPr wrap="square" rtlCol="0">
            <a:spAutoFit/>
          </a:bodyPr>
          <a:lstStyle/>
          <a:p>
            <a:r>
              <a:rPr lang="en-GB" sz="2400" b="1" dirty="0"/>
              <a:t>1981: First deployment at Lake Baikal</a:t>
            </a:r>
          </a:p>
          <a:p>
            <a:endParaRPr lang="en-GB" sz="2400" b="1" dirty="0"/>
          </a:p>
          <a:p>
            <a:r>
              <a:rPr lang="en-GB" sz="2400" b="1" dirty="0"/>
              <a:t>1993: Third string deployed: </a:t>
            </a:r>
          </a:p>
          <a:p>
            <a:r>
              <a:rPr lang="en-GB" sz="2400" b="1" dirty="0"/>
              <a:t>    </a:t>
            </a:r>
            <a:r>
              <a:rPr lang="en-GB" sz="2400" b="1" dirty="0">
                <a:solidFill>
                  <a:srgbClr val="FF0000"/>
                </a:solidFill>
              </a:rPr>
              <a:t>First neutrino team to achieve this</a:t>
            </a:r>
          </a:p>
          <a:p>
            <a:endParaRPr lang="en-GB" sz="2400" b="1" dirty="0"/>
          </a:p>
          <a:p>
            <a:r>
              <a:rPr lang="en-GB" sz="2400" b="1" dirty="0"/>
              <a:t>1996: First three neutrinos detected</a:t>
            </a:r>
          </a:p>
          <a:p>
            <a:endParaRPr lang="en-GB" sz="2400" b="1" dirty="0"/>
          </a:p>
          <a:p>
            <a:r>
              <a:rPr lang="en-GB" sz="2400" b="1" dirty="0"/>
              <a:t>2025:  0.6 km</a:t>
            </a:r>
            <a:r>
              <a:rPr lang="en-GB" sz="2400" b="1" baseline="30000" dirty="0"/>
              <a:t>3</a:t>
            </a:r>
          </a:p>
          <a:p>
            <a:endParaRPr lang="en-GB" sz="2400" b="1" baseline="30000" dirty="0"/>
          </a:p>
          <a:p>
            <a:r>
              <a:rPr lang="en-GB" sz="2400" b="1" dirty="0"/>
              <a:t>~2028: 1 km</a:t>
            </a:r>
            <a:r>
              <a:rPr lang="en-GB" sz="2400" b="1" baseline="30000" dirty="0"/>
              <a:t>3</a:t>
            </a:r>
            <a:endParaRPr lang="en-GB" sz="2400" b="1" dirty="0"/>
          </a:p>
        </p:txBody>
      </p:sp>
    </p:spTree>
    <p:extLst>
      <p:ext uri="{BB962C8B-B14F-4D97-AF65-F5344CB8AC3E}">
        <p14:creationId xmlns:p14="http://schemas.microsoft.com/office/powerpoint/2010/main" val="1484041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297449-84B2-CBAA-313F-07ECE2EF9D20}"/>
              </a:ext>
            </a:extLst>
          </p:cNvPr>
          <p:cNvSpPr>
            <a:spLocks noGrp="1"/>
          </p:cNvSpPr>
          <p:nvPr>
            <p:ph type="sldNum" sz="quarter" idx="12"/>
          </p:nvPr>
        </p:nvSpPr>
        <p:spPr/>
        <p:txBody>
          <a:bodyPr/>
          <a:lstStyle/>
          <a:p>
            <a:fld id="{36FCB886-1702-40C8-9594-E0FD08228123}" type="slidenum">
              <a:rPr lang="en-GB" smtClean="0"/>
              <a:t>5</a:t>
            </a:fld>
            <a:endParaRPr lang="en-GB"/>
          </a:p>
        </p:txBody>
      </p:sp>
      <p:sp>
        <p:nvSpPr>
          <p:cNvPr id="3" name="TextBox 2">
            <a:extLst>
              <a:ext uri="{FF2B5EF4-FFF2-40B4-BE49-F238E27FC236}">
                <a16:creationId xmlns:a16="http://schemas.microsoft.com/office/drawing/2014/main" id="{FD90BF12-159A-5257-CB9D-79882A846F1F}"/>
              </a:ext>
            </a:extLst>
          </p:cNvPr>
          <p:cNvSpPr txBox="1"/>
          <p:nvPr/>
        </p:nvSpPr>
        <p:spPr>
          <a:xfrm>
            <a:off x="1055440" y="404664"/>
            <a:ext cx="10081120" cy="5262979"/>
          </a:xfrm>
          <a:prstGeom prst="rect">
            <a:avLst/>
          </a:prstGeom>
          <a:solidFill>
            <a:srgbClr val="FFFF99"/>
          </a:solidFill>
        </p:spPr>
        <p:txBody>
          <a:bodyPr wrap="square" rtlCol="0">
            <a:spAutoFit/>
          </a:bodyPr>
          <a:lstStyle/>
          <a:p>
            <a:pPr algn="ctr"/>
            <a:r>
              <a:rPr lang="en-GB" sz="2400" b="1" dirty="0"/>
              <a:t>Birth of IceCube</a:t>
            </a:r>
          </a:p>
          <a:p>
            <a:pPr marL="342900" indent="-342900">
              <a:buAutoNum type="arabicPlain" startAt="1987"/>
            </a:pPr>
            <a:endParaRPr lang="en-GB" sz="2400" b="1" dirty="0"/>
          </a:p>
          <a:p>
            <a:r>
              <a:rPr lang="en-GB" sz="2400" b="1" dirty="0"/>
              <a:t> 1987: </a:t>
            </a:r>
            <a:r>
              <a:rPr lang="en-GB" sz="2400" b="1" dirty="0">
                <a:solidFill>
                  <a:srgbClr val="FF0000"/>
                </a:solidFill>
              </a:rPr>
              <a:t>Francis Halzen </a:t>
            </a:r>
            <a:r>
              <a:rPr lang="en-GB" sz="2400" b="1" dirty="0"/>
              <a:t>learned of Russian attempts at Vostok (in Antarctica)</a:t>
            </a:r>
          </a:p>
          <a:p>
            <a:r>
              <a:rPr lang="en-GB" sz="2400" b="1" dirty="0"/>
              <a:t> </a:t>
            </a:r>
          </a:p>
          <a:p>
            <a:r>
              <a:rPr lang="en-GB" sz="2400" b="1" dirty="0"/>
              <a:t>         to detect neutrinos using radio signals produced in the ice</a:t>
            </a:r>
          </a:p>
          <a:p>
            <a:endParaRPr lang="en-GB" sz="2400" b="1" dirty="0"/>
          </a:p>
          <a:p>
            <a:r>
              <a:rPr lang="en-GB" sz="2400" b="1" dirty="0"/>
              <a:t>	</a:t>
            </a:r>
          </a:p>
          <a:p>
            <a:r>
              <a:rPr lang="en-GB" sz="2400" b="1" dirty="0"/>
              <a:t>	        Idea of ‘DUMAND in Ice’ was born</a:t>
            </a:r>
          </a:p>
          <a:p>
            <a:endParaRPr lang="en-GB" sz="2400" b="1" dirty="0"/>
          </a:p>
          <a:p>
            <a:endParaRPr lang="en-GB" sz="2400" b="1" dirty="0"/>
          </a:p>
          <a:p>
            <a:r>
              <a:rPr lang="en-GB" sz="2400" b="1" dirty="0"/>
              <a:t>1990: Test string of photomultipliers deployed on Greenland Ice Sheet</a:t>
            </a:r>
          </a:p>
          <a:p>
            <a:endParaRPr lang="en-GB" sz="2400" b="1" dirty="0"/>
          </a:p>
          <a:p>
            <a:endParaRPr lang="en-GB" sz="2400" b="1" dirty="0"/>
          </a:p>
          <a:p>
            <a:r>
              <a:rPr lang="en-GB" sz="2400" b="1" dirty="0"/>
              <a:t>1993-4: AMANDA Collaboration deploy first four strings at South Pole</a:t>
            </a:r>
          </a:p>
        </p:txBody>
      </p:sp>
    </p:spTree>
    <p:extLst>
      <p:ext uri="{BB962C8B-B14F-4D97-AF65-F5344CB8AC3E}">
        <p14:creationId xmlns:p14="http://schemas.microsoft.com/office/powerpoint/2010/main" val="3788954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221723-4391-C10B-D954-36B229433DA2}"/>
              </a:ext>
            </a:extLst>
          </p:cNvPr>
          <p:cNvSpPr>
            <a:spLocks noGrp="1"/>
          </p:cNvSpPr>
          <p:nvPr>
            <p:ph type="sldNum" sz="quarter" idx="12"/>
          </p:nvPr>
        </p:nvSpPr>
        <p:spPr/>
        <p:txBody>
          <a:bodyPr/>
          <a:lstStyle/>
          <a:p>
            <a:fld id="{36FCB886-1702-40C8-9594-E0FD08228123}" type="slidenum">
              <a:rPr lang="en-GB" smtClean="0"/>
              <a:t>6</a:t>
            </a:fld>
            <a:endParaRPr lang="en-GB"/>
          </a:p>
        </p:txBody>
      </p:sp>
      <p:pic>
        <p:nvPicPr>
          <p:cNvPr id="4" name="Picture 3">
            <a:extLst>
              <a:ext uri="{FF2B5EF4-FFF2-40B4-BE49-F238E27FC236}">
                <a16:creationId xmlns:a16="http://schemas.microsoft.com/office/drawing/2014/main" id="{D871361D-6AF8-F2D9-018C-05488FAC1B17}"/>
              </a:ext>
            </a:extLst>
          </p:cNvPr>
          <p:cNvPicPr>
            <a:picLocks noChangeAspect="1"/>
          </p:cNvPicPr>
          <p:nvPr/>
        </p:nvPicPr>
        <p:blipFill>
          <a:blip r:embed="rId2"/>
          <a:stretch>
            <a:fillRect/>
          </a:stretch>
        </p:blipFill>
        <p:spPr>
          <a:xfrm rot="10634297">
            <a:off x="1062806" y="357241"/>
            <a:ext cx="9318754" cy="6508337"/>
          </a:xfrm>
          <a:prstGeom prst="rect">
            <a:avLst/>
          </a:prstGeom>
        </p:spPr>
      </p:pic>
      <p:sp>
        <p:nvSpPr>
          <p:cNvPr id="5" name="TextBox 4">
            <a:extLst>
              <a:ext uri="{FF2B5EF4-FFF2-40B4-BE49-F238E27FC236}">
                <a16:creationId xmlns:a16="http://schemas.microsoft.com/office/drawing/2014/main" id="{94256A79-88C4-8055-0E36-015CF4B121BB}"/>
              </a:ext>
            </a:extLst>
          </p:cNvPr>
          <p:cNvSpPr txBox="1"/>
          <p:nvPr/>
        </p:nvSpPr>
        <p:spPr>
          <a:xfrm>
            <a:off x="695400" y="395372"/>
            <a:ext cx="3102131" cy="369332"/>
          </a:xfrm>
          <a:prstGeom prst="rect">
            <a:avLst/>
          </a:prstGeom>
          <a:solidFill>
            <a:srgbClr val="FFFF66"/>
          </a:solidFill>
        </p:spPr>
        <p:txBody>
          <a:bodyPr wrap="none" rtlCol="0">
            <a:spAutoFit/>
          </a:bodyPr>
          <a:lstStyle/>
          <a:p>
            <a:r>
              <a:rPr lang="en-GB" b="1" dirty="0"/>
              <a:t>South Pole Instruments: 1998</a:t>
            </a:r>
          </a:p>
        </p:txBody>
      </p:sp>
      <p:sp>
        <p:nvSpPr>
          <p:cNvPr id="6" name="TextBox 5">
            <a:extLst>
              <a:ext uri="{FF2B5EF4-FFF2-40B4-BE49-F238E27FC236}">
                <a16:creationId xmlns:a16="http://schemas.microsoft.com/office/drawing/2014/main" id="{6F5E7474-0577-6C62-5BD1-5CA6AF5BC149}"/>
              </a:ext>
            </a:extLst>
          </p:cNvPr>
          <p:cNvSpPr txBox="1"/>
          <p:nvPr/>
        </p:nvSpPr>
        <p:spPr>
          <a:xfrm>
            <a:off x="407368" y="1196752"/>
            <a:ext cx="2129750" cy="369332"/>
          </a:xfrm>
          <a:prstGeom prst="rect">
            <a:avLst/>
          </a:prstGeom>
          <a:solidFill>
            <a:srgbClr val="FFFF66"/>
          </a:solidFill>
        </p:spPr>
        <p:txBody>
          <a:bodyPr wrap="none" rtlCol="0">
            <a:spAutoFit/>
          </a:bodyPr>
          <a:lstStyle/>
          <a:p>
            <a:r>
              <a:rPr lang="en-GB" b="1" dirty="0">
                <a:solidFill>
                  <a:srgbClr val="FF0000"/>
                </a:solidFill>
              </a:rPr>
              <a:t>Four Strings 1993/4</a:t>
            </a:r>
          </a:p>
        </p:txBody>
      </p:sp>
      <p:sp>
        <p:nvSpPr>
          <p:cNvPr id="7" name="TextBox 6">
            <a:extLst>
              <a:ext uri="{FF2B5EF4-FFF2-40B4-BE49-F238E27FC236}">
                <a16:creationId xmlns:a16="http://schemas.microsoft.com/office/drawing/2014/main" id="{6EB9A2FC-6483-426F-6448-44CC6481CC41}"/>
              </a:ext>
            </a:extLst>
          </p:cNvPr>
          <p:cNvSpPr txBox="1"/>
          <p:nvPr/>
        </p:nvSpPr>
        <p:spPr>
          <a:xfrm>
            <a:off x="263352" y="4077072"/>
            <a:ext cx="1890261" cy="646331"/>
          </a:xfrm>
          <a:prstGeom prst="rect">
            <a:avLst/>
          </a:prstGeom>
          <a:solidFill>
            <a:srgbClr val="FFFF66"/>
          </a:solidFill>
        </p:spPr>
        <p:txBody>
          <a:bodyPr wrap="none" rtlCol="0">
            <a:spAutoFit/>
          </a:bodyPr>
          <a:lstStyle/>
          <a:p>
            <a:r>
              <a:rPr lang="en-GB" b="1" dirty="0">
                <a:solidFill>
                  <a:srgbClr val="FF0000"/>
                </a:solidFill>
              </a:rPr>
              <a:t>     SPASE-2</a:t>
            </a:r>
          </a:p>
          <a:p>
            <a:r>
              <a:rPr lang="en-GB" b="1" dirty="0">
                <a:solidFill>
                  <a:srgbClr val="FF0000"/>
                </a:solidFill>
              </a:rPr>
              <a:t>30 detectors 1994</a:t>
            </a:r>
          </a:p>
        </p:txBody>
      </p:sp>
      <p:sp>
        <p:nvSpPr>
          <p:cNvPr id="8" name="TextBox 7">
            <a:extLst>
              <a:ext uri="{FF2B5EF4-FFF2-40B4-BE49-F238E27FC236}">
                <a16:creationId xmlns:a16="http://schemas.microsoft.com/office/drawing/2014/main" id="{88C3279D-E692-845E-A7A3-CE5DD8FC110D}"/>
              </a:ext>
            </a:extLst>
          </p:cNvPr>
          <p:cNvSpPr txBox="1"/>
          <p:nvPr/>
        </p:nvSpPr>
        <p:spPr>
          <a:xfrm>
            <a:off x="9912424" y="3429000"/>
            <a:ext cx="1571777" cy="369332"/>
          </a:xfrm>
          <a:prstGeom prst="rect">
            <a:avLst/>
          </a:prstGeom>
          <a:solidFill>
            <a:srgbClr val="FFFF66"/>
          </a:solidFill>
        </p:spPr>
        <p:txBody>
          <a:bodyPr wrap="none" rtlCol="0">
            <a:spAutoFit/>
          </a:bodyPr>
          <a:lstStyle/>
          <a:p>
            <a:r>
              <a:rPr lang="en-GB" b="1" dirty="0">
                <a:solidFill>
                  <a:srgbClr val="FF0000"/>
                </a:solidFill>
              </a:rPr>
              <a:t>SPASE-I 1987</a:t>
            </a:r>
          </a:p>
        </p:txBody>
      </p:sp>
      <p:sp>
        <p:nvSpPr>
          <p:cNvPr id="9" name="TextBox 8">
            <a:extLst>
              <a:ext uri="{FF2B5EF4-FFF2-40B4-BE49-F238E27FC236}">
                <a16:creationId xmlns:a16="http://schemas.microsoft.com/office/drawing/2014/main" id="{6403D6E7-ADF5-79DD-9DD4-C8F990752CDF}"/>
              </a:ext>
            </a:extLst>
          </p:cNvPr>
          <p:cNvSpPr txBox="1"/>
          <p:nvPr/>
        </p:nvSpPr>
        <p:spPr>
          <a:xfrm>
            <a:off x="8737600" y="1700808"/>
            <a:ext cx="2369175" cy="461665"/>
          </a:xfrm>
          <a:prstGeom prst="rect">
            <a:avLst/>
          </a:prstGeom>
          <a:solidFill>
            <a:srgbClr val="FFFF66"/>
          </a:solidFill>
        </p:spPr>
        <p:txBody>
          <a:bodyPr wrap="none" rtlCol="0">
            <a:spAutoFit/>
          </a:bodyPr>
          <a:lstStyle/>
          <a:p>
            <a:r>
              <a:rPr lang="en-GB" sz="2400" b="1" dirty="0">
                <a:solidFill>
                  <a:srgbClr val="FF0000"/>
                </a:solidFill>
              </a:rPr>
              <a:t>What is SPASE?</a:t>
            </a:r>
          </a:p>
        </p:txBody>
      </p:sp>
    </p:spTree>
    <p:extLst>
      <p:ext uri="{BB962C8B-B14F-4D97-AF65-F5344CB8AC3E}">
        <p14:creationId xmlns:p14="http://schemas.microsoft.com/office/powerpoint/2010/main" val="846145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039832-8CAE-C3A4-770A-AF7A50E4360C}"/>
              </a:ext>
            </a:extLst>
          </p:cNvPr>
          <p:cNvSpPr>
            <a:spLocks noGrp="1"/>
          </p:cNvSpPr>
          <p:nvPr>
            <p:ph type="sldNum" sz="quarter" idx="12"/>
          </p:nvPr>
        </p:nvSpPr>
        <p:spPr/>
        <p:txBody>
          <a:bodyPr/>
          <a:lstStyle/>
          <a:p>
            <a:fld id="{36FCB886-1702-40C8-9594-E0FD08228123}" type="slidenum">
              <a:rPr lang="en-GB" smtClean="0"/>
              <a:t>7</a:t>
            </a:fld>
            <a:endParaRPr lang="en-GB"/>
          </a:p>
        </p:txBody>
      </p:sp>
      <p:sp>
        <p:nvSpPr>
          <p:cNvPr id="3" name="TextBox 2">
            <a:extLst>
              <a:ext uri="{FF2B5EF4-FFF2-40B4-BE49-F238E27FC236}">
                <a16:creationId xmlns:a16="http://schemas.microsoft.com/office/drawing/2014/main" id="{D386F190-84DD-D355-4101-8488FC11AF1C}"/>
              </a:ext>
            </a:extLst>
          </p:cNvPr>
          <p:cNvSpPr txBox="1"/>
          <p:nvPr/>
        </p:nvSpPr>
        <p:spPr>
          <a:xfrm>
            <a:off x="4850" y="-27384"/>
            <a:ext cx="12176795" cy="7201972"/>
          </a:xfrm>
          <a:prstGeom prst="rect">
            <a:avLst/>
          </a:prstGeom>
          <a:solidFill>
            <a:srgbClr val="FFFF99"/>
          </a:solidFill>
        </p:spPr>
        <p:txBody>
          <a:bodyPr wrap="none" rtlCol="0">
            <a:spAutoFit/>
          </a:bodyPr>
          <a:lstStyle/>
          <a:p>
            <a:pPr algn="ctr"/>
            <a:r>
              <a:rPr lang="en-GB" sz="2400" b="1" dirty="0">
                <a:solidFill>
                  <a:srgbClr val="FF0000"/>
                </a:solidFill>
              </a:rPr>
              <a:t>SPASE-1 was a small air-shower array built by the Bartol-Leeds Collaboration </a:t>
            </a:r>
          </a:p>
          <a:p>
            <a:pPr algn="ctr"/>
            <a:r>
              <a:rPr lang="en-GB" sz="2400" b="1" dirty="0">
                <a:solidFill>
                  <a:srgbClr val="FF0000"/>
                </a:solidFill>
              </a:rPr>
              <a:t>to look for 100 TeV gamma-rays from X-ray binaries and SN1987A</a:t>
            </a:r>
          </a:p>
          <a:p>
            <a:endParaRPr lang="en-GB" sz="2000" b="1" dirty="0"/>
          </a:p>
          <a:p>
            <a:r>
              <a:rPr lang="en-GB" sz="2200" b="1" dirty="0"/>
              <a:t>1983: Report by Kiel group that photons of  ~ 1PeV had been detected from Cygnus X-3, </a:t>
            </a:r>
          </a:p>
          <a:p>
            <a:r>
              <a:rPr lang="en-GB" sz="2200" b="1" dirty="0"/>
              <a:t>          an X-ray binary  (neutron star + normal star)</a:t>
            </a:r>
          </a:p>
          <a:p>
            <a:r>
              <a:rPr lang="en-GB" sz="2200" b="1" dirty="0"/>
              <a:t>          Confirmation by UK group at Haverah Park </a:t>
            </a:r>
          </a:p>
          <a:p>
            <a:endParaRPr lang="en-GB" sz="2000" b="1" dirty="0"/>
          </a:p>
          <a:p>
            <a:r>
              <a:rPr lang="en-GB" sz="2000" b="1" dirty="0"/>
              <a:t>  </a:t>
            </a:r>
            <a:r>
              <a:rPr lang="en-GB" sz="2400" b="1" dirty="0">
                <a:solidFill>
                  <a:srgbClr val="FF0000"/>
                </a:solidFill>
              </a:rPr>
              <a:t>Claims perhaps erroneous </a:t>
            </a:r>
          </a:p>
          <a:p>
            <a:r>
              <a:rPr lang="en-GB" sz="2400" b="1" dirty="0">
                <a:solidFill>
                  <a:srgbClr val="FF0000"/>
                </a:solidFill>
              </a:rPr>
              <a:t> 	– though currently rumours that LHAASO have found it to be a variable source</a:t>
            </a:r>
          </a:p>
          <a:p>
            <a:endParaRPr lang="en-GB" sz="2000" b="1" dirty="0"/>
          </a:p>
          <a:p>
            <a:r>
              <a:rPr lang="en-GB" sz="2000" b="1" dirty="0"/>
              <a:t>Other groups claimed to see PeV gamma-rays from Vela X-1, LMC X-4 and Her X-1 - all X-ray binary system</a:t>
            </a:r>
          </a:p>
          <a:p>
            <a:endParaRPr lang="en-GB" sz="2000" b="1" dirty="0"/>
          </a:p>
          <a:p>
            <a:r>
              <a:rPr lang="en-GB" sz="2000" b="1" dirty="0"/>
              <a:t>1986: Hillas pointed out that South Pole (2835 m) was best place from which to observed X-ray binaries</a:t>
            </a:r>
          </a:p>
          <a:p>
            <a:endParaRPr lang="en-GB" sz="2000" b="1" dirty="0"/>
          </a:p>
          <a:p>
            <a:r>
              <a:rPr lang="en-GB" sz="2000" b="1" dirty="0"/>
              <a:t>1987: SN1987A – 27⁰ from zenith - predictions of high energy photons</a:t>
            </a:r>
          </a:p>
          <a:p>
            <a:endParaRPr lang="en-GB" sz="2000" b="1" dirty="0"/>
          </a:p>
          <a:p>
            <a:r>
              <a:rPr lang="en-GB" sz="2000" b="1" dirty="0"/>
              <a:t>	 Gaisser, Harding and Stanev (Nature 1987) </a:t>
            </a:r>
          </a:p>
          <a:p>
            <a:r>
              <a:rPr lang="en-GB" sz="2000" b="1" dirty="0"/>
              <a:t>                       	Particle acceleration and production of energetic photons in SN1987A</a:t>
            </a:r>
          </a:p>
          <a:p>
            <a:r>
              <a:rPr lang="en-GB" sz="2000" b="1" dirty="0"/>
              <a:t>                                                                                                             </a:t>
            </a:r>
          </a:p>
          <a:p>
            <a:r>
              <a:rPr lang="en-GB" sz="2000" b="1" dirty="0"/>
              <a:t>               Berezinsky and Ginzburg (Nature 1987) </a:t>
            </a:r>
          </a:p>
          <a:p>
            <a:r>
              <a:rPr lang="en-GB" sz="2000" b="1" dirty="0"/>
              <a:t>                            Cosmic rays and gamma radiation from the shell of SN1987A </a:t>
            </a:r>
          </a:p>
          <a:p>
            <a:r>
              <a:rPr lang="en-GB" sz="2000" b="1" dirty="0"/>
              <a:t>                                                                                                             </a:t>
            </a:r>
          </a:p>
        </p:txBody>
      </p:sp>
    </p:spTree>
    <p:extLst>
      <p:ext uri="{BB962C8B-B14F-4D97-AF65-F5344CB8AC3E}">
        <p14:creationId xmlns:p14="http://schemas.microsoft.com/office/powerpoint/2010/main" val="1839035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4AEA020-F47C-4D8F-B20C-E5BDB814A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823CA89F-19F4-91D4-C71D-91110C4541F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t="7499" r="1" b="6456"/>
          <a:stretch>
            <a:fillRect/>
          </a:stretch>
        </p:blipFill>
        <p:spPr bwMode="auto">
          <a:xfrm>
            <a:off x="377893" y="3533718"/>
            <a:ext cx="5240319" cy="29421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3771E065-3F4D-1492-3EB0-DD1FD2A0FDC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t="13954" r="1" b="1"/>
          <a:stretch>
            <a:fillRect/>
          </a:stretch>
        </p:blipFill>
        <p:spPr bwMode="auto">
          <a:xfrm>
            <a:off x="6322659" y="3429000"/>
            <a:ext cx="5271469" cy="295964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435457BF-BC8C-9802-262B-5527EDC59B2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t="11824" r="1" b="3820"/>
          <a:stretch>
            <a:fillRect/>
          </a:stretch>
        </p:blipFill>
        <p:spPr bwMode="auto">
          <a:xfrm>
            <a:off x="6230178" y="395640"/>
            <a:ext cx="5240318" cy="292864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22D2A279-3AAA-99A3-2306-69E6C851FD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10576" r="1" b="362"/>
          <a:stretch>
            <a:fillRect/>
          </a:stretch>
        </p:blipFill>
        <p:spPr bwMode="auto">
          <a:xfrm>
            <a:off x="377893" y="395641"/>
            <a:ext cx="5240319" cy="292864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B9FDC9AF-25FC-1715-0F62-89F7F70E1444}"/>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36FCB886-1702-40C8-9594-E0FD08228123}" type="slidenum">
              <a:rPr lang="en-GB" sz="1900" smtClean="0"/>
              <a:pPr>
                <a:lnSpc>
                  <a:spcPct val="90000"/>
                </a:lnSpc>
                <a:spcAft>
                  <a:spcPts val="600"/>
                </a:spcAft>
              </a:pPr>
              <a:t>8</a:t>
            </a:fld>
            <a:endParaRPr lang="en-GB" sz="1900"/>
          </a:p>
        </p:txBody>
      </p:sp>
      <p:sp>
        <p:nvSpPr>
          <p:cNvPr id="7" name="TextBox 6">
            <a:extLst>
              <a:ext uri="{FF2B5EF4-FFF2-40B4-BE49-F238E27FC236}">
                <a16:creationId xmlns:a16="http://schemas.microsoft.com/office/drawing/2014/main" id="{B59EDBCD-741A-07A8-727C-A8179A249C7E}"/>
              </a:ext>
            </a:extLst>
          </p:cNvPr>
          <p:cNvSpPr txBox="1"/>
          <p:nvPr/>
        </p:nvSpPr>
        <p:spPr>
          <a:xfrm>
            <a:off x="6833265" y="6167045"/>
            <a:ext cx="4231287" cy="646331"/>
          </a:xfrm>
          <a:prstGeom prst="rect">
            <a:avLst/>
          </a:prstGeom>
          <a:solidFill>
            <a:srgbClr val="FFFF99"/>
          </a:solidFill>
        </p:spPr>
        <p:txBody>
          <a:bodyPr wrap="none" rtlCol="0">
            <a:spAutoFit/>
          </a:bodyPr>
          <a:lstStyle/>
          <a:p>
            <a:r>
              <a:rPr lang="en-GB" b="1" dirty="0"/>
              <a:t>Nigel Smith working in winter at – 60⁰ C </a:t>
            </a:r>
          </a:p>
          <a:p>
            <a:r>
              <a:rPr lang="en-GB" b="1" dirty="0"/>
              <a:t>	now TRIUMF Director </a:t>
            </a:r>
          </a:p>
        </p:txBody>
      </p:sp>
      <p:sp>
        <p:nvSpPr>
          <p:cNvPr id="8" name="TextBox 7">
            <a:extLst>
              <a:ext uri="{FF2B5EF4-FFF2-40B4-BE49-F238E27FC236}">
                <a16:creationId xmlns:a16="http://schemas.microsoft.com/office/drawing/2014/main" id="{F2E69BE2-E724-8DAD-6AF1-6794B96C8759}"/>
              </a:ext>
            </a:extLst>
          </p:cNvPr>
          <p:cNvSpPr txBox="1"/>
          <p:nvPr/>
        </p:nvSpPr>
        <p:spPr>
          <a:xfrm>
            <a:off x="767408" y="6469899"/>
            <a:ext cx="4138186" cy="369332"/>
          </a:xfrm>
          <a:prstGeom prst="rect">
            <a:avLst/>
          </a:prstGeom>
          <a:solidFill>
            <a:srgbClr val="FFFF99"/>
          </a:solidFill>
        </p:spPr>
        <p:txBody>
          <a:bodyPr wrap="square" rtlCol="0">
            <a:spAutoFit/>
          </a:bodyPr>
          <a:lstStyle/>
          <a:p>
            <a:r>
              <a:rPr lang="en-GB" b="1" dirty="0"/>
              <a:t>Observations started in December 1978</a:t>
            </a:r>
          </a:p>
        </p:txBody>
      </p:sp>
    </p:spTree>
    <p:extLst>
      <p:ext uri="{BB962C8B-B14F-4D97-AF65-F5344CB8AC3E}">
        <p14:creationId xmlns:p14="http://schemas.microsoft.com/office/powerpoint/2010/main" val="4252395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291C41-C4C0-DF0C-852D-E0638BE2F277}"/>
              </a:ext>
            </a:extLst>
          </p:cNvPr>
          <p:cNvSpPr>
            <a:spLocks noGrp="1"/>
          </p:cNvSpPr>
          <p:nvPr>
            <p:ph type="sldNum" sz="quarter" idx="12"/>
          </p:nvPr>
        </p:nvSpPr>
        <p:spPr/>
        <p:txBody>
          <a:bodyPr/>
          <a:lstStyle/>
          <a:p>
            <a:fld id="{36FCB886-1702-40C8-9594-E0FD08228123}" type="slidenum">
              <a:rPr lang="en-GB" smtClean="0"/>
              <a:t>9</a:t>
            </a:fld>
            <a:endParaRPr lang="en-GB"/>
          </a:p>
        </p:txBody>
      </p:sp>
      <p:sp>
        <p:nvSpPr>
          <p:cNvPr id="3" name="TextBox 2">
            <a:extLst>
              <a:ext uri="{FF2B5EF4-FFF2-40B4-BE49-F238E27FC236}">
                <a16:creationId xmlns:a16="http://schemas.microsoft.com/office/drawing/2014/main" id="{3F1BE1BF-E84B-E598-D692-5CD62A530B1D}"/>
              </a:ext>
            </a:extLst>
          </p:cNvPr>
          <p:cNvSpPr txBox="1"/>
          <p:nvPr/>
        </p:nvSpPr>
        <p:spPr>
          <a:xfrm>
            <a:off x="623392" y="116632"/>
            <a:ext cx="10585176" cy="6740307"/>
          </a:xfrm>
          <a:prstGeom prst="rect">
            <a:avLst/>
          </a:prstGeom>
          <a:solidFill>
            <a:srgbClr val="FFFF99"/>
          </a:solidFill>
        </p:spPr>
        <p:txBody>
          <a:bodyPr wrap="square" rtlCol="0">
            <a:spAutoFit/>
          </a:bodyPr>
          <a:lstStyle/>
          <a:p>
            <a:pPr marL="342900" indent="-342900">
              <a:buFont typeface="Arial" panose="020B0604020202020204" pitchFamily="34" charset="0"/>
              <a:buChar char="•"/>
            </a:pPr>
            <a:r>
              <a:rPr lang="en-GB" sz="2400" b="1" dirty="0">
                <a:solidFill>
                  <a:srgbClr val="FF0000"/>
                </a:solidFill>
              </a:rPr>
              <a:t>The first four AMANDA strings were at depths between 800 - 1000 m</a:t>
            </a:r>
          </a:p>
          <a:p>
            <a:r>
              <a:rPr lang="en-GB" sz="2400" b="1" dirty="0">
                <a:solidFill>
                  <a:srgbClr val="FF0000"/>
                </a:solidFill>
              </a:rPr>
              <a:t> </a:t>
            </a:r>
          </a:p>
          <a:p>
            <a:r>
              <a:rPr lang="en-GB" sz="2400" b="1" dirty="0"/>
              <a:t>      An unexpectedly high coincidence rate between AMANDA and SPASE-1     </a:t>
            </a:r>
          </a:p>
          <a:p>
            <a:r>
              <a:rPr lang="en-GB" sz="2400" b="1" dirty="0"/>
              <a:t>      led to the conclusion that there were bubbles at this depth</a:t>
            </a:r>
          </a:p>
          <a:p>
            <a:endParaRPr lang="en-GB" sz="2400" b="1" dirty="0"/>
          </a:p>
          <a:p>
            <a:pPr marL="342900" indent="-342900">
              <a:buFont typeface="Arial" panose="020B0604020202020204" pitchFamily="34" charset="0"/>
              <a:buChar char="•"/>
            </a:pPr>
            <a:r>
              <a:rPr lang="en-GB" sz="2400" b="1" dirty="0"/>
              <a:t>Russians had warned about the bubble problem at this depth - ignored</a:t>
            </a:r>
          </a:p>
          <a:p>
            <a:endParaRPr lang="en-GB" sz="2400" b="1" dirty="0"/>
          </a:p>
          <a:p>
            <a:pPr marL="342900" indent="-342900">
              <a:buFont typeface="Arial" panose="020B0604020202020204" pitchFamily="34" charset="0"/>
              <a:buChar char="•"/>
            </a:pPr>
            <a:r>
              <a:rPr lang="en-GB" sz="2400" b="1" dirty="0"/>
              <a:t>Coincidences were also used to survey the positions of the AMANDA modules to an accuracy of ~ 5 m</a:t>
            </a:r>
          </a:p>
          <a:p>
            <a:endParaRPr lang="en-GB" sz="2400" b="1" dirty="0"/>
          </a:p>
          <a:p>
            <a:pPr marL="342900" indent="-342900">
              <a:buFont typeface="Arial" panose="020B0604020202020204" pitchFamily="34" charset="0"/>
              <a:buChar char="•"/>
            </a:pPr>
            <a:r>
              <a:rPr lang="en-GB" sz="2400" b="1" dirty="0"/>
              <a:t>AMANDA-B with 86 modules on 4 strings were positioned  at 1500 – 2000 m in 1996</a:t>
            </a:r>
          </a:p>
          <a:p>
            <a:endParaRPr lang="en-GB" sz="2400" b="1" dirty="0"/>
          </a:p>
          <a:p>
            <a:pPr marL="342900" indent="-342900">
              <a:buFont typeface="Arial" panose="020B0604020202020204" pitchFamily="34" charset="0"/>
              <a:buChar char="•"/>
            </a:pPr>
            <a:r>
              <a:rPr lang="en-GB" sz="2400" b="1" dirty="0"/>
              <a:t>The IceCube modules are at depths between 1450 and 2450 m, with a shower array directly above the detector.  First IceCube string was deployed in 2004-5 season  </a:t>
            </a:r>
          </a:p>
          <a:p>
            <a:endParaRPr lang="en-GB" sz="2400" b="1" dirty="0">
              <a:solidFill>
                <a:srgbClr val="FF0000"/>
              </a:solidFill>
            </a:endParaRPr>
          </a:p>
          <a:p>
            <a:r>
              <a:rPr lang="en-GB" sz="2400" b="1" dirty="0">
                <a:solidFill>
                  <a:srgbClr val="FF0000"/>
                </a:solidFill>
              </a:rPr>
              <a:t>                             </a:t>
            </a:r>
            <a:r>
              <a:rPr lang="en-GB" sz="2800" b="1" dirty="0">
                <a:solidFill>
                  <a:srgbClr val="FF0000"/>
                </a:solidFill>
              </a:rPr>
              <a:t>Completion of IceCube in 2011-12</a:t>
            </a:r>
          </a:p>
        </p:txBody>
      </p:sp>
    </p:spTree>
    <p:extLst>
      <p:ext uri="{BB962C8B-B14F-4D97-AF65-F5344CB8AC3E}">
        <p14:creationId xmlns:p14="http://schemas.microsoft.com/office/powerpoint/2010/main" val="8150024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10385</TotalTime>
  <Words>1767</Words>
  <Application>Microsoft Office PowerPoint</Application>
  <PresentationFormat>Widescreen</PresentationFormat>
  <Paragraphs>288</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Impact</vt:lpstr>
      <vt:lpstr>Symbol</vt:lpstr>
      <vt:lpstr>Times New Roman</vt:lpstr>
      <vt:lpstr>Wingdings</vt:lpstr>
      <vt:lpstr>Office Theme</vt:lpstr>
      <vt:lpstr>Neutrino Telescopes and High Energy Cosmic Ray Detectors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Leeds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Harrogate Astronomical Society</dc:title>
  <dc:creator>phy6aaw</dc:creator>
  <cp:lastModifiedBy>Alan Watson</cp:lastModifiedBy>
  <cp:revision>1468</cp:revision>
  <cp:lastPrinted>2016-01-25T15:29:22Z</cp:lastPrinted>
  <dcterms:created xsi:type="dcterms:W3CDTF">2015-09-02T06:29:50Z</dcterms:created>
  <dcterms:modified xsi:type="dcterms:W3CDTF">2025-11-13T07:01:55Z</dcterms:modified>
</cp:coreProperties>
</file>